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llaboration" TargetMode="External"/><Relationship Id="rId3" Type="http://schemas.openxmlformats.org/officeDocument/2006/relationships/hyperlink" Target="https://es.wikipedia.org/wiki/Desarrollo_de_software" TargetMode="External"/><Relationship Id="rId7" Type="http://schemas.openxmlformats.org/officeDocument/2006/relationships/hyperlink" Target="https://en.wikipedia.org/wiki/Communication" TargetMode="External"/><Relationship Id="rId2" Type="http://schemas.openxmlformats.org/officeDocument/2006/relationships/hyperlink" Target="https://es.wikipedia.org/wiki/Acr%C3%B3ni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deployment" TargetMode="External"/><Relationship Id="rId5" Type="http://schemas.openxmlformats.org/officeDocument/2006/relationships/hyperlink" Target="https://en.wikipedia.org/wiki/Software_development_process" TargetMode="External"/><Relationship Id="rId4" Type="http://schemas.openxmlformats.org/officeDocument/2006/relationships/hyperlink" Target="https://es.wikipedia.org/w/index.php?title=Operaciones_(IT)&amp;action=edit&amp;redlink=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nsible_(software)" TargetMode="External"/><Relationship Id="rId2" Type="http://schemas.openxmlformats.org/officeDocument/2006/relationships/hyperlink" Target="https://es.wikipedia.org/wiki/Puppet_(softwar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larive" TargetMode="External"/><Relationship Id="rId5" Type="http://schemas.openxmlformats.org/officeDocument/2006/relationships/hyperlink" Target="https://es.wikipedia.org/wiki/Docker_(software)" TargetMode="External"/><Relationship Id="rId4" Type="http://schemas.openxmlformats.org/officeDocument/2006/relationships/hyperlink" Target="https://es.wikipedia.org/w/index.php?title=Chef_(software)&amp;action=edit&amp;redlink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/rustful" TargetMode="External"/><Relationship Id="rId2" Type="http://schemas.openxmlformats.org/officeDocument/2006/relationships/hyperlink" Target="http://steelkiwi.com/blog/best-python-web-frameworks-to-lear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Cocoa_Touch" TargetMode="External"/><Relationship Id="rId4" Type="http://schemas.openxmlformats.org/officeDocument/2006/relationships/hyperlink" Target="https://es.wikipedia.org/wiki/Cocoa_(inform%C3%A1tica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 smtClean="0"/>
              <a:t>Frontend</a:t>
            </a:r>
            <a:r>
              <a:rPr lang="es-CL" dirty="0"/>
              <a:t/>
            </a:r>
            <a:br>
              <a:rPr lang="es-CL" dirty="0"/>
            </a:br>
            <a:r>
              <a:rPr lang="es-CL" dirty="0" err="1" smtClean="0"/>
              <a:t>Backend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DevOps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350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Backend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Sueldo Programadores según lenguaje</a:t>
            </a:r>
            <a:endParaRPr lang="es-CL" dirty="0"/>
          </a:p>
        </p:txBody>
      </p:sp>
      <p:pic>
        <p:nvPicPr>
          <p:cNvPr id="1026" name="Picture 2" descr="https://www.azulweb.net/wp-content/uploads/2017/07/El-sueldo-de-los-programadores-seg%C3%BAn-el-lenguaj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475" y="1745673"/>
            <a:ext cx="8853881" cy="39919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Sueldo Programadores según lenguaje</a:t>
            </a:r>
            <a:endParaRPr lang="es-CL" dirty="0"/>
          </a:p>
        </p:txBody>
      </p:sp>
      <p:pic>
        <p:nvPicPr>
          <p:cNvPr id="30722" name="Picture 2" descr="https://www.azulweb.net/wp-content/uploads/2017/07/El-sueldo-de-los-programadores-seg%C3%BAn-su-puesto-de-trabaj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110" y="1589830"/>
            <a:ext cx="10380756" cy="4680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Lenguajes Populares y prometedores</a:t>
            </a:r>
            <a:endParaRPr lang="es-CL" dirty="0"/>
          </a:p>
        </p:txBody>
      </p:sp>
      <p:pic>
        <p:nvPicPr>
          <p:cNvPr id="29702" name="Picture 6" descr="https://www.azulweb.net/wp-content/uploads/2017/01/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0645" y="1449840"/>
            <a:ext cx="6115050" cy="4876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Nube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Amazon</a:t>
            </a:r>
          </a:p>
          <a:p>
            <a:r>
              <a:rPr lang="es-CL" dirty="0" smtClean="0"/>
              <a:t>Google</a:t>
            </a:r>
          </a:p>
          <a:p>
            <a:r>
              <a:rPr lang="es-CL" dirty="0" err="1" smtClean="0"/>
              <a:t>Heroku</a:t>
            </a:r>
            <a:endParaRPr lang="es-CL" dirty="0" smtClean="0"/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DevOps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 </a:t>
            </a:r>
            <a:r>
              <a:rPr lang="es-CL" dirty="0" smtClean="0"/>
              <a:t>un </a:t>
            </a:r>
            <a:r>
              <a:rPr lang="es-CL" dirty="0" smtClean="0">
                <a:hlinkClick r:id="rId2" tooltip="Acrónimo"/>
              </a:rPr>
              <a:t>acrónimo</a:t>
            </a:r>
            <a:r>
              <a:rPr lang="es-CL" dirty="0" smtClean="0"/>
              <a:t> inglés de </a:t>
            </a:r>
            <a:r>
              <a:rPr lang="es-CL" i="1" dirty="0" err="1" smtClean="0"/>
              <a:t>development</a:t>
            </a:r>
            <a:r>
              <a:rPr lang="es-CL" dirty="0" smtClean="0"/>
              <a:t> (</a:t>
            </a:r>
            <a:r>
              <a:rPr lang="es-CL" dirty="0" smtClean="0">
                <a:hlinkClick r:id="rId3" tooltip="Desarrollo de software"/>
              </a:rPr>
              <a:t>desarrollo</a:t>
            </a:r>
            <a:r>
              <a:rPr lang="es-CL" dirty="0" smtClean="0"/>
              <a:t>) y </a:t>
            </a:r>
            <a:r>
              <a:rPr lang="es-CL" i="1" dirty="0" err="1" smtClean="0"/>
              <a:t>operations</a:t>
            </a:r>
            <a:r>
              <a:rPr lang="es-CL" dirty="0" smtClean="0"/>
              <a:t> (</a:t>
            </a:r>
            <a:r>
              <a:rPr lang="es-CL" dirty="0" smtClean="0">
                <a:hlinkClick r:id="rId4" tooltip="Operaciones (IT) (aún no redactado)"/>
              </a:rPr>
              <a:t>operaciones</a:t>
            </a:r>
            <a:r>
              <a:rPr lang="es-CL" dirty="0" smtClean="0"/>
              <a:t>), es un </a:t>
            </a:r>
            <a:r>
              <a:rPr lang="es-CL" dirty="0" smtClean="0">
                <a:hlinkClick r:id="rId5" tooltip="Proceso de desarrollo de software"/>
              </a:rPr>
              <a:t>desarrollo de software</a:t>
            </a:r>
            <a:r>
              <a:rPr lang="es-CL" dirty="0" smtClean="0"/>
              <a:t> y el </a:t>
            </a:r>
            <a:r>
              <a:rPr lang="es-CL" dirty="0" smtClean="0">
                <a:hlinkClick r:id="rId6" tooltip="Despliegue de software"/>
              </a:rPr>
              <a:t>proceso de entrega</a:t>
            </a:r>
            <a:r>
              <a:rPr lang="es-CL" dirty="0" smtClean="0"/>
              <a:t> que hace hincapié en </a:t>
            </a:r>
            <a:r>
              <a:rPr lang="es-CL" dirty="0" smtClean="0">
                <a:hlinkClick r:id="rId7" tooltip="Comunicación"/>
              </a:rPr>
              <a:t>la comunicación</a:t>
            </a:r>
            <a:r>
              <a:rPr lang="es-CL" dirty="0" smtClean="0"/>
              <a:t> y </a:t>
            </a:r>
            <a:r>
              <a:rPr lang="es-CL" dirty="0" smtClean="0">
                <a:hlinkClick r:id="rId8" tooltip="Colaboración"/>
              </a:rPr>
              <a:t>la colaboración</a:t>
            </a:r>
            <a:r>
              <a:rPr lang="es-CL" dirty="0" smtClean="0"/>
              <a:t> entre la gestión de productos, desarrollo de software y profesionales de operaciones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Automatiza el proceso de entrega del software y los cambios en la infraestructura. Su objetivo es ayudar a crear un entorno donde la construcción, prueba y lanzamiento de un software pueda ser más rápido y con mayor </a:t>
            </a:r>
            <a:r>
              <a:rPr lang="es-CL" b="1" dirty="0" smtClean="0"/>
              <a:t>fiabilidad</a:t>
            </a:r>
            <a:endParaRPr lang="es-C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DevOps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err="1" smtClean="0"/>
              <a:t>Travis</a:t>
            </a:r>
            <a:r>
              <a:rPr lang="es-CL" b="1" dirty="0" smtClean="0"/>
              <a:t> CI</a:t>
            </a:r>
          </a:p>
          <a:p>
            <a:r>
              <a:rPr lang="es-CL" b="1" dirty="0" smtClean="0"/>
              <a:t>sistema distribuido de integración continua libre integrado con </a:t>
            </a:r>
            <a:r>
              <a:rPr lang="es-CL" b="1" dirty="0" err="1" smtClean="0"/>
              <a:t>Github</a:t>
            </a:r>
            <a:endParaRPr lang="es-CL" b="1" dirty="0" smtClean="0"/>
          </a:p>
          <a:p>
            <a:r>
              <a:rPr lang="es-CL" dirty="0" err="1" smtClean="0">
                <a:hlinkClick r:id="rId2" tooltip="Puppet (software)"/>
              </a:rPr>
              <a:t>Puppet</a:t>
            </a:r>
            <a:r>
              <a:rPr lang="es-CL" dirty="0" smtClean="0">
                <a:hlinkClick r:id="rId2" tooltip="Puppet (software)"/>
              </a:rPr>
              <a:t> (software)</a:t>
            </a:r>
            <a:endParaRPr lang="es-CL" dirty="0" smtClean="0"/>
          </a:p>
          <a:p>
            <a:r>
              <a:rPr lang="es-CL" dirty="0" err="1" smtClean="0">
                <a:hlinkClick r:id="rId3" tooltip="Ansible (software)"/>
              </a:rPr>
              <a:t>Ansible</a:t>
            </a:r>
            <a:r>
              <a:rPr lang="es-CL" dirty="0" smtClean="0">
                <a:hlinkClick r:id="rId3" tooltip="Ansible (software)"/>
              </a:rPr>
              <a:t> (software)</a:t>
            </a:r>
            <a:endParaRPr lang="es-CL" dirty="0" smtClean="0"/>
          </a:p>
          <a:p>
            <a:r>
              <a:rPr lang="es-CL" dirty="0" smtClean="0">
                <a:hlinkClick r:id="rId4" tooltip="Chef (software) (aún no redactado)"/>
              </a:rPr>
              <a:t>Chef (software)</a:t>
            </a:r>
            <a:endParaRPr lang="es-CL" dirty="0" smtClean="0"/>
          </a:p>
          <a:p>
            <a:r>
              <a:rPr lang="es-CL" dirty="0" err="1" smtClean="0">
                <a:hlinkClick r:id="rId5"/>
              </a:rPr>
              <a:t>Docker</a:t>
            </a:r>
            <a:r>
              <a:rPr lang="es-CL" dirty="0" smtClean="0">
                <a:hlinkClick r:id="rId5"/>
              </a:rPr>
              <a:t> (software)</a:t>
            </a:r>
            <a:endParaRPr lang="es-CL" dirty="0" smtClean="0"/>
          </a:p>
          <a:p>
            <a:r>
              <a:rPr lang="es-CL" dirty="0" err="1" smtClean="0">
                <a:hlinkClick r:id="rId6" tooltip="Clarive"/>
              </a:rPr>
              <a:t>Clarive</a:t>
            </a:r>
            <a:r>
              <a:rPr lang="es-CL" dirty="0" smtClean="0">
                <a:hlinkClick r:id="rId6" tooltip="Clarive"/>
              </a:rPr>
              <a:t> (software)</a:t>
            </a:r>
            <a:endParaRPr lang="es-CL" dirty="0" smtClean="0"/>
          </a:p>
          <a:p>
            <a:endParaRPr lang="es-CL" b="1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r>
              <a:rPr lang="es-CL" dirty="0" smtClean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Son </a:t>
            </a:r>
            <a:r>
              <a:rPr lang="es-CL" dirty="0"/>
              <a:t>todas aquellas tecnologías que corren del lado del cliente, es decir, todas </a:t>
            </a:r>
            <a:r>
              <a:rPr lang="es-CL" dirty="0" smtClean="0"/>
              <a:t>las </a:t>
            </a:r>
            <a:r>
              <a:rPr lang="es-CL" dirty="0"/>
              <a:t>corren del lado del navegador </a:t>
            </a:r>
            <a:r>
              <a:rPr lang="es-CL" dirty="0" smtClean="0"/>
              <a:t>web.</a:t>
            </a:r>
          </a:p>
          <a:p>
            <a:endParaRPr lang="es-CL" dirty="0"/>
          </a:p>
          <a:p>
            <a:r>
              <a:rPr lang="es-CL" dirty="0" smtClean="0"/>
              <a:t>Generalizándose en 3  lenguajes</a:t>
            </a:r>
          </a:p>
          <a:p>
            <a:pPr lvl="1"/>
            <a:r>
              <a:rPr lang="es-CL" dirty="0" smtClean="0"/>
              <a:t>HTML</a:t>
            </a:r>
          </a:p>
          <a:p>
            <a:pPr lvl="1"/>
            <a:r>
              <a:rPr lang="es-CL" dirty="0" smtClean="0"/>
              <a:t>CSS</a:t>
            </a:r>
          </a:p>
          <a:p>
            <a:pPr lvl="1"/>
            <a:r>
              <a:rPr lang="es-CL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672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Fontend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</a:t>
            </a:r>
            <a:r>
              <a:rPr lang="es-CL" dirty="0"/>
              <a:t>encarga de estilizar la página de tal manera que la página pueda quedar </a:t>
            </a:r>
            <a:r>
              <a:rPr lang="es-CL" dirty="0" smtClean="0"/>
              <a:t>cómoda </a:t>
            </a:r>
            <a:r>
              <a:rPr lang="es-CL" dirty="0"/>
              <a:t>para la persona que la </a:t>
            </a:r>
            <a:r>
              <a:rPr lang="es-CL" dirty="0" smtClean="0"/>
              <a:t>ve.</a:t>
            </a:r>
          </a:p>
          <a:p>
            <a:r>
              <a:rPr lang="es-CL" dirty="0" smtClean="0"/>
              <a:t>Se deben </a:t>
            </a:r>
            <a:r>
              <a:rPr lang="es-CL" dirty="0"/>
              <a:t>de conocer </a:t>
            </a:r>
            <a:r>
              <a:rPr lang="es-CL" dirty="0" smtClean="0"/>
              <a:t>técnicas </a:t>
            </a:r>
            <a:r>
              <a:rPr lang="es-CL" dirty="0"/>
              <a:t>de </a:t>
            </a:r>
            <a:r>
              <a:rPr lang="es-CL" dirty="0" err="1"/>
              <a:t>User</a:t>
            </a:r>
            <a:r>
              <a:rPr lang="es-CL" dirty="0"/>
              <a:t> </a:t>
            </a:r>
            <a:r>
              <a:rPr lang="es-CL" dirty="0" err="1"/>
              <a:t>Experience</a:t>
            </a:r>
            <a:r>
              <a:rPr lang="es-CL" dirty="0"/>
              <a:t> para dar una experiencia de usuario </a:t>
            </a:r>
            <a:r>
              <a:rPr lang="es-CL" dirty="0" smtClean="0"/>
              <a:t>cómoda </a:t>
            </a:r>
            <a:r>
              <a:rPr lang="es-CL" dirty="0"/>
              <a:t>a la persona que visita la </a:t>
            </a:r>
            <a:r>
              <a:rPr lang="es-CL" dirty="0" smtClean="0"/>
              <a:t>página</a:t>
            </a:r>
          </a:p>
          <a:p>
            <a:r>
              <a:rPr lang="es-CL" dirty="0"/>
              <a:t>D</a:t>
            </a:r>
            <a:r>
              <a:rPr lang="es-CL" dirty="0" smtClean="0"/>
              <a:t>ebe </a:t>
            </a:r>
            <a:r>
              <a:rPr lang="es-CL" dirty="0"/>
              <a:t>de saber de diseño de Interacción para que sepa colocar las cosas de tal manera que el usuario las pueda ubicar de manera rápida y </a:t>
            </a:r>
            <a:r>
              <a:rPr lang="es-CL" dirty="0" smtClean="0"/>
              <a:t>cómoda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363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Framework Populares en GitHub</a:t>
            </a:r>
          </a:p>
          <a:p>
            <a:pPr lvl="1"/>
            <a:r>
              <a:rPr lang="es-CL" dirty="0" err="1" smtClean="0"/>
              <a:t>React</a:t>
            </a:r>
            <a:endParaRPr lang="es-CL" dirty="0" smtClean="0"/>
          </a:p>
          <a:p>
            <a:pPr lvl="1"/>
            <a:r>
              <a:rPr lang="es-CL" dirty="0" err="1" smtClean="0"/>
              <a:t>Vue</a:t>
            </a:r>
            <a:endParaRPr lang="es-CL" dirty="0" smtClean="0"/>
          </a:p>
          <a:p>
            <a:pPr lvl="1"/>
            <a:r>
              <a:rPr lang="es-CL" dirty="0" smtClean="0"/>
              <a:t>Angular.js</a:t>
            </a:r>
          </a:p>
          <a:p>
            <a:pPr lvl="1"/>
            <a:r>
              <a:rPr lang="es-CL" dirty="0" err="1" smtClean="0"/>
              <a:t>Backbone</a:t>
            </a:r>
            <a:endParaRPr lang="es-CL" dirty="0" smtClean="0"/>
          </a:p>
          <a:p>
            <a:pPr lvl="1"/>
            <a:r>
              <a:rPr lang="es-CL" dirty="0" err="1" smtClean="0"/>
              <a:t>Todomvc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r>
              <a:rPr lang="es-CL" dirty="0"/>
              <a:t> </a:t>
            </a:r>
            <a:r>
              <a:rPr lang="es-CL" dirty="0" smtClean="0"/>
              <a:t>– Framework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Por </a:t>
            </a:r>
            <a:r>
              <a:rPr lang="es-CL" dirty="0"/>
              <a:t>lo general, se define como aquella aplicación o conjunto de módulos que </a:t>
            </a:r>
            <a:r>
              <a:rPr lang="es-CL" dirty="0" smtClean="0"/>
              <a:t>permiten o </a:t>
            </a:r>
            <a:r>
              <a:rPr lang="es-CL" dirty="0"/>
              <a:t>tienen por objetivo, el desarrollo ágil de aplicaciones mediante la aportación de librerías y/o funcionalidades ya creadas para que nosotros las usemos directamente</a:t>
            </a:r>
            <a:r>
              <a:rPr lang="es-CL" dirty="0" smtClean="0"/>
              <a:t>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El objetivo de los </a:t>
            </a:r>
            <a:r>
              <a:rPr lang="es-CL" dirty="0" err="1"/>
              <a:t>frameworks</a:t>
            </a:r>
            <a:r>
              <a:rPr lang="es-CL" dirty="0"/>
              <a:t> es hacer que nos centremos en el verdadero problema, y no preocuparnos por implementar funcionalidades que son de uso común en muchas </a:t>
            </a:r>
            <a:r>
              <a:rPr lang="es-CL" dirty="0" smtClean="0"/>
              <a:t>aplicaciones.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9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r>
              <a:rPr lang="es-CL" dirty="0" smtClean="0"/>
              <a:t> - Framework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Beneficios</a:t>
            </a:r>
          </a:p>
          <a:p>
            <a:pPr lvl="1"/>
            <a:r>
              <a:rPr lang="es-CL" dirty="0" smtClean="0"/>
              <a:t>Convención sobre configuración</a:t>
            </a:r>
          </a:p>
          <a:p>
            <a:pPr lvl="1"/>
            <a:r>
              <a:rPr lang="es-CL" dirty="0" smtClean="0"/>
              <a:t>El código testeado</a:t>
            </a:r>
          </a:p>
          <a:p>
            <a:pPr lvl="1"/>
            <a:r>
              <a:rPr lang="es-CL" dirty="0" smtClean="0"/>
              <a:t>Comunidad </a:t>
            </a:r>
            <a:r>
              <a:rPr lang="es-CL" dirty="0" smtClean="0"/>
              <a:t>usuarios</a:t>
            </a:r>
          </a:p>
          <a:p>
            <a:pPr lvl="1"/>
            <a:r>
              <a:rPr lang="es-CL" dirty="0" smtClean="0"/>
              <a:t>Trabajo en </a:t>
            </a:r>
            <a:r>
              <a:rPr lang="es-CL" dirty="0" smtClean="0"/>
              <a:t>equipo</a:t>
            </a:r>
          </a:p>
          <a:p>
            <a:pPr lvl="1"/>
            <a:endParaRPr lang="es-CL" dirty="0"/>
          </a:p>
          <a:p>
            <a:r>
              <a:rPr lang="es-CL" dirty="0" smtClean="0"/>
              <a:t>Desventajas</a:t>
            </a:r>
          </a:p>
          <a:p>
            <a:pPr lvl="1"/>
            <a:r>
              <a:rPr lang="es-CL" dirty="0" smtClean="0"/>
              <a:t>Código basura (subjetivo)</a:t>
            </a:r>
          </a:p>
          <a:p>
            <a:pPr lvl="1"/>
            <a:r>
              <a:rPr lang="es-CL" dirty="0" smtClean="0"/>
              <a:t>Curva de aprendizaje.</a:t>
            </a:r>
          </a:p>
        </p:txBody>
      </p:sp>
    </p:spTree>
    <p:extLst>
      <p:ext uri="{BB962C8B-B14F-4D97-AF65-F5344CB8AC3E}">
        <p14:creationId xmlns:p14="http://schemas.microsoft.com/office/powerpoint/2010/main" xmlns="" val="17543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iagotmendes.com.br/wp-content/uploads/2016/07/iceberg-front-end-back-end-developers-768x8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2115" y="225496"/>
            <a:ext cx="6100012" cy="65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22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Backend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Es </a:t>
            </a:r>
            <a:r>
              <a:rPr lang="es-CL" dirty="0" smtClean="0"/>
              <a:t>aquel que se encuentra del lado del </a:t>
            </a:r>
            <a:r>
              <a:rPr lang="es-CL" dirty="0" smtClean="0"/>
              <a:t>servidor</a:t>
            </a:r>
          </a:p>
          <a:p>
            <a:r>
              <a:rPr lang="es-CL" dirty="0" smtClean="0"/>
              <a:t>Se </a:t>
            </a:r>
            <a:r>
              <a:rPr lang="es-CL" dirty="0" smtClean="0"/>
              <a:t>encarga de manipulación de los datos </a:t>
            </a:r>
            <a:r>
              <a:rPr lang="es-CL" dirty="0" smtClean="0"/>
              <a:t>, interactuar </a:t>
            </a:r>
            <a:r>
              <a:rPr lang="es-CL" dirty="0" smtClean="0"/>
              <a:t>con bases de datos, verificar manejos de sesiones de usuarios, montar la página en un servidor, y desde este “servir” todas las vistas que el </a:t>
            </a:r>
            <a:r>
              <a:rPr lang="es-CL" dirty="0" err="1" smtClean="0"/>
              <a:t>FrontEnd</a:t>
            </a:r>
            <a:r>
              <a:rPr lang="es-CL" dirty="0" smtClean="0"/>
              <a:t> </a:t>
            </a:r>
            <a:r>
              <a:rPr lang="es-CL" dirty="0" smtClean="0"/>
              <a:t>crea.</a:t>
            </a:r>
          </a:p>
          <a:p>
            <a:endParaRPr lang="es-CL" dirty="0" smtClean="0"/>
          </a:p>
          <a:p>
            <a:pPr>
              <a:buNone/>
            </a:pPr>
            <a:endParaRPr lang="es-CL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Backend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58583" y="1824842"/>
            <a:ext cx="8915400" cy="3777622"/>
          </a:xfrm>
        </p:spPr>
        <p:txBody>
          <a:bodyPr>
            <a:normAutofit/>
          </a:bodyPr>
          <a:lstStyle/>
          <a:p>
            <a:r>
              <a:rPr lang="es-CL" dirty="0" smtClean="0"/>
              <a:t>Lenguajes y Framework</a:t>
            </a:r>
          </a:p>
          <a:p>
            <a:pPr lvl="1"/>
            <a:r>
              <a:rPr lang="es-CL" dirty="0" smtClean="0"/>
              <a:t>Java	(Spring MVC, </a:t>
            </a:r>
            <a:r>
              <a:rPr lang="es-CL" dirty="0" err="1" smtClean="0"/>
              <a:t>Struts</a:t>
            </a:r>
            <a:r>
              <a:rPr lang="es-CL" dirty="0" smtClean="0"/>
              <a:t> 2)</a:t>
            </a:r>
          </a:p>
          <a:p>
            <a:pPr lvl="1"/>
            <a:r>
              <a:rPr lang="es-CL" dirty="0" err="1" smtClean="0"/>
              <a:t>Python</a:t>
            </a:r>
            <a:r>
              <a:rPr lang="es-CL" dirty="0" smtClean="0"/>
              <a:t> (Django, </a:t>
            </a:r>
            <a:r>
              <a:rPr lang="es-CL" dirty="0" err="1" smtClean="0">
                <a:hlinkClick r:id="rId2"/>
              </a:rPr>
              <a:t>F</a:t>
            </a:r>
            <a:r>
              <a:rPr lang="es-CL" dirty="0" err="1" smtClean="0">
                <a:hlinkClick r:id="rId2"/>
              </a:rPr>
              <a:t>las</a:t>
            </a:r>
            <a:r>
              <a:rPr lang="es-CL" dirty="0" err="1" smtClean="0">
                <a:hlinkClick r:id="rId2"/>
              </a:rPr>
              <a:t>k</a:t>
            </a:r>
            <a:r>
              <a:rPr lang="es-CL" dirty="0" smtClean="0"/>
              <a:t> , </a:t>
            </a:r>
            <a:r>
              <a:rPr lang="es-CL" dirty="0" smtClean="0"/>
              <a:t>Tornado)</a:t>
            </a:r>
          </a:p>
          <a:p>
            <a:pPr lvl="1"/>
            <a:r>
              <a:rPr lang="es-CL" dirty="0" smtClean="0"/>
              <a:t>Elixir (PHOENIX, </a:t>
            </a:r>
            <a:r>
              <a:rPr lang="es-CL" dirty="0" err="1" smtClean="0"/>
              <a:t>Sugar</a:t>
            </a:r>
            <a:r>
              <a:rPr lang="es-CL" dirty="0" smtClean="0"/>
              <a:t>)</a:t>
            </a:r>
          </a:p>
          <a:p>
            <a:pPr lvl="1"/>
            <a:r>
              <a:rPr lang="es-CL" dirty="0" err="1" smtClean="0"/>
              <a:t>Rust</a:t>
            </a:r>
            <a:r>
              <a:rPr lang="es-CL" dirty="0" smtClean="0"/>
              <a:t> (IRON, </a:t>
            </a:r>
            <a:r>
              <a:rPr lang="es-CL" dirty="0" err="1" smtClean="0">
                <a:hlinkClick r:id="rId3"/>
              </a:rPr>
              <a:t>rustful</a:t>
            </a:r>
            <a:r>
              <a:rPr lang="es-CL" dirty="0" smtClean="0"/>
              <a:t>)</a:t>
            </a:r>
          </a:p>
          <a:p>
            <a:pPr lvl="1"/>
            <a:r>
              <a:rPr lang="es-CL" dirty="0" err="1" smtClean="0"/>
              <a:t>Go</a:t>
            </a:r>
            <a:r>
              <a:rPr lang="es-CL" dirty="0" smtClean="0"/>
              <a:t>(</a:t>
            </a:r>
            <a:r>
              <a:rPr lang="es-CL" dirty="0" err="1" smtClean="0"/>
              <a:t>Revel</a:t>
            </a:r>
            <a:r>
              <a:rPr lang="es-CL" dirty="0" smtClean="0"/>
              <a:t>, </a:t>
            </a:r>
            <a:r>
              <a:rPr lang="es-CL" dirty="0" err="1" smtClean="0"/>
              <a:t>beego</a:t>
            </a:r>
            <a:r>
              <a:rPr lang="es-CL" dirty="0" smtClean="0"/>
              <a:t>)</a:t>
            </a:r>
          </a:p>
          <a:p>
            <a:pPr lvl="1"/>
            <a:r>
              <a:rPr lang="es-CL" dirty="0" smtClean="0"/>
              <a:t>PHP (</a:t>
            </a:r>
            <a:r>
              <a:rPr lang="es-CL" dirty="0" err="1" smtClean="0"/>
              <a:t>Laravel</a:t>
            </a:r>
            <a:r>
              <a:rPr lang="es-CL" dirty="0" smtClean="0"/>
              <a:t>, </a:t>
            </a:r>
            <a:r>
              <a:rPr lang="es-CL" dirty="0" err="1" smtClean="0"/>
              <a:t>Fat</a:t>
            </a:r>
            <a:r>
              <a:rPr lang="es-CL" dirty="0" smtClean="0"/>
              <a:t>-Free Framework)</a:t>
            </a:r>
          </a:p>
          <a:p>
            <a:pPr lvl="1"/>
            <a:r>
              <a:rPr lang="es-CL" dirty="0" err="1" smtClean="0"/>
              <a:t>Ruby</a:t>
            </a:r>
            <a:r>
              <a:rPr lang="es-CL" dirty="0" smtClean="0"/>
              <a:t> (</a:t>
            </a:r>
            <a:r>
              <a:rPr lang="es-CL" dirty="0" err="1" smtClean="0"/>
              <a:t>Ruby</a:t>
            </a:r>
            <a:r>
              <a:rPr lang="es-CL" dirty="0" smtClean="0"/>
              <a:t> </a:t>
            </a:r>
            <a:r>
              <a:rPr lang="es-CL" dirty="0" err="1" smtClean="0"/>
              <a:t>on</a:t>
            </a:r>
            <a:r>
              <a:rPr lang="es-CL" dirty="0" smtClean="0"/>
              <a:t> </a:t>
            </a:r>
            <a:r>
              <a:rPr lang="es-CL" dirty="0" err="1" smtClean="0"/>
              <a:t>Rails</a:t>
            </a:r>
            <a:r>
              <a:rPr lang="es-CL" dirty="0" smtClean="0"/>
              <a:t>)</a:t>
            </a:r>
            <a:endParaRPr lang="es-CL" dirty="0" smtClean="0"/>
          </a:p>
          <a:p>
            <a:pPr lvl="1"/>
            <a:r>
              <a:rPr lang="es-CL" dirty="0" smtClean="0"/>
              <a:t>C# (</a:t>
            </a:r>
            <a:r>
              <a:rPr lang="es-CL" dirty="0" err="1" smtClean="0"/>
              <a:t>.Net</a:t>
            </a:r>
            <a:r>
              <a:rPr lang="es-CL" dirty="0" smtClean="0"/>
              <a:t> 4.5)</a:t>
            </a:r>
          </a:p>
          <a:p>
            <a:pPr lvl="1"/>
            <a:r>
              <a:rPr lang="es-CL" dirty="0" err="1" smtClean="0"/>
              <a:t>Swift</a:t>
            </a:r>
            <a:r>
              <a:rPr lang="es-CL" dirty="0" smtClean="0"/>
              <a:t> (</a:t>
            </a:r>
            <a:r>
              <a:rPr lang="es-CL" dirty="0" err="1" smtClean="0">
                <a:hlinkClick r:id="rId4"/>
              </a:rPr>
              <a:t>Cocoa</a:t>
            </a:r>
            <a:r>
              <a:rPr lang="es-CL" dirty="0" smtClean="0"/>
              <a:t> y </a:t>
            </a:r>
            <a:r>
              <a:rPr lang="es-CL" dirty="0" err="1" smtClean="0">
                <a:hlinkClick r:id="rId5" tooltip="Cocoa Touch"/>
              </a:rPr>
              <a:t>Cocoa</a:t>
            </a:r>
            <a:r>
              <a:rPr lang="es-CL" dirty="0" smtClean="0">
                <a:hlinkClick r:id="rId5" tooltip="Cocoa Touch"/>
              </a:rPr>
              <a:t> </a:t>
            </a:r>
            <a:r>
              <a:rPr lang="es-CL" dirty="0" err="1" smtClean="0">
                <a:hlinkClick r:id="rId5" tooltip="Cocoa Touch"/>
              </a:rPr>
              <a:t>Touch</a:t>
            </a:r>
            <a:r>
              <a:rPr lang="es-CL" dirty="0" smtClean="0"/>
              <a:t>)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259</Words>
  <Application>Microsoft Office PowerPoint</Application>
  <PresentationFormat>Personalizado</PresentationFormat>
  <Paragraphs>67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Espiral</vt:lpstr>
      <vt:lpstr>Frontend Backend DevOps</vt:lpstr>
      <vt:lpstr>Frontend </vt:lpstr>
      <vt:lpstr>Fontend</vt:lpstr>
      <vt:lpstr>Frontend</vt:lpstr>
      <vt:lpstr>Frontend – Framework </vt:lpstr>
      <vt:lpstr>Frontend - Framework </vt:lpstr>
      <vt:lpstr>Diapositiva 7</vt:lpstr>
      <vt:lpstr>Backend</vt:lpstr>
      <vt:lpstr>Backend</vt:lpstr>
      <vt:lpstr>Backend</vt:lpstr>
      <vt:lpstr>Sueldo Programadores según lenguaje</vt:lpstr>
      <vt:lpstr>Sueldo Programadores según lenguaje</vt:lpstr>
      <vt:lpstr>Lenguajes Populares y prometedores</vt:lpstr>
      <vt:lpstr>Nube</vt:lpstr>
      <vt:lpstr>DevOps</vt:lpstr>
      <vt:lpstr>Diapositiva 16</vt:lpstr>
      <vt:lpstr>DevOps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Backend DevOps</dc:title>
  <dc:creator>Hector Martinez</dc:creator>
  <cp:lastModifiedBy>hmartinez</cp:lastModifiedBy>
  <cp:revision>14</cp:revision>
  <dcterms:created xsi:type="dcterms:W3CDTF">2017-08-18T01:34:32Z</dcterms:created>
  <dcterms:modified xsi:type="dcterms:W3CDTF">2017-08-18T17:28:27Z</dcterms:modified>
</cp:coreProperties>
</file>