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2"/>
  </p:notesMasterIdLst>
  <p:handoutMasterIdLst>
    <p:handoutMasterId r:id="rId23"/>
  </p:handoutMasterIdLst>
  <p:sldIdLst>
    <p:sldId id="281" r:id="rId5"/>
    <p:sldId id="355" r:id="rId6"/>
    <p:sldId id="354" r:id="rId7"/>
    <p:sldId id="361" r:id="rId8"/>
    <p:sldId id="362" r:id="rId9"/>
    <p:sldId id="363" r:id="rId10"/>
    <p:sldId id="364" r:id="rId11"/>
    <p:sldId id="351" r:id="rId12"/>
    <p:sldId id="371" r:id="rId13"/>
    <p:sldId id="365" r:id="rId14"/>
    <p:sldId id="283" r:id="rId15"/>
    <p:sldId id="366" r:id="rId16"/>
    <p:sldId id="367" r:id="rId17"/>
    <p:sldId id="370" r:id="rId18"/>
    <p:sldId id="368" r:id="rId19"/>
    <p:sldId id="369" r:id="rId20"/>
    <p:sldId id="372" r:id="rId2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 err="1"/>
              <a:t>Mean</a:t>
            </a:r>
            <a:r>
              <a:rPr lang="pl-PL" baseline="0" dirty="0"/>
              <a:t> </a:t>
            </a:r>
            <a:r>
              <a:rPr lang="pl-PL" baseline="0" dirty="0" err="1"/>
              <a:t>Absolute</a:t>
            </a:r>
            <a:r>
              <a:rPr lang="pl-PL" baseline="0" dirty="0"/>
              <a:t> Error</a:t>
            </a:r>
            <a:endParaRPr lang="pl-P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Arkusz1!$A$2:$A$4</c:f>
              <c:strCache>
                <c:ptCount val="3"/>
                <c:pt idx="0">
                  <c:v>Sieć 1</c:v>
                </c:pt>
                <c:pt idx="1">
                  <c:v>Sieć 2</c:v>
                </c:pt>
                <c:pt idx="2">
                  <c:v>Sieć 3</c:v>
                </c:pt>
              </c:strCache>
            </c:strRef>
          </c:cat>
          <c:val>
            <c:numRef>
              <c:f>Arkusz1!$B$2:$B$4</c:f>
              <c:numCache>
                <c:formatCode>General</c:formatCode>
                <c:ptCount val="3"/>
                <c:pt idx="0">
                  <c:v>0.1694</c:v>
                </c:pt>
                <c:pt idx="1">
                  <c:v>0.14949999999999999</c:v>
                </c:pt>
                <c:pt idx="2">
                  <c:v>0.15609999999999999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BC7-A813-CDA486E66930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val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Arkusz1!$A$2:$A$4</c:f>
              <c:strCache>
                <c:ptCount val="3"/>
                <c:pt idx="0">
                  <c:v>Sieć 1</c:v>
                </c:pt>
                <c:pt idx="1">
                  <c:v>Sieć 2</c:v>
                </c:pt>
                <c:pt idx="2">
                  <c:v>Sieć 3</c:v>
                </c:pt>
              </c:strCache>
            </c:strRef>
          </c:cat>
          <c:val>
            <c:numRef>
              <c:f>Arkusz1!$C$2:$C$4</c:f>
              <c:numCache>
                <c:formatCode>General</c:formatCode>
                <c:ptCount val="3"/>
                <c:pt idx="0">
                  <c:v>0.15260000000000001</c:v>
                </c:pt>
                <c:pt idx="1">
                  <c:v>0.13639999999999999</c:v>
                </c:pt>
                <c:pt idx="2">
                  <c:v>0.1457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F-4BC7-A813-CDA486E66930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Arkusz1!$A$2:$A$4</c:f>
              <c:strCache>
                <c:ptCount val="3"/>
                <c:pt idx="0">
                  <c:v>Sieć 1</c:v>
                </c:pt>
                <c:pt idx="1">
                  <c:v>Sieć 2</c:v>
                </c:pt>
                <c:pt idx="2">
                  <c:v>Sieć 3</c:v>
                </c:pt>
              </c:strCache>
            </c:strRef>
          </c:cat>
          <c:val>
            <c:numRef>
              <c:f>Arkusz1!$D$2:$D$4</c:f>
              <c:numCache>
                <c:formatCode>General</c:formatCode>
                <c:ptCount val="3"/>
                <c:pt idx="0">
                  <c:v>0.17799999999999999</c:v>
                </c:pt>
                <c:pt idx="1">
                  <c:v>0.15959999999999999</c:v>
                </c:pt>
                <c:pt idx="2">
                  <c:v>0.16739999999999999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F-4BC7-A813-CDA486E6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1842959"/>
        <c:axId val="1781850863"/>
      </c:barChart>
      <c:catAx>
        <c:axId val="178184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1850863"/>
        <c:crosses val="autoZero"/>
        <c:auto val="1"/>
        <c:lblAlgn val="ctr"/>
        <c:lblOffset val="100"/>
        <c:noMultiLvlLbl val="0"/>
      </c:catAx>
      <c:valAx>
        <c:axId val="178185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184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 err="1"/>
              <a:t>Mean</a:t>
            </a:r>
            <a:r>
              <a:rPr lang="pl-PL" baseline="0" dirty="0"/>
              <a:t> </a:t>
            </a:r>
            <a:r>
              <a:rPr lang="pl-PL" baseline="0" dirty="0" err="1"/>
              <a:t>Squared</a:t>
            </a:r>
            <a:r>
              <a:rPr lang="pl-PL" baseline="0" dirty="0"/>
              <a:t> Error</a:t>
            </a:r>
            <a:endParaRPr lang="pl-PL" dirty="0"/>
          </a:p>
        </c:rich>
      </c:tx>
      <c:layout>
        <c:manualLayout>
          <c:xMode val="edge"/>
          <c:yMode val="edge"/>
          <c:x val="0.35277791344794646"/>
          <c:y val="3.77937690017298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Arkusz1!$A$2:$A$4</c:f>
              <c:strCache>
                <c:ptCount val="3"/>
                <c:pt idx="0">
                  <c:v>Sieć 1</c:v>
                </c:pt>
                <c:pt idx="1">
                  <c:v>Sieć 2</c:v>
                </c:pt>
                <c:pt idx="2">
                  <c:v>Sieć 3</c:v>
                </c:pt>
              </c:strCache>
            </c:strRef>
          </c:cat>
          <c:val>
            <c:numRef>
              <c:f>Arkusz1!$B$2:$B$4</c:f>
              <c:numCache>
                <c:formatCode>General</c:formatCode>
                <c:ptCount val="3"/>
                <c:pt idx="0">
                  <c:v>6.1699999999999998E-2</c:v>
                </c:pt>
                <c:pt idx="1">
                  <c:v>5.0200000000000002E-2</c:v>
                </c:pt>
                <c:pt idx="2">
                  <c:v>4.9799999999999997E-2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D7-4C46-ABCE-586F5B82409E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val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Arkusz1!$A$2:$A$4</c:f>
              <c:strCache>
                <c:ptCount val="3"/>
                <c:pt idx="0">
                  <c:v>Sieć 1</c:v>
                </c:pt>
                <c:pt idx="1">
                  <c:v>Sieć 2</c:v>
                </c:pt>
                <c:pt idx="2">
                  <c:v>Sieć 3</c:v>
                </c:pt>
              </c:strCache>
            </c:strRef>
          </c:cat>
          <c:val>
            <c:numRef>
              <c:f>Arkusz1!$C$2:$C$4</c:f>
              <c:numCache>
                <c:formatCode>General</c:formatCode>
                <c:ptCount val="3"/>
                <c:pt idx="0">
                  <c:v>4.7800000000000002E-2</c:v>
                </c:pt>
                <c:pt idx="1">
                  <c:v>4.0300000000000002E-2</c:v>
                </c:pt>
                <c:pt idx="2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D7-4C46-ABCE-586F5B82409E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Arkusz1!$A$2:$A$4</c:f>
              <c:strCache>
                <c:ptCount val="3"/>
                <c:pt idx="0">
                  <c:v>Sieć 1</c:v>
                </c:pt>
                <c:pt idx="1">
                  <c:v>Sieć 2</c:v>
                </c:pt>
                <c:pt idx="2">
                  <c:v>Sieć 3</c:v>
                </c:pt>
              </c:strCache>
            </c:strRef>
          </c:cat>
          <c:val>
            <c:numRef>
              <c:f>Arkusz1!$D$2:$D$4</c:f>
              <c:numCache>
                <c:formatCode>General</c:formatCode>
                <c:ptCount val="3"/>
                <c:pt idx="0">
                  <c:v>6.8900000000000003E-2</c:v>
                </c:pt>
                <c:pt idx="1">
                  <c:v>5.79E-2</c:v>
                </c:pt>
                <c:pt idx="2">
                  <c:v>5.8500000000000003E-2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D7-4C46-ABCE-586F5B824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1842543"/>
        <c:axId val="1781844207"/>
      </c:barChart>
      <c:catAx>
        <c:axId val="178184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1844207"/>
        <c:crosses val="autoZero"/>
        <c:auto val="1"/>
        <c:lblAlgn val="ctr"/>
        <c:lblOffset val="100"/>
        <c:noMultiLvlLbl val="0"/>
      </c:catAx>
      <c:valAx>
        <c:axId val="178184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1842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Squared</a:t>
            </a:r>
            <a:r>
              <a:rPr lang="pl-PL" dirty="0"/>
              <a:t>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P. kolizji </c:v>
                </c:pt>
                <c:pt idx="1">
                  <c:v>P. oscylacji</c:v>
                </c:pt>
                <c:pt idx="2">
                  <c:v>P. wibracji </c:v>
                </c:pt>
                <c:pt idx="3">
                  <c:v>P. przejścia </c:v>
                </c:pt>
                <c:pt idx="4">
                  <c:v>Śr. poziom zakłóceń</c:v>
                </c:pt>
              </c:strCache>
            </c:strRef>
          </c:cat>
          <c:val>
            <c:numRef>
              <c:f>Arkusz1!$B$2:$B$6</c:f>
              <c:numCache>
                <c:formatCode>General</c:formatCode>
                <c:ptCount val="5"/>
                <c:pt idx="0">
                  <c:v>1.06E-2</c:v>
                </c:pt>
                <c:pt idx="1">
                  <c:v>0.1152</c:v>
                </c:pt>
                <c:pt idx="2">
                  <c:v>6.8999999999999999E-3</c:v>
                </c:pt>
                <c:pt idx="3">
                  <c:v>0.129</c:v>
                </c:pt>
                <c:pt idx="4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B-417E-BA04-2199280F4510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val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P. kolizji </c:v>
                </c:pt>
                <c:pt idx="1">
                  <c:v>P. oscylacji</c:v>
                </c:pt>
                <c:pt idx="2">
                  <c:v>P. wibracji </c:v>
                </c:pt>
                <c:pt idx="3">
                  <c:v>P. przejścia </c:v>
                </c:pt>
                <c:pt idx="4">
                  <c:v>Śr. poziom zakłóceń</c:v>
                </c:pt>
              </c:strCache>
            </c:strRef>
          </c:cat>
          <c:val>
            <c:numRef>
              <c:f>Arkusz1!$C$2:$C$6</c:f>
              <c:numCache>
                <c:formatCode>General</c:formatCode>
                <c:ptCount val="5"/>
                <c:pt idx="0">
                  <c:v>8.8000000000000005E-3</c:v>
                </c:pt>
                <c:pt idx="1">
                  <c:v>9.4700000000000006E-2</c:v>
                </c:pt>
                <c:pt idx="2">
                  <c:v>4.5999999999999999E-3</c:v>
                </c:pt>
                <c:pt idx="3">
                  <c:v>0.1116</c:v>
                </c:pt>
                <c:pt idx="4">
                  <c:v>1.4E-3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7B-417E-BA04-2199280F4510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P. kolizji </c:v>
                </c:pt>
                <c:pt idx="1">
                  <c:v>P. oscylacji</c:v>
                </c:pt>
                <c:pt idx="2">
                  <c:v>P. wibracji </c:v>
                </c:pt>
                <c:pt idx="3">
                  <c:v>P. przejścia </c:v>
                </c:pt>
                <c:pt idx="4">
                  <c:v>Śr. poziom zakłóceń</c:v>
                </c:pt>
              </c:strCache>
            </c:strRef>
          </c:cat>
          <c:val>
            <c:numRef>
              <c:f>Arkusz1!$D$2:$D$6</c:f>
              <c:numCache>
                <c:formatCode>General</c:formatCode>
                <c:ptCount val="5"/>
                <c:pt idx="0">
                  <c:v>2.8899999999999999E-2</c:v>
                </c:pt>
                <c:pt idx="1">
                  <c:v>0.12180000000000001</c:v>
                </c:pt>
                <c:pt idx="2">
                  <c:v>9.9000000000000008E-3</c:v>
                </c:pt>
                <c:pt idx="3">
                  <c:v>0.1318</c:v>
                </c:pt>
                <c:pt idx="4">
                  <c:v>1.15E-2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7B-417E-BA04-2199280F4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690399"/>
        <c:axId val="1554691231"/>
      </c:barChart>
      <c:catAx>
        <c:axId val="155469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54691231"/>
        <c:crosses val="autoZero"/>
        <c:auto val="1"/>
        <c:lblAlgn val="ctr"/>
        <c:lblOffset val="100"/>
        <c:noMultiLvlLbl val="0"/>
      </c:catAx>
      <c:valAx>
        <c:axId val="155469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5469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Absolute</a:t>
            </a:r>
            <a:r>
              <a:rPr lang="pl-PL" dirty="0"/>
              <a:t>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P. kolizji </c:v>
                </c:pt>
                <c:pt idx="1">
                  <c:v>P. oscylacji</c:v>
                </c:pt>
                <c:pt idx="2">
                  <c:v>P. wibracji </c:v>
                </c:pt>
                <c:pt idx="3">
                  <c:v>P. przejścia </c:v>
                </c:pt>
                <c:pt idx="4">
                  <c:v>Śr. poziom zakłóceń</c:v>
                </c:pt>
              </c:strCache>
            </c:strRef>
          </c:cat>
          <c:val>
            <c:numRef>
              <c:f>Arkusz1!$B$2:$B$6</c:f>
              <c:numCache>
                <c:formatCode>General</c:formatCode>
                <c:ptCount val="5"/>
                <c:pt idx="0">
                  <c:v>6.5000000000000002E-2</c:v>
                </c:pt>
                <c:pt idx="1">
                  <c:v>0.29399999999999998</c:v>
                </c:pt>
                <c:pt idx="2">
                  <c:v>3.09E-2</c:v>
                </c:pt>
                <c:pt idx="3">
                  <c:v>0.3206</c:v>
                </c:pt>
                <c:pt idx="4">
                  <c:v>2.4500000000000001E-2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20-4EFD-B739-285B18DEC610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val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P. kolizji </c:v>
                </c:pt>
                <c:pt idx="1">
                  <c:v>P. oscylacji</c:v>
                </c:pt>
                <c:pt idx="2">
                  <c:v>P. wibracji </c:v>
                </c:pt>
                <c:pt idx="3">
                  <c:v>P. przejścia </c:v>
                </c:pt>
                <c:pt idx="4">
                  <c:v>Śr. poziom zakłóceń</c:v>
                </c:pt>
              </c:strCache>
            </c:strRef>
          </c:cat>
          <c:val>
            <c:numRef>
              <c:f>Arkusz1!$C$2:$C$6</c:f>
              <c:numCache>
                <c:formatCode>General</c:formatCode>
                <c:ptCount val="5"/>
                <c:pt idx="0">
                  <c:v>6.3100000000000003E-2</c:v>
                </c:pt>
                <c:pt idx="1">
                  <c:v>0.27089999999999997</c:v>
                </c:pt>
                <c:pt idx="2">
                  <c:v>2.7400000000000001E-2</c:v>
                </c:pt>
                <c:pt idx="3">
                  <c:v>0.2999</c:v>
                </c:pt>
                <c:pt idx="4">
                  <c:v>2.1100000000000001E-2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20-4EFD-B739-285B18DEC610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P. kolizji </c:v>
                </c:pt>
                <c:pt idx="1">
                  <c:v>P. oscylacji</c:v>
                </c:pt>
                <c:pt idx="2">
                  <c:v>P. wibracji </c:v>
                </c:pt>
                <c:pt idx="3">
                  <c:v>P. przejścia </c:v>
                </c:pt>
                <c:pt idx="4">
                  <c:v>Śr. poziom zakłóceń</c:v>
                </c:pt>
              </c:strCache>
            </c:strRef>
          </c:cat>
          <c:val>
            <c:numRef>
              <c:f>Arkusz1!$D$2:$D$6</c:f>
              <c:numCache>
                <c:formatCode>General</c:formatCode>
                <c:ptCount val="5"/>
                <c:pt idx="0">
                  <c:v>9.0700000000000003E-2</c:v>
                </c:pt>
                <c:pt idx="1">
                  <c:v>0.29880000000000001</c:v>
                </c:pt>
                <c:pt idx="2">
                  <c:v>3.4700000000000002E-2</c:v>
                </c:pt>
                <c:pt idx="3">
                  <c:v>0.32119999999999999</c:v>
                </c:pt>
                <c:pt idx="4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20-4EFD-B739-285B18DEC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690399"/>
        <c:axId val="1554691231"/>
      </c:barChart>
      <c:catAx>
        <c:axId val="155469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54691231"/>
        <c:crosses val="autoZero"/>
        <c:auto val="1"/>
        <c:lblAlgn val="ctr"/>
        <c:lblOffset val="100"/>
        <c:noMultiLvlLbl val="0"/>
      </c:catAx>
      <c:valAx>
        <c:axId val="155469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5469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P. kolizji </c:v>
                </c:pt>
                <c:pt idx="1">
                  <c:v>P. oscylacji</c:v>
                </c:pt>
                <c:pt idx="2">
                  <c:v>P. wibracji </c:v>
                </c:pt>
                <c:pt idx="3">
                  <c:v>P. przejścia </c:v>
                </c:pt>
                <c:pt idx="4">
                  <c:v>Śr. poziom zakłóceń</c:v>
                </c:pt>
              </c:strCache>
            </c:strRef>
          </c:cat>
          <c:val>
            <c:numRef>
              <c:f>Arkusz1!$B$2:$B$6</c:f>
              <c:numCache>
                <c:formatCode>General</c:formatCode>
                <c:ptCount val="5"/>
                <c:pt idx="0">
                  <c:v>8.9999999999999993E-3</c:v>
                </c:pt>
                <c:pt idx="1">
                  <c:v>4.4400000000000002E-2</c:v>
                </c:pt>
                <c:pt idx="2">
                  <c:v>3.15E-2</c:v>
                </c:pt>
                <c:pt idx="3">
                  <c:v>5.5199999999999999E-2</c:v>
                </c:pt>
                <c:pt idx="4">
                  <c:v>8.0999999999999996E-3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44-4A34-B3F4-C9819EE9A772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P. kolizji </c:v>
                </c:pt>
                <c:pt idx="1">
                  <c:v>P. oscylacji</c:v>
                </c:pt>
                <c:pt idx="2">
                  <c:v>P. wibracji </c:v>
                </c:pt>
                <c:pt idx="3">
                  <c:v>P. przejścia </c:v>
                </c:pt>
                <c:pt idx="4">
                  <c:v>Śr. poziom zakłóceń</c:v>
                </c:pt>
              </c:strCache>
            </c:strRef>
          </c:cat>
          <c:val>
            <c:numRef>
              <c:f>Arkusz1!$C$2:$C$6</c:f>
              <c:numCache>
                <c:formatCode>General</c:formatCode>
                <c:ptCount val="5"/>
                <c:pt idx="0">
                  <c:v>4.1099999999999998E-2</c:v>
                </c:pt>
                <c:pt idx="1">
                  <c:v>0.12839999999999999</c:v>
                </c:pt>
                <c:pt idx="2">
                  <c:v>5.16E-2</c:v>
                </c:pt>
                <c:pt idx="3">
                  <c:v>0.13819999999999999</c:v>
                </c:pt>
                <c:pt idx="4">
                  <c:v>3.6200000000000003E-2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44-4A34-B3F4-C9819EE9A772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Kolumna1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P. kolizji </c:v>
                </c:pt>
                <c:pt idx="1">
                  <c:v>P. oscylacji</c:v>
                </c:pt>
                <c:pt idx="2">
                  <c:v>P. wibracji </c:v>
                </c:pt>
                <c:pt idx="3">
                  <c:v>P. przejścia </c:v>
                </c:pt>
                <c:pt idx="4">
                  <c:v>Śr. poziom zakłóceń</c:v>
                </c:pt>
              </c:strCache>
            </c:strRef>
          </c:cat>
          <c:val>
            <c:numRef>
              <c:f>Arkusz1!$D$2:$D$6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2D44-4A34-B3F4-C9819EE9A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690399"/>
        <c:axId val="1554691231"/>
      </c:barChart>
      <c:catAx>
        <c:axId val="155469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54691231"/>
        <c:crosses val="autoZero"/>
        <c:auto val="1"/>
        <c:lblAlgn val="ctr"/>
        <c:lblOffset val="100"/>
        <c:noMultiLvlLbl val="0"/>
      </c:catAx>
      <c:valAx>
        <c:axId val="155469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5469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60BC40-FE27-4B0C-8E97-C07F8293DC64}" type="datetime1">
              <a:rPr lang="pl-PL" smtClean="0"/>
              <a:t>06.12.2022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ED61-83E3-4244-B7F9-16591A661322}" type="datetime1">
              <a:rPr lang="pl-PL" smtClean="0"/>
              <a:pPr/>
              <a:t>06.12.2022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l-PL"/>
              <a:t>ID=d924773e-9a16-4d6d-9803-8cb819e99682
Przepis=text_billboard
Type=TextOnly
Wariant=0
FamilyID=AccentBoxWalbaum_Zero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93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36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528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652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39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59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60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3 obr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rostokąt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raz — symbol zastępczy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Data — symbol zastępczy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9" name="Stopka — symbol zastępczy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20" name="Numer slajdu — symbol zastępczy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4 obr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rostokąt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raz — symbol zastępczy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Data — symbol zastępczy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9" name="Stopka — symbol zastępczy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20" name="Numer slajdu — symbol zastępczy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raz — symbol zastępczy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1" name="Tekst — symbol zastępczy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2" name="Tekst — symbol zastępczy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3" name="Obraz — symbol zastępczy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l-PL" noProof="0"/>
              <a:t>Ikona</a:t>
            </a:r>
          </a:p>
        </p:txBody>
      </p:sp>
      <p:sp>
        <p:nvSpPr>
          <p:cNvPr id="24" name="Obraz — symbol zastępczy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l-PL" noProof="0"/>
              <a:t>Ikona</a:t>
            </a:r>
          </a:p>
        </p:txBody>
      </p:sp>
      <p:sp>
        <p:nvSpPr>
          <p:cNvPr id="25" name="Obraz — symbol zastępczy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l-PL" noProof="0"/>
              <a:t>Ikona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z obraz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2 obr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 useBgFill="1">
        <p:nvSpPr>
          <p:cNvPr id="4" name="Prostokąt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16" name="Obraz — symbol zastępczy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ytuł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2" name="Obraz — symbol zastępczy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33" name="Obraz — symbol zastępczy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37" name="Tekst — symbol zastępczy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38" name="Tekst — symbol zastępczy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39" name="Tekst — symbol zastępczy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40" name="Tekst — symbol zastępczy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41" name="Tekst — symbol zastępczy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Prostokąt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— 3 kolum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Prostokąt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4" name="Tekst — symbol zastępczy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6" name="Zawartość — symbol zastępczy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pl-PL" sz="3600" dirty="0"/>
              <a:t>Prezentacja wyników projektu </a:t>
            </a:r>
            <a:r>
              <a:rPr lang="pl-PL" sz="2400" dirty="0"/>
              <a:t>„Zaawansowane techniki sztucznej inteligencji”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596" y="3497580"/>
            <a:ext cx="7223760" cy="685800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pl-PL" sz="3300" b="1" dirty="0"/>
              <a:t>Michalina Matuszak</a:t>
            </a:r>
          </a:p>
          <a:p>
            <a:pPr rtl="0"/>
            <a:r>
              <a:rPr lang="pl-PL" b="1" dirty="0"/>
              <a:t>Prowadzący: prof. Piotr Cofta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6760E-8AE8-E002-0694-B77EAE52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Wyniki sieci   </a:t>
            </a:r>
            <a:r>
              <a:rPr lang="pl-PL" sz="2400" dirty="0"/>
              <a:t>(obliczających 5 wyników jednocześnie)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3CFE9A-CFE0-0AA1-F03C-68A652C4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731559" cy="391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Sieć 1:</a:t>
            </a:r>
          </a:p>
          <a:p>
            <a:r>
              <a:rPr lang="pl-PL" sz="1600" dirty="0"/>
              <a:t> </a:t>
            </a:r>
            <a:r>
              <a:rPr lang="pl-PL" sz="1600" dirty="0" err="1"/>
              <a:t>train_MSE</a:t>
            </a:r>
            <a:r>
              <a:rPr lang="en-US" sz="1600" dirty="0"/>
              <a:t>: 0.0617</a:t>
            </a:r>
            <a:r>
              <a:rPr lang="pl-PL" sz="1600" dirty="0"/>
              <a:t>, </a:t>
            </a:r>
            <a:r>
              <a:rPr lang="pl-PL" sz="1600" dirty="0" err="1"/>
              <a:t>train_MAE</a:t>
            </a:r>
            <a:r>
              <a:rPr lang="pl-PL" sz="1600" dirty="0"/>
              <a:t>: 0.1694</a:t>
            </a:r>
          </a:p>
          <a:p>
            <a:r>
              <a:rPr lang="pl-PL" sz="1600" dirty="0" err="1"/>
              <a:t>val_MSE</a:t>
            </a:r>
            <a:r>
              <a:rPr lang="en-US" sz="1600" dirty="0"/>
              <a:t>: 0.0478</a:t>
            </a:r>
            <a:r>
              <a:rPr lang="pl-PL" sz="1600" dirty="0"/>
              <a:t>, </a:t>
            </a:r>
            <a:r>
              <a:rPr lang="pl-PL" sz="1600" dirty="0" err="1"/>
              <a:t>val_MAE</a:t>
            </a:r>
            <a:r>
              <a:rPr lang="pl-PL" sz="1600" dirty="0"/>
              <a:t>: 0.1526</a:t>
            </a:r>
          </a:p>
          <a:p>
            <a:r>
              <a:rPr lang="pl-PL" sz="1600" dirty="0" err="1"/>
              <a:t>test_</a:t>
            </a:r>
            <a:r>
              <a:rPr lang="pl-PL" sz="1600" b="1" dirty="0" err="1"/>
              <a:t>MSE</a:t>
            </a:r>
            <a:r>
              <a:rPr lang="pl-PL" sz="1600" b="1" dirty="0"/>
              <a:t> = 0.0689</a:t>
            </a:r>
            <a:r>
              <a:rPr lang="pl-PL" sz="1600" dirty="0"/>
              <a:t>, </a:t>
            </a:r>
            <a:r>
              <a:rPr lang="pl-PL" sz="1600" dirty="0" err="1"/>
              <a:t>val_MAE</a:t>
            </a:r>
            <a:r>
              <a:rPr lang="pl-PL" sz="1600" dirty="0"/>
              <a:t>: 0.1780</a:t>
            </a:r>
          </a:p>
          <a:p>
            <a:endParaRPr lang="pl-PL" sz="1600" dirty="0"/>
          </a:p>
          <a:p>
            <a:pPr marL="0" indent="0">
              <a:buNone/>
            </a:pPr>
            <a:r>
              <a:rPr lang="pl-PL" sz="2400" dirty="0"/>
              <a:t>Sieć 2:</a:t>
            </a:r>
          </a:p>
          <a:p>
            <a:r>
              <a:rPr lang="pl-PL" sz="1600" dirty="0" err="1"/>
              <a:t>train_MSE</a:t>
            </a:r>
            <a:r>
              <a:rPr lang="pl-PL" sz="1600" dirty="0"/>
              <a:t> </a:t>
            </a:r>
            <a:r>
              <a:rPr lang="en-US" sz="1600" dirty="0"/>
              <a:t>: 0.0502</a:t>
            </a:r>
            <a:r>
              <a:rPr lang="pl-PL" sz="1600" dirty="0"/>
              <a:t>, </a:t>
            </a:r>
            <a:r>
              <a:rPr lang="pl-PL" sz="1600" dirty="0" err="1"/>
              <a:t>train_MAE</a:t>
            </a:r>
            <a:r>
              <a:rPr lang="pl-PL" sz="1600" dirty="0"/>
              <a:t>: 0.1495</a:t>
            </a:r>
          </a:p>
          <a:p>
            <a:r>
              <a:rPr lang="en-US" sz="1600" dirty="0" err="1"/>
              <a:t>val</a:t>
            </a:r>
            <a:r>
              <a:rPr lang="en-US" sz="1600" dirty="0"/>
              <a:t>_</a:t>
            </a:r>
            <a:r>
              <a:rPr lang="pl-PL" sz="1600" dirty="0"/>
              <a:t>MSE</a:t>
            </a:r>
            <a:r>
              <a:rPr lang="en-US" sz="1600" dirty="0"/>
              <a:t>: 0.0</a:t>
            </a:r>
            <a:r>
              <a:rPr lang="pl-PL" sz="1600" dirty="0"/>
              <a:t>403, </a:t>
            </a:r>
            <a:r>
              <a:rPr lang="pl-PL" sz="1600" dirty="0" err="1"/>
              <a:t>val_MAE</a:t>
            </a:r>
            <a:r>
              <a:rPr lang="pl-PL" sz="1600" dirty="0"/>
              <a:t>: 0.1364</a:t>
            </a:r>
          </a:p>
          <a:p>
            <a:r>
              <a:rPr lang="pl-PL" sz="1600" dirty="0" err="1"/>
              <a:t>test_</a:t>
            </a:r>
            <a:r>
              <a:rPr lang="pl-PL" sz="1600" b="1" dirty="0" err="1"/>
              <a:t>MSE</a:t>
            </a:r>
            <a:r>
              <a:rPr lang="pl-PL" sz="1600" b="1" dirty="0"/>
              <a:t>: 0.0579</a:t>
            </a:r>
            <a:r>
              <a:rPr lang="pl-PL" sz="1600" dirty="0"/>
              <a:t>, </a:t>
            </a:r>
            <a:r>
              <a:rPr lang="pl-PL" sz="1600" dirty="0" err="1"/>
              <a:t>test_MAE</a:t>
            </a:r>
            <a:r>
              <a:rPr lang="pl-PL" sz="1600" dirty="0"/>
              <a:t>: 0.1596</a:t>
            </a:r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1B6E5291-3EF2-123C-C5F2-3CA041E5EEA1}"/>
              </a:ext>
            </a:extLst>
          </p:cNvPr>
          <p:cNvSpPr txBox="1">
            <a:spLocks/>
          </p:cNvSpPr>
          <p:nvPr/>
        </p:nvSpPr>
        <p:spPr>
          <a:xfrm>
            <a:off x="6096000" y="2474305"/>
            <a:ext cx="4731559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/>
              <a:t>Sieć 3:</a:t>
            </a:r>
          </a:p>
          <a:p>
            <a:r>
              <a:rPr lang="pl-PL" sz="1600" dirty="0"/>
              <a:t> </a:t>
            </a:r>
            <a:r>
              <a:rPr lang="pl-PL" sz="1600" dirty="0" err="1"/>
              <a:t>train_MSE</a:t>
            </a:r>
            <a:r>
              <a:rPr lang="en-US" sz="1600" dirty="0"/>
              <a:t>: 0.0</a:t>
            </a:r>
            <a:r>
              <a:rPr lang="pl-PL" sz="1600" dirty="0"/>
              <a:t>498, </a:t>
            </a:r>
            <a:r>
              <a:rPr lang="pl-PL" sz="1600" dirty="0" err="1"/>
              <a:t>train_MAE</a:t>
            </a:r>
            <a:r>
              <a:rPr lang="pl-PL" sz="1600" dirty="0"/>
              <a:t>: 0.1561</a:t>
            </a:r>
          </a:p>
          <a:p>
            <a:r>
              <a:rPr lang="pl-PL" sz="1600" dirty="0" err="1"/>
              <a:t>val_MSE</a:t>
            </a:r>
            <a:r>
              <a:rPr lang="en-US" sz="1600" dirty="0"/>
              <a:t>: 0.</a:t>
            </a:r>
            <a:r>
              <a:rPr lang="pl-PL" sz="1600" dirty="0"/>
              <a:t>0420, </a:t>
            </a:r>
            <a:r>
              <a:rPr lang="pl-PL" sz="1600" dirty="0" err="1"/>
              <a:t>val_MAE</a:t>
            </a:r>
            <a:r>
              <a:rPr lang="pl-PL" sz="1600" dirty="0"/>
              <a:t>: 0.1457</a:t>
            </a:r>
          </a:p>
          <a:p>
            <a:r>
              <a:rPr lang="pl-PL" sz="1600" dirty="0" err="1"/>
              <a:t>test_</a:t>
            </a:r>
            <a:r>
              <a:rPr lang="pl-PL" sz="1600" b="1" dirty="0" err="1"/>
              <a:t>MSE</a:t>
            </a:r>
            <a:r>
              <a:rPr lang="pl-PL" sz="1600" b="1" dirty="0"/>
              <a:t> = 0.0585</a:t>
            </a:r>
            <a:r>
              <a:rPr lang="pl-PL" sz="1600" dirty="0"/>
              <a:t>, </a:t>
            </a:r>
            <a:r>
              <a:rPr lang="pl-PL" sz="1600" dirty="0" err="1"/>
              <a:t>val_MAE</a:t>
            </a:r>
            <a:r>
              <a:rPr lang="pl-PL" sz="1600" dirty="0"/>
              <a:t>: 0.1674</a:t>
            </a:r>
          </a:p>
        </p:txBody>
      </p:sp>
    </p:spTree>
    <p:extLst>
      <p:ext uri="{BB962C8B-B14F-4D97-AF65-F5344CB8AC3E}">
        <p14:creationId xmlns:p14="http://schemas.microsoft.com/office/powerpoint/2010/main" val="27157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Wykresy</a:t>
            </a:r>
          </a:p>
        </p:txBody>
      </p:sp>
      <p:graphicFrame>
        <p:nvGraphicFramePr>
          <p:cNvPr id="12" name="Symbol zastępczy zawartości 11">
            <a:extLst>
              <a:ext uri="{FF2B5EF4-FFF2-40B4-BE49-F238E27FC236}">
                <a16:creationId xmlns:a16="http://schemas.microsoft.com/office/drawing/2014/main" id="{2D14F034-9FE3-E0D7-D4FD-631D1CCE8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6790"/>
              </p:ext>
            </p:extLst>
          </p:nvPr>
        </p:nvGraphicFramePr>
        <p:xfrm>
          <a:off x="6347413" y="2464959"/>
          <a:ext cx="5421802" cy="3154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8B346F77-9408-33F2-BA15-EBEB47859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729109"/>
              </p:ext>
            </p:extLst>
          </p:nvPr>
        </p:nvGraphicFramePr>
        <p:xfrm>
          <a:off x="674198" y="2464959"/>
          <a:ext cx="5421802" cy="3154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9493C3-0266-3367-0873-F7D63373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Wyniki drzew decyzyjnych  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(obliczających 5 wyników jednocześnie)</a:t>
            </a:r>
            <a:endParaRPr lang="pl-PL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7672CE2B-A7DF-AB98-261D-8CD8CA47C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215" y="2177942"/>
            <a:ext cx="6232222" cy="4360970"/>
          </a:xfrm>
        </p:spPr>
      </p:pic>
    </p:spTree>
    <p:extLst>
      <p:ext uri="{BB962C8B-B14F-4D97-AF65-F5344CB8AC3E}">
        <p14:creationId xmlns:p14="http://schemas.microsoft.com/office/powerpoint/2010/main" val="304912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6760E-8AE8-E002-0694-B77EAE52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Wyniki sieci   </a:t>
            </a:r>
            <a:r>
              <a:rPr lang="pl-PL" sz="2400" dirty="0"/>
              <a:t>(obliczających każdy wynik osobno)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3CFE9A-CFE0-0AA1-F03C-68A652C4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49" y="2195785"/>
            <a:ext cx="3951929" cy="557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TRAIN,  VAL,  TEST</a:t>
            </a:r>
            <a:endParaRPr lang="pl-PL" sz="1800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8FBF0C3D-7ACB-28CB-6E43-7D61C951C0F5}"/>
              </a:ext>
            </a:extLst>
          </p:cNvPr>
          <p:cNvSpPr txBox="1">
            <a:spLocks/>
          </p:cNvSpPr>
          <p:nvPr/>
        </p:nvSpPr>
        <p:spPr>
          <a:xfrm>
            <a:off x="987749" y="2890684"/>
            <a:ext cx="10879786" cy="3418676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200" b="1" dirty="0"/>
              <a:t>Prawdopodobieństwo kolizji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dirty="0"/>
              <a:t>Train: </a:t>
            </a:r>
            <a:r>
              <a:rPr lang="nn-NO" sz="1200" dirty="0"/>
              <a:t>mse: 0.0106 - mae: 0.0650  </a:t>
            </a:r>
            <a:endParaRPr lang="pl-PL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dirty="0"/>
              <a:t>Val: </a:t>
            </a:r>
            <a:r>
              <a:rPr lang="nn-NO" sz="1200" dirty="0"/>
              <a:t>mse: 0.0088 - mae: 0.0631</a:t>
            </a:r>
            <a:endParaRPr lang="pl-PL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dirty="0"/>
              <a:t>Test: </a:t>
            </a:r>
            <a:r>
              <a:rPr lang="pl-PL" sz="1200" dirty="0" err="1"/>
              <a:t>mse</a:t>
            </a:r>
            <a:r>
              <a:rPr lang="pl-PL" sz="1200" dirty="0"/>
              <a:t>: 0.0289 - </a:t>
            </a:r>
            <a:r>
              <a:rPr lang="pl-PL" sz="1200" dirty="0" err="1"/>
              <a:t>mae</a:t>
            </a:r>
            <a:r>
              <a:rPr lang="pl-PL" sz="1200" dirty="0"/>
              <a:t>: 0.0907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b="1" dirty="0"/>
              <a:t>Prawdopodobieństwo oscylacji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dirty="0"/>
              <a:t>Train: </a:t>
            </a:r>
            <a:r>
              <a:rPr lang="nn-NO" sz="1200" dirty="0"/>
              <a:t>mse: 0.1152 - mae: 0.2940 </a:t>
            </a:r>
            <a:endParaRPr lang="pl-PL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dirty="0"/>
              <a:t>Val: </a:t>
            </a:r>
            <a:r>
              <a:rPr lang="nn-NO" sz="1200" dirty="0"/>
              <a:t>mse: 0.0947 - mae: 0.2709</a:t>
            </a:r>
            <a:endParaRPr lang="pl-PL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dirty="0"/>
              <a:t>Test: </a:t>
            </a:r>
            <a:r>
              <a:rPr lang="pl-PL" sz="1200" dirty="0" err="1"/>
              <a:t>mse</a:t>
            </a:r>
            <a:r>
              <a:rPr lang="pl-PL" sz="1200" dirty="0"/>
              <a:t>: 0.1218 - </a:t>
            </a:r>
            <a:r>
              <a:rPr lang="pl-PL" sz="1200" dirty="0" err="1"/>
              <a:t>mae</a:t>
            </a:r>
            <a:r>
              <a:rPr lang="pl-PL" sz="1200" dirty="0"/>
              <a:t>: 0.2988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b="1" dirty="0"/>
              <a:t> Prawdopodobieństwo wibracji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dirty="0"/>
              <a:t>Train: </a:t>
            </a:r>
            <a:r>
              <a:rPr lang="nn-NO" sz="1200" dirty="0"/>
              <a:t>mse: 0.0069 - mae: 0.0309 </a:t>
            </a:r>
            <a:endParaRPr lang="pl-PL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dirty="0"/>
              <a:t>Val:</a:t>
            </a:r>
            <a:r>
              <a:rPr lang="nn-NO" sz="1200" dirty="0"/>
              <a:t> mse: 0.0046 - mae: 0.0274</a:t>
            </a:r>
            <a:endParaRPr lang="pl-PL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dirty="0"/>
              <a:t>Test: </a:t>
            </a:r>
            <a:r>
              <a:rPr lang="pl-PL" sz="1200" dirty="0" err="1"/>
              <a:t>mse</a:t>
            </a:r>
            <a:r>
              <a:rPr lang="pl-PL" sz="1200" dirty="0"/>
              <a:t>: 0.0099 - </a:t>
            </a:r>
            <a:r>
              <a:rPr lang="pl-PL" sz="1200" dirty="0" err="1"/>
              <a:t>mae</a:t>
            </a:r>
            <a:r>
              <a:rPr lang="pl-PL" sz="1200" dirty="0"/>
              <a:t>: 0.0347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b="1" dirty="0"/>
              <a:t>Prawdopodobieństwo przejścia </a:t>
            </a:r>
          </a:p>
          <a:p>
            <a:pPr marL="0" indent="0">
              <a:buNone/>
            </a:pPr>
            <a:r>
              <a:rPr lang="pl-PL" sz="1200" dirty="0"/>
              <a:t>Train: </a:t>
            </a:r>
            <a:r>
              <a:rPr lang="nn-NO" sz="1200" dirty="0"/>
              <a:t>mse: 0.1290 - mae: 0.3206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Val: </a:t>
            </a:r>
            <a:r>
              <a:rPr lang="nn-NO" sz="1200" dirty="0"/>
              <a:t>mse: 0.1116 - mae: 0.2999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Test: </a:t>
            </a:r>
            <a:r>
              <a:rPr lang="pl-PL" sz="1200" dirty="0" err="1"/>
              <a:t>mse</a:t>
            </a:r>
            <a:r>
              <a:rPr lang="pl-PL" sz="1200" dirty="0"/>
              <a:t>: 0.1318 - </a:t>
            </a:r>
            <a:r>
              <a:rPr lang="pl-PL" sz="1200" dirty="0" err="1"/>
              <a:t>mae</a:t>
            </a:r>
            <a:r>
              <a:rPr lang="pl-PL" sz="1200" dirty="0"/>
              <a:t>: 0.3212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b="1" dirty="0"/>
              <a:t>Średni poziom zakłóceń przy przejściu</a:t>
            </a:r>
          </a:p>
          <a:p>
            <a:pPr marL="0" indent="0">
              <a:buNone/>
            </a:pPr>
            <a:r>
              <a:rPr lang="pl-PL" sz="1050" dirty="0"/>
              <a:t>Train: </a:t>
            </a:r>
            <a:r>
              <a:rPr lang="nn-NO" sz="1050" dirty="0"/>
              <a:t>mse: 0.0030 - mae: 0.0245</a:t>
            </a:r>
            <a:endParaRPr lang="pl-PL" sz="1050" dirty="0"/>
          </a:p>
          <a:p>
            <a:pPr marL="0" indent="0">
              <a:buNone/>
            </a:pPr>
            <a:r>
              <a:rPr lang="pl-PL" sz="1050" dirty="0"/>
              <a:t>Val: </a:t>
            </a:r>
            <a:r>
              <a:rPr lang="nn-NO" sz="1050" dirty="0"/>
              <a:t>mse: 0.0014 - mae: 0.0211</a:t>
            </a:r>
            <a:endParaRPr lang="pl-PL" sz="1050" dirty="0"/>
          </a:p>
          <a:p>
            <a:pPr marL="0" indent="0">
              <a:buNone/>
            </a:pPr>
            <a:r>
              <a:rPr lang="pl-PL" sz="1050" dirty="0"/>
              <a:t>Test: </a:t>
            </a:r>
            <a:r>
              <a:rPr lang="pl-PL" sz="1050" dirty="0" err="1"/>
              <a:t>mse</a:t>
            </a:r>
            <a:r>
              <a:rPr lang="pl-PL" sz="1050" dirty="0"/>
              <a:t>: 0.0115 - </a:t>
            </a:r>
            <a:r>
              <a:rPr lang="pl-PL" sz="1050" dirty="0" err="1"/>
              <a:t>mae</a:t>
            </a:r>
            <a:r>
              <a:rPr lang="pl-PL" sz="1050" dirty="0"/>
              <a:t>: 0.0420</a:t>
            </a:r>
          </a:p>
        </p:txBody>
      </p:sp>
    </p:spTree>
    <p:extLst>
      <p:ext uri="{BB962C8B-B14F-4D97-AF65-F5344CB8AC3E}">
        <p14:creationId xmlns:p14="http://schemas.microsoft.com/office/powerpoint/2010/main" val="74060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6760E-8AE8-E002-0694-B77EAE52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Wyniki sieci   </a:t>
            </a:r>
            <a:r>
              <a:rPr lang="pl-PL" sz="2400" dirty="0"/>
              <a:t>(obliczających każdy wynik osobno)</a:t>
            </a:r>
            <a:endParaRPr lang="pl-PL" dirty="0"/>
          </a:p>
        </p:txBody>
      </p:sp>
      <p:graphicFrame>
        <p:nvGraphicFramePr>
          <p:cNvPr id="10" name="Wykres 9">
            <a:extLst>
              <a:ext uri="{FF2B5EF4-FFF2-40B4-BE49-F238E27FC236}">
                <a16:creationId xmlns:a16="http://schemas.microsoft.com/office/drawing/2014/main" id="{067E005E-1163-21DA-2F73-F03B3452F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798535"/>
              </p:ext>
            </p:extLst>
          </p:nvPr>
        </p:nvGraphicFramePr>
        <p:xfrm>
          <a:off x="386064" y="2497394"/>
          <a:ext cx="5813568" cy="339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Wykres 10">
            <a:extLst>
              <a:ext uri="{FF2B5EF4-FFF2-40B4-BE49-F238E27FC236}">
                <a16:creationId xmlns:a16="http://schemas.microsoft.com/office/drawing/2014/main" id="{D45CB7AA-3623-F736-554E-1CD47E1E7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584776"/>
              </p:ext>
            </p:extLst>
          </p:nvPr>
        </p:nvGraphicFramePr>
        <p:xfrm>
          <a:off x="6378432" y="2497393"/>
          <a:ext cx="5813568" cy="339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263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6760E-8AE8-E002-0694-B77EAE52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Wyniki drzew decyzyjnych   </a:t>
            </a:r>
            <a:r>
              <a:rPr lang="pl-PL" sz="2400" dirty="0"/>
              <a:t>(obliczających każdy wynik osobno)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3CFE9A-CFE0-0AA1-F03C-68A652C4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852" y="2195785"/>
            <a:ext cx="2644238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TEST</a:t>
            </a:r>
            <a:endParaRPr lang="pl-PL" sz="1800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8FBF0C3D-7ACB-28CB-6E43-7D61C951C0F5}"/>
              </a:ext>
            </a:extLst>
          </p:cNvPr>
          <p:cNvSpPr txBox="1">
            <a:spLocks/>
          </p:cNvSpPr>
          <p:nvPr/>
        </p:nvSpPr>
        <p:spPr>
          <a:xfrm>
            <a:off x="987749" y="3075127"/>
            <a:ext cx="10295947" cy="315896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200" b="1" dirty="0"/>
              <a:t>Prawdopodobieństwo kolizji </a:t>
            </a:r>
          </a:p>
          <a:p>
            <a:pPr marL="0" indent="0">
              <a:buNone/>
            </a:pPr>
            <a:r>
              <a:rPr lang="es-ES" sz="1200" dirty="0"/>
              <a:t>MSE :  0.009</a:t>
            </a:r>
          </a:p>
          <a:p>
            <a:pPr marL="0" indent="0">
              <a:buNone/>
            </a:pPr>
            <a:r>
              <a:rPr lang="es-ES" sz="1200" dirty="0"/>
              <a:t>MAE :  0.0411</a:t>
            </a:r>
            <a:endParaRPr lang="pl-PL" sz="1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b="1" dirty="0"/>
              <a:t>Prawdopodobieństwo oscylacji</a:t>
            </a:r>
          </a:p>
          <a:p>
            <a:pPr marL="0" indent="0">
              <a:buNone/>
            </a:pPr>
            <a:r>
              <a:rPr lang="es-ES" sz="1200" dirty="0"/>
              <a:t>MSE :  0.0444</a:t>
            </a:r>
          </a:p>
          <a:p>
            <a:pPr marL="0" indent="0">
              <a:buNone/>
            </a:pPr>
            <a:r>
              <a:rPr lang="es-ES" sz="1200" dirty="0"/>
              <a:t>MAE :  0.1284</a:t>
            </a:r>
            <a:endParaRPr lang="pl-PL" sz="1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b="1" dirty="0"/>
              <a:t>Prawdopodobieństwo wibracji </a:t>
            </a:r>
          </a:p>
          <a:p>
            <a:pPr marL="0" indent="0">
              <a:buNone/>
            </a:pPr>
            <a:r>
              <a:rPr lang="es-ES" sz="1200" dirty="0"/>
              <a:t>MSE :  0.0315</a:t>
            </a:r>
          </a:p>
          <a:p>
            <a:pPr marL="0" indent="0">
              <a:buNone/>
            </a:pPr>
            <a:r>
              <a:rPr lang="es-ES" sz="1200" dirty="0"/>
              <a:t>MAE :  0.0516</a:t>
            </a:r>
            <a:endParaRPr lang="pl-PL" sz="1200" b="1" dirty="0"/>
          </a:p>
          <a:p>
            <a:pPr marL="0" indent="0">
              <a:buNone/>
            </a:pPr>
            <a:r>
              <a:rPr lang="pl-PL" sz="1200" b="1" dirty="0"/>
              <a:t>Prawdopodobieństwo przejścia </a:t>
            </a:r>
          </a:p>
          <a:p>
            <a:pPr marL="0" indent="0">
              <a:buNone/>
            </a:pPr>
            <a:r>
              <a:rPr lang="es-ES" sz="1200" dirty="0"/>
              <a:t>MSE :  0.0552</a:t>
            </a:r>
          </a:p>
          <a:p>
            <a:pPr marL="0" indent="0">
              <a:buNone/>
            </a:pPr>
            <a:r>
              <a:rPr lang="es-ES" sz="1200" dirty="0"/>
              <a:t>MAE :  0.1382</a:t>
            </a:r>
            <a:endParaRPr lang="pl-PL" sz="1200" b="1" dirty="0"/>
          </a:p>
          <a:p>
            <a:pPr marL="0" indent="0">
              <a:buNone/>
            </a:pPr>
            <a:r>
              <a:rPr lang="pl-PL" sz="1200" b="1" dirty="0"/>
              <a:t>Średni poziom zakłóceń przy przejściu</a:t>
            </a:r>
            <a:endParaRPr lang="es-ES" sz="1050" dirty="0"/>
          </a:p>
          <a:p>
            <a:pPr marL="0" indent="0">
              <a:buNone/>
            </a:pPr>
            <a:r>
              <a:rPr lang="es-ES" sz="1050" dirty="0"/>
              <a:t>MSE :  0.0081</a:t>
            </a:r>
          </a:p>
          <a:p>
            <a:pPr marL="0" indent="0">
              <a:buNone/>
            </a:pPr>
            <a:r>
              <a:rPr lang="es-ES" sz="1050" dirty="0"/>
              <a:t>MAE :  0.0362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389184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6760E-8AE8-E002-0694-B77EAE52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Wyniki drzew decyzyjnych   </a:t>
            </a:r>
            <a:r>
              <a:rPr lang="pl-PL" sz="2400" dirty="0"/>
              <a:t>(obliczających każdy wynik osobno)</a:t>
            </a:r>
            <a:endParaRPr lang="pl-PL" dirty="0"/>
          </a:p>
        </p:txBody>
      </p:sp>
      <p:graphicFrame>
        <p:nvGraphicFramePr>
          <p:cNvPr id="10" name="Wykres 9">
            <a:extLst>
              <a:ext uri="{FF2B5EF4-FFF2-40B4-BE49-F238E27FC236}">
                <a16:creationId xmlns:a16="http://schemas.microsoft.com/office/drawing/2014/main" id="{719D39D1-E818-7071-9691-676C59654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441564"/>
              </p:ext>
            </p:extLst>
          </p:nvPr>
        </p:nvGraphicFramePr>
        <p:xfrm>
          <a:off x="1983413" y="1769721"/>
          <a:ext cx="7928683" cy="476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256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B0F3D1-EEC9-F1A4-64DF-912F4C8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1938528"/>
            <a:ext cx="7200943" cy="2990088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  <a:br>
              <a:rPr lang="pl-PL" dirty="0"/>
            </a:br>
            <a:r>
              <a:rPr lang="pl-PL" sz="2400" dirty="0"/>
              <a:t>Michalina Matuszak</a:t>
            </a:r>
            <a:br>
              <a:rPr lang="pl-PL" sz="2400" dirty="0"/>
            </a:br>
            <a:r>
              <a:rPr lang="pl-PL" sz="2400" dirty="0"/>
              <a:t>Informatyka Stosowana, </a:t>
            </a:r>
            <a:r>
              <a:rPr lang="pl-PL" sz="2400" dirty="0" err="1"/>
              <a:t>sem</a:t>
            </a:r>
            <a:r>
              <a:rPr lang="pl-PL" sz="2400" dirty="0"/>
              <a:t>. 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786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90" y="1040229"/>
            <a:ext cx="8121801" cy="1536192"/>
          </a:xfrm>
        </p:spPr>
        <p:txBody>
          <a:bodyPr rtlCol="0">
            <a:normAutofit/>
          </a:bodyPr>
          <a:lstStyle/>
          <a:p>
            <a:pPr rtl="0"/>
            <a:r>
              <a:rPr lang="pl-PL" sz="5200" dirty="0">
                <a:latin typeface="+mj-lt"/>
              </a:rPr>
              <a:t>Główne cele podejścia do  projektu: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366" y="3135385"/>
            <a:ext cx="9810427" cy="2921285"/>
          </a:xfrm>
        </p:spPr>
        <p:txBody>
          <a:bodyPr rtlCol="0">
            <a:normAutofit/>
          </a:bodyPr>
          <a:lstStyle/>
          <a:p>
            <a:pPr marL="0" indent="0"/>
            <a:r>
              <a:rPr lang="pl-PL" sz="1800" dirty="0"/>
              <a:t>1. Ocena i analiza danych 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l-PL" sz="1800" dirty="0"/>
              <a:t>2. Utworzenie modeli oraz pomiar wyników (głównie wartość MSE)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l-PL" sz="1800" dirty="0"/>
              <a:t>3. Opracowanie różnych sposobów produkowania wyników + opisanie wad i zalet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l-PL" sz="1800" dirty="0"/>
              <a:t>4. </a:t>
            </a:r>
            <a:r>
              <a:rPr lang="pl-PL" dirty="0"/>
              <a:t>Uzasadnienie doboru modeli i ich parametrów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l-PL" dirty="0"/>
              <a:t>5. Próba wyjaśnienia różnych wyników dla różnych sposobów rozwiązania</a:t>
            </a:r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34436"/>
            <a:ext cx="6272784" cy="1536192"/>
          </a:xfrm>
        </p:spPr>
        <p:txBody>
          <a:bodyPr rtlCol="0"/>
          <a:lstStyle/>
          <a:p>
            <a:pPr rtl="0"/>
            <a:r>
              <a:rPr lang="pl-PL" dirty="0"/>
              <a:t>Wstępna analiza danych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D5B0F92-34F4-3DE8-FDAE-2453D283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340" y="2003389"/>
            <a:ext cx="3848012" cy="453552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EAAB105-668E-5CFF-EF0B-2D1B5F6B4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2489653"/>
            <a:ext cx="5881315" cy="40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34436"/>
            <a:ext cx="6272784" cy="1536192"/>
          </a:xfrm>
        </p:spPr>
        <p:txBody>
          <a:bodyPr rtlCol="0"/>
          <a:lstStyle/>
          <a:p>
            <a:pPr rtl="0"/>
            <a:r>
              <a:rPr lang="pl-PL" dirty="0"/>
              <a:t>Wstępna analiza danych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0B9EC54-1836-3D85-8AF9-84F199C9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" y="2270628"/>
            <a:ext cx="4347111" cy="425563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51AE3BF-260F-0B27-F94F-27FDDEDFE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931" y="2270628"/>
            <a:ext cx="4087766" cy="4198847"/>
          </a:xfrm>
          <a:prstGeom prst="rect">
            <a:avLst/>
          </a:prstGeom>
        </p:spPr>
      </p:pic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1FB21642-3BE3-78B0-242F-1428183F1DF7}"/>
              </a:ext>
            </a:extLst>
          </p:cNvPr>
          <p:cNvSpPr/>
          <p:nvPr/>
        </p:nvSpPr>
        <p:spPr>
          <a:xfrm>
            <a:off x="5262464" y="3963166"/>
            <a:ext cx="2146041" cy="793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Usuwamy </a:t>
            </a:r>
            <a:r>
              <a:rPr lang="pl-PL" dirty="0" err="1"/>
              <a:t>NaN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6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BEC73D1-86EE-CC07-56EA-3FC19B25D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" t="1924" r="1547" b="2309"/>
          <a:stretch/>
        </p:blipFill>
        <p:spPr>
          <a:xfrm>
            <a:off x="4817230" y="1023457"/>
            <a:ext cx="7304072" cy="5763237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2D5BF8D-AE1E-4384-EBD1-2B9E8DF851B3}"/>
              </a:ext>
            </a:extLst>
          </p:cNvPr>
          <p:cNvSpPr/>
          <p:nvPr/>
        </p:nvSpPr>
        <p:spPr>
          <a:xfrm>
            <a:off x="1189384" y="3144416"/>
            <a:ext cx="3051111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Correlation</a:t>
            </a:r>
            <a:r>
              <a:rPr lang="pl-PL" dirty="0"/>
              <a:t> </a:t>
            </a:r>
            <a:r>
              <a:rPr lang="pl-PL" dirty="0" err="1"/>
              <a:t>heatmap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34436"/>
            <a:ext cx="6272784" cy="1536192"/>
          </a:xfrm>
        </p:spPr>
        <p:txBody>
          <a:bodyPr rtlCol="0"/>
          <a:lstStyle/>
          <a:p>
            <a:pPr rtl="0"/>
            <a:r>
              <a:rPr lang="pl-PL" dirty="0"/>
              <a:t>Wstępna analiza danych</a:t>
            </a:r>
          </a:p>
        </p:txBody>
      </p:sp>
    </p:spTree>
    <p:extLst>
      <p:ext uri="{BB962C8B-B14F-4D97-AF65-F5344CB8AC3E}">
        <p14:creationId xmlns:p14="http://schemas.microsoft.com/office/powerpoint/2010/main" val="174629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F94EED-EAB4-A080-6D18-CD3FAAB7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danych</a:t>
            </a:r>
          </a:p>
        </p:txBody>
      </p:sp>
      <p:sp>
        <p:nvSpPr>
          <p:cNvPr id="9" name="Zawartość — symbol zastępczy 2">
            <a:extLst>
              <a:ext uri="{FF2B5EF4-FFF2-40B4-BE49-F238E27FC236}">
                <a16:creationId xmlns:a16="http://schemas.microsoft.com/office/drawing/2014/main" id="{CE2D5B15-3D21-8E1F-DA1B-35483284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06" y="3202497"/>
            <a:ext cx="4870466" cy="1780564"/>
          </a:xfrm>
        </p:spPr>
        <p:txBody>
          <a:bodyPr rtlCol="0">
            <a:normAutofit/>
          </a:bodyPr>
          <a:lstStyle/>
          <a:p>
            <a:pPr marL="342900" indent="-342900">
              <a:buAutoNum type="arabicPeriod"/>
            </a:pPr>
            <a:r>
              <a:rPr lang="pl-PL" sz="1800" dirty="0"/>
              <a:t>Normalizacja danych:</a:t>
            </a:r>
          </a:p>
          <a:p>
            <a:r>
              <a:rPr lang="pl-PL" b="1" i="0" dirty="0">
                <a:solidFill>
                  <a:srgbClr val="232629"/>
                </a:solidFill>
                <a:effectLst/>
                <a:latin typeface="-apple-system"/>
              </a:rPr>
              <a:t>min-max </a:t>
            </a:r>
            <a:r>
              <a:rPr lang="pl-PL" b="1" i="0" dirty="0" err="1">
                <a:solidFill>
                  <a:srgbClr val="232629"/>
                </a:solidFill>
                <a:effectLst/>
                <a:latin typeface="-apple-system"/>
              </a:rPr>
              <a:t>normalization</a:t>
            </a:r>
            <a:r>
              <a:rPr lang="pl-PL" b="1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pl-PL" b="0" i="0" dirty="0">
                <a:solidFill>
                  <a:srgbClr val="232629"/>
                </a:solidFill>
                <a:effectLst/>
                <a:latin typeface="-apple-system"/>
              </a:rPr>
              <a:t>- </a:t>
            </a:r>
            <a:r>
              <a:rPr lang="pl-PL" sz="1800" dirty="0"/>
              <a:t>skalowanie w zadanym zakresie (przekształcam wartości do skali między zerem, a jedynką)</a:t>
            </a:r>
          </a:p>
          <a:p>
            <a:pPr marL="342900" indent="-342900">
              <a:buAutoNum type="arabicPeriod"/>
            </a:pPr>
            <a:endParaRPr lang="pl-PL" sz="1800" dirty="0"/>
          </a:p>
          <a:p>
            <a:pPr marL="0" indent="0" rtl="0">
              <a:lnSpc>
                <a:spcPct val="110000"/>
              </a:lnSpc>
              <a:buNone/>
            </a:pPr>
            <a:endParaRPr lang="pl-PL" sz="1800" dirty="0"/>
          </a:p>
          <a:p>
            <a:pPr marL="0" indent="0" rtl="0">
              <a:lnSpc>
                <a:spcPct val="110000"/>
              </a:lnSpc>
              <a:buNone/>
            </a:pP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374677AD-72F2-7B90-0BBE-F5B0B877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2" y="4803380"/>
            <a:ext cx="3531389" cy="549587"/>
          </a:xfrm>
          <a:prstGeom prst="rect">
            <a:avLst/>
          </a:prstGeom>
        </p:spPr>
      </p:pic>
      <p:sp>
        <p:nvSpPr>
          <p:cNvPr id="13" name="Zawartość — symbol zastępczy 2">
            <a:extLst>
              <a:ext uri="{FF2B5EF4-FFF2-40B4-BE49-F238E27FC236}">
                <a16:creationId xmlns:a16="http://schemas.microsoft.com/office/drawing/2014/main" id="{89DE6AAA-5669-16D2-646D-5A86CBDDA68E}"/>
              </a:ext>
            </a:extLst>
          </p:cNvPr>
          <p:cNvSpPr txBox="1">
            <a:spLocks/>
          </p:cNvSpPr>
          <p:nvPr/>
        </p:nvSpPr>
        <p:spPr>
          <a:xfrm>
            <a:off x="6071924" y="3202497"/>
            <a:ext cx="5806131" cy="2241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2"/>
            </a:pPr>
            <a:r>
              <a:rPr lang="pl-PL" dirty="0"/>
              <a:t>Dlaczego?</a:t>
            </a:r>
          </a:p>
          <a:p>
            <a:r>
              <a:rPr lang="pl-PL" dirty="0"/>
              <a:t>Regresja z sieciami neuronowymi jest trudna do wykonania, ponieważ dane wyjściowe są nieograniczone, więc sieci są szczególnie podatne na problem eksplodujących gradientów. </a:t>
            </a:r>
          </a:p>
          <a:p>
            <a:r>
              <a:rPr lang="pl-PL" dirty="0"/>
              <a:t>Normalizacja danych pomaga zniwelować ten problem. 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351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/>
              <a:t>Zastosowane modele</a:t>
            </a:r>
            <a:br>
              <a:rPr lang="pl-PL" dirty="0"/>
            </a:br>
            <a:r>
              <a:rPr lang="pl-PL" sz="1800" dirty="0"/>
              <a:t>(obliczające osobno poszczególny 1 wynik)</a:t>
            </a:r>
            <a:endParaRPr lang="pl-PL" dirty="0"/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1BE60BCC-2676-47EB-A76E-FAE649D9F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11481"/>
              </p:ext>
            </p:extLst>
          </p:nvPr>
        </p:nvGraphicFramePr>
        <p:xfrm>
          <a:off x="1115761" y="2503255"/>
          <a:ext cx="101679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587">
                  <a:extLst>
                    <a:ext uri="{9D8B030D-6E8A-4147-A177-3AD203B41FA5}">
                      <a16:colId xmlns:a16="http://schemas.microsoft.com/office/drawing/2014/main" val="3093316935"/>
                    </a:ext>
                  </a:extLst>
                </a:gridCol>
                <a:gridCol w="2353830">
                  <a:extLst>
                    <a:ext uri="{9D8B030D-6E8A-4147-A177-3AD203B41FA5}">
                      <a16:colId xmlns:a16="http://schemas.microsoft.com/office/drawing/2014/main" val="3045239117"/>
                    </a:ext>
                  </a:extLst>
                </a:gridCol>
                <a:gridCol w="1803633">
                  <a:extLst>
                    <a:ext uri="{9D8B030D-6E8A-4147-A177-3AD203B41FA5}">
                      <a16:colId xmlns:a16="http://schemas.microsoft.com/office/drawing/2014/main" val="2866263490"/>
                    </a:ext>
                  </a:extLst>
                </a:gridCol>
                <a:gridCol w="2063692">
                  <a:extLst>
                    <a:ext uri="{9D8B030D-6E8A-4147-A177-3AD203B41FA5}">
                      <a16:colId xmlns:a16="http://schemas.microsoft.com/office/drawing/2014/main" val="2960101666"/>
                    </a:ext>
                  </a:extLst>
                </a:gridCol>
                <a:gridCol w="1913193">
                  <a:extLst>
                    <a:ext uri="{9D8B030D-6E8A-4147-A177-3AD203B41FA5}">
                      <a16:colId xmlns:a16="http://schemas.microsoft.com/office/drawing/2014/main" val="1593906784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0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Warstwy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Input </a:t>
                      </a:r>
                      <a:r>
                        <a:rPr lang="pl-PL" noProof="0" dirty="0" err="1"/>
                        <a:t>Layer</a:t>
                      </a:r>
                      <a:endParaRPr lang="pl-PL" noProof="0" dirty="0"/>
                    </a:p>
                    <a:p>
                      <a:pPr algn="ctr" rtl="0"/>
                      <a:r>
                        <a:rPr lang="pl-PL" noProof="0" dirty="0" err="1"/>
                        <a:t>neurons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err="1"/>
                        <a:t>Hidden</a:t>
                      </a:r>
                      <a:r>
                        <a:rPr lang="pl-PL" noProof="0" dirty="0"/>
                        <a:t> </a:t>
                      </a:r>
                      <a:r>
                        <a:rPr lang="pl-PL" noProof="0" dirty="0" err="1"/>
                        <a:t>Layer</a:t>
                      </a:r>
                      <a:endParaRPr lang="pl-PL" noProof="0" dirty="0"/>
                    </a:p>
                    <a:p>
                      <a:pPr algn="ctr" rtl="0"/>
                      <a:r>
                        <a:rPr lang="pl-PL" noProof="0" dirty="0" err="1"/>
                        <a:t>shape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err="1"/>
                        <a:t>Trainable</a:t>
                      </a:r>
                      <a:r>
                        <a:rPr lang="pl-PL" noProof="0" dirty="0"/>
                        <a:t> </a:t>
                      </a:r>
                      <a:r>
                        <a:rPr lang="pl-PL" noProof="0" dirty="0" err="1"/>
                        <a:t>parameters</a:t>
                      </a:r>
                      <a:endParaRPr lang="pl-PL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584937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Sieć 1</a:t>
                      </a:r>
                    </a:p>
                    <a:p>
                      <a:pPr rtl="0"/>
                      <a:r>
                        <a:rPr lang="pl-PL" sz="1200" noProof="0" dirty="0"/>
                        <a:t>Zastosowana 5x osobno dla każdego z wyników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1x gęsta</a:t>
                      </a:r>
                    </a:p>
                    <a:p>
                      <a:pPr algn="ctr" rtl="0"/>
                      <a:r>
                        <a:rPr lang="pl-PL" noProof="0" dirty="0"/>
                        <a:t>1x </a:t>
                      </a:r>
                      <a:r>
                        <a:rPr lang="pl-PL" noProof="0" dirty="0" err="1"/>
                        <a:t>konwolucyjna</a:t>
                      </a:r>
                      <a:r>
                        <a:rPr lang="pl-PL" noProof="0" dirty="0"/>
                        <a:t> 1D</a:t>
                      </a:r>
                    </a:p>
                    <a:p>
                      <a:pPr algn="ctr" rtl="0"/>
                      <a:r>
                        <a:rPr lang="pl-PL" noProof="0" dirty="0"/>
                        <a:t>1x gęsta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[6 , 6]</a:t>
                      </a:r>
                    </a:p>
                    <a:p>
                      <a:pPr algn="ctr" rtl="0"/>
                      <a:r>
                        <a:rPr lang="pl-PL" noProof="0" dirty="0"/>
                        <a:t>[6 , 1, 6]</a:t>
                      </a:r>
                    </a:p>
                    <a:p>
                      <a:pPr algn="ctr" rtl="0"/>
                      <a:r>
                        <a:rPr lang="pl-PL" noProof="0" dirty="0"/>
                        <a:t>[6 , 1]</a:t>
                      </a:r>
                    </a:p>
                    <a:p>
                      <a:pPr algn="ctr" rtl="0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39475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5FF5957-0379-F201-6EAC-BB289A7D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79754"/>
              </p:ext>
            </p:extLst>
          </p:nvPr>
        </p:nvGraphicFramePr>
        <p:xfrm>
          <a:off x="1115568" y="4841282"/>
          <a:ext cx="6100761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5139">
                  <a:extLst>
                    <a:ext uri="{9D8B030D-6E8A-4147-A177-3AD203B41FA5}">
                      <a16:colId xmlns:a16="http://schemas.microsoft.com/office/drawing/2014/main" val="558564303"/>
                    </a:ext>
                  </a:extLst>
                </a:gridCol>
                <a:gridCol w="1352035">
                  <a:extLst>
                    <a:ext uri="{9D8B030D-6E8A-4147-A177-3AD203B41FA5}">
                      <a16:colId xmlns:a16="http://schemas.microsoft.com/office/drawing/2014/main" val="913313528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630595752"/>
                    </a:ext>
                  </a:extLst>
                </a:gridCol>
              </a:tblGrid>
              <a:tr h="846454">
                <a:tc>
                  <a:txBody>
                    <a:bodyPr/>
                    <a:lstStyle/>
                    <a:p>
                      <a:pPr rtl="0"/>
                      <a:r>
                        <a:rPr lang="pl-PL" noProof="0" dirty="0" err="1">
                          <a:solidFill>
                            <a:schemeClr val="bg1"/>
                          </a:solidFill>
                        </a:rPr>
                        <a:t>Decision</a:t>
                      </a:r>
                      <a:r>
                        <a:rPr lang="pl-PL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noProof="0" dirty="0" err="1">
                          <a:solidFill>
                            <a:schemeClr val="bg1"/>
                          </a:solidFill>
                        </a:rPr>
                        <a:t>Tree</a:t>
                      </a:r>
                      <a:r>
                        <a:rPr lang="pl-PL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noProof="0" dirty="0" err="1">
                          <a:solidFill>
                            <a:schemeClr val="bg1"/>
                          </a:solidFill>
                        </a:rPr>
                        <a:t>Regressor</a:t>
                      </a:r>
                      <a:endParaRPr lang="pl-PL" noProof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noProof="0" dirty="0">
                          <a:solidFill>
                            <a:schemeClr val="bg1"/>
                          </a:solidFill>
                        </a:rPr>
                        <a:t>Zastosowany 5x osobno dla każdego z wyników</a:t>
                      </a:r>
                    </a:p>
                    <a:p>
                      <a:pPr rtl="0"/>
                      <a:endParaRPr lang="pl-PL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Warianty: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err="1"/>
                        <a:t>max_depth</a:t>
                      </a:r>
                      <a:r>
                        <a:rPr lang="pl-PL" noProof="0" dirty="0"/>
                        <a:t>=64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36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0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07043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Zastosowane modele</a:t>
            </a:r>
            <a:br>
              <a:rPr lang="pl-PL" dirty="0"/>
            </a:br>
            <a:r>
              <a:rPr lang="pl-PL" sz="1800" dirty="0"/>
              <a:t>(obliczające 5 wyników jednocześnie)</a:t>
            </a:r>
            <a:endParaRPr lang="pl-PL" dirty="0"/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1BE60BCC-2676-47EB-A76E-FAE649D9F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221525"/>
              </p:ext>
            </p:extLst>
          </p:nvPr>
        </p:nvGraphicFramePr>
        <p:xfrm>
          <a:off x="1115761" y="2503255"/>
          <a:ext cx="10167935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587">
                  <a:extLst>
                    <a:ext uri="{9D8B030D-6E8A-4147-A177-3AD203B41FA5}">
                      <a16:colId xmlns:a16="http://schemas.microsoft.com/office/drawing/2014/main" val="3093316935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3045239117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86626349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960101666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593906784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0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Warstwy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Input </a:t>
                      </a:r>
                      <a:r>
                        <a:rPr lang="pl-PL" noProof="0" dirty="0" err="1"/>
                        <a:t>Layer</a:t>
                      </a:r>
                      <a:endParaRPr lang="pl-PL" noProof="0" dirty="0"/>
                    </a:p>
                    <a:p>
                      <a:pPr algn="ctr" rtl="0"/>
                      <a:r>
                        <a:rPr lang="pl-PL" noProof="0" dirty="0" err="1"/>
                        <a:t>neurons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err="1"/>
                        <a:t>Hidden</a:t>
                      </a:r>
                      <a:r>
                        <a:rPr lang="pl-PL" noProof="0" dirty="0"/>
                        <a:t> </a:t>
                      </a:r>
                      <a:r>
                        <a:rPr lang="pl-PL" noProof="0" dirty="0" err="1"/>
                        <a:t>Layer</a:t>
                      </a:r>
                      <a:endParaRPr lang="pl-PL" noProof="0" dirty="0"/>
                    </a:p>
                    <a:p>
                      <a:pPr algn="ctr" rtl="0"/>
                      <a:r>
                        <a:rPr lang="pl-PL" noProof="0" dirty="0" err="1"/>
                        <a:t>shape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err="1"/>
                        <a:t>Trainable</a:t>
                      </a:r>
                      <a:r>
                        <a:rPr lang="pl-PL" noProof="0" dirty="0"/>
                        <a:t> </a:t>
                      </a:r>
                      <a:r>
                        <a:rPr lang="pl-PL" noProof="0" dirty="0" err="1"/>
                        <a:t>parameters</a:t>
                      </a:r>
                      <a:endParaRPr lang="pl-PL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584937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Sieć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1x gęsta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[6,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394759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Sieć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2x gęsta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[6, 64]</a:t>
                      </a:r>
                    </a:p>
                    <a:p>
                      <a:pPr algn="ctr" rtl="0"/>
                      <a:r>
                        <a:rPr lang="pl-PL" noProof="0" dirty="0"/>
                        <a:t>[64,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865998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Sieć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1x splotowa 1D</a:t>
                      </a:r>
                    </a:p>
                    <a:p>
                      <a:pPr algn="ctr" rtl="0"/>
                      <a:r>
                        <a:rPr lang="pl-PL" noProof="0" dirty="0"/>
                        <a:t>1x gęsta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[6,1]</a:t>
                      </a:r>
                    </a:p>
                    <a:p>
                      <a:pPr algn="ctr" rtl="0"/>
                      <a:r>
                        <a:rPr lang="pl-PL" noProof="0" dirty="0"/>
                        <a:t>[1,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921114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5FF5957-0379-F201-6EAC-BB289A7D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19491"/>
              </p:ext>
            </p:extLst>
          </p:nvPr>
        </p:nvGraphicFramePr>
        <p:xfrm>
          <a:off x="1101852" y="5368246"/>
          <a:ext cx="10167935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99697">
                  <a:extLst>
                    <a:ext uri="{9D8B030D-6E8A-4147-A177-3AD203B41FA5}">
                      <a16:colId xmlns:a16="http://schemas.microsoft.com/office/drawing/2014/main" val="558564303"/>
                    </a:ext>
                  </a:extLst>
                </a:gridCol>
                <a:gridCol w="1167477">
                  <a:extLst>
                    <a:ext uri="{9D8B030D-6E8A-4147-A177-3AD203B41FA5}">
                      <a16:colId xmlns:a16="http://schemas.microsoft.com/office/drawing/2014/main" val="913313528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706579891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3181342722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63059575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 err="1">
                          <a:solidFill>
                            <a:schemeClr val="bg1"/>
                          </a:solidFill>
                        </a:rPr>
                        <a:t>Decision</a:t>
                      </a:r>
                      <a:r>
                        <a:rPr lang="pl-PL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noProof="0" dirty="0" err="1">
                          <a:solidFill>
                            <a:schemeClr val="bg1"/>
                          </a:solidFill>
                        </a:rPr>
                        <a:t>Tree</a:t>
                      </a:r>
                      <a:r>
                        <a:rPr lang="pl-PL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noProof="0" dirty="0" err="1">
                          <a:solidFill>
                            <a:schemeClr val="bg1"/>
                          </a:solidFill>
                        </a:rPr>
                        <a:t>Regressor</a:t>
                      </a:r>
                      <a:endParaRPr lang="pl-PL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Warianty: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err="1"/>
                        <a:t>max_depth</a:t>
                      </a:r>
                      <a:r>
                        <a:rPr lang="pl-PL" noProof="0" dirty="0"/>
                        <a:t>=12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err="1"/>
                        <a:t>max_depth</a:t>
                      </a:r>
                      <a:r>
                        <a:rPr lang="pl-PL" noProof="0" dirty="0"/>
                        <a:t>=32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err="1"/>
                        <a:t>max_depth</a:t>
                      </a:r>
                      <a:r>
                        <a:rPr lang="pl-PL" noProof="0" dirty="0"/>
                        <a:t>=64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36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063B50-0F71-1447-CB92-AF0F29C7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optymalnej liczby epok treningu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7840CC98-D6C5-8656-477A-3C6E37E4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000" b="1746"/>
          <a:stretch/>
        </p:blipFill>
        <p:spPr>
          <a:xfrm>
            <a:off x="3106482" y="4237800"/>
            <a:ext cx="5738368" cy="1039049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683172-C20F-4874-EA37-E2478654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A2BD73-D584-C315-6A18-3296D7FB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1DA44A-CB0C-8C99-2E4C-097B1A78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l-PL" noProof="0" smtClean="0"/>
              <a:t>9</a:t>
            </a:fld>
            <a:endParaRPr lang="pl-PL" noProof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7CF87535-9873-5CAE-C21B-E1E403D7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482" y="2894012"/>
            <a:ext cx="5781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974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48_TF89213316_Win32_OJ108761954" id="{D1F783E9-344C-4786-8058-E93DA6695C74}" vid="{6D8CA34B-0F77-4619-A860-09424090F578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 wyróżnionym polem</Template>
  <TotalTime>158</TotalTime>
  <Words>722</Words>
  <Application>Microsoft Office PowerPoint</Application>
  <PresentationFormat>Panoramiczny</PresentationFormat>
  <Paragraphs>152</Paragraphs>
  <Slides>17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Avenir Next LT Pro</vt:lpstr>
      <vt:lpstr>Calibri</vt:lpstr>
      <vt:lpstr>Segoe UI</vt:lpstr>
      <vt:lpstr>AccentBoxVTI</vt:lpstr>
      <vt:lpstr>Prezentacja wyników projektu „Zaawansowane techniki sztucznej inteligencji”</vt:lpstr>
      <vt:lpstr>Główne cele podejścia do  projektu:</vt:lpstr>
      <vt:lpstr>Wstępna analiza danych</vt:lpstr>
      <vt:lpstr>Wstępna analiza danych</vt:lpstr>
      <vt:lpstr>Wstępna analiza danych</vt:lpstr>
      <vt:lpstr>Przygotowanie danych</vt:lpstr>
      <vt:lpstr>Zastosowane modele (obliczające osobno poszczególny 1 wynik)</vt:lpstr>
      <vt:lpstr>Zastosowane modele (obliczające 5 wyników jednocześnie)</vt:lpstr>
      <vt:lpstr>Wybór optymalnej liczby epok treningu</vt:lpstr>
      <vt:lpstr>Wyniki sieci   (obliczających 5 wyników jednocześnie)</vt:lpstr>
      <vt:lpstr>Wykresy</vt:lpstr>
      <vt:lpstr>Wyniki drzew decyzyjnych  (obliczających 5 wyników jednocześnie)</vt:lpstr>
      <vt:lpstr>Wyniki sieci   (obliczających każdy wynik osobno)</vt:lpstr>
      <vt:lpstr>Wyniki sieci   (obliczających każdy wynik osobno)</vt:lpstr>
      <vt:lpstr>Wyniki drzew decyzyjnych   (obliczających każdy wynik osobno)</vt:lpstr>
      <vt:lpstr>Wyniki drzew decyzyjnych   (obliczających każdy wynik osobno)</vt:lpstr>
      <vt:lpstr>Dziękuję za uwagę Michalina Matuszak Informatyka Stosowana, sem.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wyników projektu „Zaawansowane techniki sztucznej inteligencji”</dc:title>
  <dc:creator>micmat010@o365.student.utp.edu.pl</dc:creator>
  <cp:lastModifiedBy>micmat010@o365.student.utp.edu.pl</cp:lastModifiedBy>
  <cp:revision>1</cp:revision>
  <dcterms:created xsi:type="dcterms:W3CDTF">2022-12-06T09:50:06Z</dcterms:created>
  <dcterms:modified xsi:type="dcterms:W3CDTF">2022-12-06T12:28:12Z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