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Caveat"/>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aveat-bold.fntdata"/><Relationship Id="rId16" Type="http://schemas.openxmlformats.org/officeDocument/2006/relationships/font" Target="fonts/Caveat-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ce210ee3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ce210ee3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ce1b12c26e_7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ce1b12c26e_7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ce210ee34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ce210ee34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ce210ee34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ce210ee34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e210ee34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e210ee34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e210ee34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e210ee34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ce210ee34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ce210ee34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e1b12c26e_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e1b12c26e_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ce1b12c26e_7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ce1b12c26e_7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hyperlink" Target="http://drive.google.com/file/d/17AJld_ZxQ7qx3wDBt-MVvkAqpczBqoBb/view" TargetMode="External"/><Relationship Id="rId5"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1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title"/>
          </p:nvPr>
        </p:nvSpPr>
        <p:spPr>
          <a:xfrm>
            <a:off x="265100" y="244900"/>
            <a:ext cx="8520600" cy="699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sz="1350"/>
              <a:t>                                                                              </a:t>
            </a:r>
            <a:r>
              <a:rPr lang="pl" sz="5300"/>
              <a:t>Fix It!</a:t>
            </a:r>
            <a:endParaRPr sz="5300"/>
          </a:p>
        </p:txBody>
      </p:sp>
      <p:sp>
        <p:nvSpPr>
          <p:cNvPr id="55" name="Google Shape;55;p13"/>
          <p:cNvSpPr txBox="1"/>
          <p:nvPr>
            <p:ph idx="1" type="body"/>
          </p:nvPr>
        </p:nvSpPr>
        <p:spPr>
          <a:xfrm>
            <a:off x="311700" y="1054738"/>
            <a:ext cx="8520600" cy="3301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pl" sz="1350">
                <a:solidFill>
                  <a:schemeClr val="dk1"/>
                </a:solidFill>
              </a:rPr>
              <a:t>Redukcja Odpadów Poprzez Naprawy </a:t>
            </a:r>
            <a:endParaRPr sz="2350">
              <a:solidFill>
                <a:schemeClr val="dk1"/>
              </a:solidFill>
              <a:latin typeface="Caveat"/>
              <a:ea typeface="Caveat"/>
              <a:cs typeface="Caveat"/>
              <a:sym typeface="Caveat"/>
            </a:endParaRPr>
          </a:p>
          <a:p>
            <a:pPr indent="0" lvl="0" marL="0" rtl="0" algn="l">
              <a:spcBef>
                <a:spcPts val="0"/>
              </a:spcBef>
              <a:spcAft>
                <a:spcPts val="1200"/>
              </a:spcAft>
              <a:buNone/>
            </a:pPr>
            <a:r>
              <a:t/>
            </a:r>
            <a:endParaRPr/>
          </a:p>
        </p:txBody>
      </p:sp>
      <p:sp>
        <p:nvSpPr>
          <p:cNvPr id="56" name="Google Shape;56;p13"/>
          <p:cNvSpPr txBox="1"/>
          <p:nvPr/>
        </p:nvSpPr>
        <p:spPr>
          <a:xfrm>
            <a:off x="524850" y="4467425"/>
            <a:ext cx="7575300" cy="50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pl" sz="2950">
                <a:solidFill>
                  <a:schemeClr val="dk1"/>
                </a:solidFill>
                <a:latin typeface="Caveat"/>
                <a:ea typeface="Caveat"/>
                <a:cs typeface="Caveat"/>
                <a:sym typeface="Caveat"/>
              </a:rPr>
              <a:t>Fit It! Let’ make less waste</a:t>
            </a:r>
            <a:endParaRPr sz="2400">
              <a:solidFill>
                <a:schemeClr val="dk2"/>
              </a:solidFill>
            </a:endParaRPr>
          </a:p>
        </p:txBody>
      </p:sp>
      <p:sp>
        <p:nvSpPr>
          <p:cNvPr id="57" name="Google Shape;57;p13"/>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58" name="Google Shape;58;p13"/>
          <p:cNvPicPr preferRelativeResize="0"/>
          <p:nvPr/>
        </p:nvPicPr>
        <p:blipFill>
          <a:blip r:embed="rId4">
            <a:alphaModFix/>
          </a:blip>
          <a:stretch>
            <a:fillRect/>
          </a:stretch>
        </p:blipFill>
        <p:spPr>
          <a:xfrm>
            <a:off x="3249588" y="1567175"/>
            <a:ext cx="2551625" cy="2551625"/>
          </a:xfrm>
          <a:prstGeom prst="rect">
            <a:avLst/>
          </a:prstGeom>
          <a:noFill/>
          <a:ln>
            <a:noFill/>
          </a:ln>
          <a:effectLst>
            <a:outerShdw blurRad="57150" rotWithShape="0" algn="bl" dir="5400000" dist="19050">
              <a:srgbClr val="000000">
                <a:alpha val="47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8" name="Shape 118"/>
        <p:cNvGrpSpPr/>
        <p:nvPr/>
      </p:nvGrpSpPr>
      <p:grpSpPr>
        <a:xfrm>
          <a:off x="0" y="0"/>
          <a:ext cx="0" cy="0"/>
          <a:chOff x="0" y="0"/>
          <a:chExt cx="0" cy="0"/>
        </a:xfrm>
      </p:grpSpPr>
      <p:sp>
        <p:nvSpPr>
          <p:cNvPr id="119" name="Google Shape;119;p22"/>
          <p:cNvSpPr txBox="1"/>
          <p:nvPr>
            <p:ph type="ctrTitle"/>
          </p:nvPr>
        </p:nvSpPr>
        <p:spPr>
          <a:xfrm>
            <a:off x="311700" y="192950"/>
            <a:ext cx="8520600" cy="1252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l" sz="4800"/>
              <a:t>Podsumowanie</a:t>
            </a:r>
            <a:endParaRPr sz="4800"/>
          </a:p>
        </p:txBody>
      </p:sp>
      <p:sp>
        <p:nvSpPr>
          <p:cNvPr id="120" name="Google Shape;120;p22"/>
          <p:cNvSpPr txBox="1"/>
          <p:nvPr>
            <p:ph idx="1" type="subTitle"/>
          </p:nvPr>
        </p:nvSpPr>
        <p:spPr>
          <a:xfrm>
            <a:off x="436025" y="1445150"/>
            <a:ext cx="8520600" cy="2010000"/>
          </a:xfrm>
          <a:prstGeom prst="rect">
            <a:avLst/>
          </a:prstGeom>
        </p:spPr>
        <p:txBody>
          <a:bodyPr anchorCtr="0" anchor="t" bIns="91425" lIns="91425" spcFirstLastPara="1" rIns="91425" wrap="square" tIns="91425">
            <a:normAutofit fontScale="25000" lnSpcReduction="20000"/>
          </a:bodyPr>
          <a:lstStyle/>
          <a:p>
            <a:pPr indent="457200" lvl="0" marL="0" marR="114300" rtl="0" algn="just">
              <a:lnSpc>
                <a:spcPct val="150000"/>
              </a:lnSpc>
              <a:spcBef>
                <a:spcPts val="900"/>
              </a:spcBef>
              <a:spcAft>
                <a:spcPts val="900"/>
              </a:spcAft>
              <a:buNone/>
            </a:pPr>
            <a:r>
              <a:rPr b="1" lang="pl" sz="4800">
                <a:solidFill>
                  <a:srgbClr val="1D1C1D"/>
                </a:solidFill>
              </a:rPr>
              <a:t>Fix It!</a:t>
            </a:r>
            <a:r>
              <a:rPr lang="pl" sz="4800">
                <a:solidFill>
                  <a:srgbClr val="1D1C1D"/>
                </a:solidFill>
              </a:rPr>
              <a:t> to innowacyjne narzędzie AI, które nie tylko pomaga diagnozować i naprawiać usterki w sprzęcie RTV i AGD, ale także działa na rzecz ochrony środowiska poprzez redukcję ilości odpadów elektronicznych. Dzięki funkcjom diagnozowania usterek, sugestii naprawy i kalkulatorowi kosztów, </a:t>
            </a:r>
            <a:r>
              <a:rPr b="1" lang="pl" sz="4800">
                <a:solidFill>
                  <a:srgbClr val="1D1C1D"/>
                </a:solidFill>
              </a:rPr>
              <a:t>Fix It!</a:t>
            </a:r>
            <a:r>
              <a:rPr lang="pl" sz="4800">
                <a:solidFill>
                  <a:srgbClr val="1D1C1D"/>
                </a:solidFill>
              </a:rPr>
              <a:t> umożliwia użytkownikom skuteczne i ekonomiczne rozwiązania naprawcze. Korzystanie z </a:t>
            </a:r>
            <a:r>
              <a:rPr b="1" lang="pl" sz="4800">
                <a:solidFill>
                  <a:srgbClr val="1D1C1D"/>
                </a:solidFill>
              </a:rPr>
              <a:t>Fix It!</a:t>
            </a:r>
            <a:r>
              <a:rPr lang="pl" sz="4800">
                <a:solidFill>
                  <a:srgbClr val="1D1C1D"/>
                </a:solidFill>
              </a:rPr>
              <a:t> nie tylko przynosi użytkownikom oszczędności finansowe poprzez unikanie zakupu nowego sprzętu, ale również przyczynia się do zmniejszenia ilości odpadów elektronicznych, co ma istotny wpływ na ochronę naszego środowiska. Dzięki naszemu motto </a:t>
            </a:r>
            <a:r>
              <a:rPr b="1" i="1" lang="pl" sz="4800">
                <a:solidFill>
                  <a:srgbClr val="1D1C1D"/>
                </a:solidFill>
              </a:rPr>
              <a:t>Fit It!</a:t>
            </a:r>
            <a:r>
              <a:rPr i="1" lang="pl" sz="4800">
                <a:solidFill>
                  <a:srgbClr val="1D1C1D"/>
                </a:solidFill>
              </a:rPr>
              <a:t> Let's make less waste!</a:t>
            </a:r>
            <a:r>
              <a:rPr lang="pl" sz="4800">
                <a:solidFill>
                  <a:srgbClr val="1D1C1D"/>
                </a:solidFill>
              </a:rPr>
              <a:t> zachęcamy użytkowników do podejmowania działań proekologicznych i zmniejszania negatywnego wpływu na nasz świat poprzez ekologiczne naprawy sprzętu.</a:t>
            </a:r>
            <a:endParaRPr sz="4800"/>
          </a:p>
        </p:txBody>
      </p:sp>
      <p:pic>
        <p:nvPicPr>
          <p:cNvPr id="121" name="Google Shape;121;p22"/>
          <p:cNvPicPr preferRelativeResize="0"/>
          <p:nvPr/>
        </p:nvPicPr>
        <p:blipFill>
          <a:blip r:embed="rId4">
            <a:alphaModFix/>
          </a:blip>
          <a:stretch>
            <a:fillRect/>
          </a:stretch>
        </p:blipFill>
        <p:spPr>
          <a:xfrm>
            <a:off x="7368575" y="3455150"/>
            <a:ext cx="1463725" cy="1463725"/>
          </a:xfrm>
          <a:prstGeom prst="rect">
            <a:avLst/>
          </a:prstGeom>
          <a:noFill/>
          <a:ln>
            <a:noFill/>
          </a:ln>
        </p:spPr>
      </p:pic>
      <p:sp>
        <p:nvSpPr>
          <p:cNvPr id="122" name="Google Shape;122;p22"/>
          <p:cNvSpPr txBox="1"/>
          <p:nvPr/>
        </p:nvSpPr>
        <p:spPr>
          <a:xfrm>
            <a:off x="586075" y="4286250"/>
            <a:ext cx="6464400" cy="63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1800">
                <a:solidFill>
                  <a:srgbClr val="1D1C1D"/>
                </a:solidFill>
              </a:rPr>
              <a:t>Dziękujemy za uwagę,</a:t>
            </a:r>
            <a:endParaRPr sz="1800">
              <a:solidFill>
                <a:srgbClr val="1D1C1D"/>
              </a:solidFill>
            </a:endParaRPr>
          </a:p>
          <a:p>
            <a:pPr indent="0" lvl="0" marL="0" rtl="0" algn="l">
              <a:spcBef>
                <a:spcPts val="0"/>
              </a:spcBef>
              <a:spcAft>
                <a:spcPts val="0"/>
              </a:spcAft>
              <a:buNone/>
            </a:pPr>
            <a:r>
              <a:rPr lang="pl" sz="1200">
                <a:solidFill>
                  <a:srgbClr val="1D1C1D"/>
                </a:solidFill>
              </a:rPr>
              <a:t>Zespół Fix It! - Mateusz Łata, Dawid Sadowski, Michał Matuszczak</a:t>
            </a:r>
            <a:endParaRPr sz="1200">
              <a:solidFill>
                <a:srgbClr val="1D1C1D"/>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 name="Shape 62"/>
        <p:cNvGrpSpPr/>
        <p:nvPr/>
      </p:nvGrpSpPr>
      <p:grpSpPr>
        <a:xfrm>
          <a:off x="0" y="0"/>
          <a:ext cx="0" cy="0"/>
          <a:chOff x="0" y="0"/>
          <a:chExt cx="0" cy="0"/>
        </a:xfrm>
      </p:grpSpPr>
      <p:sp>
        <p:nvSpPr>
          <p:cNvPr id="63" name="Google Shape;63;p14"/>
          <p:cNvSpPr txBox="1"/>
          <p:nvPr>
            <p:ph type="ctrTitle"/>
          </p:nvPr>
        </p:nvSpPr>
        <p:spPr>
          <a:xfrm>
            <a:off x="428250" y="169525"/>
            <a:ext cx="8520600" cy="1072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l" sz="4800"/>
              <a:t>Cel prezentacji</a:t>
            </a:r>
            <a:endParaRPr sz="4800"/>
          </a:p>
        </p:txBody>
      </p:sp>
      <p:sp>
        <p:nvSpPr>
          <p:cNvPr id="64" name="Google Shape;64;p14"/>
          <p:cNvSpPr txBox="1"/>
          <p:nvPr>
            <p:ph idx="1" type="subTitle"/>
          </p:nvPr>
        </p:nvSpPr>
        <p:spPr>
          <a:xfrm>
            <a:off x="428263" y="1604200"/>
            <a:ext cx="8520600" cy="12213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chemeClr val="dk1"/>
              </a:buClr>
              <a:buSzPts val="1100"/>
              <a:buFont typeface="Arial"/>
              <a:buNone/>
            </a:pPr>
            <a:r>
              <a:rPr lang="pl" sz="1200">
                <a:solidFill>
                  <a:schemeClr val="dk1"/>
                </a:solidFill>
              </a:rPr>
              <a:t>Celem prezentacji jest przedstawienie narzędzia AI o nazwie </a:t>
            </a:r>
            <a:r>
              <a:rPr b="1" lang="pl" sz="1200">
                <a:solidFill>
                  <a:schemeClr val="dk1"/>
                </a:solidFill>
              </a:rPr>
              <a:t>Fix It!</a:t>
            </a:r>
            <a:r>
              <a:rPr lang="pl" sz="1200">
                <a:solidFill>
                  <a:schemeClr val="dk1"/>
                </a:solidFill>
              </a:rPr>
              <a:t>, które ma na celu diagnozowanie usterek sprzętów RTV i AGD oraz sugerowanie napraw, zmierzając do zmniejszenia ilości odpadów elektronicznych. Chcemy informować naszych odbiorców o możliwościach naprawy sprzętu we własnym zakresie, zachęcać do podejmowania działań proekologicznych i inspirować do redukcji odpadów.</a:t>
            </a:r>
            <a:endParaRPr sz="1200">
              <a:solidFill>
                <a:schemeClr val="dk1"/>
              </a:solidFill>
            </a:endParaRPr>
          </a:p>
          <a:p>
            <a:pPr indent="0" lvl="0" marL="0" rtl="0" algn="ctr">
              <a:spcBef>
                <a:spcPts val="0"/>
              </a:spcBef>
              <a:spcAft>
                <a:spcPts val="0"/>
              </a:spcAft>
              <a:buNone/>
            </a:pPr>
            <a:r>
              <a:t/>
            </a:r>
            <a:endParaRPr/>
          </a:p>
        </p:txBody>
      </p:sp>
      <p:pic>
        <p:nvPicPr>
          <p:cNvPr id="65" name="Google Shape;65;p14"/>
          <p:cNvPicPr preferRelativeResize="0"/>
          <p:nvPr/>
        </p:nvPicPr>
        <p:blipFill>
          <a:blip r:embed="rId4">
            <a:alphaModFix/>
          </a:blip>
          <a:stretch>
            <a:fillRect/>
          </a:stretch>
        </p:blipFill>
        <p:spPr>
          <a:xfrm>
            <a:off x="3055712" y="3000450"/>
            <a:ext cx="3265680" cy="1838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9" name="Shape 69"/>
        <p:cNvGrpSpPr/>
        <p:nvPr/>
      </p:nvGrpSpPr>
      <p:grpSpPr>
        <a:xfrm>
          <a:off x="0" y="0"/>
          <a:ext cx="0" cy="0"/>
          <a:chOff x="0" y="0"/>
          <a:chExt cx="0" cy="0"/>
        </a:xfrm>
      </p:grpSpPr>
      <p:sp>
        <p:nvSpPr>
          <p:cNvPr id="70" name="Google Shape;70;p15"/>
          <p:cNvSpPr txBox="1"/>
          <p:nvPr>
            <p:ph type="ctrTitle"/>
          </p:nvPr>
        </p:nvSpPr>
        <p:spPr>
          <a:xfrm>
            <a:off x="311700" y="161850"/>
            <a:ext cx="8520600" cy="109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l" sz="4800"/>
              <a:t>Zarys problemu</a:t>
            </a:r>
            <a:endParaRPr sz="4800"/>
          </a:p>
        </p:txBody>
      </p:sp>
      <p:sp>
        <p:nvSpPr>
          <p:cNvPr id="71" name="Google Shape;71;p15"/>
          <p:cNvSpPr txBox="1"/>
          <p:nvPr>
            <p:ph idx="1" type="subTitle"/>
          </p:nvPr>
        </p:nvSpPr>
        <p:spPr>
          <a:xfrm>
            <a:off x="355425" y="1552900"/>
            <a:ext cx="8520600" cy="1464900"/>
          </a:xfrm>
          <a:prstGeom prst="rect">
            <a:avLst/>
          </a:prstGeom>
        </p:spPr>
        <p:txBody>
          <a:bodyPr anchorCtr="0" anchor="t" bIns="91425" lIns="91425" spcFirstLastPara="1" rIns="91425" wrap="square" tIns="91425">
            <a:normAutofit fontScale="25000" lnSpcReduction="20000"/>
          </a:bodyPr>
          <a:lstStyle/>
          <a:p>
            <a:pPr indent="457200" lvl="0" marL="0" rtl="0" algn="just">
              <a:lnSpc>
                <a:spcPct val="150000"/>
              </a:lnSpc>
              <a:spcBef>
                <a:spcPts val="0"/>
              </a:spcBef>
              <a:spcAft>
                <a:spcPts val="0"/>
              </a:spcAft>
              <a:buClr>
                <a:schemeClr val="dk1"/>
              </a:buClr>
              <a:buSzPts val="275"/>
              <a:buFont typeface="Arial"/>
              <a:buNone/>
            </a:pPr>
            <a:r>
              <a:rPr lang="pl" sz="4800">
                <a:solidFill>
                  <a:schemeClr val="dk1"/>
                </a:solidFill>
              </a:rPr>
              <a:t>Elektrośmieci stały się globalnym problemem ekologicznym. Według raportu Global E-waste Monitor 2020, wyprodukowaliśmy ponad 53 miliony ton elektrośmieci w 2019 roku. Prognozuje się, że do 2030 roku ilość ta wzrośnie o 38%, osiągając ponad 74 miliony ton rocznie. Jednak tylko około 17% elektrośmieci zostało odpowiednio zebranych i przetworzonych w sposób zgodny z zasadami ochrony środowiska i bezpieczeństwa. To zjawisko wymaga pilnych działań na rzecz redukcji, ponownego wykorzystania i recyklingu elektrośmieci,aby zmniejszyć negatywny wpływ na nasze środowisko.</a:t>
            </a:r>
            <a:endParaRPr sz="4800">
              <a:solidFill>
                <a:schemeClr val="dk1"/>
              </a:solidFill>
            </a:endParaRPr>
          </a:p>
          <a:p>
            <a:pPr indent="0" lvl="0" marL="0" rtl="0" algn="l">
              <a:spcBef>
                <a:spcPts val="0"/>
              </a:spcBef>
              <a:spcAft>
                <a:spcPts val="0"/>
              </a:spcAft>
              <a:buNone/>
            </a:pPr>
            <a:r>
              <a:t/>
            </a:r>
            <a:endParaRPr/>
          </a:p>
        </p:txBody>
      </p:sp>
      <p:pic>
        <p:nvPicPr>
          <p:cNvPr id="72" name="Google Shape;72;p15"/>
          <p:cNvPicPr preferRelativeResize="0"/>
          <p:nvPr/>
        </p:nvPicPr>
        <p:blipFill>
          <a:blip r:embed="rId4">
            <a:alphaModFix/>
          </a:blip>
          <a:stretch>
            <a:fillRect/>
          </a:stretch>
        </p:blipFill>
        <p:spPr>
          <a:xfrm>
            <a:off x="3257550" y="3017800"/>
            <a:ext cx="2628900" cy="1743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6" name="Shape 76"/>
        <p:cNvGrpSpPr/>
        <p:nvPr/>
      </p:nvGrpSpPr>
      <p:grpSpPr>
        <a:xfrm>
          <a:off x="0" y="0"/>
          <a:ext cx="0" cy="0"/>
          <a:chOff x="0" y="0"/>
          <a:chExt cx="0" cy="0"/>
        </a:xfrm>
      </p:grpSpPr>
      <p:sp>
        <p:nvSpPr>
          <p:cNvPr id="77" name="Google Shape;77;p16"/>
          <p:cNvSpPr txBox="1"/>
          <p:nvPr>
            <p:ph type="ctrTitle"/>
          </p:nvPr>
        </p:nvSpPr>
        <p:spPr>
          <a:xfrm>
            <a:off x="358325" y="138550"/>
            <a:ext cx="8284200" cy="11298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0"/>
              </a:spcAft>
              <a:buClr>
                <a:schemeClr val="dk1"/>
              </a:buClr>
              <a:buSzPts val="1100"/>
              <a:buFont typeface="Arial"/>
              <a:buNone/>
            </a:pPr>
            <a:r>
              <a:rPr lang="pl" sz="4800"/>
              <a:t>Co możemy zrobić?</a:t>
            </a:r>
            <a:endParaRPr/>
          </a:p>
        </p:txBody>
      </p:sp>
      <p:sp>
        <p:nvSpPr>
          <p:cNvPr id="78" name="Google Shape;78;p16"/>
          <p:cNvSpPr txBox="1"/>
          <p:nvPr>
            <p:ph idx="1" type="subTitle"/>
          </p:nvPr>
        </p:nvSpPr>
        <p:spPr>
          <a:xfrm>
            <a:off x="240125" y="1203175"/>
            <a:ext cx="8520600" cy="792600"/>
          </a:xfrm>
          <a:prstGeom prst="rect">
            <a:avLst/>
          </a:prstGeom>
        </p:spPr>
        <p:txBody>
          <a:bodyPr anchorCtr="0" anchor="t" bIns="91425" lIns="91425" spcFirstLastPara="1" rIns="91425" wrap="square" tIns="91425">
            <a:noAutofit/>
          </a:bodyPr>
          <a:lstStyle/>
          <a:p>
            <a:pPr indent="457200" lvl="0" marL="0" rtl="0" algn="l">
              <a:lnSpc>
                <a:spcPct val="150000"/>
              </a:lnSpc>
              <a:spcBef>
                <a:spcPts val="0"/>
              </a:spcBef>
              <a:spcAft>
                <a:spcPts val="0"/>
              </a:spcAft>
              <a:buClr>
                <a:schemeClr val="dk1"/>
              </a:buClr>
              <a:buSzPts val="1100"/>
              <a:buFont typeface="Arial"/>
              <a:buNone/>
            </a:pPr>
            <a:r>
              <a:rPr b="1" lang="pl" sz="1200">
                <a:solidFill>
                  <a:schemeClr val="dk1"/>
                </a:solidFill>
              </a:rPr>
              <a:t>Fix I</a:t>
            </a:r>
            <a:r>
              <a:rPr b="1" lang="pl" sz="1200">
                <a:solidFill>
                  <a:schemeClr val="dk1"/>
                </a:solidFill>
              </a:rPr>
              <a:t>t!</a:t>
            </a:r>
            <a:r>
              <a:rPr lang="pl" sz="1200">
                <a:solidFill>
                  <a:schemeClr val="dk1"/>
                </a:solidFill>
              </a:rPr>
              <a:t> to narzędzie, które pomaga naprawiać sprzęt domowy, takie jak telewizory, lodówki czy pralki, gdy przestają działać poprawnie. W skrócie, oto jak działa i jakie ma zalety:</a:t>
            </a:r>
            <a:endParaRPr sz="1200">
              <a:solidFill>
                <a:schemeClr val="dk1"/>
              </a:solidFill>
            </a:endParaRPr>
          </a:p>
          <a:p>
            <a:pPr indent="0" lvl="0" marL="0" rtl="0" algn="ctr">
              <a:spcBef>
                <a:spcPts val="0"/>
              </a:spcBef>
              <a:spcAft>
                <a:spcPts val="0"/>
              </a:spcAft>
              <a:buNone/>
            </a:pPr>
            <a:r>
              <a:t/>
            </a:r>
            <a:endParaRPr/>
          </a:p>
        </p:txBody>
      </p:sp>
      <p:pic>
        <p:nvPicPr>
          <p:cNvPr id="79" name="Google Shape;79;p16" title="invideo-ai-1080 Empower Yourself with 'Fix It'_ Your DIY 2024-04-20.mp4">
            <a:hlinkClick r:id="rId4"/>
          </p:cNvPr>
          <p:cNvPicPr preferRelativeResize="0"/>
          <p:nvPr/>
        </p:nvPicPr>
        <p:blipFill>
          <a:blip r:embed="rId5">
            <a:alphaModFix/>
          </a:blip>
          <a:stretch>
            <a:fillRect/>
          </a:stretch>
        </p:blipFill>
        <p:spPr>
          <a:xfrm>
            <a:off x="2263675" y="1995775"/>
            <a:ext cx="4737202" cy="26646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7"/>
          <p:cNvSpPr txBox="1"/>
          <p:nvPr>
            <p:ph type="ctrTitle"/>
          </p:nvPr>
        </p:nvSpPr>
        <p:spPr>
          <a:xfrm>
            <a:off x="237875" y="127925"/>
            <a:ext cx="8520600" cy="1175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l" sz="4800"/>
              <a:t>                  Funkcje</a:t>
            </a:r>
            <a:endParaRPr sz="4800"/>
          </a:p>
        </p:txBody>
      </p:sp>
      <p:sp>
        <p:nvSpPr>
          <p:cNvPr id="85" name="Google Shape;85;p17"/>
          <p:cNvSpPr txBox="1"/>
          <p:nvPr>
            <p:ph idx="1" type="subTitle"/>
          </p:nvPr>
        </p:nvSpPr>
        <p:spPr>
          <a:xfrm>
            <a:off x="389400" y="1443375"/>
            <a:ext cx="8520600" cy="2028900"/>
          </a:xfrm>
          <a:prstGeom prst="rect">
            <a:avLst/>
          </a:prstGeom>
        </p:spPr>
        <p:txBody>
          <a:bodyPr anchorCtr="0" anchor="t" bIns="91425" lIns="91425" spcFirstLastPara="1" rIns="91425" wrap="square" tIns="91425">
            <a:normAutofit fontScale="25000" lnSpcReduction="20000"/>
          </a:bodyPr>
          <a:lstStyle/>
          <a:p>
            <a:pPr indent="457200" lvl="0" marL="0" rtl="0" algn="just">
              <a:lnSpc>
                <a:spcPct val="150000"/>
              </a:lnSpc>
              <a:spcBef>
                <a:spcPts val="0"/>
              </a:spcBef>
              <a:spcAft>
                <a:spcPts val="0"/>
              </a:spcAft>
              <a:buClr>
                <a:schemeClr val="dk1"/>
              </a:buClr>
              <a:buSzPts val="275"/>
              <a:buFont typeface="Arial"/>
              <a:buNone/>
            </a:pPr>
            <a:r>
              <a:rPr lang="pl" sz="4800">
                <a:solidFill>
                  <a:schemeClr val="dk1"/>
                </a:solidFill>
              </a:rPr>
              <a:t>Diagnoza usterek: </a:t>
            </a:r>
            <a:r>
              <a:rPr b="1" lang="pl" sz="4800">
                <a:solidFill>
                  <a:schemeClr val="dk1"/>
                </a:solidFill>
              </a:rPr>
              <a:t>Fix It!</a:t>
            </a:r>
            <a:r>
              <a:rPr lang="pl" sz="4800">
                <a:solidFill>
                  <a:schemeClr val="dk1"/>
                </a:solidFill>
              </a:rPr>
              <a:t> analizuje problemy z urządzeniami i mówi nam, co może być źródłem problemu. Na przykład, jeśli telewizor nie działa, </a:t>
            </a:r>
            <a:r>
              <a:rPr b="1" lang="pl" sz="4800">
                <a:solidFill>
                  <a:schemeClr val="dk1"/>
                </a:solidFill>
              </a:rPr>
              <a:t>Fix It!</a:t>
            </a:r>
            <a:r>
              <a:rPr lang="pl" sz="4800">
                <a:solidFill>
                  <a:schemeClr val="dk1"/>
                </a:solidFill>
              </a:rPr>
              <a:t> pomoże nam dowiedzieć się, czy problem wynika z uszkodzenia zasilania czy może z płyty głównej. </a:t>
            </a:r>
            <a:endParaRPr sz="4800">
              <a:solidFill>
                <a:schemeClr val="dk1"/>
              </a:solidFill>
            </a:endParaRPr>
          </a:p>
          <a:p>
            <a:pPr indent="457200" lvl="0" marL="0" rtl="0" algn="just">
              <a:lnSpc>
                <a:spcPct val="150000"/>
              </a:lnSpc>
              <a:spcBef>
                <a:spcPts val="0"/>
              </a:spcBef>
              <a:spcAft>
                <a:spcPts val="0"/>
              </a:spcAft>
              <a:buClr>
                <a:schemeClr val="dk1"/>
              </a:buClr>
              <a:buSzPts val="275"/>
              <a:buFont typeface="Arial"/>
              <a:buNone/>
            </a:pPr>
            <a:r>
              <a:rPr lang="pl" sz="4800">
                <a:solidFill>
                  <a:schemeClr val="dk1"/>
                </a:solidFill>
              </a:rPr>
              <a:t>Sugestie naprawy: Gdy </a:t>
            </a:r>
            <a:r>
              <a:rPr b="1" lang="pl" sz="4800">
                <a:solidFill>
                  <a:schemeClr val="dk1"/>
                </a:solidFill>
              </a:rPr>
              <a:t>Fix It!</a:t>
            </a:r>
            <a:r>
              <a:rPr lang="pl" sz="4800">
                <a:solidFill>
                  <a:schemeClr val="dk1"/>
                </a:solidFill>
              </a:rPr>
              <a:t> zdiagnozuje problem, sugeruje ono, jak go naprawić. Może to być prosta instrukcja krok po kroku, jak wymienić uszkodzoną część, lub sugestia wywołania fachowca, jeśli naprawa wymaga specjalistycznej wiedzy. </a:t>
            </a:r>
            <a:endParaRPr sz="4800">
              <a:solidFill>
                <a:schemeClr val="dk1"/>
              </a:solidFill>
            </a:endParaRPr>
          </a:p>
          <a:p>
            <a:pPr indent="457200" lvl="0" marL="0" rtl="0" algn="just">
              <a:lnSpc>
                <a:spcPct val="150000"/>
              </a:lnSpc>
              <a:spcBef>
                <a:spcPts val="0"/>
              </a:spcBef>
              <a:spcAft>
                <a:spcPts val="0"/>
              </a:spcAft>
              <a:buClr>
                <a:schemeClr val="dk1"/>
              </a:buClr>
              <a:buSzPts val="275"/>
              <a:buFont typeface="Arial"/>
              <a:buNone/>
            </a:pPr>
            <a:r>
              <a:t/>
            </a:r>
            <a:endParaRPr sz="4800">
              <a:solidFill>
                <a:schemeClr val="dk1"/>
              </a:solidFill>
            </a:endParaRPr>
          </a:p>
          <a:p>
            <a:pPr indent="0" lvl="0" marL="0" rtl="0" algn="ctr">
              <a:spcBef>
                <a:spcPts val="0"/>
              </a:spcBef>
              <a:spcAft>
                <a:spcPts val="0"/>
              </a:spcAft>
              <a:buNone/>
            </a:pPr>
            <a:r>
              <a:t/>
            </a:r>
            <a:endParaRPr/>
          </a:p>
        </p:txBody>
      </p:sp>
      <p:pic>
        <p:nvPicPr>
          <p:cNvPr id="86" name="Google Shape;86;p17"/>
          <p:cNvPicPr preferRelativeResize="0"/>
          <p:nvPr/>
        </p:nvPicPr>
        <p:blipFill>
          <a:blip r:embed="rId4">
            <a:alphaModFix/>
          </a:blip>
          <a:stretch>
            <a:fillRect/>
          </a:stretch>
        </p:blipFill>
        <p:spPr>
          <a:xfrm>
            <a:off x="6557688" y="2904150"/>
            <a:ext cx="1852175" cy="1852175"/>
          </a:xfrm>
          <a:prstGeom prst="rect">
            <a:avLst/>
          </a:prstGeom>
          <a:noFill/>
          <a:ln>
            <a:noFill/>
          </a:ln>
        </p:spPr>
      </p:pic>
      <p:sp>
        <p:nvSpPr>
          <p:cNvPr id="87" name="Google Shape;87;p17"/>
          <p:cNvSpPr txBox="1"/>
          <p:nvPr/>
        </p:nvSpPr>
        <p:spPr>
          <a:xfrm>
            <a:off x="389400" y="2904150"/>
            <a:ext cx="5694600" cy="1754700"/>
          </a:xfrm>
          <a:prstGeom prst="rect">
            <a:avLst/>
          </a:prstGeom>
          <a:noFill/>
          <a:ln>
            <a:noFill/>
          </a:ln>
        </p:spPr>
        <p:txBody>
          <a:bodyPr anchorCtr="0" anchor="t" bIns="91425" lIns="91425" spcFirstLastPara="1" rIns="91425" wrap="square" tIns="91425">
            <a:spAutoFit/>
          </a:bodyPr>
          <a:lstStyle/>
          <a:p>
            <a:pPr indent="457200" lvl="0" marL="0" rtl="0" algn="just">
              <a:lnSpc>
                <a:spcPct val="150000"/>
              </a:lnSpc>
              <a:spcBef>
                <a:spcPts val="0"/>
              </a:spcBef>
              <a:spcAft>
                <a:spcPts val="0"/>
              </a:spcAft>
              <a:buClr>
                <a:schemeClr val="dk1"/>
              </a:buClr>
              <a:buSzPts val="1100"/>
              <a:buFont typeface="Arial"/>
              <a:buNone/>
            </a:pPr>
            <a:r>
              <a:rPr lang="pl" sz="1200">
                <a:solidFill>
                  <a:schemeClr val="dk1"/>
                </a:solidFill>
              </a:rPr>
              <a:t>Kalkulator kosztów: </a:t>
            </a:r>
            <a:r>
              <a:rPr b="1" lang="pl" sz="1200">
                <a:solidFill>
                  <a:schemeClr val="dk1"/>
                </a:solidFill>
              </a:rPr>
              <a:t>Fix It!</a:t>
            </a:r>
            <a:r>
              <a:rPr lang="pl" sz="1200">
                <a:solidFill>
                  <a:schemeClr val="dk1"/>
                </a:solidFill>
              </a:rPr>
              <a:t> pomaga również oszacować koszty naprawy. Daje nam informację, ile będzie kosztować naprawa sprzętu we własnym zakresie w porównaniu z zakupem nowego urządzenia. </a:t>
            </a:r>
            <a:r>
              <a:rPr b="1" lang="pl" sz="1200">
                <a:solidFill>
                  <a:schemeClr val="dk1"/>
                </a:solidFill>
              </a:rPr>
              <a:t>Fix it!</a:t>
            </a:r>
            <a:r>
              <a:rPr lang="pl" sz="1200">
                <a:solidFill>
                  <a:schemeClr val="dk1"/>
                </a:solidFill>
              </a:rPr>
              <a:t> dostosowuje naprawy ze względu na lokalizację oraz charakterystyczne zmienne techniczne takie jak, jednostka natężenia prądu, czy też zastosowanie innych technicznych aspektów takich jak wtyczek.</a:t>
            </a:r>
            <a:endParaRPr sz="12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Google Shape;92;p18"/>
          <p:cNvSpPr txBox="1"/>
          <p:nvPr>
            <p:ph type="ctrTitle"/>
          </p:nvPr>
        </p:nvSpPr>
        <p:spPr>
          <a:xfrm>
            <a:off x="311700" y="340550"/>
            <a:ext cx="8520600" cy="858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l" sz="4600"/>
              <a:t>Ekologiczne korzyści dla świata</a:t>
            </a:r>
            <a:endParaRPr sz="4600"/>
          </a:p>
        </p:txBody>
      </p:sp>
      <p:sp>
        <p:nvSpPr>
          <p:cNvPr id="93" name="Google Shape;93;p18"/>
          <p:cNvSpPr txBox="1"/>
          <p:nvPr>
            <p:ph idx="1" type="subTitle"/>
          </p:nvPr>
        </p:nvSpPr>
        <p:spPr>
          <a:xfrm>
            <a:off x="311700" y="1824075"/>
            <a:ext cx="8520600" cy="714900"/>
          </a:xfrm>
          <a:prstGeom prst="rect">
            <a:avLst/>
          </a:prstGeom>
        </p:spPr>
        <p:txBody>
          <a:bodyPr anchorCtr="0" anchor="t" bIns="91425" lIns="91425" spcFirstLastPara="1" rIns="91425" wrap="square" tIns="91425">
            <a:normAutofit/>
          </a:bodyPr>
          <a:lstStyle/>
          <a:p>
            <a:pPr indent="457200" lvl="0" marL="0" marR="114300" rtl="0" algn="just">
              <a:lnSpc>
                <a:spcPct val="150000"/>
              </a:lnSpc>
              <a:spcBef>
                <a:spcPts val="900"/>
              </a:spcBef>
              <a:spcAft>
                <a:spcPts val="900"/>
              </a:spcAft>
              <a:buClr>
                <a:schemeClr val="dk1"/>
              </a:buClr>
              <a:buSzPts val="1100"/>
              <a:buFont typeface="Arial"/>
              <a:buNone/>
            </a:pPr>
            <a:r>
              <a:rPr lang="pl" sz="1200">
                <a:solidFill>
                  <a:srgbClr val="1D1C1D"/>
                </a:solidFill>
              </a:rPr>
              <a:t>Mniejsze odpady elektroniczne: Naprawianie i wydłużanie życia użytkowego urządzeń redukuje ilość odpadów elektronicznych, które trafiają na wysypiska.</a:t>
            </a:r>
            <a:endParaRPr sz="1200"/>
          </a:p>
        </p:txBody>
      </p:sp>
      <p:pic>
        <p:nvPicPr>
          <p:cNvPr id="94" name="Google Shape;94;p18"/>
          <p:cNvPicPr preferRelativeResize="0"/>
          <p:nvPr/>
        </p:nvPicPr>
        <p:blipFill>
          <a:blip r:embed="rId4">
            <a:alphaModFix/>
          </a:blip>
          <a:stretch>
            <a:fillRect/>
          </a:stretch>
        </p:blipFill>
        <p:spPr>
          <a:xfrm>
            <a:off x="6012225" y="2435300"/>
            <a:ext cx="2222025" cy="2222025"/>
          </a:xfrm>
          <a:prstGeom prst="rect">
            <a:avLst/>
          </a:prstGeom>
          <a:noFill/>
          <a:ln>
            <a:noFill/>
          </a:ln>
        </p:spPr>
      </p:pic>
      <p:sp>
        <p:nvSpPr>
          <p:cNvPr id="95" name="Google Shape;95;p18"/>
          <p:cNvSpPr txBox="1"/>
          <p:nvPr/>
        </p:nvSpPr>
        <p:spPr>
          <a:xfrm>
            <a:off x="311700" y="2382825"/>
            <a:ext cx="5038500" cy="1754700"/>
          </a:xfrm>
          <a:prstGeom prst="rect">
            <a:avLst/>
          </a:prstGeom>
          <a:noFill/>
          <a:ln>
            <a:noFill/>
          </a:ln>
        </p:spPr>
        <p:txBody>
          <a:bodyPr anchorCtr="0" anchor="t" bIns="91425" lIns="91425" spcFirstLastPara="1" rIns="91425" wrap="square" tIns="91425">
            <a:spAutoFit/>
          </a:bodyPr>
          <a:lstStyle/>
          <a:p>
            <a:pPr indent="457200" lvl="0" marL="0" marR="114300" rtl="0" algn="just">
              <a:lnSpc>
                <a:spcPct val="150000"/>
              </a:lnSpc>
              <a:spcBef>
                <a:spcPts val="900"/>
              </a:spcBef>
              <a:spcAft>
                <a:spcPts val="900"/>
              </a:spcAft>
              <a:buClr>
                <a:schemeClr val="dk1"/>
              </a:buClr>
              <a:buSzPts val="1100"/>
              <a:buFont typeface="Arial"/>
              <a:buNone/>
            </a:pPr>
            <a:r>
              <a:rPr lang="pl" sz="1200">
                <a:solidFill>
                  <a:srgbClr val="1D1C1D"/>
                </a:solidFill>
              </a:rPr>
              <a:t>Ochrona środowiska: Dzięki naprawom zamiast wymianie sprzętu, ograniczamy zużycie surowców naturalnych i emisję zanieczyszczeń związanych z produkcją nowych urządzeń. W ten sposób, </a:t>
            </a:r>
            <a:r>
              <a:rPr b="1" lang="pl" sz="1200">
                <a:solidFill>
                  <a:srgbClr val="1D1C1D"/>
                </a:solidFill>
              </a:rPr>
              <a:t>Fix It!</a:t>
            </a:r>
            <a:r>
              <a:rPr lang="pl" sz="1200">
                <a:solidFill>
                  <a:srgbClr val="1D1C1D"/>
                </a:solidFill>
              </a:rPr>
              <a:t> nie tylko pomaga nam oszczędzać pieniądze, ale także dba o nasze środowisko, zmniejszając ilość odpadów elektronicznych.</a:t>
            </a:r>
            <a:endParaRPr sz="12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p19"/>
          <p:cNvSpPr txBox="1"/>
          <p:nvPr>
            <p:ph type="ctrTitle"/>
          </p:nvPr>
        </p:nvSpPr>
        <p:spPr>
          <a:xfrm>
            <a:off x="311700" y="115250"/>
            <a:ext cx="8520600" cy="1643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pl" sz="4220"/>
              <a:t>Ekonomiczne korzyści dla użytkownika</a:t>
            </a:r>
            <a:endParaRPr sz="4220"/>
          </a:p>
        </p:txBody>
      </p:sp>
      <p:sp>
        <p:nvSpPr>
          <p:cNvPr id="101" name="Google Shape;101;p19"/>
          <p:cNvSpPr txBox="1"/>
          <p:nvPr>
            <p:ph idx="1" type="subTitle"/>
          </p:nvPr>
        </p:nvSpPr>
        <p:spPr>
          <a:xfrm>
            <a:off x="392325" y="1941375"/>
            <a:ext cx="8520600" cy="11553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chemeClr val="dk1"/>
              </a:buClr>
              <a:buSzPts val="1100"/>
              <a:buFont typeface="Arial"/>
              <a:buNone/>
            </a:pPr>
            <a:r>
              <a:rPr lang="pl" sz="1200">
                <a:solidFill>
                  <a:schemeClr val="dk1"/>
                </a:solidFill>
              </a:rPr>
              <a:t>Oszczędność pieniędzy: Naprawa sprzętu z pomocą </a:t>
            </a:r>
            <a:r>
              <a:rPr b="1" lang="pl" sz="1200">
                <a:solidFill>
                  <a:schemeClr val="dk1"/>
                </a:solidFill>
              </a:rPr>
              <a:t>Fix It!</a:t>
            </a:r>
            <a:r>
              <a:rPr lang="pl" sz="1200">
                <a:solidFill>
                  <a:schemeClr val="dk1"/>
                </a:solidFill>
              </a:rPr>
              <a:t> może być znacznie tańsza niż zakup nowego. Dzięki temu oszczędzamy pieniądze. </a:t>
            </a:r>
            <a:endParaRPr sz="1200">
              <a:solidFill>
                <a:schemeClr val="dk1"/>
              </a:solidFill>
            </a:endParaRPr>
          </a:p>
          <a:p>
            <a:pPr indent="457200" lvl="0" marL="0" rtl="0" algn="just">
              <a:lnSpc>
                <a:spcPct val="150000"/>
              </a:lnSpc>
              <a:spcBef>
                <a:spcPts val="0"/>
              </a:spcBef>
              <a:spcAft>
                <a:spcPts val="0"/>
              </a:spcAft>
              <a:buClr>
                <a:schemeClr val="dk1"/>
              </a:buClr>
              <a:buSzPts val="1100"/>
              <a:buFont typeface="Arial"/>
              <a:buNone/>
            </a:pPr>
            <a:r>
              <a:rPr lang="pl" sz="1200">
                <a:solidFill>
                  <a:schemeClr val="dk1"/>
                </a:solidFill>
              </a:rPr>
              <a:t>Długoletnia wydajność sprzętu: Naprawa urządzeń pozwala im służyć nam dłużej, co oznacza, że nie musimy tak często kupować nowych, co również przyczynia się do oszczędności.</a:t>
            </a:r>
            <a:endParaRPr sz="1200">
              <a:solidFill>
                <a:schemeClr val="dk1"/>
              </a:solidFill>
            </a:endParaRPr>
          </a:p>
          <a:p>
            <a:pPr indent="0" lvl="0" marL="0" rtl="0" algn="ctr">
              <a:spcBef>
                <a:spcPts val="0"/>
              </a:spcBef>
              <a:spcAft>
                <a:spcPts val="0"/>
              </a:spcAft>
              <a:buNone/>
            </a:pPr>
            <a:r>
              <a:t/>
            </a:r>
            <a:endParaRPr/>
          </a:p>
        </p:txBody>
      </p:sp>
      <p:pic>
        <p:nvPicPr>
          <p:cNvPr id="102" name="Google Shape;102;p19"/>
          <p:cNvPicPr preferRelativeResize="0"/>
          <p:nvPr/>
        </p:nvPicPr>
        <p:blipFill>
          <a:blip r:embed="rId4">
            <a:alphaModFix/>
          </a:blip>
          <a:stretch>
            <a:fillRect/>
          </a:stretch>
        </p:blipFill>
        <p:spPr>
          <a:xfrm>
            <a:off x="5165200" y="3135675"/>
            <a:ext cx="3667101" cy="18335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6" name="Shape 106"/>
        <p:cNvGrpSpPr/>
        <p:nvPr/>
      </p:nvGrpSpPr>
      <p:grpSpPr>
        <a:xfrm>
          <a:off x="0" y="0"/>
          <a:ext cx="0" cy="0"/>
          <a:chOff x="0" y="0"/>
          <a:chExt cx="0" cy="0"/>
        </a:xfrm>
      </p:grpSpPr>
      <p:sp>
        <p:nvSpPr>
          <p:cNvPr id="107" name="Google Shape;107;p20"/>
          <p:cNvSpPr txBox="1"/>
          <p:nvPr>
            <p:ph type="ctrTitle"/>
          </p:nvPr>
        </p:nvSpPr>
        <p:spPr>
          <a:xfrm>
            <a:off x="311700" y="91925"/>
            <a:ext cx="8520600" cy="133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l" sz="4800"/>
              <a:t>Struktura działania Modelu 1</a:t>
            </a:r>
            <a:endParaRPr sz="4800"/>
          </a:p>
        </p:txBody>
      </p:sp>
      <p:sp>
        <p:nvSpPr>
          <p:cNvPr id="108" name="Google Shape;108;p20"/>
          <p:cNvSpPr txBox="1"/>
          <p:nvPr>
            <p:ph idx="1" type="subTitle"/>
          </p:nvPr>
        </p:nvSpPr>
        <p:spPr>
          <a:xfrm>
            <a:off x="373875" y="1779150"/>
            <a:ext cx="8520600" cy="3312000"/>
          </a:xfrm>
          <a:prstGeom prst="rect">
            <a:avLst/>
          </a:prstGeom>
        </p:spPr>
        <p:txBody>
          <a:bodyPr anchorCtr="0" anchor="t" bIns="91425" lIns="91425" spcFirstLastPara="1" rIns="91425" wrap="square" tIns="91425">
            <a:normAutofit fontScale="25000"/>
          </a:bodyPr>
          <a:lstStyle/>
          <a:p>
            <a:pPr indent="-304800" lvl="0" marL="457200" rtl="0" algn="just">
              <a:lnSpc>
                <a:spcPct val="150000"/>
              </a:lnSpc>
              <a:spcBef>
                <a:spcPts val="0"/>
              </a:spcBef>
              <a:spcAft>
                <a:spcPts val="0"/>
              </a:spcAft>
              <a:buClr>
                <a:schemeClr val="dk1"/>
              </a:buClr>
              <a:buSzPct val="100000"/>
              <a:buChar char="●"/>
            </a:pPr>
            <a:r>
              <a:rPr lang="pl" sz="4800">
                <a:solidFill>
                  <a:schemeClr val="dk1"/>
                </a:solidFill>
              </a:rPr>
              <a:t>Analiza danych wejściowych: </a:t>
            </a:r>
            <a:r>
              <a:rPr b="1" lang="pl" sz="4800">
                <a:solidFill>
                  <a:schemeClr val="dk1"/>
                </a:solidFill>
              </a:rPr>
              <a:t>Fix It!</a:t>
            </a:r>
            <a:r>
              <a:rPr lang="pl" sz="4800">
                <a:solidFill>
                  <a:schemeClr val="dk1"/>
                </a:solidFill>
              </a:rPr>
              <a:t> gromadzi informacje o problemie zgłoszonym przez użytkownika, takie jak objawy awarii i zachowanie sprzętu. Następnie wykorzystuje te dane jako dane wejściowe do algorytmów.</a:t>
            </a:r>
            <a:endParaRPr sz="4800">
              <a:solidFill>
                <a:schemeClr val="dk1"/>
              </a:solidFill>
            </a:endParaRPr>
          </a:p>
          <a:p>
            <a:pPr indent="0" lvl="0" marL="0" rtl="0" algn="just">
              <a:lnSpc>
                <a:spcPct val="150000"/>
              </a:lnSpc>
              <a:spcBef>
                <a:spcPts val="0"/>
              </a:spcBef>
              <a:spcAft>
                <a:spcPts val="0"/>
              </a:spcAft>
              <a:buNone/>
            </a:pPr>
            <a:r>
              <a:t/>
            </a:r>
            <a:endParaRPr sz="2000">
              <a:solidFill>
                <a:schemeClr val="dk1"/>
              </a:solidFill>
            </a:endParaRPr>
          </a:p>
          <a:p>
            <a:pPr indent="-304800" lvl="0" marL="457200" rtl="0" algn="just">
              <a:lnSpc>
                <a:spcPct val="150000"/>
              </a:lnSpc>
              <a:spcBef>
                <a:spcPts val="0"/>
              </a:spcBef>
              <a:spcAft>
                <a:spcPts val="0"/>
              </a:spcAft>
              <a:buClr>
                <a:schemeClr val="dk1"/>
              </a:buClr>
              <a:buSzPct val="100000"/>
              <a:buChar char="●"/>
            </a:pPr>
            <a:r>
              <a:rPr lang="pl" sz="4800">
                <a:solidFill>
                  <a:schemeClr val="dk1"/>
                </a:solidFill>
              </a:rPr>
              <a:t>Modelowanie usterek: Algorytmy </a:t>
            </a:r>
            <a:r>
              <a:rPr b="1" lang="pl" sz="4800">
                <a:solidFill>
                  <a:schemeClr val="dk1"/>
                </a:solidFill>
              </a:rPr>
              <a:t>Fix It!</a:t>
            </a:r>
            <a:r>
              <a:rPr lang="pl" sz="4800">
                <a:solidFill>
                  <a:schemeClr val="dk1"/>
                </a:solidFill>
              </a:rPr>
              <a:t> wykorzystują modele uczenia maszynowego, które zostały wytrenowane na dużych zbiorach danych dotyczących różnych usterek sprzętu. Te modele są w stanie rozpoznawać charakterystyczne wzorce i objawy problemów, co umożliwia im identyfikację potencjalnych źródeł awarii.</a:t>
            </a:r>
            <a:endParaRPr sz="4800">
              <a:solidFill>
                <a:schemeClr val="dk1"/>
              </a:solidFill>
            </a:endParaRPr>
          </a:p>
          <a:p>
            <a:pPr indent="0" lvl="0" marL="0" rtl="0" algn="just">
              <a:lnSpc>
                <a:spcPct val="150000"/>
              </a:lnSpc>
              <a:spcBef>
                <a:spcPts val="0"/>
              </a:spcBef>
              <a:spcAft>
                <a:spcPts val="0"/>
              </a:spcAft>
              <a:buNone/>
            </a:pPr>
            <a:r>
              <a:t/>
            </a:r>
            <a:endParaRPr sz="2000">
              <a:solidFill>
                <a:schemeClr val="dk1"/>
              </a:solidFill>
            </a:endParaRPr>
          </a:p>
          <a:p>
            <a:pPr indent="-304800" lvl="0" marL="457200" rtl="0" algn="just">
              <a:lnSpc>
                <a:spcPct val="150000"/>
              </a:lnSpc>
              <a:spcBef>
                <a:spcPts val="0"/>
              </a:spcBef>
              <a:spcAft>
                <a:spcPts val="0"/>
              </a:spcAft>
              <a:buClr>
                <a:schemeClr val="dk1"/>
              </a:buClr>
              <a:buSzPct val="100000"/>
              <a:buChar char="●"/>
            </a:pPr>
            <a:r>
              <a:rPr lang="pl" sz="4800">
                <a:solidFill>
                  <a:schemeClr val="dk1"/>
                </a:solidFill>
              </a:rPr>
              <a:t>Weryfikacja wiedzy bazy danych: </a:t>
            </a:r>
            <a:r>
              <a:rPr b="1" lang="pl" sz="4800">
                <a:solidFill>
                  <a:schemeClr val="dk1"/>
                </a:solidFill>
              </a:rPr>
              <a:t>Fix It!</a:t>
            </a:r>
            <a:r>
              <a:rPr lang="pl" sz="4800">
                <a:solidFill>
                  <a:schemeClr val="dk1"/>
                </a:solidFill>
              </a:rPr>
              <a:t> korzysta z bazy danych zawierającej informacje na temat częstych usterek i metod naprawy dla różnych typów sprzętu. Algorytmy porównują diagnozę uzyskaną na podstawie danych wejściowych z wiedzą zawartą w bazie danych, aby potwierdzić lub poprawić diagnozę.</a:t>
            </a:r>
            <a:endParaRPr sz="4800">
              <a:solidFill>
                <a:schemeClr val="dk1"/>
              </a:solidFill>
            </a:endParaRPr>
          </a:p>
          <a:p>
            <a:pPr indent="0" lvl="0" marL="457200" rtl="0" algn="just">
              <a:lnSpc>
                <a:spcPct val="150000"/>
              </a:lnSpc>
              <a:spcBef>
                <a:spcPts val="0"/>
              </a:spcBef>
              <a:spcAft>
                <a:spcPts val="0"/>
              </a:spcAft>
              <a:buNone/>
            </a:pPr>
            <a:r>
              <a:t/>
            </a:r>
            <a:endParaRPr sz="4800">
              <a:solidFill>
                <a:schemeClr val="dk1"/>
              </a:solidFill>
            </a:endParaRPr>
          </a:p>
          <a:p>
            <a:pPr indent="0" lvl="0" marL="457200" rtl="0" algn="just">
              <a:lnSpc>
                <a:spcPct val="150000"/>
              </a:lnSpc>
              <a:spcBef>
                <a:spcPts val="0"/>
              </a:spcBef>
              <a:spcAft>
                <a:spcPts val="0"/>
              </a:spcAft>
              <a:buNone/>
            </a:pPr>
            <a:r>
              <a:t/>
            </a:r>
            <a:endParaRPr sz="4800">
              <a:solidFill>
                <a:schemeClr val="dk1"/>
              </a:solidFill>
            </a:endParaRPr>
          </a:p>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2" name="Shape 112"/>
        <p:cNvGrpSpPr/>
        <p:nvPr/>
      </p:nvGrpSpPr>
      <p:grpSpPr>
        <a:xfrm>
          <a:off x="0" y="0"/>
          <a:ext cx="0" cy="0"/>
          <a:chOff x="0" y="0"/>
          <a:chExt cx="0" cy="0"/>
        </a:xfrm>
      </p:grpSpPr>
      <p:sp>
        <p:nvSpPr>
          <p:cNvPr id="113" name="Google Shape;113;p21"/>
          <p:cNvSpPr txBox="1"/>
          <p:nvPr>
            <p:ph type="ctrTitle"/>
          </p:nvPr>
        </p:nvSpPr>
        <p:spPr>
          <a:xfrm>
            <a:off x="332400" y="278375"/>
            <a:ext cx="8391300" cy="1166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pl" sz="4800"/>
              <a:t>Struktura działania Modelu 2</a:t>
            </a:r>
            <a:endParaRPr/>
          </a:p>
        </p:txBody>
      </p:sp>
      <p:sp>
        <p:nvSpPr>
          <p:cNvPr id="114" name="Google Shape;114;p21"/>
          <p:cNvSpPr txBox="1"/>
          <p:nvPr>
            <p:ph idx="1" type="subTitle"/>
          </p:nvPr>
        </p:nvSpPr>
        <p:spPr>
          <a:xfrm>
            <a:off x="257325" y="1779150"/>
            <a:ext cx="8520600" cy="2218500"/>
          </a:xfrm>
          <a:prstGeom prst="rect">
            <a:avLst/>
          </a:prstGeom>
        </p:spPr>
        <p:txBody>
          <a:bodyPr anchorCtr="0" anchor="t" bIns="91425" lIns="91425" spcFirstLastPara="1" rIns="91425" wrap="square" tIns="91425">
            <a:normAutofit fontScale="25000" lnSpcReduction="20000"/>
          </a:bodyPr>
          <a:lstStyle/>
          <a:p>
            <a:pPr indent="-304800" lvl="0" marL="457200" rtl="0" algn="just">
              <a:lnSpc>
                <a:spcPct val="150000"/>
              </a:lnSpc>
              <a:spcBef>
                <a:spcPts val="0"/>
              </a:spcBef>
              <a:spcAft>
                <a:spcPts val="0"/>
              </a:spcAft>
              <a:buClr>
                <a:schemeClr val="dk1"/>
              </a:buClr>
              <a:buSzPct val="100000"/>
              <a:buChar char="●"/>
            </a:pPr>
            <a:r>
              <a:rPr lang="pl" sz="4800">
                <a:solidFill>
                  <a:schemeClr val="dk1"/>
                </a:solidFill>
              </a:rPr>
              <a:t>Generowanie sugestii naprawy: Na podstawie diagnozy algorytmy </a:t>
            </a:r>
            <a:r>
              <a:rPr b="1" lang="pl" sz="4800">
                <a:solidFill>
                  <a:schemeClr val="dk1"/>
                </a:solidFill>
              </a:rPr>
              <a:t>Fix It!</a:t>
            </a:r>
            <a:r>
              <a:rPr lang="pl" sz="4800">
                <a:solidFill>
                  <a:schemeClr val="dk1"/>
                </a:solidFill>
              </a:rPr>
              <a:t> generują sugestie dotyczące naprawy. Mogą to być proste instrukcje krok po kroku, jak wymienić uszkodzoną część, lub bardziej zaawansowane zalecenia, takie jak skontaktowanie się z fachowcem.</a:t>
            </a:r>
            <a:endParaRPr sz="4800">
              <a:solidFill>
                <a:schemeClr val="dk1"/>
              </a:solidFill>
            </a:endParaRPr>
          </a:p>
          <a:p>
            <a:pPr indent="0" lvl="0" marL="0" rtl="0" algn="just">
              <a:lnSpc>
                <a:spcPct val="150000"/>
              </a:lnSpc>
              <a:spcBef>
                <a:spcPts val="0"/>
              </a:spcBef>
              <a:spcAft>
                <a:spcPts val="0"/>
              </a:spcAft>
              <a:buNone/>
            </a:pPr>
            <a:r>
              <a:t/>
            </a:r>
            <a:endParaRPr sz="2000">
              <a:solidFill>
                <a:schemeClr val="dk1"/>
              </a:solidFill>
            </a:endParaRPr>
          </a:p>
          <a:p>
            <a:pPr indent="-304800" lvl="0" marL="457200" rtl="0" algn="just">
              <a:lnSpc>
                <a:spcPct val="150000"/>
              </a:lnSpc>
              <a:spcBef>
                <a:spcPts val="0"/>
              </a:spcBef>
              <a:spcAft>
                <a:spcPts val="0"/>
              </a:spcAft>
              <a:buClr>
                <a:schemeClr val="dk1"/>
              </a:buClr>
              <a:buSzPct val="100000"/>
              <a:buChar char="●"/>
            </a:pPr>
            <a:r>
              <a:rPr lang="pl" sz="4800">
                <a:solidFill>
                  <a:schemeClr val="dk1"/>
                </a:solidFill>
              </a:rPr>
              <a:t>Optymalizacja kosztów: Algorytmy </a:t>
            </a:r>
            <a:r>
              <a:rPr b="1" lang="pl" sz="4800">
                <a:solidFill>
                  <a:schemeClr val="dk1"/>
                </a:solidFill>
              </a:rPr>
              <a:t>Fix It!</a:t>
            </a:r>
            <a:r>
              <a:rPr lang="pl" sz="4800">
                <a:solidFill>
                  <a:schemeClr val="dk1"/>
                </a:solidFill>
              </a:rPr>
              <a:t> również biorą pod uwagę koszty związane z różnymi metodami naprawy. Na podstawie diagnozy i sugerowanej naprawy obliczają koszty naprawy w porównaniu z kosztami zakupu nowego urządzenia, co umożliwia użytkownikom podjęcie informowanych decyzji finansowych.</a:t>
            </a:r>
            <a:endParaRPr sz="4800">
              <a:solidFill>
                <a:schemeClr val="dk1"/>
              </a:solidFill>
            </a:endParaRPr>
          </a:p>
          <a:p>
            <a:pPr indent="0" lvl="0" marL="0" rtl="0" algn="just">
              <a:lnSpc>
                <a:spcPct val="150000"/>
              </a:lnSpc>
              <a:spcBef>
                <a:spcPts val="0"/>
              </a:spcBef>
              <a:spcAft>
                <a:spcPts val="0"/>
              </a:spcAft>
              <a:buNone/>
            </a:pPr>
            <a:r>
              <a:t/>
            </a:r>
            <a:endParaRPr sz="2000">
              <a:solidFill>
                <a:schemeClr val="dk1"/>
              </a:solidFill>
            </a:endParaRPr>
          </a:p>
          <a:p>
            <a:pPr indent="-304800" lvl="0" marL="457200" rtl="0" algn="just">
              <a:lnSpc>
                <a:spcPct val="150000"/>
              </a:lnSpc>
              <a:spcBef>
                <a:spcPts val="0"/>
              </a:spcBef>
              <a:spcAft>
                <a:spcPts val="0"/>
              </a:spcAft>
              <a:buClr>
                <a:schemeClr val="dk1"/>
              </a:buClr>
              <a:buSzPct val="100000"/>
              <a:buChar char="●"/>
            </a:pPr>
            <a:r>
              <a:rPr lang="pl" sz="4800">
                <a:solidFill>
                  <a:schemeClr val="dk1"/>
                </a:solidFill>
              </a:rPr>
              <a:t>Aplikacja oparta jest na webowym interfejsie, bez żadnych instalacji. Wykorzystując darmową bazę danych MySQL. Daje to możliwość wykorzystywania jej bez dodatkowych kosztów.</a:t>
            </a:r>
            <a:endParaRPr sz="12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