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11" r:id="rId13"/>
    <p:sldId id="312" r:id="rId14"/>
    <p:sldId id="310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4E7F1-6134-4BBE-AF83-7F25B0CA18E2}" type="datetimeFigureOut">
              <a:rPr lang="it-IT" smtClean="0"/>
              <a:t>29/01/2024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26311-C3C0-434A-B789-15BC3F2EAA1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51187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9A33A-0CF3-4328-8241-480423EFCE28}" type="datetimeFigureOut">
              <a:rPr lang="it-IT" noProof="0" smtClean="0"/>
              <a:t>29/01/2024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D81F-B392-4C17-A812-7A5FAE5A313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097343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0D81F-B392-4C17-A812-7A5FAE5A3138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645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BFDE2A-C71F-4C3F-A1B2-1941DBD5F0BC}" type="datetime1">
              <a:rPr lang="it-IT" noProof="0" smtClean="0"/>
              <a:t>29/01/2024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F6099E-0966-4452-9457-D38063DDF34A}" type="datetime1">
              <a:rPr lang="it-IT" noProof="0" smtClean="0"/>
              <a:t>29/01/2024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 rtl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2220B3-283D-456F-9E36-1CBC90B10E02}" type="datetime1">
              <a:rPr lang="it-IT" noProof="0" smtClean="0"/>
              <a:t>29/01/2024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AC8CD0-9267-42D0-9464-A9F549D73BE8}" type="datetime1">
              <a:rPr lang="it-IT" noProof="0" smtClean="0"/>
              <a:t>29/01/2024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8052EB-7CCB-4DB2-B1A8-9439C6EF8D8D}" type="datetime1">
              <a:rPr lang="it-IT" noProof="0" smtClean="0"/>
              <a:t>29/01/2024</a:t>
            </a:fld>
            <a:endParaRPr lang="it-IT" noProof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65C04B-A1E7-46A8-BC66-5F5DFD56FE0C}" type="datetime1">
              <a:rPr lang="it-IT" noProof="0" smtClean="0"/>
              <a:t>29/01/2024</a:t>
            </a:fld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061C1C-7157-4882-B45D-51E1EF725FB0}" type="datetime1">
              <a:rPr lang="it-IT" noProof="0" smtClean="0"/>
              <a:t>29/01/2024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537A19B8-3380-4960-9CDC-862800A38120}" type="datetime1">
              <a:rPr lang="it-IT" noProof="0" smtClean="0"/>
              <a:t>29/01/2024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6D5573E1-1A7C-474F-9A57-F6A1D6A7A336}" type="datetime1">
              <a:rPr lang="it-IT" noProof="0" smtClean="0"/>
              <a:t>29/01/2024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9BAA26E8-7ECB-4BF2-A903-7DC464D6CA0D}" type="datetime1">
              <a:rPr lang="it-IT" noProof="0" smtClean="0"/>
              <a:t>29/01/2024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magine 3" descr="Un primo piano di un pezzo di carta con una matita sopra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ttango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it-IT" sz="4400" dirty="0">
                <a:solidFill>
                  <a:schemeClr val="tx1"/>
                </a:solidFill>
              </a:rPr>
              <a:t>Progetto SOAR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1600" dirty="0"/>
              <a:t>ESCAPE-ROOM</a:t>
            </a: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CasellaDiTesto 9">
            <a:extLst>
              <a:ext uri="{FF2B5EF4-FFF2-40B4-BE49-F238E27FC236}">
                <a16:creationId xmlns:a16="http://schemas.microsoft.com/office/drawing/2014/main" id="{235E8083-94D4-4CEB-9E1A-E415FC970501}"/>
              </a:ext>
            </a:extLst>
          </p:cNvPr>
          <p:cNvSpPr txBox="1"/>
          <p:nvPr/>
        </p:nvSpPr>
        <p:spPr>
          <a:xfrm>
            <a:off x="389353" y="5693721"/>
            <a:ext cx="615848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1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Pietro Sangermano e Michele Metta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31DDC1-4C3B-E6C2-434D-05EF2280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Conclusioni (2) – </a:t>
            </a:r>
            <a:r>
              <a:rPr lang="it-IT" sz="3600" dirty="0" err="1"/>
              <a:t>decision</a:t>
            </a:r>
            <a:r>
              <a:rPr lang="it-IT" sz="3600" dirty="0"/>
              <a:t> making migliori</a:t>
            </a:r>
            <a:endParaRPr lang="en-US" sz="36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6A7045F-08D1-7A3C-BD3E-FC912FED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531128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Il </a:t>
            </a:r>
            <a:r>
              <a:rPr lang="it-IT" dirty="0" err="1"/>
              <a:t>decision</a:t>
            </a:r>
            <a:r>
              <a:rPr lang="it-IT" dirty="0"/>
              <a:t> making Epsilon-</a:t>
            </a:r>
            <a:r>
              <a:rPr lang="it-IT" dirty="0" err="1"/>
              <a:t>greedy</a:t>
            </a:r>
            <a:r>
              <a:rPr lang="it-IT" dirty="0"/>
              <a:t> (con </a:t>
            </a:r>
            <a:r>
              <a:rPr lang="it-IT" dirty="0" err="1"/>
              <a:t>deviation</a:t>
            </a:r>
            <a:r>
              <a:rPr lang="it-IT" dirty="0"/>
              <a:t> = 0.20) anche se inizialmente sceglie "center",  riesce in pochi rounds a capire grazie ai rinforzi ricevuti che la scelta migliore per colpire la finestra è "</a:t>
            </a:r>
            <a:r>
              <a:rPr lang="it-IT" dirty="0" err="1"/>
              <a:t>border</a:t>
            </a:r>
            <a:r>
              <a:rPr lang="it-IT" dirty="0"/>
              <a:t>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Il </a:t>
            </a:r>
            <a:r>
              <a:rPr lang="it-IT" dirty="0" err="1"/>
              <a:t>decision</a:t>
            </a:r>
            <a:r>
              <a:rPr lang="it-IT" dirty="0"/>
              <a:t> making Boltzmann (con T = 1) invece, nella maggior parte dei test effettuati è sempre riuscito fin da subito a capire quali fossero le migliori scelte da selezionare in ogni fase (sicuramente questo comportamento è ottenuto grazie alle probabilità maggiori assegnate alle scelte migliori). Comunque anche in casi "meno fortunati", dove le scelte iniziali comunque non sono ottime, è in grado in pochi rounds di permettere all'agente di poter preferire le scelte migliori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2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DE34559-A91F-B489-06E6-C580B34A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603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C67D4-AD2F-CFE7-B72B-3A943F89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</a:t>
            </a:r>
          </a:p>
        </p:txBody>
      </p:sp>
      <p:pic>
        <p:nvPicPr>
          <p:cNvPr id="6" name="Segnaposto contenuto 5" descr="Immagine che contiene muro, interno, arredo, finestra&#10;&#10;Descrizione generata automaticamente">
            <a:extLst>
              <a:ext uri="{FF2B5EF4-FFF2-40B4-BE49-F238E27FC236}">
                <a16:creationId xmlns:a16="http://schemas.microsoft.com/office/drawing/2014/main" id="{06FF53A7-D5A4-767C-4F2D-E9AEAE142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770555"/>
            <a:ext cx="5927725" cy="3378803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F274799-5411-8C58-AD00-55EA6A659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Il nostro agente è bloccato in una stanza dalla quale deve cercare di uscire sfruttando gli oggetti disponibili in modo da rompere l’unica finestra presente al suo interno. La finestra è blindata ma ha un punto debole sul bordo ed è posizionata più in alto rispetto al nostro agente.</a:t>
            </a:r>
          </a:p>
        </p:txBody>
      </p:sp>
    </p:spTree>
    <p:extLst>
      <p:ext uri="{BB962C8B-B14F-4D97-AF65-F5344CB8AC3E}">
        <p14:creationId xmlns:p14="http://schemas.microsoft.com/office/powerpoint/2010/main" val="306985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DCC12E-6B42-7883-1EF6-01DDFE02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Environment e strategie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AC61C0-3FFF-2D55-0367-53216C9E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192" y="2108201"/>
            <a:ext cx="10688128" cy="415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dirty="0"/>
              <a:t>Il nostro agente ha a disposizione nella stanza 5 oggetti disposti in varie parte di essa: una molla, un bastone, una roccia e 2 tronchi d’albero (non spostabili). </a:t>
            </a:r>
          </a:p>
          <a:p>
            <a:pPr marL="0" indent="0">
              <a:buNone/>
            </a:pPr>
            <a:r>
              <a:rPr lang="it-IT" sz="1600" dirty="0"/>
              <a:t>Le fasi principali seguite dall'agente sono le seguenti: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600" dirty="0"/>
              <a:t>L’agente ha la possibilità di combinare diversi oggetti per ottenere un qualcosa che può danneggiare la finestra più gravemente.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600" dirty="0"/>
              <a:t>Può posizionarsi in diversi punti della stanza in modo da ottenere un miglior risultato lanciando l’oggetto verso la finestra.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600" dirty="0"/>
              <a:t>Infine, può scegliere quale parte della finestra quest’ultima colpire.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/>
              <a:t> Ognuna di queste scelte è seguita da una fase di </a:t>
            </a:r>
            <a:r>
              <a:rPr lang="it-IT" sz="1600" dirty="0" err="1"/>
              <a:t>reward</a:t>
            </a:r>
            <a:r>
              <a:rPr lang="it-IT" sz="1600" dirty="0"/>
              <a:t> nella quale ogni scelta fatta dall'agente verrà ricompensata, in modo tale da permettere all’agente, durante i diversi cicli di esecuzione di poter apprendere: 1) quale sia la combinazione di oggetti migliore, 2) in quale posizione sarebbe meglio posizionarsi per colpire la finestra e 3) quale parte della finestra colpire, premiando la scelta giusta e screditando quella «sbagliata».</a:t>
            </a:r>
          </a:p>
        </p:txBody>
      </p:sp>
    </p:spTree>
    <p:extLst>
      <p:ext uri="{BB962C8B-B14F-4D97-AF65-F5344CB8AC3E}">
        <p14:creationId xmlns:p14="http://schemas.microsoft.com/office/powerpoint/2010/main" val="259863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3249E7-8855-6E5E-00E7-28AA37C5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Comportamento dell’ agente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490083-6085-D726-2107-326A0412D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950" y="2108201"/>
            <a:ext cx="10869283" cy="416320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1400" dirty="0"/>
              <a:t>Lo stato iniziale dell’agente ci dice che non ha nessun oggetto ed è in una certa posizione nella stanza.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400" dirty="0"/>
              <a:t>L’agente osserverà la stanza per rendersi conto della posizione degli oggetti nella stessa e pianificherà il da farsi seguendo queste fasi:</a:t>
            </a:r>
          </a:p>
          <a:p>
            <a:pPr marL="0" indent="0">
              <a:buNone/>
            </a:pPr>
            <a:endParaRPr lang="it-IT" sz="1400" dirty="0"/>
          </a:p>
          <a:p>
            <a:pPr marL="749808" lvl="1" indent="-457200">
              <a:buFont typeface="+mj-lt"/>
              <a:buAutoNum type="arabicPeriod"/>
            </a:pPr>
            <a:r>
              <a:rPr lang="it-IT" sz="1400" dirty="0"/>
              <a:t>Sceglie la combinazione di strumenti da utilizzare (una volta preso uno strumento decide se prenderne un altro o meno)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sz="1400" dirty="0"/>
              <a:t>Sceglie da quale posizione lanciare gli oggetti (sui tronchi, nord, sud, est, ovest)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sz="1400" dirty="0"/>
              <a:t>Sceglie quale parte della finestra colpire (</a:t>
            </a:r>
            <a:r>
              <a:rPr lang="it-IT" sz="1400" dirty="0" err="1"/>
              <a:t>border</a:t>
            </a:r>
            <a:r>
              <a:rPr lang="it-IT" sz="1400" dirty="0"/>
              <a:t> o center)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sz="1400" dirty="0"/>
              <a:t>Si muove nella posizione nella quale si trova l'oggetto (o gli oggetti) scelto/i al punto 1.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sz="1400" dirty="0"/>
              <a:t>A questo punto l'agente lancia contro la finestra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400" b="1" dirty="0"/>
              <a:t> Dopo il lancio alla finestra verrà calcolato il danno fatto ad essa rispetto alle azioni intraprese dall’agente (infatti i </a:t>
            </a:r>
            <a:r>
              <a:rPr lang="it-IT" sz="1400" b="1" dirty="0" err="1"/>
              <a:t>reward</a:t>
            </a:r>
            <a:r>
              <a:rPr lang="it-IT" sz="1400" b="1" dirty="0"/>
              <a:t> pesano ogni azioni      elencata prima e in base a ciò che viene fatto si calcola l’output di danno del lancio).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400" b="1" dirty="0"/>
              <a:t> Se la finestra si rompe l’agente potrà scappare terminando l’esecuzione, altrimenti gli oggetti che aveva in mano verranno posizionati in una         posizione random della stanza e verrà inizializzata una nuova esecuzione dove l’agente ripartirà dalla posizione finale del ciclo precedente, ricominciando la sua routine di ricerca, assemblaggio, positioning e lancio.</a:t>
            </a:r>
          </a:p>
        </p:txBody>
      </p:sp>
    </p:spTree>
    <p:extLst>
      <p:ext uri="{BB962C8B-B14F-4D97-AF65-F5344CB8AC3E}">
        <p14:creationId xmlns:p14="http://schemas.microsoft.com/office/powerpoint/2010/main" val="331220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E77C4-22D5-8150-A791-ABC70F6D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Sistema di </a:t>
            </a:r>
            <a:r>
              <a:rPr lang="it-IT" dirty="0" err="1"/>
              <a:t>Reward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248F4B-6FDB-B60F-8C2C-EF1218D2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07927"/>
          </a:xfrm>
        </p:spPr>
        <p:txBody>
          <a:bodyPr>
            <a:normAutofit lnSpcReduction="10000"/>
          </a:bodyPr>
          <a:lstStyle/>
          <a:p>
            <a:r>
              <a:rPr lang="it-IT" dirty="0"/>
              <a:t>3 sistemi di </a:t>
            </a:r>
            <a:r>
              <a:rPr lang="it-IT" dirty="0" err="1"/>
              <a:t>reward</a:t>
            </a:r>
            <a:r>
              <a:rPr lang="it-IT" dirty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 sulla combinazione di oggetti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200" b="1" dirty="0"/>
              <a:t>Spring-stick = 1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200" b="1" dirty="0"/>
              <a:t>Rocks-stick = -1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200" b="1" dirty="0"/>
              <a:t>Rocks-spring = -1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200" b="1" dirty="0"/>
              <a:t>Stick = -1.1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200" b="1" dirty="0"/>
              <a:t>Rocks = -1.1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200" b="1" dirty="0"/>
              <a:t>Spring = -1.1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 sulla posizione della stanza da cui lanciare gli oggetti combinati: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200" b="1" dirty="0"/>
              <a:t>tronchi = 1; centro = -0.5; nord = -0.5; sud = -2; est = -1; ovest = -1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 sulla posizione della finestra verso cui effettuare il lancio: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200" b="1" dirty="0"/>
              <a:t>Bordo = 1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200" b="1" dirty="0"/>
              <a:t>Centro = -1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068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3C7E6E-BAB8-0BAA-3D79-48B57606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422694"/>
            <a:ext cx="3517567" cy="992038"/>
          </a:xfrm>
        </p:spPr>
        <p:txBody>
          <a:bodyPr>
            <a:normAutofit fontScale="90000"/>
          </a:bodyPr>
          <a:lstStyle/>
          <a:p>
            <a:r>
              <a:rPr lang="it-IT" dirty="0"/>
              <a:t>Sistema di </a:t>
            </a:r>
            <a:r>
              <a:rPr lang="it-IT" dirty="0" err="1"/>
              <a:t>Reward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4BFD27-4FD1-B835-A6FC-2F7948662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725283"/>
            <a:ext cx="3517567" cy="4382273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I sistemi di </a:t>
            </a:r>
            <a:r>
              <a:rPr lang="it-IT" dirty="0" err="1"/>
              <a:t>reward</a:t>
            </a:r>
            <a:r>
              <a:rPr lang="it-IT" dirty="0"/>
              <a:t> scelti guidano l’apprendimento dell’agente in modo tale che le sue scelte, a seguito di diversi tentativi, cadano su alcune “combinazioni vincenti”: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Best </a:t>
            </a:r>
            <a:r>
              <a:rPr lang="it-IT" dirty="0" err="1"/>
              <a:t>Reward</a:t>
            </a:r>
            <a:r>
              <a:rPr lang="it-IT" dirty="0"/>
              <a:t> per la strategia di  combinazione : tool1(rametto + molla) con </a:t>
            </a:r>
            <a:r>
              <a:rPr lang="it-IT" dirty="0" err="1"/>
              <a:t>reward</a:t>
            </a:r>
            <a:r>
              <a:rPr lang="it-IT" dirty="0"/>
              <a:t> +1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Best </a:t>
            </a:r>
            <a:r>
              <a:rPr lang="it-IT" dirty="0" err="1"/>
              <a:t>Reward</a:t>
            </a:r>
            <a:r>
              <a:rPr lang="it-IT" dirty="0"/>
              <a:t> positioning migliore da cui tirare:  </a:t>
            </a:r>
            <a:r>
              <a:rPr lang="it-IT" dirty="0" err="1"/>
              <a:t>on_trunks</a:t>
            </a:r>
            <a:r>
              <a:rPr lang="it-IT" dirty="0"/>
              <a:t> ( Salire sui tronchi ) con </a:t>
            </a:r>
            <a:r>
              <a:rPr lang="it-IT" dirty="0" err="1"/>
              <a:t>reward</a:t>
            </a:r>
            <a:r>
              <a:rPr lang="it-IT" dirty="0"/>
              <a:t> +1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Best </a:t>
            </a:r>
            <a:r>
              <a:rPr lang="it-IT" dirty="0" err="1"/>
              <a:t>Reward</a:t>
            </a:r>
            <a:r>
              <a:rPr lang="it-IT" dirty="0"/>
              <a:t> parte della finestra da colpire: </a:t>
            </a:r>
            <a:r>
              <a:rPr lang="it-IT" dirty="0" err="1"/>
              <a:t>border</a:t>
            </a:r>
            <a:r>
              <a:rPr lang="it-IT" dirty="0"/>
              <a:t>  (Mirare ai bordi della finestra) con </a:t>
            </a:r>
            <a:r>
              <a:rPr lang="it-IT" dirty="0" err="1"/>
              <a:t>reward</a:t>
            </a:r>
            <a:r>
              <a:rPr lang="it-IT" dirty="0"/>
              <a:t> +1</a:t>
            </a:r>
          </a:p>
        </p:txBody>
      </p:sp>
      <p:pic>
        <p:nvPicPr>
          <p:cNvPr id="7" name="Immagine 6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47FE8DB8-6BA0-3AE8-E679-8AABBBE7C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08" y="226695"/>
            <a:ext cx="4099777" cy="2176425"/>
          </a:xfrm>
          <a:prstGeom prst="rect">
            <a:avLst/>
          </a:prstGeom>
        </p:spPr>
      </p:pic>
      <p:pic>
        <p:nvPicPr>
          <p:cNvPr id="9" name="Immagine 8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A991DA4-E7F1-6756-35FA-79CCE7703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852" y="4799186"/>
            <a:ext cx="4099777" cy="1998429"/>
          </a:xfrm>
          <a:prstGeom prst="rect">
            <a:avLst/>
          </a:prstGeom>
        </p:spPr>
      </p:pic>
      <p:sp>
        <p:nvSpPr>
          <p:cNvPr id="10" name="Freccia a sinistra 9">
            <a:extLst>
              <a:ext uri="{FF2B5EF4-FFF2-40B4-BE49-F238E27FC236}">
                <a16:creationId xmlns:a16="http://schemas.microsoft.com/office/drawing/2014/main" id="{8726B02B-E598-F673-0506-6B062ADB347D}"/>
              </a:ext>
            </a:extLst>
          </p:cNvPr>
          <p:cNvSpPr/>
          <p:nvPr/>
        </p:nvSpPr>
        <p:spPr>
          <a:xfrm>
            <a:off x="10037321" y="4908480"/>
            <a:ext cx="552090" cy="24154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ccia a sinistra 10">
            <a:extLst>
              <a:ext uri="{FF2B5EF4-FFF2-40B4-BE49-F238E27FC236}">
                <a16:creationId xmlns:a16="http://schemas.microsoft.com/office/drawing/2014/main" id="{10471ED3-6A7F-7E73-1EB9-7957F46CBADF}"/>
              </a:ext>
            </a:extLst>
          </p:cNvPr>
          <p:cNvSpPr/>
          <p:nvPr/>
        </p:nvSpPr>
        <p:spPr>
          <a:xfrm>
            <a:off x="10386204" y="6556075"/>
            <a:ext cx="552090" cy="24154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31F485CF-E36E-C4BA-66CC-7D1FFBE37C2C}"/>
              </a:ext>
            </a:extLst>
          </p:cNvPr>
          <p:cNvSpPr/>
          <p:nvPr/>
        </p:nvSpPr>
        <p:spPr>
          <a:xfrm>
            <a:off x="10037321" y="362309"/>
            <a:ext cx="624928" cy="23291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13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79DF0E29-FFF1-D704-957C-F84E95184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08" y="2476026"/>
            <a:ext cx="4099777" cy="2250254"/>
          </a:xfrm>
          <a:prstGeom prst="rect">
            <a:avLst/>
          </a:prstGeom>
        </p:spPr>
      </p:pic>
      <p:sp>
        <p:nvSpPr>
          <p:cNvPr id="15" name="Freccia a sinistra 14">
            <a:extLst>
              <a:ext uri="{FF2B5EF4-FFF2-40B4-BE49-F238E27FC236}">
                <a16:creationId xmlns:a16="http://schemas.microsoft.com/office/drawing/2014/main" id="{D0BF1660-8EE8-18E3-5494-C04B8DAC9636}"/>
              </a:ext>
            </a:extLst>
          </p:cNvPr>
          <p:cNvSpPr/>
          <p:nvPr/>
        </p:nvSpPr>
        <p:spPr>
          <a:xfrm>
            <a:off x="10349785" y="2170207"/>
            <a:ext cx="624928" cy="23291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ccia a sinistra 15">
            <a:extLst>
              <a:ext uri="{FF2B5EF4-FFF2-40B4-BE49-F238E27FC236}">
                <a16:creationId xmlns:a16="http://schemas.microsoft.com/office/drawing/2014/main" id="{21C3D1A0-1D37-84AB-849A-AC58DA725DC9}"/>
              </a:ext>
            </a:extLst>
          </p:cNvPr>
          <p:cNvSpPr/>
          <p:nvPr/>
        </p:nvSpPr>
        <p:spPr>
          <a:xfrm>
            <a:off x="9761276" y="3531067"/>
            <a:ext cx="624928" cy="23291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ccia a sinistra 16">
            <a:extLst>
              <a:ext uri="{FF2B5EF4-FFF2-40B4-BE49-F238E27FC236}">
                <a16:creationId xmlns:a16="http://schemas.microsoft.com/office/drawing/2014/main" id="{4ACC3796-B328-55E2-9E37-A0037371BE1C}"/>
              </a:ext>
            </a:extLst>
          </p:cNvPr>
          <p:cNvSpPr/>
          <p:nvPr/>
        </p:nvSpPr>
        <p:spPr>
          <a:xfrm>
            <a:off x="10123584" y="2622971"/>
            <a:ext cx="552090" cy="24154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6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A0D0B4-E7ED-E6D8-4A1F-A99D9576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</a:t>
            </a:r>
            <a:r>
              <a:rPr lang="it-IT" dirty="0" err="1"/>
              <a:t>effetuati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64F9C3-2EF3-5516-0F31-53674DF88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effettuato 4 test: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Test 1 : con </a:t>
            </a:r>
            <a:r>
              <a:rPr lang="it-IT" dirty="0" err="1"/>
              <a:t>indifferent-selection</a:t>
            </a:r>
            <a:r>
              <a:rPr lang="it-IT" dirty="0"/>
              <a:t> epsilon-</a:t>
            </a:r>
            <a:r>
              <a:rPr lang="it-IT" dirty="0" err="1"/>
              <a:t>greedy</a:t>
            </a:r>
            <a:r>
              <a:rPr lang="it-IT" dirty="0"/>
              <a:t> (</a:t>
            </a:r>
            <a:r>
              <a:rPr lang="it-IT" dirty="0" err="1"/>
              <a:t>deviation</a:t>
            </a:r>
            <a:r>
              <a:rPr lang="it-IT" dirty="0"/>
              <a:t> al 10%)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Test 2 : con </a:t>
            </a:r>
            <a:r>
              <a:rPr lang="it-IT" dirty="0" err="1"/>
              <a:t>con</a:t>
            </a:r>
            <a:r>
              <a:rPr lang="it-IT" dirty="0"/>
              <a:t> </a:t>
            </a:r>
            <a:r>
              <a:rPr lang="it-IT" dirty="0" err="1"/>
              <a:t>indifferent-selection</a:t>
            </a:r>
            <a:r>
              <a:rPr lang="it-IT" dirty="0"/>
              <a:t> epsilon (</a:t>
            </a:r>
            <a:r>
              <a:rPr lang="it-IT" dirty="0" err="1"/>
              <a:t>deviation</a:t>
            </a:r>
            <a:r>
              <a:rPr lang="it-IT" dirty="0"/>
              <a:t> al 20%)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Test 3 : con </a:t>
            </a:r>
            <a:r>
              <a:rPr lang="it-IT" dirty="0" err="1"/>
              <a:t>indifferent-selection</a:t>
            </a:r>
            <a:r>
              <a:rPr lang="it-IT" dirty="0"/>
              <a:t> </a:t>
            </a:r>
            <a:r>
              <a:rPr lang="it-IT" dirty="0" err="1"/>
              <a:t>boltzmann</a:t>
            </a:r>
            <a:r>
              <a:rPr lang="it-IT" dirty="0"/>
              <a:t> (temperatura a 25)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Test 4: con </a:t>
            </a:r>
            <a:r>
              <a:rPr lang="it-IT" dirty="0" err="1"/>
              <a:t>indifferent-selection</a:t>
            </a:r>
            <a:r>
              <a:rPr lang="it-IT" dirty="0"/>
              <a:t> </a:t>
            </a:r>
            <a:r>
              <a:rPr lang="it-IT" dirty="0" err="1"/>
              <a:t>boltzmann</a:t>
            </a:r>
            <a:r>
              <a:rPr lang="it-IT" dirty="0"/>
              <a:t> (temperatura a 1)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706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201459-C71F-A20F-2515-97483C30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58793"/>
            <a:ext cx="3517567" cy="715992"/>
          </a:xfrm>
        </p:spPr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6CFBFF-3964-3CE4-4723-39E60F231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354347"/>
            <a:ext cx="3517567" cy="5184475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Dopo 10 tentativi, con il 10% di </a:t>
            </a:r>
            <a:r>
              <a:rPr lang="it-IT" dirty="0" err="1"/>
              <a:t>deviation</a:t>
            </a:r>
            <a:r>
              <a:rPr lang="it-IT" dirty="0"/>
              <a:t>, l’agente impiega in media 11 round per completare il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Dopo 10 tentativi, con il 20% di </a:t>
            </a:r>
            <a:r>
              <a:rPr lang="it-IT" dirty="0" err="1"/>
              <a:t>deviation</a:t>
            </a:r>
            <a:r>
              <a:rPr lang="it-IT" dirty="0"/>
              <a:t>, l’agente impiega in media 6 round per completare il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Dopo 10 tentativi, con  valore 25 di temperatura (default) e il </a:t>
            </a:r>
            <a:r>
              <a:rPr lang="it-IT" dirty="0" err="1"/>
              <a:t>decision</a:t>
            </a:r>
            <a:r>
              <a:rPr lang="it-IT" dirty="0"/>
              <a:t> making impostato su Boltzmann, l’agente impiega in media 19 round per completare il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Risultato migliore raggiunto (in media) è stato quello applicando come </a:t>
            </a:r>
            <a:r>
              <a:rPr lang="it-IT" dirty="0" err="1"/>
              <a:t>decision</a:t>
            </a:r>
            <a:r>
              <a:rPr lang="it-IT" dirty="0"/>
              <a:t> making "Boltzmann" e usando TEMPERATURA = 1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dirty="0"/>
              <a:t>Con T=1 il metodo di selezione di Boltzmann (basato sulla distribuzione termica di Boltzmann) eseguirà una scelta più deterministica perché andrà ad assegnare una probabilità maggiore alle azioni che hanno valori di </a:t>
            </a:r>
            <a:r>
              <a:rPr lang="it-IT" dirty="0" err="1"/>
              <a:t>reward</a:t>
            </a:r>
            <a:r>
              <a:rPr lang="it-IT" dirty="0"/>
              <a:t> più alti e quindi queste ultime verranno selezionate molto più facilmente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2D6C4A3-A86B-5FD8-F9B1-B33F3CA0E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52181"/>
              </p:ext>
            </p:extLst>
          </p:nvPr>
        </p:nvGraphicFramePr>
        <p:xfrm>
          <a:off x="5291866" y="1708030"/>
          <a:ext cx="6396927" cy="218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023">
                  <a:extLst>
                    <a:ext uri="{9D8B030D-6E8A-4147-A177-3AD203B41FA5}">
                      <a16:colId xmlns:a16="http://schemas.microsoft.com/office/drawing/2014/main" val="3756965705"/>
                    </a:ext>
                  </a:extLst>
                </a:gridCol>
                <a:gridCol w="930144">
                  <a:extLst>
                    <a:ext uri="{9D8B030D-6E8A-4147-A177-3AD203B41FA5}">
                      <a16:colId xmlns:a16="http://schemas.microsoft.com/office/drawing/2014/main" val="1207294771"/>
                    </a:ext>
                  </a:extLst>
                </a:gridCol>
                <a:gridCol w="1197504">
                  <a:extLst>
                    <a:ext uri="{9D8B030D-6E8A-4147-A177-3AD203B41FA5}">
                      <a16:colId xmlns:a16="http://schemas.microsoft.com/office/drawing/2014/main" val="2026881401"/>
                    </a:ext>
                  </a:extLst>
                </a:gridCol>
                <a:gridCol w="936664">
                  <a:extLst>
                    <a:ext uri="{9D8B030D-6E8A-4147-A177-3AD203B41FA5}">
                      <a16:colId xmlns:a16="http://schemas.microsoft.com/office/drawing/2014/main" val="955647713"/>
                    </a:ext>
                  </a:extLst>
                </a:gridCol>
                <a:gridCol w="1067084">
                  <a:extLst>
                    <a:ext uri="{9D8B030D-6E8A-4147-A177-3AD203B41FA5}">
                      <a16:colId xmlns:a16="http://schemas.microsoft.com/office/drawing/2014/main" val="1299055990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val="450918035"/>
                    </a:ext>
                  </a:extLst>
                </a:gridCol>
              </a:tblGrid>
              <a:tr h="542401">
                <a:tc>
                  <a:txBody>
                    <a:bodyPr/>
                    <a:lstStyle/>
                    <a:p>
                      <a:r>
                        <a:rPr lang="it-IT" sz="1000" dirty="0" err="1"/>
                        <a:t>Decision</a:t>
                      </a:r>
                      <a:r>
                        <a:rPr lang="it-IT" sz="1000" dirty="0"/>
                        <a:t> Making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N° Tentativi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Parametri:</a:t>
                      </a:r>
                    </a:p>
                    <a:p>
                      <a:r>
                        <a:rPr lang="it-IT" sz="1000" dirty="0"/>
                        <a:t>e (epsilon-</a:t>
                      </a:r>
                      <a:r>
                        <a:rPr lang="it-IT" sz="1000" dirty="0" err="1"/>
                        <a:t>greedy</a:t>
                      </a:r>
                      <a:r>
                        <a:rPr lang="it-IT" sz="1000" dirty="0"/>
                        <a:t>) </a:t>
                      </a:r>
                    </a:p>
                    <a:p>
                      <a:r>
                        <a:rPr lang="it-IT" sz="1000" dirty="0"/>
                        <a:t>t (Boltzmann)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N° rules </a:t>
                      </a:r>
                      <a:r>
                        <a:rPr lang="it-IT" sz="1000" dirty="0" err="1"/>
                        <a:t>fired</a:t>
                      </a:r>
                      <a:r>
                        <a:rPr lang="it-IT" sz="1000" dirty="0"/>
                        <a:t> (media)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N° cicli di elaborazione (media)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N° rounds (medio)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434441"/>
                  </a:ext>
                </a:extLst>
              </a:tr>
              <a:tr h="359414">
                <a:tc>
                  <a:txBody>
                    <a:bodyPr/>
                    <a:lstStyle/>
                    <a:p>
                      <a:r>
                        <a:rPr lang="it-IT" sz="1200" b="1" dirty="0"/>
                        <a:t>epsilon-</a:t>
                      </a:r>
                      <a:r>
                        <a:rPr lang="it-IT" sz="1200" b="1" dirty="0" err="1"/>
                        <a:t>greedy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rgbClr val="FF0000"/>
                          </a:solidFill>
                        </a:rPr>
                        <a:t>557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rgbClr val="FF0000"/>
                          </a:solidFill>
                        </a:rPr>
                        <a:t>133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21106"/>
                  </a:ext>
                </a:extLst>
              </a:tr>
              <a:tr h="4520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/>
                        <a:t>epsilon-</a:t>
                      </a:r>
                      <a:r>
                        <a:rPr lang="it-IT" sz="1200" b="1" dirty="0" err="1"/>
                        <a:t>greedy</a:t>
                      </a:r>
                      <a:endParaRPr lang="en-US" sz="1200" b="1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rgbClr val="00B050"/>
                          </a:solidFill>
                        </a:rPr>
                        <a:t>288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rgbClr val="00B050"/>
                          </a:solidFill>
                        </a:rPr>
                        <a:t>115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7306"/>
                  </a:ext>
                </a:extLst>
              </a:tr>
              <a:tr h="359414">
                <a:tc>
                  <a:txBody>
                    <a:bodyPr/>
                    <a:lstStyle/>
                    <a:p>
                      <a:r>
                        <a:rPr lang="it-IT" sz="1200" b="1" dirty="0"/>
                        <a:t>Boltzmann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rgbClr val="FF0000"/>
                          </a:solidFill>
                        </a:rPr>
                        <a:t>856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rgbClr val="FF0000"/>
                          </a:solidFill>
                        </a:rPr>
                        <a:t>545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30489"/>
                  </a:ext>
                </a:extLst>
              </a:tr>
              <a:tr h="4520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/>
                        <a:t>Boltzmann</a:t>
                      </a:r>
                      <a:endParaRPr lang="en-US" sz="1200" b="1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rgbClr val="00B050"/>
                          </a:solidFill>
                        </a:rPr>
                        <a:t>152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12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52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3EBEFF-05DE-8F60-4E03-99971D06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Conclusioni (1) – </a:t>
            </a:r>
            <a:r>
              <a:rPr lang="it-IT" sz="3600" dirty="0" err="1"/>
              <a:t>decision</a:t>
            </a:r>
            <a:r>
              <a:rPr lang="it-IT" sz="3600" dirty="0"/>
              <a:t> making peggiori</a:t>
            </a:r>
            <a:endParaRPr lang="en-US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A9DF52-3E82-9765-F937-BBF8D68A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531128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Con il </a:t>
            </a:r>
            <a:r>
              <a:rPr lang="it-IT" dirty="0" err="1"/>
              <a:t>decision</a:t>
            </a:r>
            <a:r>
              <a:rPr lang="it-IT" dirty="0"/>
              <a:t> making Epsilon-</a:t>
            </a:r>
            <a:r>
              <a:rPr lang="it-IT" dirty="0" err="1"/>
              <a:t>greedy</a:t>
            </a:r>
            <a:r>
              <a:rPr lang="it-IT" dirty="0"/>
              <a:t> (con </a:t>
            </a:r>
            <a:r>
              <a:rPr lang="it-IT" dirty="0" err="1"/>
              <a:t>deviation</a:t>
            </a:r>
            <a:r>
              <a:rPr lang="it-IT" dirty="0"/>
              <a:t> = 0.10) abbiamo notato che fa </a:t>
            </a:r>
            <a:r>
              <a:rPr lang="it-IT" b="1" dirty="0"/>
              <a:t>maggiore difficoltà nel riuscire ad individuare il miglior punto nel quale colpire la finestra</a:t>
            </a:r>
            <a:r>
              <a:rPr lang="it-IT" dirty="0"/>
              <a:t>, in particolare se l'agente nei primi rounds sceglie la strategia con </a:t>
            </a:r>
            <a:r>
              <a:rPr lang="it-IT" dirty="0" err="1"/>
              <a:t>reward</a:t>
            </a:r>
            <a:r>
              <a:rPr lang="it-IT" dirty="0"/>
              <a:t> più basso ("center") difficilmente sceglierà la strategia alternativa più premiante ("</a:t>
            </a:r>
            <a:r>
              <a:rPr lang="it-IT" dirty="0" err="1"/>
              <a:t>border</a:t>
            </a:r>
            <a:r>
              <a:rPr lang="it-IT" dirty="0"/>
              <a:t>")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Con il </a:t>
            </a:r>
            <a:r>
              <a:rPr lang="it-IT" dirty="0" err="1"/>
              <a:t>decision</a:t>
            </a:r>
            <a:r>
              <a:rPr lang="it-IT" dirty="0"/>
              <a:t> making Boltzmann (con T=25) abbiamo notato che l'agente fa maggiore difficoltà nel riuscire a capire </a:t>
            </a:r>
            <a:r>
              <a:rPr lang="it-IT" b="1" dirty="0"/>
              <a:t>sia qual è il miglior punto nel quale colpire la finestra</a:t>
            </a:r>
            <a:r>
              <a:rPr lang="it-IT" dirty="0"/>
              <a:t>, </a:t>
            </a:r>
            <a:r>
              <a:rPr lang="it-IT" b="1" dirty="0"/>
              <a:t>sia qual è la miglior posizione dalla quale lanciare gli oggetti</a:t>
            </a:r>
            <a:r>
              <a:rPr lang="it-IT" dirty="0"/>
              <a:t> e </a:t>
            </a:r>
            <a:r>
              <a:rPr lang="it-IT" b="1" dirty="0"/>
              <a:t>sia qual è la miglior combinazione di oggetti </a:t>
            </a:r>
            <a:r>
              <a:rPr lang="it-IT" dirty="0"/>
              <a:t>(probabilmente questo è dovuto al fatto che il valore T essendo troppo alto, induce una causalità troppo alta nella scelta che l'agente deve prendere in ogni fase)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3289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7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{9E063A0C-2FC7-4C87-8600-42AEEF126A35}tf22712842_win32</Template>
  <TotalTime>286</TotalTime>
  <Words>1191</Words>
  <Application>Microsoft Office PowerPoint</Application>
  <PresentationFormat>Widescreen</PresentationFormat>
  <Paragraphs>95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Wingdings</vt:lpstr>
      <vt:lpstr>Personalizzata</vt:lpstr>
      <vt:lpstr>Progetto SOAR</vt:lpstr>
      <vt:lpstr>Problema</vt:lpstr>
      <vt:lpstr>Environment e strategie</vt:lpstr>
      <vt:lpstr>Comportamento dell’ agente</vt:lpstr>
      <vt:lpstr>Sistema di Reward</vt:lpstr>
      <vt:lpstr>Sistema di Reward</vt:lpstr>
      <vt:lpstr>Test effetuati</vt:lpstr>
      <vt:lpstr>Risultati</vt:lpstr>
      <vt:lpstr>Conclusioni (1) – decision making peggiori</vt:lpstr>
      <vt:lpstr>Conclusioni (2) – decision making migliori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Soar</dc:title>
  <dc:creator>Pietro Sangermano</dc:creator>
  <cp:lastModifiedBy>Michele Metta</cp:lastModifiedBy>
  <cp:revision>88</cp:revision>
  <dcterms:created xsi:type="dcterms:W3CDTF">2024-01-24T10:45:57Z</dcterms:created>
  <dcterms:modified xsi:type="dcterms:W3CDTF">2024-01-29T10:20:05Z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