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bpedia.org/ontolog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4A050-CAB1-4EAB-AA7D-2C104B4E2D7B}"/>
              </a:ext>
            </a:extLst>
          </p:cNvPr>
          <p:cNvSpPr>
            <a:spLocks noGrp="1"/>
          </p:cNvSpPr>
          <p:nvPr>
            <p:ph type="ctrTitle"/>
          </p:nvPr>
        </p:nvSpPr>
        <p:spPr/>
        <p:txBody>
          <a:bodyPr>
            <a:normAutofit/>
          </a:bodyPr>
          <a:lstStyle/>
          <a:p>
            <a:pPr algn="ctr"/>
            <a:r>
              <a:rPr lang="it-IT" sz="9600" dirty="0" err="1">
                <a:solidFill>
                  <a:schemeClr val="tx2">
                    <a:lumMod val="60000"/>
                    <a:lumOff val="40000"/>
                  </a:schemeClr>
                </a:solidFill>
              </a:rPr>
              <a:t>F</a:t>
            </a:r>
            <a:r>
              <a:rPr lang="it-IT" sz="9600" dirty="0" err="1"/>
              <a:t>ace</a:t>
            </a:r>
            <a:r>
              <a:rPr lang="it-IT" sz="9600" dirty="0" err="1">
                <a:solidFill>
                  <a:schemeClr val="tx2">
                    <a:lumMod val="60000"/>
                    <a:lumOff val="40000"/>
                  </a:schemeClr>
                </a:solidFill>
              </a:rPr>
              <a:t>r</a:t>
            </a:r>
            <a:r>
              <a:rPr lang="it-IT" sz="9600" dirty="0" err="1"/>
              <a:t>eco</a:t>
            </a:r>
            <a:r>
              <a:rPr lang="it-IT" sz="9600" dirty="0" err="1">
                <a:solidFill>
                  <a:schemeClr val="tx2">
                    <a:lumMod val="60000"/>
                    <a:lumOff val="40000"/>
                  </a:schemeClr>
                </a:solidFill>
              </a:rPr>
              <a:t>p</a:t>
            </a:r>
            <a:r>
              <a:rPr lang="it-IT" sz="9600" dirty="0" err="1"/>
              <a:t>y</a:t>
            </a:r>
            <a:endParaRPr lang="it-IT" sz="9600" dirty="0"/>
          </a:p>
        </p:txBody>
      </p:sp>
      <p:sp>
        <p:nvSpPr>
          <p:cNvPr id="3" name="Sottotitolo 2">
            <a:extLst>
              <a:ext uri="{FF2B5EF4-FFF2-40B4-BE49-F238E27FC236}">
                <a16:creationId xmlns:a16="http://schemas.microsoft.com/office/drawing/2014/main" id="{A0EBFE80-AD72-4E54-A24B-062176611F70}"/>
              </a:ext>
            </a:extLst>
          </p:cNvPr>
          <p:cNvSpPr>
            <a:spLocks noGrp="1"/>
          </p:cNvSpPr>
          <p:nvPr>
            <p:ph type="subTitle" idx="1"/>
          </p:nvPr>
        </p:nvSpPr>
        <p:spPr>
          <a:xfrm>
            <a:off x="1876424" y="3217724"/>
            <a:ext cx="8791575" cy="2878276"/>
          </a:xfrm>
        </p:spPr>
        <p:txBody>
          <a:bodyPr>
            <a:normAutofit/>
          </a:bodyPr>
          <a:lstStyle/>
          <a:p>
            <a:pPr algn="ctr"/>
            <a:r>
              <a:rPr lang="it-IT" dirty="0"/>
              <a:t>riconoscimento facciale di attori</a:t>
            </a:r>
          </a:p>
          <a:p>
            <a:endParaRPr lang="it-IT" dirty="0"/>
          </a:p>
          <a:p>
            <a:r>
              <a:rPr lang="it-IT" b="1" dirty="0"/>
              <a:t>Membri del gruppo			</a:t>
            </a:r>
          </a:p>
          <a:p>
            <a:pPr>
              <a:lnSpc>
                <a:spcPct val="50000"/>
              </a:lnSpc>
            </a:pPr>
            <a:r>
              <a:rPr lang="it-IT" dirty="0"/>
              <a:t>Matteo Mariano</a:t>
            </a:r>
          </a:p>
          <a:p>
            <a:pPr>
              <a:lnSpc>
                <a:spcPct val="50000"/>
              </a:lnSpc>
            </a:pPr>
            <a:r>
              <a:rPr lang="it-IT" dirty="0"/>
              <a:t>Michele metta</a:t>
            </a:r>
          </a:p>
          <a:p>
            <a:pPr>
              <a:lnSpc>
                <a:spcPct val="50000"/>
              </a:lnSpc>
            </a:pPr>
            <a:r>
              <a:rPr lang="it-IT" dirty="0"/>
              <a:t>Nicola Nargiso</a:t>
            </a:r>
          </a:p>
        </p:txBody>
      </p:sp>
      <p:sp>
        <p:nvSpPr>
          <p:cNvPr id="4" name="CasellaDiTesto 3">
            <a:extLst>
              <a:ext uri="{FF2B5EF4-FFF2-40B4-BE49-F238E27FC236}">
                <a16:creationId xmlns:a16="http://schemas.microsoft.com/office/drawing/2014/main" id="{5F158723-611F-4BD7-8BAA-1853621446D2}"/>
              </a:ext>
            </a:extLst>
          </p:cNvPr>
          <p:cNvSpPr txBox="1"/>
          <p:nvPr/>
        </p:nvSpPr>
        <p:spPr>
          <a:xfrm>
            <a:off x="7673008" y="4238799"/>
            <a:ext cx="2994991" cy="836126"/>
          </a:xfrm>
          <a:prstGeom prst="rect">
            <a:avLst/>
          </a:prstGeom>
          <a:noFill/>
        </p:spPr>
        <p:txBody>
          <a:bodyPr wrap="square" rtlCol="0">
            <a:spAutoFit/>
          </a:bodyPr>
          <a:lstStyle/>
          <a:p>
            <a:pPr algn="r" defTabSz="914400">
              <a:spcBef>
                <a:spcPts val="1000"/>
              </a:spcBef>
              <a:buSzPct val="125000"/>
            </a:pPr>
            <a:r>
              <a:rPr lang="it-IT" sz="2000" b="1" cap="all" dirty="0">
                <a:solidFill>
                  <a:schemeClr val="tx2"/>
                </a:solidFill>
              </a:rPr>
              <a:t>DOCENTE DEL CORSO</a:t>
            </a:r>
          </a:p>
          <a:p>
            <a:pPr algn="r" defTabSz="914400">
              <a:spcBef>
                <a:spcPts val="1000"/>
              </a:spcBef>
              <a:buSzPct val="125000"/>
            </a:pPr>
            <a:r>
              <a:rPr lang="it-IT" sz="2000" cap="all" dirty="0">
                <a:solidFill>
                  <a:schemeClr val="tx2"/>
                </a:solidFill>
              </a:rPr>
              <a:t>Nicola </a:t>
            </a:r>
            <a:r>
              <a:rPr lang="it-IT" sz="2000" cap="all" dirty="0" err="1">
                <a:solidFill>
                  <a:schemeClr val="tx2"/>
                </a:solidFill>
              </a:rPr>
              <a:t>Fanizzi</a:t>
            </a:r>
            <a:endParaRPr lang="it-IT" sz="2000" cap="all" dirty="0">
              <a:solidFill>
                <a:schemeClr val="tx2"/>
              </a:solidFill>
            </a:endParaRPr>
          </a:p>
        </p:txBody>
      </p:sp>
    </p:spTree>
    <p:extLst>
      <p:ext uri="{BB962C8B-B14F-4D97-AF65-F5344CB8AC3E}">
        <p14:creationId xmlns:p14="http://schemas.microsoft.com/office/powerpoint/2010/main" val="457462630"/>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338C5D-D8BE-40C5-B082-18E4D01F867D}"/>
              </a:ext>
            </a:extLst>
          </p:cNvPr>
          <p:cNvSpPr>
            <a:spLocks noGrp="1"/>
          </p:cNvSpPr>
          <p:nvPr>
            <p:ph type="title"/>
          </p:nvPr>
        </p:nvSpPr>
        <p:spPr/>
        <p:txBody>
          <a:bodyPr>
            <a:noAutofit/>
          </a:bodyPr>
          <a:lstStyle/>
          <a:p>
            <a:pPr algn="ctr"/>
            <a:r>
              <a:rPr lang="it-IT" sz="5400" dirty="0" err="1"/>
              <a:t>Gradient</a:t>
            </a:r>
            <a:r>
              <a:rPr lang="it-IT" sz="5400" dirty="0"/>
              <a:t> </a:t>
            </a:r>
            <a:r>
              <a:rPr lang="it-IT" sz="5400" dirty="0" err="1"/>
              <a:t>Boosting</a:t>
            </a:r>
            <a:r>
              <a:rPr lang="it-IT" sz="5400" dirty="0"/>
              <a:t> </a:t>
            </a:r>
            <a:r>
              <a:rPr lang="it-IT" sz="5400" dirty="0" err="1"/>
              <a:t>Classifier</a:t>
            </a:r>
            <a:endParaRPr lang="it-IT" sz="5400" dirty="0"/>
          </a:p>
        </p:txBody>
      </p:sp>
      <p:sp>
        <p:nvSpPr>
          <p:cNvPr id="3" name="Segnaposto contenuto 2">
            <a:extLst>
              <a:ext uri="{FF2B5EF4-FFF2-40B4-BE49-F238E27FC236}">
                <a16:creationId xmlns:a16="http://schemas.microsoft.com/office/drawing/2014/main" id="{70B1BB4F-74EC-48D2-8FFB-E5D1654DA1B2}"/>
              </a:ext>
            </a:extLst>
          </p:cNvPr>
          <p:cNvSpPr>
            <a:spLocks noGrp="1"/>
          </p:cNvSpPr>
          <p:nvPr>
            <p:ph idx="1"/>
          </p:nvPr>
        </p:nvSpPr>
        <p:spPr>
          <a:xfrm>
            <a:off x="4951413" y="2355505"/>
            <a:ext cx="6095998" cy="3541714"/>
          </a:xfrm>
        </p:spPr>
        <p:txBody>
          <a:bodyPr/>
          <a:lstStyle/>
          <a:p>
            <a:pPr marL="0" indent="0">
              <a:buNone/>
            </a:pPr>
            <a:r>
              <a:rPr lang="it-IT" dirty="0"/>
              <a:t>Applicazione dell’algoritmo di </a:t>
            </a:r>
            <a:r>
              <a:rPr lang="it-IT" i="1" dirty="0" err="1"/>
              <a:t>Boosting</a:t>
            </a:r>
            <a:r>
              <a:rPr lang="it-IT" dirty="0"/>
              <a:t>, ovvero della costruzione di uno Strong </a:t>
            </a:r>
            <a:r>
              <a:rPr lang="it-IT" dirty="0" err="1"/>
              <a:t>Learner</a:t>
            </a:r>
            <a:r>
              <a:rPr lang="it-IT" dirty="0"/>
              <a:t> partendo da più </a:t>
            </a:r>
            <a:r>
              <a:rPr lang="it-IT" dirty="0" err="1"/>
              <a:t>Weak</a:t>
            </a:r>
            <a:r>
              <a:rPr lang="it-IT" dirty="0"/>
              <a:t> </a:t>
            </a:r>
            <a:r>
              <a:rPr lang="it-IT" dirty="0" err="1"/>
              <a:t>Learner</a:t>
            </a:r>
            <a:r>
              <a:rPr lang="it-IT" dirty="0"/>
              <a:t>. Generalmente vengono usati alberi decisionali. Lo scopo è quello di minimizzare una funzione di costo.</a:t>
            </a:r>
          </a:p>
        </p:txBody>
      </p:sp>
      <p:pic>
        <p:nvPicPr>
          <p:cNvPr id="5126" name="Picture 6" descr="Risultati immagini per gradient boosting classifier">
            <a:extLst>
              <a:ext uri="{FF2B5EF4-FFF2-40B4-BE49-F238E27FC236}">
                <a16:creationId xmlns:a16="http://schemas.microsoft.com/office/drawing/2014/main" id="{134108E2-E723-40C7-89CF-5FB511128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249487"/>
            <a:ext cx="3810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1700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5132AD-7C1E-4886-89B1-B89E6FFF35F4}"/>
              </a:ext>
            </a:extLst>
          </p:cNvPr>
          <p:cNvSpPr>
            <a:spLocks noGrp="1"/>
          </p:cNvSpPr>
          <p:nvPr>
            <p:ph type="title"/>
          </p:nvPr>
        </p:nvSpPr>
        <p:spPr/>
        <p:txBody>
          <a:bodyPr>
            <a:normAutofit/>
          </a:bodyPr>
          <a:lstStyle/>
          <a:p>
            <a:pPr algn="ctr"/>
            <a:r>
              <a:rPr lang="it-IT" sz="6600" dirty="0"/>
              <a:t>Support </a:t>
            </a:r>
            <a:r>
              <a:rPr lang="it-IT" sz="6600" dirty="0" err="1"/>
              <a:t>vector</a:t>
            </a:r>
            <a:r>
              <a:rPr lang="it-IT" sz="6600" dirty="0"/>
              <a:t> machine</a:t>
            </a:r>
          </a:p>
        </p:txBody>
      </p:sp>
      <p:sp>
        <p:nvSpPr>
          <p:cNvPr id="3" name="Segnaposto contenuto 2">
            <a:extLst>
              <a:ext uri="{FF2B5EF4-FFF2-40B4-BE49-F238E27FC236}">
                <a16:creationId xmlns:a16="http://schemas.microsoft.com/office/drawing/2014/main" id="{29CC4A48-D622-4014-A8F3-BD9E146B1060}"/>
              </a:ext>
            </a:extLst>
          </p:cNvPr>
          <p:cNvSpPr>
            <a:spLocks noGrp="1"/>
          </p:cNvSpPr>
          <p:nvPr>
            <p:ph idx="1"/>
          </p:nvPr>
        </p:nvSpPr>
        <p:spPr>
          <a:xfrm>
            <a:off x="4728610" y="2317102"/>
            <a:ext cx="6318801" cy="3541714"/>
          </a:xfrm>
        </p:spPr>
        <p:txBody>
          <a:bodyPr>
            <a:normAutofit lnSpcReduction="10000"/>
          </a:bodyPr>
          <a:lstStyle/>
          <a:p>
            <a:pPr marL="0" indent="0">
              <a:buNone/>
            </a:pPr>
            <a:r>
              <a:rPr lang="it-IT" dirty="0"/>
              <a:t>Classificatore che si basa su una superficie di decisione che separa valore negativi da valori positivi. Con le feature esempio si crea un iperpiano di massimo margine per trovare il supporto alla decisione. Il margine è la distanza tra la superficie di decisione e gli esempi, minore è la distanza, maggiore è il supporto alla decisione. </a:t>
            </a:r>
            <a:endParaRPr lang="it-IT" b="1" dirty="0"/>
          </a:p>
          <a:p>
            <a:pPr marL="0" indent="0">
              <a:buNone/>
            </a:pPr>
            <a:endParaRPr lang="it-IT" dirty="0"/>
          </a:p>
        </p:txBody>
      </p:sp>
      <p:pic>
        <p:nvPicPr>
          <p:cNvPr id="6148" name="Picture 4" descr="Risultati immagini per support vector machine">
            <a:extLst>
              <a:ext uri="{FF2B5EF4-FFF2-40B4-BE49-F238E27FC236}">
                <a16:creationId xmlns:a16="http://schemas.microsoft.com/office/drawing/2014/main" id="{512C4F92-0FD1-47A5-AFDC-38456CDFA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254224"/>
            <a:ext cx="3587198" cy="353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2387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E978A-4905-4DC9-BF86-6BE788564CA6}"/>
              </a:ext>
            </a:extLst>
          </p:cNvPr>
          <p:cNvSpPr>
            <a:spLocks noGrp="1"/>
          </p:cNvSpPr>
          <p:nvPr>
            <p:ph type="title"/>
          </p:nvPr>
        </p:nvSpPr>
        <p:spPr/>
        <p:txBody>
          <a:bodyPr>
            <a:normAutofit/>
          </a:bodyPr>
          <a:lstStyle/>
          <a:p>
            <a:pPr algn="ctr"/>
            <a:r>
              <a:rPr lang="it-IT" sz="8000" dirty="0"/>
              <a:t>Albero di decisione</a:t>
            </a:r>
          </a:p>
        </p:txBody>
      </p:sp>
      <p:sp>
        <p:nvSpPr>
          <p:cNvPr id="3" name="Segnaposto contenuto 2">
            <a:extLst>
              <a:ext uri="{FF2B5EF4-FFF2-40B4-BE49-F238E27FC236}">
                <a16:creationId xmlns:a16="http://schemas.microsoft.com/office/drawing/2014/main" id="{49F10C03-1DAB-4280-9828-48195E89C9B9}"/>
              </a:ext>
            </a:extLst>
          </p:cNvPr>
          <p:cNvSpPr>
            <a:spLocks noGrp="1"/>
          </p:cNvSpPr>
          <p:nvPr>
            <p:ph idx="1"/>
          </p:nvPr>
        </p:nvSpPr>
        <p:spPr>
          <a:xfrm>
            <a:off x="3712955" y="2884039"/>
            <a:ext cx="7372625" cy="3541714"/>
          </a:xfrm>
        </p:spPr>
        <p:txBody>
          <a:bodyPr/>
          <a:lstStyle/>
          <a:p>
            <a:pPr marL="0" indent="0">
              <a:buNone/>
            </a:pPr>
            <a:r>
              <a:rPr lang="it-IT" dirty="0"/>
              <a:t>Classificatore basato su un albero binario. Ogni nodo presenta una condizione, ogni arco dell’albero è etichettato con un valore di verità (</a:t>
            </a:r>
            <a:r>
              <a:rPr lang="it-IT" i="1" dirty="0"/>
              <a:t>True/False</a:t>
            </a:r>
            <a:r>
              <a:rPr lang="it-IT" dirty="0"/>
              <a:t>), a nodo foglia risulterà la classe di appartenenza dell’input inserito nell’albero. </a:t>
            </a:r>
            <a:endParaRPr lang="it-IT" b="1" dirty="0"/>
          </a:p>
          <a:p>
            <a:endParaRPr lang="it-IT" dirty="0"/>
          </a:p>
        </p:txBody>
      </p:sp>
      <p:graphicFrame>
        <p:nvGraphicFramePr>
          <p:cNvPr id="4" name="Oggetto 3">
            <a:extLst>
              <a:ext uri="{FF2B5EF4-FFF2-40B4-BE49-F238E27FC236}">
                <a16:creationId xmlns:a16="http://schemas.microsoft.com/office/drawing/2014/main" id="{831C4CC6-9DFB-47D0-BC55-3F0AB06986AB}"/>
              </a:ext>
            </a:extLst>
          </p:cNvPr>
          <p:cNvGraphicFramePr>
            <a:graphicFrameLocks noChangeAspect="1"/>
          </p:cNvGraphicFramePr>
          <p:nvPr>
            <p:extLst>
              <p:ext uri="{D42A27DB-BD31-4B8C-83A1-F6EECF244321}">
                <p14:modId xmlns:p14="http://schemas.microsoft.com/office/powerpoint/2010/main" val="1711120161"/>
              </p:ext>
            </p:extLst>
          </p:nvPr>
        </p:nvGraphicFramePr>
        <p:xfrm>
          <a:off x="1141412" y="2088236"/>
          <a:ext cx="2533374" cy="3864215"/>
        </p:xfrm>
        <a:graphic>
          <a:graphicData uri="http://schemas.openxmlformats.org/presentationml/2006/ole">
            <mc:AlternateContent xmlns:mc="http://schemas.openxmlformats.org/markup-compatibility/2006">
              <mc:Choice xmlns:v="urn:schemas-microsoft-com:vml" Requires="v">
                <p:oleObj spid="_x0000_s7177" name="Image" r:id="rId3" imgW="2945880" imgH="4494960" progId="Photoshop.Image.13">
                  <p:embed/>
                </p:oleObj>
              </mc:Choice>
              <mc:Fallback>
                <p:oleObj name="Image" r:id="rId3" imgW="2945880" imgH="4494960" progId="Photoshop.Image.13">
                  <p:embed/>
                  <p:pic>
                    <p:nvPicPr>
                      <p:cNvPr id="0" name=""/>
                      <p:cNvPicPr/>
                      <p:nvPr/>
                    </p:nvPicPr>
                    <p:blipFill>
                      <a:blip r:embed="rId4"/>
                      <a:stretch>
                        <a:fillRect/>
                      </a:stretch>
                    </p:blipFill>
                    <p:spPr>
                      <a:xfrm>
                        <a:off x="1141412" y="2088236"/>
                        <a:ext cx="2533374" cy="3864215"/>
                      </a:xfrm>
                      <a:prstGeom prst="rect">
                        <a:avLst/>
                      </a:prstGeom>
                    </p:spPr>
                  </p:pic>
                </p:oleObj>
              </mc:Fallback>
            </mc:AlternateContent>
          </a:graphicData>
        </a:graphic>
      </p:graphicFrame>
    </p:spTree>
    <p:extLst>
      <p:ext uri="{BB962C8B-B14F-4D97-AF65-F5344CB8AC3E}">
        <p14:creationId xmlns:p14="http://schemas.microsoft.com/office/powerpoint/2010/main" val="115084377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B4A57C-21EC-4781-88E7-4D4CBDE7EB34}"/>
              </a:ext>
            </a:extLst>
          </p:cNvPr>
          <p:cNvSpPr>
            <a:spLocks noGrp="1"/>
          </p:cNvSpPr>
          <p:nvPr>
            <p:ph type="title"/>
          </p:nvPr>
        </p:nvSpPr>
        <p:spPr/>
        <p:txBody>
          <a:bodyPr>
            <a:normAutofit/>
          </a:bodyPr>
          <a:lstStyle/>
          <a:p>
            <a:pPr algn="ctr"/>
            <a:r>
              <a:rPr lang="it-IT" sz="9600" dirty="0"/>
              <a:t>Random </a:t>
            </a:r>
            <a:r>
              <a:rPr lang="it-IT" sz="9600" dirty="0" err="1"/>
              <a:t>Forest</a:t>
            </a:r>
            <a:endParaRPr lang="it-IT" sz="9600" dirty="0"/>
          </a:p>
        </p:txBody>
      </p:sp>
      <p:sp>
        <p:nvSpPr>
          <p:cNvPr id="3" name="Segnaposto contenuto 2">
            <a:extLst>
              <a:ext uri="{FF2B5EF4-FFF2-40B4-BE49-F238E27FC236}">
                <a16:creationId xmlns:a16="http://schemas.microsoft.com/office/drawing/2014/main" id="{E2D2EE11-8B97-4541-87F8-829CF8CA400C}"/>
              </a:ext>
            </a:extLst>
          </p:cNvPr>
          <p:cNvSpPr>
            <a:spLocks noGrp="1"/>
          </p:cNvSpPr>
          <p:nvPr>
            <p:ph idx="1"/>
          </p:nvPr>
        </p:nvSpPr>
        <p:spPr>
          <a:xfrm>
            <a:off x="7194757" y="2139886"/>
            <a:ext cx="3852654" cy="3823591"/>
          </a:xfrm>
        </p:spPr>
        <p:txBody>
          <a:bodyPr>
            <a:normAutofit fontScale="70000" lnSpcReduction="20000"/>
          </a:bodyPr>
          <a:lstStyle/>
          <a:p>
            <a:pPr marL="0" indent="0">
              <a:buNone/>
            </a:pPr>
            <a:r>
              <a:rPr lang="it-IT" sz="2700" dirty="0"/>
              <a:t>Si addestrano n alberi di decisione e l’input viene filtrato attraverso di essi. Per definire la classe di appartenenza si calcolerà la media delle decisioni prese dagli alberi di decisione oppure ogni albero voterà la classe di appartenenza.</a:t>
            </a:r>
          </a:p>
          <a:p>
            <a:pPr marL="0" indent="0">
              <a:buNone/>
            </a:pPr>
            <a:r>
              <a:rPr lang="it-IT" sz="2700" dirty="0"/>
              <a:t>Il Random </a:t>
            </a:r>
            <a:r>
              <a:rPr lang="it-IT" sz="2700" dirty="0" err="1"/>
              <a:t>Forest</a:t>
            </a:r>
            <a:r>
              <a:rPr lang="it-IT" sz="2700" dirty="0"/>
              <a:t> </a:t>
            </a:r>
            <a:r>
              <a:rPr lang="it-IT" sz="2700" dirty="0" err="1"/>
              <a:t>Regressor</a:t>
            </a:r>
            <a:r>
              <a:rPr lang="it-IT" sz="2700" dirty="0"/>
              <a:t> è un Random </a:t>
            </a:r>
            <a:r>
              <a:rPr lang="it-IT" sz="2700" dirty="0" err="1"/>
              <a:t>Forest</a:t>
            </a:r>
            <a:r>
              <a:rPr lang="it-IT" sz="2700" dirty="0"/>
              <a:t> usato per prevedere output a valori reali che variano e non richiede output previsti in un set fisso.</a:t>
            </a:r>
            <a:endParaRPr lang="it-IT" sz="2700" b="1" dirty="0"/>
          </a:p>
          <a:p>
            <a:pPr marL="0" indent="0">
              <a:buNone/>
            </a:pPr>
            <a:endParaRPr lang="it-IT" dirty="0"/>
          </a:p>
        </p:txBody>
      </p:sp>
      <p:pic>
        <p:nvPicPr>
          <p:cNvPr id="8196" name="Picture 4" descr="Risultati immagini per random forest">
            <a:extLst>
              <a:ext uri="{FF2B5EF4-FFF2-40B4-BE49-F238E27FC236}">
                <a16:creationId xmlns:a16="http://schemas.microsoft.com/office/drawing/2014/main" id="{3C33704C-CA0B-4DB1-8FAC-EDDAF47D3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6" y="2249487"/>
            <a:ext cx="6356131" cy="348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5114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C4606-B844-42B6-804F-DB42B69AFBA9}"/>
              </a:ext>
            </a:extLst>
          </p:cNvPr>
          <p:cNvSpPr>
            <a:spLocks noGrp="1"/>
          </p:cNvSpPr>
          <p:nvPr>
            <p:ph type="title"/>
          </p:nvPr>
        </p:nvSpPr>
        <p:spPr/>
        <p:txBody>
          <a:bodyPr>
            <a:normAutofit/>
          </a:bodyPr>
          <a:lstStyle/>
          <a:p>
            <a:pPr algn="ctr"/>
            <a:r>
              <a:rPr lang="it-IT" sz="8800" dirty="0"/>
              <a:t>Rete neurale (MLP)</a:t>
            </a:r>
          </a:p>
        </p:txBody>
      </p:sp>
      <p:sp>
        <p:nvSpPr>
          <p:cNvPr id="3" name="Segnaposto contenuto 2">
            <a:extLst>
              <a:ext uri="{FF2B5EF4-FFF2-40B4-BE49-F238E27FC236}">
                <a16:creationId xmlns:a16="http://schemas.microsoft.com/office/drawing/2014/main" id="{27056400-DD77-4F81-B9AB-E2C387AA1D3F}"/>
              </a:ext>
            </a:extLst>
          </p:cNvPr>
          <p:cNvSpPr>
            <a:spLocks noGrp="1"/>
          </p:cNvSpPr>
          <p:nvPr>
            <p:ph idx="1"/>
          </p:nvPr>
        </p:nvSpPr>
        <p:spPr>
          <a:xfrm>
            <a:off x="4818063" y="2368758"/>
            <a:ext cx="6229348" cy="3352800"/>
          </a:xfrm>
        </p:spPr>
        <p:txBody>
          <a:bodyPr>
            <a:normAutofit fontScale="85000" lnSpcReduction="20000"/>
          </a:bodyPr>
          <a:lstStyle/>
          <a:p>
            <a:pPr marL="0" indent="0">
              <a:buNone/>
            </a:pPr>
            <a:r>
              <a:rPr lang="it-IT" dirty="0"/>
              <a:t>Le Reti Neurali servono principalmente per l’apprendimento supervisionato studiando relazioni tra variabili. Sono pertanto in grado di definire nuove feature. Sono costituite da più </a:t>
            </a:r>
            <a:r>
              <a:rPr lang="it-IT" i="1" dirty="0" err="1"/>
              <a:t>layer</a:t>
            </a:r>
            <a:r>
              <a:rPr lang="it-IT" i="1" dirty="0"/>
              <a:t> nascosti</a:t>
            </a:r>
            <a:r>
              <a:rPr lang="it-IT" dirty="0"/>
              <a:t>. L’input attraversa i </a:t>
            </a:r>
            <a:r>
              <a:rPr lang="it-IT" dirty="0" err="1"/>
              <a:t>layer</a:t>
            </a:r>
            <a:r>
              <a:rPr lang="it-IT" dirty="0"/>
              <a:t> della rete neurale per essere elaborato. Ogni </a:t>
            </a:r>
            <a:r>
              <a:rPr lang="it-IT" dirty="0" err="1"/>
              <a:t>layer</a:t>
            </a:r>
            <a:r>
              <a:rPr lang="it-IT" dirty="0"/>
              <a:t> è costruito in funzione del precedente e ne esistono di 3 tipologie: </a:t>
            </a:r>
            <a:r>
              <a:rPr lang="it-IT" i="1" dirty="0" err="1"/>
              <a:t>layer</a:t>
            </a:r>
            <a:r>
              <a:rPr lang="it-IT" i="1" dirty="0"/>
              <a:t> di input</a:t>
            </a:r>
            <a:r>
              <a:rPr lang="it-IT" dirty="0"/>
              <a:t> con un’unità per feature di input, </a:t>
            </a:r>
            <a:r>
              <a:rPr lang="it-IT" i="1" dirty="0" err="1"/>
              <a:t>layer</a:t>
            </a:r>
            <a:r>
              <a:rPr lang="it-IT" i="1" dirty="0"/>
              <a:t> completo lineare</a:t>
            </a:r>
            <a:r>
              <a:rPr lang="it-IT" dirty="0"/>
              <a:t> dove ogni output corrisponde al risultato di una funzione lineare, </a:t>
            </a:r>
            <a:r>
              <a:rPr lang="it-IT" i="1" dirty="0" err="1"/>
              <a:t>layer</a:t>
            </a:r>
            <a:r>
              <a:rPr lang="it-IT" i="1" dirty="0"/>
              <a:t> di attivazione</a:t>
            </a:r>
            <a:r>
              <a:rPr lang="it-IT" dirty="0"/>
              <a:t> dove ogni output ha il suo corrispondente valore di input.</a:t>
            </a:r>
            <a:endParaRPr lang="it-IT" b="1" dirty="0"/>
          </a:p>
          <a:p>
            <a:endParaRPr lang="it-IT" dirty="0"/>
          </a:p>
        </p:txBody>
      </p:sp>
      <p:pic>
        <p:nvPicPr>
          <p:cNvPr id="9218" name="Picture 2" descr="Immagine correlata">
            <a:extLst>
              <a:ext uri="{FF2B5EF4-FFF2-40B4-BE49-F238E27FC236}">
                <a16:creationId xmlns:a16="http://schemas.microsoft.com/office/drawing/2014/main" id="{0C09927B-96BD-41CB-9CC8-601F921FF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343944"/>
            <a:ext cx="36766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7137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3F2F66-71A1-42E2-8623-66C3907CDDEC}"/>
              </a:ext>
            </a:extLst>
          </p:cNvPr>
          <p:cNvSpPr>
            <a:spLocks noGrp="1"/>
          </p:cNvSpPr>
          <p:nvPr>
            <p:ph type="title"/>
          </p:nvPr>
        </p:nvSpPr>
        <p:spPr/>
        <p:txBody>
          <a:bodyPr>
            <a:noAutofit/>
          </a:bodyPr>
          <a:lstStyle/>
          <a:p>
            <a:pPr algn="ctr"/>
            <a:r>
              <a:rPr lang="it-IT" sz="6000" dirty="0"/>
              <a:t>Classificatore </a:t>
            </a:r>
            <a:r>
              <a:rPr lang="it-IT" sz="6000" dirty="0" err="1"/>
              <a:t>Bayesiano</a:t>
            </a:r>
            <a:endParaRPr lang="it-IT" sz="6000" dirty="0"/>
          </a:p>
        </p:txBody>
      </p:sp>
      <p:sp>
        <p:nvSpPr>
          <p:cNvPr id="3" name="Segnaposto contenuto 2">
            <a:extLst>
              <a:ext uri="{FF2B5EF4-FFF2-40B4-BE49-F238E27FC236}">
                <a16:creationId xmlns:a16="http://schemas.microsoft.com/office/drawing/2014/main" id="{A3175991-C181-45FB-874C-BB71AE065C99}"/>
              </a:ext>
            </a:extLst>
          </p:cNvPr>
          <p:cNvSpPr>
            <a:spLocks noGrp="1"/>
          </p:cNvSpPr>
          <p:nvPr>
            <p:ph idx="1"/>
          </p:nvPr>
        </p:nvSpPr>
        <p:spPr>
          <a:xfrm>
            <a:off x="5780087" y="2620547"/>
            <a:ext cx="5267324" cy="3989995"/>
          </a:xfrm>
        </p:spPr>
        <p:txBody>
          <a:bodyPr/>
          <a:lstStyle/>
          <a:p>
            <a:pPr marL="0" indent="0">
              <a:buNone/>
            </a:pPr>
            <a:r>
              <a:rPr lang="it-IT" dirty="0"/>
              <a:t>Classificatore probabilistico di apprendimento supervisionato che raggruppa gli esempi in classi poiché hanno valori comuni delle feature e impara la dipendenza delle feature dalla classe. </a:t>
            </a:r>
          </a:p>
        </p:txBody>
      </p:sp>
      <p:pic>
        <p:nvPicPr>
          <p:cNvPr id="10242" name="Picture 2" descr="Immagine correlata">
            <a:extLst>
              <a:ext uri="{FF2B5EF4-FFF2-40B4-BE49-F238E27FC236}">
                <a16:creationId xmlns:a16="http://schemas.microsoft.com/office/drawing/2014/main" id="{919C8CEF-0052-4C9D-9708-2BD46E93B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249487"/>
            <a:ext cx="46386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9493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9F1F60-934C-4266-913E-D20B82C915C5}"/>
              </a:ext>
            </a:extLst>
          </p:cNvPr>
          <p:cNvSpPr>
            <a:spLocks noGrp="1"/>
          </p:cNvSpPr>
          <p:nvPr>
            <p:ph type="title"/>
          </p:nvPr>
        </p:nvSpPr>
        <p:spPr/>
        <p:txBody>
          <a:bodyPr>
            <a:normAutofit/>
          </a:bodyPr>
          <a:lstStyle/>
          <a:p>
            <a:r>
              <a:rPr lang="it-IT" sz="7200" dirty="0"/>
              <a:t>Classificatore - scelta</a:t>
            </a:r>
          </a:p>
        </p:txBody>
      </p:sp>
      <p:sp>
        <p:nvSpPr>
          <p:cNvPr id="3" name="Segnaposto contenuto 2">
            <a:extLst>
              <a:ext uri="{FF2B5EF4-FFF2-40B4-BE49-F238E27FC236}">
                <a16:creationId xmlns:a16="http://schemas.microsoft.com/office/drawing/2014/main" id="{3AB276D5-4E17-4B04-BAC0-9C0471EE8642}"/>
              </a:ext>
            </a:extLst>
          </p:cNvPr>
          <p:cNvSpPr>
            <a:spLocks noGrp="1"/>
          </p:cNvSpPr>
          <p:nvPr>
            <p:ph idx="1"/>
          </p:nvPr>
        </p:nvSpPr>
        <p:spPr>
          <a:xfrm>
            <a:off x="4075112" y="2990056"/>
            <a:ext cx="6972299" cy="3541714"/>
          </a:xfrm>
        </p:spPr>
        <p:txBody>
          <a:bodyPr/>
          <a:lstStyle/>
          <a:p>
            <a:pPr marL="0" indent="0">
              <a:buNone/>
            </a:pPr>
            <a:r>
              <a:rPr lang="it-IT" dirty="0"/>
              <a:t>Tenendo conto del </a:t>
            </a:r>
            <a:r>
              <a:rPr lang="it-IT" i="1" dirty="0"/>
              <a:t>dominio</a:t>
            </a:r>
            <a:r>
              <a:rPr lang="it-IT" dirty="0"/>
              <a:t>, del </a:t>
            </a:r>
            <a:r>
              <a:rPr lang="it-IT" i="1" dirty="0"/>
              <a:t>test score</a:t>
            </a:r>
            <a:r>
              <a:rPr lang="it-IT" dirty="0"/>
              <a:t>, del </a:t>
            </a:r>
            <a:r>
              <a:rPr lang="it-IT" i="1" dirty="0"/>
              <a:t>training time</a:t>
            </a:r>
            <a:r>
              <a:rPr lang="it-IT" dirty="0"/>
              <a:t>, il classificatore scelto è stato il </a:t>
            </a:r>
            <a:r>
              <a:rPr lang="it-IT" b="1" dirty="0"/>
              <a:t>K </a:t>
            </a:r>
            <a:r>
              <a:rPr lang="it-IT" b="1" dirty="0" err="1"/>
              <a:t>Nearest-Neighbour</a:t>
            </a:r>
            <a:r>
              <a:rPr lang="it-IT" dirty="0"/>
              <a:t>.</a:t>
            </a:r>
          </a:p>
        </p:txBody>
      </p:sp>
      <p:pic>
        <p:nvPicPr>
          <p:cNvPr id="11268" name="Picture 4" descr="Immagine correlata">
            <a:extLst>
              <a:ext uri="{FF2B5EF4-FFF2-40B4-BE49-F238E27FC236}">
                <a16:creationId xmlns:a16="http://schemas.microsoft.com/office/drawing/2014/main" id="{75A41C12-08E5-46E3-8011-372133B1B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249487"/>
            <a:ext cx="29337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1963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50961-BE0E-42FD-8440-2083BCDDDDBB}"/>
              </a:ext>
            </a:extLst>
          </p:cNvPr>
          <p:cNvSpPr>
            <a:spLocks noGrp="1"/>
          </p:cNvSpPr>
          <p:nvPr>
            <p:ph type="title"/>
          </p:nvPr>
        </p:nvSpPr>
        <p:spPr/>
        <p:txBody>
          <a:bodyPr>
            <a:normAutofit/>
          </a:bodyPr>
          <a:lstStyle/>
          <a:p>
            <a:pPr algn="ctr"/>
            <a:r>
              <a:rPr lang="it-IT" sz="5400" dirty="0"/>
              <a:t>Ritrovamento di attori simili</a:t>
            </a:r>
          </a:p>
        </p:txBody>
      </p:sp>
      <p:sp>
        <p:nvSpPr>
          <p:cNvPr id="3" name="Segnaposto contenuto 2">
            <a:extLst>
              <a:ext uri="{FF2B5EF4-FFF2-40B4-BE49-F238E27FC236}">
                <a16:creationId xmlns:a16="http://schemas.microsoft.com/office/drawing/2014/main" id="{9D6AE004-9C44-48E3-BF8C-E8F5AF2D3D4C}"/>
              </a:ext>
            </a:extLst>
          </p:cNvPr>
          <p:cNvSpPr>
            <a:spLocks noGrp="1"/>
          </p:cNvSpPr>
          <p:nvPr>
            <p:ph idx="1"/>
          </p:nvPr>
        </p:nvSpPr>
        <p:spPr>
          <a:xfrm>
            <a:off x="4465983" y="2685243"/>
            <a:ext cx="6581428" cy="3541714"/>
          </a:xfrm>
        </p:spPr>
        <p:txBody>
          <a:bodyPr/>
          <a:lstStyle/>
          <a:p>
            <a:pPr marL="0" indent="0">
              <a:buNone/>
            </a:pPr>
            <a:r>
              <a:rPr lang="it-IT" dirty="0"/>
              <a:t>Per mostrare gli attori simili all’attore riconosciuto sono stati calcolati gli attori simili presenti nel Dataset attraverso un algoritmo di hard clustering, il </a:t>
            </a:r>
            <a:r>
              <a:rPr lang="it-IT" b="1" dirty="0" err="1"/>
              <a:t>Kmeans</a:t>
            </a:r>
            <a:r>
              <a:rPr lang="it-IT" dirty="0"/>
              <a:t>. Tale algoritmo permette di trovare cluster(insiemi di Dati Simili) senza aver bisogno di feature obiettivo.</a:t>
            </a:r>
          </a:p>
        </p:txBody>
      </p:sp>
      <p:pic>
        <p:nvPicPr>
          <p:cNvPr id="12290" name="Picture 2" descr="Risultati immagini per kmeans">
            <a:extLst>
              <a:ext uri="{FF2B5EF4-FFF2-40B4-BE49-F238E27FC236}">
                <a16:creationId xmlns:a16="http://schemas.microsoft.com/office/drawing/2014/main" id="{E8E05A93-DF4D-41E1-B1C9-17748A62F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249487"/>
            <a:ext cx="3324571" cy="357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09714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1C8A8-2EEB-45B5-851B-B602A28C2FA3}"/>
              </a:ext>
            </a:extLst>
          </p:cNvPr>
          <p:cNvSpPr>
            <a:spLocks noGrp="1"/>
          </p:cNvSpPr>
          <p:nvPr>
            <p:ph type="title"/>
          </p:nvPr>
        </p:nvSpPr>
        <p:spPr/>
        <p:txBody>
          <a:bodyPr>
            <a:normAutofit/>
          </a:bodyPr>
          <a:lstStyle/>
          <a:p>
            <a:pPr algn="ctr"/>
            <a:r>
              <a:rPr lang="it-IT" sz="5400" dirty="0"/>
              <a:t>Interazione con l’ontologia</a:t>
            </a:r>
          </a:p>
        </p:txBody>
      </p:sp>
      <p:pic>
        <p:nvPicPr>
          <p:cNvPr id="5" name="Segnaposto contenuto 4">
            <a:extLst>
              <a:ext uri="{FF2B5EF4-FFF2-40B4-BE49-F238E27FC236}">
                <a16:creationId xmlns:a16="http://schemas.microsoft.com/office/drawing/2014/main" id="{CB409AA5-5586-4689-9462-B57B558EC18A}"/>
              </a:ext>
            </a:extLst>
          </p:cNvPr>
          <p:cNvPicPr>
            <a:picLocks noGrp="1" noChangeAspect="1"/>
          </p:cNvPicPr>
          <p:nvPr>
            <p:ph idx="1"/>
          </p:nvPr>
        </p:nvPicPr>
        <p:blipFill>
          <a:blip r:embed="rId2"/>
          <a:stretch>
            <a:fillRect/>
          </a:stretch>
        </p:blipFill>
        <p:spPr>
          <a:xfrm>
            <a:off x="1141413" y="2097088"/>
            <a:ext cx="2113415" cy="3541712"/>
          </a:xfrm>
        </p:spPr>
      </p:pic>
      <p:sp>
        <p:nvSpPr>
          <p:cNvPr id="6" name="CasellaDiTesto 5">
            <a:extLst>
              <a:ext uri="{FF2B5EF4-FFF2-40B4-BE49-F238E27FC236}">
                <a16:creationId xmlns:a16="http://schemas.microsoft.com/office/drawing/2014/main" id="{11E5F712-F5EE-45D5-8534-9FD983254FF6}"/>
              </a:ext>
            </a:extLst>
          </p:cNvPr>
          <p:cNvSpPr txBox="1"/>
          <p:nvPr/>
        </p:nvSpPr>
        <p:spPr>
          <a:xfrm>
            <a:off x="3427258" y="2821921"/>
            <a:ext cx="7447722" cy="1938992"/>
          </a:xfrm>
          <a:prstGeom prst="rect">
            <a:avLst/>
          </a:prstGeom>
          <a:noFill/>
        </p:spPr>
        <p:txBody>
          <a:bodyPr wrap="square" rtlCol="0">
            <a:spAutoFit/>
          </a:bodyPr>
          <a:lstStyle/>
          <a:p>
            <a:r>
              <a:rPr lang="it-IT" sz="2400" dirty="0"/>
              <a:t>Per mostrare le informazioni di ogni attore riconosciuto è stata usata l’ontologia </a:t>
            </a:r>
            <a:r>
              <a:rPr lang="it-IT" sz="2400" b="1" i="1" dirty="0" err="1"/>
              <a:t>DBpedia</a:t>
            </a:r>
            <a:r>
              <a:rPr lang="it-IT" sz="2400" dirty="0"/>
              <a:t>. Attraverso </a:t>
            </a:r>
            <a:r>
              <a:rPr lang="it-IT" sz="2400" dirty="0" err="1"/>
              <a:t>query</a:t>
            </a:r>
            <a:r>
              <a:rPr lang="it-IT" sz="2400" dirty="0"/>
              <a:t> in linguaggio </a:t>
            </a:r>
            <a:r>
              <a:rPr lang="it-IT" sz="2400" b="1" i="1" dirty="0"/>
              <a:t>SPARQL </a:t>
            </a:r>
            <a:r>
              <a:rPr lang="it-IT" sz="2400" dirty="0"/>
              <a:t>è stato estratto il valore contenuto in </a:t>
            </a:r>
            <a:r>
              <a:rPr lang="it-IT" sz="2400" b="1" dirty="0" err="1"/>
              <a:t>dbo:abstract</a:t>
            </a:r>
            <a:r>
              <a:rPr lang="it-IT" sz="2400" dirty="0"/>
              <a:t> in lingua inglese per ottenere le informazioni sul personaggio riconosciuto</a:t>
            </a:r>
          </a:p>
        </p:txBody>
      </p:sp>
    </p:spTree>
    <p:extLst>
      <p:ext uri="{BB962C8B-B14F-4D97-AF65-F5344CB8AC3E}">
        <p14:creationId xmlns:p14="http://schemas.microsoft.com/office/powerpoint/2010/main" val="2198838540"/>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1829E-B2CD-4EF2-9798-0D8A56A711F8}"/>
              </a:ext>
            </a:extLst>
          </p:cNvPr>
          <p:cNvSpPr>
            <a:spLocks noGrp="1"/>
          </p:cNvSpPr>
          <p:nvPr>
            <p:ph type="title"/>
          </p:nvPr>
        </p:nvSpPr>
        <p:spPr/>
        <p:txBody>
          <a:bodyPr>
            <a:normAutofit/>
          </a:bodyPr>
          <a:lstStyle/>
          <a:p>
            <a:pPr algn="ctr"/>
            <a:r>
              <a:rPr lang="it-IT" sz="9600" dirty="0"/>
              <a:t>Query in </a:t>
            </a:r>
            <a:r>
              <a:rPr lang="it-IT" sz="9600" dirty="0" err="1"/>
              <a:t>sparql</a:t>
            </a:r>
            <a:endParaRPr lang="it-IT" sz="9600" dirty="0"/>
          </a:p>
        </p:txBody>
      </p:sp>
      <p:sp>
        <p:nvSpPr>
          <p:cNvPr id="3" name="Segnaposto contenuto 2">
            <a:extLst>
              <a:ext uri="{FF2B5EF4-FFF2-40B4-BE49-F238E27FC236}">
                <a16:creationId xmlns:a16="http://schemas.microsoft.com/office/drawing/2014/main" id="{33CE30CC-5629-49D3-9520-0FDB736941D7}"/>
              </a:ext>
            </a:extLst>
          </p:cNvPr>
          <p:cNvSpPr>
            <a:spLocks noGrp="1"/>
          </p:cNvSpPr>
          <p:nvPr>
            <p:ph idx="1"/>
          </p:nvPr>
        </p:nvSpPr>
        <p:spPr>
          <a:xfrm>
            <a:off x="1143000" y="2097088"/>
            <a:ext cx="9905999" cy="4416357"/>
          </a:xfrm>
        </p:spPr>
        <p:txBody>
          <a:bodyPr>
            <a:normAutofit fontScale="70000" lnSpcReduction="20000"/>
          </a:bodyPr>
          <a:lstStyle/>
          <a:p>
            <a:pPr marL="0" indent="0">
              <a:buNone/>
            </a:pPr>
            <a:r>
              <a:rPr lang="it-IT" b="1" dirty="0"/>
              <a:t>PREFIX</a:t>
            </a:r>
            <a:r>
              <a:rPr lang="it-IT" dirty="0"/>
              <a:t> </a:t>
            </a:r>
            <a:r>
              <a:rPr lang="it-IT" dirty="0" err="1"/>
              <a:t>dbo</a:t>
            </a:r>
            <a:r>
              <a:rPr lang="it-IT" dirty="0"/>
              <a:t>: &lt;http://dbpedia.org/</a:t>
            </a:r>
            <a:r>
              <a:rPr lang="it-IT" dirty="0" err="1"/>
              <a:t>ontology</a:t>
            </a:r>
            <a:r>
              <a:rPr lang="it-IT" dirty="0"/>
              <a:t>/&gt;</a:t>
            </a:r>
          </a:p>
          <a:p>
            <a:pPr marL="0" indent="0">
              <a:buNone/>
            </a:pPr>
            <a:r>
              <a:rPr lang="it-IT" dirty="0"/>
              <a:t>                </a:t>
            </a:r>
            <a:r>
              <a:rPr lang="it-IT" b="1" dirty="0"/>
              <a:t>SELECT</a:t>
            </a:r>
            <a:r>
              <a:rPr lang="it-IT" dirty="0"/>
              <a:t> ?abstract </a:t>
            </a:r>
          </a:p>
          <a:p>
            <a:pPr marL="0" indent="0">
              <a:buNone/>
            </a:pPr>
            <a:r>
              <a:rPr lang="it-IT" dirty="0"/>
              <a:t>                </a:t>
            </a:r>
            <a:r>
              <a:rPr lang="it-IT" b="1" dirty="0"/>
              <a:t>WHERE</a:t>
            </a:r>
            <a:r>
              <a:rPr lang="it-IT" dirty="0"/>
              <a:t> {</a:t>
            </a:r>
          </a:p>
          <a:p>
            <a:pPr marL="0" indent="0">
              <a:buNone/>
            </a:pPr>
            <a:r>
              <a:rPr lang="it-IT" dirty="0"/>
              <a:t>                    &lt;http://dbpedia.org/resource/""" + </a:t>
            </a:r>
            <a:r>
              <a:rPr lang="it-IT" b="1" dirty="0"/>
              <a:t>attore</a:t>
            </a:r>
            <a:r>
              <a:rPr lang="it-IT" dirty="0"/>
              <a:t> + """&gt; </a:t>
            </a:r>
            <a:r>
              <a:rPr lang="it-IT" dirty="0" err="1"/>
              <a:t>dbo:abstract</a:t>
            </a:r>
            <a:r>
              <a:rPr lang="it-IT" dirty="0"/>
              <a:t> ?abstract .</a:t>
            </a:r>
          </a:p>
          <a:p>
            <a:pPr marL="0" indent="0">
              <a:buNone/>
            </a:pPr>
            <a:r>
              <a:rPr lang="it-IT" dirty="0"/>
              <a:t>                   </a:t>
            </a:r>
            <a:r>
              <a:rPr lang="it-IT" b="1" dirty="0"/>
              <a:t> FILTER </a:t>
            </a:r>
            <a:r>
              <a:rPr lang="it-IT" dirty="0" err="1"/>
              <a:t>langMatches</a:t>
            </a:r>
            <a:r>
              <a:rPr lang="it-IT" dirty="0"/>
              <a:t>( </a:t>
            </a:r>
            <a:r>
              <a:rPr lang="it-IT" dirty="0" err="1"/>
              <a:t>lang</a:t>
            </a:r>
            <a:r>
              <a:rPr lang="it-IT" dirty="0"/>
              <a:t>(?abstract), "en")</a:t>
            </a:r>
          </a:p>
          <a:p>
            <a:pPr marL="0" indent="0">
              <a:buNone/>
            </a:pPr>
            <a:r>
              <a:rPr lang="it-IT" dirty="0"/>
              <a:t>                }</a:t>
            </a:r>
          </a:p>
          <a:p>
            <a:pPr marL="0" indent="0">
              <a:buNone/>
            </a:pPr>
            <a:r>
              <a:rPr lang="it-IT" b="1" dirty="0"/>
              <a:t>PREFIX</a:t>
            </a:r>
            <a:r>
              <a:rPr lang="it-IT" dirty="0"/>
              <a:t> dichiara prefissi e </a:t>
            </a:r>
            <a:r>
              <a:rPr lang="it-IT" dirty="0" err="1"/>
              <a:t>namespace</a:t>
            </a:r>
            <a:r>
              <a:rPr lang="it-IT" dirty="0"/>
              <a:t>. </a:t>
            </a:r>
            <a:r>
              <a:rPr lang="it-IT" i="1" dirty="0"/>
              <a:t>&lt;</a:t>
            </a:r>
            <a:r>
              <a:rPr lang="it-IT" i="1" u="sng" dirty="0">
                <a:hlinkClick r:id="rId2"/>
              </a:rPr>
              <a:t>http://dbpedia.org/</a:t>
            </a:r>
            <a:r>
              <a:rPr lang="it-IT" i="1" u="sng" dirty="0" err="1">
                <a:hlinkClick r:id="rId2"/>
              </a:rPr>
              <a:t>ontology</a:t>
            </a:r>
            <a:r>
              <a:rPr lang="it-IT" i="1" u="sng" dirty="0">
                <a:hlinkClick r:id="rId2"/>
              </a:rPr>
              <a:t>/</a:t>
            </a:r>
            <a:r>
              <a:rPr lang="it-IT" i="1" dirty="0"/>
              <a:t>&gt; </a:t>
            </a:r>
            <a:r>
              <a:rPr lang="it-IT" dirty="0"/>
              <a:t>è l’</a:t>
            </a:r>
            <a:r>
              <a:rPr lang="it-IT" b="1" dirty="0"/>
              <a:t>URI</a:t>
            </a:r>
            <a:r>
              <a:rPr lang="it-IT" dirty="0"/>
              <a:t>.</a:t>
            </a:r>
          </a:p>
          <a:p>
            <a:pPr marL="0" indent="0">
              <a:buNone/>
            </a:pPr>
            <a:r>
              <a:rPr lang="it-IT" b="1" dirty="0"/>
              <a:t>SELECT</a:t>
            </a:r>
            <a:r>
              <a:rPr lang="it-IT" dirty="0"/>
              <a:t> seleziona le variabili da prendere in considerazione nel risultato</a:t>
            </a:r>
          </a:p>
          <a:p>
            <a:pPr marL="0" indent="0">
              <a:buNone/>
            </a:pPr>
            <a:r>
              <a:rPr lang="it-IT" b="1" dirty="0"/>
              <a:t>WHERE</a:t>
            </a:r>
            <a:r>
              <a:rPr lang="it-IT" dirty="0"/>
              <a:t> definisce il criterio di selezione.</a:t>
            </a:r>
          </a:p>
          <a:p>
            <a:pPr marL="0" indent="0">
              <a:buNone/>
            </a:pPr>
            <a:r>
              <a:rPr lang="it-IT" dirty="0"/>
              <a:t>In questo caso dovendo trovare come risorsa un attore definito è stato scelto di usare l’URI stesso della risorsa in </a:t>
            </a:r>
            <a:r>
              <a:rPr lang="it-IT" dirty="0" err="1"/>
              <a:t>DBpedia</a:t>
            </a:r>
            <a:r>
              <a:rPr lang="it-IT" dirty="0"/>
              <a:t>. </a:t>
            </a:r>
            <a:br>
              <a:rPr lang="it-IT" dirty="0"/>
            </a:br>
            <a:endParaRPr lang="it-IT" dirty="0"/>
          </a:p>
        </p:txBody>
      </p:sp>
    </p:spTree>
    <p:extLst>
      <p:ext uri="{BB962C8B-B14F-4D97-AF65-F5344CB8AC3E}">
        <p14:creationId xmlns:p14="http://schemas.microsoft.com/office/powerpoint/2010/main" val="288782497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5B7742-7FAF-478C-B95A-91CDB1070BA1}"/>
              </a:ext>
            </a:extLst>
          </p:cNvPr>
          <p:cNvSpPr>
            <a:spLocks noGrp="1"/>
          </p:cNvSpPr>
          <p:nvPr>
            <p:ph type="title"/>
          </p:nvPr>
        </p:nvSpPr>
        <p:spPr/>
        <p:txBody>
          <a:bodyPr>
            <a:normAutofit/>
          </a:bodyPr>
          <a:lstStyle/>
          <a:p>
            <a:r>
              <a:rPr lang="it-IT" sz="9600" dirty="0" err="1"/>
              <a:t>INtroduzione</a:t>
            </a:r>
            <a:endParaRPr lang="it-IT" sz="9600" dirty="0"/>
          </a:p>
        </p:txBody>
      </p:sp>
      <p:sp>
        <p:nvSpPr>
          <p:cNvPr id="3" name="Segnaposto contenuto 2">
            <a:extLst>
              <a:ext uri="{FF2B5EF4-FFF2-40B4-BE49-F238E27FC236}">
                <a16:creationId xmlns:a16="http://schemas.microsoft.com/office/drawing/2014/main" id="{0CA8C9FC-F3AB-4210-913E-29C829052C9A}"/>
              </a:ext>
            </a:extLst>
          </p:cNvPr>
          <p:cNvSpPr>
            <a:spLocks noGrp="1"/>
          </p:cNvSpPr>
          <p:nvPr>
            <p:ph idx="1"/>
          </p:nvPr>
        </p:nvSpPr>
        <p:spPr>
          <a:xfrm>
            <a:off x="7429926" y="2134578"/>
            <a:ext cx="3617485" cy="3828899"/>
          </a:xfrm>
        </p:spPr>
        <p:txBody>
          <a:bodyPr>
            <a:normAutofit fontScale="85000" lnSpcReduction="20000"/>
          </a:bodyPr>
          <a:lstStyle/>
          <a:p>
            <a:pPr marL="0" indent="0">
              <a:buNone/>
            </a:pPr>
            <a:r>
              <a:rPr lang="it-IT" dirty="0" err="1"/>
              <a:t>FaceRecoPy</a:t>
            </a:r>
            <a:r>
              <a:rPr lang="it-IT" dirty="0"/>
              <a:t> è un programma sviluppato in </a:t>
            </a:r>
            <a:r>
              <a:rPr lang="it-IT" dirty="0" err="1"/>
              <a:t>Python</a:t>
            </a:r>
            <a:r>
              <a:rPr lang="it-IT" dirty="0"/>
              <a:t> per riconoscere il volto di determinati attori presenti all’interno di un Dataset e mostrare attori simili e informazioni sull’attore rilevato prelevate da un’ontologia online. </a:t>
            </a:r>
          </a:p>
          <a:p>
            <a:pPr marL="0" indent="0">
              <a:buNone/>
            </a:pPr>
            <a:endParaRPr lang="it-IT" dirty="0"/>
          </a:p>
          <a:p>
            <a:pPr marL="0" indent="0">
              <a:buNone/>
            </a:pPr>
            <a:r>
              <a:rPr lang="it-IT" dirty="0"/>
              <a:t>Ciò avviene principalmente grazie all’utilizzo della libreria </a:t>
            </a:r>
            <a:r>
              <a:rPr lang="it-IT" i="1" dirty="0"/>
              <a:t>Face Recognition</a:t>
            </a:r>
            <a:r>
              <a:rPr lang="it-IT" dirty="0"/>
              <a:t>.</a:t>
            </a:r>
          </a:p>
        </p:txBody>
      </p:sp>
      <p:graphicFrame>
        <p:nvGraphicFramePr>
          <p:cNvPr id="4" name="Oggetto 3">
            <a:extLst>
              <a:ext uri="{FF2B5EF4-FFF2-40B4-BE49-F238E27FC236}">
                <a16:creationId xmlns:a16="http://schemas.microsoft.com/office/drawing/2014/main" id="{BFABD78D-E34A-484E-92AC-2867F5CC3D6F}"/>
              </a:ext>
            </a:extLst>
          </p:cNvPr>
          <p:cNvGraphicFramePr>
            <a:graphicFrameLocks noChangeAspect="1"/>
          </p:cNvGraphicFramePr>
          <p:nvPr>
            <p:extLst>
              <p:ext uri="{D42A27DB-BD31-4B8C-83A1-F6EECF244321}">
                <p14:modId xmlns:p14="http://schemas.microsoft.com/office/powerpoint/2010/main" val="3216276777"/>
              </p:ext>
            </p:extLst>
          </p:nvPr>
        </p:nvGraphicFramePr>
        <p:xfrm>
          <a:off x="942629" y="2134579"/>
          <a:ext cx="6487297" cy="3656622"/>
        </p:xfrm>
        <a:graphic>
          <a:graphicData uri="http://schemas.openxmlformats.org/presentationml/2006/ole">
            <mc:AlternateContent xmlns:mc="http://schemas.openxmlformats.org/markup-compatibility/2006">
              <mc:Choice xmlns:v="urn:schemas-microsoft-com:vml" Requires="v">
                <p:oleObj spid="_x0000_s1032" name="Image" r:id="rId3" imgW="10361880" imgH="5841000" progId="Photoshop.Image.13">
                  <p:embed/>
                </p:oleObj>
              </mc:Choice>
              <mc:Fallback>
                <p:oleObj name="Image" r:id="rId3" imgW="10361880" imgH="5841000" progId="Photoshop.Image.13">
                  <p:embed/>
                  <p:pic>
                    <p:nvPicPr>
                      <p:cNvPr id="0" name=""/>
                      <p:cNvPicPr/>
                      <p:nvPr/>
                    </p:nvPicPr>
                    <p:blipFill>
                      <a:blip r:embed="rId4"/>
                      <a:stretch>
                        <a:fillRect/>
                      </a:stretch>
                    </p:blipFill>
                    <p:spPr>
                      <a:xfrm>
                        <a:off x="942629" y="2134579"/>
                        <a:ext cx="6487297" cy="3656622"/>
                      </a:xfrm>
                      <a:prstGeom prst="rect">
                        <a:avLst/>
                      </a:prstGeom>
                    </p:spPr>
                  </p:pic>
                </p:oleObj>
              </mc:Fallback>
            </mc:AlternateContent>
          </a:graphicData>
        </a:graphic>
      </p:graphicFrame>
    </p:spTree>
    <p:extLst>
      <p:ext uri="{BB962C8B-B14F-4D97-AF65-F5344CB8AC3E}">
        <p14:creationId xmlns:p14="http://schemas.microsoft.com/office/powerpoint/2010/main" val="2454857077"/>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82AE1-2962-460C-8437-089AF08091CB}"/>
              </a:ext>
            </a:extLst>
          </p:cNvPr>
          <p:cNvSpPr>
            <a:spLocks noGrp="1"/>
          </p:cNvSpPr>
          <p:nvPr>
            <p:ph type="title"/>
          </p:nvPr>
        </p:nvSpPr>
        <p:spPr/>
        <p:txBody>
          <a:bodyPr>
            <a:normAutofit/>
          </a:bodyPr>
          <a:lstStyle/>
          <a:p>
            <a:pPr algn="ctr"/>
            <a:r>
              <a:rPr lang="it-IT" sz="9600" dirty="0" err="1"/>
              <a:t>Python</a:t>
            </a:r>
            <a:r>
              <a:rPr lang="it-IT" sz="9600" dirty="0"/>
              <a:t> e </a:t>
            </a:r>
            <a:r>
              <a:rPr lang="it-IT" sz="9600" dirty="0" err="1"/>
              <a:t>Sparql</a:t>
            </a:r>
            <a:endParaRPr lang="it-IT" sz="9600" dirty="0"/>
          </a:p>
        </p:txBody>
      </p:sp>
      <p:sp>
        <p:nvSpPr>
          <p:cNvPr id="3" name="Segnaposto contenuto 2">
            <a:extLst>
              <a:ext uri="{FF2B5EF4-FFF2-40B4-BE49-F238E27FC236}">
                <a16:creationId xmlns:a16="http://schemas.microsoft.com/office/drawing/2014/main" id="{69E1C04F-BEFF-4165-8B04-CABDE4CA8588}"/>
              </a:ext>
            </a:extLst>
          </p:cNvPr>
          <p:cNvSpPr>
            <a:spLocks noGrp="1"/>
          </p:cNvSpPr>
          <p:nvPr>
            <p:ph idx="1"/>
          </p:nvPr>
        </p:nvSpPr>
        <p:spPr/>
        <p:txBody>
          <a:bodyPr>
            <a:normAutofit fontScale="85000" lnSpcReduction="20000"/>
          </a:bodyPr>
          <a:lstStyle/>
          <a:p>
            <a:pPr marL="0" indent="0">
              <a:buNone/>
            </a:pPr>
            <a:r>
              <a:rPr lang="it-IT" dirty="0"/>
              <a:t>            </a:t>
            </a:r>
            <a:r>
              <a:rPr lang="it-IT" b="1" dirty="0" err="1"/>
              <a:t>sparql</a:t>
            </a:r>
            <a:r>
              <a:rPr lang="it-IT" b="1" dirty="0"/>
              <a:t> </a:t>
            </a:r>
            <a:r>
              <a:rPr lang="it-IT" dirty="0"/>
              <a:t>= </a:t>
            </a:r>
            <a:r>
              <a:rPr lang="it-IT" b="1" dirty="0" err="1"/>
              <a:t>SPARQLWrapper</a:t>
            </a:r>
            <a:r>
              <a:rPr lang="it-IT" dirty="0"/>
              <a:t>("http://dbpedia.org/</a:t>
            </a:r>
            <a:r>
              <a:rPr lang="it-IT" dirty="0" err="1"/>
              <a:t>sparql</a:t>
            </a:r>
            <a:r>
              <a:rPr lang="it-IT" dirty="0"/>
              <a:t>")</a:t>
            </a:r>
          </a:p>
          <a:p>
            <a:pPr marL="0" indent="0">
              <a:buNone/>
            </a:pPr>
            <a:r>
              <a:rPr lang="it-IT" dirty="0"/>
              <a:t>            </a:t>
            </a:r>
            <a:r>
              <a:rPr lang="it-IT" b="1" dirty="0" err="1"/>
              <a:t>sparql.setReturnFormat</a:t>
            </a:r>
            <a:r>
              <a:rPr lang="it-IT" dirty="0"/>
              <a:t>(JSON)</a:t>
            </a:r>
          </a:p>
          <a:p>
            <a:pPr marL="0" indent="0">
              <a:buNone/>
            </a:pPr>
            <a:r>
              <a:rPr lang="it-IT" dirty="0"/>
              <a:t>            </a:t>
            </a:r>
            <a:r>
              <a:rPr lang="it-IT" b="1" dirty="0" err="1"/>
              <a:t>sparql.setQuery</a:t>
            </a:r>
            <a:r>
              <a:rPr lang="it-IT" dirty="0"/>
              <a:t>(</a:t>
            </a:r>
            <a:r>
              <a:rPr lang="it-IT" b="1" dirty="0" err="1"/>
              <a:t>query</a:t>
            </a:r>
            <a:r>
              <a:rPr lang="it-IT" dirty="0"/>
              <a:t>) </a:t>
            </a:r>
          </a:p>
          <a:p>
            <a:pPr marL="0" indent="0">
              <a:buNone/>
            </a:pPr>
            <a:r>
              <a:rPr lang="it-IT" dirty="0"/>
              <a:t>            </a:t>
            </a:r>
            <a:r>
              <a:rPr lang="it-IT" b="1" dirty="0"/>
              <a:t>results</a:t>
            </a:r>
            <a:r>
              <a:rPr lang="it-IT" dirty="0"/>
              <a:t> = </a:t>
            </a:r>
            <a:r>
              <a:rPr lang="it-IT" b="1" dirty="0" err="1"/>
              <a:t>sparql</a:t>
            </a:r>
            <a:r>
              <a:rPr lang="it-IT" dirty="0" err="1"/>
              <a:t>.</a:t>
            </a:r>
            <a:r>
              <a:rPr lang="it-IT" b="1" dirty="0" err="1"/>
              <a:t>query</a:t>
            </a:r>
            <a:r>
              <a:rPr lang="it-IT" dirty="0"/>
              <a:t>()</a:t>
            </a:r>
            <a:r>
              <a:rPr lang="it-IT" b="1" dirty="0"/>
              <a:t>.</a:t>
            </a:r>
            <a:r>
              <a:rPr lang="it-IT" b="1" dirty="0" err="1"/>
              <a:t>convert</a:t>
            </a:r>
            <a:r>
              <a:rPr lang="it-IT" dirty="0"/>
              <a:t>()</a:t>
            </a:r>
          </a:p>
          <a:p>
            <a:pPr marL="0" indent="0">
              <a:buNone/>
            </a:pPr>
            <a:br>
              <a:rPr lang="it-IT" dirty="0"/>
            </a:br>
            <a:r>
              <a:rPr lang="it-IT" dirty="0"/>
              <a:t>Si inizializza la variabile </a:t>
            </a:r>
            <a:r>
              <a:rPr lang="it-IT" dirty="0" err="1"/>
              <a:t>sparql</a:t>
            </a:r>
            <a:r>
              <a:rPr lang="it-IT" dirty="0"/>
              <a:t> e si seleziona come formato di output il formato </a:t>
            </a:r>
            <a:r>
              <a:rPr lang="it-IT" b="1" dirty="0"/>
              <a:t>JSON </a:t>
            </a:r>
            <a:r>
              <a:rPr lang="it-IT" dirty="0"/>
              <a:t>e settando la </a:t>
            </a:r>
            <a:r>
              <a:rPr lang="it-IT" dirty="0" err="1"/>
              <a:t>query</a:t>
            </a:r>
            <a:r>
              <a:rPr lang="it-IT" dirty="0"/>
              <a:t> da effettuare. </a:t>
            </a:r>
          </a:p>
          <a:p>
            <a:pPr marL="0" indent="0">
              <a:buNone/>
            </a:pPr>
            <a:r>
              <a:rPr lang="it-IT" dirty="0"/>
              <a:t>Nella variabile </a:t>
            </a:r>
            <a:r>
              <a:rPr lang="it-IT" b="1" dirty="0"/>
              <a:t>results</a:t>
            </a:r>
            <a:r>
              <a:rPr lang="it-IT" dirty="0"/>
              <a:t> sarà presente un result set con il risultato della </a:t>
            </a:r>
            <a:r>
              <a:rPr lang="it-IT" dirty="0" err="1"/>
              <a:t>query</a:t>
            </a:r>
            <a:r>
              <a:rPr lang="it-IT" dirty="0"/>
              <a:t>, poi esplorato per stampare a video i dati richiesti nella </a:t>
            </a:r>
            <a:r>
              <a:rPr lang="it-IT" dirty="0" err="1"/>
              <a:t>query</a:t>
            </a:r>
            <a:r>
              <a:rPr lang="it-IT" dirty="0"/>
              <a:t>.</a:t>
            </a:r>
          </a:p>
        </p:txBody>
      </p:sp>
    </p:spTree>
    <p:extLst>
      <p:ext uri="{BB962C8B-B14F-4D97-AF65-F5344CB8AC3E}">
        <p14:creationId xmlns:p14="http://schemas.microsoft.com/office/powerpoint/2010/main" val="35712238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775DD-BE1B-4BC5-A62D-8DD5CBB519B9}"/>
              </a:ext>
            </a:extLst>
          </p:cNvPr>
          <p:cNvSpPr>
            <a:spLocks noGrp="1"/>
          </p:cNvSpPr>
          <p:nvPr>
            <p:ph type="title"/>
          </p:nvPr>
        </p:nvSpPr>
        <p:spPr/>
        <p:txBody>
          <a:bodyPr>
            <a:normAutofit/>
          </a:bodyPr>
          <a:lstStyle/>
          <a:p>
            <a:pPr algn="ctr"/>
            <a:r>
              <a:rPr lang="it-IT" sz="8800" dirty="0"/>
              <a:t>Codice sorgente</a:t>
            </a:r>
          </a:p>
        </p:txBody>
      </p:sp>
      <p:sp>
        <p:nvSpPr>
          <p:cNvPr id="3" name="Segnaposto contenuto 2">
            <a:extLst>
              <a:ext uri="{FF2B5EF4-FFF2-40B4-BE49-F238E27FC236}">
                <a16:creationId xmlns:a16="http://schemas.microsoft.com/office/drawing/2014/main" id="{2BED1CB8-A536-4923-B31A-BD7E2C6D657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62128751"/>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50D85C-D8D1-4429-B07E-46C89FA62DCC}"/>
              </a:ext>
            </a:extLst>
          </p:cNvPr>
          <p:cNvSpPr>
            <a:spLocks noGrp="1"/>
          </p:cNvSpPr>
          <p:nvPr>
            <p:ph type="title"/>
          </p:nvPr>
        </p:nvSpPr>
        <p:spPr/>
        <p:txBody>
          <a:bodyPr>
            <a:normAutofit/>
          </a:bodyPr>
          <a:lstStyle/>
          <a:p>
            <a:pPr algn="ctr"/>
            <a:r>
              <a:rPr lang="it-IT" sz="6000" dirty="0"/>
              <a:t>Principali Librerie utilizzate</a:t>
            </a:r>
          </a:p>
        </p:txBody>
      </p:sp>
      <p:sp>
        <p:nvSpPr>
          <p:cNvPr id="3" name="Segnaposto contenuto 2">
            <a:extLst>
              <a:ext uri="{FF2B5EF4-FFF2-40B4-BE49-F238E27FC236}">
                <a16:creationId xmlns:a16="http://schemas.microsoft.com/office/drawing/2014/main" id="{92E62BFD-8295-40E8-9FFE-FEA4237E5F79}"/>
              </a:ext>
            </a:extLst>
          </p:cNvPr>
          <p:cNvSpPr>
            <a:spLocks noGrp="1"/>
          </p:cNvSpPr>
          <p:nvPr>
            <p:ph idx="1"/>
          </p:nvPr>
        </p:nvSpPr>
        <p:spPr>
          <a:xfrm>
            <a:off x="1141412" y="2249486"/>
            <a:ext cx="9905999" cy="3989995"/>
          </a:xfrm>
        </p:spPr>
        <p:txBody>
          <a:bodyPr>
            <a:noAutofit/>
          </a:bodyPr>
          <a:lstStyle/>
          <a:p>
            <a:r>
              <a:rPr lang="it-IT" sz="2000" dirty="0"/>
              <a:t>Per la scrittura del codice del programma sono state utilizzate le seguenti librerie:</a:t>
            </a:r>
          </a:p>
          <a:p>
            <a:pPr fontAlgn="base"/>
            <a:r>
              <a:rPr lang="it-IT" sz="2000" b="1" dirty="0" err="1"/>
              <a:t>face_recognition</a:t>
            </a:r>
            <a:r>
              <a:rPr lang="it-IT" sz="2000" b="1" dirty="0"/>
              <a:t>:</a:t>
            </a:r>
            <a:r>
              <a:rPr lang="it-IT" sz="2000" dirty="0"/>
              <a:t> per riconoscere i volti. Mette a disposizione una serie di funzioni per la manipolazione dei dati relativi ai volti.</a:t>
            </a:r>
            <a:endParaRPr lang="it-IT" sz="2000" b="1" dirty="0"/>
          </a:p>
          <a:p>
            <a:pPr fontAlgn="base"/>
            <a:r>
              <a:rPr lang="it-IT" sz="2000" b="1" dirty="0"/>
              <a:t>cv2: </a:t>
            </a:r>
            <a:r>
              <a:rPr lang="it-IT" sz="2000" dirty="0"/>
              <a:t>libreria per elaborare dati relativi alle immagini, per leggerle, visualizzarle e salvarle.</a:t>
            </a:r>
            <a:endParaRPr lang="it-IT" sz="2000" b="1" dirty="0"/>
          </a:p>
          <a:p>
            <a:pPr fontAlgn="base"/>
            <a:r>
              <a:rPr lang="it-IT" sz="2000" b="1" dirty="0" err="1"/>
              <a:t>numpy</a:t>
            </a:r>
            <a:r>
              <a:rPr lang="it-IT" sz="2000" b="1" dirty="0"/>
              <a:t>: </a:t>
            </a:r>
            <a:r>
              <a:rPr lang="it-IT" sz="2000" dirty="0"/>
              <a:t>mette a disposizione array, matrici multi-</a:t>
            </a:r>
            <a:r>
              <a:rPr lang="it-IT" sz="2000" dirty="0" err="1"/>
              <a:t>dimensioali</a:t>
            </a:r>
            <a:r>
              <a:rPr lang="it-IT" sz="2000" dirty="0"/>
              <a:t> e tensori.</a:t>
            </a:r>
            <a:endParaRPr lang="it-IT" sz="2000" b="1" dirty="0"/>
          </a:p>
          <a:p>
            <a:pPr fontAlgn="base"/>
            <a:r>
              <a:rPr lang="it-IT" sz="2000" b="1" dirty="0" err="1"/>
              <a:t>math</a:t>
            </a:r>
            <a:r>
              <a:rPr lang="it-IT" sz="2000" b="1" dirty="0"/>
              <a:t>: </a:t>
            </a:r>
            <a:r>
              <a:rPr lang="it-IT" sz="2000" dirty="0"/>
              <a:t>libreria che mette a disposizione funzioni matematiche.</a:t>
            </a:r>
            <a:endParaRPr lang="it-IT" sz="2000" b="1" dirty="0"/>
          </a:p>
          <a:p>
            <a:pPr fontAlgn="base"/>
            <a:r>
              <a:rPr lang="it-IT" sz="2000" b="1" dirty="0" err="1"/>
              <a:t>pickle</a:t>
            </a:r>
            <a:r>
              <a:rPr lang="it-IT" sz="2000" b="1" dirty="0"/>
              <a:t>: </a:t>
            </a:r>
            <a:r>
              <a:rPr lang="it-IT" sz="2000" dirty="0"/>
              <a:t>implementa un algoritmo per serializzare un oggetto arbitrario di </a:t>
            </a:r>
            <a:r>
              <a:rPr lang="it-IT" sz="2000" dirty="0" err="1"/>
              <a:t>Python</a:t>
            </a:r>
            <a:r>
              <a:rPr lang="it-IT" sz="2000" dirty="0"/>
              <a:t>(trasformare l’oggetto in una serie di byte).</a:t>
            </a:r>
          </a:p>
        </p:txBody>
      </p:sp>
    </p:spTree>
    <p:extLst>
      <p:ext uri="{BB962C8B-B14F-4D97-AF65-F5344CB8AC3E}">
        <p14:creationId xmlns:p14="http://schemas.microsoft.com/office/powerpoint/2010/main" val="392350819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29394-5366-4696-B8CC-05993BEEBF64}"/>
              </a:ext>
            </a:extLst>
          </p:cNvPr>
          <p:cNvSpPr>
            <a:spLocks noGrp="1"/>
          </p:cNvSpPr>
          <p:nvPr>
            <p:ph type="title"/>
          </p:nvPr>
        </p:nvSpPr>
        <p:spPr/>
        <p:txBody>
          <a:bodyPr>
            <a:normAutofit/>
          </a:bodyPr>
          <a:lstStyle/>
          <a:p>
            <a:pPr algn="ctr"/>
            <a:r>
              <a:rPr lang="it-IT" sz="6000" dirty="0"/>
              <a:t>Principali Librerie utilizzate</a:t>
            </a:r>
          </a:p>
        </p:txBody>
      </p:sp>
      <p:sp>
        <p:nvSpPr>
          <p:cNvPr id="3" name="Segnaposto contenuto 2">
            <a:extLst>
              <a:ext uri="{FF2B5EF4-FFF2-40B4-BE49-F238E27FC236}">
                <a16:creationId xmlns:a16="http://schemas.microsoft.com/office/drawing/2014/main" id="{C7B6D5CA-F986-4A0B-9B1F-F3A54C5AC4F9}"/>
              </a:ext>
            </a:extLst>
          </p:cNvPr>
          <p:cNvSpPr>
            <a:spLocks noGrp="1"/>
          </p:cNvSpPr>
          <p:nvPr>
            <p:ph idx="1"/>
          </p:nvPr>
        </p:nvSpPr>
        <p:spPr/>
        <p:txBody>
          <a:bodyPr>
            <a:normAutofit fontScale="85000" lnSpcReduction="20000"/>
          </a:bodyPr>
          <a:lstStyle/>
          <a:p>
            <a:pPr fontAlgn="base"/>
            <a:r>
              <a:rPr lang="it-IT" b="1" dirty="0" err="1"/>
              <a:t>SPARQLWrapper</a:t>
            </a:r>
            <a:r>
              <a:rPr lang="it-IT" b="1" dirty="0"/>
              <a:t>: </a:t>
            </a:r>
            <a:r>
              <a:rPr lang="it-IT" dirty="0"/>
              <a:t>permette di effettuare </a:t>
            </a:r>
            <a:r>
              <a:rPr lang="it-IT" dirty="0" err="1"/>
              <a:t>query</a:t>
            </a:r>
            <a:r>
              <a:rPr lang="it-IT" dirty="0"/>
              <a:t> in linguaggio SPARQL mettendo a disposizione metodi per rendere manipolabili i risultati.</a:t>
            </a:r>
            <a:endParaRPr lang="it-IT" b="1" dirty="0"/>
          </a:p>
          <a:p>
            <a:pPr fontAlgn="base"/>
            <a:r>
              <a:rPr lang="it-IT" b="1" dirty="0" err="1"/>
              <a:t>pandas</a:t>
            </a:r>
            <a:r>
              <a:rPr lang="it-IT" b="1" dirty="0"/>
              <a:t>: </a:t>
            </a:r>
            <a:r>
              <a:rPr lang="it-IT" dirty="0"/>
              <a:t>mette a disposizione dati strutturati e strumenti per l’analisi dei dati.</a:t>
            </a:r>
            <a:endParaRPr lang="it-IT" b="1" dirty="0"/>
          </a:p>
          <a:p>
            <a:pPr fontAlgn="base"/>
            <a:r>
              <a:rPr lang="it-IT" b="1" dirty="0" err="1"/>
              <a:t>sklearn</a:t>
            </a:r>
            <a:r>
              <a:rPr lang="it-IT" b="1" dirty="0"/>
              <a:t>: </a:t>
            </a:r>
            <a:r>
              <a:rPr lang="it-IT" dirty="0"/>
              <a:t>mette a disposizione funzioni per analisi dei dati e data mining. Usata per la classificazione e il clustering. In particolare sono stati usati:</a:t>
            </a:r>
            <a:endParaRPr lang="it-IT" b="1" dirty="0"/>
          </a:p>
          <a:p>
            <a:pPr fontAlgn="base"/>
            <a:r>
              <a:rPr lang="it-IT" b="1" dirty="0" err="1"/>
              <a:t>matplotlib</a:t>
            </a:r>
            <a:r>
              <a:rPr lang="it-IT" b="1" dirty="0"/>
              <a:t>: </a:t>
            </a:r>
            <a:r>
              <a:rPr lang="it-IT" dirty="0"/>
              <a:t>di cui sono stati usati i metodi di </a:t>
            </a:r>
            <a:r>
              <a:rPr lang="it-IT" dirty="0" err="1"/>
              <a:t>pyplot</a:t>
            </a:r>
            <a:r>
              <a:rPr lang="it-IT" dirty="0"/>
              <a:t> per creare dei grafici con i dati ottenuti.</a:t>
            </a:r>
            <a:endParaRPr lang="it-IT" b="1" dirty="0"/>
          </a:p>
          <a:p>
            <a:pPr fontAlgn="base"/>
            <a:r>
              <a:rPr lang="it-IT" b="1" dirty="0" err="1"/>
              <a:t>xlswriter</a:t>
            </a:r>
            <a:r>
              <a:rPr lang="it-IT" b="1" dirty="0"/>
              <a:t>: </a:t>
            </a:r>
            <a:r>
              <a:rPr lang="it-IT" dirty="0"/>
              <a:t>per ottenere una compatibilità con i file </a:t>
            </a:r>
            <a:r>
              <a:rPr lang="it-IT" dirty="0" err="1"/>
              <a:t>xls</a:t>
            </a:r>
            <a:r>
              <a:rPr lang="it-IT" dirty="0"/>
              <a:t> e scrivere su tali file per raccogliere le feature del dataset.</a:t>
            </a:r>
            <a:br>
              <a:rPr lang="it-IT" dirty="0"/>
            </a:br>
            <a:endParaRPr lang="it-IT" dirty="0"/>
          </a:p>
        </p:txBody>
      </p:sp>
    </p:spTree>
    <p:extLst>
      <p:ext uri="{BB962C8B-B14F-4D97-AF65-F5344CB8AC3E}">
        <p14:creationId xmlns:p14="http://schemas.microsoft.com/office/powerpoint/2010/main" val="2715164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B8D43B-C97C-4665-9813-2C9824B7716F}"/>
              </a:ext>
            </a:extLst>
          </p:cNvPr>
          <p:cNvSpPr>
            <a:spLocks noGrp="1"/>
          </p:cNvSpPr>
          <p:nvPr>
            <p:ph type="title"/>
          </p:nvPr>
        </p:nvSpPr>
        <p:spPr/>
        <p:txBody>
          <a:bodyPr>
            <a:normAutofit/>
          </a:bodyPr>
          <a:lstStyle/>
          <a:p>
            <a:pPr algn="ctr"/>
            <a:r>
              <a:rPr lang="it-IT" sz="9600" dirty="0"/>
              <a:t>Il dataset</a:t>
            </a:r>
          </a:p>
        </p:txBody>
      </p:sp>
      <p:pic>
        <p:nvPicPr>
          <p:cNvPr id="5" name="Segnaposto contenuto 4">
            <a:extLst>
              <a:ext uri="{FF2B5EF4-FFF2-40B4-BE49-F238E27FC236}">
                <a16:creationId xmlns:a16="http://schemas.microsoft.com/office/drawing/2014/main" id="{59BBB7DB-B037-4B7A-ACCC-21F5551DD39C}"/>
              </a:ext>
            </a:extLst>
          </p:cNvPr>
          <p:cNvPicPr>
            <a:picLocks noGrp="1" noChangeAspect="1"/>
          </p:cNvPicPr>
          <p:nvPr>
            <p:ph idx="1"/>
          </p:nvPr>
        </p:nvPicPr>
        <p:blipFill>
          <a:blip r:embed="rId2"/>
          <a:stretch>
            <a:fillRect/>
          </a:stretch>
        </p:blipFill>
        <p:spPr>
          <a:xfrm>
            <a:off x="1141414" y="323025"/>
            <a:ext cx="1774064" cy="1774064"/>
          </a:xfrm>
        </p:spPr>
      </p:pic>
      <p:sp>
        <p:nvSpPr>
          <p:cNvPr id="6" name="CasellaDiTesto 5">
            <a:extLst>
              <a:ext uri="{FF2B5EF4-FFF2-40B4-BE49-F238E27FC236}">
                <a16:creationId xmlns:a16="http://schemas.microsoft.com/office/drawing/2014/main" id="{1C5B304F-3ED3-4AFA-8B5C-928092B40F88}"/>
              </a:ext>
            </a:extLst>
          </p:cNvPr>
          <p:cNvSpPr txBox="1"/>
          <p:nvPr/>
        </p:nvSpPr>
        <p:spPr>
          <a:xfrm>
            <a:off x="1141413" y="2676938"/>
            <a:ext cx="9905997" cy="2677656"/>
          </a:xfrm>
          <a:prstGeom prst="rect">
            <a:avLst/>
          </a:prstGeom>
          <a:noFill/>
        </p:spPr>
        <p:txBody>
          <a:bodyPr wrap="square" rtlCol="0">
            <a:spAutoFit/>
          </a:bodyPr>
          <a:lstStyle/>
          <a:p>
            <a:r>
              <a:rPr lang="it-IT" sz="2400" dirty="0"/>
              <a:t>Il Dataset è costituito da 52 attori tra cui sono presenti Johnny Depp, George Clooney, Aaron Taylor-Johnson, Al Pacino e molti altri.</a:t>
            </a:r>
          </a:p>
          <a:p>
            <a:r>
              <a:rPr lang="it-IT" sz="2400" dirty="0"/>
              <a:t>Ogni immagine è stata procurata manualmente dai membri del gruppo fino a raggiungere una media di 50 foto per attore.</a:t>
            </a:r>
          </a:p>
          <a:p>
            <a:endParaRPr lang="it-IT" sz="2400" dirty="0"/>
          </a:p>
          <a:p>
            <a:r>
              <a:rPr lang="it-IT" sz="2400" dirty="0"/>
              <a:t>In genere, delle 50 foto, 35 sono state destinate al Training Set, 15 al Test Set.</a:t>
            </a:r>
          </a:p>
          <a:p>
            <a:r>
              <a:rPr lang="it-IT" sz="2400" dirty="0"/>
              <a:t>In totale si contano 5109 esempi nel Training Set e 1968 esempi nel Test Set.</a:t>
            </a:r>
          </a:p>
        </p:txBody>
      </p:sp>
    </p:spTree>
    <p:extLst>
      <p:ext uri="{BB962C8B-B14F-4D97-AF65-F5344CB8AC3E}">
        <p14:creationId xmlns:p14="http://schemas.microsoft.com/office/powerpoint/2010/main" val="591305637"/>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7ED44-9A70-4354-B7A8-F8A22D1FFD97}"/>
              </a:ext>
            </a:extLst>
          </p:cNvPr>
          <p:cNvSpPr>
            <a:spLocks noGrp="1"/>
          </p:cNvSpPr>
          <p:nvPr>
            <p:ph type="title"/>
          </p:nvPr>
        </p:nvSpPr>
        <p:spPr/>
        <p:txBody>
          <a:bodyPr>
            <a:normAutofit/>
          </a:bodyPr>
          <a:lstStyle/>
          <a:p>
            <a:pPr algn="ctr"/>
            <a:r>
              <a:rPr lang="it-IT" sz="9600" dirty="0"/>
              <a:t>Feature</a:t>
            </a:r>
          </a:p>
        </p:txBody>
      </p:sp>
      <p:sp>
        <p:nvSpPr>
          <p:cNvPr id="3" name="Segnaposto contenuto 2">
            <a:extLst>
              <a:ext uri="{FF2B5EF4-FFF2-40B4-BE49-F238E27FC236}">
                <a16:creationId xmlns:a16="http://schemas.microsoft.com/office/drawing/2014/main" id="{6C17BB09-8192-4C23-AB44-1871822E1172}"/>
              </a:ext>
            </a:extLst>
          </p:cNvPr>
          <p:cNvSpPr>
            <a:spLocks noGrp="1"/>
          </p:cNvSpPr>
          <p:nvPr>
            <p:ph idx="1"/>
          </p:nvPr>
        </p:nvSpPr>
        <p:spPr>
          <a:xfrm>
            <a:off x="4526463" y="2249487"/>
            <a:ext cx="6520948" cy="3541714"/>
          </a:xfrm>
        </p:spPr>
        <p:txBody>
          <a:bodyPr/>
          <a:lstStyle/>
          <a:p>
            <a:pPr marL="0" indent="0">
              <a:buNone/>
            </a:pPr>
            <a:r>
              <a:rPr lang="it-IT" dirty="0"/>
              <a:t>Per raccogliere le feature è stata usata la </a:t>
            </a:r>
            <a:r>
              <a:rPr lang="it-IT" b="1" dirty="0"/>
              <a:t>Rete Neurale </a:t>
            </a:r>
            <a:r>
              <a:rPr lang="it-IT" dirty="0" err="1"/>
              <a:t>pre</a:t>
            </a:r>
            <a:r>
              <a:rPr lang="it-IT" dirty="0"/>
              <a:t>-addestrata messa a disposizione dalla libreria Face Recognition (</a:t>
            </a:r>
            <a:r>
              <a:rPr lang="it-IT" i="1" dirty="0"/>
              <a:t>Una Rete Neurale Multi-</a:t>
            </a:r>
            <a:r>
              <a:rPr lang="it-IT" i="1" dirty="0" err="1"/>
              <a:t>Layer</a:t>
            </a:r>
            <a:r>
              <a:rPr lang="it-IT" i="1" dirty="0"/>
              <a:t> </a:t>
            </a:r>
            <a:r>
              <a:rPr lang="it-IT" i="1" dirty="0" err="1"/>
              <a:t>Perceptor</a:t>
            </a:r>
            <a:r>
              <a:rPr lang="it-IT" dirty="0"/>
              <a:t>).</a:t>
            </a:r>
          </a:p>
          <a:p>
            <a:pPr marL="0" indent="0">
              <a:buNone/>
            </a:pPr>
            <a:endParaRPr lang="it-IT" dirty="0"/>
          </a:p>
          <a:p>
            <a:pPr marL="0" indent="0">
              <a:buNone/>
            </a:pPr>
            <a:r>
              <a:rPr lang="it-IT" dirty="0"/>
              <a:t>Sono state fatte effettuare alla Rete Neurale 128 misurazioni per raccogliere le feature.</a:t>
            </a:r>
          </a:p>
        </p:txBody>
      </p:sp>
      <p:graphicFrame>
        <p:nvGraphicFramePr>
          <p:cNvPr id="4" name="Oggetto 3">
            <a:extLst>
              <a:ext uri="{FF2B5EF4-FFF2-40B4-BE49-F238E27FC236}">
                <a16:creationId xmlns:a16="http://schemas.microsoft.com/office/drawing/2014/main" id="{895658A0-4632-405A-83BC-312BC35661AA}"/>
              </a:ext>
            </a:extLst>
          </p:cNvPr>
          <p:cNvGraphicFramePr>
            <a:graphicFrameLocks noChangeAspect="1"/>
          </p:cNvGraphicFramePr>
          <p:nvPr>
            <p:extLst>
              <p:ext uri="{D42A27DB-BD31-4B8C-83A1-F6EECF244321}">
                <p14:modId xmlns:p14="http://schemas.microsoft.com/office/powerpoint/2010/main" val="64171087"/>
              </p:ext>
            </p:extLst>
          </p:nvPr>
        </p:nvGraphicFramePr>
        <p:xfrm>
          <a:off x="1141412" y="2249487"/>
          <a:ext cx="3385051" cy="3541714"/>
        </p:xfrm>
        <a:graphic>
          <a:graphicData uri="http://schemas.openxmlformats.org/presentationml/2006/ole">
            <mc:AlternateContent xmlns:mc="http://schemas.openxmlformats.org/markup-compatibility/2006">
              <mc:Choice xmlns:v="urn:schemas-microsoft-com:vml" Requires="v">
                <p:oleObj spid="_x0000_s2057" name="Image" r:id="rId3" imgW="7619040" imgH="7999920" progId="Photoshop.Image.13">
                  <p:embed/>
                </p:oleObj>
              </mc:Choice>
              <mc:Fallback>
                <p:oleObj name="Image" r:id="rId3" imgW="7619040" imgH="7999920" progId="Photoshop.Image.13">
                  <p:embed/>
                  <p:pic>
                    <p:nvPicPr>
                      <p:cNvPr id="0" name=""/>
                      <p:cNvPicPr/>
                      <p:nvPr/>
                    </p:nvPicPr>
                    <p:blipFill>
                      <a:blip r:embed="rId4"/>
                      <a:stretch>
                        <a:fillRect/>
                      </a:stretch>
                    </p:blipFill>
                    <p:spPr>
                      <a:xfrm>
                        <a:off x="1141412" y="2249487"/>
                        <a:ext cx="3385051" cy="3541714"/>
                      </a:xfrm>
                      <a:prstGeom prst="rect">
                        <a:avLst/>
                      </a:prstGeom>
                    </p:spPr>
                  </p:pic>
                </p:oleObj>
              </mc:Fallback>
            </mc:AlternateContent>
          </a:graphicData>
        </a:graphic>
      </p:graphicFrame>
    </p:spTree>
    <p:extLst>
      <p:ext uri="{BB962C8B-B14F-4D97-AF65-F5344CB8AC3E}">
        <p14:creationId xmlns:p14="http://schemas.microsoft.com/office/powerpoint/2010/main" val="11993193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FDC3C-CC0C-46A2-B03D-186FB3D71D09}"/>
              </a:ext>
            </a:extLst>
          </p:cNvPr>
          <p:cNvSpPr>
            <a:spLocks noGrp="1"/>
          </p:cNvSpPr>
          <p:nvPr>
            <p:ph type="title"/>
          </p:nvPr>
        </p:nvSpPr>
        <p:spPr/>
        <p:txBody>
          <a:bodyPr>
            <a:normAutofit/>
          </a:bodyPr>
          <a:lstStyle/>
          <a:p>
            <a:pPr algn="ctr"/>
            <a:r>
              <a:rPr lang="it-IT" sz="9600" dirty="0"/>
              <a:t>Classificazione</a:t>
            </a:r>
          </a:p>
        </p:txBody>
      </p:sp>
      <p:sp>
        <p:nvSpPr>
          <p:cNvPr id="3" name="Segnaposto contenuto 2">
            <a:extLst>
              <a:ext uri="{FF2B5EF4-FFF2-40B4-BE49-F238E27FC236}">
                <a16:creationId xmlns:a16="http://schemas.microsoft.com/office/drawing/2014/main" id="{496C2C1C-6DF9-4AA9-9FE9-D441FABEF80A}"/>
              </a:ext>
            </a:extLst>
          </p:cNvPr>
          <p:cNvSpPr>
            <a:spLocks noGrp="1"/>
          </p:cNvSpPr>
          <p:nvPr>
            <p:ph idx="1"/>
          </p:nvPr>
        </p:nvSpPr>
        <p:spPr>
          <a:xfrm>
            <a:off x="1141412" y="2249486"/>
            <a:ext cx="9905999" cy="3989995"/>
          </a:xfrm>
        </p:spPr>
        <p:txBody>
          <a:bodyPr>
            <a:normAutofit fontScale="70000" lnSpcReduction="20000"/>
          </a:bodyPr>
          <a:lstStyle/>
          <a:p>
            <a:pPr fontAlgn="base"/>
            <a:r>
              <a:rPr lang="it-IT" dirty="0"/>
              <a:t>Per scegliere un classificatore sono stati presi in considerazione:</a:t>
            </a:r>
          </a:p>
          <a:p>
            <a:pPr fontAlgn="base"/>
            <a:r>
              <a:rPr lang="it-IT" b="1" dirty="0"/>
              <a:t>Regressione Logistica</a:t>
            </a:r>
          </a:p>
          <a:p>
            <a:pPr fontAlgn="base"/>
            <a:r>
              <a:rPr lang="it-IT" b="1" dirty="0" err="1"/>
              <a:t>Knn</a:t>
            </a:r>
            <a:r>
              <a:rPr lang="it-IT" b="1" dirty="0"/>
              <a:t> (K-</a:t>
            </a:r>
            <a:r>
              <a:rPr lang="it-IT" b="1" dirty="0" err="1"/>
              <a:t>nearest</a:t>
            </a:r>
            <a:r>
              <a:rPr lang="it-IT" b="1" dirty="0"/>
              <a:t>-</a:t>
            </a:r>
            <a:r>
              <a:rPr lang="it-IT" b="1" dirty="0" err="1"/>
              <a:t>neighbours</a:t>
            </a:r>
            <a:r>
              <a:rPr lang="it-IT" b="1" dirty="0"/>
              <a:t>)</a:t>
            </a:r>
          </a:p>
          <a:p>
            <a:pPr fontAlgn="base"/>
            <a:r>
              <a:rPr lang="it-IT" b="1" dirty="0" err="1"/>
              <a:t>Gradient</a:t>
            </a:r>
            <a:r>
              <a:rPr lang="it-IT" b="1" dirty="0"/>
              <a:t> </a:t>
            </a:r>
            <a:r>
              <a:rPr lang="it-IT" b="1" dirty="0" err="1"/>
              <a:t>Boosting</a:t>
            </a:r>
            <a:r>
              <a:rPr lang="it-IT" b="1" dirty="0"/>
              <a:t> </a:t>
            </a:r>
            <a:r>
              <a:rPr lang="it-IT" b="1" dirty="0" err="1"/>
              <a:t>Classifier</a:t>
            </a:r>
            <a:r>
              <a:rPr lang="it-IT" b="1" dirty="0"/>
              <a:t> </a:t>
            </a:r>
          </a:p>
          <a:p>
            <a:pPr fontAlgn="base"/>
            <a:r>
              <a:rPr lang="it-IT" b="1" dirty="0"/>
              <a:t>Support </a:t>
            </a:r>
            <a:r>
              <a:rPr lang="it-IT" b="1" dirty="0" err="1"/>
              <a:t>Vector</a:t>
            </a:r>
            <a:r>
              <a:rPr lang="it-IT" b="1" dirty="0"/>
              <a:t> Machine</a:t>
            </a:r>
          </a:p>
          <a:p>
            <a:pPr fontAlgn="base"/>
            <a:r>
              <a:rPr lang="it-IT" b="1" dirty="0"/>
              <a:t>Albero di Decisione</a:t>
            </a:r>
          </a:p>
          <a:p>
            <a:pPr fontAlgn="base"/>
            <a:r>
              <a:rPr lang="it-IT" b="1" dirty="0"/>
              <a:t>Random </a:t>
            </a:r>
            <a:r>
              <a:rPr lang="it-IT" b="1" dirty="0" err="1"/>
              <a:t>Forest</a:t>
            </a:r>
            <a:endParaRPr lang="it-IT" b="1" dirty="0"/>
          </a:p>
          <a:p>
            <a:pPr fontAlgn="base"/>
            <a:r>
              <a:rPr lang="it-IT" b="1" dirty="0"/>
              <a:t>Random </a:t>
            </a:r>
            <a:r>
              <a:rPr lang="it-IT" b="1" dirty="0" err="1"/>
              <a:t>Forest</a:t>
            </a:r>
            <a:r>
              <a:rPr lang="it-IT" b="1" dirty="0"/>
              <a:t> </a:t>
            </a:r>
            <a:r>
              <a:rPr lang="it-IT" b="1" dirty="0" err="1"/>
              <a:t>Regressor</a:t>
            </a:r>
            <a:endParaRPr lang="it-IT" b="1" dirty="0"/>
          </a:p>
          <a:p>
            <a:pPr fontAlgn="base"/>
            <a:r>
              <a:rPr lang="it-IT" b="1" dirty="0"/>
              <a:t>Rete Neurale (MLP </a:t>
            </a:r>
            <a:r>
              <a:rPr lang="it-IT" b="1" dirty="0" err="1"/>
              <a:t>Classifier</a:t>
            </a:r>
            <a:r>
              <a:rPr lang="it-IT" b="1" dirty="0"/>
              <a:t>)</a:t>
            </a:r>
          </a:p>
          <a:p>
            <a:pPr fontAlgn="base"/>
            <a:r>
              <a:rPr lang="it-IT" b="1" dirty="0"/>
              <a:t>Classificatore </a:t>
            </a:r>
            <a:r>
              <a:rPr lang="it-IT" b="1" dirty="0" err="1"/>
              <a:t>Bayesiano</a:t>
            </a:r>
            <a:endParaRPr lang="it-IT" dirty="0"/>
          </a:p>
        </p:txBody>
      </p:sp>
    </p:spTree>
    <p:extLst>
      <p:ext uri="{BB962C8B-B14F-4D97-AF65-F5344CB8AC3E}">
        <p14:creationId xmlns:p14="http://schemas.microsoft.com/office/powerpoint/2010/main" val="151779717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7F352-2760-44ED-8362-685F2CB15DFA}"/>
              </a:ext>
            </a:extLst>
          </p:cNvPr>
          <p:cNvSpPr>
            <a:spLocks noGrp="1"/>
          </p:cNvSpPr>
          <p:nvPr>
            <p:ph type="title"/>
          </p:nvPr>
        </p:nvSpPr>
        <p:spPr/>
        <p:txBody>
          <a:bodyPr>
            <a:normAutofit/>
          </a:bodyPr>
          <a:lstStyle/>
          <a:p>
            <a:pPr algn="ctr"/>
            <a:r>
              <a:rPr lang="it-IT" sz="7200" dirty="0"/>
              <a:t>Regressione logistica</a:t>
            </a:r>
          </a:p>
        </p:txBody>
      </p:sp>
      <p:sp>
        <p:nvSpPr>
          <p:cNvPr id="3" name="Segnaposto contenuto 2">
            <a:extLst>
              <a:ext uri="{FF2B5EF4-FFF2-40B4-BE49-F238E27FC236}">
                <a16:creationId xmlns:a16="http://schemas.microsoft.com/office/drawing/2014/main" id="{85C816C4-FF98-409F-AF23-1F2E035F7D10}"/>
              </a:ext>
            </a:extLst>
          </p:cNvPr>
          <p:cNvSpPr>
            <a:spLocks noGrp="1"/>
          </p:cNvSpPr>
          <p:nvPr>
            <p:ph idx="1"/>
          </p:nvPr>
        </p:nvSpPr>
        <p:spPr>
          <a:xfrm>
            <a:off x="3445566" y="2249487"/>
            <a:ext cx="7601846" cy="3541714"/>
          </a:xfrm>
        </p:spPr>
        <p:txBody>
          <a:bodyPr/>
          <a:lstStyle/>
          <a:p>
            <a:pPr marL="0" indent="0">
              <a:buNone/>
            </a:pPr>
            <a:r>
              <a:rPr lang="it-IT" dirty="0"/>
              <a:t>E’ un modello di classificazione in cui si determinano i pesi di una funzione lineare il cui valore di predizione verrà successivamente appiattito da una funzione lineare appiattita. Funzioni di questo tipo sono ad esempio la </a:t>
            </a:r>
            <a:r>
              <a:rPr lang="it-IT" dirty="0" err="1"/>
              <a:t>Sigmoide</a:t>
            </a:r>
            <a:r>
              <a:rPr lang="it-IT" dirty="0"/>
              <a:t>, la funzione a scalino, la RLU ecc..</a:t>
            </a:r>
          </a:p>
        </p:txBody>
      </p:sp>
      <p:pic>
        <p:nvPicPr>
          <p:cNvPr id="3074" name="Picture 2" descr="Risultati immagini per regressione logistica">
            <a:extLst>
              <a:ext uri="{FF2B5EF4-FFF2-40B4-BE49-F238E27FC236}">
                <a16:creationId xmlns:a16="http://schemas.microsoft.com/office/drawing/2014/main" id="{41FB0B5D-4BEB-48E4-986A-7CE37AB10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065" y="238125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329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F16992-22AC-4514-B9DE-F596CE7A8A92}"/>
              </a:ext>
            </a:extLst>
          </p:cNvPr>
          <p:cNvSpPr>
            <a:spLocks noGrp="1"/>
          </p:cNvSpPr>
          <p:nvPr>
            <p:ph type="title"/>
          </p:nvPr>
        </p:nvSpPr>
        <p:spPr/>
        <p:txBody>
          <a:bodyPr>
            <a:normAutofit/>
          </a:bodyPr>
          <a:lstStyle/>
          <a:p>
            <a:pPr algn="ctr"/>
            <a:r>
              <a:rPr lang="it-IT" sz="7200" dirty="0"/>
              <a:t>K </a:t>
            </a:r>
            <a:r>
              <a:rPr lang="it-IT" sz="7200" dirty="0" err="1"/>
              <a:t>Nearest-Neighbour</a:t>
            </a:r>
            <a:endParaRPr lang="it-IT" sz="7200" dirty="0"/>
          </a:p>
        </p:txBody>
      </p:sp>
      <p:sp>
        <p:nvSpPr>
          <p:cNvPr id="3" name="Segnaposto contenuto 2">
            <a:extLst>
              <a:ext uri="{FF2B5EF4-FFF2-40B4-BE49-F238E27FC236}">
                <a16:creationId xmlns:a16="http://schemas.microsoft.com/office/drawing/2014/main" id="{A929E62C-0596-4103-8914-33152EEFC301}"/>
              </a:ext>
            </a:extLst>
          </p:cNvPr>
          <p:cNvSpPr>
            <a:spLocks noGrp="1"/>
          </p:cNvSpPr>
          <p:nvPr>
            <p:ph idx="1"/>
          </p:nvPr>
        </p:nvSpPr>
        <p:spPr>
          <a:xfrm>
            <a:off x="5149090" y="2408512"/>
            <a:ext cx="5898321" cy="3989996"/>
          </a:xfrm>
        </p:spPr>
        <p:txBody>
          <a:bodyPr>
            <a:normAutofit fontScale="70000" lnSpcReduction="20000"/>
          </a:bodyPr>
          <a:lstStyle/>
          <a:p>
            <a:pPr marL="0" indent="0" fontAlgn="base">
              <a:buNone/>
            </a:pPr>
            <a:r>
              <a:rPr lang="it-IT" dirty="0"/>
              <a:t>E’ un classificatore che, dato un certo training set e un nuovo esempio da classificare, si comporta nella seguente </a:t>
            </a:r>
            <a:r>
              <a:rPr lang="it-IT" dirty="0" err="1"/>
              <a:t>maniera:individua</a:t>
            </a:r>
            <a:r>
              <a:rPr lang="it-IT" dirty="0"/>
              <a:t> i k esempi di training </a:t>
            </a:r>
            <a:r>
              <a:rPr lang="it-IT" dirty="0" err="1"/>
              <a:t>piu’</a:t>
            </a:r>
            <a:r>
              <a:rPr lang="it-IT" dirty="0"/>
              <a:t> simili a quello da classificare e a questi assegna un peso maggiore per decidere a quale classe il nuovo esempio appartiene. La predizione può essere fatta attraverso l’utilizzo della moda, media o interpolazione dei valori obiettivo dei k esempi più simili. La similarità tra gli esempi viene individuata tramite una metrica (ad es. la distanza Euclidea), prima di fare ciò però è utile molte volte scalare i dati, nel nostro caso non è stato necessario </a:t>
            </a:r>
            <a:r>
              <a:rPr lang="it-IT" dirty="0" err="1"/>
              <a:t>poichè</a:t>
            </a:r>
            <a:r>
              <a:rPr lang="it-IT" dirty="0"/>
              <a:t> non c’era molta differenza tra la scala di valori delle nostre features. </a:t>
            </a:r>
            <a:br>
              <a:rPr lang="it-IT" dirty="0"/>
            </a:br>
            <a:endParaRPr lang="it-IT" dirty="0"/>
          </a:p>
        </p:txBody>
      </p:sp>
      <p:graphicFrame>
        <p:nvGraphicFramePr>
          <p:cNvPr id="4" name="Oggetto 3">
            <a:extLst>
              <a:ext uri="{FF2B5EF4-FFF2-40B4-BE49-F238E27FC236}">
                <a16:creationId xmlns:a16="http://schemas.microsoft.com/office/drawing/2014/main" id="{125F352D-91E7-4E4D-8B63-FE90DE081553}"/>
              </a:ext>
            </a:extLst>
          </p:cNvPr>
          <p:cNvGraphicFramePr>
            <a:graphicFrameLocks noChangeAspect="1"/>
          </p:cNvGraphicFramePr>
          <p:nvPr>
            <p:extLst>
              <p:ext uri="{D42A27DB-BD31-4B8C-83A1-F6EECF244321}">
                <p14:modId xmlns:p14="http://schemas.microsoft.com/office/powerpoint/2010/main" val="616119674"/>
              </p:ext>
            </p:extLst>
          </p:nvPr>
        </p:nvGraphicFramePr>
        <p:xfrm>
          <a:off x="1141412" y="2249487"/>
          <a:ext cx="4007678" cy="3297562"/>
        </p:xfrm>
        <a:graphic>
          <a:graphicData uri="http://schemas.openxmlformats.org/presentationml/2006/ole">
            <mc:AlternateContent xmlns:mc="http://schemas.openxmlformats.org/markup-compatibility/2006">
              <mc:Choice xmlns:v="urn:schemas-microsoft-com:vml" Requires="v">
                <p:oleObj spid="_x0000_s4107" name="Image" r:id="rId3" imgW="7669800" imgH="6310800" progId="Photoshop.Image.13">
                  <p:embed/>
                </p:oleObj>
              </mc:Choice>
              <mc:Fallback>
                <p:oleObj name="Image" r:id="rId3" imgW="7669800" imgH="6310800" progId="Photoshop.Image.13">
                  <p:embed/>
                  <p:pic>
                    <p:nvPicPr>
                      <p:cNvPr id="0" name=""/>
                      <p:cNvPicPr/>
                      <p:nvPr/>
                    </p:nvPicPr>
                    <p:blipFill>
                      <a:blip r:embed="rId4"/>
                      <a:stretch>
                        <a:fillRect/>
                      </a:stretch>
                    </p:blipFill>
                    <p:spPr>
                      <a:xfrm>
                        <a:off x="1141412" y="2249487"/>
                        <a:ext cx="4007678" cy="3297562"/>
                      </a:xfrm>
                      <a:prstGeom prst="rect">
                        <a:avLst/>
                      </a:prstGeom>
                    </p:spPr>
                  </p:pic>
                </p:oleObj>
              </mc:Fallback>
            </mc:AlternateContent>
          </a:graphicData>
        </a:graphic>
      </p:graphicFrame>
    </p:spTree>
    <p:extLst>
      <p:ext uri="{BB962C8B-B14F-4D97-AF65-F5344CB8AC3E}">
        <p14:creationId xmlns:p14="http://schemas.microsoft.com/office/powerpoint/2010/main" val="3939444168"/>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120</TotalTime>
  <Words>1086</Words>
  <Application>Microsoft Office PowerPoint</Application>
  <PresentationFormat>Widescreen</PresentationFormat>
  <Paragraphs>89</Paragraphs>
  <Slides>21</Slides>
  <Notes>0</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1</vt:i4>
      </vt:variant>
      <vt:variant>
        <vt:lpstr>Titoli diapositive</vt:lpstr>
      </vt:variant>
      <vt:variant>
        <vt:i4>21</vt:i4>
      </vt:variant>
    </vt:vector>
  </HeadingPairs>
  <TitlesOfParts>
    <vt:vector size="26" baseType="lpstr">
      <vt:lpstr>Arial</vt:lpstr>
      <vt:lpstr>Trebuchet MS</vt:lpstr>
      <vt:lpstr>Tw Cen MT</vt:lpstr>
      <vt:lpstr>Circuito</vt:lpstr>
      <vt:lpstr>Adobe Photoshop Image</vt:lpstr>
      <vt:lpstr>Facerecopy</vt:lpstr>
      <vt:lpstr>INtroduzione</vt:lpstr>
      <vt:lpstr>Principali Librerie utilizzate</vt:lpstr>
      <vt:lpstr>Principali Librerie utilizzate</vt:lpstr>
      <vt:lpstr>Il dataset</vt:lpstr>
      <vt:lpstr>Feature</vt:lpstr>
      <vt:lpstr>Classificazione</vt:lpstr>
      <vt:lpstr>Regressione logistica</vt:lpstr>
      <vt:lpstr>K Nearest-Neighbour</vt:lpstr>
      <vt:lpstr>Gradient Boosting Classifier</vt:lpstr>
      <vt:lpstr>Support vector machine</vt:lpstr>
      <vt:lpstr>Albero di decisione</vt:lpstr>
      <vt:lpstr>Random Forest</vt:lpstr>
      <vt:lpstr>Rete neurale (MLP)</vt:lpstr>
      <vt:lpstr>Classificatore Bayesiano</vt:lpstr>
      <vt:lpstr>Classificatore - scelta</vt:lpstr>
      <vt:lpstr>Ritrovamento di attori simili</vt:lpstr>
      <vt:lpstr>Interazione con l’ontologia</vt:lpstr>
      <vt:lpstr>Query in sparql</vt:lpstr>
      <vt:lpstr>Python e Sparql</vt:lpstr>
      <vt:lpstr>Codice sorgente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Facerecopy</dc:title>
  <dc:creator>Ciuffo Koala</dc:creator>
  <cp:lastModifiedBy>Ciuffo Koala</cp:lastModifiedBy>
  <cp:revision>15</cp:revision>
  <dcterms:created xsi:type="dcterms:W3CDTF">2019-07-04T14:55:57Z</dcterms:created>
  <dcterms:modified xsi:type="dcterms:W3CDTF">2019-07-04T16:56:40Z</dcterms:modified>
</cp:coreProperties>
</file>