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9" r:id="rId2"/>
  </p:sldMasterIdLst>
  <p:notesMasterIdLst>
    <p:notesMasterId r:id="rId25"/>
  </p:notesMasterIdLst>
  <p:sldIdLst>
    <p:sldId id="257" r:id="rId3"/>
    <p:sldId id="308" r:id="rId4"/>
    <p:sldId id="288" r:id="rId5"/>
    <p:sldId id="289" r:id="rId6"/>
    <p:sldId id="292" r:id="rId7"/>
    <p:sldId id="290" r:id="rId8"/>
    <p:sldId id="291" r:id="rId9"/>
    <p:sldId id="296" r:id="rId10"/>
    <p:sldId id="297" r:id="rId11"/>
    <p:sldId id="302" r:id="rId12"/>
    <p:sldId id="299" r:id="rId13"/>
    <p:sldId id="298" r:id="rId14"/>
    <p:sldId id="300" r:id="rId15"/>
    <p:sldId id="301" r:id="rId16"/>
    <p:sldId id="303" r:id="rId17"/>
    <p:sldId id="304" r:id="rId18"/>
    <p:sldId id="306" r:id="rId19"/>
    <p:sldId id="307" r:id="rId20"/>
    <p:sldId id="309" r:id="rId21"/>
    <p:sldId id="310" r:id="rId22"/>
    <p:sldId id="269" r:id="rId23"/>
    <p:sldId id="294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나눔스퀘어 Bold" panose="020B0600000101010101" pitchFamily="50" charset="-127"/>
      <p:bold r:id="rId32"/>
    </p:embeddedFont>
    <p:embeddedFont>
      <p:font typeface="나눔스퀘어 ExtraBold" panose="020B0600000101010101" pitchFamily="50" charset="-127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9BA2"/>
    <a:srgbClr val="8DBABD"/>
    <a:srgbClr val="8095B6"/>
    <a:srgbClr val="D0CECE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1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94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66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38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66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9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1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4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1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-31488" y="-12192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FF963AB0-4472-4626-A5BB-B74AA6BA8EEC}"/>
              </a:ext>
            </a:extLst>
          </p:cNvPr>
          <p:cNvSpPr/>
          <p:nvPr userDrawn="1"/>
        </p:nvSpPr>
        <p:spPr>
          <a:xfrm rot="16200000">
            <a:off x="8064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4ED3921-751A-4784-9E11-0CCA14279AC4}"/>
              </a:ext>
            </a:extLst>
          </p:cNvPr>
          <p:cNvSpPr/>
          <p:nvPr userDrawn="1"/>
        </p:nvSpPr>
        <p:spPr>
          <a:xfrm rot="5400000">
            <a:off x="-31488" y="-12192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AA99EE2-BE75-4EAE-999F-29EA1BAC07B8}"/>
              </a:ext>
            </a:extLst>
          </p:cNvPr>
          <p:cNvSpPr/>
          <p:nvPr userDrawn="1"/>
        </p:nvSpPr>
        <p:spPr>
          <a:xfrm rot="16200000">
            <a:off x="8064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1938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5600" y="2585404"/>
            <a:ext cx="5392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225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</a:t>
            </a:r>
            <a:r>
              <a:rPr lang="en-US" altLang="ko-KR" sz="4800" spc="-225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4800" spc="-225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규제의 수학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93356" y="3416401"/>
            <a:ext cx="5375044" cy="306513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서울대학교 컴퓨터공학부 시제연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1" y="519127"/>
            <a:ext cx="5492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 Entropy</a:t>
            </a:r>
            <a:endParaRPr lang="ko-KR" altLang="en-US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4969B-D3FC-4FFB-A892-F843C440CE55}"/>
              </a:ext>
            </a:extLst>
          </p:cNvPr>
          <p:cNvSpPr txBox="1"/>
          <p:nvPr/>
        </p:nvSpPr>
        <p:spPr>
          <a:xfrm>
            <a:off x="727969" y="2412865"/>
            <a:ext cx="768806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P(x)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목표 분포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Q(x)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훈련 결과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정보이론의 힘을 빌려오면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위와 같은 손실함수를 정의할 수 있다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...? </a:t>
            </a:r>
            <a:r>
              <a:rPr lang="ko-KR" altLang="en-US" sz="3200" spc="-113" dirty="0" err="1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뭐야</a:t>
            </a:r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저게</a:t>
            </a:r>
            <a:r>
              <a:rPr lang="en-US" altLang="ko-KR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21564C-A2AC-4DC5-8414-8A0D5CDD55B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916" y="1884434"/>
            <a:ext cx="3974168" cy="52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0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51" y="519127"/>
            <a:ext cx="5492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 Entropy</a:t>
            </a:r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수학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4969B-D3FC-4FFB-A892-F843C440CE55}"/>
              </a:ext>
            </a:extLst>
          </p:cNvPr>
          <p:cNvSpPr txBox="1"/>
          <p:nvPr/>
        </p:nvSpPr>
        <p:spPr>
          <a:xfrm>
            <a:off x="727969" y="2335216"/>
            <a:ext cx="768806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엔트로피는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정보의 양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나타내는 척도이다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잘 안 일어날수록 정보의 양은 더 많다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</a:p>
          <a:p>
            <a:pPr algn="ctr"/>
            <a:endParaRPr lang="en-US" altLang="ko-KR" sz="16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동전 던지기의 엔트로피와</a:t>
            </a:r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주사위 던지기의 엔트로피를 계산해보자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동전 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던지기의 엔트로피와</a:t>
            </a:r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동전 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던지기의 엔트로피를 계산해보자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내일 해가 뜨면 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1, </a:t>
            </a: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해가 뜨지 않으면 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</a:t>
            </a:r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확률분포의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엔트로피를 구해보자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0CA4B89-70F5-43F3-B361-4E83BE0492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28" y="1774479"/>
            <a:ext cx="3644343" cy="53028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0D331D7-C3C1-4CA6-B203-507E2F4BB350}"/>
              </a:ext>
            </a:extLst>
          </p:cNvPr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4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171760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2563" y="346805"/>
            <a:ext cx="54920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 Entropy</a:t>
            </a:r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수학</a:t>
            </a:r>
          </a:p>
          <a:p>
            <a:r>
              <a:rPr lang="en-US" altLang="ko-KR" sz="2000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Kullback</a:t>
            </a:r>
            <a:r>
              <a:rPr lang="en-US" altLang="ko-KR" sz="2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en-US" altLang="ko-KR" sz="2000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Leibler</a:t>
            </a:r>
            <a:r>
              <a:rPr lang="en-US" altLang="ko-KR" sz="2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divergence</a:t>
            </a:r>
            <a:endParaRPr lang="ko-KR" altLang="en-US" sz="2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4969B-D3FC-4FFB-A892-F843C440CE55}"/>
              </a:ext>
            </a:extLst>
          </p:cNvPr>
          <p:cNvSpPr txBox="1"/>
          <p:nvPr/>
        </p:nvSpPr>
        <p:spPr>
          <a:xfrm>
            <a:off x="727969" y="2236513"/>
            <a:ext cx="76880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확률분포 사이의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divergence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나타낼 때에 자주 쓰이는 함수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(distance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 부르지 않은 이유는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?)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정보이론에 따르면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확률분포 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근사했을 때에 </a:t>
            </a:r>
            <a:r>
              <a:rPr lang="ko-KR" altLang="en-US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잃어버리는 정보량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해석 가능하다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16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(P!=Q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이면 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D(P||Q)&gt;0 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인가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93AC0FD-E10B-4BEE-9399-801E90F411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13" y="1583714"/>
            <a:ext cx="4756116" cy="6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4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76A71B5E-1D87-4342-962E-085CE56058D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03" y="1624742"/>
            <a:ext cx="6383594" cy="271596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3F47135-7C65-435B-9920-B66CDE8190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60" y="5233258"/>
            <a:ext cx="6088479" cy="427396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A6AB03A-CB22-47E5-9E20-AA2716084420}"/>
              </a:ext>
            </a:extLst>
          </p:cNvPr>
          <p:cNvCxnSpPr>
            <a:cxnSpLocks/>
          </p:cNvCxnSpPr>
          <p:nvPr/>
        </p:nvCxnSpPr>
        <p:spPr>
          <a:xfrm>
            <a:off x="647972" y="1171760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1222BF-8A6B-472C-94AD-8664C05F344B}"/>
              </a:ext>
            </a:extLst>
          </p:cNvPr>
          <p:cNvSpPr txBox="1"/>
          <p:nvPr/>
        </p:nvSpPr>
        <p:spPr>
          <a:xfrm>
            <a:off x="562563" y="346805"/>
            <a:ext cx="54920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 Entropy</a:t>
            </a:r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수학</a:t>
            </a:r>
          </a:p>
          <a:p>
            <a:r>
              <a:rPr lang="en-US" altLang="ko-KR" sz="2000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Kullback</a:t>
            </a:r>
            <a:r>
              <a:rPr lang="en-US" altLang="ko-KR" sz="2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en-US" altLang="ko-KR" sz="2000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Leibler</a:t>
            </a:r>
            <a:r>
              <a:rPr lang="en-US" altLang="ko-KR" sz="2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divergence</a:t>
            </a:r>
            <a:endParaRPr lang="ko-KR" altLang="en-US" sz="2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88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1" y="519127"/>
            <a:ext cx="5492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 Entropy</a:t>
            </a:r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수학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5B3A97-A622-456B-96AA-629730536CD8}"/>
              </a:ext>
            </a:extLst>
          </p:cNvPr>
          <p:cNvSpPr txBox="1"/>
          <p:nvPr/>
        </p:nvSpPr>
        <p:spPr>
          <a:xfrm>
            <a:off x="727969" y="2149947"/>
            <a:ext cx="768806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여기서 목표 분포인 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고정되어 있으므로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P,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 Entropy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최소화하는 것은 곧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</a:t>
            </a:r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근사했을 때 손실되는 정보량</a:t>
            </a:r>
            <a:endParaRPr lang="en-US" altLang="ko-KR" sz="3200" spc="-113" dirty="0">
              <a:solidFill>
                <a:srgbClr val="C99BA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최소화하는 것과 동일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즉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최대한 잘 </a:t>
            </a:r>
            <a:r>
              <a:rPr lang="ko-KR" altLang="en-US" sz="28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근사하려는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것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251EF8-CE79-48D0-A5FB-953780CFFA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27" y="1583714"/>
            <a:ext cx="4210016" cy="31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87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1" y="519127"/>
            <a:ext cx="5492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규제란</a:t>
            </a:r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6C09E-1810-40C9-B3A9-09F34074C843}"/>
              </a:ext>
            </a:extLst>
          </p:cNvPr>
          <p:cNvSpPr txBox="1"/>
          <p:nvPr/>
        </p:nvSpPr>
        <p:spPr>
          <a:xfrm>
            <a:off x="727969" y="1745119"/>
            <a:ext cx="76880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과대적합을 줄이기 위해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모델의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자유도를 감소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시키는 것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L1 </a:t>
            </a: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규제를 사용한 </a:t>
            </a:r>
            <a:r>
              <a:rPr lang="ko-KR" altLang="en-US" sz="20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라쏘</a:t>
            </a: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회귀</a:t>
            </a:r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L2 </a:t>
            </a: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규제를 사용한 </a:t>
            </a:r>
            <a:r>
              <a:rPr lang="ko-KR" altLang="en-US" sz="20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릿지</a:t>
            </a: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회귀</a:t>
            </a:r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등을 살펴봤다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4000" spc="-113" dirty="0">
              <a:solidFill>
                <a:srgbClr val="C99BA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그런데 이게 왜 작동해요</a:t>
            </a:r>
            <a:r>
              <a:rPr lang="en-US" altLang="ko-KR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446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1" y="519127"/>
            <a:ext cx="5492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규제의 작동 원리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6C09E-1810-40C9-B3A9-09F34074C843}"/>
              </a:ext>
            </a:extLst>
          </p:cNvPr>
          <p:cNvSpPr txBox="1"/>
          <p:nvPr/>
        </p:nvSpPr>
        <p:spPr>
          <a:xfrm>
            <a:off x="727969" y="1661675"/>
            <a:ext cx="7688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규제의 작동 원리를 설명하기 위해서는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Bias/Variance Tradeoff 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식을 다시 봐야 한다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ACDAAD-D007-4503-9EFC-E2F0624CD4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380" y="3125000"/>
            <a:ext cx="5743239" cy="60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EFA339-777B-4990-A869-AA30B24ACFBB}"/>
              </a:ext>
            </a:extLst>
          </p:cNvPr>
          <p:cNvSpPr txBox="1"/>
          <p:nvPr/>
        </p:nvSpPr>
        <p:spPr>
          <a:xfrm>
            <a:off x="727969" y="4431508"/>
            <a:ext cx="7688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일반화 오차를 줄이기 위해서는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Bias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줄이거나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Variance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줄일 수 있다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29324E-EA48-4C41-AF03-9A41797754F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27" y="3842852"/>
            <a:ext cx="4457144" cy="3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6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1" y="519127"/>
            <a:ext cx="5492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규제의 작동 원리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6C09E-1810-40C9-B3A9-09F34074C843}"/>
              </a:ext>
            </a:extLst>
          </p:cNvPr>
          <p:cNvSpPr txBox="1"/>
          <p:nvPr/>
        </p:nvSpPr>
        <p:spPr>
          <a:xfrm>
            <a:off x="727969" y="2684548"/>
            <a:ext cx="76880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생각해보면 우리의 모델들은 하나같이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Bias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줄이는 데에 특화되어 있음을 알 수 있다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28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8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그렇다면 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Variance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줄인다는 건 어떤 의미일까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8FA872-380E-44C3-A83E-D71B1462D99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523" y="2040851"/>
            <a:ext cx="3388954" cy="3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85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1" y="519127"/>
            <a:ext cx="5492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규제의 작동 원리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6C09E-1810-40C9-B3A9-09F34074C843}"/>
              </a:ext>
            </a:extLst>
          </p:cNvPr>
          <p:cNvSpPr txBox="1"/>
          <p:nvPr/>
        </p:nvSpPr>
        <p:spPr>
          <a:xfrm>
            <a:off x="727969" y="1583714"/>
            <a:ext cx="76880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Variance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주어진 데이터가 조금씩 움직였을 때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모델이 얼마나 </a:t>
            </a:r>
            <a:r>
              <a:rPr lang="ko-KR" altLang="en-US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민감하게 변하는지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나타낸다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28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한편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규제는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모델의 파라미터 값 범위를 </a:t>
            </a:r>
            <a:r>
              <a:rPr lang="ko-KR" altLang="en-US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한다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28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8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8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(ex) L2 </a:t>
            </a: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규제는 파라미터 값을 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 </a:t>
            </a: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근처로 끌어온다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AD2946E-212D-417D-82CE-FCE44898E51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47" y="5626035"/>
            <a:ext cx="569905" cy="3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58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1" y="519127"/>
            <a:ext cx="5492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규제의 작동 원리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6C09E-1810-40C9-B3A9-09F34074C843}"/>
              </a:ext>
            </a:extLst>
          </p:cNvPr>
          <p:cNvSpPr txBox="1"/>
          <p:nvPr/>
        </p:nvSpPr>
        <p:spPr>
          <a:xfrm>
            <a:off x="727969" y="2459504"/>
            <a:ext cx="768806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즉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규제는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모델의 </a:t>
            </a:r>
            <a:r>
              <a:rPr lang="en-US" altLang="ko-KR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Variance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낮추는 방식으로</a:t>
            </a:r>
            <a:endParaRPr lang="en-US" altLang="ko-KR" sz="28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오차를 더 잘 줄이려는 시도이다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85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2" y="519127"/>
            <a:ext cx="4337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표기법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1098096" y="2332196"/>
            <a:ext cx="694780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발표자료에서는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실제 값에 대한 모델의 예측 값에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hat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붙여서 나타냅니다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확률분포의 경우는 구별하기 힘들어서 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P, Q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했습니다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B9B450-4248-42F6-96A8-60F134E9AD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961" y="3910317"/>
            <a:ext cx="82286" cy="1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49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287170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1" y="474739"/>
            <a:ext cx="54920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손실함수와 규제의 실제</a:t>
            </a:r>
            <a:endParaRPr lang="en-US" altLang="ko-KR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AlphaGo Zero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DB196F-D48F-4751-9E25-213DC7940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421430"/>
            <a:ext cx="6924675" cy="1304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83C6D9-0C82-4A6D-97F9-1AE252926742}"/>
              </a:ext>
            </a:extLst>
          </p:cNvPr>
          <p:cNvSpPr txBox="1"/>
          <p:nvPr/>
        </p:nvSpPr>
        <p:spPr>
          <a:xfrm>
            <a:off x="727969" y="4276782"/>
            <a:ext cx="7688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 손실함수에서</a:t>
            </a:r>
            <a:endParaRPr lang="en-US" altLang="ko-KR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MSE, Cross </a:t>
            </a:r>
            <a:r>
              <a:rPr lang="en-US" altLang="ko-KR" sz="2400" spc="-113" dirty="0" err="1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Entropoy</a:t>
            </a:r>
            <a:r>
              <a:rPr lang="en-US" altLang="ko-KR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L2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규제</a:t>
            </a:r>
            <a:endParaRPr lang="en-US" altLang="ko-KR" sz="2400" spc="-113" dirty="0">
              <a:solidFill>
                <a:srgbClr val="C99BA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모두 찾을 수 있다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5659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0684" y="2667257"/>
            <a:ext cx="3382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225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5400" spc="-225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5400" spc="-225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80684" y="3590587"/>
            <a:ext cx="3382657" cy="20905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1" y="519127"/>
            <a:ext cx="6894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참고자료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5DE9B-8571-4080-B418-FDBE04304C52}"/>
              </a:ext>
            </a:extLst>
          </p:cNvPr>
          <p:cNvSpPr txBox="1"/>
          <p:nvPr/>
        </p:nvSpPr>
        <p:spPr>
          <a:xfrm>
            <a:off x="559294" y="1540306"/>
            <a:ext cx="8043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Vijayakumar, </a:t>
            </a:r>
            <a:r>
              <a:rPr lang="en-US" altLang="ko-KR" sz="20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Sethu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(2007). "The Bias–Variance Tradeoff“</a:t>
            </a:r>
          </a:p>
          <a:p>
            <a:pPr marL="342900" indent="-342900">
              <a:buAutoNum type="arabicPeriod"/>
            </a:pP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David Silver et.al., (2017) “Mastering the game of Go without human knowledge”</a:t>
            </a:r>
          </a:p>
          <a:p>
            <a:pPr marL="342900" indent="-342900">
              <a:buAutoNum type="arabicPeriod"/>
            </a:pP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정혜영 교수님 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2018 </a:t>
            </a:r>
            <a:r>
              <a:rPr lang="ko-KR" altLang="en-US" sz="2000" spc="-113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통계학 강의자료</a:t>
            </a:r>
            <a:endParaRPr lang="en-US" altLang="ko-KR" sz="20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https://ratsgo.github.io/statistics/2017/09/22/information/</a:t>
            </a:r>
          </a:p>
          <a:p>
            <a:pPr marL="342900" indent="-342900">
              <a:buAutoNum type="arabicPeriod"/>
            </a:pP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https://en.wikipedia.org – Gibbs Inequality, Cross Entropy</a:t>
            </a:r>
          </a:p>
        </p:txBody>
      </p:sp>
    </p:spTree>
    <p:extLst>
      <p:ext uri="{BB962C8B-B14F-4D97-AF65-F5344CB8AC3E}">
        <p14:creationId xmlns:p14="http://schemas.microsoft.com/office/powerpoint/2010/main" val="270662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2" y="519127"/>
            <a:ext cx="4337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손실함수란</a:t>
            </a:r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4C63D-BBF8-42D4-B07A-94BD266D3C61}"/>
              </a:ext>
            </a:extLst>
          </p:cNvPr>
          <p:cNvSpPr txBox="1"/>
          <p:nvPr/>
        </p:nvSpPr>
        <p:spPr>
          <a:xfrm>
            <a:off x="727969" y="1808413"/>
            <a:ext cx="76880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지도학습의 목표는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최소화하는 파라미터 값을 찾는 것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algn="ctr"/>
            <a:endParaRPr lang="en-US" altLang="ko-KR" sz="2400" spc="-113" dirty="0">
              <a:solidFill>
                <a:srgbClr val="C99BA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따라서 </a:t>
            </a:r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예측된 값과 실제 값 사이의 </a:t>
            </a:r>
            <a:r>
              <a:rPr lang="ko-KR" altLang="en-US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차이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잘 나타내는 함수</a:t>
            </a:r>
            <a:endParaRPr lang="en-US" altLang="ko-KR" sz="28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이어야 한다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484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2" y="519127"/>
            <a:ext cx="4337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MSE</a:t>
            </a:r>
            <a:endParaRPr lang="ko-KR" altLang="en-US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4969B-D3FC-4FFB-A892-F843C440CE55}"/>
              </a:ext>
            </a:extLst>
          </p:cNvPr>
          <p:cNvSpPr txBox="1"/>
          <p:nvPr/>
        </p:nvSpPr>
        <p:spPr>
          <a:xfrm>
            <a:off x="727969" y="2315402"/>
            <a:ext cx="76880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대표적인 손실함수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왜 하필 얘를 쓸까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..?</a:t>
            </a:r>
          </a:p>
          <a:p>
            <a:pPr algn="ctr"/>
            <a:endParaRPr lang="en-US" altLang="ko-KR" sz="28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 </a:t>
            </a:r>
            <a:r>
              <a:rPr lang="ko-KR" altLang="en-US" sz="26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좋은 특성</a:t>
            </a:r>
            <a:r>
              <a:rPr lang="ko-KR" altLang="en-US" sz="2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있기 때문</a:t>
            </a:r>
            <a:r>
              <a:rPr lang="en-US" altLang="ko-KR" sz="2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16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미분가능성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볼록성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립시츠</a:t>
            </a:r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연속 등등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F1E7CF5-1AB6-4EDA-8CE3-A78FF665636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57" y="1914945"/>
            <a:ext cx="3499886" cy="40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4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2" y="519127"/>
            <a:ext cx="4337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통계학 시간을 되새겨보면</a:t>
            </a:r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</a:t>
            </a:r>
            <a:endParaRPr lang="ko-KR" altLang="en-US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4969B-D3FC-4FFB-A892-F843C440CE55}"/>
              </a:ext>
            </a:extLst>
          </p:cNvPr>
          <p:cNvSpPr txBox="1"/>
          <p:nvPr/>
        </p:nvSpPr>
        <p:spPr>
          <a:xfrm>
            <a:off x="727969" y="2960052"/>
            <a:ext cx="768806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MSE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여러 가지 특성 중에서도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이론적으로 특히 좋은 성질이 있는데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바로 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MSE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</a:t>
            </a:r>
            <a:r>
              <a:rPr lang="ko-KR" altLang="en-US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분해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 잘 된다는 것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algn="ctr"/>
            <a:endParaRPr lang="en-US" altLang="ko-KR" sz="28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기억 나나요</a:t>
            </a:r>
            <a:r>
              <a:rPr lang="en-US" altLang="ko-KR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(SST=SSE+SSR)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F1E7CF5-1AB6-4EDA-8CE3-A78FF665636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57" y="1914945"/>
            <a:ext cx="3499886" cy="40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2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1929333-29B0-4176-8ABE-16050E6BC0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523" y="2620797"/>
            <a:ext cx="3388954" cy="3062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300E87E-BBBA-44B9-9552-E81DEBE1D401}"/>
              </a:ext>
            </a:extLst>
          </p:cNvPr>
          <p:cNvSpPr txBox="1"/>
          <p:nvPr/>
        </p:nvSpPr>
        <p:spPr>
          <a:xfrm>
            <a:off x="727969" y="3202726"/>
            <a:ext cx="76880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대하여</a:t>
            </a:r>
            <a:r>
              <a:rPr lang="en-US" altLang="ko-KR" sz="2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다음이 성립</a:t>
            </a:r>
            <a:endParaRPr lang="en-US" altLang="ko-KR" sz="26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CD2D500-8AC8-4AF4-BB11-36D8A93C0A4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380" y="3885418"/>
            <a:ext cx="5743239" cy="60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684DDB-4538-4719-AD81-1FCD1AAC11D8}"/>
              </a:ext>
            </a:extLst>
          </p:cNvPr>
          <p:cNvSpPr txBox="1"/>
          <p:nvPr/>
        </p:nvSpPr>
        <p:spPr>
          <a:xfrm>
            <a:off x="550416" y="5243509"/>
            <a:ext cx="804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일반화 오차 </a:t>
            </a:r>
            <a:r>
              <a:rPr lang="en-US" altLang="ko-KR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</a:t>
            </a:r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편향</a:t>
            </a:r>
            <a:r>
              <a:rPr lang="en-US" altLang="ko-KR" sz="3200" spc="-113" baseline="30000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+ </a:t>
            </a:r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분산 </a:t>
            </a:r>
            <a:r>
              <a:rPr lang="en-US" altLang="ko-KR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줄일 수 없는 오차</a:t>
            </a:r>
            <a:endParaRPr lang="en-US" altLang="ko-KR" sz="3200" spc="-113" dirty="0">
              <a:solidFill>
                <a:srgbClr val="C99BA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05866B-7E8F-4838-B708-D590950183E9}"/>
              </a:ext>
            </a:extLst>
          </p:cNvPr>
          <p:cNvSpPr txBox="1"/>
          <p:nvPr/>
        </p:nvSpPr>
        <p:spPr>
          <a:xfrm>
            <a:off x="727969" y="1540306"/>
            <a:ext cx="768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특히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회귀 문제에서는</a:t>
            </a:r>
            <a:r>
              <a:rPr lang="en-US" altLang="ko-KR" sz="20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4F0B226-E010-4503-A338-DFAD4DCC6A0D}"/>
              </a:ext>
            </a:extLst>
          </p:cNvPr>
          <p:cNvCxnSpPr>
            <a:cxnSpLocks/>
          </p:cNvCxnSpPr>
          <p:nvPr/>
        </p:nvCxnSpPr>
        <p:spPr>
          <a:xfrm>
            <a:off x="647972" y="1171760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7BB155-4787-4BFD-B566-9565439DCBF0}"/>
              </a:ext>
            </a:extLst>
          </p:cNvPr>
          <p:cNvSpPr txBox="1"/>
          <p:nvPr/>
        </p:nvSpPr>
        <p:spPr>
          <a:xfrm>
            <a:off x="562563" y="346805"/>
            <a:ext cx="54920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MSE</a:t>
            </a:r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수학</a:t>
            </a:r>
          </a:p>
          <a:p>
            <a:r>
              <a:rPr lang="en-US" altLang="ko-KR" sz="2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Bias/Variance Tradeoff</a:t>
            </a:r>
            <a:endParaRPr lang="ko-KR" altLang="en-US" sz="2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37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4868E5-B9FA-428B-9114-706E5F4E5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325"/>
            <a:ext cx="9144000" cy="2792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25DE9B-8571-4080-B418-FDBE04304C52}"/>
              </a:ext>
            </a:extLst>
          </p:cNvPr>
          <p:cNvSpPr txBox="1"/>
          <p:nvPr/>
        </p:nvSpPr>
        <p:spPr>
          <a:xfrm>
            <a:off x="550416" y="5013669"/>
            <a:ext cx="8043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편향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분산 트레이드오프는 기본적으로</a:t>
            </a:r>
            <a:endParaRPr lang="en-US" altLang="ko-KR" sz="28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제곱 오차에서 비롯된 결과</a:t>
            </a:r>
            <a:endParaRPr lang="en-US" altLang="ko-KR" sz="3200" spc="-113" dirty="0">
              <a:solidFill>
                <a:srgbClr val="C99BA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B8605F-4F3A-4B50-BCC7-38DD600364E3}"/>
              </a:ext>
            </a:extLst>
          </p:cNvPr>
          <p:cNvCxnSpPr>
            <a:cxnSpLocks/>
          </p:cNvCxnSpPr>
          <p:nvPr/>
        </p:nvCxnSpPr>
        <p:spPr>
          <a:xfrm>
            <a:off x="647972" y="1171760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E6F50D-8254-436C-8130-40D8E4BCD8EC}"/>
              </a:ext>
            </a:extLst>
          </p:cNvPr>
          <p:cNvSpPr txBox="1"/>
          <p:nvPr/>
        </p:nvSpPr>
        <p:spPr>
          <a:xfrm>
            <a:off x="562563" y="346805"/>
            <a:ext cx="54920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MSE</a:t>
            </a:r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수학</a:t>
            </a:r>
          </a:p>
          <a:p>
            <a:r>
              <a:rPr lang="en-US" altLang="ko-KR" sz="2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Bias/Variance Tradeoff</a:t>
            </a:r>
            <a:endParaRPr lang="ko-KR" altLang="en-US" sz="2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78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1" y="519127"/>
            <a:ext cx="5492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모델의 출력이 확률 분포일 때</a:t>
            </a:r>
            <a:endParaRPr lang="ko-KR" altLang="en-US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4969B-D3FC-4FFB-A892-F843C440CE55}"/>
              </a:ext>
            </a:extLst>
          </p:cNvPr>
          <p:cNvSpPr txBox="1"/>
          <p:nvPr/>
        </p:nvSpPr>
        <p:spPr>
          <a:xfrm>
            <a:off x="727969" y="2134429"/>
            <a:ext cx="768806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분류 문제를 해결할 때에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클래스로 분류될 확률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계산하는 경우가 많다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16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spc="-113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소프트맥스</a:t>
            </a:r>
            <a:r>
              <a:rPr lang="ko-KR" altLang="en-US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회귀가 대표적</a:t>
            </a:r>
            <a:r>
              <a:rPr lang="en-US" altLang="ko-KR" sz="16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 분포에 대해서는 어떤 손실함수를 써야 할까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즉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확률분포 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P(x)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Q(x)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주어졌을 때</a:t>
            </a:r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</a:t>
            </a:r>
            <a:r>
              <a:rPr lang="ko-KR" altLang="en-US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r>
              <a:rPr lang="ko-KR" altLang="en-US" sz="28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사이의 차이</a:t>
            </a:r>
            <a:r>
              <a:rPr lang="ko-KR" altLang="en-US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어떻게 나타낼까</a:t>
            </a:r>
            <a:r>
              <a:rPr lang="en-US" altLang="ko-KR" sz="28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021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647972" y="1029716"/>
            <a:ext cx="19733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6951" y="519127"/>
            <a:ext cx="5492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물론</a:t>
            </a:r>
            <a:r>
              <a:rPr lang="en-US" altLang="ko-KR" sz="3000" spc="-113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</a:t>
            </a:r>
            <a:endParaRPr lang="ko-KR" altLang="en-US" sz="3000" spc="-113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4969B-D3FC-4FFB-A892-F843C440CE55}"/>
              </a:ext>
            </a:extLst>
          </p:cNvPr>
          <p:cNvSpPr txBox="1"/>
          <p:nvPr/>
        </p:nvSpPr>
        <p:spPr>
          <a:xfrm>
            <a:off x="727969" y="2459504"/>
            <a:ext cx="76880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MSE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써도 된다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하지만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확률분포에 관해서는 잘 연구된 연구 분야가 있으니</a:t>
            </a:r>
            <a:r>
              <a:rPr lang="en-US" altLang="ko-KR" sz="24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</a:t>
            </a:r>
          </a:p>
          <a:p>
            <a:pPr algn="ctr"/>
            <a:endParaRPr lang="en-US" altLang="ko-KR" sz="2400" spc="-113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바로 </a:t>
            </a:r>
            <a:r>
              <a:rPr lang="ko-KR" altLang="en-US" sz="3200" spc="-113" dirty="0">
                <a:solidFill>
                  <a:srgbClr val="C99BA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정보이론</a:t>
            </a:r>
            <a:r>
              <a:rPr lang="ko-KR" altLang="en-US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이다</a:t>
            </a:r>
            <a:r>
              <a:rPr lang="en-US" altLang="ko-KR" sz="3200" spc="-113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00D093-D446-4F0C-8E36-F87EADE5A5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28" y="1914946"/>
            <a:ext cx="4092343" cy="40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217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4.49197"/>
  <p:tag name="ORIGINALWIDTH" val="33.74575"/>
  <p:tag name="LATEXADDIN" val="\documentclass{article}&#10;\usepackage{amsmath}&#10;\pagestyle{empty}&#10;\begin{document}&#10;&#10;$ \hat{\cdot} $&#10;&#10;\end{document}"/>
  <p:tag name="IGUANATEXSIZE" val="24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5.594"/>
  <p:tag name="ORIGINALWIDTH" val="2927.634"/>
  <p:tag name="LATEXADDIN" val="\documentclass{article}&#10;\usepackage{amsmath}&#10;\pagestyle{empty}&#10;\begin{document}&#10;$$&#10;\begin{aligned}&#10;D_{KL} (P||Q)&amp;= -\sum\limits_{x\in\chi} {P(x) \log\left(\frac{Q(x)}{P(x)} \right)} \\&#10;&amp;= -\sum\limits_{x\in\chi} {P(x) (\log{Q(x)}-\log{P(x)})} \\&#10;&amp;= -\sum\limits_{x\in\chi} {P(x)\log{Q(x)}} +\sum\limits_{x\in\chi}{P(x)\log{P(x)}}\\&#10;&amp;= \mathrm{H}(P,Q)-\mathrm{H}(P)&#10;\end{aligned}&#10;$$&#10;\end{document}"/>
  <p:tag name="IGUANATEXSIZE" val="24"/>
  <p:tag name="IGUANATEXCURSOR" val="3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84.027"/>
  <p:tag name="LATEXADDIN" val="\documentclass{article}&#10;\usepackage{amsmath}&#10;\usepackage{amssymb}&#10;\pagestyle{empty}&#10;\begin{document}&#10;$&#10;\therefore \mathrm{H}(P,Q) = D_{KL} (P||Q) + H(P)&#10;$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66.292"/>
  <p:tag name="LATEXADDIN" val="\documentclass{article}&#10;\usepackage{amsmath}&#10;\usepackage{amssymb}&#10;\pagestyle{empty}&#10;\begin{document}&#10;$&#10;\mathrm{H}(P,Q) = D_{KL} (P||Q) + H(P)&#10;$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826.397"/>
  <p:tag name="LATEXADDIN" val="\documentclass{article}&#10;\usepackage{amsmath}&#10;\pagestyle{empty}&#10;\begin{document}&#10;&#10;$ E\left[\left(y-\hat{f}(x)\right)^2\right] = &#10;\left(\mathrm{Bias}[\hat{f}(x)]\right)^2 + \mathrm{Var}\left[\hat{f}(x)\right]+\sigma^2 $&#10;&#10;\end{document}"/>
  <p:tag name="IGUANATEXSIZE" val="20"/>
  <p:tag name="IGUANATEXCURSOR" val="2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2193.476"/>
  <p:tag name="LATEXADDIN" val="\documentclass{article}&#10;\usepackage{amsmath}&#10;\pagestyle{empty}&#10;\begin{document}&#10;&#10;(where, $ \mathrm{Bias}[\hat{f}(x)] = E[\hat{f}(x)]-E[f(x)] $ )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667.792"/>
  <p:tag name="LATEXADDIN" val="\documentclass{article}&#10;\usepackage{amsmath}&#10;\pagestyle{empty}&#10;\begin{document}&#10;&#10;$ \mathrm{Bias}[\hat{f}(x)] = E[\hat{f}(x)]-E[f(x)] 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280.465"/>
  <p:tag name="LATEXADDIN" val="\documentclass{article}&#10;\usepackage{amsmath}&#10;\usepackage{commath}&#10;\pagestyle{empty}&#10;\begin{document}&#10;&#10;$ c\norm{\theta}^2 $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1435.321"/>
  <p:tag name="LATEXADDIN" val="\documentclass{article}&#10;\usepackage{amsmath}&#10;\pagestyle{empty}&#10;\begin{document}&#10;&#10;$ MSE = {1\over{m}} \sum_{i=1}^m {\left(\hat{y_i}-y_i\right)}^2 $&#10;&#10;\end{document}"/>
  <p:tag name="IGUANATEXSIZE" val="24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1435.321"/>
  <p:tag name="LATEXADDIN" val="\documentclass{article}&#10;\usepackage{amsmath}&#10;\pagestyle{empty}&#10;\begin{document}&#10;&#10;$ MSE = {1\over{m}} \sum_{i=1}^m {\left(\hat{y_i}-y_i\right)}^2 $&#10;&#10;\end{document}"/>
  <p:tag name="IGUANATEXSIZE" val="24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667.792"/>
  <p:tag name="LATEXADDIN" val="\documentclass{article}&#10;\usepackage{amsmath}&#10;\pagestyle{empty}&#10;\begin{document}&#10;&#10;$ \mathrm{Bias}[\hat{f}(x)] = E[\hat{f}(x)]-E[f(x)] 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826.397"/>
  <p:tag name="LATEXADDIN" val="\documentclass{article}&#10;\usepackage{amsmath}&#10;\pagestyle{empty}&#10;\begin{document}&#10;&#10;$ E\left[\left(y-\hat{f}(x)\right)^2\right] = &#10;\left(\mathrm{Bias}[\hat{f}(x)]\right)^2 + \mathrm{Var}\left[\hat{f}(x)\right]+\sigma^2 $&#10;&#10;\end{document}"/>
  <p:tag name="IGUANATEXSIZE" val="20"/>
  <p:tag name="IGUANATEXCURSOR" val="2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1678.29"/>
  <p:tag name="LATEXADDIN" val="\documentclass{article}&#10;\usepackage{amsmath}&#10;\pagestyle{empty}&#10;\begin{document}&#10;&#10;$ MSE = {1\over{n}} \sum_{i=1}^n {\left(P(i)-Q(i)\right)}^2 $&#10;&#10;\end{document}"/>
  <p:tag name="IGUANATEXSIZE" val="24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7.4728"/>
  <p:tag name="ORIGINALWIDTH" val="1635.546"/>
  <p:tag name="LATEXADDIN" val="\documentclass{article}&#10;\usepackage{amsmath}&#10;\pagestyle{empty}&#10;\begin{document}&#10;$&#10;\mathrm{H}(P,Q) = -\sum\limits_{x\in\chi} {P(x)\log{Q(x)}}&#10;$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7.4728"/>
  <p:tag name="ORIGINALWIDTH" val="1494.563"/>
  <p:tag name="LATEXADDIN" val="\documentclass{article}&#10;\usepackage{amsmath}&#10;\pagestyle{empty}&#10;\begin{document}&#10;&#10;$ \mathrm{H}(P) = -\sum\limits_{x\in\chi} {P(x)\log{P(x)}} $&#10;&#10;\end{document}"/>
  <p:tag name="IGUANATEXSIZE" val="24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165"/>
  <p:tag name="ORIGINALWIDTH" val="1950.506"/>
  <p:tag name="LATEXADDIN" val="\documentclass{article}&#10;\usepackage{amsmath}&#10;\pagestyle{empty}&#10;\begin{document}&#10;&#10;$ D_{KL} (P||Q)= -\sum\limits_{x\in\chi} {P(x) \log\left(\frac{Q(x)}{P(x)} \right)} $&#10;&#10;\end{document}"/>
  <p:tag name="IGUANATEXSIZE" val="24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</TotalTime>
  <Words>657</Words>
  <Application>Microsoft Office PowerPoint</Application>
  <PresentationFormat>화면 슬라이드 쇼(4:3)</PresentationFormat>
  <Paragraphs>176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Calibri Light</vt:lpstr>
      <vt:lpstr>Calibri</vt:lpstr>
      <vt:lpstr>나눔스퀘어 ExtraBold</vt:lpstr>
      <vt:lpstr>나눔스퀘어 Bold</vt:lpstr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시 제연</cp:lastModifiedBy>
  <cp:revision>54</cp:revision>
  <dcterms:created xsi:type="dcterms:W3CDTF">2017-05-29T09:12:16Z</dcterms:created>
  <dcterms:modified xsi:type="dcterms:W3CDTF">2019-09-29T07:24:14Z</dcterms:modified>
</cp:coreProperties>
</file>