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33"/>
  </p:notesMasterIdLst>
  <p:sldIdLst>
    <p:sldId id="257" r:id="rId3"/>
    <p:sldId id="308" r:id="rId4"/>
    <p:sldId id="288" r:id="rId5"/>
    <p:sldId id="292" r:id="rId6"/>
    <p:sldId id="311" r:id="rId7"/>
    <p:sldId id="312" r:id="rId8"/>
    <p:sldId id="313" r:id="rId9"/>
    <p:sldId id="316" r:id="rId10"/>
    <p:sldId id="317" r:id="rId11"/>
    <p:sldId id="322" r:id="rId12"/>
    <p:sldId id="318" r:id="rId13"/>
    <p:sldId id="321" r:id="rId14"/>
    <p:sldId id="320" r:id="rId15"/>
    <p:sldId id="319" r:id="rId16"/>
    <p:sldId id="324" r:id="rId17"/>
    <p:sldId id="334" r:id="rId18"/>
    <p:sldId id="325" r:id="rId19"/>
    <p:sldId id="335" r:id="rId20"/>
    <p:sldId id="336" r:id="rId21"/>
    <p:sldId id="337" r:id="rId22"/>
    <p:sldId id="338" r:id="rId23"/>
    <p:sldId id="329" r:id="rId24"/>
    <p:sldId id="330" r:id="rId25"/>
    <p:sldId id="331" r:id="rId26"/>
    <p:sldId id="332" r:id="rId27"/>
    <p:sldId id="326" r:id="rId28"/>
    <p:sldId id="327" r:id="rId29"/>
    <p:sldId id="328" r:id="rId30"/>
    <p:sldId id="269" r:id="rId31"/>
    <p:sldId id="294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BA2"/>
    <a:srgbClr val="8DBABD"/>
    <a:srgbClr val="8095B6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86" d="100"/>
          <a:sy n="86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6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F963AB0-4472-4626-A5BB-B74AA6BA8EEC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4ED3921-751A-4784-9E11-0CCA14279AC4}"/>
              </a:ext>
            </a:extLst>
          </p:cNvPr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A99EE2-BE75-4EAE-999F-29EA1BAC07B8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938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0.png"/><Relationship Id="rId5" Type="http://schemas.openxmlformats.org/officeDocument/2006/relationships/tags" Target="../tags/tag11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459" y="2585404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78189" y="3416401"/>
            <a:ext cx="3605378" cy="30651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서울대학교 컴퓨터공학부 시제연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05EF377-E913-4B41-8AD6-9D12724F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2531116"/>
            <a:ext cx="8078680" cy="3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A9D37E-41E5-4A2E-A0C4-BBD5A2C07990}"/>
              </a:ext>
            </a:extLst>
          </p:cNvPr>
          <p:cNvSpPr txBox="1"/>
          <p:nvPr/>
        </p:nvSpPr>
        <p:spPr>
          <a:xfrm>
            <a:off x="445519" y="1671599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특성은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Normalize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되어 있어야 한다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B4F0E-EAA4-41AC-86EB-6E19F61E46E6}"/>
              </a:ext>
            </a:extLst>
          </p:cNvPr>
          <p:cNvSpPr/>
          <p:nvPr/>
        </p:nvSpPr>
        <p:spPr>
          <a:xfrm>
            <a:off x="0" y="6581001"/>
            <a:ext cx="6844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https://towardsdatascience.com/gradient-descent-algorithm-and-its-variants-10f652806a3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759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142DA-6019-4014-AE50-DDF2C2524EC0}"/>
              </a:ext>
            </a:extLst>
          </p:cNvPr>
          <p:cNvSpPr txBox="1"/>
          <p:nvPr/>
        </p:nvSpPr>
        <p:spPr>
          <a:xfrm>
            <a:off x="1137158" y="1708753"/>
            <a:ext cx="686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 해보자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2723134"/>
            <a:ext cx="68696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앞에서는 매 스텝마다 전체 훈련 세트를 다 사용했지만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번에 하나의 입력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만으로 학습해보자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229CBA-14ED-4B06-A3A9-A3DA46E5F693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2367171"/>
            <a:ext cx="68696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경사하강법은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불안정하다</a:t>
            </a:r>
            <a:endParaRPr lang="en-US" altLang="ko-KR" sz="36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단점이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3247AA-3B8B-4743-BC41-8ABB4CDB5B40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(Mini-batch 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142DA-6019-4014-AE50-DDF2C2524EC0}"/>
              </a:ext>
            </a:extLst>
          </p:cNvPr>
          <p:cNvSpPr txBox="1"/>
          <p:nvPr/>
        </p:nvSpPr>
        <p:spPr>
          <a:xfrm>
            <a:off x="1137158" y="2134881"/>
            <a:ext cx="686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절충안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4F25F-87A0-4C58-ABAC-7EDC1A6B3CC6}"/>
              </a:ext>
            </a:extLst>
          </p:cNvPr>
          <p:cNvSpPr txBox="1"/>
          <p:nvPr/>
        </p:nvSpPr>
        <p:spPr>
          <a:xfrm>
            <a:off x="1137159" y="3131507"/>
            <a:ext cx="6869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적절한 크기의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(Mini-batch)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들로 나누어서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똑같은 일을 해볼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E90B4-D8E1-49DC-8E5D-C42EAAB51573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2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4" name="Picture 2" descr="stochastic gradient descent에 대한 이미지 검색결과">
            <a:extLst>
              <a:ext uri="{FF2B5EF4-FFF2-40B4-BE49-F238E27FC236}">
                <a16:creationId xmlns:a16="http://schemas.microsoft.com/office/drawing/2014/main" id="{CC4572AD-F37E-4488-905E-62DA5A56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4" y="1700612"/>
            <a:ext cx="7973071" cy="3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24FAAC-6D7C-45C2-82E5-BE570E2E23BE}"/>
              </a:ext>
            </a:extLst>
          </p:cNvPr>
          <p:cNvSpPr txBox="1"/>
          <p:nvPr/>
        </p:nvSpPr>
        <p:spPr>
          <a:xfrm>
            <a:off x="247650" y="6631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3B8B-0FD7-490C-B577-C6CB27F64959}"/>
              </a:ext>
            </a:extLst>
          </p:cNvPr>
          <p:cNvSpPr txBox="1"/>
          <p:nvPr/>
        </p:nvSpPr>
        <p:spPr>
          <a:xfrm>
            <a:off x="0" y="6580251"/>
            <a:ext cx="625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https://towardsdatascience.com/gradient-descent-algorithm-and-its-variants-10f652806a3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E76482-40F5-406B-8A06-1EEA6BCB3A47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8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정리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436987"/>
            <a:ext cx="76880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최소화하고 싶어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최소화하는 식을 찾을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정규방정식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 algn="ctr">
              <a:buAutoNum type="arabicPeriod"/>
            </a:pP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손실함수를 미분해서 가장 빨리 감소하는 방향으로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세트에 대해서 하지 않고 개별적으로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적용할 수 있을까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 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미니배치에 대해서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</a:t>
            </a:r>
            <a:r>
              <a:rPr lang="ko-KR" altLang="en-US" sz="20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미니배치 </a:t>
            </a:r>
            <a:r>
              <a:rPr lang="ko-KR" altLang="en-US" sz="20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과정은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장에 나오는 모든 회귀에 적용된다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8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2235976"/>
            <a:ext cx="768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관계라는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가정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하에 진행된다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0C4E1-6565-4236-818B-331ECF649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48" y="1859106"/>
            <a:ext cx="3353904" cy="230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E1D8C-3EFA-4DAB-959C-CB281FEEA852}"/>
              </a:ext>
            </a:extLst>
          </p:cNvPr>
          <p:cNvSpPr txBox="1"/>
          <p:nvPr/>
        </p:nvSpPr>
        <p:spPr>
          <a:xfrm>
            <a:off x="727969" y="3706604"/>
            <a:ext cx="76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x^2, x^3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항은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en-US" altLang="ko-KR" sz="28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xy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항은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524A5-0B53-4A2B-8EA9-D18395075148}"/>
              </a:ext>
            </a:extLst>
          </p:cNvPr>
          <p:cNvSpPr txBox="1"/>
          <p:nvPr/>
        </p:nvSpPr>
        <p:spPr>
          <a:xfrm>
            <a:off x="727969" y="511323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고려해준 모델을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모델이라 부른다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31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292963" y="1574877"/>
            <a:ext cx="85580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회귀를 안다면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 회귀는 쉽다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특성 벡터에다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x^2, x^3, </a:t>
            </a:r>
            <a:r>
              <a:rPr lang="en-US" altLang="ko-KR" sz="28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xy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 등을 추가하면 끝이다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싸이킷런에서는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PolynomialFeatures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그 역할을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이후에는 위에서 설명한 과정 반복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7F1B61-FAFD-4572-B436-F0C2CA68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295590"/>
            <a:ext cx="653415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74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74547"/>
            <a:ext cx="76880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싶어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추정해야겠네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귀여운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씌워봐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(Chap 3 PPT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BFF09-57C9-42D8-9FE9-8D220A022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59" y="4271864"/>
            <a:ext cx="2432482" cy="492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89BAD4-8F58-49D3-A1B1-7B42EE309268}"/>
              </a:ext>
            </a:extLst>
          </p:cNvPr>
          <p:cNvSpPr txBox="1"/>
          <p:nvPr/>
        </p:nvSpPr>
        <p:spPr>
          <a:xfrm>
            <a:off x="727969" y="5365192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그럼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6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14641"/>
            <a:ext cx="76880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문제의 경우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값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또는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때에는 다음과 같은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손실함수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과정은 동일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함수는 정규방정식이 없다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4E34B-E3E8-4C0C-A58F-0FE07D3D35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4769391"/>
            <a:ext cx="7688063" cy="436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78B8E-D0C6-4D06-AA82-B1833223436E}"/>
              </a:ext>
            </a:extLst>
          </p:cNvPr>
          <p:cNvSpPr txBox="1"/>
          <p:nvPr/>
        </p:nvSpPr>
        <p:spPr>
          <a:xfrm>
            <a:off x="727969" y="6138066"/>
            <a:ext cx="768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손실함수와 계산식만 달라졌을 뿐 경계는 선형임에 유의하세요</a:t>
            </a:r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4B2ED4-45CB-44CA-9CD8-EBB6F6CEF9B8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0A1ABF-1863-4BDA-901E-35F88EA287B6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16089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Note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1098096" y="1956576"/>
            <a:ext cx="6947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발표자료에서는 책의 표기법을 따라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표본의 수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</a:t>
            </a: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특성의 수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n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사용합니다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A788A-8D2B-46E4-BD9F-AB21DD2CE9A3}"/>
              </a:ext>
            </a:extLst>
          </p:cNvPr>
          <p:cNvSpPr txBox="1"/>
          <p:nvPr/>
        </p:nvSpPr>
        <p:spPr>
          <a:xfrm>
            <a:off x="1098096" y="5292171"/>
            <a:ext cx="694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미적분학 시간에 배운 내용이 쓰입니다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(!!)</a:t>
            </a:r>
          </a:p>
        </p:txBody>
      </p:sp>
    </p:spTree>
    <p:extLst>
      <p:ext uri="{BB962C8B-B14F-4D97-AF65-F5344CB8AC3E}">
        <p14:creationId xmlns:p14="http://schemas.microsoft.com/office/powerpoint/2010/main" val="110074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2055216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3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말했듯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문제의 경우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FBEDF-4CA0-4965-8500-5E4FD8731D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35" y="3886583"/>
            <a:ext cx="4882930" cy="60357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CC387E-1CD5-4375-B339-1AF87DC7BD8D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CA278-B2EF-4016-8D9E-6D6B5A835792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5886F-472C-40F3-A75F-0B5087DF6BD0}"/>
              </a:ext>
            </a:extLst>
          </p:cNvPr>
          <p:cNvSpPr txBox="1"/>
          <p:nvPr/>
        </p:nvSpPr>
        <p:spPr>
          <a:xfrm>
            <a:off x="727969" y="5365192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그럼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6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929511"/>
            <a:ext cx="76880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분류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벡터를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(0,0,...,1,...,0)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볼 수 있으므로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같은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쓸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1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과정은 동일</a:t>
            </a:r>
            <a:r>
              <a:rPr lang="en-US" altLang="ko-KR" sz="11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9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4106EA-BB5E-4AC0-B790-4CE438639C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8" y="4897712"/>
            <a:ext cx="3671424" cy="43640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CC387E-1CD5-4375-B339-1AF87DC7BD8D}"/>
              </a:ext>
            </a:extLst>
          </p:cNvPr>
          <p:cNvCxnSpPr>
            <a:cxnSpLocks/>
          </p:cNvCxnSpPr>
          <p:nvPr/>
        </p:nvCxnSpPr>
        <p:spPr>
          <a:xfrm>
            <a:off x="647972" y="128717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CA278-B2EF-4016-8D9E-6D6B5A835792}"/>
              </a:ext>
            </a:extLst>
          </p:cNvPr>
          <p:cNvSpPr txBox="1"/>
          <p:nvPr/>
        </p:nvSpPr>
        <p:spPr>
          <a:xfrm>
            <a:off x="606952" y="519127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 모델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229569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규제란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2644170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과대적합을 줄이기 위해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자유도를 감소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시키는 것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9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티호노프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 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(L2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9511C1-F67C-4979-A55B-6D20BFDBC6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57" y="1836314"/>
            <a:ext cx="3691886" cy="1592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4258624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 값이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머물도록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중력을 제공한다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9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라쏘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 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(L1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7777A-53A3-4C07-8FE2-0BFC3A1F31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3" y="2331580"/>
            <a:ext cx="3783314" cy="340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3930150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 값이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근처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머물도록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중력을 제공한다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383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엘라스틱넷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834A2-B2B8-4F9B-A59D-32A839DB2E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57" y="2311466"/>
            <a:ext cx="6213485" cy="380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2B1A8-ADF2-457F-8D29-87A10E5DD850}"/>
              </a:ext>
            </a:extLst>
          </p:cNvPr>
          <p:cNvSpPr txBox="1"/>
          <p:nvPr/>
        </p:nvSpPr>
        <p:spPr>
          <a:xfrm>
            <a:off x="727969" y="4010049"/>
            <a:ext cx="768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규제를 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: 1-r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비율로 섞은 것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45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292963" y="1574877"/>
            <a:ext cx="85580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학습이 잘 되고 있는지 확인할 수 있는 지표 중 하나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 크기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따라서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점수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나타낸 것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F3842E-F4BD-4FE3-BB80-B5D1D736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71873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37FCFF5-BAE2-456B-93FD-5CE5599B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26" y="367091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689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17176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340842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과소적합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532659" y="4849972"/>
            <a:ext cx="807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RMSE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값에서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차이가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 나지 않는다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F3842E-F4BD-4FE3-BB80-B5D1D736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9" y="169279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37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171761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340842"/>
            <a:ext cx="433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곡선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과대적합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532659" y="4849972"/>
            <a:ext cx="807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낮은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RMSE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값에서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세트와 검증 세트의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차이가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크다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8302BB2-D37D-4262-A87D-D67D4F4E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9279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6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684" y="2667257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5400" spc="-225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0684" y="3590587"/>
            <a:ext cx="3382657" cy="20905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36481"/>
            <a:ext cx="768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 회귀는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출력값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관계라는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가정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하에 진행된다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0C4E1-6565-4236-818B-331ECF649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48" y="1459611"/>
            <a:ext cx="3353904" cy="230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E1D8C-3EFA-4DAB-959C-CB281FEEA852}"/>
              </a:ext>
            </a:extLst>
          </p:cNvPr>
          <p:cNvSpPr txBox="1"/>
          <p:nvPr/>
        </p:nvSpPr>
        <p:spPr>
          <a:xfrm>
            <a:off x="727969" y="3448975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주어진 입력에 대해서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계수    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찾아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계산된    가     와 비슷하기를 바란다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7A87DB-CDE9-4A39-8702-43D9969FDF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6" y="3052130"/>
            <a:ext cx="3772949" cy="294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6B8A3F-567F-40EC-978B-0649BE9012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11" y="3919997"/>
            <a:ext cx="135307" cy="2515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ADE7C7-DC78-4C83-8AEA-29114F3972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01" y="4328921"/>
            <a:ext cx="118857" cy="227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F23723-EFD7-4A1A-8FBB-A5CE53A151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72" y="4392921"/>
            <a:ext cx="118857" cy="163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7524A5-0B53-4A2B-8EA9-D18395075148}"/>
              </a:ext>
            </a:extLst>
          </p:cNvPr>
          <p:cNvSpPr txBox="1"/>
          <p:nvPr/>
        </p:nvSpPr>
        <p:spPr>
          <a:xfrm>
            <a:off x="727969" y="5597887"/>
            <a:ext cx="768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구체적으로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 평균 오차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작게 하는 것을 목표로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최소화하려는 함수를 </a:t>
            </a:r>
            <a:r>
              <a:rPr lang="ko-KR" altLang="en-US" sz="1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 부른다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endParaRPr lang="en-US" altLang="ko-KR" sz="1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E3B14C6-3C76-498D-BEEA-F85D86A140E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7" y="5136159"/>
            <a:ext cx="3499886" cy="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6894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5DE9B-8571-4080-B418-FDBE04304C52}"/>
              </a:ext>
            </a:extLst>
          </p:cNvPr>
          <p:cNvSpPr txBox="1"/>
          <p:nvPr/>
        </p:nvSpPr>
        <p:spPr>
          <a:xfrm>
            <a:off x="559294" y="1540306"/>
            <a:ext cx="804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Vijayakumar, </a:t>
            </a:r>
            <a:r>
              <a:rPr lang="en-US" altLang="ko-KR" sz="20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Sethu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(2007). "The Bias–Variance Tradeoff“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David Silver et.al., (2017) “Mastering the game of Go without human knowledge”</a:t>
            </a:r>
          </a:p>
          <a:p>
            <a:pPr marL="342900" indent="-342900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정혜영 교수님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</a:t>
            </a:r>
            <a:r>
              <a:rPr lang="ko-KR" altLang="en-US" sz="2000" spc="-113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통계학 강의자료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https://ratsgo.github.io/statistics/2017/09/22/information/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https://en.wikipedia.org – Gibbs Inequality, Cross Entropy</a:t>
            </a:r>
          </a:p>
        </p:txBody>
      </p:sp>
    </p:spTree>
    <p:extLst>
      <p:ext uri="{BB962C8B-B14F-4D97-AF65-F5344CB8AC3E}">
        <p14:creationId xmlns:p14="http://schemas.microsoft.com/office/powerpoint/2010/main" val="27066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공학수학 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시간을 되새겨보면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606952" y="5069949"/>
            <a:ext cx="7809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최소로 하는     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식을 통해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closed form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나타낼 수 있다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1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정규방정식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한다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B7B9DE-3BDF-40F8-923D-DD185F17B7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64" y="3629402"/>
            <a:ext cx="3199997" cy="354743"/>
          </a:xfrm>
          <a:prstGeom prst="rect">
            <a:avLst/>
          </a:prstGeom>
        </p:spPr>
      </p:pic>
      <p:pic>
        <p:nvPicPr>
          <p:cNvPr id="1026" name="Picture 2 2" descr="김명수 교수에 대한 이미지 검색결과">
            <a:extLst>
              <a:ext uri="{FF2B5EF4-FFF2-40B4-BE49-F238E27FC236}">
                <a16:creationId xmlns:a16="http://schemas.microsoft.com/office/drawing/2014/main" id="{F8BC58A4-85EE-4927-9D21-3E603898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4" y="1738533"/>
            <a:ext cx="1983281" cy="23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29A492-17C5-4E86-8707-E3E7EFB815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74" y="3240757"/>
            <a:ext cx="1453713" cy="3529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24F24C-2121-487D-9717-76D1ABD852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57" y="5127815"/>
            <a:ext cx="131657" cy="29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B48328-7D3E-4F9A-9ECC-F4325CCF088E}"/>
              </a:ext>
            </a:extLst>
          </p:cNvPr>
          <p:cNvSpPr txBox="1"/>
          <p:nvPr/>
        </p:nvSpPr>
        <p:spPr>
          <a:xfrm>
            <a:off x="593004" y="4710362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3FAF14-E297-45CC-B038-BA6CC6196182}"/>
              </a:ext>
            </a:extLst>
          </p:cNvPr>
          <p:cNvSpPr txBox="1"/>
          <p:nvPr/>
        </p:nvSpPr>
        <p:spPr>
          <a:xfrm>
            <a:off x="8044605" y="5608557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B5809FC-8F50-4795-A276-7A18471840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2" y="2250839"/>
            <a:ext cx="1258056" cy="3529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2A785A-3955-47F3-8AF8-3756ABEB7AD9}"/>
              </a:ext>
            </a:extLst>
          </p:cNvPr>
          <p:cNvSpPr txBox="1"/>
          <p:nvPr/>
        </p:nvSpPr>
        <p:spPr>
          <a:xfrm>
            <a:off x="3094137" y="2582365"/>
            <a:ext cx="49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least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solution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433A3-2D54-4014-A58F-1CBDEBF6FAD9}"/>
              </a:ext>
            </a:extLst>
          </p:cNvPr>
          <p:cNvSpPr txBox="1"/>
          <p:nvPr/>
        </p:nvSpPr>
        <p:spPr>
          <a:xfrm>
            <a:off x="3094137" y="3576966"/>
            <a:ext cx="495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                                                   )</a:t>
            </a: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FCA8E84A-91AC-4E7D-9ABE-5464AF086B0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34" y="1683260"/>
            <a:ext cx="279771" cy="208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BAAD8E-6C40-48FE-B4CB-A9CBBAC79754}"/>
              </a:ext>
            </a:extLst>
          </p:cNvPr>
          <p:cNvSpPr txBox="1"/>
          <p:nvPr/>
        </p:nvSpPr>
        <p:spPr>
          <a:xfrm>
            <a:off x="2617630" y="1543087"/>
            <a:ext cx="636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      들을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row vector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가지는 행렬이라 했을 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4FDB4BA5-5CE2-46D2-A6E7-33DB6200143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11" y="1773920"/>
            <a:ext cx="159238" cy="1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 </a:t>
            </a:r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606952" y="2539172"/>
            <a:ext cx="7809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식을 계산하는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얼마인가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nXm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행렬과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mXk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행렬을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(naïve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곱하는 데에는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mnk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소요된다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2. </a:t>
            </a:r>
            <a:r>
              <a:rPr lang="en-US" altLang="ko-KR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nXn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행렬의 역행렬을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(naïve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구하는 데에는 </a:t>
            </a:r>
            <a:r>
              <a:rPr lang="en-US" altLang="ko-KR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O(n^3)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시간이 소요된다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B7B9DE-3BDF-40F8-923D-DD185F17B7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01" y="1987776"/>
            <a:ext cx="3199997" cy="35474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4CDC8-D701-42AA-AA85-346E7A702903}"/>
              </a:ext>
            </a:extLst>
          </p:cNvPr>
          <p:cNvSpPr txBox="1"/>
          <p:nvPr/>
        </p:nvSpPr>
        <p:spPr>
          <a:xfrm>
            <a:off x="606952" y="5305064"/>
            <a:ext cx="78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O(n^3 + mn^2)</a:t>
            </a:r>
            <a:endParaRPr lang="en-US" altLang="ko-KR" sz="2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515D5-0179-44DB-A684-FAA113B471A7}"/>
              </a:ext>
            </a:extLst>
          </p:cNvPr>
          <p:cNvSpPr txBox="1"/>
          <p:nvPr/>
        </p:nvSpPr>
        <p:spPr>
          <a:xfrm>
            <a:off x="606952" y="5828284"/>
            <a:ext cx="78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절망적이다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9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519127"/>
            <a:ext cx="4950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DF4612-5765-40A4-A3AA-98132668A43D}"/>
              </a:ext>
            </a:extLst>
          </p:cNvPr>
          <p:cNvSpPr txBox="1"/>
          <p:nvPr/>
        </p:nvSpPr>
        <p:spPr>
          <a:xfrm>
            <a:off x="385011" y="2432640"/>
            <a:ext cx="82529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대안을 찾기 위해 문제의 요점만 파악해보면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MSE-    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최솟값을 찾는 것이다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효율적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수행하기 위해서는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해야할까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32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AF899-2A41-461B-B5DC-5EA986C74A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2" y="3241335"/>
            <a:ext cx="175543" cy="3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6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000CD4-73EE-4C86-BD09-33836449C69C}"/>
              </a:ext>
            </a:extLst>
          </p:cNvPr>
          <p:cNvSpPr txBox="1"/>
          <p:nvPr/>
        </p:nvSpPr>
        <p:spPr>
          <a:xfrm>
            <a:off x="438276" y="3074234"/>
            <a:ext cx="413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위치에서 가장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경사진</a:t>
            </a:r>
            <a:endParaRPr lang="en-US" altLang="ko-KR" sz="24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방향으로 내려가는 방법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위로 가장 경사진 방향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Gradient)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F8706B-DF5F-4B8B-A377-CC32FA4B81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45" y="4660801"/>
            <a:ext cx="2177828" cy="305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0E1A5-C08B-473C-98EA-22632A0B7F4B}"/>
              </a:ext>
            </a:extLst>
          </p:cNvPr>
          <p:cNvSpPr txBox="1"/>
          <p:nvPr/>
        </p:nvSpPr>
        <p:spPr>
          <a:xfrm>
            <a:off x="599539" y="4980307"/>
            <a:ext cx="390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η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 스텝의 크기를 결정한다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2052" name="Picture 4" descr="Gradient Descent Neural Network">
            <a:extLst>
              <a:ext uri="{FF2B5EF4-FFF2-40B4-BE49-F238E27FC236}">
                <a16:creationId xmlns:a16="http://schemas.microsoft.com/office/drawing/2014/main" id="{D53AC555-B50B-4FCD-9976-860D0242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3" y="3074234"/>
            <a:ext cx="3887310" cy="24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2C224-A709-459E-A027-93511541E508}"/>
              </a:ext>
            </a:extLst>
          </p:cNvPr>
          <p:cNvSpPr txBox="1"/>
          <p:nvPr/>
        </p:nvSpPr>
        <p:spPr>
          <a:xfrm>
            <a:off x="0" y="6596390"/>
            <a:ext cx="538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 출처 </a:t>
            </a:r>
            <a:r>
              <a:rPr lang="en-US" altLang="ko-KR" sz="1100" dirty="0"/>
              <a:t>: https://saugatbhattarai.com.np/what-is-gradient-descent-in-machine-learning/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55DD6-820F-4925-AC29-3189B0655427}"/>
              </a:ext>
            </a:extLst>
          </p:cNvPr>
          <p:cNvSpPr txBox="1"/>
          <p:nvPr/>
        </p:nvSpPr>
        <p:spPr>
          <a:xfrm>
            <a:off x="385011" y="1812069"/>
            <a:ext cx="825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다행히 좋은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휴리스틱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존재한다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3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 1">
            <a:extLst>
              <a:ext uri="{FF2B5EF4-FFF2-40B4-BE49-F238E27FC236}">
                <a16:creationId xmlns:a16="http://schemas.microsoft.com/office/drawing/2014/main" id="{0D807E8F-79DB-48F8-A5A1-E63772E3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10" y="1442904"/>
            <a:ext cx="3122318" cy="33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815B07-9069-4EC9-B7C1-2D7B64B1D5C5}"/>
              </a:ext>
            </a:extLst>
          </p:cNvPr>
          <p:cNvSpPr txBox="1"/>
          <p:nvPr/>
        </p:nvSpPr>
        <p:spPr>
          <a:xfrm>
            <a:off x="509297" y="2515628"/>
            <a:ext cx="485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식을 적용하면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216B2-AA8F-4922-A6F3-071F00DBF9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65" y="3358584"/>
            <a:ext cx="3435276" cy="407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E48495-E78B-422A-870D-B5A4B9BE1A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8" y="3849150"/>
            <a:ext cx="2262270" cy="2023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46CE13-D72F-48CA-BECD-6AB2C35272C4}"/>
              </a:ext>
            </a:extLst>
          </p:cNvPr>
          <p:cNvSpPr txBox="1"/>
          <p:nvPr/>
        </p:nvSpPr>
        <p:spPr>
          <a:xfrm>
            <a:off x="445519" y="5109049"/>
            <a:ext cx="8252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게다가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좋은 특성들로 인해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과정을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충분히 오래 반복하면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최솟값으로 수렴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보장된다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볼록성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국소적 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립시츠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연속성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3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411973"/>
            <a:ext cx="4950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대안 찾기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</a:t>
            </a:r>
            <a:r>
              <a:rPr lang="ko-KR" altLang="en-US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(GD)</a:t>
            </a:r>
            <a:endParaRPr lang="ko-KR" altLang="en-US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FC0D4F-BCE1-4690-9981-0F111F63CAFD}"/>
              </a:ext>
            </a:extLst>
          </p:cNvPr>
          <p:cNvCxnSpPr>
            <a:cxnSpLocks/>
          </p:cNvCxnSpPr>
          <p:nvPr/>
        </p:nvCxnSpPr>
        <p:spPr>
          <a:xfrm>
            <a:off x="647972" y="1179564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4FC870-773D-45E8-9D78-DEAC68B662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64" y="1715413"/>
            <a:ext cx="4633471" cy="27953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46CE13-D72F-48CA-BECD-6AB2C35272C4}"/>
              </a:ext>
            </a:extLst>
          </p:cNvPr>
          <p:cNvSpPr txBox="1"/>
          <p:nvPr/>
        </p:nvSpPr>
        <p:spPr>
          <a:xfrm>
            <a:off x="445519" y="4675870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이 식을 계산하는 </a:t>
            </a:r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36F64-EED6-4F88-8E84-14345B7138AF}"/>
              </a:ext>
            </a:extLst>
          </p:cNvPr>
          <p:cNvSpPr txBox="1"/>
          <p:nvPr/>
        </p:nvSpPr>
        <p:spPr>
          <a:xfrm>
            <a:off x="445519" y="1273747"/>
            <a:ext cx="825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계속 계산해보면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B173A-EBFA-4C31-8D6F-1E2E358D02FC}"/>
              </a:ext>
            </a:extLst>
          </p:cNvPr>
          <p:cNvSpPr txBox="1"/>
          <p:nvPr/>
        </p:nvSpPr>
        <p:spPr>
          <a:xfrm>
            <a:off x="606952" y="5305064"/>
            <a:ext cx="78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O(nm)</a:t>
            </a:r>
            <a:endParaRPr lang="en-US" altLang="ko-KR" sz="2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54273-2D49-4DED-849B-BC74252F1E8D}"/>
              </a:ext>
            </a:extLst>
          </p:cNvPr>
          <p:cNvSpPr txBox="1"/>
          <p:nvPr/>
        </p:nvSpPr>
        <p:spPr>
          <a:xfrm>
            <a:off x="606952" y="5811147"/>
            <a:ext cx="78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이 계산을 적당히 반복하면 된다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기분이 좋아진다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60F63-8773-45F3-B23C-6651E75F0F43}"/>
              </a:ext>
            </a:extLst>
          </p:cNvPr>
          <p:cNvSpPr txBox="1"/>
          <p:nvPr/>
        </p:nvSpPr>
        <p:spPr>
          <a:xfrm>
            <a:off x="606952" y="6378785"/>
            <a:ext cx="780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괄호를 풀어헤친 후에 계산해도 되는가</a:t>
            </a:r>
            <a:r>
              <a:rPr lang="en-US" altLang="ko-KR" sz="1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8648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50.544"/>
  <p:tag name="LATEXADDIN" val="\documentclass{article}&#10;\usepackage{amsmath}&#10;\pagestyle{empty}&#10;\begin{document}&#10;&#10;$&#10;y = \theta_0+\theta_1x_1+\cdots+\theta_nx_n+\epsilon&#10;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15.9355"/>
  <p:tag name="LATEXADDIN" val="\documentclass{article}&#10;\usepackage{amsmath}&#10;\pagestyle{empty}&#10;\begin{document}&#10;&#10;$ \boldsymbol y = \boldsymbol X \cdot \hat\theta $&#10;&#10;\end{document}"/>
  <p:tag name="IGUANATEXSIZE" val="24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}&#10;\pagestyle{empty}&#10;\begin{document}&#10;&#10;$ \boldsymbol X $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71.2411"/>
  <p:tag name="LATEXADDIN" val="\documentclass{article}&#10;\usepackage{amsmath}&#10;\pagestyle{empty}&#10;\begin{document}&#10;&#10;$ \boldsymbol x $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312.336"/>
  <p:tag name="LATEXADDIN" val="\documentclass{article}&#10;\usepackage{amsmath}&#10;\pagestyle{empty}&#10;\begin{document}&#10;&#10;$ \boldsymbol X^{+} = (\boldsymbol X^T \cdot \boldsymbol X)^{-1} \cdot \boldsymbol X^T $&#10;&#10;\end{document}"/>
  <p:tag name="IGUANATEXSIZE" val="24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3.99323"/>
  <p:tag name="LATEXADDIN" val="\documentclass{article}&#10;\usepackage{amsmath}&#10;\pagestyle{empty}&#10;\begin{document}&#10;&#10;$&#10;\hat\theta&#10;$&#10;&#10;\end{document}"/>
  <p:tag name="IGUANATEXSIZE" val="3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3.1384"/>
  <p:tag name="LATEXADDIN" val="\documentclass{article}&#10;\usepackage{amsmath}&#10;\pagestyle{empty}&#10;\begin{document}&#10;&#10;$&#10;x' = x - \eta\nabla f(x)&#10;$&#10;&#10;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6.618"/>
  <p:tag name="LATEXADDIN" val="\documentclass{article}&#10;\usepackage{amsmath}&#10;\pagestyle{empty}&#10;\begin{document}&#10;&#10;$&#10;\theta' = \theta - \eta\nabla \mathrm{MSE}(\theta)&#10;$&#10;&#10;&#10;\end{document}"/>
  <p:tag name="IGUANATEXSIZE" val="32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0.075"/>
  <p:tag name="LATEXADDIN" val="\documentclass{article}&#10;\usepackage{amsmath}&#10;\usepackage{amssymb}&#10;\pagestyle{empty}&#10;\begin{document}&#10;&#10;$&#10;(\text{Note : }\theta \in \mathbb{R}^n, \mathrm{MSE} \in \mathbb{R})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5.328"/>
  <p:tag name="ORIGINALWIDTH" val="2279.715"/>
  <p:tag name="LATEXADDIN" val="\documentclass{article}&#10;\usepackage{amsmath}&#10;\pagestyle{empty}&#10;\begin{document}&#10;&#10;$$&#10;\begin{aligned}&#10;\nabla \mathrm{MSE}(\theta) &amp;=&#10;\nabla \left(&#10;\frac{1}{m} \sum_{i=1}^m \left(\boldsymbol x_i \cdot \theta - y_i \right)&#10;\right)&#10;\\&#10;&amp;=&#10;\frac{1}{m} \nabla \left(&#10;\sum_{i=1}^m \left(&#10;\sum_{j=1}^n x_{ij} \theta_j - y_i&#10;\right)&#10;\right) \\&#10;&amp;=\cdots \\&#10;&amp;=&#10;\frac{2}{m}\boldsymbol X^T \cdot \left( \boldsymbol X \cdot \theta - \boldsymbol y \right)&#10;\end{aligned}&#10;$$&#10;&#10;&#10;\end{document}"/>
  <p:tag name="IGUANATEXSIZE" val="24"/>
  <p:tag name="IGUANATEXCURSOR" val="4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50.544"/>
  <p:tag name="LATEXADDIN" val="\documentclass{article}&#10;\usepackage{amsmath}&#10;\pagestyle{empty}&#10;\begin{document}&#10;&#10;$&#10;y = \theta_0+\theta_1x_1+\cdots+\theta_nx_n+\epsilon&#10;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856.768"/>
  <p:tag name="LATEXADDIN" val="\documentclass{article}&#10;\usepackage{amsmath}&#10;\pagestyle{empty}&#10;\begin{document}&#10;&#10;$&#10;\hat{y}= \hat\theta_0+\hat\theta_1x_1+\cdots+\hat\theta_nx_n = \boldsymbol{\hat{\theta}}\cdot\boldsymbol x&#10;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37.1579"/>
  <p:tag name="LATEXADDIN" val="\documentclass{article}&#10;\usepackage{amsmath}&#10;\pagestyle{empty}&#10;\begin{document}&#10;&#10;$&#10;\hat{p} = \sigma\left(\theta^T\cdot\boldsymbol x\right)&#10;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2655.418"/>
  <p:tag name="LATEXADDIN" val="\documentclass{article}&#10;\usepackage{amsmath}&#10;\pagestyle{empty}&#10;\begin{document}&#10;&#10;$&#10;J(\theta)=-\frac{1}{m}\sum_{i=1}^m {\left[ y_i \log(\hat{p_i})+(1-y_i)\log(1-\hat{p_i})\right] }&#10;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4739"/>
  <p:tag name="ORIGINALWIDTH" val="1686.539"/>
  <p:tag name="LATEXADDIN" val="\documentclass{article}&#10;\usepackage{amsmath}&#10;\pagestyle{empty}&#10;\begin{document}&#10;&#10;$&#10;\hat{p_k}=\sigma(\boldsymbol s(\boldsymbol x))_k=&#10;\frac{\exp(s_k(\boldsymbol x))}{\sum_{i=1}^k \exp(s_j(\boldsymbol x))}&#10;$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68.092"/>
  <p:tag name="LATEXADDIN" val="\documentclass{article}&#10;\usepackage{amsmath}&#10;\pagestyle{empty}&#10;\begin{document}&#10;&#10;$&#10;J(\Theta)=-\frac{1}{m}\sum_{i=1}^m {\boldsymbol{y} \cdot \boldsymbol{\hat{p_i}} }&#10;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.1683"/>
  <p:tag name="ORIGINALWIDTH" val="1514.061"/>
  <p:tag name="LATEXADDIN" val="\documentclass{article}&#10;\usepackage{amsmath}&#10;\pagestyle{empty}&#10;\begin{document}&#10;&#10;$$&#10;\begin{aligned}&#10;J(\theta) &amp;= \mathrm{MSE}(\theta)+\alpha\frac{1}{2}\sum_{i=1}^n {\theta_i}^2\\&#10;&amp;= \mathrm{MSE}(\theta)+\alpha\frac{1}{2}||\boldsymbol\theta||^2&#10;\end{aligned}&#10;$$&#10;&#10;\end{document}"/>
  <p:tag name="IGUANATEXSIZE" val="24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551.556"/>
  <p:tag name="LATEXADDIN" val="\documentclass{article}&#10;\usepackage{amsmath}&#10;\pagestyle{empty}&#10;\begin{document}&#10;&#10;$&#10;J(\theta) = \mathrm{MSE}(\theta)+\alpha\sum_{i=1}^n {\left|\theta_i\right|}&#10;$&#10;&#10;\end{document}"/>
  <p:tag name="IGUANATEXSIZE" val="24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2548.181"/>
  <p:tag name="LATEXADDIN" val="\documentclass{article}&#10;\usepackage{amsmath}&#10;\pagestyle{empty}&#10;\begin{document}&#10;&#10;$&#10;J(\theta) = \mathrm{MSE}(\theta)+r\alpha\sum_{i=1}^n {\left|\theta_i\right|}&#10;+\alpha\frac{1-r}{2}\sum_{i=1}^n {\theta_i}^2&#10;$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63.74205"/>
  <p:tag name="LATEXADDIN" val="\documentclass{article}&#10;\usepackage{amsmath}&#10;\pagestyle{empty}&#10;\begin{document}&#10;$&#10;\boldsymbol{\hat{\theta}}&#10;$&#10;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pagestyle{empty}&#10;\begin{document}&#10;&#10;$\hat y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35.321"/>
  <p:tag name="LATEXADDIN" val="\documentclass{article}&#10;\usepackage{amsmath}&#10;\pagestyle{empty}&#10;\begin{document}&#10;&#10;$ MSE = {1\over{m}} \sum_{i=1}^m {\left(\hat{y_i}-y_i\right)}^2 $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312.336"/>
  <p:tag name="LATEXADDIN" val="\documentclass{article}&#10;\usepackage{amsmath}&#10;\pagestyle{empty}&#10;\begin{document}&#10;&#10;$ \boldsymbol X^{+} = (\boldsymbol X^T \cdot \boldsymbol X)^{-1} \cdot \boldsymbol X^T $&#10;&#10;\end{document}"/>
  <p:tag name="IGUANATEXSIZE" val="24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96.1754"/>
  <p:tag name="LATEXADDIN" val="\documentclass{article}&#10;\usepackage{amsmath}&#10;\pagestyle{empty}&#10;\begin{document}&#10;&#10;$ \hat\theta = \boldsymbol X^{+} \cdot \boldsymbol y $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3.99323"/>
  <p:tag name="LATEXADDIN" val="\documentclass{article}&#10;\usepackage{amsmath}&#10;\pagestyle{empty}&#10;\begin{document}&#10;&#10;$ \hat\theta$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893</Words>
  <Application>Microsoft Office PowerPoint</Application>
  <PresentationFormat>화면 슬라이드 쇼(4:3)</PresentationFormat>
  <Paragraphs>194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Calibri Light</vt:lpstr>
      <vt:lpstr>나눔스퀘어 ExtraBold</vt:lpstr>
      <vt:lpstr>나눔스퀘어 Bold</vt:lpstr>
      <vt:lpstr>Calibri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시 제연</cp:lastModifiedBy>
  <cp:revision>77</cp:revision>
  <dcterms:created xsi:type="dcterms:W3CDTF">2017-05-29T09:12:16Z</dcterms:created>
  <dcterms:modified xsi:type="dcterms:W3CDTF">2019-09-29T11:47:35Z</dcterms:modified>
</cp:coreProperties>
</file>