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6" r:id="rId11"/>
    <p:sldId id="267" r:id="rId12"/>
    <p:sldId id="269" r:id="rId13"/>
    <p:sldId id="268" r:id="rId14"/>
    <p:sldId id="272" r:id="rId15"/>
    <p:sldId id="270" r:id="rId16"/>
    <p:sldId id="271" r:id="rId17"/>
    <p:sldId id="264" r:id="rId18"/>
  </p:sldIdLst>
  <p:sldSz cx="12192000" cy="6858000"/>
  <p:notesSz cx="6858000" cy="9144000"/>
  <p:embeddedFontLst>
    <p:embeddedFont>
      <p:font typeface="Yu Gothic UI" panose="020B0500000000000000" pitchFamily="34" charset="-128"/>
      <p:regular r:id="rId19"/>
      <p:bold r:id="rId20"/>
    </p:embeddedFont>
    <p:embeddedFont>
      <p:font typeface="Yu Gothic UI Semibold" panose="020B0700000000000000" pitchFamily="34" charset="-128"/>
      <p:bold r:id="rId21"/>
    </p:embeddedFont>
    <p:embeddedFont>
      <p:font typeface="Cambria Math" panose="02040503050406030204" pitchFamily="18" charset="0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357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708C8-C60B-40B6-A6CC-EFE9AF61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315FDD-E4DD-42F3-A218-4BAB9E381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EE917-E0DB-44FA-B728-304954D1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1FAD-EE14-4D1B-A9FD-C6ACE0163C07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7C076-32FE-423F-B5D0-F9FC29A7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B1DE6-9F1C-4747-BFA8-B8663A6F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0F23-24FF-4EFC-88D6-6014B4401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76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3C291-0FF0-4D7A-AA0E-881C6625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CAC7F1-659C-4957-8456-25BE79E0B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9DF61-37D7-4703-90DC-28AE9293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1FAD-EE14-4D1B-A9FD-C6ACE0163C07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8608A-32C3-40C0-83A1-EE196C23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12D19-9BCC-4300-A87C-AA6972DA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0F23-24FF-4EFC-88D6-6014B4401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86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6AC5DD-9626-47D4-99FE-9ECF2F79A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309DBE-F3D4-40B3-BEE3-212C888E4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EAD2AA-D68C-4E92-AD13-44218AA0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1FAD-EE14-4D1B-A9FD-C6ACE0163C07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2BAF7-D0E4-4546-8D98-E31446AB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42C13-1C3B-4A0A-8728-A9306480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0F23-24FF-4EFC-88D6-6014B4401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86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9CD34-F53C-40A6-BCA6-FFC12C32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95BC1-D673-4E05-8D7B-CED3E2CDB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C83E6-20A1-4FB5-BAFF-BE53CC0A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1FAD-EE14-4D1B-A9FD-C6ACE0163C07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5C288-224A-4D5A-A151-C8150848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622CE-2C40-403C-8BB9-220F7090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0F23-24FF-4EFC-88D6-6014B4401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39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3A906-D221-4626-96EB-0C5E96DA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38C52A-17A4-4B3E-8362-B5D5FCD7C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FB540C-7FC8-4800-A68A-9939A8FC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1FAD-EE14-4D1B-A9FD-C6ACE0163C07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D037F-9739-4619-8FE2-DF85B95F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4795F-CF15-4855-AC20-4F23EFE4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0F23-24FF-4EFC-88D6-6014B4401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50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F5386-BDFC-480D-9B32-7FF5AA25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1C681-4A82-4E7A-8620-07F8F0134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19ED38-3BD0-445A-84FA-3B38C2F3C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F1B544-89FB-4D8D-AE29-B878AA28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1FAD-EE14-4D1B-A9FD-C6ACE0163C07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6DE3C0-F291-499B-8B79-0B488E9B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DE7B47-6104-4922-9B91-5B662B99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0F23-24FF-4EFC-88D6-6014B4401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9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49F2F-8579-459F-BEAB-33478FEF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F37A7-3399-4C42-B86D-0DAE03D28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14C979-DA37-40CB-B274-83A1FA582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583DB4-8DCB-40A2-A702-A1F563A46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2B445F-1E9B-49D7-AAC6-37E4B88B2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5AAB1D-D023-4042-A343-C29685C8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1FAD-EE14-4D1B-A9FD-C6ACE0163C07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565ED6-7276-49EF-9771-85250DCD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A1D98F-924B-48E5-925E-DA139A9D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0F23-24FF-4EFC-88D6-6014B4401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41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03EE3-BA65-4126-A508-FAA61CC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905E25-B251-42FE-8AEB-DE43B3C9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1FAD-EE14-4D1B-A9FD-C6ACE0163C07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1A8119-0F8E-4D08-9281-3D57139A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92C39B-903A-4C10-B368-6059DEA4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0F23-24FF-4EFC-88D6-6014B4401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28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19AD3E-9E3D-4A2E-B11F-B4147CEC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1FAD-EE14-4D1B-A9FD-C6ACE0163C07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4804B9-27A6-4BDE-841A-1F1D3C99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1D12E0-DFBD-48FF-8314-B4A6C1C1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0F23-24FF-4EFC-88D6-6014B4401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4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6CFB-6F08-4DDC-87E7-C32F1558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4457FD-5F06-494C-9DD6-10B2F06C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3CD62-C64D-462B-B3E3-419A02D1A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78779-FC4D-4485-9179-4480246AA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1FAD-EE14-4D1B-A9FD-C6ACE0163C07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C852AD-4A49-4893-866A-83BD91B1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839BC5-7BC3-4506-90EE-711ED0D4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0F23-24FF-4EFC-88D6-6014B4401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3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89826-A47B-4F7F-A064-C4BD4CE0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F9A7C2-D15A-4266-96D2-3F420F563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56A981-DE76-462D-A68B-AD72A89CC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0D5722-1E3D-43A8-BA40-6A787077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1FAD-EE14-4D1B-A9FD-C6ACE0163C07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30B63-5529-4D0E-A204-2581EA7A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E8482-008C-4F9F-A9F2-1DEC2D8D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0F23-24FF-4EFC-88D6-6014B4401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74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85C69D-C9AF-49F3-9E78-852BD8BF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AE012E-D89F-4355-85AB-06B5A3712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EFD2A-CFCE-4575-ACA1-F8D4EF1A2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A1FAD-EE14-4D1B-A9FD-C6ACE0163C07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9DC1C-74E1-402B-B34F-43F5CFED2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00B17-E99E-4932-9188-273DF76E6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90F23-24FF-4EFC-88D6-6014B4401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85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ernel_(image_processing)" TargetMode="External"/><Relationship Id="rId2" Type="http://schemas.openxmlformats.org/officeDocument/2006/relationships/hyperlink" Target="http://taewan.kim/post/cn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applied-deep-learning-part-4-convolutional-neural-networks-584bc134c1e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9B40D-56F3-45AC-9CB1-45E30926F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63712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Convolutional Neural Network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04ABA7-768E-492A-B435-CB10D3D53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Seoul National University</a:t>
            </a:r>
          </a:p>
          <a:p>
            <a:r>
              <a:rPr lang="en-US" altLang="ko-KR" dirty="0"/>
              <a:t>Dept. of Computer Science and Engineering</a:t>
            </a:r>
          </a:p>
          <a:p>
            <a:r>
              <a:rPr lang="en-US" altLang="ko-KR" dirty="0"/>
              <a:t>Seonghwan Choi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388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923C9-0BE3-45DC-BC24-5B939172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 size, Stride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79FAC-E3FE-4E53-AE9F-651300AFE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3018"/>
            <a:ext cx="10515600" cy="4351338"/>
          </a:xfrm>
        </p:spPr>
        <p:txBody>
          <a:bodyPr/>
          <a:lstStyle/>
          <a:p>
            <a:r>
              <a:rPr lang="en-US" altLang="ko-KR" dirty="0"/>
              <a:t>Stride : </a:t>
            </a:r>
            <a:r>
              <a:rPr lang="ko-KR" altLang="en-US" dirty="0"/>
              <a:t>보폭 </a:t>
            </a:r>
            <a:r>
              <a:rPr lang="en-US" altLang="ko-KR" dirty="0"/>
              <a:t>– how many blocks to cross at a time</a:t>
            </a:r>
          </a:p>
          <a:p>
            <a:endParaRPr lang="ko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434DBBE-93D4-43E1-AE40-5B5CD96F37D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119" y="3054611"/>
            <a:ext cx="4278085" cy="250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B4D679A9-D9B7-424D-9154-25F3969129A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838" y="3049195"/>
            <a:ext cx="3904430" cy="250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07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923C9-0BE3-45DC-BC24-5B939172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Padding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79FAC-E3FE-4E53-AE9F-651300AFE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878" y="2383971"/>
            <a:ext cx="4650921" cy="3792992"/>
          </a:xfrm>
        </p:spPr>
        <p:txBody>
          <a:bodyPr/>
          <a:lstStyle/>
          <a:p>
            <a:r>
              <a:rPr lang="en-US" altLang="ko-KR" dirty="0"/>
              <a:t>Learning ‘edges’ of data</a:t>
            </a:r>
          </a:p>
          <a:p>
            <a:r>
              <a:rPr lang="en-US" altLang="ko-KR" dirty="0"/>
              <a:t>To maintain output size</a:t>
            </a:r>
          </a:p>
          <a:p>
            <a:r>
              <a:rPr lang="en-US" altLang="ko-KR" i="1" dirty="0"/>
              <a:t>zero-padding</a:t>
            </a:r>
            <a:endParaRPr lang="ko-KR" altLang="en-US" i="1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9E4082B-AC3E-4434-8A4A-9E78DDF4AE0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2283959"/>
            <a:ext cx="5261201" cy="328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92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923C9-0BE3-45DC-BC24-5B939172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79FAC-E3FE-4E53-AE9F-651300AFE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192" y="5188404"/>
            <a:ext cx="9157607" cy="1175656"/>
          </a:xfrm>
        </p:spPr>
        <p:txBody>
          <a:bodyPr/>
          <a:lstStyle/>
          <a:p>
            <a:r>
              <a:rPr lang="en-US" altLang="ko-KR" dirty="0"/>
              <a:t>To reduce output size</a:t>
            </a:r>
          </a:p>
          <a:p>
            <a:r>
              <a:rPr lang="en-US" altLang="ko-KR" i="1" dirty="0" err="1"/>
              <a:t>Maxpooling</a:t>
            </a:r>
            <a:r>
              <a:rPr lang="en-US" altLang="ko-KR" i="1" dirty="0"/>
              <a:t>, </a:t>
            </a:r>
            <a:r>
              <a:rPr lang="en-US" altLang="ko-KR" i="1" dirty="0" err="1"/>
              <a:t>avgpooling</a:t>
            </a:r>
            <a:r>
              <a:rPr lang="en-US" altLang="ko-KR" i="1" dirty="0"/>
              <a:t>..</a:t>
            </a:r>
            <a:endParaRPr lang="ko-KR" altLang="en-US" i="1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C0E0A65-AC64-4C1B-9BCE-F8ECF59BB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608" y="1762805"/>
            <a:ext cx="7984965" cy="291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85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4C0FB-B4AB-408A-BCF0-5CC9B08E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Size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278EDB-83BF-4924-AB75-5D7D3CB2F2BC}"/>
                  </a:ext>
                </a:extLst>
              </p:cNvPr>
              <p:cNvSpPr txBox="1"/>
              <p:nvPr/>
            </p:nvSpPr>
            <p:spPr>
              <a:xfrm>
                <a:off x="1152770" y="1957754"/>
                <a:ext cx="9142311" cy="2264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3200" b="1" i="1" dirty="0">
                    <a:latin typeface="Cambria Math" panose="02040503050406030204" pitchFamily="18" charset="0"/>
                  </a:rPr>
                  <a:t>For Convolution_</a:t>
                </a:r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𝐼𝑛𝑝𝑢𝑡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𝐻𝑒𝑖𝑔h𝑡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𝑃𝑎𝑑𝑑𝑖𝑛𝑔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𝐾𝑒𝑟𝑛𝑒𝑙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𝐻𝑒𝑖𝑔h𝑡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𝑉𝑒𝑟𝑡𝑖𝑐𝑎𝑙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𝑆𝑡𝑟𝑖𝑑𝑒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ko-KR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𝑊𝑖𝑑𝑡h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𝐼𝑛𝑝𝑢𝑡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𝑊𝑖𝑑𝑡h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𝑃𝑎𝑑𝑑𝑖𝑛𝑔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𝐾𝑒𝑟𝑛𝑒𝑙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𝑊𝑖𝑑𝑡h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𝐻𝑜𝑟𝑖𝑧𝑜𝑛𝑡𝑎𝑙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𝑆𝑡𝑟𝑖𝑑𝑒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ko-KR" sz="2400" b="0" dirty="0"/>
              </a:p>
              <a:p>
                <a:endParaRPr lang="en-US" altLang="ko-KR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278EDB-83BF-4924-AB75-5D7D3CB2F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70" y="1957754"/>
                <a:ext cx="9142311" cy="2264594"/>
              </a:xfrm>
              <a:prstGeom prst="rect">
                <a:avLst/>
              </a:prstGeom>
              <a:blipFill>
                <a:blip r:embed="rId2"/>
                <a:stretch>
                  <a:fillRect l="-2667" t="-5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C2F3F3-7BD5-46ED-97A6-C7CD627459BD}"/>
                  </a:ext>
                </a:extLst>
              </p:cNvPr>
              <p:cNvSpPr txBox="1"/>
              <p:nvPr/>
            </p:nvSpPr>
            <p:spPr>
              <a:xfrm>
                <a:off x="1152769" y="4222348"/>
                <a:ext cx="9142311" cy="16279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1" i="1" dirty="0">
                    <a:latin typeface="Cambria Math" panose="02040503050406030204" pitchFamily="18" charset="0"/>
                  </a:rPr>
                  <a:t>For Pooling_</a:t>
                </a:r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𝑂𝑢𝑡𝑝𝑢𝑡𝑊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𝐼𝑛𝑝𝑢𝑡𝑊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𝑃𝑜𝑜𝑙𝑖𝑛𝑔𝑆𝑖𝑧𝑒</m:t>
                          </m:r>
                        </m:den>
                      </m:f>
                    </m:oMath>
                  </m:oMathPara>
                </a14:m>
                <a:endParaRPr lang="en-US" altLang="ko-KR" sz="2400" b="0" dirty="0"/>
              </a:p>
              <a:p>
                <a:endParaRPr lang="en-US" altLang="ko-KR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C2F3F3-7BD5-46ED-97A6-C7CD62745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69" y="4222348"/>
                <a:ext cx="9142311" cy="1627946"/>
              </a:xfrm>
              <a:prstGeom prst="rect">
                <a:avLst/>
              </a:prstGeom>
              <a:blipFill>
                <a:blip r:embed="rId3"/>
                <a:stretch>
                  <a:fillRect l="-2667" t="-78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916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BE190-5DAB-4184-8C7D-A66ADD4D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 of CNN – reducing complexity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077BC4-2C82-4039-8479-409491CB3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9450"/>
          </a:xfrm>
        </p:spPr>
        <p:txBody>
          <a:bodyPr/>
          <a:lstStyle/>
          <a:p>
            <a:r>
              <a:rPr lang="en-US" altLang="ko-KR" dirty="0"/>
              <a:t>Imagine a 1d-conv 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1CC8EE40-A0E6-4C65-8641-7A955600FA4A}"/>
                  </a:ext>
                </a:extLst>
              </p:cNvPr>
              <p:cNvSpPr/>
              <p:nvPr/>
            </p:nvSpPr>
            <p:spPr>
              <a:xfrm>
                <a:off x="838200" y="5019675"/>
                <a:ext cx="766762" cy="76676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1CC8EE40-A0E6-4C65-8641-7A955600F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19675"/>
                <a:ext cx="766762" cy="76676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88A40AA2-7C93-4C2C-B6A6-F5D1A5E197DB}"/>
                  </a:ext>
                </a:extLst>
              </p:cNvPr>
              <p:cNvSpPr/>
              <p:nvPr/>
            </p:nvSpPr>
            <p:spPr>
              <a:xfrm>
                <a:off x="1951604" y="5019675"/>
                <a:ext cx="766762" cy="76676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88A40AA2-7C93-4C2C-B6A6-F5D1A5E19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604" y="5019675"/>
                <a:ext cx="766762" cy="7667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A870995-23A3-4163-A2E0-3E947054BA5E}"/>
                  </a:ext>
                </a:extLst>
              </p:cNvPr>
              <p:cNvSpPr/>
              <p:nvPr/>
            </p:nvSpPr>
            <p:spPr>
              <a:xfrm>
                <a:off x="3065008" y="5019675"/>
                <a:ext cx="766762" cy="76676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A870995-23A3-4163-A2E0-3E947054B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008" y="5019675"/>
                <a:ext cx="766762" cy="7667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76A6142-8D88-4AA4-98E4-4D6C285CEA28}"/>
                  </a:ext>
                </a:extLst>
              </p:cNvPr>
              <p:cNvSpPr/>
              <p:nvPr/>
            </p:nvSpPr>
            <p:spPr>
              <a:xfrm>
                <a:off x="4178412" y="5019675"/>
                <a:ext cx="766762" cy="76676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76A6142-8D88-4AA4-98E4-4D6C285CE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412" y="5019675"/>
                <a:ext cx="766762" cy="76676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46F7A7B8-DEA9-4A3E-81E1-2174593CCFC2}"/>
                  </a:ext>
                </a:extLst>
              </p:cNvPr>
              <p:cNvSpPr/>
              <p:nvPr/>
            </p:nvSpPr>
            <p:spPr>
              <a:xfrm>
                <a:off x="5291816" y="5019675"/>
                <a:ext cx="766762" cy="76676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46F7A7B8-DEA9-4A3E-81E1-2174593CC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816" y="5019675"/>
                <a:ext cx="766762" cy="76676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31CE3AD4-D883-497C-A492-47F1DCD473BD}"/>
                  </a:ext>
                </a:extLst>
              </p:cNvPr>
              <p:cNvSpPr/>
              <p:nvPr/>
            </p:nvSpPr>
            <p:spPr>
              <a:xfrm>
                <a:off x="1394902" y="2900364"/>
                <a:ext cx="766762" cy="76676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31CE3AD4-D883-497C-A492-47F1DCD47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902" y="2900364"/>
                <a:ext cx="766762" cy="76676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50815A0-DD88-43A6-A953-5D6D1A8C3299}"/>
              </a:ext>
            </a:extLst>
          </p:cNvPr>
          <p:cNvCxnSpPr>
            <a:cxnSpLocks/>
            <a:stCxn id="19" idx="4"/>
            <a:endCxn id="4" idx="0"/>
          </p:cNvCxnSpPr>
          <p:nvPr/>
        </p:nvCxnSpPr>
        <p:spPr>
          <a:xfrm flipH="1">
            <a:off x="1221581" y="3667126"/>
            <a:ext cx="556702" cy="135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853C483-D973-44FF-95A8-38C7EB50E06E}"/>
              </a:ext>
            </a:extLst>
          </p:cNvPr>
          <p:cNvCxnSpPr>
            <a:cxnSpLocks/>
            <a:stCxn id="19" idx="4"/>
            <a:endCxn id="12" idx="0"/>
          </p:cNvCxnSpPr>
          <p:nvPr/>
        </p:nvCxnSpPr>
        <p:spPr>
          <a:xfrm>
            <a:off x="1778283" y="3667126"/>
            <a:ext cx="556702" cy="135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A92CD3E8-E4FC-4046-A90D-6B2424F6ECD9}"/>
                  </a:ext>
                </a:extLst>
              </p:cNvPr>
              <p:cNvSpPr/>
              <p:nvPr/>
            </p:nvSpPr>
            <p:spPr>
              <a:xfrm>
                <a:off x="2508306" y="2900364"/>
                <a:ext cx="766762" cy="76676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A92CD3E8-E4FC-4046-A90D-6B2424F6EC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306" y="2900364"/>
                <a:ext cx="766762" cy="76676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0D29D86C-E326-4106-8F07-E546AE26673C}"/>
              </a:ext>
            </a:extLst>
          </p:cNvPr>
          <p:cNvCxnSpPr>
            <a:cxnSpLocks/>
            <a:stCxn id="104" idx="4"/>
          </p:cNvCxnSpPr>
          <p:nvPr/>
        </p:nvCxnSpPr>
        <p:spPr>
          <a:xfrm flipH="1">
            <a:off x="2334985" y="3667126"/>
            <a:ext cx="556702" cy="135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7A0F127-624F-4A81-A0EC-AEEF19361CF9}"/>
              </a:ext>
            </a:extLst>
          </p:cNvPr>
          <p:cNvCxnSpPr>
            <a:cxnSpLocks/>
            <a:stCxn id="104" idx="4"/>
          </p:cNvCxnSpPr>
          <p:nvPr/>
        </p:nvCxnSpPr>
        <p:spPr>
          <a:xfrm>
            <a:off x="2891687" y="3667126"/>
            <a:ext cx="556702" cy="135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9B3C9DAD-28D7-4E3C-A46E-148DF72C1C5F}"/>
                  </a:ext>
                </a:extLst>
              </p:cNvPr>
              <p:cNvSpPr/>
              <p:nvPr/>
            </p:nvSpPr>
            <p:spPr>
              <a:xfrm>
                <a:off x="3621710" y="2900364"/>
                <a:ext cx="766762" cy="76676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9B3C9DAD-28D7-4E3C-A46E-148DF72C1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710" y="2900364"/>
                <a:ext cx="766762" cy="76676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7AAD77FE-C9EC-45FC-9837-C80AF4FA5D39}"/>
              </a:ext>
            </a:extLst>
          </p:cNvPr>
          <p:cNvCxnSpPr>
            <a:cxnSpLocks/>
            <a:stCxn id="163" idx="4"/>
          </p:cNvCxnSpPr>
          <p:nvPr/>
        </p:nvCxnSpPr>
        <p:spPr>
          <a:xfrm flipH="1">
            <a:off x="3448390" y="3667126"/>
            <a:ext cx="556701" cy="135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7F7A2CD3-6B9E-4F20-842A-C56C1520AAC0}"/>
              </a:ext>
            </a:extLst>
          </p:cNvPr>
          <p:cNvCxnSpPr>
            <a:cxnSpLocks/>
            <a:stCxn id="163" idx="4"/>
          </p:cNvCxnSpPr>
          <p:nvPr/>
        </p:nvCxnSpPr>
        <p:spPr>
          <a:xfrm>
            <a:off x="4005091" y="3667126"/>
            <a:ext cx="556702" cy="135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4F9804BD-5753-4189-B0CE-00324A8CA774}"/>
                  </a:ext>
                </a:extLst>
              </p:cNvPr>
              <p:cNvSpPr/>
              <p:nvPr/>
            </p:nvSpPr>
            <p:spPr>
              <a:xfrm>
                <a:off x="4735114" y="2900364"/>
                <a:ext cx="766762" cy="76676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4F9804BD-5753-4189-B0CE-00324A8CA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114" y="2900364"/>
                <a:ext cx="766762" cy="76676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132D4AEA-5559-4F47-9334-4772C0F75C09}"/>
              </a:ext>
            </a:extLst>
          </p:cNvPr>
          <p:cNvCxnSpPr>
            <a:cxnSpLocks/>
            <a:stCxn id="180" idx="4"/>
          </p:cNvCxnSpPr>
          <p:nvPr/>
        </p:nvCxnSpPr>
        <p:spPr>
          <a:xfrm flipH="1">
            <a:off x="4561794" y="3667126"/>
            <a:ext cx="556701" cy="135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7C518F58-7E2E-4323-A6BF-20DC24430BDB}"/>
              </a:ext>
            </a:extLst>
          </p:cNvPr>
          <p:cNvCxnSpPr>
            <a:cxnSpLocks/>
            <a:stCxn id="180" idx="4"/>
          </p:cNvCxnSpPr>
          <p:nvPr/>
        </p:nvCxnSpPr>
        <p:spPr>
          <a:xfrm>
            <a:off x="5118495" y="3667126"/>
            <a:ext cx="556702" cy="135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32CBB8F2-2867-41B5-A30F-E31DA0034301}"/>
              </a:ext>
            </a:extLst>
          </p:cNvPr>
          <p:cNvSpPr/>
          <p:nvPr/>
        </p:nvSpPr>
        <p:spPr>
          <a:xfrm>
            <a:off x="1282983" y="4171950"/>
            <a:ext cx="990600" cy="3714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kernel</a:t>
            </a:r>
            <a:endParaRPr lang="ko-KR" altLang="en-US" b="1" dirty="0"/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6B33B1CB-9BF7-414F-B3B6-DF4F8B2D2A74}"/>
              </a:ext>
            </a:extLst>
          </p:cNvPr>
          <p:cNvSpPr/>
          <p:nvPr/>
        </p:nvSpPr>
        <p:spPr>
          <a:xfrm>
            <a:off x="2396387" y="4171950"/>
            <a:ext cx="990600" cy="3714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kernel</a:t>
            </a:r>
            <a:endParaRPr lang="ko-KR" altLang="en-US" b="1" dirty="0"/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961A0DAF-98CA-4D9B-A180-0E653A8313A6}"/>
              </a:ext>
            </a:extLst>
          </p:cNvPr>
          <p:cNvSpPr/>
          <p:nvPr/>
        </p:nvSpPr>
        <p:spPr>
          <a:xfrm>
            <a:off x="3509791" y="4171950"/>
            <a:ext cx="990600" cy="3714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kernel</a:t>
            </a:r>
            <a:endParaRPr lang="ko-KR" altLang="en-US" b="1" dirty="0"/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07CC70C6-02DC-48AE-9F42-CAD880D78CE5}"/>
              </a:ext>
            </a:extLst>
          </p:cNvPr>
          <p:cNvSpPr/>
          <p:nvPr/>
        </p:nvSpPr>
        <p:spPr>
          <a:xfrm>
            <a:off x="4623195" y="4171950"/>
            <a:ext cx="990600" cy="3714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kernel</a:t>
            </a:r>
            <a:endParaRPr lang="ko-KR" altLang="en-US" b="1" dirty="0"/>
          </a:p>
        </p:txBody>
      </p: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F7B916B8-2665-4D34-BC19-C81D34A9E6B9}"/>
              </a:ext>
            </a:extLst>
          </p:cNvPr>
          <p:cNvGrpSpPr/>
          <p:nvPr/>
        </p:nvGrpSpPr>
        <p:grpSpPr>
          <a:xfrm>
            <a:off x="6809182" y="2136775"/>
            <a:ext cx="3068243" cy="371475"/>
            <a:chOff x="6537720" y="2483644"/>
            <a:chExt cx="3068243" cy="371475"/>
          </a:xfrm>
        </p:grpSpPr>
        <p:sp>
          <p:nvSpPr>
            <p:cNvPr id="393" name="직사각형 392">
              <a:extLst>
                <a:ext uri="{FF2B5EF4-FFF2-40B4-BE49-F238E27FC236}">
                  <a16:creationId xmlns:a16="http://schemas.microsoft.com/office/drawing/2014/main" id="{2387942C-81EE-4CDF-A4F2-F36C87D69C7A}"/>
                </a:ext>
              </a:extLst>
            </p:cNvPr>
            <p:cNvSpPr/>
            <p:nvPr/>
          </p:nvSpPr>
          <p:spPr>
            <a:xfrm>
              <a:off x="6537720" y="2483644"/>
              <a:ext cx="990600" cy="3714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kernel</a:t>
              </a:r>
              <a:endParaRPr lang="ko-KR" altLang="en-US" b="1" dirty="0"/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D8DE6659-CB71-4B3B-B4C1-AB6F89C213A5}"/>
                </a:ext>
              </a:extLst>
            </p:cNvPr>
            <p:cNvSpPr txBox="1"/>
            <p:nvPr/>
          </p:nvSpPr>
          <p:spPr>
            <a:xfrm>
              <a:off x="7528320" y="2483644"/>
              <a:ext cx="2077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: (w0, w1) weight</a:t>
              </a:r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8BCC9454-2140-46A1-8EBC-980F1111FB61}"/>
                  </a:ext>
                </a:extLst>
              </p:cNvPr>
              <p:cNvSpPr txBox="1"/>
              <p:nvPr/>
            </p:nvSpPr>
            <p:spPr>
              <a:xfrm>
                <a:off x="7265704" y="3071353"/>
                <a:ext cx="3643313" cy="1191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8BCC9454-2140-46A1-8EBC-980F1111F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704" y="3071353"/>
                <a:ext cx="3643313" cy="11915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DEF7FA62-D93A-4E7C-8665-5CAAD6F13CE9}"/>
                  </a:ext>
                </a:extLst>
              </p:cNvPr>
              <p:cNvSpPr txBox="1"/>
              <p:nvPr/>
            </p:nvSpPr>
            <p:spPr>
              <a:xfrm>
                <a:off x="7304482" y="5014912"/>
                <a:ext cx="4145246" cy="1136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,4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1,4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2,4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3,0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3,4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DEF7FA62-D93A-4E7C-8665-5CAAD6F13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482" y="5014912"/>
                <a:ext cx="4145246" cy="11367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0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" grpId="0"/>
      <p:bldP spid="3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08EFC-A889-4328-B352-C2C03149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Normalization – LRN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E8BAE-071E-45F9-B7F4-202877FC6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en-US" altLang="ko-KR" dirty="0"/>
              <a:t>LRN-Local Response Normalization</a:t>
            </a:r>
          </a:p>
          <a:p>
            <a:pPr lvl="1"/>
            <a:r>
              <a:rPr lang="en-US" altLang="ko-KR" dirty="0"/>
              <a:t>Competitive normalization layer</a:t>
            </a:r>
          </a:p>
          <a:p>
            <a:pPr lvl="1"/>
            <a:r>
              <a:rPr lang="en-US" altLang="ko-KR" dirty="0"/>
              <a:t>If one kernel strongly activates certain node, regulate that node’s output when near kernels are applied.</a:t>
            </a:r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EF4C67-5E50-447D-AB78-C7A7BCA9A768}"/>
                  </a:ext>
                </a:extLst>
              </p:cNvPr>
              <p:cNvSpPr txBox="1"/>
              <p:nvPr/>
            </p:nvSpPr>
            <p:spPr>
              <a:xfrm>
                <a:off x="2275794" y="3473903"/>
                <a:ext cx="7228004" cy="2912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unc>
                                    <m:funcPr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3200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ko-KR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sub>
                                <m:sup>
                                  <m:func>
                                    <m:funcPr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3200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ko-KR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func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</m:e>
                                    <m:sup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n-US" altLang="ko-KR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𝑟𝑎𝑑𝑖𝑢𝑠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altLang="ko-KR" sz="32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EF4C67-5E50-447D-AB78-C7A7BCA9A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794" y="3473903"/>
                <a:ext cx="7228004" cy="2912336"/>
              </a:xfrm>
              <a:prstGeom prst="rect">
                <a:avLst/>
              </a:prstGeom>
              <a:blipFill>
                <a:blip r:embed="rId2"/>
                <a:stretch>
                  <a:fillRect b="-27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306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08EFC-A889-4328-B352-C2C03149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Normalization – LRN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EF4C67-5E50-447D-AB78-C7A7BCA9A768}"/>
                  </a:ext>
                </a:extLst>
              </p:cNvPr>
              <p:cNvSpPr txBox="1"/>
              <p:nvPr/>
            </p:nvSpPr>
            <p:spPr>
              <a:xfrm>
                <a:off x="2928935" y="1449160"/>
                <a:ext cx="6336094" cy="2560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unc>
                                    <m:funcPr>
                                      <m:ctrl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800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ko-K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sub>
                                <m:sup>
                                  <m:func>
                                    <m:funcPr>
                                      <m:ctrl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800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ko-K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func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</m:e>
                                    <m:sup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n-US" altLang="ko-KR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altLang="ko-KR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altLang="ko-KR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𝑟𝑎𝑑𝑖𝑢𝑠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altLang="ko-KR" sz="2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EF4C67-5E50-447D-AB78-C7A7BCA9A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935" y="1449160"/>
                <a:ext cx="6336094" cy="2560894"/>
              </a:xfrm>
              <a:prstGeom prst="rect">
                <a:avLst/>
              </a:prstGeom>
              <a:blipFill>
                <a:blip r:embed="rId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4A836CEC-38DC-48C4-84F9-9FCB1C8E2469}"/>
              </a:ext>
            </a:extLst>
          </p:cNvPr>
          <p:cNvSpPr/>
          <p:nvPr/>
        </p:nvSpPr>
        <p:spPr>
          <a:xfrm rot="375020">
            <a:off x="2777899" y="5408037"/>
            <a:ext cx="6486525" cy="963386"/>
          </a:xfrm>
          <a:prstGeom prst="parallelogram">
            <a:avLst>
              <a:gd name="adj" fmla="val 325000"/>
            </a:avLst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22B68146-05E2-4AA1-8FEB-AA9BB8F84EAB}"/>
              </a:ext>
            </a:extLst>
          </p:cNvPr>
          <p:cNvSpPr/>
          <p:nvPr/>
        </p:nvSpPr>
        <p:spPr>
          <a:xfrm rot="375020">
            <a:off x="2777899" y="5008817"/>
            <a:ext cx="6486525" cy="963386"/>
          </a:xfrm>
          <a:prstGeom prst="parallelogram">
            <a:avLst>
              <a:gd name="adj" fmla="val 325000"/>
            </a:avLst>
          </a:prstGeom>
          <a:solidFill>
            <a:schemeClr val="accent6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7AA7237F-874F-4F61-8063-FA6F8969AAD2}"/>
              </a:ext>
            </a:extLst>
          </p:cNvPr>
          <p:cNvSpPr/>
          <p:nvPr/>
        </p:nvSpPr>
        <p:spPr>
          <a:xfrm rot="375020">
            <a:off x="2777898" y="4609598"/>
            <a:ext cx="6486525" cy="963386"/>
          </a:xfrm>
          <a:prstGeom prst="parallelogram">
            <a:avLst>
              <a:gd name="adj" fmla="val 325000"/>
            </a:avLst>
          </a:prstGeom>
          <a:solidFill>
            <a:schemeClr val="accent2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2CC5E3A5-1290-410B-9322-13C66FA7E2F7}"/>
              </a:ext>
            </a:extLst>
          </p:cNvPr>
          <p:cNvSpPr/>
          <p:nvPr/>
        </p:nvSpPr>
        <p:spPr>
          <a:xfrm rot="375020">
            <a:off x="2777897" y="4210379"/>
            <a:ext cx="6486525" cy="963386"/>
          </a:xfrm>
          <a:prstGeom prst="parallelogram">
            <a:avLst>
              <a:gd name="adj" fmla="val 325000"/>
            </a:avLst>
          </a:prstGeom>
          <a:solidFill>
            <a:schemeClr val="accent3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F36AA30A-6711-4FE8-84CD-890899EC028A}"/>
              </a:ext>
            </a:extLst>
          </p:cNvPr>
          <p:cNvSpPr/>
          <p:nvPr/>
        </p:nvSpPr>
        <p:spPr>
          <a:xfrm rot="375020">
            <a:off x="5370330" y="5642501"/>
            <a:ext cx="1301659" cy="176898"/>
          </a:xfrm>
          <a:prstGeom prst="parallelogram">
            <a:avLst>
              <a:gd name="adj" fmla="val 3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709E5973-64BE-4C7F-ACF0-BD91564690AD}"/>
              </a:ext>
            </a:extLst>
          </p:cNvPr>
          <p:cNvSpPr/>
          <p:nvPr/>
        </p:nvSpPr>
        <p:spPr>
          <a:xfrm rot="375020">
            <a:off x="5370329" y="5276776"/>
            <a:ext cx="1301659" cy="176898"/>
          </a:xfrm>
          <a:prstGeom prst="parallelogram">
            <a:avLst>
              <a:gd name="adj" fmla="val 325000"/>
            </a:avLst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BF87B9BD-6E73-42B5-A341-722C688D51D1}"/>
              </a:ext>
            </a:extLst>
          </p:cNvPr>
          <p:cNvSpPr/>
          <p:nvPr/>
        </p:nvSpPr>
        <p:spPr>
          <a:xfrm rot="375020">
            <a:off x="5370328" y="6042955"/>
            <a:ext cx="1301659" cy="176898"/>
          </a:xfrm>
          <a:prstGeom prst="parallelogram">
            <a:avLst>
              <a:gd name="adj" fmla="val 325000"/>
            </a:avLst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84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2DE4B-3E48-461D-B686-BADC845C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89E78-47EB-4E07-93B2-8E6C3798A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http://taewan.kim/post/cnn/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https://en.wikipedia.org/wiki/Kernel_(image_processing)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https://towardsdatascience.com/applied-deep-learning-part-4-convolutional-neural-networks-584bc134c1e2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36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5E732-1675-4334-AC33-E1AF7F9C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639F1D4-ECB4-40F5-9C6A-0E4C44920C54}"/>
                  </a:ext>
                </a:extLst>
              </p:cNvPr>
              <p:cNvSpPr/>
              <p:nvPr/>
            </p:nvSpPr>
            <p:spPr>
              <a:xfrm>
                <a:off x="2168757" y="1536494"/>
                <a:ext cx="7863649" cy="20553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altLang="ko-KR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2400" b="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639F1D4-ECB4-40F5-9C6A-0E4C44920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757" y="1536494"/>
                <a:ext cx="7863649" cy="20553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8" name="Picture 24">
            <a:extLst>
              <a:ext uri="{FF2B5EF4-FFF2-40B4-BE49-F238E27FC236}">
                <a16:creationId xmlns:a16="http://schemas.microsoft.com/office/drawing/2014/main" id="{6116A437-E052-4AE1-BA15-1DA39A0AA5A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3353"/>
            <a:ext cx="5035882" cy="215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BE7ACF48-BA58-42B9-B4E9-A9FC80EB102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920" y="3813353"/>
            <a:ext cx="5035884" cy="19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5E732-1675-4334-AC33-E1AF7F9C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Correlation – what we use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639F1D4-ECB4-40F5-9C6A-0E4C44920C54}"/>
                  </a:ext>
                </a:extLst>
              </p:cNvPr>
              <p:cNvSpPr/>
              <p:nvPr/>
            </p:nvSpPr>
            <p:spPr>
              <a:xfrm>
                <a:off x="2168757" y="1536494"/>
                <a:ext cx="7863649" cy="20553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altLang="ko-KR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2400" b="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639F1D4-ECB4-40F5-9C6A-0E4C44920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757" y="1536494"/>
                <a:ext cx="7863649" cy="20553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810A3C7-A59A-4A7B-B021-1FFA06A87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80" y="3408296"/>
            <a:ext cx="3924169" cy="136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FDD0D81-6263-4EAA-866F-23AC42A9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18" y="4989469"/>
            <a:ext cx="4130163" cy="140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0E1938C-522D-43E3-BE3A-301A368D3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62" y="3555289"/>
            <a:ext cx="6963976" cy="262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80FCDB-ACE9-464C-9719-52A095492C78}"/>
              </a:ext>
            </a:extLst>
          </p:cNvPr>
          <p:cNvSpPr txBox="1"/>
          <p:nvPr/>
        </p:nvSpPr>
        <p:spPr>
          <a:xfrm>
            <a:off x="122940" y="350043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E0919-37A3-4A6B-8E0E-77AF79F8D6AC}"/>
              </a:ext>
            </a:extLst>
          </p:cNvPr>
          <p:cNvSpPr txBox="1"/>
          <p:nvPr/>
        </p:nvSpPr>
        <p:spPr>
          <a:xfrm>
            <a:off x="122940" y="508277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54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290B0-9813-4521-950D-319423D5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vs Correlation</a:t>
            </a:r>
            <a:endParaRPr lang="ko-KR" altLang="en-US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2D5BD96F-447D-4AF9-A928-E5BA67209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590" y="1778786"/>
            <a:ext cx="6246303" cy="468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80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A4CB0-EEC8-40F6-983C-EF09AD08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Correlation - Example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403E031-B549-4861-9610-87D8E2187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91" y="1862138"/>
            <a:ext cx="5399148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48B99A5-3303-40E5-9201-BEF94AABC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9" y="3009536"/>
            <a:ext cx="1425115" cy="145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3DE513-670B-4795-A87F-CF322904EAEE}"/>
              </a:ext>
            </a:extLst>
          </p:cNvPr>
          <p:cNvSpPr txBox="1"/>
          <p:nvPr/>
        </p:nvSpPr>
        <p:spPr>
          <a:xfrm>
            <a:off x="6996113" y="3181077"/>
            <a:ext cx="633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/>
              <a:t>*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2772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D30D9-8128-431F-8529-457FC110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Correlation - Example</a:t>
            </a:r>
            <a:endParaRPr lang="ko-KR" alt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419F1EF-F18D-4ED3-816B-14E028214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38302"/>
            <a:ext cx="602932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82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6517A-60C3-4CB0-95E5-70C050B4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CNN?</a:t>
            </a:r>
            <a:endParaRPr lang="ko-KR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7BF8246-0B43-4C68-8CA1-DF91C11AB2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25"/>
          <a:stretch/>
        </p:blipFill>
        <p:spPr bwMode="auto">
          <a:xfrm>
            <a:off x="7881938" y="1540895"/>
            <a:ext cx="3211827" cy="235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F6582B-46FB-44E3-835A-AD2325FE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2812"/>
            <a:ext cx="6938963" cy="361791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Linear layer(FNN)</a:t>
            </a:r>
          </a:p>
          <a:p>
            <a:pPr lvl="1"/>
            <a:r>
              <a:rPr lang="en-US" altLang="ko-KR" sz="2000" b="1" dirty="0"/>
              <a:t>n</a:t>
            </a:r>
            <a:r>
              <a:rPr lang="en-US" altLang="ko-KR" sz="2000" dirty="0"/>
              <a:t> input, m output</a:t>
            </a:r>
            <a:r>
              <a:rPr lang="ko-KR" altLang="en-US" sz="2000" dirty="0"/>
              <a:t> </a:t>
            </a:r>
            <a:r>
              <a:rPr lang="en-US" altLang="ko-KR" sz="2000" dirty="0"/>
              <a:t>-&gt; m*n matrix (# of weight is </a:t>
            </a:r>
            <a:r>
              <a:rPr lang="en-US" altLang="ko-KR" sz="2000" dirty="0" err="1"/>
              <a:t>mn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Each output node is fully connected to all n inputs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CNN</a:t>
            </a:r>
          </a:p>
          <a:p>
            <a:pPr lvl="1"/>
            <a:r>
              <a:rPr lang="en-US" altLang="ko-KR" sz="2000" dirty="0"/>
              <a:t>For many data “with positional information’</a:t>
            </a:r>
          </a:p>
          <a:p>
            <a:pPr lvl="1"/>
            <a:r>
              <a:rPr lang="en-US" altLang="ko-KR" sz="2000" dirty="0"/>
              <a:t>By using ‘kernels’ with limited size</a:t>
            </a:r>
          </a:p>
          <a:p>
            <a:pPr lvl="2"/>
            <a:r>
              <a:rPr lang="en-US" altLang="ko-KR" sz="1600" dirty="0"/>
              <a:t>‘kernel’ means – same weight for many ‘spots’ of data</a:t>
            </a:r>
          </a:p>
          <a:p>
            <a:pPr lvl="1"/>
            <a:r>
              <a:rPr lang="en-US" altLang="ko-KR" sz="2000" dirty="0"/>
              <a:t>Tradeoff : expressiveness of each layer &lt;-&gt; connection cost</a:t>
            </a:r>
            <a:endParaRPr lang="ko-KR" altLang="en-US" sz="20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4E4AF1E-20EF-4623-A1F6-E405C0EC67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5"/>
          <a:stretch/>
        </p:blipFill>
        <p:spPr bwMode="auto">
          <a:xfrm>
            <a:off x="7953375" y="4070059"/>
            <a:ext cx="3211827" cy="235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774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35B23-60F2-476C-B9DE-74A45A52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 as a ‘filter’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60D2AD2-B4EA-41AF-AC21-07F4490F0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12987"/>
            <a:ext cx="1997756" cy="19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3" descr="&#10;\begin{bmatrix}&#10;0 &amp; 0 &amp; 0 \\&#10;0 &amp; 1 &amp; 0 \\&#10;0 &amp; 0 &amp; 0&#10;\end{bmatrix}&#10;">
            <a:extLst>
              <a:ext uri="{FF2B5EF4-FFF2-40B4-BE49-F238E27FC236}">
                <a16:creationId xmlns:a16="http://schemas.microsoft.com/office/drawing/2014/main" id="{6DE5A17F-B8B1-47B5-8798-7BFACF1B81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200" y="36814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6D462F-DCE3-45A1-8722-9A146FD616AC}"/>
                  </a:ext>
                </a:extLst>
              </p:cNvPr>
              <p:cNvSpPr txBox="1"/>
              <p:nvPr/>
            </p:nvSpPr>
            <p:spPr>
              <a:xfrm>
                <a:off x="8354814" y="1616502"/>
                <a:ext cx="90890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6D462F-DCE3-45A1-8722-9A146F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814" y="1616502"/>
                <a:ext cx="908903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5872B8B6-8AFD-495A-B978-73071E7D0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637" y="1594529"/>
            <a:ext cx="1997756" cy="19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>
            <a:extLst>
              <a:ext uri="{FF2B5EF4-FFF2-40B4-BE49-F238E27FC236}">
                <a16:creationId xmlns:a16="http://schemas.microsoft.com/office/drawing/2014/main" id="{F5D9F599-EDC5-4F54-9F90-98C5E8BF4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63" y="1594529"/>
            <a:ext cx="1997756" cy="19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1C2254-3208-4B12-BC21-29DA0DD7469E}"/>
                  </a:ext>
                </a:extLst>
              </p:cNvPr>
              <p:cNvSpPr txBox="1"/>
              <p:nvPr/>
            </p:nvSpPr>
            <p:spPr>
              <a:xfrm>
                <a:off x="3660460" y="1653152"/>
                <a:ext cx="1479571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1C2254-3208-4B12-BC21-29DA0DD74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460" y="1653152"/>
                <a:ext cx="1479571" cy="732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5" name="Picture 7">
            <a:extLst>
              <a:ext uri="{FF2B5EF4-FFF2-40B4-BE49-F238E27FC236}">
                <a16:creationId xmlns:a16="http://schemas.microsoft.com/office/drawing/2014/main" id="{616AA616-2B02-4999-956B-EED3164D2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63" y="3822811"/>
            <a:ext cx="1997756" cy="19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678DC5B-974B-425E-B9EF-D25B6AE5550E}"/>
                  </a:ext>
                </a:extLst>
              </p:cNvPr>
              <p:cNvSpPr txBox="1"/>
              <p:nvPr/>
            </p:nvSpPr>
            <p:spPr>
              <a:xfrm>
                <a:off x="3660460" y="3833813"/>
                <a:ext cx="1635063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1/9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1/9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1/9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1/9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1/9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1/9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1/9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1/9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1/9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678DC5B-974B-425E-B9EF-D25B6AE55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460" y="3833813"/>
                <a:ext cx="1635063" cy="8102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7" name="Picture 9">
            <a:extLst>
              <a:ext uri="{FF2B5EF4-FFF2-40B4-BE49-F238E27FC236}">
                <a16:creationId xmlns:a16="http://schemas.microsoft.com/office/drawing/2014/main" id="{7AC8F36A-7868-4BB0-BBD5-635AE520B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637" y="3833813"/>
            <a:ext cx="1997756" cy="19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AA936A-8ADE-4D01-BFF0-9CD58A0DC299}"/>
                  </a:ext>
                </a:extLst>
              </p:cNvPr>
              <p:cNvSpPr txBox="1"/>
              <p:nvPr/>
            </p:nvSpPr>
            <p:spPr>
              <a:xfrm>
                <a:off x="7445141" y="3727860"/>
                <a:ext cx="2019784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/16</m:t>
                            </m:r>
                          </m:e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2/16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/16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2/16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/16</m:t>
                            </m:r>
                          </m:e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2/16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/16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/16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/16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AA936A-8ADE-4D01-BFF0-9CD58A0DC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141" y="3727860"/>
                <a:ext cx="2019784" cy="81022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00314CF-2F7F-4EFF-9999-0399EC272A07}"/>
              </a:ext>
            </a:extLst>
          </p:cNvPr>
          <p:cNvSpPr txBox="1"/>
          <p:nvPr/>
        </p:nvSpPr>
        <p:spPr>
          <a:xfrm>
            <a:off x="804182" y="5869093"/>
            <a:ext cx="796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/>
              <a:t>Kernel works as a 'filter’, and </a:t>
            </a:r>
            <a:r>
              <a:rPr lang="en-US" altLang="ko-KR" sz="3200" b="1" i="1" dirty="0"/>
              <a:t>it REALLY IS!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74246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11C12-C89A-4386-81F8-9F8C391F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Structure</a:t>
            </a:r>
            <a:endParaRPr lang="ko-KR" altLang="en-US" dirty="0"/>
          </a:p>
        </p:txBody>
      </p:sp>
      <p:pic>
        <p:nvPicPr>
          <p:cNvPr id="5122" name="Picture 2" descr="CNN, Convolutional Neural Network 요약">
            <a:extLst>
              <a:ext uri="{FF2B5EF4-FFF2-40B4-BE49-F238E27FC236}">
                <a16:creationId xmlns:a16="http://schemas.microsoft.com/office/drawing/2014/main" id="{24CF18A0-6D16-46B3-A6E8-2AD9369DF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70" y="1751920"/>
            <a:ext cx="9732374" cy="249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F180FC1F-67A5-41C1-BAF7-F5838C2DF67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692" y="994229"/>
            <a:ext cx="5010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95CD5C-9F61-499C-9391-ED3EEED74231}"/>
              </a:ext>
            </a:extLst>
          </p:cNvPr>
          <p:cNvSpPr txBox="1"/>
          <p:nvPr/>
        </p:nvSpPr>
        <p:spPr>
          <a:xfrm>
            <a:off x="1130208" y="4908233"/>
            <a:ext cx="9732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dirty="0"/>
              <a:t>Using many kernels(channels) for each layer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/>
              <a:t>Data : ‘wider’ to 'deeper'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/>
              <a:t>Generally, Conv-Subsampling-C-S-….-FNN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542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Yu Gothic UI Semibold"/>
        <a:ea typeface="맑은 고딕"/>
        <a:cs typeface=""/>
      </a:majorFont>
      <a:minorFont>
        <a:latin typeface="Yu Gothic U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400</Words>
  <Application>Microsoft Office PowerPoint</Application>
  <PresentationFormat>와이드스크린</PresentationFormat>
  <Paragraphs>86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Cambria Math</vt:lpstr>
      <vt:lpstr>Yu Gothic UI</vt:lpstr>
      <vt:lpstr>Yu Gothic UI Semibold</vt:lpstr>
      <vt:lpstr>Arial</vt:lpstr>
      <vt:lpstr>Office 테마</vt:lpstr>
      <vt:lpstr>Convolutional Neural Network</vt:lpstr>
      <vt:lpstr>Convolution</vt:lpstr>
      <vt:lpstr>Correlation – what we use</vt:lpstr>
      <vt:lpstr>Convolution vs Correlation</vt:lpstr>
      <vt:lpstr>Correlation - Example</vt:lpstr>
      <vt:lpstr>Correlation - Example</vt:lpstr>
      <vt:lpstr>What is CNN?</vt:lpstr>
      <vt:lpstr>Kernel as a ‘filter’</vt:lpstr>
      <vt:lpstr>CNN Structure</vt:lpstr>
      <vt:lpstr>Kernel size, Stride</vt:lpstr>
      <vt:lpstr>Padding</vt:lpstr>
      <vt:lpstr>Pooling</vt:lpstr>
      <vt:lpstr>Output Size</vt:lpstr>
      <vt:lpstr>Weight of CNN – reducing complexity</vt:lpstr>
      <vt:lpstr>Normalization – LRN</vt:lpstr>
      <vt:lpstr>Normalization – LRN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Choi Seonghwan</dc:creator>
  <cp:lastModifiedBy>Choi Seonghwan</cp:lastModifiedBy>
  <cp:revision>16</cp:revision>
  <dcterms:created xsi:type="dcterms:W3CDTF">2019-11-12T14:15:54Z</dcterms:created>
  <dcterms:modified xsi:type="dcterms:W3CDTF">2019-11-12T16:39:33Z</dcterms:modified>
</cp:coreProperties>
</file>