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5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89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00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9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7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1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6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9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152F3E-44D2-4372-9406-8F8DB68E607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59888F-C8B5-4AB6-A4C4-D804E00B3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33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32AD8-A4BE-407B-A909-31EA74AFB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7200" b="1" dirty="0"/>
              <a:t>Word2Vec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97D0A5-C20A-4D21-9DCE-9F1F33A71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739242"/>
            <a:ext cx="9440034" cy="1049867"/>
          </a:xfrm>
        </p:spPr>
        <p:txBody>
          <a:bodyPr/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2018-18761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손동현</a:t>
            </a:r>
          </a:p>
        </p:txBody>
      </p:sp>
    </p:spTree>
    <p:extLst>
      <p:ext uri="{BB962C8B-B14F-4D97-AF65-F5344CB8AC3E}">
        <p14:creationId xmlns:p14="http://schemas.microsoft.com/office/powerpoint/2010/main" val="122045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B3DC-67E5-4F9E-A1A1-239BC0A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Skip-gram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43135-6905-47DC-AF4C-82F69E4B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12466" cy="4058751"/>
          </a:xfrm>
        </p:spPr>
        <p:txBody>
          <a:bodyPr/>
          <a:lstStyle/>
          <a:p>
            <a:r>
              <a:rPr lang="en-US" altLang="ko-KR" dirty="0"/>
              <a:t>CBOW</a:t>
            </a:r>
            <a:r>
              <a:rPr lang="ko-KR" altLang="en-US" dirty="0"/>
              <a:t>의 </a:t>
            </a:r>
            <a:r>
              <a:rPr lang="ko-KR" altLang="en-US" dirty="0" err="1"/>
              <a:t>역과정</a:t>
            </a:r>
            <a:r>
              <a:rPr lang="en-US" altLang="ko-KR" dirty="0"/>
              <a:t>. </a:t>
            </a:r>
            <a:r>
              <a:rPr lang="ko-KR" altLang="en-US" dirty="0"/>
              <a:t>단어로부터 주변 단어들을 추론</a:t>
            </a:r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en-US" altLang="ko-KR" dirty="0"/>
              <a:t>: </a:t>
            </a:r>
            <a:r>
              <a:rPr lang="en-US" altLang="ko-KR" dirty="0" err="1"/>
              <a:t>N+CNlnV</a:t>
            </a:r>
            <a:endParaRPr lang="en-US" altLang="ko-KR" dirty="0"/>
          </a:p>
          <a:p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일반적으로 </a:t>
            </a:r>
            <a:r>
              <a:rPr lang="en-US" altLang="ko-KR" dirty="0"/>
              <a:t>Skip-gram</a:t>
            </a:r>
            <a:r>
              <a:rPr lang="ko-KR" altLang="en-US" dirty="0"/>
              <a:t>이 </a:t>
            </a:r>
            <a:r>
              <a:rPr lang="en-US" altLang="ko-KR" dirty="0"/>
              <a:t>CBOW</a:t>
            </a:r>
            <a:r>
              <a:rPr lang="ko-KR" altLang="en-US" dirty="0"/>
              <a:t>에 비해 좋은 성능을 내서 </a:t>
            </a:r>
            <a:r>
              <a:rPr lang="en-US" altLang="ko-KR" dirty="0"/>
              <a:t>Skip-gram</a:t>
            </a:r>
            <a:r>
              <a:rPr lang="ko-KR" altLang="en-US" dirty="0"/>
              <a:t>을 사용한다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146" name="Picture 2" descr="skip-gram">
            <a:extLst>
              <a:ext uri="{FF2B5EF4-FFF2-40B4-BE49-F238E27FC236}">
                <a16:creationId xmlns:a16="http://schemas.microsoft.com/office/drawing/2014/main" id="{99CF2CEF-4075-4BA2-BF58-2F4FF42C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775" y="1951807"/>
            <a:ext cx="3330430" cy="36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3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4BF2-8166-49F8-A2B3-0920C856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연산량</a:t>
            </a:r>
            <a:r>
              <a:rPr lang="ko-KR" altLang="en-US" dirty="0"/>
              <a:t> 줄이기</a:t>
            </a:r>
            <a:r>
              <a:rPr lang="en-US" altLang="ko-KR" dirty="0"/>
              <a:t>: V to </a:t>
            </a:r>
            <a:r>
              <a:rPr lang="en-US" altLang="ko-KR" dirty="0" err="1"/>
              <a:t>lnV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21FD4-DF9D-4784-8AA3-1A4FA45E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자연어 처리에서 단어의 수는 매우 많음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선형시간으로 처리할 경우 학습에 큰 시간이 걸림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</a:t>
            </a:r>
            <a:r>
              <a:rPr lang="ko-KR" altLang="en-US" dirty="0"/>
              <a:t>를 </a:t>
            </a:r>
            <a:r>
              <a:rPr lang="en-US" altLang="ko-KR" dirty="0" err="1"/>
              <a:t>lnV</a:t>
            </a:r>
            <a:r>
              <a:rPr lang="ko-KR" altLang="en-US" dirty="0"/>
              <a:t>로 줄이는 테크닉 존재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064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DBCE-686E-4FA9-9D69-45FA2B06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Hierarchial</a:t>
            </a:r>
            <a:r>
              <a:rPr lang="en-US" altLang="ko-KR" dirty="0"/>
              <a:t>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FDF44-DC0F-455D-97FF-338364F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9089"/>
            <a:ext cx="4673273" cy="4352111"/>
          </a:xfrm>
        </p:spPr>
        <p:txBody>
          <a:bodyPr/>
          <a:lstStyle/>
          <a:p>
            <a:r>
              <a:rPr lang="en-US" altLang="ko-KR" dirty="0"/>
              <a:t>cross-entropy loss function</a:t>
            </a:r>
            <a:r>
              <a:rPr lang="ko-KR" altLang="en-US" dirty="0"/>
              <a:t>은 정답에 해당하는 값이 나올 확률만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빨리 구하는 자료구조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0D711-F37A-4EB4-B423-28BDD86D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43" y="1439089"/>
            <a:ext cx="5585414" cy="39798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559CB2-667B-4409-B4A6-797A6652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4" y="2808215"/>
            <a:ext cx="4708669" cy="14869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59EA6-2BE8-4FD5-83CC-57987A96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3" y="4357381"/>
            <a:ext cx="2457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6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99D60-F0BC-44EA-96F1-618FC26D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Negative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BD2F0-EE88-489D-A06D-52E763E5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너무 많은 단어들을 갱신</a:t>
            </a:r>
            <a:r>
              <a:rPr lang="en-US" altLang="ko-KR" dirty="0"/>
              <a:t>/</a:t>
            </a:r>
            <a:r>
              <a:rPr lang="ko-KR" altLang="en-US" dirty="0"/>
              <a:t>계산 해야 한다</a:t>
            </a:r>
            <a:r>
              <a:rPr lang="en-US" altLang="ko-KR" dirty="0"/>
              <a:t>. </a:t>
            </a:r>
            <a:r>
              <a:rPr lang="ko-KR" altLang="en-US" dirty="0"/>
              <a:t>몇 개만 샘플링 할 수는 없을까</a:t>
            </a:r>
            <a:r>
              <a:rPr lang="en-US" altLang="ko-KR" dirty="0"/>
              <a:t>?</a:t>
            </a:r>
          </a:p>
          <a:p>
            <a:pPr marL="36900" indent="0">
              <a:buNone/>
            </a:pPr>
            <a:r>
              <a:rPr lang="en-US" altLang="ko-KR" dirty="0"/>
              <a:t>Negative Samples: ‘</a:t>
            </a:r>
            <a:r>
              <a:rPr lang="ko-KR" altLang="en-US" dirty="0"/>
              <a:t>맥락</a:t>
            </a:r>
            <a:r>
              <a:rPr lang="en-US" altLang="ko-KR" dirty="0"/>
              <a:t>’</a:t>
            </a:r>
            <a:r>
              <a:rPr lang="ko-KR" altLang="en-US" dirty="0"/>
              <a:t>에 포함되지 않으면서</a:t>
            </a:r>
            <a:r>
              <a:rPr lang="en-US" altLang="ko-KR" dirty="0"/>
              <a:t>, </a:t>
            </a:r>
            <a:r>
              <a:rPr lang="ko-KR" altLang="en-US" dirty="0"/>
              <a:t>계산에는 포함되는 단어들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Negative Samples</a:t>
            </a:r>
            <a:r>
              <a:rPr lang="ko-KR" altLang="en-US" dirty="0"/>
              <a:t>는 단어가 나온 빈도 수에 비례하게 추출한다</a:t>
            </a:r>
            <a:r>
              <a:rPr lang="en-US" altLang="ko-KR" dirty="0"/>
              <a:t>!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단어들을 정확히 추론해내는 것이 아니라</a:t>
            </a:r>
            <a:r>
              <a:rPr lang="en-US" altLang="ko-KR" dirty="0"/>
              <a:t>, Negative/Positive</a:t>
            </a:r>
            <a:r>
              <a:rPr lang="ko-KR" altLang="en-US" dirty="0"/>
              <a:t>를 맞추는 </a:t>
            </a:r>
            <a:r>
              <a:rPr lang="ko-KR" altLang="en-US" dirty="0" err="1"/>
              <a:t>로지스틱이진분류기를</a:t>
            </a:r>
            <a:r>
              <a:rPr lang="ko-KR" altLang="en-US" dirty="0"/>
              <a:t> 학습한다</a:t>
            </a:r>
            <a:r>
              <a:rPr lang="en-US" altLang="ko-KR" dirty="0"/>
              <a:t>!(Loss Function</a:t>
            </a:r>
            <a:r>
              <a:rPr lang="ko-KR" altLang="en-US" dirty="0"/>
              <a:t>을 조절하는 형태</a:t>
            </a:r>
            <a:r>
              <a:rPr lang="en-US" altLang="ko-KR" dirty="0"/>
              <a:t>)</a:t>
            </a:r>
          </a:p>
          <a:p>
            <a:pPr marL="3690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E3036-7357-43D9-956D-44274AAE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73" y="4509738"/>
            <a:ext cx="4533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0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4F77-8DB8-4C34-BAAC-00CBAF2F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So, why?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4D636C-E3D7-47AD-BB13-72B34C95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????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Distributional Hypothesis: </a:t>
            </a:r>
            <a:r>
              <a:rPr lang="ko-KR" altLang="en-US" dirty="0"/>
              <a:t>비슷한 맥락에 등장하는 단어들</a:t>
            </a:r>
            <a:r>
              <a:rPr lang="en-US" altLang="ko-KR" dirty="0"/>
              <a:t>(</a:t>
            </a:r>
            <a:r>
              <a:rPr lang="ko-KR" altLang="en-US" dirty="0"/>
              <a:t>위치적으로 가까운 단어들</a:t>
            </a:r>
            <a:r>
              <a:rPr lang="en-US" altLang="ko-KR" dirty="0"/>
              <a:t>)</a:t>
            </a:r>
            <a:r>
              <a:rPr lang="ko-KR" altLang="en-US" dirty="0"/>
              <a:t>은 유사한 의미를 지니는 경향이 있다</a:t>
            </a:r>
            <a:r>
              <a:rPr lang="en-US" altLang="ko-KR" dirty="0"/>
              <a:t>!</a:t>
            </a:r>
          </a:p>
          <a:p>
            <a:pPr marL="36900" indent="0">
              <a:buNone/>
            </a:pPr>
            <a:r>
              <a:rPr lang="ko-KR" altLang="en-US" dirty="0"/>
              <a:t>에 기반한 </a:t>
            </a:r>
            <a:r>
              <a:rPr lang="ko-KR" altLang="en-US" dirty="0" err="1"/>
              <a:t>머신러닝</a:t>
            </a:r>
            <a:r>
              <a:rPr lang="ko-KR" altLang="en-US" dirty="0"/>
              <a:t> 기술</a:t>
            </a:r>
            <a:endParaRPr lang="en-US" altLang="ko-KR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4D497F7D-E722-4179-8C27-E4A7EEE4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864891"/>
            <a:ext cx="6334125" cy="10477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19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8B97A-62DD-44E6-A1BB-46195189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Pre-trained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B8D72-23FB-480E-8F5F-44A93FDE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https://github.com/Kyubyong/wordvectors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D071D-6594-4A2D-8A02-842B8CF9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8" y="2814086"/>
            <a:ext cx="8105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2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130B37-5C2D-4002-B64E-D8E5AE8D8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Thanks!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8B1DAA4-B3BE-42F8-B062-B33196093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FC44F-F0BC-438C-9378-E3C4F4B5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22245-B407-4286-A751-485FE9E3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Natural Language Processing </a:t>
            </a:r>
          </a:p>
          <a:p>
            <a:r>
              <a:rPr lang="en-US" altLang="ko-KR" dirty="0"/>
              <a:t>Human Language in Computer?</a:t>
            </a:r>
          </a:p>
          <a:p>
            <a:r>
              <a:rPr lang="en-US" altLang="ko-KR" dirty="0" err="1"/>
              <a:t>ChatBot</a:t>
            </a:r>
            <a:r>
              <a:rPr lang="en-US" altLang="ko-KR" dirty="0"/>
              <a:t>, Document Classification, Searching algorithm, 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14201A0-BA08-460B-AEB5-1C85C9743145}"/>
              </a:ext>
            </a:extLst>
          </p:cNvPr>
          <p:cNvSpPr txBox="1">
            <a:spLocks/>
          </p:cNvSpPr>
          <p:nvPr/>
        </p:nvSpPr>
        <p:spPr>
          <a:xfrm>
            <a:off x="913795" y="2873352"/>
            <a:ext cx="7331984" cy="20865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9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542A-AC5D-4A3C-B15F-CB0717FF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did we deal with ‘Words’? – One-Hot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DE2C8-7B0D-4BA9-A37F-1BD7C0C8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/>
              <a:t>	One-hot Encoding(Integer)				 One-hot Encoding(Vector)</a:t>
            </a:r>
          </a:p>
          <a:p>
            <a:pPr marL="36900" indent="0">
              <a:buNone/>
            </a:pP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794ABB-2C99-4D56-85C3-F05C34CB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80519"/>
              </p:ext>
            </p:extLst>
          </p:nvPr>
        </p:nvGraphicFramePr>
        <p:xfrm>
          <a:off x="1408650" y="2288446"/>
          <a:ext cx="3314350" cy="2417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175">
                  <a:extLst>
                    <a:ext uri="{9D8B030D-6E8A-4147-A177-3AD203B41FA5}">
                      <a16:colId xmlns:a16="http://schemas.microsoft.com/office/drawing/2014/main" val="976781855"/>
                    </a:ext>
                  </a:extLst>
                </a:gridCol>
                <a:gridCol w="1657175">
                  <a:extLst>
                    <a:ext uri="{9D8B030D-6E8A-4147-A177-3AD203B41FA5}">
                      <a16:colId xmlns:a16="http://schemas.microsoft.com/office/drawing/2014/main" val="1492324248"/>
                    </a:ext>
                  </a:extLst>
                </a:gridCol>
              </a:tblGrid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Fat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>
                          <a:effectLst/>
                        </a:rPr>
                        <a:t>1</a:t>
                      </a:r>
                      <a:endParaRPr lang="en-US" altLang="ko-KR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310913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Cat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>
                          <a:effectLst/>
                        </a:rPr>
                        <a:t>2</a:t>
                      </a:r>
                      <a:endParaRPr lang="en-US" altLang="ko-KR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963213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>
                          <a:effectLst/>
                        </a:rPr>
                        <a:t>3</a:t>
                      </a:r>
                      <a:endParaRPr lang="en-US" altLang="ko-KR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8662329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Mat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4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671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8B21DC-B74A-41CC-814A-23CE2B838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11815"/>
              </p:ext>
            </p:extLst>
          </p:nvPr>
        </p:nvGraphicFramePr>
        <p:xfrm>
          <a:off x="6090676" y="2288446"/>
          <a:ext cx="3314350" cy="2417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175">
                  <a:extLst>
                    <a:ext uri="{9D8B030D-6E8A-4147-A177-3AD203B41FA5}">
                      <a16:colId xmlns:a16="http://schemas.microsoft.com/office/drawing/2014/main" val="3083249746"/>
                    </a:ext>
                  </a:extLst>
                </a:gridCol>
                <a:gridCol w="1657175">
                  <a:extLst>
                    <a:ext uri="{9D8B030D-6E8A-4147-A177-3AD203B41FA5}">
                      <a16:colId xmlns:a16="http://schemas.microsoft.com/office/drawing/2014/main" val="1810431184"/>
                    </a:ext>
                  </a:extLst>
                </a:gridCol>
              </a:tblGrid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Fat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[1,0,0,0]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1478508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Cat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[0,1,0,0]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278366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Sat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[0,0,1,0]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614323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Mat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[0,0,0,1]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222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B2BB1FD-D0DB-4B2D-A997-CA6B1B871DAC}"/>
              </a:ext>
            </a:extLst>
          </p:cNvPr>
          <p:cNvSpPr txBox="1"/>
          <p:nvPr/>
        </p:nvSpPr>
        <p:spPr>
          <a:xfrm>
            <a:off x="1408650" y="4991450"/>
            <a:ext cx="799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 Encoding: </a:t>
            </a:r>
            <a:r>
              <a:rPr lang="ko-KR" altLang="en-US" dirty="0"/>
              <a:t>유사도 표현 불가능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Integer Encoding: </a:t>
            </a:r>
            <a:r>
              <a:rPr lang="ko-KR" altLang="en-US" dirty="0"/>
              <a:t>표현의 한계</a:t>
            </a:r>
            <a:r>
              <a:rPr lang="en-US" altLang="ko-KR" dirty="0"/>
              <a:t>,</a:t>
            </a:r>
            <a:r>
              <a:rPr lang="ko-KR" altLang="en-US" dirty="0"/>
              <a:t> 차원의 한계</a:t>
            </a:r>
          </a:p>
        </p:txBody>
      </p:sp>
    </p:spTree>
    <p:extLst>
      <p:ext uri="{BB962C8B-B14F-4D97-AF65-F5344CB8AC3E}">
        <p14:creationId xmlns:p14="http://schemas.microsoft.com/office/powerpoint/2010/main" val="414272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5E38C-522E-474A-93A1-4B444011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‘Vector’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3ABF7-0F9A-457F-9198-6C414117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One-Hot Vector: Sparse Representation (</a:t>
            </a:r>
            <a:r>
              <a:rPr lang="ko-KR" altLang="en-US" dirty="0"/>
              <a:t>희소 표현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Most elements are ‘0’</a:t>
            </a:r>
          </a:p>
          <a:p>
            <a:endParaRPr lang="en-US" altLang="ko-KR" dirty="0"/>
          </a:p>
          <a:p>
            <a:r>
              <a:rPr lang="en-US" altLang="ko-KR" dirty="0"/>
              <a:t>Alternative: Distributed Representation (</a:t>
            </a:r>
            <a:r>
              <a:rPr lang="ko-KR" altLang="en-US" dirty="0"/>
              <a:t>분산 표현</a:t>
            </a:r>
            <a:r>
              <a:rPr lang="en-US" altLang="ko-KR" dirty="0"/>
              <a:t>) : </a:t>
            </a:r>
            <a:r>
              <a:rPr lang="ko-KR" altLang="en-US" dirty="0"/>
              <a:t>단어의 의미를 여러 차원에 </a:t>
            </a:r>
            <a:r>
              <a:rPr lang="en-US" altLang="ko-KR" dirty="0"/>
              <a:t>‘</a:t>
            </a:r>
            <a:r>
              <a:rPr lang="ko-KR" altLang="en-US" dirty="0"/>
              <a:t>분산</a:t>
            </a:r>
            <a:r>
              <a:rPr lang="en-US" altLang="ko-KR" dirty="0"/>
              <a:t>’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강아지 </a:t>
            </a:r>
            <a:r>
              <a:rPr lang="en-US" altLang="ko-KR" dirty="0"/>
              <a:t>= [0.2, 0.7, 0.32, …, 0.11, 0] -&gt; </a:t>
            </a:r>
            <a:r>
              <a:rPr lang="ko-KR" altLang="en-US" dirty="0"/>
              <a:t>단어 간의 </a:t>
            </a:r>
            <a:r>
              <a:rPr lang="en-US" altLang="ko-KR" dirty="0"/>
              <a:t>‘</a:t>
            </a:r>
            <a:r>
              <a:rPr lang="ko-KR" altLang="en-US" dirty="0"/>
              <a:t>유사도</a:t>
            </a:r>
            <a:r>
              <a:rPr lang="en-US" altLang="ko-KR" dirty="0"/>
              <a:t>’ </a:t>
            </a:r>
            <a:r>
              <a:rPr lang="ko-KR" altLang="en-US" dirty="0"/>
              <a:t>측정 가능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2038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554E-5A12-414D-8692-025EE331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Can We Train ‘Vector’?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BCF42-6CED-4354-ABD6-2CB22DF7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감독 학습</a:t>
            </a:r>
            <a:r>
              <a:rPr lang="en-US" altLang="ko-KR" dirty="0"/>
              <a:t>/</a:t>
            </a:r>
            <a:r>
              <a:rPr lang="ko-KR" altLang="en-US" dirty="0" err="1"/>
              <a:t>무감독</a:t>
            </a:r>
            <a:r>
              <a:rPr lang="ko-KR" altLang="en-US" dirty="0"/>
              <a:t> 학습</a:t>
            </a:r>
            <a:r>
              <a:rPr lang="en-US" altLang="ko-KR" dirty="0"/>
              <a:t> ?</a:t>
            </a:r>
          </a:p>
          <a:p>
            <a:r>
              <a:rPr lang="en-US" altLang="ko-KR" dirty="0"/>
              <a:t>Input? Output?</a:t>
            </a:r>
          </a:p>
          <a:p>
            <a:r>
              <a:rPr lang="ko-KR" altLang="en-US" dirty="0"/>
              <a:t>단층신경망</a:t>
            </a:r>
            <a:r>
              <a:rPr lang="en-US" altLang="ko-KR" dirty="0"/>
              <a:t>? </a:t>
            </a:r>
            <a:r>
              <a:rPr lang="ko-KR" altLang="en-US" dirty="0"/>
              <a:t>다층신경망</a:t>
            </a:r>
            <a:r>
              <a:rPr lang="en-US" altLang="ko-KR" dirty="0"/>
              <a:t>?</a:t>
            </a:r>
          </a:p>
          <a:p>
            <a:pPr marL="494100" indent="-457200">
              <a:buAutoNum type="arabicPeriod"/>
            </a:pPr>
            <a:r>
              <a:rPr lang="en-US" altLang="ko-KR" dirty="0"/>
              <a:t>NNLM</a:t>
            </a:r>
          </a:p>
          <a:p>
            <a:pPr marL="494100" indent="-457200">
              <a:buAutoNum type="arabicPeriod"/>
            </a:pPr>
            <a:r>
              <a:rPr lang="en-US" altLang="ko-KR" dirty="0"/>
              <a:t>RNNLM</a:t>
            </a:r>
          </a:p>
          <a:p>
            <a:pPr marL="494100" indent="-457200">
              <a:buAutoNum type="arabicPeriod"/>
            </a:pPr>
            <a:r>
              <a:rPr lang="en-US" altLang="ko-KR" dirty="0"/>
              <a:t>Word2Vec</a:t>
            </a:r>
          </a:p>
          <a:p>
            <a:pPr marL="871200" lvl="1" indent="-457200">
              <a:buAutoNum type="arabicPeriod"/>
            </a:pPr>
            <a:r>
              <a:rPr lang="en-US" altLang="ko-KR" dirty="0"/>
              <a:t>CBOW</a:t>
            </a:r>
          </a:p>
          <a:p>
            <a:pPr marL="871200" lvl="1" indent="-457200">
              <a:buAutoNum type="arabicPeriod"/>
            </a:pPr>
            <a:r>
              <a:rPr lang="en-US" altLang="ko-KR" dirty="0"/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2147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19F3-729F-42FB-9563-208CCE1D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8510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NNLM(Feed-Forward Neural Net Language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E7412-FD0D-4043-B02F-5C1219E2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2447" cy="405875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input: N previous Words that are One-Hot Encoded </a:t>
            </a:r>
          </a:p>
          <a:p>
            <a:r>
              <a:rPr lang="en-US" altLang="ko-KR" dirty="0"/>
              <a:t>output: appearing probabilities of each word</a:t>
            </a:r>
          </a:p>
          <a:p>
            <a:r>
              <a:rPr lang="en-US" altLang="ko-KR" dirty="0"/>
              <a:t>loss function: cross-entropy</a:t>
            </a:r>
          </a:p>
          <a:p>
            <a:pPr lvl="1"/>
            <a:r>
              <a:rPr lang="en-US" altLang="ko-KR" dirty="0"/>
              <a:t>H(P,Q) = D_KL(P||Q)+H(P)</a:t>
            </a:r>
          </a:p>
          <a:p>
            <a:r>
              <a:rPr lang="en-US" altLang="ko-KR" dirty="0"/>
              <a:t>Method:</a:t>
            </a:r>
            <a:r>
              <a:rPr lang="ko-KR" altLang="en-US" dirty="0"/>
              <a:t> </a:t>
            </a:r>
            <a:r>
              <a:rPr lang="en-US" altLang="ko-KR" dirty="0"/>
              <a:t>Back Propagation</a:t>
            </a:r>
          </a:p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Complexity:</a:t>
            </a:r>
            <a:r>
              <a:rPr lang="ko-KR" altLang="en-US" dirty="0"/>
              <a:t> </a:t>
            </a:r>
            <a:r>
              <a:rPr lang="en-US" altLang="ko-KR" dirty="0" err="1"/>
              <a:t>NP+NPH+HlnV</a:t>
            </a:r>
            <a:endParaRPr lang="en-US" altLang="ko-KR" dirty="0"/>
          </a:p>
          <a:p>
            <a:r>
              <a:rPr lang="en-US" altLang="ko-KR" dirty="0"/>
              <a:t>Word Embedding = Projection Layer Value</a:t>
            </a:r>
          </a:p>
          <a:p>
            <a:pPr marL="3690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너무 느리다</a:t>
            </a:r>
            <a:r>
              <a:rPr lang="en-US" altLang="ko-KR" dirty="0"/>
              <a:t>, </a:t>
            </a:r>
            <a:r>
              <a:rPr lang="ko-KR" altLang="en-US" dirty="0"/>
              <a:t>앞의 단어들 밖에 고려하지 못한다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 descr="NNLM">
            <a:extLst>
              <a:ext uri="{FF2B5EF4-FFF2-40B4-BE49-F238E27FC236}">
                <a16:creationId xmlns:a16="http://schemas.microsoft.com/office/drawing/2014/main" id="{EC667E18-FC3C-49C2-8863-26BDDBBA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72" y="1782084"/>
            <a:ext cx="4916355" cy="39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8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760FC-CCE4-4D2D-AD0F-C0F665CF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RNNLM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0195A1-2B84-4DA7-8138-E939A510B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5436671" cy="4058751"/>
              </a:xfrm>
            </p:spPr>
            <p:txBody>
              <a:bodyPr/>
              <a:lstStyle/>
              <a:p>
                <a:r>
                  <a:rPr lang="en-US" altLang="ko-KR" dirty="0"/>
                  <a:t>NNLM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RNN</a:t>
                </a:r>
                <a:r>
                  <a:rPr lang="ko-KR" altLang="en-US" dirty="0"/>
                  <a:t>의 형태로 변형</a:t>
                </a:r>
                <a:endParaRPr lang="en-US" altLang="ko-KR" dirty="0"/>
              </a:p>
              <a:p>
                <a:r>
                  <a:rPr lang="ko-KR" altLang="en-US" dirty="0"/>
                  <a:t>재귀적인 구조</a:t>
                </a:r>
                <a:endParaRPr lang="en-US" altLang="ko-KR" dirty="0"/>
              </a:p>
              <a:p>
                <a:r>
                  <a:rPr lang="en-US" altLang="ko-KR" dirty="0"/>
                  <a:t>Time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𝐻𝑙𝑛𝑉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여전히 너무 느리다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ko-KR" altLang="en-US" dirty="0"/>
                  <a:t>여전히 앞에 오는 단어들만 고려 가능하다</a:t>
                </a:r>
                <a:r>
                  <a:rPr lang="en-US" altLang="ko-KR" dirty="0"/>
                  <a:t>!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0195A1-2B84-4DA7-8138-E939A510B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5436671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NNLM">
            <a:extLst>
              <a:ext uri="{FF2B5EF4-FFF2-40B4-BE49-F238E27FC236}">
                <a16:creationId xmlns:a16="http://schemas.microsoft.com/office/drawing/2014/main" id="{CE8D4DBA-CB82-4A0F-9AD6-86A0DFFD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58" y="1862968"/>
            <a:ext cx="4437733" cy="35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0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02376-AF01-4D0D-8136-E6D6816F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EC41E-6C57-4663-A0E8-E71B795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 Google(2013)</a:t>
            </a:r>
          </a:p>
          <a:p>
            <a:r>
              <a:rPr lang="ko-KR" altLang="en-US" dirty="0" err="1"/>
              <a:t>계산량을</a:t>
            </a:r>
            <a:r>
              <a:rPr lang="ko-KR" altLang="en-US" dirty="0"/>
              <a:t> 획기적으로 감소시킴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CBOW(Continuous Bag-of-Words)</a:t>
            </a:r>
          </a:p>
          <a:p>
            <a:r>
              <a:rPr lang="en-US" altLang="ko-KR" dirty="0"/>
              <a:t>Skip-gram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8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096A3-20CC-4D69-9F2E-55E624A4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50B2-E16D-4493-87D4-A219809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864510" cy="4058751"/>
          </a:xfrm>
        </p:spPr>
        <p:txBody>
          <a:bodyPr/>
          <a:lstStyle/>
          <a:p>
            <a:r>
              <a:rPr lang="en-US" altLang="ko-KR" dirty="0"/>
              <a:t>I ate ______ at 7 AM</a:t>
            </a:r>
          </a:p>
          <a:p>
            <a:pPr lvl="1"/>
            <a:r>
              <a:rPr lang="en-US" altLang="ko-KR" dirty="0"/>
              <a:t>Breakfast? Apple?</a:t>
            </a:r>
          </a:p>
          <a:p>
            <a:r>
              <a:rPr lang="ko-KR" altLang="en-US" dirty="0"/>
              <a:t>주변 단어들을 통해서 미지의 단어를 찾는다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Time Complexity: </a:t>
            </a:r>
            <a:r>
              <a:rPr lang="en-US" altLang="ko-KR" dirty="0" err="1"/>
              <a:t>CN+NlnV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7A24B-7131-4A41-A581-9836C274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87" y="1580050"/>
            <a:ext cx="3560035" cy="4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9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44D9C499BEA941B3423C1FC23C2D21" ma:contentTypeVersion="2" ma:contentTypeDescription="새 문서를 만듭니다." ma:contentTypeScope="" ma:versionID="5e11f536c0465ade9d163cb15400b025">
  <xsd:schema xmlns:xsd="http://www.w3.org/2001/XMLSchema" xmlns:xs="http://www.w3.org/2001/XMLSchema" xmlns:p="http://schemas.microsoft.com/office/2006/metadata/properties" xmlns:ns3="d254cc44-cee4-42c8-813d-231aa056bd7d" targetNamespace="http://schemas.microsoft.com/office/2006/metadata/properties" ma:root="true" ma:fieldsID="3c8030ca001660b3ee9b736d8767f695" ns3:_="">
    <xsd:import namespace="d254cc44-cee4-42c8-813d-231aa056bd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4cc44-cee4-42c8-813d-231aa056bd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615D3-D870-42F4-A983-3A480C59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4cc44-cee4-42c8-813d-231aa056b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41137B-B854-470D-A352-620077C9CC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C765B0-8596-4D95-A5E9-F5812FABF0B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d254cc44-cee4-42c8-813d-231aa056bd7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917</TotalTime>
  <Words>493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맑은 고딕</vt:lpstr>
      <vt:lpstr>Calisto MT</vt:lpstr>
      <vt:lpstr>Cambria Math</vt:lpstr>
      <vt:lpstr>Wingdings 2</vt:lpstr>
      <vt:lpstr>슬레이트</vt:lpstr>
      <vt:lpstr> Word2Vec</vt:lpstr>
      <vt:lpstr>NLP</vt:lpstr>
      <vt:lpstr>How did we deal with ‘Words’? – One-Hot</vt:lpstr>
      <vt:lpstr>Use ‘Vector’</vt:lpstr>
      <vt:lpstr>How Can We Train ‘Vector’?</vt:lpstr>
      <vt:lpstr>NNLM(Feed-Forward Neural Net Language Model)</vt:lpstr>
      <vt:lpstr>RNNLM</vt:lpstr>
      <vt:lpstr>Word2Vec </vt:lpstr>
      <vt:lpstr>CBOW</vt:lpstr>
      <vt:lpstr>Skip-gram</vt:lpstr>
      <vt:lpstr>연산량 줄이기: V to lnV</vt:lpstr>
      <vt:lpstr>Hierarchial Softmax</vt:lpstr>
      <vt:lpstr>Negative Sampling</vt:lpstr>
      <vt:lpstr>So, why?</vt:lpstr>
      <vt:lpstr>Pre-trained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동현 손</dc:creator>
  <cp:lastModifiedBy> </cp:lastModifiedBy>
  <cp:revision>15</cp:revision>
  <dcterms:created xsi:type="dcterms:W3CDTF">2019-11-12T14:21:14Z</dcterms:created>
  <dcterms:modified xsi:type="dcterms:W3CDTF">2019-11-14T20:00:01Z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0x0101006644D9C499BEA941B3423C1FC23C2D21</vt:lpwstr>
  </property>
</Properties>
</file>