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6" r:id="rId11"/>
    <p:sldId id="278" r:id="rId12"/>
    <p:sldId id="279" r:id="rId13"/>
    <p:sldId id="280" r:id="rId14"/>
    <p:sldId id="268" r:id="rId15"/>
    <p:sldId id="267" r:id="rId16"/>
    <p:sldId id="272" r:id="rId17"/>
    <p:sldId id="269" r:id="rId18"/>
    <p:sldId id="270" r:id="rId19"/>
    <p:sldId id="271" r:id="rId20"/>
    <p:sldId id="282" r:id="rId21"/>
    <p:sldId id="281" r:id="rId22"/>
    <p:sldId id="273" r:id="rId23"/>
    <p:sldId id="274" r:id="rId24"/>
    <p:sldId id="275" r:id="rId25"/>
    <p:sldId id="276" r:id="rId26"/>
    <p:sldId id="277" r:id="rId27"/>
    <p:sldId id="283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5" r:id="rId38"/>
    <p:sldId id="296" r:id="rId39"/>
    <p:sldId id="297" r:id="rId40"/>
    <p:sldId id="299" r:id="rId41"/>
    <p:sldId id="300" r:id="rId42"/>
    <p:sldId id="301" r:id="rId43"/>
    <p:sldId id="302" r:id="rId44"/>
    <p:sldId id="303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 Seonghwan" initials="CS" lastIdx="1" clrIdx="0">
    <p:extLst>
      <p:ext uri="{19B8F6BF-5375-455C-9EA6-DF929625EA0E}">
        <p15:presenceInfo xmlns:p15="http://schemas.microsoft.com/office/powerpoint/2012/main" userId="1afdf7a5e4e6df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00" y="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1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72AAE-2708-4C96-9002-B2DE0DD4A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689757-EE17-461B-B368-FABF02B92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4E2976-569C-4943-8F9F-18F06551C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F834-A99C-4965-93FB-DFA16F68AC67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E8AD96-46F1-482D-9C0F-DAB30B31C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D6397-4B21-4C8F-B488-CD3A09AEC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8BA3-1181-448C-9352-52745D3AC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739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B0910-BA9A-462B-A27A-229DAC82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9F1523-3E2B-45AA-B934-A8E014B95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3019F-A83F-47EE-9CED-152E0379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F834-A99C-4965-93FB-DFA16F68AC67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24F05-3B49-4895-81A2-A1B8F14C9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78A5A6-B0F9-4B27-9120-358D7F1C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8BA3-1181-448C-9352-52745D3AC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04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A95BF8-C9AF-403D-B1DA-5B4D219969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099B5E-F49C-44F2-A4FF-71325B9F1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6C6316-A877-43AE-99CB-4F65CB9F6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F834-A99C-4965-93FB-DFA16F68AC67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C5BB8B-6DD8-4166-8EDB-7FBC0E0DF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A3571B-6FE6-4914-B07B-06E70B9B5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8BA3-1181-448C-9352-52745D3AC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38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83999-D593-453F-BA3C-5BC5FE87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65A88-F4AD-49A5-A0D6-8DB3C6022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CA6B35-B539-44E5-9468-1E088102A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F834-A99C-4965-93FB-DFA16F68AC67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AA711B-2CD5-4678-971A-33901B5EC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87523C-9D82-4A79-A153-554C29B2F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8BA3-1181-448C-9352-52745D3AC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23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FA796-80EB-481D-AE24-C1AD3C57E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19696D-7C56-491E-AFA0-DE9D9395C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3090B9-5B94-4E29-BC00-B7A94EB60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F834-A99C-4965-93FB-DFA16F68AC67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0C284D-43C0-415C-8496-60B6FB0E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155DFA-2D55-4712-827B-E08A6884A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8BA3-1181-448C-9352-52745D3AC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09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053156-7786-41D5-A99B-BA02E1E9A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4EDC90-BED7-41A8-8A6F-F3C64BE17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1F8673-0BD2-402A-8923-8F6ECBA77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72205D-4BD6-4AF5-ABA9-943CE3B2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F834-A99C-4965-93FB-DFA16F68AC67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7CA855-41E3-4225-8F95-3B930C282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02DECD-D3BF-4B3E-8430-AA4F3865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8BA3-1181-448C-9352-52745D3AC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2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1F34C-34BB-4DB0-B396-C236F9592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E064F1-A5AB-4DBF-8128-ED9A58532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F7F558-20CB-4B6A-B8AA-8DAC0B177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53B238-93B5-4619-B6FA-07FE28618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68C4DC-212F-4698-A9AD-D8838E561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8C0232-81CE-4039-9B75-8E955A36F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F834-A99C-4965-93FB-DFA16F68AC67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CE05FA-D16E-4FDC-A7A4-CE32B008B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7E6E47-BBB7-4AC7-9E0C-B63D19051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8BA3-1181-448C-9352-52745D3AC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08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83B78-8A99-457B-A60D-DB379239A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BB35E4-24F5-4E3F-88AF-7C562C937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F834-A99C-4965-93FB-DFA16F68AC67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8939E4-E938-40DF-BBD3-2EFACA5C3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0653CD-7EE0-40B8-B957-47A247A1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8BA3-1181-448C-9352-52745D3AC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405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ABC9D7-E232-4F0D-A5DE-720C2307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F834-A99C-4965-93FB-DFA16F68AC67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5493F8-3C99-4788-B818-885F94A8A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BDA94F-7481-46B7-A2D1-FD2419EFE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8BA3-1181-448C-9352-52745D3AC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08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A68EF-41E9-4E28-8EE1-E2E2A688D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07E070-3B30-4E02-903F-EA90EFF2E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51B92F-AEE8-494C-9D8B-B5104DFC6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B164FA-20D7-4A34-8BBF-E3457EA99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F834-A99C-4965-93FB-DFA16F68AC67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C27345-0E3F-40CF-BE55-924730839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DFE89B-EF95-46D8-B86E-E20B889AE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8BA3-1181-448C-9352-52745D3AC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18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54246-A1CE-42BC-BF3C-838CDD465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DA536B-42D7-4064-BE69-AD120DC493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8C33F2-779E-40A6-B8EF-06DBAF1CE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20A523-2BBA-4631-A51E-6B448EF6B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F834-A99C-4965-93FB-DFA16F68AC67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ABAB80-F863-46DA-A26A-F980E1ABC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483BF0-3F72-4C1F-9DB6-5C1F6D3F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8BA3-1181-448C-9352-52745D3AC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190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937684-25AD-4767-BC8C-672228C2E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13CD63-CD8E-4548-98EF-AF75EDE4C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3C2C91-3430-4353-8CFE-47D216A8C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4F834-A99C-4965-93FB-DFA16F68AC67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6A26B-996A-4E5E-B7F2-84F2AA74B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E0E687-F025-40FC-8BB5-A28395D93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D8BA3-1181-448C-9352-52745D3AC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77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01335-7B7C-4602-AEF9-798BB510F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18306"/>
            <a:ext cx="9144000" cy="36006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7200" b="1" dirty="0"/>
              <a:t>2. </a:t>
            </a:r>
            <a:r>
              <a:rPr lang="ko-KR" altLang="en-US" sz="7200" b="1" dirty="0" err="1"/>
              <a:t>머신러닝</a:t>
            </a:r>
            <a:r>
              <a:rPr lang="ko-KR" altLang="en-US" sz="7200" b="1" dirty="0"/>
              <a:t> 프로젝트 처음부터 끝까지</a:t>
            </a:r>
          </a:p>
        </p:txBody>
      </p:sp>
    </p:spTree>
    <p:extLst>
      <p:ext uri="{BB962C8B-B14F-4D97-AF65-F5344CB8AC3E}">
        <p14:creationId xmlns:p14="http://schemas.microsoft.com/office/powerpoint/2010/main" val="1367820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833D2-CF78-4188-938A-541ABB38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3. Data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analysis – </a:t>
            </a:r>
            <a:r>
              <a:rPr lang="ko-KR" altLang="en-US" b="1" dirty="0">
                <a:solidFill>
                  <a:schemeClr val="bg1"/>
                </a:solidFill>
              </a:rPr>
              <a:t>숫자형 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84F999-EF72-4D0B-A22E-F80A53049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5695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housing.hist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9CDCFE"/>
                </a:solidFill>
                <a:latin typeface="Consolas" panose="020B0609020204030204" pitchFamily="49" charset="0"/>
              </a:rPr>
              <a:t>bins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20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plt.show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altLang="ko-KR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B0D1CE-85E6-45DC-A02E-DCFB4F26226E}"/>
              </a:ext>
            </a:extLst>
          </p:cNvPr>
          <p:cNvSpPr txBox="1"/>
          <p:nvPr/>
        </p:nvSpPr>
        <p:spPr>
          <a:xfrm>
            <a:off x="338818" y="4230413"/>
            <a:ext cx="5341847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median income</a:t>
            </a:r>
            <a:r>
              <a:rPr lang="ko-KR" altLang="en-US" dirty="0">
                <a:solidFill>
                  <a:schemeClr val="bg1"/>
                </a:solidFill>
              </a:rPr>
              <a:t>이 </a:t>
            </a:r>
            <a:r>
              <a:rPr lang="en-US" altLang="ko-KR" dirty="0">
                <a:solidFill>
                  <a:schemeClr val="bg1"/>
                </a:solidFill>
              </a:rPr>
              <a:t>re-scaled</a:t>
            </a:r>
            <a:r>
              <a:rPr lang="ko-KR" altLang="en-US" dirty="0">
                <a:solidFill>
                  <a:schemeClr val="bg1"/>
                </a:solidFill>
              </a:rPr>
              <a:t>되어 있음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>
                <a:solidFill>
                  <a:schemeClr val="bg1"/>
                </a:solidFill>
              </a:rPr>
              <a:t>housing_median_age</a:t>
            </a:r>
            <a:r>
              <a:rPr lang="en-US" altLang="ko-KR" dirty="0">
                <a:solidFill>
                  <a:schemeClr val="bg1"/>
                </a:solidFill>
              </a:rPr>
              <a:t> / </a:t>
            </a:r>
            <a:r>
              <a:rPr lang="en-US" altLang="ko-KR" dirty="0" err="1">
                <a:solidFill>
                  <a:schemeClr val="bg1"/>
                </a:solidFill>
              </a:rPr>
              <a:t>median_house_value</a:t>
            </a:r>
            <a:r>
              <a:rPr lang="ko-KR" altLang="en-US" dirty="0">
                <a:solidFill>
                  <a:schemeClr val="bg1"/>
                </a:solidFill>
              </a:rPr>
              <a:t>가</a:t>
            </a:r>
            <a:endParaRPr lang="en-US" altLang="ko-KR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Max</a:t>
            </a:r>
            <a:r>
              <a:rPr lang="ko-KR" altLang="en-US" dirty="0">
                <a:solidFill>
                  <a:schemeClr val="bg1"/>
                </a:solidFill>
              </a:rPr>
              <a:t>값을 한정했음</a:t>
            </a:r>
            <a:endParaRPr lang="en-US" altLang="ko-KR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	-&gt; </a:t>
            </a:r>
            <a:r>
              <a:rPr lang="ko-KR" altLang="en-US" dirty="0">
                <a:solidFill>
                  <a:schemeClr val="bg1"/>
                </a:solidFill>
              </a:rPr>
              <a:t>훈련 시 제거할 필요 있음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3FAF974-7B4E-446D-A008-FD2D67CD4A72}"/>
              </a:ext>
            </a:extLst>
          </p:cNvPr>
          <p:cNvGrpSpPr/>
          <p:nvPr/>
        </p:nvGrpSpPr>
        <p:grpSpPr>
          <a:xfrm>
            <a:off x="5723164" y="1408456"/>
            <a:ext cx="6171987" cy="4080017"/>
            <a:chOff x="4384194" y="1408456"/>
            <a:chExt cx="7510957" cy="496514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7761966-8F3E-4E1C-B171-D8D7DB00E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4194" y="1408456"/>
              <a:ext cx="7510957" cy="4965149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AFACD08-A161-4FED-8E07-F077DA1568F1}"/>
                </a:ext>
              </a:extLst>
            </p:cNvPr>
            <p:cNvSpPr/>
            <p:nvPr/>
          </p:nvSpPr>
          <p:spPr>
            <a:xfrm>
              <a:off x="6951889" y="1555296"/>
              <a:ext cx="2502354" cy="317182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CFE109B-400E-4DD9-9E84-503B5A0D2549}"/>
                </a:ext>
              </a:extLst>
            </p:cNvPr>
            <p:cNvSpPr/>
            <p:nvPr/>
          </p:nvSpPr>
          <p:spPr>
            <a:xfrm>
              <a:off x="9323614" y="4449536"/>
              <a:ext cx="2502354" cy="27758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05627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833D2-CF78-4188-938A-541ABB38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3. Data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analysis – </a:t>
            </a:r>
            <a:r>
              <a:rPr lang="ko-KR" altLang="en-US" b="1" dirty="0">
                <a:solidFill>
                  <a:schemeClr val="bg1"/>
                </a:solidFill>
              </a:rPr>
              <a:t>숫자형 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84F999-EF72-4D0B-A22E-F80A53049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5695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sns.jointplot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housing.longitude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housing.latitude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sns.jointplot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housing.total_rooms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housing.population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sns.jointplot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housing.households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housing.median_income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altLang="ko-KR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6C1BD2-113B-4255-88ED-0DD3C8784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044" y="3168072"/>
            <a:ext cx="3480037" cy="33811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6A3934C-1586-42F5-902E-0130CE0C9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081" y="3168072"/>
            <a:ext cx="3480037" cy="34212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2F423AE-12B0-4875-A24B-54D99065A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3827" y="3168072"/>
            <a:ext cx="3422328" cy="339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6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833D2-CF78-4188-938A-541ABB38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3. Data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analysis – </a:t>
            </a:r>
            <a:r>
              <a:rPr lang="ko-KR" altLang="en-US" b="1" dirty="0">
                <a:solidFill>
                  <a:schemeClr val="bg1"/>
                </a:solidFill>
              </a:rPr>
              <a:t>숫자형 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84F999-EF72-4D0B-A22E-F80A53049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5695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housing.plot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9CDCFE"/>
                </a:solidFill>
                <a:latin typeface="Consolas" panose="020B0609020204030204" pitchFamily="49" charset="0"/>
              </a:rPr>
              <a:t>kind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2000" dirty="0">
                <a:solidFill>
                  <a:srgbClr val="CE9178"/>
                </a:solidFill>
                <a:latin typeface="Consolas" panose="020B0609020204030204" pitchFamily="49" charset="0"/>
              </a:rPr>
              <a:t>"scatter"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20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2000" dirty="0">
                <a:solidFill>
                  <a:srgbClr val="CE9178"/>
                </a:solidFill>
                <a:latin typeface="Consolas" panose="020B0609020204030204" pitchFamily="49" charset="0"/>
              </a:rPr>
              <a:t>"longitude"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20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2000" dirty="0">
                <a:solidFill>
                  <a:srgbClr val="CE9178"/>
                </a:solidFill>
                <a:latin typeface="Consolas" panose="020B0609020204030204" pitchFamily="49" charset="0"/>
              </a:rPr>
              <a:t>"latitude"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1F1A987-EA26-4B51-B1EE-EA78F4FE5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563" y="2824447"/>
            <a:ext cx="4943548" cy="383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71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833D2-CF78-4188-938A-541ABB38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3. Data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analysis – </a:t>
            </a:r>
            <a:r>
              <a:rPr lang="ko-KR" altLang="en-US" b="1" dirty="0">
                <a:solidFill>
                  <a:schemeClr val="bg1"/>
                </a:solidFill>
              </a:rPr>
              <a:t>숫자형 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84F999-EF72-4D0B-A22E-F80A53049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5695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housing.plot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9CDCFE"/>
                </a:solidFill>
                <a:latin typeface="Consolas" panose="020B0609020204030204" pitchFamily="49" charset="0"/>
              </a:rPr>
              <a:t>kind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2000" dirty="0">
                <a:solidFill>
                  <a:srgbClr val="CE9178"/>
                </a:solidFill>
                <a:latin typeface="Consolas" panose="020B0609020204030204" pitchFamily="49" charset="0"/>
              </a:rPr>
              <a:t>"scatter"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20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2000" dirty="0">
                <a:solidFill>
                  <a:srgbClr val="CE9178"/>
                </a:solidFill>
                <a:latin typeface="Consolas" panose="020B0609020204030204" pitchFamily="49" charset="0"/>
              </a:rPr>
              <a:t>"longitude"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20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2000" dirty="0">
                <a:solidFill>
                  <a:srgbClr val="CE9178"/>
                </a:solidFill>
                <a:latin typeface="Consolas" panose="020B0609020204030204" pitchFamily="49" charset="0"/>
              </a:rPr>
              <a:t>"latitude"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2000" dirty="0">
                <a:solidFill>
                  <a:srgbClr val="9CDCFE"/>
                </a:solidFill>
                <a:latin typeface="Consolas" panose="020B0609020204030204" pitchFamily="49" charset="0"/>
              </a:rPr>
              <a:t>alpha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2000" dirty="0">
                <a:solidFill>
                  <a:srgbClr val="B5CEA8"/>
                </a:solidFill>
                <a:latin typeface="Consolas" panose="020B0609020204030204" pitchFamily="49" charset="0"/>
              </a:rPr>
              <a:t>0.4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2000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housing.population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20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2000" dirty="0">
                <a:solidFill>
                  <a:srgbClr val="9CDCFE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2000" dirty="0">
                <a:solidFill>
                  <a:srgbClr val="CE9178"/>
                </a:solidFill>
                <a:latin typeface="Consolas" panose="020B0609020204030204" pitchFamily="49" charset="0"/>
              </a:rPr>
              <a:t>"population"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20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median_house_value</a:t>
            </a:r>
            <a:r>
              <a:rPr lang="en-US" altLang="ko-KR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cmap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2000" dirty="0">
                <a:solidFill>
                  <a:srgbClr val="CE9178"/>
                </a:solidFill>
                <a:latin typeface="Consolas" panose="020B0609020204030204" pitchFamily="49" charset="0"/>
              </a:rPr>
              <a:t>"Reds"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colorbar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2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sharex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2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plt.legend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32665E-4068-47FC-B18B-FD949695D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802" y="2722421"/>
            <a:ext cx="6454297" cy="40397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FA3C38-487C-4FA0-9552-CD1498900E75}"/>
              </a:ext>
            </a:extLst>
          </p:cNvPr>
          <p:cNvSpPr txBox="1"/>
          <p:nvPr/>
        </p:nvSpPr>
        <p:spPr>
          <a:xfrm>
            <a:off x="461176" y="4182386"/>
            <a:ext cx="4429418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i="1" dirty="0">
                <a:solidFill>
                  <a:schemeClr val="bg1"/>
                </a:solidFill>
              </a:rPr>
              <a:t>해안가 집이 비싸다</a:t>
            </a:r>
            <a:endParaRPr lang="en-US" altLang="ko-KR" b="1" i="1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But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-&gt; </a:t>
            </a:r>
            <a:r>
              <a:rPr lang="ko-KR" altLang="en-US" dirty="0">
                <a:solidFill>
                  <a:schemeClr val="bg1"/>
                </a:solidFill>
              </a:rPr>
              <a:t>북부는 해안가라도 안 비싸다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i="1" dirty="0">
                <a:solidFill>
                  <a:schemeClr val="bg1"/>
                </a:solidFill>
              </a:rPr>
              <a:t>인구밀도 높은 지역이 비싸다</a:t>
            </a:r>
            <a:endParaRPr lang="en-US" altLang="ko-KR" b="1" i="1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But -&gt; </a:t>
            </a:r>
            <a:r>
              <a:rPr lang="ko-KR" altLang="en-US" dirty="0">
                <a:solidFill>
                  <a:schemeClr val="bg1"/>
                </a:solidFill>
              </a:rPr>
              <a:t>해안가 아니면 안 비싸다</a:t>
            </a:r>
          </a:p>
        </p:txBody>
      </p:sp>
    </p:spTree>
    <p:extLst>
      <p:ext uri="{BB962C8B-B14F-4D97-AF65-F5344CB8AC3E}">
        <p14:creationId xmlns:p14="http://schemas.microsoft.com/office/powerpoint/2010/main" val="1805673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833D2-CF78-4188-938A-541ABB38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3. Data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analysis – </a:t>
            </a:r>
            <a:r>
              <a:rPr lang="ko-KR" altLang="en-US" b="1" dirty="0">
                <a:solidFill>
                  <a:schemeClr val="bg1"/>
                </a:solidFill>
              </a:rPr>
              <a:t>숫자형 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84F999-EF72-4D0B-A22E-F80A53049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5695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corr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housing.corr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() #</a:t>
            </a:r>
            <a:r>
              <a:rPr lang="ko-KR" alt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수치형 자료 간의 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correlation</a:t>
            </a:r>
          </a:p>
          <a:p>
            <a:pPr marL="0" indent="0">
              <a:buNone/>
            </a:pP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sns.heatmap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corr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annot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2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cmap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2000" dirty="0">
                <a:solidFill>
                  <a:srgbClr val="CE9178"/>
                </a:solidFill>
                <a:latin typeface="Consolas" panose="020B0609020204030204" pitchFamily="49" charset="0"/>
              </a:rPr>
              <a:t>'Reds'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plt.show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altLang="ko-KR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5848C0-9544-481A-BA73-C88360D9B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253" y="2685355"/>
            <a:ext cx="6148407" cy="395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84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833D2-CF78-4188-938A-541ABB38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3. Data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analysis – </a:t>
            </a:r>
            <a:r>
              <a:rPr lang="ko-KR" altLang="en-US" b="1" dirty="0">
                <a:solidFill>
                  <a:schemeClr val="bg1"/>
                </a:solidFill>
              </a:rPr>
              <a:t>숫자형 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84F999-EF72-4D0B-A22E-F80A53049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5695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corr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housing.corr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() #</a:t>
            </a:r>
            <a:r>
              <a:rPr lang="ko-KR" alt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수치형 자료 간의 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correlation</a:t>
            </a:r>
          </a:p>
          <a:p>
            <a:pPr marL="0" indent="0">
              <a:buNone/>
            </a:pP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highcorr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corr.index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 dirty="0">
                <a:solidFill>
                  <a:srgbClr val="DCDCAA"/>
                </a:solidFill>
                <a:latin typeface="Consolas" panose="020B0609020204030204" pitchFamily="49" charset="0"/>
              </a:rPr>
              <a:t>abs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corr.median_house_value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)&gt;</a:t>
            </a:r>
            <a:r>
              <a:rPr lang="en-US" altLang="ko-KR" sz="2000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sns.pairplot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(housing[</a:t>
            </a: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highcorr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2000" dirty="0">
                <a:solidFill>
                  <a:srgbClr val="9CDCFE"/>
                </a:solidFill>
                <a:latin typeface="Consolas" panose="020B0609020204030204" pitchFamily="49" charset="0"/>
              </a:rPr>
              <a:t>kind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ko-KR" alt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＇</a:t>
            </a:r>
            <a:r>
              <a:rPr lang="en-US" altLang="ko-KR" sz="2000" dirty="0">
                <a:solidFill>
                  <a:srgbClr val="CE9178"/>
                </a:solidFill>
                <a:latin typeface="Consolas" panose="020B0609020204030204" pitchFamily="49" charset="0"/>
              </a:rPr>
              <a:t>scatter’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#</a:t>
            </a:r>
            <a:r>
              <a:rPr lang="ko-KR" alt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각 열의 조합에 대한 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scatterplot, </a:t>
            </a:r>
            <a:r>
              <a:rPr lang="ko-KR" alt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대각선에는 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hist</a:t>
            </a:r>
          </a:p>
          <a:p>
            <a:pPr marL="0" indent="0">
              <a:buNone/>
            </a:pP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plt.show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altLang="ko-KR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1DEBAA-0AA7-4A81-B6D7-CAEB89470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123" y="2690133"/>
            <a:ext cx="3847889" cy="391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65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833D2-CF78-4188-938A-541ABB38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3. Data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analysis – </a:t>
            </a:r>
            <a:r>
              <a:rPr lang="ko-KR" altLang="en-US" b="1" dirty="0">
                <a:solidFill>
                  <a:schemeClr val="bg1"/>
                </a:solidFill>
              </a:rPr>
              <a:t>범주형 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84F999-EF72-4D0B-A22E-F80A53049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5695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housing.describe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9CDCFE"/>
                </a:solidFill>
                <a:latin typeface="Consolas" panose="020B0609020204030204" pitchFamily="49" charset="0"/>
              </a:rPr>
              <a:t>include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2000" dirty="0">
                <a:solidFill>
                  <a:srgbClr val="CE9178"/>
                </a:solidFill>
                <a:latin typeface="Consolas" panose="020B0609020204030204" pitchFamily="49" charset="0"/>
              </a:rPr>
              <a:t>'O’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housing[</a:t>
            </a:r>
            <a:r>
              <a:rPr lang="en-US" altLang="ko-KR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ocean_proximity</a:t>
            </a:r>
            <a:r>
              <a:rPr lang="en-US" altLang="ko-KR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value_counts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altLang="ko-KR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0FE2B1-D12C-4617-B9D8-EE8C28DA2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331400"/>
            <a:ext cx="4667107" cy="1961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0F75134-0A3B-4A92-A54C-EFF45C8A1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221" y="3331400"/>
            <a:ext cx="6004014" cy="201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44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833D2-CF78-4188-938A-541ABB38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3. Data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analysis – </a:t>
            </a:r>
            <a:r>
              <a:rPr lang="ko-KR" altLang="en-US" b="1" dirty="0">
                <a:solidFill>
                  <a:schemeClr val="bg1"/>
                </a:solidFill>
              </a:rPr>
              <a:t>범주형 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84F999-EF72-4D0B-A22E-F80A53049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5695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sns.countplot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2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ocean_proximity</a:t>
            </a:r>
            <a:r>
              <a:rPr lang="en-US" altLang="ko-KR" sz="2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20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= housing)</a:t>
            </a:r>
          </a:p>
          <a:p>
            <a:pPr marL="0" indent="0">
              <a:buNone/>
            </a:pP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plt.show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altLang="ko-KR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EF6731-5DEE-416F-B963-30AB90E0C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214" y="2269929"/>
            <a:ext cx="5722599" cy="431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43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833D2-CF78-4188-938A-541ABB38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3. Data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analysis – </a:t>
            </a:r>
            <a:r>
              <a:rPr lang="ko-KR" altLang="en-US" b="1" dirty="0">
                <a:solidFill>
                  <a:schemeClr val="bg1"/>
                </a:solidFill>
              </a:rPr>
              <a:t>복합형 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84F999-EF72-4D0B-A22E-F80A53049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321" y="1825625"/>
            <a:ext cx="112828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sns.boxplot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2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ocean_proximity</a:t>
            </a:r>
            <a:r>
              <a:rPr lang="en-US" altLang="ko-KR" sz="2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20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2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median_house_value</a:t>
            </a:r>
            <a:r>
              <a:rPr lang="en-US" altLang="ko-KR" sz="2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20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= housing)</a:t>
            </a:r>
          </a:p>
          <a:p>
            <a:pPr marL="0" indent="0">
              <a:buNone/>
            </a:pP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sns.violinplot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2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ocean_proximity</a:t>
            </a:r>
            <a:r>
              <a:rPr lang="en-US" altLang="ko-KR" sz="2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20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2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median_house_value</a:t>
            </a:r>
            <a:r>
              <a:rPr lang="en-US" altLang="ko-KR" sz="2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20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= housing)</a:t>
            </a:r>
          </a:p>
          <a:p>
            <a:pPr marL="0" indent="0">
              <a:buNone/>
            </a:pP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sns.stripplot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2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ocean_proximity</a:t>
            </a:r>
            <a:r>
              <a:rPr lang="en-US" altLang="ko-KR" sz="2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20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2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median_house_value</a:t>
            </a:r>
            <a:r>
              <a:rPr lang="en-US" altLang="ko-KR" sz="2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20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= housing)</a:t>
            </a:r>
          </a:p>
          <a:p>
            <a:pPr marL="0" indent="0">
              <a:buNone/>
            </a:pP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plt.show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b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ko-KR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074ED1-F2E2-471D-88A1-9921D0D1A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54" y="3796393"/>
            <a:ext cx="3049184" cy="22807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77EB536-1536-44EE-A80D-E9400A2C9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460" y="3743981"/>
            <a:ext cx="3142952" cy="22807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E22D1B6-709D-4CD5-9423-99E0BF731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36" y="3720901"/>
            <a:ext cx="3074156" cy="232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41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41CC3-31E9-4EF1-93E8-91C478AB5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993" y="2766218"/>
            <a:ext cx="10515600" cy="1325563"/>
          </a:xfrm>
        </p:spPr>
        <p:txBody>
          <a:bodyPr>
            <a:noAutofit/>
          </a:bodyPr>
          <a:lstStyle/>
          <a:p>
            <a:pPr algn="just"/>
            <a:r>
              <a:rPr lang="en-US" altLang="ko-KR" sz="3200" b="1" i="1" dirty="0">
                <a:solidFill>
                  <a:schemeClr val="bg1"/>
                </a:solidFill>
              </a:rPr>
              <a:t>https://datascienceschool.net/view-notebook/4c2d5ff1caab4b21a708cc662137bc65/</a:t>
            </a:r>
            <a:endParaRPr lang="ko-KR" altLang="en-US" sz="3200" b="1" i="1" dirty="0">
              <a:solidFill>
                <a:schemeClr val="bg1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2679C3C-EDF9-4D16-98FF-7F506F6AD07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</a:rPr>
              <a:t>3. Data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>
                <a:solidFill>
                  <a:schemeClr val="bg1"/>
                </a:solidFill>
              </a:rPr>
              <a:t>analysis – </a:t>
            </a:r>
            <a:r>
              <a:rPr lang="ko-KR" altLang="en-US" b="1" dirty="0">
                <a:solidFill>
                  <a:schemeClr val="bg1"/>
                </a:solidFill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394926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1B0C6-4E40-479A-B37F-DD606CA89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House Price Data </a:t>
            </a:r>
            <a:r>
              <a:rPr lang="ko-KR" altLang="en-US" b="1" dirty="0"/>
              <a:t>예측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B9FE1427-9DE0-4AD4-A9A3-AF701E959A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2609574"/>
              </p:ext>
            </p:extLst>
          </p:nvPr>
        </p:nvGraphicFramePr>
        <p:xfrm>
          <a:off x="1062718" y="1838918"/>
          <a:ext cx="10066564" cy="318016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38868">
                  <a:extLst>
                    <a:ext uri="{9D8B030D-6E8A-4147-A177-3AD203B41FA5}">
                      <a16:colId xmlns:a16="http://schemas.microsoft.com/office/drawing/2014/main" val="562756706"/>
                    </a:ext>
                  </a:extLst>
                </a:gridCol>
                <a:gridCol w="644979">
                  <a:extLst>
                    <a:ext uri="{9D8B030D-6E8A-4147-A177-3AD203B41FA5}">
                      <a16:colId xmlns:a16="http://schemas.microsoft.com/office/drawing/2014/main" val="3478453824"/>
                    </a:ext>
                  </a:extLst>
                </a:gridCol>
                <a:gridCol w="1326696">
                  <a:extLst>
                    <a:ext uri="{9D8B030D-6E8A-4147-A177-3AD203B41FA5}">
                      <a16:colId xmlns:a16="http://schemas.microsoft.com/office/drawing/2014/main" val="772172462"/>
                    </a:ext>
                  </a:extLst>
                </a:gridCol>
                <a:gridCol w="902154">
                  <a:extLst>
                    <a:ext uri="{9D8B030D-6E8A-4147-A177-3AD203B41FA5}">
                      <a16:colId xmlns:a16="http://schemas.microsoft.com/office/drawing/2014/main" val="2733316674"/>
                    </a:ext>
                  </a:extLst>
                </a:gridCol>
                <a:gridCol w="1098096">
                  <a:extLst>
                    <a:ext uri="{9D8B030D-6E8A-4147-A177-3AD203B41FA5}">
                      <a16:colId xmlns:a16="http://schemas.microsoft.com/office/drawing/2014/main" val="85764735"/>
                    </a:ext>
                  </a:extLst>
                </a:gridCol>
                <a:gridCol w="955221">
                  <a:extLst>
                    <a:ext uri="{9D8B030D-6E8A-4147-A177-3AD203B41FA5}">
                      <a16:colId xmlns:a16="http://schemas.microsoft.com/office/drawing/2014/main" val="2541314210"/>
                    </a:ext>
                  </a:extLst>
                </a:gridCol>
                <a:gridCol w="963386">
                  <a:extLst>
                    <a:ext uri="{9D8B030D-6E8A-4147-A177-3AD203B41FA5}">
                      <a16:colId xmlns:a16="http://schemas.microsoft.com/office/drawing/2014/main" val="3824165776"/>
                    </a:ext>
                  </a:extLst>
                </a:gridCol>
                <a:gridCol w="1027339">
                  <a:extLst>
                    <a:ext uri="{9D8B030D-6E8A-4147-A177-3AD203B41FA5}">
                      <a16:colId xmlns:a16="http://schemas.microsoft.com/office/drawing/2014/main" val="1876840320"/>
                    </a:ext>
                  </a:extLst>
                </a:gridCol>
                <a:gridCol w="1273629">
                  <a:extLst>
                    <a:ext uri="{9D8B030D-6E8A-4147-A177-3AD203B41FA5}">
                      <a16:colId xmlns:a16="http://schemas.microsoft.com/office/drawing/2014/main" val="2946935119"/>
                    </a:ext>
                  </a:extLst>
                </a:gridCol>
                <a:gridCol w="1136196">
                  <a:extLst>
                    <a:ext uri="{9D8B030D-6E8A-4147-A177-3AD203B41FA5}">
                      <a16:colId xmlns:a16="http://schemas.microsoft.com/office/drawing/2014/main" val="1104889679"/>
                    </a:ext>
                  </a:extLst>
                </a:gridCol>
              </a:tblGrid>
              <a:tr h="4735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longitude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latitude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</a:rPr>
                        <a:t>housing_median_age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</a:rPr>
                        <a:t>total_rooms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</a:rPr>
                        <a:t>total_bedrooms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population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households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median_income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median_house_value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</a:rPr>
                        <a:t>ocean_proximity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420779"/>
                  </a:ext>
                </a:extLst>
              </a:tr>
              <a:tr h="22555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-122.23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37.88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41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880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129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322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126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8.3252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i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452600</a:t>
                      </a:r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NEAR BAY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extLst>
                  <a:ext uri="{0D108BD9-81ED-4DB2-BD59-A6C34878D82A}">
                    <a16:rowId xmlns:a16="http://schemas.microsoft.com/office/drawing/2014/main" val="1246296146"/>
                  </a:ext>
                </a:extLst>
              </a:tr>
              <a:tr h="22555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-122.22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37.86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7099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1106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2401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1138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8.3014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i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358500</a:t>
                      </a:r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NEAR BAY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extLst>
                  <a:ext uri="{0D108BD9-81ED-4DB2-BD59-A6C34878D82A}">
                    <a16:rowId xmlns:a16="http://schemas.microsoft.com/office/drawing/2014/main" val="2039246281"/>
                  </a:ext>
                </a:extLst>
              </a:tr>
              <a:tr h="22555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-122.24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37.85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52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1467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190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496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177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7.2574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i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352100</a:t>
                      </a:r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NEAR BAY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extLst>
                  <a:ext uri="{0D108BD9-81ED-4DB2-BD59-A6C34878D82A}">
                    <a16:rowId xmlns:a16="http://schemas.microsoft.com/office/drawing/2014/main" val="2799835215"/>
                  </a:ext>
                </a:extLst>
              </a:tr>
              <a:tr h="22555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-122.25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37.85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52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1274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235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558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219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5.6431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i="0" u="none" strike="noStrike">
                          <a:solidFill>
                            <a:srgbClr val="FF0000"/>
                          </a:solidFill>
                          <a:effectLst/>
                        </a:rPr>
                        <a:t>341300</a:t>
                      </a:r>
                      <a:endParaRPr lang="en-US" altLang="ko-KR" sz="10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NEAR BAY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extLst>
                  <a:ext uri="{0D108BD9-81ED-4DB2-BD59-A6C34878D82A}">
                    <a16:rowId xmlns:a16="http://schemas.microsoft.com/office/drawing/2014/main" val="3591338608"/>
                  </a:ext>
                </a:extLst>
              </a:tr>
              <a:tr h="22555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-122.25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37.85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52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1627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280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565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259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3.8462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i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342200</a:t>
                      </a:r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NEAR BAY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extLst>
                  <a:ext uri="{0D108BD9-81ED-4DB2-BD59-A6C34878D82A}">
                    <a16:rowId xmlns:a16="http://schemas.microsoft.com/office/drawing/2014/main" val="2939061648"/>
                  </a:ext>
                </a:extLst>
              </a:tr>
              <a:tr h="22555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-122.25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37.85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52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919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213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413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193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4.0368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i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269700</a:t>
                      </a:r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NEAR BAY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extLst>
                  <a:ext uri="{0D108BD9-81ED-4DB2-BD59-A6C34878D82A}">
                    <a16:rowId xmlns:a16="http://schemas.microsoft.com/office/drawing/2014/main" val="590115356"/>
                  </a:ext>
                </a:extLst>
              </a:tr>
              <a:tr h="22555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-122.25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37.84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52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2535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489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1094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514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3.6591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i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299200</a:t>
                      </a:r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NEAR BAY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extLst>
                  <a:ext uri="{0D108BD9-81ED-4DB2-BD59-A6C34878D82A}">
                    <a16:rowId xmlns:a16="http://schemas.microsoft.com/office/drawing/2014/main" val="3508639510"/>
                  </a:ext>
                </a:extLst>
              </a:tr>
              <a:tr h="22555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-122.25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37.84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52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3104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687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1157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647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3.12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i="0" u="none" strike="noStrike">
                          <a:solidFill>
                            <a:srgbClr val="FF0000"/>
                          </a:solidFill>
                          <a:effectLst/>
                        </a:rPr>
                        <a:t>241400</a:t>
                      </a:r>
                      <a:endParaRPr lang="en-US" altLang="ko-KR" sz="10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NEAR BAY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extLst>
                  <a:ext uri="{0D108BD9-81ED-4DB2-BD59-A6C34878D82A}">
                    <a16:rowId xmlns:a16="http://schemas.microsoft.com/office/drawing/2014/main" val="3187346595"/>
                  </a:ext>
                </a:extLst>
              </a:tr>
              <a:tr h="22555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-122.26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37.84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42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2555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665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1206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595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2.0804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i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226700</a:t>
                      </a:r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NEAR BAY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extLst>
                  <a:ext uri="{0D108BD9-81ED-4DB2-BD59-A6C34878D82A}">
                    <a16:rowId xmlns:a16="http://schemas.microsoft.com/office/drawing/2014/main" val="1284832645"/>
                  </a:ext>
                </a:extLst>
              </a:tr>
              <a:tr h="22555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-122.25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37.84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52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3549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707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1551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714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3.6912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i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261100</a:t>
                      </a:r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NEAR BAY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extLst>
                  <a:ext uri="{0D108BD9-81ED-4DB2-BD59-A6C34878D82A}">
                    <a16:rowId xmlns:a16="http://schemas.microsoft.com/office/drawing/2014/main" val="1477396675"/>
                  </a:ext>
                </a:extLst>
              </a:tr>
              <a:tr h="22555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-122.26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37.85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52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2202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434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910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402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3.2031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i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281500</a:t>
                      </a:r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NEAR BAY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extLst>
                  <a:ext uri="{0D108BD9-81ED-4DB2-BD59-A6C34878D82A}">
                    <a16:rowId xmlns:a16="http://schemas.microsoft.com/office/drawing/2014/main" val="2570218198"/>
                  </a:ext>
                </a:extLst>
              </a:tr>
              <a:tr h="22555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-122.26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37.85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52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3503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752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1504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734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3.2705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i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241800</a:t>
                      </a:r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NEAR BAY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3" marR="3663" marT="3663" marB="0" anchor="ctr"/>
                </a:tc>
                <a:extLst>
                  <a:ext uri="{0D108BD9-81ED-4DB2-BD59-A6C34878D82A}">
                    <a16:rowId xmlns:a16="http://schemas.microsoft.com/office/drawing/2014/main" val="227100647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6E5975-6C7D-4A75-870D-853D63D9F0F3}"/>
              </a:ext>
            </a:extLst>
          </p:cNvPr>
          <p:cNvSpPr txBox="1"/>
          <p:nvPr/>
        </p:nvSpPr>
        <p:spPr>
          <a:xfrm>
            <a:off x="8964385" y="5265964"/>
            <a:ext cx="20867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# of Features : 9</a:t>
            </a:r>
          </a:p>
          <a:p>
            <a:r>
              <a:rPr lang="en-US" altLang="ko-KR" b="1" dirty="0"/>
              <a:t>Label : Yes</a:t>
            </a:r>
          </a:p>
          <a:p>
            <a:r>
              <a:rPr lang="en-US" altLang="ko-KR" b="1" dirty="0"/>
              <a:t># of data : 20640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57714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833D2-CF78-4188-938A-541ABB38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3. Data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analysis – Feature</a:t>
            </a:r>
            <a:r>
              <a:rPr lang="ko-KR" altLang="en-US" b="1" dirty="0">
                <a:solidFill>
                  <a:schemeClr val="bg1"/>
                </a:solidFill>
              </a:rPr>
              <a:t>의 가공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C17F502-2499-489B-B630-366F4F461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493" y="2239279"/>
            <a:ext cx="10515600" cy="2125211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방 개수 </a:t>
            </a:r>
            <a:r>
              <a:rPr lang="en-US" altLang="ko-KR" dirty="0">
                <a:solidFill>
                  <a:schemeClr val="bg1"/>
                </a:solidFill>
              </a:rPr>
              <a:t>-&gt; </a:t>
            </a:r>
            <a:r>
              <a:rPr lang="ko-KR" altLang="en-US" dirty="0">
                <a:solidFill>
                  <a:schemeClr val="bg1"/>
                </a:solidFill>
              </a:rPr>
              <a:t>가구당 방 개수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7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침대 개수 </a:t>
            </a:r>
            <a:r>
              <a:rPr lang="en-US" altLang="ko-KR" dirty="0">
                <a:solidFill>
                  <a:schemeClr val="bg1"/>
                </a:solidFill>
              </a:rPr>
              <a:t>-&gt; </a:t>
            </a:r>
            <a:r>
              <a:rPr lang="ko-KR" altLang="en-US" dirty="0">
                <a:solidFill>
                  <a:schemeClr val="bg1"/>
                </a:solidFill>
              </a:rPr>
              <a:t>방당 침대 개수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7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인구 수 </a:t>
            </a:r>
            <a:r>
              <a:rPr lang="en-US" altLang="ko-KR" dirty="0">
                <a:solidFill>
                  <a:schemeClr val="bg1"/>
                </a:solidFill>
              </a:rPr>
              <a:t>-&gt; </a:t>
            </a:r>
            <a:r>
              <a:rPr lang="ko-KR" altLang="en-US" dirty="0">
                <a:solidFill>
                  <a:schemeClr val="bg1"/>
                </a:solidFill>
              </a:rPr>
              <a:t>가구당 인구 수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>
                <a:solidFill>
                  <a:schemeClr val="bg1"/>
                </a:solidFill>
              </a:rPr>
              <a:t>…..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1CB79A-43E4-4006-9029-B4DECFC04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919" y="2105759"/>
            <a:ext cx="6252842" cy="264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74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833D2-CF78-4188-938A-541ABB38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3. Data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analysis – Feature</a:t>
            </a:r>
            <a:r>
              <a:rPr lang="ko-KR" altLang="en-US" b="1" dirty="0">
                <a:solidFill>
                  <a:schemeClr val="bg1"/>
                </a:solidFill>
              </a:rPr>
              <a:t>의 가공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86DD99D-62A0-4BC0-85B3-CC72FFAE3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261" y="2167997"/>
            <a:ext cx="7972421" cy="365506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F3A14F9-17B9-4EEE-8F72-0F5DCE8F4D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176"/>
          <a:stretch/>
        </p:blipFill>
        <p:spPr>
          <a:xfrm>
            <a:off x="87692" y="2941753"/>
            <a:ext cx="3615628" cy="2646482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640FEE32-0849-44CF-95C9-C5F8B41E18BA}"/>
              </a:ext>
            </a:extLst>
          </p:cNvPr>
          <p:cNvSpPr/>
          <p:nvPr/>
        </p:nvSpPr>
        <p:spPr>
          <a:xfrm>
            <a:off x="3194711" y="3626427"/>
            <a:ext cx="640080" cy="1197033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93FC8F-7FF5-4250-8695-0BE535B4D60F}"/>
              </a:ext>
            </a:extLst>
          </p:cNvPr>
          <p:cNvSpPr/>
          <p:nvPr/>
        </p:nvSpPr>
        <p:spPr>
          <a:xfrm>
            <a:off x="3871579" y="3429000"/>
            <a:ext cx="4448842" cy="2660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EBF47B-5BA6-4100-AD6F-3C88B6C99392}"/>
              </a:ext>
            </a:extLst>
          </p:cNvPr>
          <p:cNvSpPr/>
          <p:nvPr/>
        </p:nvSpPr>
        <p:spPr>
          <a:xfrm>
            <a:off x="3834790" y="4493028"/>
            <a:ext cx="4448842" cy="2660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B41CDD9-3192-4567-8F9C-847057AE47DC}"/>
              </a:ext>
            </a:extLst>
          </p:cNvPr>
          <p:cNvSpPr/>
          <p:nvPr/>
        </p:nvSpPr>
        <p:spPr>
          <a:xfrm>
            <a:off x="3871579" y="5322228"/>
            <a:ext cx="4448842" cy="2660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3283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2679C3C-EDF9-4D16-98FF-7F506F6AD07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302020204030204"/>
                <a:ea typeface="맑은 고딕" panose="020B0503020000020004" pitchFamily="50" charset="-127"/>
              </a:rPr>
              <a:t>4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. Train</a:t>
            </a:r>
            <a:r>
              <a:rPr lang="en-US" altLang="ko-KR" b="1" dirty="0">
                <a:solidFill>
                  <a:prstClr val="white"/>
                </a:solidFill>
                <a:latin typeface="맑은 고딕" panose="020F0302020204030204"/>
                <a:ea typeface="맑은 고딕" panose="020B0503020000020004" pitchFamily="50" charset="-127"/>
              </a:rPr>
              <a:t> / Test data </a:t>
            </a:r>
            <a:r>
              <a:rPr lang="ko-KR" altLang="en-US" b="1" dirty="0">
                <a:solidFill>
                  <a:prstClr val="white"/>
                </a:solidFill>
                <a:latin typeface="맑은 고딕" panose="020F0302020204030204"/>
                <a:ea typeface="맑은 고딕" panose="020B0503020000020004" pitchFamily="50" charset="-127"/>
              </a:rPr>
              <a:t>분리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77E878-6261-4918-A2FF-80573B3EFA24}"/>
              </a:ext>
            </a:extLst>
          </p:cNvPr>
          <p:cNvSpPr txBox="1"/>
          <p:nvPr/>
        </p:nvSpPr>
        <p:spPr>
          <a:xfrm>
            <a:off x="527007" y="1884167"/>
            <a:ext cx="11439164" cy="389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chemeClr val="bg1"/>
                </a:solidFill>
              </a:rPr>
              <a:t>기계학습의 목적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</a:rPr>
              <a:t>: </a:t>
            </a:r>
            <a:r>
              <a:rPr lang="ko-KR" altLang="en-US" sz="2800" b="1" dirty="0">
                <a:solidFill>
                  <a:schemeClr val="bg1"/>
                </a:solidFill>
              </a:rPr>
              <a:t>접해보지 않은 </a:t>
            </a:r>
            <a:r>
              <a:rPr lang="en-US" altLang="ko-KR" sz="3600" b="1" dirty="0">
                <a:solidFill>
                  <a:schemeClr val="bg1"/>
                </a:solidFill>
              </a:rPr>
              <a:t>‘</a:t>
            </a:r>
            <a:r>
              <a:rPr lang="ko-KR" altLang="en-US" sz="3600" b="1" dirty="0">
                <a:solidFill>
                  <a:schemeClr val="bg1"/>
                </a:solidFill>
              </a:rPr>
              <a:t>미지의 데이터</a:t>
            </a:r>
            <a:r>
              <a:rPr lang="en-US" altLang="ko-KR" sz="3600" b="1" dirty="0">
                <a:solidFill>
                  <a:schemeClr val="bg1"/>
                </a:solidFill>
              </a:rPr>
              <a:t>’</a:t>
            </a:r>
            <a:r>
              <a:rPr lang="ko-KR" altLang="en-US" sz="2800" b="1" dirty="0">
                <a:solidFill>
                  <a:schemeClr val="bg1"/>
                </a:solidFill>
              </a:rPr>
              <a:t>에 대한 예측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</a:rPr>
              <a:t>-&gt; </a:t>
            </a:r>
            <a:r>
              <a:rPr lang="ko-KR" altLang="en-US" sz="3600" b="1" dirty="0">
                <a:solidFill>
                  <a:schemeClr val="bg1"/>
                </a:solidFill>
              </a:rPr>
              <a:t>의도적으로 </a:t>
            </a:r>
            <a:r>
              <a:rPr lang="en-US" altLang="ko-KR" sz="3600" b="1" dirty="0">
                <a:solidFill>
                  <a:schemeClr val="bg1"/>
                </a:solidFill>
              </a:rPr>
              <a:t>Train / Test dataset</a:t>
            </a:r>
            <a:r>
              <a:rPr lang="ko-KR" altLang="en-US" sz="3600" b="1" dirty="0">
                <a:solidFill>
                  <a:schemeClr val="bg1"/>
                </a:solidFill>
              </a:rPr>
              <a:t>을 분리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</a:rPr>
              <a:t>-&gt; </a:t>
            </a:r>
            <a:r>
              <a:rPr lang="ko-KR" altLang="en-US" sz="3600" b="1" dirty="0">
                <a:solidFill>
                  <a:schemeClr val="bg1"/>
                </a:solidFill>
              </a:rPr>
              <a:t>오직 </a:t>
            </a:r>
            <a:r>
              <a:rPr lang="en-US" altLang="ko-KR" sz="3600" b="1" dirty="0">
                <a:solidFill>
                  <a:schemeClr val="bg1"/>
                </a:solidFill>
              </a:rPr>
              <a:t>Train dataset</a:t>
            </a:r>
            <a:r>
              <a:rPr lang="ko-KR" altLang="en-US" sz="3600" b="1" dirty="0">
                <a:solidFill>
                  <a:schemeClr val="bg1"/>
                </a:solidFill>
              </a:rPr>
              <a:t>으로만 학습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</a:rPr>
              <a:t>-&gt; </a:t>
            </a:r>
            <a:r>
              <a:rPr lang="ko-KR" altLang="en-US" sz="3600" b="1" dirty="0">
                <a:solidFill>
                  <a:schemeClr val="bg1"/>
                </a:solidFill>
              </a:rPr>
              <a:t>오직 </a:t>
            </a:r>
            <a:r>
              <a:rPr lang="en-US" altLang="ko-KR" sz="3600" b="1" dirty="0">
                <a:solidFill>
                  <a:schemeClr val="bg1"/>
                </a:solidFill>
              </a:rPr>
              <a:t>Test dataset</a:t>
            </a:r>
            <a:r>
              <a:rPr lang="ko-KR" altLang="en-US" sz="3600" b="1" dirty="0">
                <a:solidFill>
                  <a:schemeClr val="bg1"/>
                </a:solidFill>
              </a:rPr>
              <a:t>으로만 검증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If)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test dataset</a:t>
            </a:r>
            <a:r>
              <a:rPr lang="ko-KR" altLang="en-US" sz="2400" dirty="0">
                <a:solidFill>
                  <a:schemeClr val="bg1"/>
                </a:solidFill>
              </a:rPr>
              <a:t>이 학습 데이터에 포함된다면</a:t>
            </a:r>
            <a:r>
              <a:rPr lang="en-US" altLang="ko-KR" sz="2400" dirty="0">
                <a:solidFill>
                  <a:schemeClr val="bg1"/>
                </a:solidFill>
              </a:rPr>
              <a:t>?  ::::::::  Data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Snooping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788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2679C3C-EDF9-4D16-98FF-7F506F6AD07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4. Train / Test data </a:t>
            </a:r>
            <a:r>
              <a: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분리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3EA08D-B8B0-4CFC-83D4-280A2D933A35}"/>
              </a:ext>
            </a:extLst>
          </p:cNvPr>
          <p:cNvSpPr txBox="1"/>
          <p:nvPr/>
        </p:nvSpPr>
        <p:spPr>
          <a:xfrm>
            <a:off x="1172935" y="1988003"/>
            <a:ext cx="3584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- </a:t>
            </a:r>
            <a:r>
              <a:rPr lang="ko-KR" altLang="en-US" sz="2800" b="1" dirty="0">
                <a:solidFill>
                  <a:schemeClr val="bg1"/>
                </a:solidFill>
              </a:rPr>
              <a:t>완전 무작위 샘플링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9A3AB80-EC02-4E9D-B7F4-5E268D7FC240}"/>
              </a:ext>
            </a:extLst>
          </p:cNvPr>
          <p:cNvSpPr/>
          <p:nvPr/>
        </p:nvSpPr>
        <p:spPr>
          <a:xfrm>
            <a:off x="1061358" y="2511223"/>
            <a:ext cx="10703378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sklearn</a:t>
            </a:r>
            <a:endParaRPr lang="en-US" altLang="ko-KR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sklearn.model_selection</a:t>
            </a:r>
            <a:r>
              <a:rPr lang="en-US" altLang="ko-K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train_test_split</a:t>
            </a:r>
            <a:endParaRPr lang="en-US" altLang="ko-KR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train_set</a:t>
            </a:r>
            <a:r>
              <a:rPr lang="en-US" altLang="ko-K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test_set</a:t>
            </a:r>
            <a:r>
              <a:rPr lang="en-US" altLang="ko-K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train_test_split</a:t>
            </a:r>
            <a:r>
              <a:rPr lang="en-US" altLang="ko-K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(housing, </a:t>
            </a:r>
            <a:r>
              <a:rPr lang="en-US" altLang="ko-K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test_size</a:t>
            </a:r>
            <a:r>
              <a:rPr lang="en-US" altLang="ko-K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lang="en-US" altLang="ko-K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altLang="ko-K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altLang="ko-K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train_set.head</a:t>
            </a:r>
            <a:r>
              <a:rPr lang="en-US" altLang="ko-K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test_set.head</a:t>
            </a:r>
            <a:r>
              <a:rPr lang="en-US" altLang="ko-K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train_set.shape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t</a:t>
            </a:r>
            <a:r>
              <a:rPr lang="en-US" altLang="ko-KR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est_set.shape</a:t>
            </a:r>
            <a:endParaRPr lang="en-US" altLang="ko-KR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65B109-13A7-4EE7-85B4-64B3EAD59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47" y="4617576"/>
            <a:ext cx="8463713" cy="14773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E20F5F9-9F5A-4D65-B5A4-9DCDFA7D1F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47" b="14394"/>
          <a:stretch/>
        </p:blipFill>
        <p:spPr>
          <a:xfrm>
            <a:off x="8898017" y="4617576"/>
            <a:ext cx="2866719" cy="117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02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2679C3C-EDF9-4D16-98FF-7F506F6AD07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4. Train / Test data </a:t>
            </a:r>
            <a:r>
              <a: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분리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3EA08D-B8B0-4CFC-83D4-280A2D933A35}"/>
              </a:ext>
            </a:extLst>
          </p:cNvPr>
          <p:cNvSpPr txBox="1"/>
          <p:nvPr/>
        </p:nvSpPr>
        <p:spPr>
          <a:xfrm>
            <a:off x="1172935" y="1988003"/>
            <a:ext cx="6274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계층적 샘플링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(Stratified Sampling)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B3DFD7-771D-4F9C-AEAF-05C5A68E4889}"/>
              </a:ext>
            </a:extLst>
          </p:cNvPr>
          <p:cNvSpPr txBox="1"/>
          <p:nvPr/>
        </p:nvSpPr>
        <p:spPr>
          <a:xfrm>
            <a:off x="1934937" y="2722790"/>
            <a:ext cx="7404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전체 </a:t>
            </a:r>
            <a:r>
              <a:rPr lang="ko-KR" altLang="en-US" sz="2000" dirty="0" err="1">
                <a:solidFill>
                  <a:schemeClr val="bg1"/>
                </a:solidFill>
              </a:rPr>
              <a:t>모수를</a:t>
            </a:r>
            <a:r>
              <a:rPr lang="ko-KR" altLang="en-US" sz="2000" dirty="0">
                <a:solidFill>
                  <a:schemeClr val="bg1"/>
                </a:solidFill>
              </a:rPr>
              <a:t> 계층별로 구분한 후 각 계층 비율대로 샘플을 추출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6AFBE0-AE7E-4EA8-8B40-5789ED44392B}"/>
              </a:ext>
            </a:extLst>
          </p:cNvPr>
          <p:cNvSpPr txBox="1"/>
          <p:nvPr/>
        </p:nvSpPr>
        <p:spPr>
          <a:xfrm>
            <a:off x="1314202" y="3429000"/>
            <a:ext cx="6909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1. </a:t>
            </a:r>
            <a:r>
              <a:rPr lang="ko-KR" altLang="en-US" sz="2400" b="1" dirty="0">
                <a:solidFill>
                  <a:schemeClr val="bg1"/>
                </a:solidFill>
              </a:rPr>
              <a:t>계층 특성 선택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1DEF8A5-2C19-4D33-9E27-DD28315C4448}"/>
              </a:ext>
            </a:extLst>
          </p:cNvPr>
          <p:cNvGrpSpPr/>
          <p:nvPr/>
        </p:nvGrpSpPr>
        <p:grpSpPr>
          <a:xfrm>
            <a:off x="1826059" y="4196765"/>
            <a:ext cx="9421882" cy="1587957"/>
            <a:chOff x="1225984" y="4106631"/>
            <a:chExt cx="9421882" cy="158795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646A3BC-AA11-4398-82E5-19045294A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5985" y="4106631"/>
              <a:ext cx="9421881" cy="1587957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5BABC2F-5555-4857-9C00-469D3F8B04B0}"/>
                </a:ext>
              </a:extLst>
            </p:cNvPr>
            <p:cNvSpPr/>
            <p:nvPr/>
          </p:nvSpPr>
          <p:spPr>
            <a:xfrm>
              <a:off x="1225984" y="4718308"/>
              <a:ext cx="4787011" cy="3076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40045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2679C3C-EDF9-4D16-98FF-7F506F6AD07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4. Train / Test data </a:t>
            </a:r>
            <a:r>
              <a: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분리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3EA08D-B8B0-4CFC-83D4-280A2D933A35}"/>
              </a:ext>
            </a:extLst>
          </p:cNvPr>
          <p:cNvSpPr txBox="1"/>
          <p:nvPr/>
        </p:nvSpPr>
        <p:spPr>
          <a:xfrm>
            <a:off x="1172935" y="1988003"/>
            <a:ext cx="6274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계층적 샘플링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(Stratified Sampling)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B3DFD7-771D-4F9C-AEAF-05C5A68E4889}"/>
              </a:ext>
            </a:extLst>
          </p:cNvPr>
          <p:cNvSpPr txBox="1"/>
          <p:nvPr/>
        </p:nvSpPr>
        <p:spPr>
          <a:xfrm>
            <a:off x="1934937" y="2722790"/>
            <a:ext cx="7404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전체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모수를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계층별로 구분한 후 각 계층 비율대로 샘플을 추출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6AFBE0-AE7E-4EA8-8B40-5789ED44392B}"/>
              </a:ext>
            </a:extLst>
          </p:cNvPr>
          <p:cNvSpPr txBox="1"/>
          <p:nvPr/>
        </p:nvSpPr>
        <p:spPr>
          <a:xfrm>
            <a:off x="1314202" y="3429000"/>
            <a:ext cx="6909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데이터를 이산적 변량으로 변환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3EDBF9-6427-4AAA-AF74-F715321EE4C2}"/>
              </a:ext>
            </a:extLst>
          </p:cNvPr>
          <p:cNvSpPr/>
          <p:nvPr/>
        </p:nvSpPr>
        <p:spPr>
          <a:xfrm>
            <a:off x="1172935" y="4073889"/>
            <a:ext cx="10583636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# income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을 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1.5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로 나누어 올림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housing[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income_cat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np.ceil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housing.median_income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1.5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# 5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보다 큰 카테고리는 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5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로 합침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housing[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income_cat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].where(housing[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income_cat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]&lt;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5.0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inplace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5578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2679C3C-EDF9-4D16-98FF-7F506F6AD07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4. Train / Test data </a:t>
            </a:r>
            <a:r>
              <a: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분리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3EA08D-B8B0-4CFC-83D4-280A2D933A35}"/>
              </a:ext>
            </a:extLst>
          </p:cNvPr>
          <p:cNvSpPr txBox="1"/>
          <p:nvPr/>
        </p:nvSpPr>
        <p:spPr>
          <a:xfrm>
            <a:off x="1172935" y="1988003"/>
            <a:ext cx="6274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계층적 샘플링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(Stratified Sampling)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B3DFD7-771D-4F9C-AEAF-05C5A68E4889}"/>
              </a:ext>
            </a:extLst>
          </p:cNvPr>
          <p:cNvSpPr txBox="1"/>
          <p:nvPr/>
        </p:nvSpPr>
        <p:spPr>
          <a:xfrm>
            <a:off x="1934937" y="2722790"/>
            <a:ext cx="7404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전체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모수를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계층별로 구분한 후 각 계층 비율대로 샘플을 추출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6AFBE0-AE7E-4EA8-8B40-5789ED44392B}"/>
              </a:ext>
            </a:extLst>
          </p:cNvPr>
          <p:cNvSpPr txBox="1"/>
          <p:nvPr/>
        </p:nvSpPr>
        <p:spPr>
          <a:xfrm>
            <a:off x="1314202" y="3429000"/>
            <a:ext cx="6909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</a:t>
            </a:r>
            <a:r>
              <a:rPr lang="en-US" altLang="ko-KR" sz="2400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Sklearn</a:t>
            </a:r>
            <a:r>
              <a:rPr lang="en-US" altLang="ko-KR" sz="24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module</a:t>
            </a:r>
            <a:r>
              <a:rPr lang="ko-KR" altLang="en-US" sz="24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을 활용한 </a:t>
            </a:r>
            <a:r>
              <a:rPr lang="en-US" altLang="ko-KR" sz="24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split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3EDBF9-6427-4AAA-AF74-F715321EE4C2}"/>
              </a:ext>
            </a:extLst>
          </p:cNvPr>
          <p:cNvSpPr/>
          <p:nvPr/>
        </p:nvSpPr>
        <p:spPr>
          <a:xfrm>
            <a:off x="1172935" y="3971836"/>
            <a:ext cx="10583636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sklearn.model_selection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StratifiedShuffleSplit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split =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StratifiedShuffleSplit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n_splits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test_size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0.2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random_state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42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train_index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test_index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split.split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(housing,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housing.income_cat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strat_train_set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housing.loc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train_index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strat_test_set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housing.loc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test_index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strat_train_set.drop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income_cat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axis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inplace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strat_test_set.drop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income_cat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axis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inplace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80821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00991-DAAA-421D-89EC-867BF0B05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 ML</a:t>
            </a:r>
            <a:r>
              <a:rPr lang="ko-KR" altLang="en-US" b="1" dirty="0"/>
              <a:t>을 위한 </a:t>
            </a:r>
            <a:r>
              <a:rPr lang="en-US" altLang="ko-KR" b="1" dirty="0"/>
              <a:t>Data Processing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027BDF-F497-47EF-86CD-2313210A2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Train Set =&gt; Feature</a:t>
            </a:r>
            <a:r>
              <a:rPr lang="ko-KR" altLang="en-US" dirty="0"/>
              <a:t>와 </a:t>
            </a:r>
            <a:r>
              <a:rPr lang="en-US" altLang="ko-KR" dirty="0"/>
              <a:t>Label</a:t>
            </a:r>
            <a:r>
              <a:rPr lang="ko-KR" altLang="en-US" dirty="0"/>
              <a:t>을 분리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F97D41-2448-40B7-8475-21D618DF05F9}"/>
              </a:ext>
            </a:extLst>
          </p:cNvPr>
          <p:cNvSpPr/>
          <p:nvPr/>
        </p:nvSpPr>
        <p:spPr>
          <a:xfrm>
            <a:off x="1237861" y="2455818"/>
            <a:ext cx="8568612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house 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strat_train_set.</a:t>
            </a:r>
            <a:r>
              <a:rPr lang="en-US" altLang="ko-KR" dirty="0" err="1">
                <a:solidFill>
                  <a:srgbClr val="61AFEF"/>
                </a:solidFill>
                <a:latin typeface="Consolas" panose="020B0609020204030204" pitchFamily="49" charset="0"/>
              </a:rPr>
              <a:t>drop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89CA78"/>
                </a:solidFill>
                <a:latin typeface="Consolas" panose="020B0609020204030204" pitchFamily="49" charset="0"/>
              </a:rPr>
              <a:t>median_house_value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i="1" dirty="0">
                <a:solidFill>
                  <a:srgbClr val="EF596F"/>
                </a:solidFill>
                <a:latin typeface="Consolas" panose="020B0609020204030204" pitchFamily="49" charset="0"/>
              </a:rPr>
              <a:t>axis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house_labels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strat_train_set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89CA78"/>
                </a:solidFill>
                <a:latin typeface="Consolas" panose="020B0609020204030204" pitchFamily="49" charset="0"/>
              </a:rPr>
              <a:t>median_house_value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61AFEF"/>
                </a:solidFill>
                <a:latin typeface="Consolas" panose="020B0609020204030204" pitchFamily="49" charset="0"/>
              </a:rPr>
              <a:t>copy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()</a:t>
            </a:r>
            <a:endParaRPr lang="en-US" altLang="ko-K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722FC1-17E5-420C-ABB4-06F0D0698F9A}"/>
              </a:ext>
            </a:extLst>
          </p:cNvPr>
          <p:cNvSpPr txBox="1"/>
          <p:nvPr/>
        </p:nvSpPr>
        <p:spPr>
          <a:xfrm>
            <a:off x="1237861" y="3191069"/>
            <a:ext cx="856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drop -&gt; </a:t>
            </a:r>
            <a:r>
              <a:rPr lang="en-US" altLang="ko-KR" dirty="0" err="1"/>
              <a:t>inplace</a:t>
            </a:r>
            <a:r>
              <a:rPr lang="en-US" altLang="ko-KR" dirty="0"/>
              <a:t> = True </a:t>
            </a:r>
            <a:r>
              <a:rPr lang="ko-KR" altLang="en-US" dirty="0"/>
              <a:t>가 아니므로 </a:t>
            </a:r>
            <a:r>
              <a:rPr lang="en-US" altLang="ko-KR" dirty="0" err="1"/>
              <a:t>strat_train_set</a:t>
            </a:r>
            <a:r>
              <a:rPr lang="ko-KR" altLang="en-US" dirty="0"/>
              <a:t>에는 영향</a:t>
            </a:r>
            <a:r>
              <a:rPr lang="en-US" altLang="ko-KR" dirty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0226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00991-DAAA-421D-89EC-867BF0B05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 ML</a:t>
            </a:r>
            <a:r>
              <a:rPr lang="ko-KR" altLang="en-US" b="1" dirty="0"/>
              <a:t>을 위한 </a:t>
            </a:r>
            <a:r>
              <a:rPr lang="en-US" altLang="ko-KR" b="1" dirty="0"/>
              <a:t>Data Processing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027BDF-F497-47EF-86CD-2313210A2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정제</a:t>
            </a:r>
            <a:r>
              <a:rPr lang="en-US" altLang="ko-KR" dirty="0"/>
              <a:t>: </a:t>
            </a:r>
            <a:r>
              <a:rPr lang="en-US" altLang="ko-KR" dirty="0" err="1"/>
              <a:t>total_bedrooms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en-US" altLang="ko-KR" dirty="0"/>
              <a:t>null</a:t>
            </a:r>
            <a:r>
              <a:rPr lang="ko-KR" altLang="en-US" dirty="0"/>
              <a:t>인 데이터 처리</a:t>
            </a:r>
            <a:endParaRPr lang="en-US" altLang="ko-KR" dirty="0"/>
          </a:p>
          <a:p>
            <a:pPr lvl="1"/>
            <a:r>
              <a:rPr lang="ko-KR" altLang="en-US" dirty="0"/>
              <a:t>해당 데이터만 제거</a:t>
            </a:r>
            <a:endParaRPr lang="en-US" altLang="ko-KR" dirty="0"/>
          </a:p>
          <a:p>
            <a:pPr lvl="1"/>
            <a:r>
              <a:rPr lang="en-US" altLang="ko-KR" dirty="0"/>
              <a:t>bedroom feature</a:t>
            </a:r>
            <a:r>
              <a:rPr lang="ko-KR" altLang="en-US" dirty="0"/>
              <a:t> 제거</a:t>
            </a:r>
            <a:endParaRPr lang="en-US" altLang="ko-KR" dirty="0"/>
          </a:p>
          <a:p>
            <a:pPr lvl="1"/>
            <a:r>
              <a:rPr lang="ko-KR" altLang="en-US" dirty="0"/>
              <a:t>중간값</a:t>
            </a:r>
            <a:r>
              <a:rPr lang="en-US" altLang="ko-KR" dirty="0"/>
              <a:t>, 0 </a:t>
            </a:r>
            <a:r>
              <a:rPr lang="ko-KR" altLang="en-US" dirty="0"/>
              <a:t>등</a:t>
            </a:r>
            <a:r>
              <a:rPr lang="en-US" altLang="ko-KR" dirty="0"/>
              <a:t> </a:t>
            </a:r>
            <a:r>
              <a:rPr lang="ko-KR" altLang="en-US" dirty="0"/>
              <a:t>특정 값으로 채운다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BE3B014-6C14-46FB-A102-1F3E42066326}"/>
              </a:ext>
            </a:extLst>
          </p:cNvPr>
          <p:cNvSpPr/>
          <p:nvPr/>
        </p:nvSpPr>
        <p:spPr>
          <a:xfrm>
            <a:off x="838200" y="3884125"/>
            <a:ext cx="8932506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i="1" dirty="0">
                <a:solidFill>
                  <a:srgbClr val="D55FDE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sklearn.impute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i="1" dirty="0">
                <a:solidFill>
                  <a:srgbClr val="D55FDE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SimpleImputer</a:t>
            </a:r>
            <a:endParaRPr lang="en-US" altLang="ko-KR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imputer 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61AFEF"/>
                </a:solidFill>
                <a:latin typeface="Consolas" panose="020B0609020204030204" pitchFamily="49" charset="0"/>
              </a:rPr>
              <a:t>SimpleImputer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i="1" dirty="0">
                <a:solidFill>
                  <a:srgbClr val="EF596F"/>
                </a:solidFill>
                <a:latin typeface="Consolas" panose="020B0609020204030204" pitchFamily="49" charset="0"/>
              </a:rPr>
              <a:t>strategy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"median"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house_num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house.</a:t>
            </a:r>
            <a:r>
              <a:rPr lang="en-US" altLang="ko-KR" dirty="0" err="1">
                <a:solidFill>
                  <a:srgbClr val="61AFEF"/>
                </a:solidFill>
                <a:latin typeface="Consolas" panose="020B0609020204030204" pitchFamily="49" charset="0"/>
              </a:rPr>
              <a:t>drop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89CA78"/>
                </a:solidFill>
                <a:latin typeface="Consolas" panose="020B0609020204030204" pitchFamily="49" charset="0"/>
              </a:rPr>
              <a:t>ocean_proximity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i="1" dirty="0">
                <a:solidFill>
                  <a:srgbClr val="EF596F"/>
                </a:solidFill>
                <a:latin typeface="Consolas" panose="020B0609020204030204" pitchFamily="49" charset="0"/>
              </a:rPr>
              <a:t>axis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imputer.</a:t>
            </a:r>
            <a:r>
              <a:rPr lang="en-US" altLang="ko-KR" dirty="0" err="1">
                <a:solidFill>
                  <a:srgbClr val="61AFEF"/>
                </a:solidFill>
                <a:latin typeface="Consolas" panose="020B0609020204030204" pitchFamily="49" charset="0"/>
              </a:rPr>
              <a:t>fit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house_num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i="1" dirty="0">
                <a:solidFill>
                  <a:srgbClr val="7F848E"/>
                </a:solidFill>
                <a:latin typeface="Consolas" panose="020B0609020204030204" pitchFamily="49" charset="0"/>
              </a:rPr>
              <a:t>#imputer </a:t>
            </a:r>
            <a:r>
              <a:rPr lang="ko-KR" altLang="en-US" i="1" dirty="0">
                <a:solidFill>
                  <a:srgbClr val="7F848E"/>
                </a:solidFill>
                <a:latin typeface="Consolas" panose="020B0609020204030204" pitchFamily="49" charset="0"/>
              </a:rPr>
              <a:t>에 </a:t>
            </a:r>
            <a:r>
              <a:rPr lang="en-US" altLang="ko-KR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house_num</a:t>
            </a:r>
            <a:r>
              <a:rPr lang="ko-KR" altLang="en-US" i="1" dirty="0">
                <a:solidFill>
                  <a:srgbClr val="7F848E"/>
                </a:solidFill>
                <a:latin typeface="Consolas" panose="020B0609020204030204" pitchFamily="49" charset="0"/>
              </a:rPr>
              <a:t>의 </a:t>
            </a:r>
            <a:r>
              <a:rPr lang="ko-KR" altLang="en-U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모수에</a:t>
            </a:r>
            <a:r>
              <a:rPr lang="ko-KR" altLang="en-US" i="1" dirty="0">
                <a:solidFill>
                  <a:srgbClr val="7F848E"/>
                </a:solidFill>
                <a:latin typeface="Consolas" panose="020B0609020204030204" pitchFamily="49" charset="0"/>
              </a:rPr>
              <a:t> 대한 정보 저장</a:t>
            </a:r>
            <a:endParaRPr lang="ko-KR" altLang="en-US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imputer.statistics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_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X 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imputer.</a:t>
            </a:r>
            <a:r>
              <a:rPr lang="en-US" altLang="ko-KR" dirty="0" err="1">
                <a:solidFill>
                  <a:srgbClr val="61AFEF"/>
                </a:solidFill>
                <a:latin typeface="Consolas" panose="020B0609020204030204" pitchFamily="49" charset="0"/>
              </a:rPr>
              <a:t>transform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house_num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i="1" dirty="0">
                <a:solidFill>
                  <a:srgbClr val="7F848E"/>
                </a:solidFill>
                <a:latin typeface="Consolas" panose="020B0609020204030204" pitchFamily="49" charset="0"/>
              </a:rPr>
              <a:t>#</a:t>
            </a:r>
            <a:r>
              <a:rPr lang="en-US" altLang="ko-KR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numpy</a:t>
            </a:r>
            <a:r>
              <a:rPr lang="en-US" altLang="ko-KR" i="1" dirty="0">
                <a:solidFill>
                  <a:srgbClr val="7F848E"/>
                </a:solidFill>
                <a:latin typeface="Consolas" panose="020B0609020204030204" pitchFamily="49" charset="0"/>
              </a:rPr>
              <a:t> </a:t>
            </a:r>
            <a:r>
              <a:rPr lang="ko-KR" altLang="en-US" i="1" dirty="0">
                <a:solidFill>
                  <a:srgbClr val="7F848E"/>
                </a:solidFill>
                <a:latin typeface="Consolas" panose="020B0609020204030204" pitchFamily="49" charset="0"/>
              </a:rPr>
              <a:t>배열 생성</a:t>
            </a:r>
            <a:endParaRPr lang="ko-KR" altLang="en-US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housing_tr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pd.</a:t>
            </a:r>
            <a:r>
              <a:rPr lang="en-US" altLang="ko-KR" dirty="0" err="1">
                <a:solidFill>
                  <a:srgbClr val="61AFEF"/>
                </a:solidFill>
                <a:latin typeface="Consolas" panose="020B0609020204030204" pitchFamily="49" charset="0"/>
              </a:rPr>
              <a:t>DataFrame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(X, </a:t>
            </a:r>
            <a:r>
              <a:rPr lang="en-US" altLang="ko-KR" i="1" dirty="0">
                <a:solidFill>
                  <a:srgbClr val="EF596F"/>
                </a:solidFill>
                <a:latin typeface="Consolas" panose="020B0609020204030204" pitchFamily="49" charset="0"/>
              </a:rPr>
              <a:t>columns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house_num.columns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i="1" dirty="0">
                <a:solidFill>
                  <a:srgbClr val="EF596F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house.index.values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))</a:t>
            </a:r>
            <a:endParaRPr lang="en-US" altLang="ko-K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373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00991-DAAA-421D-89EC-867BF0B05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 ML</a:t>
            </a:r>
            <a:r>
              <a:rPr lang="ko-KR" altLang="en-US" b="1" dirty="0"/>
              <a:t>을 위한 </a:t>
            </a:r>
            <a:r>
              <a:rPr lang="en-US" altLang="ko-KR" b="1" dirty="0"/>
              <a:t>Data Processing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027BDF-F497-47EF-86CD-2313210A2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범주형 특성</a:t>
            </a:r>
            <a:r>
              <a:rPr lang="en-US" altLang="ko-KR" dirty="0"/>
              <a:t>: </a:t>
            </a:r>
            <a:r>
              <a:rPr lang="en-US" altLang="ko-KR" dirty="0" err="1"/>
              <a:t>ocean_proximity</a:t>
            </a:r>
            <a:r>
              <a:rPr lang="ko-KR" altLang="en-US" dirty="0"/>
              <a:t>는 텍스트 정보</a:t>
            </a:r>
            <a:r>
              <a:rPr lang="en-US" altLang="ko-KR" dirty="0"/>
              <a:t>. </a:t>
            </a:r>
            <a:r>
              <a:rPr lang="ko-KR" altLang="en-US" dirty="0"/>
              <a:t>어떻게 수치화 할 것 인가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42AF85-E7FD-44EE-BAE8-DAA89B1FF596}"/>
              </a:ext>
            </a:extLst>
          </p:cNvPr>
          <p:cNvSpPr/>
          <p:nvPr/>
        </p:nvSpPr>
        <p:spPr>
          <a:xfrm>
            <a:off x="1116562" y="3077964"/>
            <a:ext cx="894183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house_cat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house[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89CA78"/>
                </a:solidFill>
                <a:latin typeface="Consolas" panose="020B0609020204030204" pitchFamily="49" charset="0"/>
              </a:rPr>
              <a:t>ocean_proximity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house_cat_encoded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house_categories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house_cat.</a:t>
            </a:r>
            <a:r>
              <a:rPr lang="en-US" altLang="ko-KR" dirty="0" err="1">
                <a:solidFill>
                  <a:srgbClr val="61AFEF"/>
                </a:solidFill>
                <a:latin typeface="Consolas" panose="020B0609020204030204" pitchFamily="49" charset="0"/>
              </a:rPr>
              <a:t>factorize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house_cat_encoded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[: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house_categories</a:t>
            </a:r>
            <a:endParaRPr lang="en-US" altLang="ko-KR" dirty="0">
              <a:solidFill>
                <a:srgbClr val="ABB2B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D77001-9393-424B-8A9C-B3C1887E64F9}"/>
              </a:ext>
            </a:extLst>
          </p:cNvPr>
          <p:cNvSpPr txBox="1"/>
          <p:nvPr/>
        </p:nvSpPr>
        <p:spPr>
          <a:xfrm>
            <a:off x="1116562" y="2596240"/>
            <a:ext cx="856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pandas</a:t>
            </a:r>
            <a:r>
              <a:rPr lang="ko-KR" altLang="en-US" dirty="0"/>
              <a:t>의 </a:t>
            </a:r>
            <a:r>
              <a:rPr lang="en-US" altLang="ko-KR" dirty="0"/>
              <a:t>factorize() </a:t>
            </a:r>
            <a:r>
              <a:rPr lang="ko-KR" altLang="en-US" dirty="0"/>
              <a:t>이용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68D93D-A6CF-460B-9844-E0CBAAE281FB}"/>
              </a:ext>
            </a:extLst>
          </p:cNvPr>
          <p:cNvSpPr txBox="1"/>
          <p:nvPr/>
        </p:nvSpPr>
        <p:spPr>
          <a:xfrm>
            <a:off x="1116562" y="4413614"/>
            <a:ext cx="85686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문제점</a:t>
            </a:r>
            <a:r>
              <a:rPr lang="en-US" altLang="ko-KR" dirty="0"/>
              <a:t>: </a:t>
            </a:r>
            <a:r>
              <a:rPr lang="ko-KR" altLang="en-US" dirty="0"/>
              <a:t>가까이 있는 두 값이 떨어져 있는 두 값보다 더 비슷하다고 생각하게 됨</a:t>
            </a:r>
            <a:r>
              <a:rPr lang="en-US" altLang="ko-KR" dirty="0"/>
              <a:t>. </a:t>
            </a:r>
            <a:r>
              <a:rPr lang="ko-KR" altLang="en-US" dirty="0"/>
              <a:t>그러나 실제로는 그렇지 않음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/>
              <a:t>One-hot vector</a:t>
            </a:r>
            <a:r>
              <a:rPr lang="ko-KR" altLang="en-US" dirty="0"/>
              <a:t>를 만들자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0870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0E3BE-D812-4057-93BA-3ABEAAF0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문제 파악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F3FD73-A5CB-41AA-BEA2-EA7E2FDB0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지도학습 </a:t>
            </a:r>
            <a:r>
              <a:rPr lang="en-US" altLang="ko-KR" dirty="0"/>
              <a:t>/ </a:t>
            </a:r>
            <a:r>
              <a:rPr lang="ko-KR" altLang="en-US" dirty="0"/>
              <a:t>비지도학습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분류</a:t>
            </a:r>
            <a:r>
              <a:rPr lang="en-US" altLang="ko-KR" dirty="0"/>
              <a:t>(Classification) / </a:t>
            </a:r>
            <a:r>
              <a:rPr lang="ko-KR" altLang="en-US" dirty="0"/>
              <a:t>회귀</a:t>
            </a:r>
            <a:r>
              <a:rPr lang="en-US" altLang="ko-KR" dirty="0"/>
              <a:t>(Regression)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배치학습 </a:t>
            </a:r>
            <a:r>
              <a:rPr lang="en-US" altLang="ko-KR" dirty="0"/>
              <a:t>/ </a:t>
            </a:r>
            <a:r>
              <a:rPr lang="ko-KR" altLang="en-US" dirty="0"/>
              <a:t>온라인학습</a:t>
            </a:r>
          </a:p>
        </p:txBody>
      </p:sp>
    </p:spTree>
    <p:extLst>
      <p:ext uri="{BB962C8B-B14F-4D97-AF65-F5344CB8AC3E}">
        <p14:creationId xmlns:p14="http://schemas.microsoft.com/office/powerpoint/2010/main" val="22378393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00991-DAAA-421D-89EC-867BF0B05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 ML</a:t>
            </a:r>
            <a:r>
              <a:rPr lang="ko-KR" altLang="en-US" b="1" dirty="0"/>
              <a:t>을 위한 </a:t>
            </a:r>
            <a:r>
              <a:rPr lang="en-US" altLang="ko-KR" b="1" dirty="0"/>
              <a:t>Data Processing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027BDF-F497-47EF-86CD-2313210A2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sklearn</a:t>
            </a:r>
            <a:r>
              <a:rPr lang="ko-KR" altLang="en-US" dirty="0"/>
              <a:t>의 </a:t>
            </a:r>
            <a:r>
              <a:rPr lang="en-US" altLang="ko-KR" dirty="0" err="1"/>
              <a:t>OneHotEncoder</a:t>
            </a:r>
            <a:r>
              <a:rPr lang="ko-KR" altLang="en-US" dirty="0"/>
              <a:t>를 사용하자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885C14-56B4-4DFF-8A64-5EE1439F9E64}"/>
              </a:ext>
            </a:extLst>
          </p:cNvPr>
          <p:cNvSpPr/>
          <p:nvPr/>
        </p:nvSpPr>
        <p:spPr>
          <a:xfrm>
            <a:off x="838200" y="2541046"/>
            <a:ext cx="932439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i="1" dirty="0">
                <a:solidFill>
                  <a:srgbClr val="D55FDE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sklearn.preprocessing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i="1" dirty="0">
                <a:solidFill>
                  <a:srgbClr val="D55FDE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OneHotEncoder</a:t>
            </a:r>
            <a:endParaRPr lang="en-US" altLang="ko-KR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encoder 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61AFEF"/>
                </a:solidFill>
                <a:latin typeface="Consolas" panose="020B0609020204030204" pitchFamily="49" charset="0"/>
              </a:rPr>
              <a:t>OneHotEncoder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i="1" dirty="0">
                <a:solidFill>
                  <a:srgbClr val="EF596F"/>
                </a:solidFill>
                <a:latin typeface="Consolas" panose="020B0609020204030204" pitchFamily="49" charset="0"/>
              </a:rPr>
              <a:t>categories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'auto'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house_cat_1hot 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encoder.</a:t>
            </a:r>
            <a:r>
              <a:rPr lang="en-US" altLang="ko-KR" dirty="0" err="1">
                <a:solidFill>
                  <a:srgbClr val="61AFEF"/>
                </a:solidFill>
                <a:latin typeface="Consolas" panose="020B0609020204030204" pitchFamily="49" charset="0"/>
              </a:rPr>
              <a:t>fit_transform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house_cat_encoded.</a:t>
            </a:r>
            <a:r>
              <a:rPr lang="en-US" altLang="ko-KR" dirty="0" err="1">
                <a:solidFill>
                  <a:srgbClr val="61AFEF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-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#reshape</a:t>
            </a:r>
            <a:r>
              <a:rPr lang="ko-KR" altLang="en-US" dirty="0">
                <a:solidFill>
                  <a:srgbClr val="ABB2BF"/>
                </a:solidFill>
                <a:latin typeface="Consolas" panose="020B0609020204030204" pitchFamily="49" charset="0"/>
              </a:rPr>
              <a:t>에 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-1 </a:t>
            </a:r>
            <a:r>
              <a:rPr lang="ko-KR" altLang="en-US" dirty="0">
                <a:solidFill>
                  <a:srgbClr val="ABB2BF"/>
                </a:solidFill>
                <a:latin typeface="Consolas" panose="020B0609020204030204" pitchFamily="49" charset="0"/>
              </a:rPr>
              <a:t>주의</a:t>
            </a:r>
            <a:endParaRPr lang="en-US" altLang="ko-KR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house_cat_1hot #Compressed Sparse Row Format(</a:t>
            </a:r>
            <a:r>
              <a:rPr lang="ko-KR" altLang="en-US" dirty="0">
                <a:solidFill>
                  <a:srgbClr val="ABB2BF"/>
                </a:solidFill>
                <a:latin typeface="Consolas" panose="020B0609020204030204" pitchFamily="49" charset="0"/>
              </a:rPr>
              <a:t>희소 행렬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ko-K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BA855A-252A-4C95-8174-F699B62C03F8}"/>
              </a:ext>
            </a:extLst>
          </p:cNvPr>
          <p:cNvSpPr/>
          <p:nvPr/>
        </p:nvSpPr>
        <p:spPr>
          <a:xfrm>
            <a:off x="838200" y="3926040"/>
            <a:ext cx="6300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house_cat_1hot.</a:t>
            </a:r>
            <a:r>
              <a:rPr lang="en-US" altLang="ko-KR" dirty="0">
                <a:solidFill>
                  <a:srgbClr val="61AFEF"/>
                </a:solidFill>
                <a:latin typeface="Consolas" panose="020B0609020204030204" pitchFamily="49" charset="0"/>
              </a:rPr>
              <a:t>toarray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() #dense matrix(</a:t>
            </a:r>
            <a:r>
              <a:rPr lang="ko-KR" altLang="en-US" dirty="0">
                <a:solidFill>
                  <a:srgbClr val="ABB2BF"/>
                </a:solidFill>
                <a:latin typeface="Consolas" panose="020B0609020204030204" pitchFamily="49" charset="0"/>
              </a:rPr>
              <a:t>밀집 행렬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B52BA3-88EC-43E1-A4E3-C1E1FEFA1398}"/>
              </a:ext>
            </a:extLst>
          </p:cNvPr>
          <p:cNvSpPr txBox="1"/>
          <p:nvPr/>
        </p:nvSpPr>
        <p:spPr>
          <a:xfrm>
            <a:off x="951722" y="4683967"/>
            <a:ext cx="9210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구글링</a:t>
            </a:r>
            <a:r>
              <a:rPr lang="ko-KR" altLang="en-US" dirty="0"/>
              <a:t> 결과</a:t>
            </a:r>
            <a:r>
              <a:rPr lang="en-US" altLang="ko-KR" dirty="0"/>
              <a:t>: </a:t>
            </a:r>
            <a:r>
              <a:rPr lang="en-US" altLang="ko-KR" dirty="0" err="1"/>
              <a:t>OneHotEncoder</a:t>
            </a:r>
            <a:r>
              <a:rPr lang="en-US" altLang="ko-KR" dirty="0"/>
              <a:t> </a:t>
            </a:r>
            <a:r>
              <a:rPr lang="ko-KR" altLang="en-US" dirty="0"/>
              <a:t>가 이제는 숫자 </a:t>
            </a:r>
            <a:r>
              <a:rPr lang="en-US" altLang="ko-KR" dirty="0"/>
              <a:t>-&gt; </a:t>
            </a:r>
            <a:r>
              <a:rPr lang="ko-KR" altLang="en-US" dirty="0"/>
              <a:t>벡터 말고도 텍스트 </a:t>
            </a:r>
            <a:r>
              <a:rPr lang="en-US" altLang="ko-KR" dirty="0"/>
              <a:t>-&gt; </a:t>
            </a:r>
            <a:r>
              <a:rPr lang="ko-KR" altLang="en-US" dirty="0"/>
              <a:t>벡터 도 지원하도록 업데이트 되어 앞의 과정이 필요 없어졌습니다</a:t>
            </a:r>
            <a:r>
              <a:rPr lang="en-US" altLang="ko-KR" dirty="0"/>
              <a:t>^^..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013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00991-DAAA-421D-89EC-867BF0B05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 ML</a:t>
            </a:r>
            <a:r>
              <a:rPr lang="ko-KR" altLang="en-US" b="1" dirty="0"/>
              <a:t>을 위한 </a:t>
            </a:r>
            <a:r>
              <a:rPr lang="en-US" altLang="ko-KR" b="1" dirty="0"/>
              <a:t>Data Processing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027BDF-F497-47EF-86CD-2313210A2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학습을 위해 </a:t>
            </a:r>
            <a:r>
              <a:rPr lang="en-US" altLang="ko-KR" sz="2400" dirty="0"/>
              <a:t>Category </a:t>
            </a:r>
            <a:r>
              <a:rPr lang="ko-KR" altLang="en-US" sz="2400" dirty="0"/>
              <a:t>명을 때어내고 데이터만 얻자</a:t>
            </a:r>
            <a:r>
              <a:rPr lang="en-US" altLang="ko-KR" sz="2400" dirty="0"/>
              <a:t>!(</a:t>
            </a:r>
            <a:r>
              <a:rPr lang="ko-KR" altLang="en-US" sz="2400" dirty="0"/>
              <a:t>수치형 자료만</a:t>
            </a:r>
            <a:r>
              <a:rPr lang="en-US" altLang="ko-KR" sz="2400" dirty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특성별로 단위가 다르다</a:t>
            </a:r>
            <a:r>
              <a:rPr lang="en-US" altLang="ko-KR" dirty="0"/>
              <a:t>. -&gt; Feature Scaling</a:t>
            </a:r>
            <a:r>
              <a:rPr lang="en-US" altLang="ko-KR" sz="2400" dirty="0"/>
              <a:t>(</a:t>
            </a:r>
            <a:r>
              <a:rPr lang="ko-KR" altLang="en-US" sz="2400" dirty="0"/>
              <a:t>일반적으로 두 가지</a:t>
            </a:r>
            <a:r>
              <a:rPr lang="en-US" altLang="ko-KR" sz="2400" dirty="0"/>
              <a:t> )</a:t>
            </a:r>
            <a:endParaRPr lang="en-US" altLang="ko-KR" dirty="0"/>
          </a:p>
          <a:p>
            <a:pPr lvl="1"/>
            <a:r>
              <a:rPr lang="en-US" altLang="ko-KR" sz="1800" dirty="0"/>
              <a:t>1. min-max scaling: (data-min)/(max-min) :: a.k.a. normalization (0~1 </a:t>
            </a:r>
            <a:r>
              <a:rPr lang="ko-KR" altLang="en-US" sz="1800" dirty="0"/>
              <a:t>사이로 조절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800" dirty="0"/>
              <a:t>2. std : (data-mean)/</a:t>
            </a:r>
            <a:r>
              <a:rPr lang="en-US" altLang="ko-KR" sz="1800" dirty="0" err="1"/>
              <a:t>stdvar</a:t>
            </a:r>
            <a:r>
              <a:rPr lang="en-US" altLang="ko-KR" sz="1800" dirty="0"/>
              <a:t> :: </a:t>
            </a:r>
            <a:r>
              <a:rPr lang="en-US" altLang="ko-KR" sz="1800" dirty="0" err="1"/>
              <a:t>sklearn</a:t>
            </a:r>
            <a:r>
              <a:rPr lang="ko-KR" altLang="en-US" sz="1800" dirty="0"/>
              <a:t>의 </a:t>
            </a:r>
            <a:r>
              <a:rPr lang="en-US" altLang="ko-KR" sz="1800" dirty="0" err="1"/>
              <a:t>StandardScaler</a:t>
            </a:r>
            <a:r>
              <a:rPr lang="en-US" altLang="ko-KR" sz="1800" dirty="0"/>
              <a:t> </a:t>
            </a:r>
            <a:r>
              <a:rPr lang="ko-KR" altLang="en-US" sz="1800" dirty="0"/>
              <a:t>이용하자</a:t>
            </a:r>
            <a:r>
              <a:rPr lang="en-US" altLang="ko-KR" sz="1800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1A9B84-460C-4DF1-8622-8F7F0814EB56}"/>
              </a:ext>
            </a:extLst>
          </p:cNvPr>
          <p:cNvSpPr/>
          <p:nvPr/>
        </p:nvSpPr>
        <p:spPr>
          <a:xfrm>
            <a:off x="1163618" y="2348595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temp 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housing_tr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house_num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)]</a:t>
            </a:r>
            <a:endParaRPr lang="en-US" altLang="ko-K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31C3017-1404-47FA-A17D-AF00A490C121}"/>
              </a:ext>
            </a:extLst>
          </p:cNvPr>
          <p:cNvSpPr/>
          <p:nvPr/>
        </p:nvSpPr>
        <p:spPr>
          <a:xfrm>
            <a:off x="1163618" y="4644669"/>
            <a:ext cx="10033117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i="1" dirty="0">
                <a:solidFill>
                  <a:srgbClr val="D55FDE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sklearn.preprocessing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i="1" dirty="0">
                <a:solidFill>
                  <a:srgbClr val="D55FDE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StandardScaler</a:t>
            </a:r>
            <a:endParaRPr lang="en-US" altLang="ko-KR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scaler 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61AFEF"/>
                </a:solidFill>
                <a:latin typeface="Consolas" panose="020B0609020204030204" pitchFamily="49" charset="0"/>
              </a:rPr>
              <a:t>StandardScaler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temp 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scaler.</a:t>
            </a:r>
            <a:r>
              <a:rPr lang="en-US" altLang="ko-KR" dirty="0" err="1">
                <a:solidFill>
                  <a:srgbClr val="61AFEF"/>
                </a:solidFill>
                <a:latin typeface="Consolas" panose="020B0609020204030204" pitchFamily="49" charset="0"/>
              </a:rPr>
              <a:t>fit_transform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(temp)</a:t>
            </a:r>
          </a:p>
        </p:txBody>
      </p:sp>
    </p:spTree>
    <p:extLst>
      <p:ext uri="{BB962C8B-B14F-4D97-AF65-F5344CB8AC3E}">
        <p14:creationId xmlns:p14="http://schemas.microsoft.com/office/powerpoint/2010/main" val="39569504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00991-DAAA-421D-89EC-867BF0B05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 ML</a:t>
            </a:r>
            <a:r>
              <a:rPr lang="ko-KR" altLang="en-US" b="1" dirty="0"/>
              <a:t>을 위한 </a:t>
            </a:r>
            <a:r>
              <a:rPr lang="en-US" altLang="ko-KR" b="1" dirty="0"/>
              <a:t>Data Processing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027BDF-F497-47EF-86CD-2313210A2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마지막 단계</a:t>
            </a:r>
            <a:r>
              <a:rPr lang="en-US" altLang="ko-KR" sz="2400" dirty="0"/>
              <a:t>: one-hot Encoding </a:t>
            </a:r>
            <a:r>
              <a:rPr lang="ko-KR" altLang="en-US" sz="2400" dirty="0"/>
              <a:t>한 </a:t>
            </a:r>
            <a:r>
              <a:rPr lang="en-US" altLang="ko-KR" sz="2400" dirty="0"/>
              <a:t>house_cat_1hot </a:t>
            </a:r>
            <a:r>
              <a:rPr lang="ko-KR" altLang="en-US" sz="2400" dirty="0"/>
              <a:t>과 수치형 자료만 모아 표준화 한 </a:t>
            </a:r>
            <a:r>
              <a:rPr lang="en-US" altLang="ko-KR" sz="2400" dirty="0"/>
              <a:t>temp </a:t>
            </a:r>
            <a:r>
              <a:rPr lang="ko-KR" altLang="en-US" sz="2400" dirty="0"/>
              <a:t>를 합쳐 학습을 위한 최종자료로 변모 시키자</a:t>
            </a:r>
            <a:r>
              <a:rPr lang="en-US" altLang="ko-KR" sz="2400" dirty="0"/>
              <a:t>!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드디어 완성</a:t>
            </a:r>
            <a:r>
              <a:rPr lang="en-US" altLang="ko-KR" sz="2400" dirty="0"/>
              <a:t>! </a:t>
            </a:r>
            <a:r>
              <a:rPr lang="ko-KR" altLang="en-US" sz="2400" dirty="0"/>
              <a:t>그런데</a:t>
            </a:r>
            <a:r>
              <a:rPr lang="en-US" altLang="ko-KR" sz="2400" dirty="0"/>
              <a:t>.. </a:t>
            </a:r>
            <a:r>
              <a:rPr lang="ko-KR" altLang="en-US" sz="2400" dirty="0"/>
              <a:t>매 데이터마다 이런 과정을 매번 반복해야 하는 것일까</a:t>
            </a:r>
            <a:r>
              <a:rPr lang="en-US" altLang="ko-KR" sz="2400" dirty="0"/>
              <a:t>?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1B4122-4BDD-4A65-855D-644FF291929D}"/>
              </a:ext>
            </a:extLst>
          </p:cNvPr>
          <p:cNvSpPr/>
          <p:nvPr/>
        </p:nvSpPr>
        <p:spPr>
          <a:xfrm>
            <a:off x="838200" y="2743401"/>
            <a:ext cx="989200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house_prepared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np.</a:t>
            </a:r>
            <a:r>
              <a:rPr lang="en-US" altLang="ko-KR" dirty="0" err="1">
                <a:solidFill>
                  <a:srgbClr val="61AFEF"/>
                </a:solidFill>
                <a:latin typeface="Consolas" panose="020B0609020204030204" pitchFamily="49" charset="0"/>
              </a:rPr>
              <a:t>append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(temp,house_cat_1hot.</a:t>
            </a:r>
            <a:r>
              <a:rPr lang="en-US" altLang="ko-KR" dirty="0">
                <a:solidFill>
                  <a:srgbClr val="61AFEF"/>
                </a:solidFill>
                <a:latin typeface="Consolas" panose="020B0609020204030204" pitchFamily="49" charset="0"/>
              </a:rPr>
              <a:t>toarray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(),</a:t>
            </a:r>
            <a:r>
              <a:rPr lang="en-US" altLang="ko-KR" i="1" dirty="0">
                <a:solidFill>
                  <a:srgbClr val="EF596F"/>
                </a:solidFill>
                <a:latin typeface="Consolas" panose="020B0609020204030204" pitchFamily="49" charset="0"/>
              </a:rPr>
              <a:t>axis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house_prepared.shape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i="1" dirty="0">
                <a:solidFill>
                  <a:srgbClr val="7F848E"/>
                </a:solidFill>
                <a:latin typeface="Consolas" panose="020B0609020204030204" pitchFamily="49" charset="0"/>
              </a:rPr>
              <a:t>#(16512, 16)</a:t>
            </a:r>
            <a:endParaRPr lang="en-US" altLang="ko-K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4007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00991-DAAA-421D-89EC-867BF0B05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 ML</a:t>
            </a:r>
            <a:r>
              <a:rPr lang="ko-KR" altLang="en-US" b="1" dirty="0"/>
              <a:t>을 위한 </a:t>
            </a:r>
            <a:r>
              <a:rPr lang="en-US" altLang="ko-KR" b="1" dirty="0"/>
              <a:t>Data Processing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027BDF-F497-47EF-86CD-2313210A2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마지막 단계</a:t>
            </a:r>
            <a:r>
              <a:rPr lang="en-US" altLang="ko-KR" sz="2400" dirty="0"/>
              <a:t>: one-hot Encoding </a:t>
            </a:r>
            <a:r>
              <a:rPr lang="ko-KR" altLang="en-US" sz="2400" dirty="0"/>
              <a:t>한 </a:t>
            </a:r>
            <a:r>
              <a:rPr lang="en-US" altLang="ko-KR" sz="2400" dirty="0"/>
              <a:t>house_cat_1hot </a:t>
            </a:r>
            <a:r>
              <a:rPr lang="ko-KR" altLang="en-US" sz="2400" dirty="0"/>
              <a:t>과 수치형 자료만 모아 표준화 한 </a:t>
            </a:r>
            <a:r>
              <a:rPr lang="en-US" altLang="ko-KR" sz="2400" dirty="0"/>
              <a:t>temp </a:t>
            </a:r>
            <a:r>
              <a:rPr lang="ko-KR" altLang="en-US" sz="2400" dirty="0"/>
              <a:t>를 합쳐 학습을 위한 최종자료로 변모 시키자</a:t>
            </a:r>
            <a:r>
              <a:rPr lang="en-US" altLang="ko-KR" sz="2400" dirty="0"/>
              <a:t>!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드디어 완성</a:t>
            </a:r>
            <a:r>
              <a:rPr lang="en-US" altLang="ko-KR" sz="2400" dirty="0"/>
              <a:t>! </a:t>
            </a:r>
            <a:r>
              <a:rPr lang="ko-KR" altLang="en-US" sz="2400" dirty="0"/>
              <a:t>그런데</a:t>
            </a:r>
            <a:r>
              <a:rPr lang="en-US" altLang="ko-KR" sz="2400" dirty="0"/>
              <a:t>.. </a:t>
            </a:r>
            <a:r>
              <a:rPr lang="ko-KR" altLang="en-US" sz="2400" dirty="0"/>
              <a:t>매 데이터마다 이런 과정을 매번 반복해야 하는 것일까</a:t>
            </a:r>
            <a:r>
              <a:rPr lang="en-US" altLang="ko-KR" sz="2400" dirty="0"/>
              <a:t>?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1B4122-4BDD-4A65-855D-644FF291929D}"/>
              </a:ext>
            </a:extLst>
          </p:cNvPr>
          <p:cNvSpPr/>
          <p:nvPr/>
        </p:nvSpPr>
        <p:spPr>
          <a:xfrm>
            <a:off x="1149998" y="2715409"/>
            <a:ext cx="989200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house_prepared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np.</a:t>
            </a:r>
            <a:r>
              <a:rPr lang="en-US" altLang="ko-KR" dirty="0" err="1">
                <a:solidFill>
                  <a:srgbClr val="61AFEF"/>
                </a:solidFill>
                <a:latin typeface="Consolas" panose="020B0609020204030204" pitchFamily="49" charset="0"/>
              </a:rPr>
              <a:t>append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(temp,house_cat_1hot.</a:t>
            </a:r>
            <a:r>
              <a:rPr lang="en-US" altLang="ko-KR" dirty="0">
                <a:solidFill>
                  <a:srgbClr val="61AFEF"/>
                </a:solidFill>
                <a:latin typeface="Consolas" panose="020B0609020204030204" pitchFamily="49" charset="0"/>
              </a:rPr>
              <a:t>toarray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(),</a:t>
            </a:r>
            <a:r>
              <a:rPr lang="en-US" altLang="ko-KR" i="1" dirty="0">
                <a:solidFill>
                  <a:srgbClr val="EF596F"/>
                </a:solidFill>
                <a:latin typeface="Consolas" panose="020B0609020204030204" pitchFamily="49" charset="0"/>
              </a:rPr>
              <a:t>axis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house_prepared.shape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i="1" dirty="0">
                <a:solidFill>
                  <a:srgbClr val="7F848E"/>
                </a:solidFill>
                <a:latin typeface="Consolas" panose="020B0609020204030204" pitchFamily="49" charset="0"/>
              </a:rPr>
              <a:t>#(16512, 16)</a:t>
            </a:r>
            <a:endParaRPr lang="en-US" altLang="ko-K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5974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00991-DAAA-421D-89EC-867BF0B05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 ML</a:t>
            </a:r>
            <a:r>
              <a:rPr lang="ko-KR" altLang="en-US" b="1" dirty="0"/>
              <a:t>을 위한 </a:t>
            </a:r>
            <a:r>
              <a:rPr lang="en-US" altLang="ko-KR" b="1" dirty="0"/>
              <a:t>Data Processing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027BDF-F497-47EF-86CD-2313210A216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2000" dirty="0" err="1"/>
              <a:t>piplining</a:t>
            </a:r>
            <a:r>
              <a:rPr lang="en-US" altLang="ko-KR" sz="2000" dirty="0"/>
              <a:t>: </a:t>
            </a:r>
            <a:r>
              <a:rPr lang="ko-KR" altLang="en-US" sz="2000" dirty="0"/>
              <a:t>일련의 과정을 </a:t>
            </a:r>
            <a:r>
              <a:rPr lang="en-US" altLang="ko-KR" sz="2000" dirty="0"/>
              <a:t>fit/transform </a:t>
            </a:r>
            <a:r>
              <a:rPr lang="ko-KR" altLang="en-US" sz="2000" dirty="0"/>
              <a:t>함수를 지닌 모델들의 나열로 묶어버린 것</a:t>
            </a:r>
            <a:r>
              <a:rPr lang="en-US" altLang="ko-KR" sz="2000" dirty="0"/>
              <a:t>. </a:t>
            </a:r>
            <a:r>
              <a:rPr lang="ko-KR" altLang="en-US" sz="2000" dirty="0"/>
              <a:t>마지막 단계에서는 </a:t>
            </a:r>
            <a:r>
              <a:rPr lang="en-US" altLang="ko-KR" sz="2000" dirty="0"/>
              <a:t>fit/predict </a:t>
            </a:r>
            <a:r>
              <a:rPr lang="ko-KR" altLang="en-US" sz="2000" dirty="0"/>
              <a:t>를 가진 추정기를 사용할 수 있다</a:t>
            </a:r>
            <a:r>
              <a:rPr lang="en-US" altLang="ko-KR" sz="2000" dirty="0"/>
              <a:t>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4BD70F-669F-410B-AF9B-8E5D917F1DD5}"/>
              </a:ext>
            </a:extLst>
          </p:cNvPr>
          <p:cNvSpPr/>
          <p:nvPr/>
        </p:nvSpPr>
        <p:spPr>
          <a:xfrm>
            <a:off x="838200" y="2664748"/>
            <a:ext cx="5655906" cy="36471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100" i="1" dirty="0">
                <a:solidFill>
                  <a:srgbClr val="D55FDE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ABB2BF"/>
                </a:solidFill>
                <a:latin typeface="Consolas" panose="020B0609020204030204" pitchFamily="49" charset="0"/>
              </a:rPr>
              <a:t>sklearn.pipeline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i="1" dirty="0">
                <a:solidFill>
                  <a:srgbClr val="D55FDE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 Pipeline</a:t>
            </a:r>
          </a:p>
          <a:p>
            <a:r>
              <a:rPr lang="en-US" altLang="ko-KR" sz="1100" i="1" dirty="0">
                <a:solidFill>
                  <a:srgbClr val="D55FDE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ABB2BF"/>
                </a:solidFill>
                <a:latin typeface="Consolas" panose="020B0609020204030204" pitchFamily="49" charset="0"/>
              </a:rPr>
              <a:t>sklearn.pipeline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i="1" dirty="0">
                <a:solidFill>
                  <a:srgbClr val="D55FDE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ABB2BF"/>
                </a:solidFill>
                <a:latin typeface="Consolas" panose="020B0609020204030204" pitchFamily="49" charset="0"/>
              </a:rPr>
              <a:t>FeatureUnion</a:t>
            </a:r>
            <a:endParaRPr lang="en-US" altLang="ko-KR" sz="11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1100" i="1" dirty="0">
                <a:solidFill>
                  <a:srgbClr val="D55FDE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ABB2BF"/>
                </a:solidFill>
                <a:latin typeface="Consolas" panose="020B0609020204030204" pitchFamily="49" charset="0"/>
              </a:rPr>
              <a:t>sklearn.preprocessing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i="1" dirty="0">
                <a:solidFill>
                  <a:srgbClr val="D55FDE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ABB2BF"/>
                </a:solidFill>
                <a:latin typeface="Consolas" panose="020B0609020204030204" pitchFamily="49" charset="0"/>
              </a:rPr>
              <a:t>StandardScaler</a:t>
            </a:r>
            <a:endParaRPr lang="en-US" altLang="ko-KR" sz="11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b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 sz="1100" dirty="0" err="1">
                <a:solidFill>
                  <a:srgbClr val="ABB2BF"/>
                </a:solidFill>
                <a:latin typeface="Consolas" panose="020B0609020204030204" pitchFamily="49" charset="0"/>
              </a:rPr>
              <a:t>num_attribs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2BBAC5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ABB2BF"/>
                </a:solidFill>
                <a:latin typeface="Consolas" panose="020B0609020204030204" pitchFamily="49" charset="0"/>
              </a:rPr>
              <a:t>house_num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dirty="0" err="1">
                <a:solidFill>
                  <a:srgbClr val="ABB2BF"/>
                </a:solidFill>
                <a:latin typeface="Consolas" panose="020B0609020204030204" pitchFamily="49" charset="0"/>
              </a:rPr>
              <a:t>cat_attribs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100" dirty="0">
                <a:solidFill>
                  <a:srgbClr val="89CA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89CA78"/>
                </a:solidFill>
                <a:latin typeface="Consolas" panose="020B0609020204030204" pitchFamily="49" charset="0"/>
              </a:rPr>
              <a:t>ocean_proximity</a:t>
            </a:r>
            <a:r>
              <a:rPr lang="en-US" altLang="ko-KR" sz="1100" dirty="0">
                <a:solidFill>
                  <a:srgbClr val="89CA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 dirty="0" err="1">
                <a:solidFill>
                  <a:srgbClr val="ABB2BF"/>
                </a:solidFill>
                <a:latin typeface="Consolas" panose="020B0609020204030204" pitchFamily="49" charset="0"/>
              </a:rPr>
              <a:t>num_pipeline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61AFEF"/>
                </a:solidFill>
                <a:latin typeface="Consolas" panose="020B0609020204030204" pitchFamily="49" charset="0"/>
              </a:rPr>
              <a:t>Pipeline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    (</a:t>
            </a:r>
            <a:r>
              <a:rPr lang="en-US" altLang="ko-KR" sz="1100" dirty="0">
                <a:solidFill>
                  <a:srgbClr val="89CA78"/>
                </a:solidFill>
                <a:latin typeface="Consolas" panose="020B0609020204030204" pitchFamily="49" charset="0"/>
              </a:rPr>
              <a:t>'selector'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 dirty="0" err="1">
                <a:solidFill>
                  <a:srgbClr val="61AFEF"/>
                </a:solidFill>
                <a:latin typeface="Consolas" panose="020B0609020204030204" pitchFamily="49" charset="0"/>
              </a:rPr>
              <a:t>DataFrameSelector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ABB2BF"/>
                </a:solidFill>
                <a:latin typeface="Consolas" panose="020B0609020204030204" pitchFamily="49" charset="0"/>
              </a:rPr>
              <a:t>num_attribs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)),</a:t>
            </a:r>
          </a:p>
          <a:p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    #(</a:t>
            </a:r>
            <a:r>
              <a:rPr lang="en-US" altLang="ko-KR" sz="1100" dirty="0">
                <a:solidFill>
                  <a:srgbClr val="89CA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dirty="0" err="1">
                <a:solidFill>
                  <a:srgbClr val="89CA78"/>
                </a:solidFill>
                <a:latin typeface="Consolas" panose="020B0609020204030204" pitchFamily="49" charset="0"/>
              </a:rPr>
              <a:t>attribs_adder</a:t>
            </a:r>
            <a:r>
              <a:rPr lang="en-US" altLang="ko-KR" sz="1100" dirty="0">
                <a:solidFill>
                  <a:srgbClr val="89CA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 dirty="0" err="1">
                <a:solidFill>
                  <a:srgbClr val="61AFEF"/>
                </a:solidFill>
                <a:latin typeface="Consolas" panose="020B0609020204030204" pitchFamily="49" charset="0"/>
              </a:rPr>
              <a:t>CombinedAttributesAdder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()),</a:t>
            </a:r>
          </a:p>
          <a:p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    (</a:t>
            </a:r>
            <a:r>
              <a:rPr lang="en-US" altLang="ko-KR" sz="1100" dirty="0">
                <a:solidFill>
                  <a:srgbClr val="89CA78"/>
                </a:solidFill>
                <a:latin typeface="Consolas" panose="020B0609020204030204" pitchFamily="49" charset="0"/>
              </a:rPr>
              <a:t>'imputer'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 dirty="0" err="1">
                <a:solidFill>
                  <a:srgbClr val="61AFEF"/>
                </a:solidFill>
                <a:latin typeface="Consolas" panose="020B0609020204030204" pitchFamily="49" charset="0"/>
              </a:rPr>
              <a:t>SimpleImputer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i="1" dirty="0">
                <a:solidFill>
                  <a:srgbClr val="EF596F"/>
                </a:solidFill>
                <a:latin typeface="Consolas" panose="020B0609020204030204" pitchFamily="49" charset="0"/>
              </a:rPr>
              <a:t>strategy</a:t>
            </a:r>
            <a:r>
              <a:rPr lang="en-US" altLang="ko-KR" sz="1100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89CA78"/>
                </a:solidFill>
                <a:latin typeface="Consolas" panose="020B0609020204030204" pitchFamily="49" charset="0"/>
              </a:rPr>
              <a:t>"median"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)),</a:t>
            </a:r>
          </a:p>
          <a:p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    (</a:t>
            </a:r>
            <a:r>
              <a:rPr lang="en-US" altLang="ko-KR" sz="1100" dirty="0">
                <a:solidFill>
                  <a:srgbClr val="89CA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dirty="0" err="1">
                <a:solidFill>
                  <a:srgbClr val="89CA78"/>
                </a:solidFill>
                <a:latin typeface="Consolas" panose="020B0609020204030204" pitchFamily="49" charset="0"/>
              </a:rPr>
              <a:t>std_scaler</a:t>
            </a:r>
            <a:r>
              <a:rPr lang="en-US" altLang="ko-KR" sz="1100" dirty="0">
                <a:solidFill>
                  <a:srgbClr val="89CA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 dirty="0" err="1">
                <a:solidFill>
                  <a:srgbClr val="61AFEF"/>
                </a:solidFill>
                <a:latin typeface="Consolas" panose="020B0609020204030204" pitchFamily="49" charset="0"/>
              </a:rPr>
              <a:t>StandardScaler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()),</a:t>
            </a:r>
          </a:p>
          <a:p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])</a:t>
            </a:r>
          </a:p>
          <a:p>
            <a:b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 sz="1100" dirty="0" err="1">
                <a:solidFill>
                  <a:srgbClr val="ABB2BF"/>
                </a:solidFill>
                <a:latin typeface="Consolas" panose="020B0609020204030204" pitchFamily="49" charset="0"/>
              </a:rPr>
              <a:t>cat_pipeline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61AFEF"/>
                </a:solidFill>
                <a:latin typeface="Consolas" panose="020B0609020204030204" pitchFamily="49" charset="0"/>
              </a:rPr>
              <a:t>Pipeline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    (</a:t>
            </a:r>
            <a:r>
              <a:rPr lang="en-US" altLang="ko-KR" sz="1100" dirty="0">
                <a:solidFill>
                  <a:srgbClr val="89CA78"/>
                </a:solidFill>
                <a:latin typeface="Consolas" panose="020B0609020204030204" pitchFamily="49" charset="0"/>
              </a:rPr>
              <a:t>'selector'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 dirty="0" err="1">
                <a:solidFill>
                  <a:srgbClr val="61AFEF"/>
                </a:solidFill>
                <a:latin typeface="Consolas" panose="020B0609020204030204" pitchFamily="49" charset="0"/>
              </a:rPr>
              <a:t>DataFrameSelector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ABB2BF"/>
                </a:solidFill>
                <a:latin typeface="Consolas" panose="020B0609020204030204" pitchFamily="49" charset="0"/>
              </a:rPr>
              <a:t>cat_attribs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)),</a:t>
            </a:r>
          </a:p>
          <a:p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    (</a:t>
            </a:r>
            <a:r>
              <a:rPr lang="en-US" altLang="ko-KR" sz="1100" dirty="0">
                <a:solidFill>
                  <a:srgbClr val="89CA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dirty="0" err="1">
                <a:solidFill>
                  <a:srgbClr val="89CA78"/>
                </a:solidFill>
                <a:latin typeface="Consolas" panose="020B0609020204030204" pitchFamily="49" charset="0"/>
              </a:rPr>
              <a:t>cat_encoder</a:t>
            </a:r>
            <a:r>
              <a:rPr lang="en-US" altLang="ko-KR" sz="1100" dirty="0">
                <a:solidFill>
                  <a:srgbClr val="89CA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 dirty="0" err="1">
                <a:solidFill>
                  <a:srgbClr val="61AFEF"/>
                </a:solidFill>
                <a:latin typeface="Consolas" panose="020B0609020204030204" pitchFamily="49" charset="0"/>
              </a:rPr>
              <a:t>OneHotEncoder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i="1" dirty="0">
                <a:solidFill>
                  <a:srgbClr val="EF596F"/>
                </a:solidFill>
                <a:latin typeface="Consolas" panose="020B0609020204030204" pitchFamily="49" charset="0"/>
              </a:rPr>
              <a:t>categories</a:t>
            </a:r>
            <a:r>
              <a:rPr lang="en-US" altLang="ko-KR" sz="1100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89CA78"/>
                </a:solidFill>
                <a:latin typeface="Consolas" panose="020B0609020204030204" pitchFamily="49" charset="0"/>
              </a:rPr>
              <a:t>"auto"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 i="1" dirty="0">
                <a:solidFill>
                  <a:srgbClr val="EF596F"/>
                </a:solidFill>
                <a:latin typeface="Consolas" panose="020B0609020204030204" pitchFamily="49" charset="0"/>
              </a:rPr>
              <a:t>sparse</a:t>
            </a:r>
            <a:r>
              <a:rPr lang="en-US" altLang="ko-KR" sz="1100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D19A6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)),</a:t>
            </a:r>
          </a:p>
          <a:p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100" dirty="0" err="1">
                <a:solidFill>
                  <a:srgbClr val="ABB2BF"/>
                </a:solidFill>
                <a:latin typeface="Consolas" panose="020B0609020204030204" pitchFamily="49" charset="0"/>
              </a:rPr>
              <a:t>full_pipeline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61AFEF"/>
                </a:solidFill>
                <a:latin typeface="Consolas" panose="020B0609020204030204" pitchFamily="49" charset="0"/>
              </a:rPr>
              <a:t>FeatureUnion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i="1" dirty="0" err="1">
                <a:solidFill>
                  <a:srgbClr val="EF596F"/>
                </a:solidFill>
                <a:latin typeface="Consolas" panose="020B0609020204030204" pitchFamily="49" charset="0"/>
              </a:rPr>
              <a:t>transformer_list</a:t>
            </a:r>
            <a:r>
              <a:rPr lang="en-US" altLang="ko-KR" sz="1100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    (</a:t>
            </a:r>
            <a:r>
              <a:rPr lang="en-US" altLang="ko-KR" sz="1100" dirty="0">
                <a:solidFill>
                  <a:srgbClr val="89CA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89CA78"/>
                </a:solidFill>
                <a:latin typeface="Consolas" panose="020B0609020204030204" pitchFamily="49" charset="0"/>
              </a:rPr>
              <a:t>num_pipeline</a:t>
            </a:r>
            <a:r>
              <a:rPr lang="en-US" altLang="ko-KR" sz="1100" dirty="0">
                <a:solidFill>
                  <a:srgbClr val="89CA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 dirty="0" err="1">
                <a:solidFill>
                  <a:srgbClr val="ABB2BF"/>
                </a:solidFill>
                <a:latin typeface="Consolas" panose="020B0609020204030204" pitchFamily="49" charset="0"/>
              </a:rPr>
              <a:t>num_pipeline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    (</a:t>
            </a:r>
            <a:r>
              <a:rPr lang="en-US" altLang="ko-KR" sz="1100" dirty="0">
                <a:solidFill>
                  <a:srgbClr val="89CA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89CA78"/>
                </a:solidFill>
                <a:latin typeface="Consolas" panose="020B0609020204030204" pitchFamily="49" charset="0"/>
              </a:rPr>
              <a:t>cat_pipeline</a:t>
            </a:r>
            <a:r>
              <a:rPr lang="en-US" altLang="ko-KR" sz="1100" dirty="0">
                <a:solidFill>
                  <a:srgbClr val="89CA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 dirty="0" err="1">
                <a:solidFill>
                  <a:srgbClr val="ABB2BF"/>
                </a:solidFill>
                <a:latin typeface="Consolas" panose="020B0609020204030204" pitchFamily="49" charset="0"/>
              </a:rPr>
              <a:t>cat_pipeline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])</a:t>
            </a:r>
            <a:endParaRPr lang="en-US" altLang="ko-KR" sz="11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815453-4DD9-4414-8A63-8B049EFCFF1D}"/>
              </a:ext>
            </a:extLst>
          </p:cNvPr>
          <p:cNvSpPr txBox="1"/>
          <p:nvPr/>
        </p:nvSpPr>
        <p:spPr>
          <a:xfrm>
            <a:off x="6755364" y="2664748"/>
            <a:ext cx="545534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CombinedAttributesAdder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 err="1"/>
              <a:t>DataFrameSelector</a:t>
            </a:r>
            <a:endParaRPr lang="en-US" altLang="ko-KR" dirty="0"/>
          </a:p>
          <a:p>
            <a:r>
              <a:rPr lang="ko-KR" altLang="en-US" dirty="0"/>
              <a:t>는 저자가 임의로 정의하여 추가한 모델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전자</a:t>
            </a:r>
            <a:r>
              <a:rPr lang="en-US" altLang="ko-KR" dirty="0"/>
              <a:t>: ~ per households ~ per rooms </a:t>
            </a:r>
            <a:r>
              <a:rPr lang="ko-KR" altLang="en-US" dirty="0"/>
              <a:t>를 </a:t>
            </a:r>
            <a:r>
              <a:rPr lang="ko-KR" altLang="en-US" dirty="0" err="1"/>
              <a:t>넣어주</a:t>
            </a:r>
            <a:endParaRPr lang="en-US" altLang="ko-KR" dirty="0"/>
          </a:p>
          <a:p>
            <a:r>
              <a:rPr lang="ko-KR" altLang="en-US" dirty="0"/>
              <a:t>는 함수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후자</a:t>
            </a:r>
            <a:r>
              <a:rPr lang="en-US" altLang="ko-KR" dirty="0"/>
              <a:t>: category </a:t>
            </a:r>
            <a:r>
              <a:rPr lang="ko-KR" altLang="en-US" dirty="0"/>
              <a:t>명 제거하고 데이터만 </a:t>
            </a:r>
            <a:r>
              <a:rPr lang="ko-KR" altLang="en-US" dirty="0" err="1"/>
              <a:t>빼내오는</a:t>
            </a:r>
            <a:r>
              <a:rPr lang="ko-KR" altLang="en-US" dirty="0"/>
              <a:t> 모</a:t>
            </a:r>
            <a:endParaRPr lang="en-US" altLang="ko-KR" dirty="0"/>
          </a:p>
          <a:p>
            <a:r>
              <a:rPr lang="ko-KR" altLang="en-US" dirty="0"/>
              <a:t>델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 두 가지 모델코드의 자세한 부분은 책을 참조해 </a:t>
            </a:r>
            <a:endParaRPr lang="en-US" altLang="ko-KR" dirty="0"/>
          </a:p>
          <a:p>
            <a:r>
              <a:rPr lang="ko-KR" altLang="en-US" dirty="0"/>
              <a:t>보아요</a:t>
            </a:r>
            <a:r>
              <a:rPr lang="en-US" altLang="ko-KR" dirty="0"/>
              <a:t>! (p 106, p 109)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53651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00991-DAAA-421D-89EC-867BF0B05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 ML</a:t>
            </a:r>
            <a:r>
              <a:rPr lang="ko-KR" altLang="en-US" b="1" dirty="0"/>
              <a:t>을 위한 </a:t>
            </a:r>
            <a:r>
              <a:rPr lang="en-US" altLang="ko-KR" b="1" dirty="0"/>
              <a:t>Data Processing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027BDF-F497-47EF-86CD-2313210A2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사용</a:t>
            </a:r>
            <a:r>
              <a:rPr lang="en-US" altLang="ko-KR" sz="2400" dirty="0"/>
              <a:t>: pipeline</a:t>
            </a:r>
            <a:r>
              <a:rPr lang="ko-KR" altLang="en-US" sz="2400" dirty="0"/>
              <a:t>을 마치 하나의 모델 객체인 것 처럼 사용 가능</a:t>
            </a:r>
            <a:r>
              <a:rPr lang="en-US" altLang="ko-KR" sz="2400" dirty="0"/>
              <a:t>.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DD2F49-6D12-4E84-9B63-65E018D5EC09}"/>
              </a:ext>
            </a:extLst>
          </p:cNvPr>
          <p:cNvSpPr/>
          <p:nvPr/>
        </p:nvSpPr>
        <p:spPr>
          <a:xfrm>
            <a:off x="1191208" y="2462023"/>
            <a:ext cx="752358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new_prepared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full_pipeline.</a:t>
            </a:r>
            <a:r>
              <a:rPr lang="en-US" altLang="ko-KR" dirty="0" err="1">
                <a:solidFill>
                  <a:srgbClr val="61AFEF"/>
                </a:solidFill>
                <a:latin typeface="Consolas" panose="020B0609020204030204" pitchFamily="49" charset="0"/>
              </a:rPr>
              <a:t>fit_transform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(house)</a:t>
            </a:r>
            <a:endParaRPr lang="en-US" altLang="ko-K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0580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11FBB-A8E0-45FC-87F5-21438521C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6. </a:t>
            </a:r>
            <a:r>
              <a:rPr lang="ko-KR" altLang="en-US" b="1" dirty="0"/>
              <a:t>훈련과 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82357A-A494-4F29-8383-22F669E16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선형 회귀 모델의 훈련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샘플 몇가지에 적용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124F5B-B1CC-4BE4-8AB7-572E4B160038}"/>
              </a:ext>
            </a:extLst>
          </p:cNvPr>
          <p:cNvSpPr/>
          <p:nvPr/>
        </p:nvSpPr>
        <p:spPr>
          <a:xfrm>
            <a:off x="838200" y="2362305"/>
            <a:ext cx="6879771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i="1" dirty="0">
                <a:solidFill>
                  <a:srgbClr val="D55FDE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sklearn.linear_model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i="1" dirty="0">
                <a:solidFill>
                  <a:srgbClr val="D55FDE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LinearRegression</a:t>
            </a:r>
            <a:endParaRPr lang="en-US" altLang="ko-KR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lin_reg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61AFEF"/>
                </a:solidFill>
                <a:latin typeface="Consolas" panose="020B0609020204030204" pitchFamily="49" charset="0"/>
              </a:rPr>
              <a:t>LinearRegression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lin_reg.</a:t>
            </a:r>
            <a:r>
              <a:rPr lang="en-US" altLang="ko-KR" dirty="0" err="1">
                <a:solidFill>
                  <a:srgbClr val="61AFEF"/>
                </a:solidFill>
                <a:latin typeface="Consolas" panose="020B0609020204030204" pitchFamily="49" charset="0"/>
              </a:rPr>
              <a:t>fit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new_prepared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house_labels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AB528E-B929-4F99-AF00-47309CE9600C}"/>
              </a:ext>
            </a:extLst>
          </p:cNvPr>
          <p:cNvSpPr/>
          <p:nvPr/>
        </p:nvSpPr>
        <p:spPr>
          <a:xfrm>
            <a:off x="838200" y="4387048"/>
            <a:ext cx="7700866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some_data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house.iloc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[: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5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some_labels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house_labels.iloc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[: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5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some_data_prepared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full_pipeline.</a:t>
            </a:r>
            <a:r>
              <a:rPr lang="en-US" altLang="ko-KR" dirty="0" err="1">
                <a:solidFill>
                  <a:srgbClr val="61AFEF"/>
                </a:solidFill>
                <a:latin typeface="Consolas" panose="020B0609020204030204" pitchFamily="49" charset="0"/>
              </a:rPr>
              <a:t>transform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some_data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21BC1A-1C5C-44A6-89A4-50AD57254D52}"/>
              </a:ext>
            </a:extLst>
          </p:cNvPr>
          <p:cNvSpPr/>
          <p:nvPr/>
        </p:nvSpPr>
        <p:spPr>
          <a:xfrm>
            <a:off x="838199" y="5446214"/>
            <a:ext cx="649566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lin_reg.</a:t>
            </a:r>
            <a:r>
              <a:rPr lang="en-US" altLang="ko-KR" dirty="0" err="1">
                <a:solidFill>
                  <a:srgbClr val="61AFEF"/>
                </a:solidFill>
                <a:latin typeface="Consolas" panose="020B0609020204030204" pitchFamily="49" charset="0"/>
              </a:rPr>
              <a:t>predict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some_data_prepared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)) </a:t>
            </a:r>
            <a:r>
              <a:rPr lang="en-US" altLang="ko-KR" i="1" dirty="0">
                <a:solidFill>
                  <a:srgbClr val="7F848E"/>
                </a:solidFill>
                <a:latin typeface="Consolas" panose="020B0609020204030204" pitchFamily="49" charset="0"/>
              </a:rPr>
              <a:t>#</a:t>
            </a:r>
            <a:r>
              <a:rPr lang="ko-KR" altLang="en-U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예측값</a:t>
            </a:r>
            <a:endParaRPr lang="ko-KR" altLang="en-US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some_labels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)) </a:t>
            </a:r>
            <a:r>
              <a:rPr lang="en-US" altLang="ko-KR" i="1" dirty="0">
                <a:solidFill>
                  <a:srgbClr val="7F848E"/>
                </a:solidFill>
                <a:latin typeface="Consolas" panose="020B0609020204030204" pitchFamily="49" charset="0"/>
              </a:rPr>
              <a:t>#</a:t>
            </a:r>
            <a:r>
              <a:rPr lang="ko-KR" altLang="en-US" i="1" dirty="0">
                <a:solidFill>
                  <a:srgbClr val="7F848E"/>
                </a:solidFill>
                <a:latin typeface="Consolas" panose="020B0609020204030204" pitchFamily="49" charset="0"/>
              </a:rPr>
              <a:t>실제 값</a:t>
            </a:r>
            <a:endParaRPr lang="ko-KR" alt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B06D336-BB8A-4438-9DE4-60747DEC6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729" y="5446214"/>
            <a:ext cx="46577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59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11FBB-A8E0-45FC-87F5-21438521C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6. </a:t>
            </a:r>
            <a:r>
              <a:rPr lang="ko-KR" altLang="en-US" b="1" dirty="0"/>
              <a:t>훈련과 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82357A-A494-4F29-8383-22F669E16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training set </a:t>
            </a:r>
            <a:r>
              <a:rPr lang="ko-KR" altLang="en-US" dirty="0"/>
              <a:t>전체에 대해 적용</a:t>
            </a:r>
            <a:r>
              <a:rPr lang="en-US" altLang="ko-KR" dirty="0"/>
              <a:t>, </a:t>
            </a:r>
            <a:r>
              <a:rPr lang="en-US" altLang="ko-KR" dirty="0" err="1"/>
              <a:t>rmse</a:t>
            </a:r>
            <a:r>
              <a:rPr lang="en-US" altLang="ko-KR" dirty="0"/>
              <a:t> </a:t>
            </a:r>
            <a:r>
              <a:rPr lang="ko-KR" altLang="en-US" dirty="0"/>
              <a:t>측정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9D30ED-FFF9-4FA7-B9EE-B848B14724D9}"/>
              </a:ext>
            </a:extLst>
          </p:cNvPr>
          <p:cNvSpPr/>
          <p:nvPr/>
        </p:nvSpPr>
        <p:spPr>
          <a:xfrm>
            <a:off x="838200" y="2393338"/>
            <a:ext cx="8876523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i="1" dirty="0">
                <a:solidFill>
                  <a:srgbClr val="D55FDE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sklearn.metrics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i="1" dirty="0">
                <a:solidFill>
                  <a:srgbClr val="D55FDE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mean_squared_error</a:t>
            </a:r>
            <a:endParaRPr lang="en-US" altLang="ko-KR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house_predictions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lin_reg.</a:t>
            </a:r>
            <a:r>
              <a:rPr lang="en-US" altLang="ko-KR" dirty="0" err="1">
                <a:solidFill>
                  <a:srgbClr val="61AFEF"/>
                </a:solidFill>
                <a:latin typeface="Consolas" panose="020B0609020204030204" pitchFamily="49" charset="0"/>
              </a:rPr>
              <a:t>predict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new_prepared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lin_mse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61AFEF"/>
                </a:solidFill>
                <a:latin typeface="Consolas" panose="020B0609020204030204" pitchFamily="49" charset="0"/>
              </a:rPr>
              <a:t>mean_squared_error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house_labels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house_predictions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lin_rmse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np.</a:t>
            </a:r>
            <a:r>
              <a:rPr lang="en-US" altLang="ko-KR" dirty="0" err="1">
                <a:solidFill>
                  <a:srgbClr val="61AFEF"/>
                </a:solidFill>
                <a:latin typeface="Consolas" panose="020B0609020204030204" pitchFamily="49" charset="0"/>
              </a:rPr>
              <a:t>sqrt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lin_mse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lin_rmse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0426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11FBB-A8E0-45FC-87F5-21438521C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6. </a:t>
            </a:r>
            <a:r>
              <a:rPr lang="ko-KR" altLang="en-US" b="1" dirty="0"/>
              <a:t>훈련과 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82357A-A494-4F29-8383-22F669E16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그렇다면 결정 트리는 더 좋은 결과를 낼까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412067-3F3E-4A80-8588-FC4C9DF088E3}"/>
              </a:ext>
            </a:extLst>
          </p:cNvPr>
          <p:cNvSpPr/>
          <p:nvPr/>
        </p:nvSpPr>
        <p:spPr>
          <a:xfrm>
            <a:off x="1045028" y="2424128"/>
            <a:ext cx="9946433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i="1" dirty="0">
                <a:solidFill>
                  <a:srgbClr val="D55FDE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sklearn.tree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i="1" dirty="0">
                <a:solidFill>
                  <a:srgbClr val="D55FDE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DecisionTreeRegressor</a:t>
            </a:r>
            <a:endParaRPr lang="en-US" altLang="ko-KR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tree_reg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61AFEF"/>
                </a:solidFill>
                <a:latin typeface="Consolas" panose="020B0609020204030204" pitchFamily="49" charset="0"/>
              </a:rPr>
              <a:t>DecisionTreeRegressor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tree_reg.</a:t>
            </a:r>
            <a:r>
              <a:rPr lang="en-US" altLang="ko-KR" dirty="0" err="1">
                <a:solidFill>
                  <a:srgbClr val="61AFEF"/>
                </a:solidFill>
                <a:latin typeface="Consolas" panose="020B0609020204030204" pitchFamily="49" charset="0"/>
              </a:rPr>
              <a:t>fit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new_prepared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house_labels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house_predictions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tree_reg.</a:t>
            </a:r>
            <a:r>
              <a:rPr lang="en-US" altLang="ko-KR" dirty="0" err="1">
                <a:solidFill>
                  <a:srgbClr val="61AFEF"/>
                </a:solidFill>
                <a:latin typeface="Consolas" panose="020B0609020204030204" pitchFamily="49" charset="0"/>
              </a:rPr>
              <a:t>predict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new_prepared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tree_rmse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np.</a:t>
            </a:r>
            <a:r>
              <a:rPr lang="en-US" altLang="ko-KR" dirty="0" err="1">
                <a:solidFill>
                  <a:srgbClr val="61AFEF"/>
                </a:solidFill>
                <a:latin typeface="Consolas" panose="020B0609020204030204" pitchFamily="49" charset="0"/>
              </a:rPr>
              <a:t>sqrt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1AFEF"/>
                </a:solidFill>
                <a:latin typeface="Consolas" panose="020B0609020204030204" pitchFamily="49" charset="0"/>
              </a:rPr>
              <a:t>mean_squared_error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house_labels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house_predictions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tree_rmse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80658E-27A2-433E-809B-10115B4CAF39}"/>
              </a:ext>
            </a:extLst>
          </p:cNvPr>
          <p:cNvSpPr txBox="1"/>
          <p:nvPr/>
        </p:nvSpPr>
        <p:spPr>
          <a:xfrm>
            <a:off x="1045028" y="4553339"/>
            <a:ext cx="680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BA62DF-2A6D-40BF-AFD6-B0884C069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28" y="4978364"/>
            <a:ext cx="3262739" cy="6106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175FBC-DE3E-4621-9D5A-30D893DCFD63}"/>
              </a:ext>
            </a:extLst>
          </p:cNvPr>
          <p:cNvSpPr txBox="1"/>
          <p:nvPr/>
        </p:nvSpPr>
        <p:spPr>
          <a:xfrm>
            <a:off x="4404049" y="4450702"/>
            <a:ext cx="707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026" name="Picture 2" descr="ê°êµ¬ë¦¬ ë¬¼ìíì ëí ì´ë¯¸ì§ ê²ìê²°ê³¼">
            <a:extLst>
              <a:ext uri="{FF2B5EF4-FFF2-40B4-BE49-F238E27FC236}">
                <a16:creationId xmlns:a16="http://schemas.microsoft.com/office/drawing/2014/main" id="{C9B3F274-66AF-4D7D-8C79-D750F022E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968" y="4325515"/>
            <a:ext cx="2682552" cy="216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1992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11FBB-A8E0-45FC-87F5-21438521C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6. </a:t>
            </a:r>
            <a:r>
              <a:rPr lang="ko-KR" altLang="en-US" b="1" dirty="0"/>
              <a:t>훈련과 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82357A-A494-4F29-8383-22F669E16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training set</a:t>
            </a:r>
            <a:r>
              <a:rPr lang="ko-KR" altLang="en-US" sz="2400" dirty="0"/>
              <a:t>에 대해서만 평가했기 때문에 </a:t>
            </a:r>
            <a:r>
              <a:rPr lang="en-US" altLang="ko-KR" sz="2400" dirty="0"/>
              <a:t>overfit </a:t>
            </a:r>
            <a:r>
              <a:rPr lang="ko-KR" altLang="en-US" sz="2400" dirty="0"/>
              <a:t>의 가능성 있음</a:t>
            </a:r>
            <a:r>
              <a:rPr lang="en-US" altLang="ko-KR" sz="2400" dirty="0"/>
              <a:t>. </a:t>
            </a:r>
            <a:r>
              <a:rPr lang="ko-KR" altLang="en-US" sz="2400" dirty="0"/>
              <a:t>진짜 </a:t>
            </a:r>
            <a:r>
              <a:rPr lang="ko-KR" altLang="en-US" sz="2400" dirty="0" err="1"/>
              <a:t>좋은걸까</a:t>
            </a:r>
            <a:r>
              <a:rPr lang="en-US" altLang="ko-KR" sz="2400" dirty="0"/>
              <a:t>? -&gt; K</a:t>
            </a:r>
            <a:r>
              <a:rPr lang="ko-KR" altLang="en-US" sz="2400" dirty="0"/>
              <a:t>겹 교차 검증으로 테스트</a:t>
            </a:r>
            <a:r>
              <a:rPr lang="en-US" altLang="ko-KR" sz="2400" dirty="0"/>
              <a:t>!</a:t>
            </a:r>
          </a:p>
          <a:p>
            <a:r>
              <a:rPr lang="en-US" altLang="ko-KR" sz="2400" dirty="0"/>
              <a:t>K</a:t>
            </a:r>
            <a:r>
              <a:rPr lang="ko-KR" altLang="en-US" sz="2400" dirty="0"/>
              <a:t>겹 교차 검증</a:t>
            </a:r>
            <a:r>
              <a:rPr lang="en-US" altLang="ko-KR" sz="2400" dirty="0"/>
              <a:t>:  training set </a:t>
            </a:r>
            <a:r>
              <a:rPr lang="ko-KR" altLang="en-US" sz="2400" dirty="0"/>
              <a:t>을 </a:t>
            </a:r>
            <a:r>
              <a:rPr lang="en-US" altLang="ko-KR" sz="2400" dirty="0"/>
              <a:t>k</a:t>
            </a:r>
            <a:r>
              <a:rPr lang="ko-KR" altLang="en-US" sz="2400" dirty="0"/>
              <a:t>개의 </a:t>
            </a:r>
            <a:r>
              <a:rPr lang="en-US" altLang="ko-KR" sz="2400" dirty="0" err="1"/>
              <a:t>subse</a:t>
            </a:r>
            <a:r>
              <a:rPr lang="ko-KR" altLang="en-US" sz="2400" dirty="0"/>
              <a:t>인 </a:t>
            </a:r>
            <a:r>
              <a:rPr lang="en-US" altLang="ko-KR" sz="2400" dirty="0"/>
              <a:t>fold </a:t>
            </a:r>
            <a:r>
              <a:rPr lang="ko-KR" altLang="en-US" sz="2400" dirty="0"/>
              <a:t>로 나눔</a:t>
            </a:r>
            <a:r>
              <a:rPr lang="en-US" altLang="ko-KR" sz="2400" dirty="0"/>
              <a:t>. </a:t>
            </a:r>
            <a:r>
              <a:rPr lang="ko-KR" altLang="en-US" sz="2400" dirty="0"/>
              <a:t>각 </a:t>
            </a:r>
            <a:r>
              <a:rPr lang="en-US" altLang="ko-KR" sz="2400" dirty="0"/>
              <a:t>fold </a:t>
            </a:r>
            <a:r>
              <a:rPr lang="ko-KR" altLang="en-US" sz="2400" dirty="0"/>
              <a:t>에 대해 다음을 반복</a:t>
            </a:r>
            <a:r>
              <a:rPr lang="en-US" altLang="ko-KR" sz="2400" dirty="0"/>
              <a:t>: </a:t>
            </a:r>
            <a:r>
              <a:rPr lang="ko-KR" altLang="en-US" sz="2400" dirty="0"/>
              <a:t>해당 </a:t>
            </a:r>
            <a:r>
              <a:rPr lang="en-US" altLang="ko-KR" sz="2400" dirty="0"/>
              <a:t>fold</a:t>
            </a:r>
            <a:r>
              <a:rPr lang="ko-KR" altLang="en-US" sz="2400" dirty="0"/>
              <a:t>는 </a:t>
            </a:r>
            <a:r>
              <a:rPr lang="en-US" altLang="ko-KR" sz="2400" dirty="0"/>
              <a:t>test set</a:t>
            </a:r>
            <a:r>
              <a:rPr lang="ko-KR" altLang="en-US" sz="2400" dirty="0"/>
              <a:t>으로</a:t>
            </a:r>
            <a:r>
              <a:rPr lang="en-US" altLang="ko-KR" sz="2400" dirty="0"/>
              <a:t>, </a:t>
            </a:r>
            <a:r>
              <a:rPr lang="ko-KR" altLang="en-US" sz="2400" dirty="0"/>
              <a:t>나머지 </a:t>
            </a:r>
            <a:r>
              <a:rPr lang="en-US" altLang="ko-KR" sz="2400" dirty="0"/>
              <a:t>k-1</a:t>
            </a:r>
            <a:r>
              <a:rPr lang="ko-KR" altLang="en-US" sz="2400" dirty="0"/>
              <a:t>개 </a:t>
            </a:r>
            <a:r>
              <a:rPr lang="en-US" altLang="ko-KR" sz="2400" dirty="0"/>
              <a:t>fold</a:t>
            </a:r>
            <a:r>
              <a:rPr lang="ko-KR" altLang="en-US" sz="2400" dirty="0"/>
              <a:t>는 </a:t>
            </a:r>
            <a:r>
              <a:rPr lang="en-US" altLang="ko-KR" sz="2400" dirty="0"/>
              <a:t>training set</a:t>
            </a:r>
            <a:r>
              <a:rPr lang="ko-KR" altLang="en-US" sz="2400" dirty="0"/>
              <a:t>으로 활용하여 </a:t>
            </a:r>
            <a:r>
              <a:rPr lang="en-US" altLang="ko-KR" sz="2400" dirty="0" err="1"/>
              <a:t>rmse</a:t>
            </a:r>
            <a:r>
              <a:rPr lang="en-US" altLang="ko-KR" sz="2400" dirty="0"/>
              <a:t> </a:t>
            </a:r>
            <a:r>
              <a:rPr lang="ko-KR" altLang="en-US" sz="2400" dirty="0"/>
              <a:t>를 계산함</a:t>
            </a:r>
            <a:r>
              <a:rPr lang="en-US" altLang="ko-KR" sz="2400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B6F987-13A8-418B-AA33-46B2AA1D7953}"/>
              </a:ext>
            </a:extLst>
          </p:cNvPr>
          <p:cNvSpPr/>
          <p:nvPr/>
        </p:nvSpPr>
        <p:spPr>
          <a:xfrm>
            <a:off x="357673" y="3849687"/>
            <a:ext cx="11644604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i="1" dirty="0">
                <a:solidFill>
                  <a:srgbClr val="D55FDE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sklearn.model_selection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i="1" dirty="0">
                <a:solidFill>
                  <a:srgbClr val="D55FDE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cross_val_score</a:t>
            </a:r>
            <a:endParaRPr lang="en-US" altLang="ko-KR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tree_scores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cross_val_score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tree_reg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new_prepared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house_labels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 i="1" dirty="0">
                <a:solidFill>
                  <a:srgbClr val="EF596F"/>
                </a:solidFill>
                <a:latin typeface="Consolas" panose="020B0609020204030204" pitchFamily="49" charset="0"/>
              </a:rPr>
              <a:t>scoring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89CA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89CA78"/>
                </a:solidFill>
                <a:latin typeface="Consolas" panose="020B0609020204030204" pitchFamily="49" charset="0"/>
              </a:rPr>
              <a:t>neg_mean_squared_error</a:t>
            </a:r>
            <a:r>
              <a:rPr lang="en-US" altLang="ko-KR" sz="1400" dirty="0">
                <a:solidFill>
                  <a:srgbClr val="89CA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 i="1" dirty="0">
                <a:solidFill>
                  <a:srgbClr val="EF596F"/>
                </a:solidFill>
                <a:latin typeface="Consolas" panose="020B0609020204030204" pitchFamily="49" charset="0"/>
              </a:rPr>
              <a:t>cv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lin_scores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cross_val_score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lin_reg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new_prepared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house_labels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 i="1" dirty="0">
                <a:solidFill>
                  <a:srgbClr val="EF596F"/>
                </a:solidFill>
                <a:latin typeface="Consolas" panose="020B0609020204030204" pitchFamily="49" charset="0"/>
              </a:rPr>
              <a:t>scoring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89CA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89CA78"/>
                </a:solidFill>
                <a:latin typeface="Consolas" panose="020B0609020204030204" pitchFamily="49" charset="0"/>
              </a:rPr>
              <a:t>neg_mean_squared_error</a:t>
            </a:r>
            <a:r>
              <a:rPr lang="en-US" altLang="ko-KR" sz="1400" dirty="0">
                <a:solidFill>
                  <a:srgbClr val="89CA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 i="1" dirty="0">
                <a:solidFill>
                  <a:srgbClr val="EF596F"/>
                </a:solidFill>
                <a:latin typeface="Consolas" panose="020B0609020204030204" pitchFamily="49" charset="0"/>
              </a:rPr>
              <a:t>cv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tree_rmse_scores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np.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sqrt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BBAC5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tree_scores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lin_rmse_scores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np.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sqrt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BBAC5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lin_scores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tree_rmse_scores</a:t>
            </a:r>
            <a:endParaRPr lang="en-US" altLang="ko-KR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tree_rmse_scores.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mean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tree_rmse_scores.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lin_rmse_scores</a:t>
            </a:r>
            <a:endParaRPr lang="en-US" altLang="ko-KR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lin_rmse_scores.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mean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lin_rmse_scores.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()</a:t>
            </a:r>
            <a:endParaRPr lang="en-US" altLang="ko-KR" sz="14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421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0E3BE-D812-4057-93BA-3ABEAAF0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Metric </a:t>
            </a:r>
            <a:r>
              <a:rPr lang="ko-KR" altLang="en-US" b="1" dirty="0"/>
              <a:t>선택 </a:t>
            </a:r>
            <a:r>
              <a:rPr lang="en-US" altLang="ko-KR" b="1" dirty="0"/>
              <a:t>-&gt; </a:t>
            </a:r>
            <a:r>
              <a:rPr lang="en-US" altLang="ko-KR" b="1" i="1" dirty="0"/>
              <a:t>Error function</a:t>
            </a:r>
            <a:r>
              <a:rPr lang="en-US" altLang="ko-KR" b="1" dirty="0"/>
              <a:t> </a:t>
            </a:r>
            <a:r>
              <a:rPr lang="ko-KR" altLang="en-US" b="1" dirty="0"/>
              <a:t>선택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32DFC38-5214-4E6B-A9C7-0B7DD3B69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3660" y="1486807"/>
            <a:ext cx="7463769" cy="47147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4F3CC0-D9EA-4208-A7B8-6DF48BE7AF8C}"/>
              </a:ext>
            </a:extLst>
          </p:cNvPr>
          <p:cNvSpPr txBox="1"/>
          <p:nvPr/>
        </p:nvSpPr>
        <p:spPr>
          <a:xfrm>
            <a:off x="9119507" y="2183946"/>
            <a:ext cx="1807803" cy="1682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e</a:t>
            </a:r>
            <a:r>
              <a:rPr lang="en-US" altLang="ko-KR" sz="2400" baseline="-25000" dirty="0"/>
              <a:t>t</a:t>
            </a:r>
            <a:r>
              <a:rPr lang="en-US" altLang="ko-KR" sz="2400" dirty="0"/>
              <a:t> = h(</a:t>
            </a:r>
            <a:r>
              <a:rPr lang="en-US" altLang="ko-KR" sz="2400" b="1" dirty="0" err="1"/>
              <a:t>x</a:t>
            </a:r>
            <a:r>
              <a:rPr lang="en-US" altLang="ko-KR" sz="2400" baseline="-25000" dirty="0" err="1"/>
              <a:t>t</a:t>
            </a:r>
            <a:r>
              <a:rPr lang="en-US" altLang="ko-KR" sz="2400" dirty="0"/>
              <a:t>)-</a:t>
            </a:r>
            <a:r>
              <a:rPr lang="en-US" altLang="ko-KR" sz="2400" dirty="0" err="1"/>
              <a:t>y</a:t>
            </a:r>
            <a:r>
              <a:rPr lang="en-US" altLang="ko-KR" sz="2400" baseline="-25000" dirty="0" err="1"/>
              <a:t>t</a:t>
            </a:r>
            <a:endParaRPr lang="en-US" altLang="ko-KR" sz="2400" baseline="-250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h : </a:t>
            </a:r>
            <a:r>
              <a:rPr lang="en-US" altLang="ko-KR" sz="2400" b="1" dirty="0"/>
              <a:t>R</a:t>
            </a:r>
            <a:r>
              <a:rPr lang="en-US" altLang="ko-KR" sz="2400" baseline="30000" dirty="0"/>
              <a:t>9</a:t>
            </a:r>
            <a:r>
              <a:rPr lang="en-US" altLang="ko-KR" sz="2400" dirty="0"/>
              <a:t> -&gt; </a:t>
            </a:r>
            <a:r>
              <a:rPr lang="en-US" altLang="ko-KR" sz="2400" b="1" dirty="0"/>
              <a:t>R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n = 20640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813128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11FBB-A8E0-45FC-87F5-21438521C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6. </a:t>
            </a:r>
            <a:r>
              <a:rPr lang="ko-KR" altLang="en-US" b="1" dirty="0"/>
              <a:t>훈련과 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82357A-A494-4F29-8383-22F669E16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  <a:r>
              <a:rPr lang="en-US" altLang="ko-KR" dirty="0"/>
              <a:t>: </a:t>
            </a:r>
            <a:r>
              <a:rPr lang="ko-KR" altLang="en-US" dirty="0"/>
              <a:t>오히려 선형 회귀가 더 성능이 좋다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2400" dirty="0"/>
              <a:t>앙상블 학습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여러개의</a:t>
            </a:r>
            <a:r>
              <a:rPr lang="ko-KR" altLang="en-US" sz="2400" dirty="0"/>
              <a:t> </a:t>
            </a:r>
            <a:r>
              <a:rPr lang="ko-KR" altLang="en-US" sz="2400" dirty="0" err="1"/>
              <a:t>결정트리를</a:t>
            </a:r>
            <a:r>
              <a:rPr lang="ko-KR" altLang="en-US" sz="2400" dirty="0"/>
              <a:t> 엮어본다면</a:t>
            </a:r>
            <a:r>
              <a:rPr lang="en-US" altLang="ko-KR" sz="2400" dirty="0"/>
              <a:t>..? -&gt; </a:t>
            </a:r>
            <a:r>
              <a:rPr lang="ko-KR" altLang="en-US" sz="2400" dirty="0"/>
              <a:t>랜덤 포레스트</a:t>
            </a:r>
            <a:endParaRPr lang="en-US" altLang="ko-KR" sz="2400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A85DCD-59FF-4428-A825-C306DFE2B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71822"/>
            <a:ext cx="2676662" cy="8845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86FEB6E-578B-4D9B-BF0A-B66729430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876" y="2371822"/>
            <a:ext cx="2578263" cy="90924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71525D7-0A20-426A-898A-A482FADE4D01}"/>
              </a:ext>
            </a:extLst>
          </p:cNvPr>
          <p:cNvSpPr/>
          <p:nvPr/>
        </p:nvSpPr>
        <p:spPr>
          <a:xfrm>
            <a:off x="129073" y="3832251"/>
            <a:ext cx="11933853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i="1" dirty="0">
                <a:solidFill>
                  <a:srgbClr val="D55FDE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sklearn.ensemble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i="1" dirty="0">
                <a:solidFill>
                  <a:srgbClr val="D55FDE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RandomForestRegressor</a:t>
            </a:r>
            <a:endParaRPr lang="en-US" altLang="ko-KR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forest_reg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RandomForestRegressor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i="1" dirty="0" err="1">
                <a:solidFill>
                  <a:srgbClr val="EF596F"/>
                </a:solidFill>
                <a:latin typeface="Consolas" panose="020B0609020204030204" pitchFamily="49" charset="0"/>
              </a:rPr>
              <a:t>n_estimators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forest_reg.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fit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new_prepared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house_labels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forest_rmse_scores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np.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sqrt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BBAC5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cross_val_score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forest_reg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new_prepared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house_labels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 i="1" dirty="0">
                <a:solidFill>
                  <a:srgbClr val="EF596F"/>
                </a:solidFill>
                <a:latin typeface="Consolas" panose="020B0609020204030204" pitchFamily="49" charset="0"/>
              </a:rPr>
              <a:t>scoring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89CA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89CA78"/>
                </a:solidFill>
                <a:latin typeface="Consolas" panose="020B0609020204030204" pitchFamily="49" charset="0"/>
              </a:rPr>
              <a:t>neg_mean_squared_error</a:t>
            </a:r>
            <a:r>
              <a:rPr lang="en-US" altLang="ko-KR" sz="1400" dirty="0">
                <a:solidFill>
                  <a:srgbClr val="89CA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 i="1" dirty="0">
                <a:solidFill>
                  <a:srgbClr val="EF596F"/>
                </a:solidFill>
                <a:latin typeface="Consolas" panose="020B0609020204030204" pitchFamily="49" charset="0"/>
              </a:rPr>
              <a:t>cv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forest_rmse_scores</a:t>
            </a:r>
            <a:endParaRPr lang="en-US" altLang="ko-KR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forest_rmse_scores.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mean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forest_rmse_scores.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()</a:t>
            </a:r>
            <a:endParaRPr lang="en-US" altLang="ko-KR" sz="14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663F5A1-1877-40A3-BA23-C1ED94472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643" y="5824538"/>
            <a:ext cx="23050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548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11FBB-A8E0-45FC-87F5-21438521C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6. </a:t>
            </a:r>
            <a:r>
              <a:rPr lang="ko-KR" altLang="en-US" b="1" dirty="0"/>
              <a:t>훈련과 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82357A-A494-4F29-8383-22F669E16C18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ko-KR" altLang="en-US" dirty="0"/>
              <a:t>어떤 조건이 가장 최적의 조건인가</a:t>
            </a:r>
            <a:r>
              <a:rPr lang="en-US" altLang="ko-KR" dirty="0"/>
              <a:t>?: </a:t>
            </a:r>
            <a:r>
              <a:rPr lang="ko-KR" altLang="en-US" dirty="0"/>
              <a:t>그리드 탐색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0866E0-C4AA-4E7D-BAEA-82DBF54A59DB}"/>
              </a:ext>
            </a:extLst>
          </p:cNvPr>
          <p:cNvSpPr/>
          <p:nvPr/>
        </p:nvSpPr>
        <p:spPr>
          <a:xfrm>
            <a:off x="618930" y="2570133"/>
            <a:ext cx="10954139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i="1" dirty="0">
                <a:solidFill>
                  <a:srgbClr val="D55FDE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sklearn.model_selection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i="1" dirty="0">
                <a:solidFill>
                  <a:srgbClr val="D55FDE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GridSearchCV</a:t>
            </a:r>
            <a:endParaRPr lang="en-US" altLang="ko-KR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param_grid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[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   {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 err="1">
                <a:solidFill>
                  <a:srgbClr val="89CA78"/>
                </a:solidFill>
                <a:latin typeface="Consolas" panose="020B0609020204030204" pitchFamily="49" charset="0"/>
              </a:rPr>
              <a:t>n_estimators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:[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30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 err="1">
                <a:solidFill>
                  <a:srgbClr val="89CA78"/>
                </a:solidFill>
                <a:latin typeface="Consolas" panose="020B0609020204030204" pitchFamily="49" charset="0"/>
              </a:rPr>
              <a:t>max_features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:[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4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6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8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]},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   {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'bootstrap'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:[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 err="1">
                <a:solidFill>
                  <a:srgbClr val="89CA78"/>
                </a:solidFill>
                <a:latin typeface="Consolas" panose="020B0609020204030204" pitchFamily="49" charset="0"/>
              </a:rPr>
              <a:t>n_estimators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:[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],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 err="1">
                <a:solidFill>
                  <a:srgbClr val="89CA78"/>
                </a:solidFill>
                <a:latin typeface="Consolas" panose="020B0609020204030204" pitchFamily="49" charset="0"/>
              </a:rPr>
              <a:t>max_features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:[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4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]},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forest_reg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61AFEF"/>
                </a:solidFill>
                <a:latin typeface="Consolas" panose="020B0609020204030204" pitchFamily="49" charset="0"/>
              </a:rPr>
              <a:t>RandomForestRegressor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i="1" dirty="0" err="1">
                <a:solidFill>
                  <a:srgbClr val="EF596F"/>
                </a:solidFill>
                <a:latin typeface="Consolas" panose="020B0609020204030204" pitchFamily="49" charset="0"/>
              </a:rPr>
              <a:t>n_estimators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grid_search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61AFEF"/>
                </a:solidFill>
                <a:latin typeface="Consolas" panose="020B0609020204030204" pitchFamily="49" charset="0"/>
              </a:rPr>
              <a:t>GridSearchCV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forest_reg,param_grid,</a:t>
            </a:r>
            <a:r>
              <a:rPr lang="en-US" altLang="ko-KR" i="1" dirty="0" err="1">
                <a:solidFill>
                  <a:srgbClr val="EF596F"/>
                </a:solidFill>
                <a:latin typeface="Consolas" panose="020B0609020204030204" pitchFamily="49" charset="0"/>
              </a:rPr>
              <a:t>cv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5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ko-KR" i="1" dirty="0">
                <a:solidFill>
                  <a:srgbClr val="EF596F"/>
                </a:solidFill>
                <a:latin typeface="Consolas" panose="020B0609020204030204" pitchFamily="49" charset="0"/>
              </a:rPr>
              <a:t>scoring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'neg_mean_squared_error'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ko-KR" i="1" dirty="0" err="1">
                <a:solidFill>
                  <a:srgbClr val="EF596F"/>
                </a:solidFill>
                <a:latin typeface="Consolas" panose="020B0609020204030204" pitchFamily="49" charset="0"/>
              </a:rPr>
              <a:t>return_train_score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grid_search.</a:t>
            </a:r>
            <a:r>
              <a:rPr lang="en-US" altLang="ko-KR" dirty="0" err="1">
                <a:solidFill>
                  <a:srgbClr val="61AFEF"/>
                </a:solidFill>
                <a:latin typeface="Consolas" panose="020B0609020204030204" pitchFamily="49" charset="0"/>
              </a:rPr>
              <a:t>fit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new_prepared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house_labels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grid_search.best_params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_</a:t>
            </a:r>
            <a:endParaRPr lang="en-US" altLang="ko-K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75C299-646C-4186-B4A8-46982C17E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30" y="5623733"/>
            <a:ext cx="5037296" cy="55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8817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11FBB-A8E0-45FC-87F5-21438521C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6. </a:t>
            </a:r>
            <a:r>
              <a:rPr lang="ko-KR" altLang="en-US" b="1" dirty="0"/>
              <a:t>훈련과 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82357A-A494-4F29-8383-22F669E16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가장 중요한 </a:t>
            </a:r>
            <a:r>
              <a:rPr lang="en-US" altLang="ko-KR" dirty="0"/>
              <a:t>feature </a:t>
            </a:r>
            <a:r>
              <a:rPr lang="ko-KR" altLang="en-US" dirty="0"/>
              <a:t>찾기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CB6D84C-FDF5-4879-BD81-CE20F20D6783}"/>
              </a:ext>
            </a:extLst>
          </p:cNvPr>
          <p:cNvSpPr/>
          <p:nvPr/>
        </p:nvSpPr>
        <p:spPr>
          <a:xfrm>
            <a:off x="1026368" y="2340152"/>
            <a:ext cx="9060024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feature_importances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grid_search.best_estimator_.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feature_importances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_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attributes 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house_num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+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house_categories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fsort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sorted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zip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feature_importances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 attributes), </a:t>
            </a:r>
            <a:r>
              <a:rPr lang="en-US" altLang="ko-KR" i="1" dirty="0">
                <a:solidFill>
                  <a:srgbClr val="EF596F"/>
                </a:solidFill>
                <a:latin typeface="Consolas" panose="020B0609020204030204" pitchFamily="49" charset="0"/>
              </a:rPr>
              <a:t>reverse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i="1" dirty="0">
                <a:solidFill>
                  <a:srgbClr val="D55FDE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D55FDE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fsort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031D07-C293-4B00-9B1C-4509D82886B2}"/>
              </a:ext>
            </a:extLst>
          </p:cNvPr>
          <p:cNvSpPr txBox="1"/>
          <p:nvPr/>
        </p:nvSpPr>
        <p:spPr>
          <a:xfrm>
            <a:off x="942393" y="3946642"/>
            <a:ext cx="887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어떤 </a:t>
            </a:r>
            <a:r>
              <a:rPr lang="en-US" altLang="ko-KR" dirty="0"/>
              <a:t>feature</a:t>
            </a:r>
            <a:r>
              <a:rPr lang="ko-KR" altLang="en-US" dirty="0"/>
              <a:t>를 가장 </a:t>
            </a:r>
            <a:r>
              <a:rPr lang="ko-KR" altLang="en-US" dirty="0" err="1"/>
              <a:t>주의깊게</a:t>
            </a:r>
            <a:r>
              <a:rPr lang="ko-KR" altLang="en-US" dirty="0"/>
              <a:t> </a:t>
            </a:r>
            <a:r>
              <a:rPr lang="ko-KR" altLang="en-US" dirty="0" err="1"/>
              <a:t>보아야하는가</a:t>
            </a:r>
            <a:r>
              <a:rPr lang="en-US" altLang="ko-KR" dirty="0"/>
              <a:t>? </a:t>
            </a:r>
            <a:r>
              <a:rPr lang="ko-KR" altLang="en-US" dirty="0"/>
              <a:t>무시해도 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A90474-2280-45E4-B999-3987F4188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203" y="3967340"/>
            <a:ext cx="28956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1362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6AC26-4B97-436F-B9EA-5B36EC4EB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7. </a:t>
            </a:r>
            <a:r>
              <a:rPr lang="ko-KR" altLang="en-US" b="1" dirty="0"/>
              <a:t>최종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A7971D-A722-4349-A42A-99A54F535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개선된 것을 확인</a:t>
            </a:r>
            <a:r>
              <a:rPr lang="en-US" altLang="ko-KR" dirty="0"/>
              <a:t>!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8F483A-0246-4DC8-A99D-29EE9FA31FC9}"/>
              </a:ext>
            </a:extLst>
          </p:cNvPr>
          <p:cNvSpPr/>
          <p:nvPr/>
        </p:nvSpPr>
        <p:spPr>
          <a:xfrm>
            <a:off x="923730" y="1859340"/>
            <a:ext cx="10291665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test 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strat_train_set.</a:t>
            </a:r>
            <a:r>
              <a:rPr lang="en-US" altLang="ko-KR" dirty="0" err="1">
                <a:solidFill>
                  <a:srgbClr val="61AFEF"/>
                </a:solidFill>
                <a:latin typeface="Consolas" panose="020B0609020204030204" pitchFamily="49" charset="0"/>
              </a:rPr>
              <a:t>drop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89CA78"/>
                </a:solidFill>
                <a:latin typeface="Consolas" panose="020B0609020204030204" pitchFamily="49" charset="0"/>
              </a:rPr>
              <a:t>median_house_value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i="1" dirty="0">
                <a:solidFill>
                  <a:srgbClr val="EF596F"/>
                </a:solidFill>
                <a:latin typeface="Consolas" panose="020B0609020204030204" pitchFamily="49" charset="0"/>
              </a:rPr>
              <a:t>axis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test_labels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strat_train_set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89CA78"/>
                </a:solidFill>
                <a:latin typeface="Consolas" panose="020B0609020204030204" pitchFamily="49" charset="0"/>
              </a:rPr>
              <a:t>median_house_value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61AFEF"/>
                </a:solidFill>
                <a:latin typeface="Consolas" panose="020B0609020204030204" pitchFamily="49" charset="0"/>
              </a:rPr>
              <a:t>copy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test_prepared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full_pipeline.</a:t>
            </a:r>
            <a:r>
              <a:rPr lang="en-US" altLang="ko-KR" dirty="0" err="1">
                <a:solidFill>
                  <a:srgbClr val="61AFEF"/>
                </a:solidFill>
                <a:latin typeface="Consolas" panose="020B0609020204030204" pitchFamily="49" charset="0"/>
              </a:rPr>
              <a:t>transform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(test)</a:t>
            </a:r>
          </a:p>
          <a:p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final_predictions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grid_search.best_estimator_.</a:t>
            </a:r>
            <a:r>
              <a:rPr lang="en-US" altLang="ko-KR" dirty="0" err="1">
                <a:solidFill>
                  <a:srgbClr val="61AFEF"/>
                </a:solidFill>
                <a:latin typeface="Consolas" panose="020B0609020204030204" pitchFamily="49" charset="0"/>
              </a:rPr>
              <a:t>predict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test_prepared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final_mse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61AFEF"/>
                </a:solidFill>
                <a:latin typeface="Consolas" panose="020B0609020204030204" pitchFamily="49" charset="0"/>
              </a:rPr>
              <a:t>mean_squared_error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test_labels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final_predictions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final_rmse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np.</a:t>
            </a:r>
            <a:r>
              <a:rPr lang="en-US" altLang="ko-KR" dirty="0" err="1">
                <a:solidFill>
                  <a:srgbClr val="61AFEF"/>
                </a:solidFill>
                <a:latin typeface="Consolas" panose="020B0609020204030204" pitchFamily="49" charset="0"/>
              </a:rPr>
              <a:t>sqrt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final_mse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final_rmse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8794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D3149AC-9DBC-4B53-A0DC-3E5EBE3DCE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800" dirty="0"/>
              <a:t>return;</a:t>
            </a:r>
            <a:endParaRPr lang="ko-KR" altLang="en-US" sz="8800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6840F6E8-D951-4871-9E00-BDF95A2969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jalr</a:t>
            </a:r>
            <a:r>
              <a:rPr lang="en-US" altLang="ko-KR" dirty="0"/>
              <a:t> x0 0(x1)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914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0E3BE-D812-4057-93BA-3ABEAAF0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Metric </a:t>
            </a:r>
            <a:r>
              <a:rPr lang="ko-KR" altLang="en-US" b="1" dirty="0"/>
              <a:t>선택</a:t>
            </a:r>
            <a:r>
              <a:rPr lang="en-US" altLang="ko-KR" b="1" dirty="0"/>
              <a:t>(cont'd)</a:t>
            </a:r>
            <a:endParaRPr lang="ko-KR" altLang="en-US" b="1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DD8A834-D952-4772-B59C-E91E91D58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28" y="2643145"/>
            <a:ext cx="6375364" cy="157509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9F63EB-BD48-446A-B5EA-353130D63CD9}"/>
              </a:ext>
            </a:extLst>
          </p:cNvPr>
          <p:cNvSpPr txBox="1"/>
          <p:nvPr/>
        </p:nvSpPr>
        <p:spPr>
          <a:xfrm>
            <a:off x="1081769" y="1782196"/>
            <a:ext cx="24638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i="1" dirty="0" err="1"/>
              <a:t>Lp</a:t>
            </a:r>
            <a:r>
              <a:rPr lang="en-US" altLang="ko-KR" sz="4400" b="1" dirty="0"/>
              <a:t> norm</a:t>
            </a:r>
            <a:endParaRPr lang="ko-KR" altLang="en-US" sz="4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0E676C-1749-42B8-8005-1DC3A112126D}"/>
              </a:ext>
            </a:extLst>
          </p:cNvPr>
          <p:cNvSpPr txBox="1"/>
          <p:nvPr/>
        </p:nvSpPr>
        <p:spPr>
          <a:xfrm>
            <a:off x="7886700" y="2049236"/>
            <a:ext cx="36615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ko-KR" altLang="en-US" dirty="0"/>
              <a:t>가 클수록 이상치에 </a:t>
            </a:r>
            <a:r>
              <a:rPr lang="ko-KR" altLang="en-US" sz="2800" b="1" dirty="0"/>
              <a:t>민감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If p-&gt;inf : </a:t>
            </a:r>
            <a:r>
              <a:rPr lang="en-US" altLang="ko-KR" sz="2800" dirty="0" err="1"/>
              <a:t>Lp</a:t>
            </a:r>
            <a:r>
              <a:rPr lang="en-US" altLang="ko-KR" sz="2800" dirty="0"/>
              <a:t>(</a:t>
            </a:r>
            <a:r>
              <a:rPr lang="en-US" altLang="ko-KR" sz="2800" b="1" dirty="0"/>
              <a:t>x</a:t>
            </a:r>
            <a:r>
              <a:rPr lang="en-US" altLang="ko-KR" sz="2800" dirty="0"/>
              <a:t>) = max(</a:t>
            </a:r>
            <a:r>
              <a:rPr lang="en-US" altLang="ko-KR" sz="2800" b="1" dirty="0"/>
              <a:t>x</a:t>
            </a:r>
            <a:r>
              <a:rPr lang="en-US" altLang="ko-KR" sz="2800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7103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833D2-CF78-4188-938A-541ABB38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3. Data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analysis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84F999-EF72-4D0B-A22E-F80A53049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5695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os</a:t>
            </a:r>
            <a:endParaRPr lang="en-US" altLang="ko-KR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pandas </a:t>
            </a:r>
            <a:r>
              <a:rPr lang="en-US" altLang="ko-KR" sz="20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pd, </a:t>
            </a: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numpy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np, </a:t>
            </a: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matplotlib.pyplot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, seaborn </a:t>
            </a:r>
            <a:r>
              <a:rPr lang="en-US" altLang="ko-KR" sz="20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sns</a:t>
            </a:r>
            <a:endParaRPr lang="en-US" altLang="ko-KR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housing = </a:t>
            </a: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pd.read_csv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CE9178"/>
                </a:solidFill>
                <a:latin typeface="Consolas" panose="020B0609020204030204" pitchFamily="49" charset="0"/>
              </a:rPr>
              <a:t>"datasets//housing//housing.csv"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housing.info()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06670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3B9F920-D1B5-4806-AE26-A95B97EADC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3"/>
          <a:stretch/>
        </p:blipFill>
        <p:spPr>
          <a:xfrm>
            <a:off x="247831" y="1151164"/>
            <a:ext cx="5484167" cy="39350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0F3BDD-D9BE-4EC6-A1FF-0664B760A5B2}"/>
              </a:ext>
            </a:extLst>
          </p:cNvPr>
          <p:cNvSpPr txBox="1"/>
          <p:nvPr/>
        </p:nvSpPr>
        <p:spPr>
          <a:xfrm>
            <a:off x="5770593" y="881816"/>
            <a:ext cx="653576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# of data : 20640 / # of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features : 9 (1</a:t>
            </a:r>
            <a:r>
              <a:rPr lang="ko-KR" altLang="en-US" dirty="0">
                <a:solidFill>
                  <a:schemeClr val="bg1"/>
                </a:solidFill>
              </a:rPr>
              <a:t>개 </a:t>
            </a:r>
            <a:r>
              <a:rPr lang="en-US" altLang="ko-KR" dirty="0">
                <a:solidFill>
                  <a:schemeClr val="bg1"/>
                </a:solidFill>
              </a:rPr>
              <a:t>: label)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Null </a:t>
            </a:r>
            <a:r>
              <a:rPr lang="ko-KR" altLang="en-US" dirty="0">
                <a:solidFill>
                  <a:schemeClr val="bg1"/>
                </a:solidFill>
              </a:rPr>
              <a:t>항목의 개수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err="1">
                <a:solidFill>
                  <a:schemeClr val="bg1"/>
                </a:solidFill>
              </a:rPr>
              <a:t>total_bedrooms</a:t>
            </a:r>
            <a:r>
              <a:rPr lang="ko-KR" altLang="en-US" dirty="0">
                <a:solidFill>
                  <a:schemeClr val="bg1"/>
                </a:solidFill>
              </a:rPr>
              <a:t>에서 </a:t>
            </a:r>
            <a:r>
              <a:rPr lang="en-US" altLang="ko-KR" dirty="0">
                <a:solidFill>
                  <a:schemeClr val="bg1"/>
                </a:solidFill>
              </a:rPr>
              <a:t>207</a:t>
            </a:r>
            <a:r>
              <a:rPr lang="ko-KR" altLang="en-US" dirty="0">
                <a:solidFill>
                  <a:schemeClr val="bg1"/>
                </a:solidFill>
              </a:rPr>
              <a:t>개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housing.isnull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().sum()</a:t>
            </a:r>
          </a:p>
          <a:p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Data</a:t>
            </a:r>
            <a:r>
              <a:rPr lang="ko-KR" altLang="en-US" dirty="0">
                <a:solidFill>
                  <a:schemeClr val="bg1"/>
                </a:solidFill>
              </a:rPr>
              <a:t>의 </a:t>
            </a:r>
            <a:r>
              <a:rPr lang="en-US" altLang="ko-KR" dirty="0">
                <a:solidFill>
                  <a:schemeClr val="bg1"/>
                </a:solidFill>
              </a:rPr>
              <a:t>type : </a:t>
            </a:r>
            <a:r>
              <a:rPr lang="ko-KR" altLang="en-US" dirty="0">
                <a:solidFill>
                  <a:schemeClr val="bg1"/>
                </a:solidFill>
              </a:rPr>
              <a:t>숫자형 </a:t>
            </a:r>
            <a:r>
              <a:rPr lang="en-US" altLang="ko-KR" dirty="0">
                <a:solidFill>
                  <a:schemeClr val="bg1"/>
                </a:solidFill>
              </a:rPr>
              <a:t>9</a:t>
            </a:r>
            <a:r>
              <a:rPr lang="ko-KR" altLang="en-US" dirty="0">
                <a:solidFill>
                  <a:schemeClr val="bg1"/>
                </a:solidFill>
              </a:rPr>
              <a:t>개 </a:t>
            </a:r>
            <a:r>
              <a:rPr lang="en-US" altLang="ko-KR" dirty="0">
                <a:solidFill>
                  <a:schemeClr val="bg1"/>
                </a:solidFill>
              </a:rPr>
              <a:t>/ object</a:t>
            </a:r>
            <a:r>
              <a:rPr lang="ko-KR" altLang="en-US" dirty="0">
                <a:solidFill>
                  <a:schemeClr val="bg1"/>
                </a:solidFill>
              </a:rPr>
              <a:t>형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개 </a:t>
            </a:r>
            <a:r>
              <a:rPr lang="en-US" altLang="ko-KR" dirty="0">
                <a:solidFill>
                  <a:schemeClr val="bg1"/>
                </a:solidFill>
              </a:rPr>
              <a:t>-&gt; maybe</a:t>
            </a:r>
            <a:r>
              <a:rPr lang="ko-KR" altLang="en-US" dirty="0">
                <a:solidFill>
                  <a:schemeClr val="bg1"/>
                </a:solidFill>
              </a:rPr>
              <a:t> 범주형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housing.ocean_proximity.unique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	housing[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ocean_proximity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].unique()</a:t>
            </a: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E6E871F-5F4D-405F-A571-69043293E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461" y="1837371"/>
            <a:ext cx="2412214" cy="23890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9320953-443D-4A13-B17A-55351510D2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362"/>
          <a:stretch/>
        </p:blipFill>
        <p:spPr>
          <a:xfrm>
            <a:off x="4797861" y="5619757"/>
            <a:ext cx="7394139" cy="52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00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833D2-CF78-4188-938A-541ABB38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3. Data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analysis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84F999-EF72-4D0B-A22E-F80A53049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5695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os</a:t>
            </a:r>
            <a:endParaRPr lang="en-US" altLang="ko-KR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pandas </a:t>
            </a:r>
            <a:r>
              <a:rPr lang="en-US" altLang="ko-KR" sz="20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pd, </a:t>
            </a: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numpy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np, </a:t>
            </a: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matplotlib.pyplot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, seaborn </a:t>
            </a:r>
            <a:r>
              <a:rPr lang="en-US" altLang="ko-KR" sz="20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sns</a:t>
            </a:r>
            <a:endParaRPr lang="en-US" altLang="ko-KR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housing = </a:t>
            </a: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pd.read_csv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CE9178"/>
                </a:solidFill>
                <a:latin typeface="Consolas" panose="020B0609020204030204" pitchFamily="49" charset="0"/>
              </a:rPr>
              <a:t>"datasets//housing//housing.csv"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housing.info()</a:t>
            </a:r>
          </a:p>
          <a:p>
            <a:pPr marL="0" indent="0">
              <a:buNone/>
            </a:pP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housing.head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housing.head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altLang="ko-KR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07295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833D2-CF78-4188-938A-541ABB38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3. Data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analysis – </a:t>
            </a:r>
            <a:r>
              <a:rPr lang="ko-KR" altLang="en-US" b="1" dirty="0">
                <a:solidFill>
                  <a:schemeClr val="bg1"/>
                </a:solidFill>
              </a:rPr>
              <a:t>숫자형 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84F999-EF72-4D0B-A22E-F80A53049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5695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housing.describe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altLang="ko-KR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528C3D-D804-4A43-8320-655FA5FD4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41" y="2486018"/>
            <a:ext cx="10891917" cy="18859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C2CE6F-3E8C-4505-A236-93FE78099C23}"/>
              </a:ext>
            </a:extLst>
          </p:cNvPr>
          <p:cNvSpPr txBox="1"/>
          <p:nvPr/>
        </p:nvSpPr>
        <p:spPr>
          <a:xfrm>
            <a:off x="1004207" y="4727121"/>
            <a:ext cx="551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-&gt; null </a:t>
            </a:r>
            <a:r>
              <a:rPr lang="ko-KR" altLang="en-US" dirty="0">
                <a:solidFill>
                  <a:schemeClr val="bg1"/>
                </a:solidFill>
              </a:rPr>
              <a:t>값이 제외된 통계요약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백분위수</a:t>
            </a:r>
            <a:r>
              <a:rPr lang="en-US" altLang="ko-KR" dirty="0">
                <a:solidFill>
                  <a:schemeClr val="bg1"/>
                </a:solidFill>
              </a:rPr>
              <a:t>, mean, std)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06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1333</Words>
  <Application>Microsoft Office PowerPoint</Application>
  <PresentationFormat>와이드스크린</PresentationFormat>
  <Paragraphs>516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9" baseType="lpstr">
      <vt:lpstr>맑은 고딕</vt:lpstr>
      <vt:lpstr>Arial</vt:lpstr>
      <vt:lpstr>Consolas</vt:lpstr>
      <vt:lpstr>Symbol</vt:lpstr>
      <vt:lpstr>Office 테마</vt:lpstr>
      <vt:lpstr>2. 머신러닝 프로젝트 처음부터 끝까지</vt:lpstr>
      <vt:lpstr>House Price Data 예측</vt:lpstr>
      <vt:lpstr>1. 문제 파악</vt:lpstr>
      <vt:lpstr>2. Metric 선택 -&gt; Error function 선택</vt:lpstr>
      <vt:lpstr>2. Metric 선택(cont'd)</vt:lpstr>
      <vt:lpstr>3. Data analysis</vt:lpstr>
      <vt:lpstr>PowerPoint 프레젠테이션</vt:lpstr>
      <vt:lpstr>3. Data analysis</vt:lpstr>
      <vt:lpstr>3. Data analysis – 숫자형 자료</vt:lpstr>
      <vt:lpstr>3. Data analysis – 숫자형 자료</vt:lpstr>
      <vt:lpstr>3. Data analysis – 숫자형 자료</vt:lpstr>
      <vt:lpstr>3. Data analysis – 숫자형 자료</vt:lpstr>
      <vt:lpstr>3. Data analysis – 숫자형 자료</vt:lpstr>
      <vt:lpstr>3. Data analysis – 숫자형 자료</vt:lpstr>
      <vt:lpstr>3. Data analysis – 숫자형 자료</vt:lpstr>
      <vt:lpstr>3. Data analysis – 범주형 자료</vt:lpstr>
      <vt:lpstr>3. Data analysis – 범주형 자료</vt:lpstr>
      <vt:lpstr>3. Data analysis – 복합형 자료</vt:lpstr>
      <vt:lpstr>https://datascienceschool.net/view-notebook/4c2d5ff1caab4b21a708cc662137bc65/</vt:lpstr>
      <vt:lpstr>3. Data analysis – Feature의 가공</vt:lpstr>
      <vt:lpstr>3. Data analysis – Feature의 가공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 ML을 위한 Data Processing</vt:lpstr>
      <vt:lpstr>5. ML을 위한 Data Processing</vt:lpstr>
      <vt:lpstr>5. ML을 위한 Data Processing</vt:lpstr>
      <vt:lpstr>5. ML을 위한 Data Processing</vt:lpstr>
      <vt:lpstr>5. ML을 위한 Data Processing</vt:lpstr>
      <vt:lpstr>5. ML을 위한 Data Processing</vt:lpstr>
      <vt:lpstr>5. ML을 위한 Data Processing</vt:lpstr>
      <vt:lpstr>5. ML을 위한 Data Processing</vt:lpstr>
      <vt:lpstr>5. ML을 위한 Data Processing</vt:lpstr>
      <vt:lpstr>6. 훈련과 평가</vt:lpstr>
      <vt:lpstr>6. 훈련과 평가</vt:lpstr>
      <vt:lpstr>6. 훈련과 평가</vt:lpstr>
      <vt:lpstr>6. 훈련과 평가</vt:lpstr>
      <vt:lpstr>6. 훈련과 평가</vt:lpstr>
      <vt:lpstr>6. 훈련과 평가</vt:lpstr>
      <vt:lpstr>6. 훈련과 평가</vt:lpstr>
      <vt:lpstr>7. 최종 테스트</vt:lpstr>
      <vt:lpstr>return;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머신러닝 프로젝트 처음부터 끝까지</dc:title>
  <dc:creator>Choi Seonghwan</dc:creator>
  <cp:lastModifiedBy>Choi Seonghwan</cp:lastModifiedBy>
  <cp:revision>50</cp:revision>
  <dcterms:created xsi:type="dcterms:W3CDTF">2019-09-17T10:27:42Z</dcterms:created>
  <dcterms:modified xsi:type="dcterms:W3CDTF">2019-09-18T13:45:09Z</dcterms:modified>
</cp:coreProperties>
</file>