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0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44F71-354E-41DF-9D98-D630C3D8EABD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29BA0-9D16-4671-B8A0-0D24F676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0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4AE5A-4448-42FF-A481-4692886A9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8A9E2-00CF-434E-877B-F88630279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9B259-7B45-40C5-99FE-80317505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30-FD54-4235-BE4B-D0F857E6484B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404A2-E32F-4862-8516-27DE4455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95E1C-022F-40AC-BC59-9C6F11F3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F4BB03-3D08-44CC-95D9-65DF76D53FAB}"/>
              </a:ext>
            </a:extLst>
          </p:cNvPr>
          <p:cNvCxnSpPr>
            <a:cxnSpLocks/>
          </p:cNvCxnSpPr>
          <p:nvPr userDrawn="1"/>
        </p:nvCxnSpPr>
        <p:spPr>
          <a:xfrm>
            <a:off x="-8313" y="253068"/>
            <a:ext cx="1220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650F-E141-479D-8C1B-DAD0A056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A0166-6DAD-4C0E-B2BC-8C0A7CA8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D6A49-B9A8-482B-8CBE-85CCCAC5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0954-0C8B-4AF5-ABF7-CA2B6ADF120B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D70DA-1E95-4C92-8471-1C6C8782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F68DB-0D3D-430A-A151-FD1091B4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022CED-85B5-491F-8E71-5E278BFD8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5291E-8451-4A6E-9271-2D01BEBC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46A16-A38D-40EA-80AD-94CAD1C4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841-2018-406D-9B43-4BF20529C8D6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23FDA-0ABF-4BF1-8BE3-0DBA2C40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DCD87-4911-4AA5-B095-719C4F3B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5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4B038-D71A-4BD5-B82F-7AA0905D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927C3-FB7A-43F7-A028-440B81D0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>
              <a:buClr>
                <a:schemeClr val="accent2">
                  <a:lumMod val="50000"/>
                </a:schemeClr>
              </a:buClr>
              <a:defRPr sz="1800">
                <a:latin typeface="나눔명조" panose="02020603020101020101" pitchFamily="18" charset="-127"/>
                <a:ea typeface="나눔명조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30A03-689E-4694-B3EC-1A9155DE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C04-2343-4BB4-A1A8-F06649CC0FB8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5075-235D-4335-B771-F8E81667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B50C8-AF5E-43C3-9FD0-C9D5326B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0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fld id="{F59478C8-4D3E-436D-90D9-DCABC619F0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63C90-09DA-4387-B8A2-4B7F0AA3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9EBB1-CF78-4BB5-B4B5-89D3B5BB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C964E-2A52-4294-B993-3092B52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4E44-5911-46CD-A839-E561E64DD00D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AA3F2-CFAC-4D7D-92C7-90A6DECE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D8B0-6B00-41F5-9417-80E8CD0E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932A7-27C2-4082-8EF7-243F22EE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51984-BBB0-4A73-A709-1253629F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B0235-4BB0-48B8-A373-2785450A3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DE979-616A-4AF2-A329-6DFD39BB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F8E-A73D-440B-8B4A-8A7C8DA74116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F7D79-A1CF-4114-A1E8-47B24C44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61061-952C-4555-BEE3-E456153C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C860C-04A5-4AE3-BD79-AE943038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139C5-38D3-40BF-9480-59151F75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138BD-38D8-424E-B408-D0A128D3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9982BF-A3F7-40E4-A4B5-941099F7B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6AA13-1353-48AA-BE65-66C40ABB8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B34BAE-7785-4F17-8D6D-611F482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D581-6FDD-49A5-929E-E30E4614A89B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BCA40B-6447-4D21-AE2C-3E285F55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9337AD-F71A-47ED-B1C9-B3FA0102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4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65CBE-4A1B-465A-B708-01BD292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9D80C5-5527-47A2-8307-4E819AD1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4AE7-BB32-43E0-864C-60760B0DF72D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9EADC7-383D-4B53-AE8B-3A8F3547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8315A-49DD-4CC7-8DED-EE9149A9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52592-E434-44C7-8518-23847CBB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8463-6253-43AC-9345-97665D2A1DC8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26159-BA0D-43FB-A8E2-704682D4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578A4F-93D2-4592-BED9-A80DA01C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4ABFA-9C50-45A6-95F3-0F7B68FF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5D650-49F1-4B12-B7C7-08C73C7C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1EF9C-363D-49E1-AA4C-802A4ACE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6A716-7B03-4240-A799-62E7ADB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EDD1-1D43-4B84-A45F-0894D6E19F5F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6F88B-ECCD-4577-AF89-976D9B97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C0638-FCD9-4EE6-8662-597D12D0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9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D9A95-585E-407F-956D-2980D075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C270A-38A1-461F-AF8F-18FF064CA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4F65A-0626-4D0D-A12B-FDF7C989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978CC-B437-4059-9A32-B0906F0C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8081-9D53-442F-8989-C946DEA10FDC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95560-A6F9-4FDC-8C02-95B53247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ED722-3734-481A-BEC2-E16A628E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3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809D32-0DF1-40F4-83CC-31DD3E5C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3D065-7634-4196-9F51-C8B25978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C0305-0AAE-4A7D-A80E-DCAE09E3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3F60-8CF1-471E-BE1F-1C1F51DF678D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E68E6-4677-4233-A1E5-8AA6CBE7D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85EC4-8FE8-4B41-84B5-91AEE213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4B3F8-6956-4D85-94AB-94C77D7C5FA2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ML-study 05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3B6F57-74F7-4F52-A92A-657D880B085E}"/>
              </a:ext>
            </a:extLst>
          </p:cNvPr>
          <p:cNvCxnSpPr/>
          <p:nvPr userDrawn="1"/>
        </p:nvCxnSpPr>
        <p:spPr>
          <a:xfrm>
            <a:off x="0" y="253068"/>
            <a:ext cx="12192000" cy="0"/>
          </a:xfrm>
          <a:prstGeom prst="line">
            <a:avLst/>
          </a:prstGeom>
          <a:ln w="38100">
            <a:solidFill>
              <a:srgbClr val="96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B3E956-698F-47DC-B2C3-DF975D47470C}"/>
              </a:ext>
            </a:extLst>
          </p:cNvPr>
          <p:cNvSpPr txBox="1"/>
          <p:nvPr userDrawn="1"/>
        </p:nvSpPr>
        <p:spPr>
          <a:xfrm>
            <a:off x="0" y="658100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chap07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28F22-92D1-4C89-8D7B-114E230C2F1F}"/>
              </a:ext>
            </a:extLst>
          </p:cNvPr>
          <p:cNvSpPr/>
          <p:nvPr/>
        </p:nvSpPr>
        <p:spPr>
          <a:xfrm>
            <a:off x="0" y="1753299"/>
            <a:ext cx="12192000" cy="2768367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DD89EC4-7ABD-4709-91AD-D47DD0ED300D}"/>
              </a:ext>
            </a:extLst>
          </p:cNvPr>
          <p:cNvSpPr txBox="1">
            <a:spLocks/>
          </p:cNvSpPr>
          <p:nvPr/>
        </p:nvSpPr>
        <p:spPr>
          <a:xfrm>
            <a:off x="1524000" y="18605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앙상블 학습</a:t>
            </a:r>
            <a:endParaRPr lang="en-US" altLang="ko-KR" sz="48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6EB62-8AB7-4CF6-B440-2F5A8EB71BFA}"/>
              </a:ext>
            </a:extLst>
          </p:cNvPr>
          <p:cNvSpPr txBox="1"/>
          <p:nvPr/>
        </p:nvSpPr>
        <p:spPr>
          <a:xfrm>
            <a:off x="5657418" y="350146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송명서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220D8-33E1-4A64-9734-96D7FFC2B2F6}"/>
              </a:ext>
            </a:extLst>
          </p:cNvPr>
          <p:cNvSpPr txBox="1"/>
          <p:nvPr/>
        </p:nvSpPr>
        <p:spPr>
          <a:xfrm>
            <a:off x="10385095" y="6581001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micmic123@snu.ac.kr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A80D3F-3494-4679-A624-84498CD0527D}"/>
              </a:ext>
            </a:extLst>
          </p:cNvPr>
          <p:cNvCxnSpPr>
            <a:cxnSpLocks/>
          </p:cNvCxnSpPr>
          <p:nvPr/>
        </p:nvCxnSpPr>
        <p:spPr>
          <a:xfrm>
            <a:off x="-33556" y="2080470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DB23F8-4B42-457C-85D6-4FB04F63A85D}"/>
              </a:ext>
            </a:extLst>
          </p:cNvPr>
          <p:cNvCxnSpPr/>
          <p:nvPr/>
        </p:nvCxnSpPr>
        <p:spPr>
          <a:xfrm>
            <a:off x="0" y="43720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1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직접투표 </a:t>
            </a:r>
            <a:r>
              <a:rPr lang="en-US" altLang="ko-KR" dirty="0"/>
              <a:t>vs </a:t>
            </a:r>
            <a:r>
              <a:rPr lang="ko-KR" altLang="en-US" dirty="0"/>
              <a:t>간접투표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투표의 두가지 방식</a:t>
            </a:r>
            <a:endParaRPr lang="en-US" altLang="ko-KR" dirty="0"/>
          </a:p>
          <a:p>
            <a:pPr lvl="1"/>
            <a:r>
              <a:rPr lang="ko-KR" altLang="en-US" dirty="0"/>
              <a:t>직접 투표</a:t>
            </a:r>
            <a:r>
              <a:rPr lang="en-US" altLang="ko-KR" dirty="0"/>
              <a:t>: </a:t>
            </a:r>
            <a:r>
              <a:rPr lang="ko-KR" altLang="en-US" dirty="0"/>
              <a:t>다수결로 최종 예측을 결정</a:t>
            </a:r>
            <a:endParaRPr lang="en-US" altLang="ko-KR" dirty="0"/>
          </a:p>
          <a:p>
            <a:pPr lvl="1"/>
            <a:r>
              <a:rPr lang="ko-KR" altLang="en-US" dirty="0"/>
              <a:t>간접 투표</a:t>
            </a:r>
            <a:r>
              <a:rPr lang="en-US" altLang="ko-KR" dirty="0"/>
              <a:t>: </a:t>
            </a:r>
            <a:r>
              <a:rPr lang="ko-KR" altLang="en-US" dirty="0"/>
              <a:t>개별 예측의 평균을 내 확률이 가장 높은 범주를 최종 예측으로 결정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간접투표가 확률이 높은 투표에 비중을 더 두기 때문에 더 성능이 좋다고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538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무작위 학습 데이터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각각의 모델이 학습할 데이터를 전체 학습 데이터 중 무작위 부분집합으로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배깅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bagging</a:t>
            </a:r>
            <a:r>
              <a:rPr lang="en-US" altLang="ko-KR" dirty="0"/>
              <a:t>: </a:t>
            </a:r>
            <a:r>
              <a:rPr lang="ko-KR" altLang="en-US" dirty="0"/>
              <a:t>중복 허용 샘플링</a:t>
            </a:r>
            <a:endParaRPr lang="en-US" altLang="ko-KR" dirty="0"/>
          </a:p>
          <a:p>
            <a:pPr lvl="1"/>
            <a:r>
              <a:rPr lang="en-US" altLang="ko-KR" dirty="0"/>
              <a:t>bootstrap aggregating </a:t>
            </a:r>
            <a:r>
              <a:rPr lang="ko-KR" altLang="en-US" dirty="0"/>
              <a:t>준말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옛날에 </a:t>
            </a:r>
            <a:r>
              <a:rPr lang="ko-KR" altLang="en-US" dirty="0" err="1"/>
              <a:t>사이킷런</a:t>
            </a:r>
            <a:r>
              <a:rPr lang="ko-KR" altLang="en-US" dirty="0"/>
              <a:t> 실습에서 </a:t>
            </a:r>
            <a:r>
              <a:rPr lang="en-US" altLang="ko-KR" dirty="0"/>
              <a:t>bootstrap </a:t>
            </a:r>
            <a:r>
              <a:rPr lang="ko-KR" altLang="en-US" dirty="0"/>
              <a:t>옵션을 설정하는 것이 있었는데 그게 이것을 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페이스팅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pasting</a:t>
            </a:r>
            <a:r>
              <a:rPr lang="en-US" altLang="ko-KR" dirty="0"/>
              <a:t>: </a:t>
            </a:r>
            <a:r>
              <a:rPr lang="ko-KR" altLang="en-US" dirty="0"/>
              <a:t>중복 </a:t>
            </a:r>
            <a:r>
              <a:rPr lang="ko-KR" altLang="en-US" dirty="0" err="1"/>
              <a:t>비허용</a:t>
            </a:r>
            <a:r>
              <a:rPr lang="ko-KR" altLang="en-US" dirty="0"/>
              <a:t> 샘플링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병렬 학습 및 예측 가능</a:t>
            </a:r>
            <a:endParaRPr lang="en-US" altLang="ko-KR" dirty="0"/>
          </a:p>
        </p:txBody>
      </p:sp>
      <p:pic>
        <p:nvPicPr>
          <p:cNvPr id="1026" name="Picture 2" descr="핸즈온 머신러닝 앙상블에 대한 이미지 검색결과">
            <a:extLst>
              <a:ext uri="{FF2B5EF4-FFF2-40B4-BE49-F238E27FC236}">
                <a16:creationId xmlns:a16="http://schemas.microsoft.com/office/drawing/2014/main" id="{0B5D3F9A-132B-4B37-9043-9994BF4D1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25672" r="20689" b="12015"/>
          <a:stretch/>
        </p:blipFill>
        <p:spPr bwMode="auto">
          <a:xfrm>
            <a:off x="6946086" y="4128560"/>
            <a:ext cx="4077048" cy="236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16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무작위 학습 데이터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각 모델의 예측을 모아 </a:t>
            </a:r>
            <a:r>
              <a:rPr lang="en-US" altLang="ko-KR" dirty="0"/>
              <a:t>input</a:t>
            </a:r>
            <a:r>
              <a:rPr lang="ko-KR" altLang="en-US" dirty="0"/>
              <a:t>에 대한 최종 예측을 만들어내는 수집 함수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r>
              <a:rPr lang="en-US" altLang="ko-KR" dirty="0"/>
              <a:t>: </a:t>
            </a:r>
            <a:r>
              <a:rPr lang="ko-KR" altLang="en-US" dirty="0"/>
              <a:t>통계적 </a:t>
            </a:r>
            <a:r>
              <a:rPr lang="ko-KR" altLang="en-US" dirty="0" err="1"/>
              <a:t>최빈값</a:t>
            </a:r>
            <a:r>
              <a:rPr lang="en-US" altLang="ko-KR" dirty="0"/>
              <a:t>(</a:t>
            </a:r>
            <a:r>
              <a:rPr lang="ko-KR" altLang="en-US" dirty="0"/>
              <a:t>직접 투표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회귀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개별 모델은 전체 학습 데이터로 학습시킨 것보다 훨씬 편향되어 있음</a:t>
            </a:r>
            <a:endParaRPr lang="en-US" altLang="ko-KR" dirty="0"/>
          </a:p>
          <a:p>
            <a:pPr lvl="1"/>
            <a:r>
              <a:rPr lang="ko-KR" altLang="en-US" dirty="0"/>
              <a:t>수집 함수를 통과하면 편향과 분산이 모두 감소 </a:t>
            </a:r>
            <a:endParaRPr lang="en-US" altLang="ko-KR" dirty="0"/>
          </a:p>
          <a:p>
            <a:pPr lvl="1"/>
            <a:r>
              <a:rPr lang="ko-KR" altLang="en-US" dirty="0"/>
              <a:t>앙상블 결과 원본 학습 데이터로 하나의 모델을 훈련시킬 때와 편향은 비슷하지만 분산은 감소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배깅이</a:t>
            </a:r>
            <a:r>
              <a:rPr lang="ko-KR" altLang="en-US" dirty="0"/>
              <a:t> 보통 더 나은 모델을 만듦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43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무작위 특성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각각의 모델을 전체 특성 중 무작위로 선택한 일부 특성만으로 학습시킴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패치 방식</a:t>
            </a:r>
            <a:r>
              <a:rPr lang="en-US" altLang="ko-KR" dirty="0"/>
              <a:t>: </a:t>
            </a:r>
            <a:r>
              <a:rPr lang="ko-KR" altLang="en-US" dirty="0"/>
              <a:t>학습 데이터와 특성을 모두 샘플링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서브스페이스 방식</a:t>
            </a:r>
            <a:r>
              <a:rPr lang="en-US" altLang="ko-KR" dirty="0"/>
              <a:t>: </a:t>
            </a:r>
            <a:r>
              <a:rPr lang="ko-KR" altLang="en-US" dirty="0"/>
              <a:t>학습 데이터는 전체를 사용하고 특성만 샘플링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특성 샘플링은 모델의 복잡도를 낮추므로 분산이 감소하고 편향 증가</a:t>
            </a:r>
            <a:endParaRPr lang="en-US" altLang="ko-KR" dirty="0"/>
          </a:p>
          <a:p>
            <a:pPr lvl="1"/>
            <a:r>
              <a:rPr lang="ko-KR" altLang="en-US" dirty="0"/>
              <a:t>이미지와 같은 고차원 데이터셋을 다룰 때 유용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290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미완성 죄송합니다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다음에 계속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05703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477414-C412-4093-A354-5300C951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500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핸즈온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참고자료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지금까지의 로지스틱 회귀</a:t>
            </a:r>
            <a:r>
              <a:rPr lang="en-US" altLang="ko-KR" dirty="0"/>
              <a:t>, SVM, </a:t>
            </a:r>
            <a:r>
              <a:rPr lang="ko-KR" altLang="en-US" dirty="0"/>
              <a:t>결정 트리 모델 등이 만족스러운 결과를 내는가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잘 모르겠다</a:t>
            </a:r>
            <a:r>
              <a:rPr lang="en-US" altLang="ko-KR" dirty="0"/>
              <a:t>...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그렇지 않다면 다른 강력한 모델을 새로 설계할 수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그것도 잘 모르겠다</a:t>
            </a:r>
            <a:r>
              <a:rPr lang="en-US" altLang="ko-KR" dirty="0"/>
              <a:t>...(</a:t>
            </a:r>
            <a:r>
              <a:rPr lang="ko-KR" altLang="en-US" dirty="0"/>
              <a:t>신경망</a:t>
            </a:r>
            <a:r>
              <a:rPr lang="en-US" altLang="ko-K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3679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완전히 새로운 모델을 만들 생각하지 말고</a:t>
            </a:r>
            <a:r>
              <a:rPr lang="en-US" altLang="ko-KR" dirty="0"/>
              <a:t>, </a:t>
            </a:r>
            <a:r>
              <a:rPr lang="ko-KR" altLang="en-US" dirty="0"/>
              <a:t>잘 쓰고 있던 기존의 모델을 </a:t>
            </a:r>
            <a:r>
              <a:rPr lang="ko-KR" altLang="en-US" b="1" dirty="0"/>
              <a:t>재활용</a:t>
            </a:r>
            <a:r>
              <a:rPr lang="ko-KR" altLang="en-US" dirty="0"/>
              <a:t>해보자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어떻게</a:t>
            </a:r>
            <a:r>
              <a:rPr lang="en-US" altLang="ko-KR" dirty="0"/>
              <a:t> </a:t>
            </a:r>
            <a:r>
              <a:rPr lang="ko-KR" altLang="en-US" dirty="0"/>
              <a:t>재활용해서 더 성능을 높일 수 있을까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여러 모델을 각각 학습시키고 이들의 예측을 모두 </a:t>
            </a:r>
            <a:r>
              <a:rPr lang="ko-KR" altLang="en-US" b="1" dirty="0"/>
              <a:t>함께 고려</a:t>
            </a:r>
            <a:r>
              <a:rPr lang="ko-KR" altLang="en-US" dirty="0"/>
              <a:t>해서 최종 예측을 만들자</a:t>
            </a:r>
            <a:endParaRPr lang="en-US" altLang="ko-KR" dirty="0"/>
          </a:p>
          <a:p>
            <a:pPr lvl="1"/>
            <a:r>
              <a:rPr lang="ko-KR" altLang="en-US" dirty="0"/>
              <a:t>직접 투표</a:t>
            </a:r>
            <a:r>
              <a:rPr lang="en-US" altLang="ko-KR" dirty="0"/>
              <a:t>: </a:t>
            </a:r>
            <a:r>
              <a:rPr lang="ko-KR" altLang="en-US" dirty="0"/>
              <a:t>다수결 투표로 예측</a:t>
            </a:r>
            <a:endParaRPr lang="en-US" altLang="ko-KR" dirty="0"/>
          </a:p>
          <a:p>
            <a:pPr lvl="1"/>
            <a:r>
              <a:rPr lang="ko-KR" altLang="en-US" dirty="0"/>
              <a:t>간접 투표</a:t>
            </a:r>
            <a:r>
              <a:rPr lang="en-US" altLang="ko-KR" dirty="0"/>
              <a:t>: </a:t>
            </a:r>
            <a:r>
              <a:rPr lang="ko-KR" altLang="en-US" dirty="0"/>
              <a:t>개별 예측의 평균을 기준으로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75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실제로</a:t>
            </a:r>
            <a:r>
              <a:rPr lang="en-US" altLang="ko-KR" dirty="0"/>
              <a:t>, </a:t>
            </a:r>
            <a:r>
              <a:rPr lang="ko-KR" altLang="en-US" dirty="0"/>
              <a:t>랜덤 추측보다는 나은 성능인 분류기를 만들 수 있다고 할 때</a:t>
            </a:r>
            <a:r>
              <a:rPr lang="en-US" altLang="ko-KR" dirty="0"/>
              <a:t> </a:t>
            </a:r>
            <a:r>
              <a:rPr lang="ko-KR" altLang="en-US" dirty="0"/>
              <a:t>이런 분류기가 충분히 많고 다양하다면</a:t>
            </a:r>
            <a:r>
              <a:rPr lang="en-US" altLang="ko-KR" dirty="0"/>
              <a:t>,</a:t>
            </a:r>
            <a:r>
              <a:rPr lang="ko-KR" altLang="en-US" dirty="0"/>
              <a:t> 이런 앙상블은 유의미한 효과가 있다</a:t>
            </a:r>
            <a:endParaRPr lang="en-US" altLang="ko-KR" dirty="0"/>
          </a:p>
          <a:p>
            <a:pPr lvl="1"/>
            <a:r>
              <a:rPr lang="ko-KR" altLang="en-US" b="1" dirty="0"/>
              <a:t>약한 학습기의 앙상블은 강한 학습기가 될 수 있다</a:t>
            </a:r>
            <a:endParaRPr lang="en-US" altLang="ko-KR" b="1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서로 완전히 독립적이고 오차에 상관관계가 없을 때 성립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어떻게 가능할까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528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근거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64F563A-E924-42BD-A372-6F6A0B151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/>
                  <a:t>단순히 말해서</a:t>
                </a:r>
                <a:r>
                  <a:rPr lang="en-US" altLang="ko-KR" dirty="0"/>
                  <a:t>, </a:t>
                </a:r>
                <a:r>
                  <a:rPr lang="ko-KR" altLang="en-US" b="1" dirty="0" err="1"/>
                  <a:t>큰수의</a:t>
                </a:r>
                <a:r>
                  <a:rPr lang="ko-KR" altLang="en-US" b="1" dirty="0"/>
                  <a:t> 법칙</a:t>
                </a:r>
                <a:r>
                  <a:rPr lang="ko-KR" altLang="en-US" dirty="0"/>
                  <a:t>이 앙상블 효과를 설명해준다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이진 분류 문제가 있고 </a:t>
                </a:r>
                <a:r>
                  <a:rPr lang="en-US" altLang="ko-KR" dirty="0"/>
                  <a:t>51%</a:t>
                </a:r>
                <a:r>
                  <a:rPr lang="ko-KR" altLang="en-US" dirty="0"/>
                  <a:t>의 정확도로 분류해내는 이진 분류기가 </a:t>
                </a:r>
                <a:r>
                  <a:rPr lang="en-US" altLang="ko-KR" dirty="0"/>
                  <a:t>1000</a:t>
                </a:r>
                <a:r>
                  <a:rPr lang="ko-KR" altLang="en-US" dirty="0"/>
                  <a:t>개 있다고 하자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모든 분류기가 독립적으로 예측을 한다고 가정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특정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에 대해 각각의 이진 분류기가 </a:t>
                </a:r>
                <a:r>
                  <a:rPr lang="en-US" altLang="ko-KR" dirty="0"/>
                  <a:t>51%</a:t>
                </a:r>
                <a:r>
                  <a:rPr lang="ko-KR" altLang="en-US" dirty="0"/>
                  <a:t>의 확률로 정답을 맞춘다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그런 분류기 </a:t>
                </a:r>
                <a:r>
                  <a:rPr lang="en-US" altLang="ko-KR" dirty="0"/>
                  <a:t>1000</a:t>
                </a:r>
                <a:r>
                  <a:rPr lang="ko-KR" altLang="en-US" dirty="0"/>
                  <a:t>개 중 </a:t>
                </a:r>
                <a:r>
                  <a:rPr lang="en-US" altLang="ko-KR" dirty="0"/>
                  <a:t>501</a:t>
                </a:r>
                <a:r>
                  <a:rPr lang="ko-KR" altLang="en-US" dirty="0"/>
                  <a:t>개 이상이 정답을 맞출 확률 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 </a:t>
                </a:r>
                <a:r>
                  <a:rPr lang="ko-KR" altLang="en-US" dirty="0">
                    <a:sym typeface="Wingdings" panose="05000000000000000000" pitchFamily="2" charset="2"/>
                  </a:rPr>
                  <a:t>다수결 투표를 했을 때 결과가 정답이 될 확률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1000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501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501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49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499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1000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50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49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49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… +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1000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5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1000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49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0.747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64F563A-E924-42BD-A372-6F6A0B151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6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근거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51%</a:t>
            </a:r>
            <a:r>
              <a:rPr lang="ko-KR" altLang="en-US" dirty="0"/>
              <a:t>에서 </a:t>
            </a:r>
            <a:r>
              <a:rPr lang="en-US" altLang="ko-KR" dirty="0"/>
              <a:t>75% </a:t>
            </a:r>
            <a:r>
              <a:rPr lang="ko-KR" altLang="en-US" dirty="0"/>
              <a:t>정도로 비약적인 성능 향상</a:t>
            </a:r>
            <a:endParaRPr lang="en-US" altLang="ko-KR" dirty="0"/>
          </a:p>
          <a:p>
            <a:pPr lvl="1"/>
            <a:r>
              <a:rPr lang="ko-KR" altLang="en-US" dirty="0"/>
              <a:t>이진 분류기가 만 개 였다면 이론상 </a:t>
            </a:r>
            <a:r>
              <a:rPr lang="en-US" altLang="ko-KR" dirty="0"/>
              <a:t>98%</a:t>
            </a:r>
            <a:r>
              <a:rPr lang="ko-KR" altLang="en-US" dirty="0"/>
              <a:t>의 정확도가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51%</a:t>
            </a:r>
            <a:r>
              <a:rPr lang="ko-KR" altLang="en-US" dirty="0"/>
              <a:t>의 성공 확률을 가지는 베르누이 시행을 </a:t>
            </a:r>
            <a:r>
              <a:rPr lang="en-US" altLang="ko-KR" dirty="0"/>
              <a:t>1000</a:t>
            </a:r>
            <a:r>
              <a:rPr lang="ko-KR" altLang="en-US" dirty="0"/>
              <a:t>번 반복하는 것</a:t>
            </a:r>
            <a:endParaRPr lang="en-US" altLang="ko-KR" dirty="0"/>
          </a:p>
          <a:p>
            <a:pPr lvl="1"/>
            <a:r>
              <a:rPr lang="ko-KR" altLang="en-US" dirty="0"/>
              <a:t>시행 횟수</a:t>
            </a:r>
            <a:r>
              <a:rPr lang="en-US" altLang="ko-KR" dirty="0"/>
              <a:t>(</a:t>
            </a:r>
            <a:r>
              <a:rPr lang="ko-KR" altLang="en-US" dirty="0"/>
              <a:t>분류기의 수</a:t>
            </a:r>
            <a:r>
              <a:rPr lang="en-US" altLang="ko-KR" dirty="0"/>
              <a:t>)</a:t>
            </a:r>
            <a:r>
              <a:rPr lang="ko-KR" altLang="en-US" dirty="0"/>
              <a:t>가 커질수록 전체 시행에서 성공적으로 예측하는 비율이 큰 수의 법칙에 따라 </a:t>
            </a:r>
            <a:r>
              <a:rPr lang="en-US" altLang="ko-KR" dirty="0"/>
              <a:t>51%</a:t>
            </a:r>
            <a:r>
              <a:rPr lang="ko-KR" altLang="en-US" dirty="0"/>
              <a:t>로 수렴함</a:t>
            </a:r>
            <a:endParaRPr lang="en-US" altLang="ko-KR" dirty="0"/>
          </a:p>
          <a:p>
            <a:pPr lvl="1"/>
            <a:r>
              <a:rPr lang="ko-KR" altLang="en-US" dirty="0"/>
              <a:t>따라서 전체 시행에서 성공적으로 예측하는 비율이 </a:t>
            </a:r>
            <a:r>
              <a:rPr lang="en-US" altLang="ko-KR" dirty="0"/>
              <a:t>50%</a:t>
            </a:r>
            <a:r>
              <a:rPr lang="ko-KR" altLang="en-US" dirty="0"/>
              <a:t>를 넘을 확률이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213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같은 학습 데이터 셋 혹은 공통의 학습 데이터가 존재하는 채로 각 모델을 학습시킴</a:t>
            </a:r>
            <a:endParaRPr lang="en-US" altLang="ko-KR" dirty="0"/>
          </a:p>
          <a:p>
            <a:pPr lvl="1"/>
            <a:r>
              <a:rPr lang="ko-KR" altLang="en-US" dirty="0"/>
              <a:t>모든 분류기가 완벽한 독립이 될 수 없음</a:t>
            </a:r>
            <a:endParaRPr lang="en-US" altLang="ko-KR" dirty="0"/>
          </a:p>
          <a:p>
            <a:pPr lvl="1"/>
            <a:r>
              <a:rPr lang="ko-KR" altLang="en-US" dirty="0"/>
              <a:t>같은 종류의 오차</a:t>
            </a:r>
            <a:r>
              <a:rPr lang="en-US" altLang="ko-KR" dirty="0"/>
              <a:t>(</a:t>
            </a:r>
            <a:r>
              <a:rPr lang="ko-KR" altLang="en-US" dirty="0"/>
              <a:t>같은 원인으로 발생하는 오차</a:t>
            </a:r>
            <a:r>
              <a:rPr lang="en-US" altLang="ko-KR" dirty="0"/>
              <a:t>)</a:t>
            </a:r>
            <a:r>
              <a:rPr lang="ko-KR" altLang="en-US" dirty="0"/>
              <a:t>를 만들어낼 가능성 높음</a:t>
            </a:r>
            <a:endParaRPr lang="en-US" altLang="ko-KR" dirty="0"/>
          </a:p>
          <a:p>
            <a:pPr lvl="1"/>
            <a:r>
              <a:rPr lang="ko-KR" altLang="en-US" dirty="0"/>
              <a:t>다수의 분류기가 거의 동일하게 예측 값을 만들어낼 것임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08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중요한 것은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결국 앙상블 학습에서 핵심은</a:t>
            </a:r>
            <a:r>
              <a:rPr lang="en-US" altLang="ko-KR" dirty="0"/>
              <a:t>,</a:t>
            </a:r>
            <a:r>
              <a:rPr lang="ko-KR" altLang="en-US" dirty="0"/>
              <a:t> 예측기가 가능한 서로 독립적으로 학습하도록 만들어 주는 것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각 모델의 성능이 어느 정도는 나오도록 적정 선을 유지하면서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완전히 같지는 않도록 훈련 데이터를 나누어 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각기 다른 알고리즘으로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082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서로 다른 학습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09FB68-C660-40B8-90C5-D877CB0F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22" y="4131666"/>
            <a:ext cx="11024755" cy="2266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BFF041-AB83-4874-83B0-192A3B52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2" y="1681598"/>
            <a:ext cx="11024755" cy="2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614</Words>
  <Application>Microsoft Office PowerPoint</Application>
  <PresentationFormat>와이드스크린</PresentationFormat>
  <Paragraphs>108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나눔고딕</vt:lpstr>
      <vt:lpstr>나눔명조</vt:lpstr>
      <vt:lpstr>Arial</vt:lpstr>
      <vt:lpstr>Cambria Math</vt:lpstr>
      <vt:lpstr>Times New Roman</vt:lpstr>
      <vt:lpstr>Wingdings</vt:lpstr>
      <vt:lpstr>맑은 고딕</vt:lpstr>
      <vt:lpstr>Office 테마</vt:lpstr>
      <vt:lpstr>PowerPoint 프레젠테이션</vt:lpstr>
      <vt:lpstr>배경</vt:lpstr>
      <vt:lpstr>아이디어(1)</vt:lpstr>
      <vt:lpstr>아이디어(2)</vt:lpstr>
      <vt:lpstr>이론적 근거(1)</vt:lpstr>
      <vt:lpstr>이론적 근거(2)</vt:lpstr>
      <vt:lpstr>실제로는?</vt:lpstr>
      <vt:lpstr>그래서 중요한 것은</vt:lpstr>
      <vt:lpstr>서로 다른 학습 알고리즘</vt:lpstr>
      <vt:lpstr>직접투표 vs 간접투표</vt:lpstr>
      <vt:lpstr>무작위 학습 데이터(1)</vt:lpstr>
      <vt:lpstr>무작위 학습 데이터(2)</vt:lpstr>
      <vt:lpstr>무작위 특성 선택</vt:lpstr>
      <vt:lpstr>미완성 죄송합니다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분류</dc:title>
  <dc:creator>송명서</dc:creator>
  <cp:lastModifiedBy>송명서</cp:lastModifiedBy>
  <cp:revision>106</cp:revision>
  <dcterms:created xsi:type="dcterms:W3CDTF">2019-09-24T03:50:11Z</dcterms:created>
  <dcterms:modified xsi:type="dcterms:W3CDTF">2019-11-19T19:03:37Z</dcterms:modified>
</cp:coreProperties>
</file>