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60" r:id="rId2"/>
    <p:sldId id="263" r:id="rId3"/>
    <p:sldId id="258" r:id="rId4"/>
    <p:sldId id="280" r:id="rId5"/>
    <p:sldId id="283" r:id="rId6"/>
    <p:sldId id="284" r:id="rId7"/>
    <p:sldId id="282" r:id="rId8"/>
    <p:sldId id="285" r:id="rId9"/>
    <p:sldId id="288" r:id="rId10"/>
    <p:sldId id="286" r:id="rId11"/>
    <p:sldId id="289" r:id="rId12"/>
    <p:sldId id="287" r:id="rId13"/>
    <p:sldId id="290" r:id="rId14"/>
    <p:sldId id="296" r:id="rId15"/>
    <p:sldId id="291" r:id="rId16"/>
    <p:sldId id="292" r:id="rId17"/>
    <p:sldId id="281" r:id="rId18"/>
    <p:sldId id="293" r:id="rId19"/>
    <p:sldId id="294" r:id="rId20"/>
    <p:sldId id="295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44F71-354E-41DF-9D98-D630C3D8EABD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29BA0-9D16-4671-B8A0-0D24F676C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20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4AE5A-4448-42FF-A481-4692886A9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B8A9E2-00CF-434E-877B-F88630279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9B259-7B45-40C5-99FE-80317505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7930-FD54-4235-BE4B-D0F857E6484B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404A2-E32F-4862-8516-27DE4455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95E1C-022F-40AC-BC59-9C6F11F3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F4BB03-3D08-44CC-95D9-65DF76D53FAB}"/>
              </a:ext>
            </a:extLst>
          </p:cNvPr>
          <p:cNvCxnSpPr>
            <a:cxnSpLocks/>
          </p:cNvCxnSpPr>
          <p:nvPr userDrawn="1"/>
        </p:nvCxnSpPr>
        <p:spPr>
          <a:xfrm>
            <a:off x="-8313" y="253068"/>
            <a:ext cx="1220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4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C650F-E141-479D-8C1B-DAD0A056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BA0166-6DAD-4C0E-B2BC-8C0A7CA81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D6A49-B9A8-482B-8CBE-85CCCAC5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0954-0C8B-4AF5-ABF7-CA2B6ADF120B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D70DA-1E95-4C92-8471-1C6C8782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AF68DB-0D3D-430A-A151-FD1091B4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4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022CED-85B5-491F-8E71-5E278BFD8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45291E-8451-4A6E-9271-2D01BEBC6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46A16-A38D-40EA-80AD-94CAD1C4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3841-2018-406D-9B43-4BF20529C8D6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23FDA-0ABF-4BF1-8BE3-0DBA2C40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DCD87-4911-4AA5-B095-719C4F3B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45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4B038-D71A-4BD5-B82F-7AA0905D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927C3-FB7A-43F7-A028-440B81D0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  <a:defRPr sz="2000"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  <a:lvl2pPr>
              <a:buClr>
                <a:schemeClr val="accent2">
                  <a:lumMod val="50000"/>
                </a:schemeClr>
              </a:buClr>
              <a:defRPr sz="1800">
                <a:latin typeface="나눔명조" panose="02020603020101020101" pitchFamily="18" charset="-127"/>
                <a:ea typeface="나눔명조" panose="02020603020101020101" pitchFamily="18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30A03-689E-4694-B3EC-1A9155DE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EC04-2343-4BB4-A1A8-F06649CC0FB8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15075-235D-4335-B771-F8E81667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B50C8-AF5E-43C3-9FD0-C9D5326B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000"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fld id="{F59478C8-4D3E-436D-90D9-DCABC619F0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5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63C90-09DA-4387-B8A2-4B7F0AA3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49EBB1-CF78-4BB5-B4B5-89D3B5BB2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5C964E-2A52-4294-B993-3092B52D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4E44-5911-46CD-A839-E561E64DD00D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AA3F2-CFAC-4D7D-92C7-90A6DECE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7D8B0-6B00-41F5-9417-80E8CD0E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932A7-27C2-4082-8EF7-243F22EE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51984-BBB0-4A73-A709-1253629F9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DB0235-4BB0-48B8-A373-2785450A3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3DE979-616A-4AF2-A329-6DFD39BB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DF8E-A73D-440B-8B4A-8A7C8DA74116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8F7D79-A1CF-4114-A1E8-47B24C44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61061-952C-4555-BEE3-E456153C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3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C860C-04A5-4AE3-BD79-AE943038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9139C5-38D3-40BF-9480-59151F755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1138BD-38D8-424E-B408-D0A128D30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9982BF-A3F7-40E4-A4B5-941099F7B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96AA13-1353-48AA-BE65-66C40ABB8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B34BAE-7785-4F17-8D6D-611F482E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D581-6FDD-49A5-929E-E30E4614A89B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BCA40B-6447-4D21-AE2C-3E285F55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9337AD-F71A-47ED-B1C9-B3FA0102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34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65CBE-4A1B-465A-B708-01BD292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9D80C5-5527-47A2-8307-4E819AD1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4AE7-BB32-43E0-864C-60760B0DF72D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9EADC7-383D-4B53-AE8B-3A8F3547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98315A-49DD-4CC7-8DED-EE9149A9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1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352592-E434-44C7-8518-23847CBB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8463-6253-43AC-9345-97665D2A1DC8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C26159-BA0D-43FB-A8E2-704682D4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578A4F-93D2-4592-BED9-A80DA01C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4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4ABFA-9C50-45A6-95F3-0F7B68FF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5D650-49F1-4B12-B7C7-08C73C7CC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F1EF9C-363D-49E1-AA4C-802A4ACE0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C6A716-7B03-4240-A799-62E7ADB8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EDD1-1D43-4B84-A45F-0894D6E19F5F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6F88B-ECCD-4577-AF89-976D9B97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7C0638-FCD9-4EE6-8662-597D12D0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9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D9A95-585E-407F-956D-2980D075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0C270A-38A1-461F-AF8F-18FF064CA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44F65A-0626-4D0D-A12B-FDF7C9896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5978CC-B437-4059-9A32-B0906F0C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8081-9D53-442F-8989-C946DEA10FDC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95560-A6F9-4FDC-8C02-95B53247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3ED722-3734-481A-BEC2-E16A628E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13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809D32-0DF1-40F4-83CC-31DD3E5C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13D065-7634-4196-9F51-C8B25978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C0305-0AAE-4A7D-A80E-DCAE09E38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63F60-8CF1-471E-BE1F-1C1F51DF678D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5E68E6-4677-4233-A1E5-8AA6CBE7D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85EC4-8FE8-4B41-84B5-91AEE2137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4B3F8-6956-4D85-94AB-94C77D7C5FA2}"/>
              </a:ext>
            </a:extLst>
          </p:cNvPr>
          <p:cNvSpPr/>
          <p:nvPr userDrawn="1"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ML-study 05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63B6F57-74F7-4F52-A92A-657D880B085E}"/>
              </a:ext>
            </a:extLst>
          </p:cNvPr>
          <p:cNvCxnSpPr/>
          <p:nvPr userDrawn="1"/>
        </p:nvCxnSpPr>
        <p:spPr>
          <a:xfrm>
            <a:off x="0" y="253068"/>
            <a:ext cx="12192000" cy="0"/>
          </a:xfrm>
          <a:prstGeom prst="line">
            <a:avLst/>
          </a:prstGeom>
          <a:ln w="38100">
            <a:solidFill>
              <a:srgbClr val="96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AB3E956-698F-47DC-B2C3-DF975D47470C}"/>
              </a:ext>
            </a:extLst>
          </p:cNvPr>
          <p:cNvSpPr txBox="1"/>
          <p:nvPr userDrawn="1"/>
        </p:nvSpPr>
        <p:spPr>
          <a:xfrm>
            <a:off x="0" y="6581001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chap06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93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machine%20learning/2017/03/26/tree/" TargetMode="External"/><Relationship Id="rId2" Type="http://schemas.openxmlformats.org/officeDocument/2006/relationships/hyperlink" Target="https://ko.wikipedia.org/wiki/%EA%B2%B0%EC%A0%95_%ED%8A%B8%EB%A6%AC_%ED%95%99%EC%8A%B5%EB%B2%9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28F22-92D1-4C89-8D7B-114E230C2F1F}"/>
              </a:ext>
            </a:extLst>
          </p:cNvPr>
          <p:cNvSpPr/>
          <p:nvPr/>
        </p:nvSpPr>
        <p:spPr>
          <a:xfrm>
            <a:off x="0" y="1753299"/>
            <a:ext cx="12192000" cy="2768367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DD89EC4-7ABD-4709-91AD-D47DD0ED300D}"/>
              </a:ext>
            </a:extLst>
          </p:cNvPr>
          <p:cNvSpPr txBox="1">
            <a:spLocks/>
          </p:cNvSpPr>
          <p:nvPr/>
        </p:nvSpPr>
        <p:spPr>
          <a:xfrm>
            <a:off x="1524000" y="186059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결정 트리</a:t>
            </a:r>
            <a:endParaRPr lang="en-US" altLang="ko-KR" sz="48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6EB62-8AB7-4CF6-B440-2F5A8EB71BFA}"/>
              </a:ext>
            </a:extLst>
          </p:cNvPr>
          <p:cNvSpPr txBox="1"/>
          <p:nvPr/>
        </p:nvSpPr>
        <p:spPr>
          <a:xfrm>
            <a:off x="5657418" y="350146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송명서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F220D8-33E1-4A64-9734-96D7FFC2B2F6}"/>
              </a:ext>
            </a:extLst>
          </p:cNvPr>
          <p:cNvSpPr txBox="1"/>
          <p:nvPr/>
        </p:nvSpPr>
        <p:spPr>
          <a:xfrm>
            <a:off x="10385095" y="6581001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micmic123@snu.ac.kr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5A80D3F-3494-4679-A624-84498CD0527D}"/>
              </a:ext>
            </a:extLst>
          </p:cNvPr>
          <p:cNvCxnSpPr>
            <a:cxnSpLocks/>
          </p:cNvCxnSpPr>
          <p:nvPr/>
        </p:nvCxnSpPr>
        <p:spPr>
          <a:xfrm>
            <a:off x="-33556" y="2080470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9DB23F8-4B42-457C-85D6-4FB04F63A85D}"/>
              </a:ext>
            </a:extLst>
          </p:cNvPr>
          <p:cNvCxnSpPr/>
          <p:nvPr/>
        </p:nvCxnSpPr>
        <p:spPr>
          <a:xfrm>
            <a:off x="0" y="4372062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21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E63C3-086B-41B3-BC66-36FCC9D5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결정 트리의 학습</a:t>
            </a:r>
            <a:r>
              <a:rPr lang="en-US" altLang="ko-KR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재귀적 분기</a:t>
            </a:r>
            <a:r>
              <a:rPr lang="en-US" altLang="ko-KR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(3)</a:t>
            </a:r>
            <a:endParaRPr lang="ko-KR" altLang="en-US" sz="28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64C4A69-FF07-4048-89C4-CC206B18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FA3D5B-B95E-484E-8F11-52741DBD1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05" y="1468696"/>
            <a:ext cx="2042323" cy="49015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6FAC9A-ADAE-4536-AC62-797C20762243}"/>
              </a:ext>
            </a:extLst>
          </p:cNvPr>
          <p:cNvSpPr/>
          <p:nvPr/>
        </p:nvSpPr>
        <p:spPr>
          <a:xfrm>
            <a:off x="3470943" y="1468696"/>
            <a:ext cx="7882857" cy="397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Q.enque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(root node);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while not 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종료조건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: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    parent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=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Q.pop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();</a:t>
            </a:r>
          </a:p>
          <a:p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   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for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each X: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       </a:t>
            </a:r>
            <a:r>
              <a:rPr lang="en-US" altLang="ko-KR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data.sort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(key=X);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       </a:t>
            </a:r>
            <a:r>
              <a:rPr lang="en-US" altLang="ko-KR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before_partition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= 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현재 불순도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;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       for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</a:t>
            </a:r>
            <a:r>
              <a:rPr lang="en-US" altLang="ko-KR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i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1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to data.num-1: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           c = (data[</a:t>
            </a:r>
            <a:r>
              <a:rPr lang="en-US" altLang="ko-KR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i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].X)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를 기준으로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, 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           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각 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data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의 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X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값이 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c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이하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, 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초과인 두 그룹 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{c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이하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}, {c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초과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}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로 나눈다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;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           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두 그룹의 불순도를 각각 계산하여 평균 불순도를 구한다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; 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           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평균 불순도가 최소가 되는 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c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를 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X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와 함께 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min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에 기록해 둔다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;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   if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</a:t>
            </a:r>
            <a:r>
              <a:rPr lang="en-US" altLang="ko-KR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before_partition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&gt; min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의 불순도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: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       min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의 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(X, c) = 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𝑘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, 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𝑡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_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𝑘 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를 기준으로 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parent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를 두 자식 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child1, child2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으로 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        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나눈 뒤 </a:t>
            </a:r>
            <a:r>
              <a:rPr lang="en-US" altLang="ko-KR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enque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(child1); </a:t>
            </a:r>
            <a:r>
              <a:rPr lang="en-US" altLang="ko-KR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enque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(child2);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7DC9F-61DA-4DF1-B48F-A52F491CA17D}"/>
              </a:ext>
            </a:extLst>
          </p:cNvPr>
          <p:cNvSpPr txBox="1"/>
          <p:nvPr/>
        </p:nvSpPr>
        <p:spPr>
          <a:xfrm>
            <a:off x="3470943" y="5848228"/>
            <a:ext cx="240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학습의 시간 복잡도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?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983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E63C3-086B-41B3-BC66-36FCC9D5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결정 트리의 학습</a:t>
            </a:r>
            <a:r>
              <a:rPr lang="en-US" altLang="ko-KR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재귀적 분기</a:t>
            </a:r>
            <a:r>
              <a:rPr lang="en-US" altLang="ko-KR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(4)</a:t>
            </a:r>
            <a:endParaRPr lang="ko-KR" altLang="en-US" sz="28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64C4A69-FF07-4048-89C4-CC206B18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2ADE886-EF25-46BD-BB5B-B8DF119F1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9733"/>
          </a:xfrm>
        </p:spPr>
        <p:txBody>
          <a:bodyPr>
            <a:normAutofit/>
          </a:bodyPr>
          <a:lstStyle/>
          <a:p>
            <a:r>
              <a:rPr lang="ko-KR" altLang="en-US" dirty="0"/>
              <a:t>결과적으로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/>
              <a:t>leaf </a:t>
            </a:r>
            <a:r>
              <a:rPr lang="ko-KR" altLang="en-US" dirty="0"/>
              <a:t>노드의 불순도가 </a:t>
            </a:r>
            <a:r>
              <a:rPr lang="en-US" altLang="ko-KR" dirty="0"/>
              <a:t>0</a:t>
            </a:r>
            <a:r>
              <a:rPr lang="ko-KR" altLang="en-US" dirty="0"/>
              <a:t>인 트리를 얻음</a:t>
            </a:r>
            <a:endParaRPr lang="en-US" altLang="ko-KR" dirty="0"/>
          </a:p>
          <a:p>
            <a:pPr lvl="1"/>
            <a:r>
              <a:rPr lang="ko-KR" altLang="en-US" dirty="0"/>
              <a:t>학습 데이터에 완전히 </a:t>
            </a:r>
            <a:r>
              <a:rPr lang="en-US" altLang="ko-KR" dirty="0"/>
              <a:t>overfitting</a:t>
            </a:r>
            <a:r>
              <a:rPr lang="ko-KR" altLang="en-US" dirty="0"/>
              <a:t>됨</a:t>
            </a:r>
            <a:endParaRPr lang="en-US" altLang="ko-KR" dirty="0"/>
          </a:p>
          <a:p>
            <a:pPr lvl="1"/>
            <a:r>
              <a:rPr lang="ko-KR" altLang="en-US" dirty="0"/>
              <a:t>분기 수가 너무 많은 탓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해결 방법</a:t>
            </a:r>
            <a:r>
              <a:rPr lang="en-US" altLang="ko-KR" dirty="0"/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41F4B3-4FAB-4D0C-A519-E47DD1576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2" r="50000"/>
          <a:stretch/>
        </p:blipFill>
        <p:spPr>
          <a:xfrm>
            <a:off x="3823282" y="2933321"/>
            <a:ext cx="3789028" cy="345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30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E63C3-086B-41B3-BC66-36FCC9D5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결정 트리의 학습</a:t>
            </a:r>
            <a:r>
              <a:rPr lang="en-US" altLang="ko-KR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가지치기</a:t>
            </a:r>
            <a:r>
              <a:rPr lang="en-US" altLang="ko-KR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(1)</a:t>
            </a:r>
            <a:endParaRPr lang="ko-KR" altLang="en-US" sz="28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64C4A69-FF07-4048-89C4-CC206B18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2ADE886-EF25-46BD-BB5B-B8DF119F1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너무 세밀하게 나뉜 영역 통합</a:t>
            </a:r>
            <a:endParaRPr lang="en-US" altLang="ko-KR" dirty="0"/>
          </a:p>
          <a:p>
            <a:pPr lvl="1"/>
            <a:r>
              <a:rPr lang="en-US" altLang="ko-KR" dirty="0"/>
              <a:t>overfitting </a:t>
            </a:r>
            <a:r>
              <a:rPr lang="ko-KR" altLang="en-US" dirty="0"/>
              <a:t>해소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몇 가지 분기를 합쳐</a:t>
            </a:r>
            <a:r>
              <a:rPr lang="en-US" altLang="ko-KR" dirty="0"/>
              <a:t>(merge) </a:t>
            </a:r>
            <a:r>
              <a:rPr lang="ko-KR" altLang="en-US" dirty="0"/>
              <a:t>하나의 </a:t>
            </a:r>
            <a:r>
              <a:rPr lang="en-US" altLang="ko-KR" dirty="0"/>
              <a:t>leaf </a:t>
            </a:r>
            <a:r>
              <a:rPr lang="ko-KR" altLang="en-US" dirty="0"/>
              <a:t>노드로 만듦</a:t>
            </a:r>
            <a:endParaRPr lang="en-US" altLang="ko-KR" dirty="0"/>
          </a:p>
          <a:p>
            <a:pPr lvl="1"/>
            <a:r>
              <a:rPr lang="ko-KR" altLang="en-US" dirty="0"/>
              <a:t>분기하여 순도를 높인 것이 통계적으로 큰 효과가 없음을 </a:t>
            </a:r>
            <a:r>
              <a:rPr lang="ko-KR" altLang="en-US" dirty="0" err="1"/>
              <a:t>카이제곱</a:t>
            </a:r>
            <a:r>
              <a:rPr lang="ko-KR" altLang="en-US" dirty="0"/>
              <a:t> 검정 등으로 검정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A97BEE-B186-4C05-8D3B-BAC7F56EC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753" y="3667125"/>
            <a:ext cx="58483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21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E63C3-086B-41B3-BC66-36FCC9D5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결정 트리의 학습</a:t>
            </a:r>
            <a:r>
              <a:rPr lang="en-US" altLang="ko-KR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가지치기</a:t>
            </a:r>
            <a:r>
              <a:rPr lang="en-US" altLang="ko-KR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(2)</a:t>
            </a:r>
            <a:endParaRPr lang="ko-KR" altLang="en-US" sz="28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64C4A69-FF07-4048-89C4-CC206B18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6A2569-6E76-453E-A539-57D734860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004" y="1929467"/>
            <a:ext cx="7846686" cy="345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31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FEAD93C3-EB0F-4498-8394-4D96D53D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손실함수</a:t>
            </a:r>
            <a:r>
              <a:rPr lang="en-US" altLang="ko-KR" dirty="0"/>
              <a:t>: </a:t>
            </a:r>
            <a:r>
              <a:rPr lang="de-DE" altLang="ko-KR" dirty="0"/>
              <a:t>CC(T)=Err(T)+α×L(T)</a:t>
            </a:r>
          </a:p>
          <a:p>
            <a:pPr lvl="1"/>
            <a:r>
              <a:rPr lang="en-US" altLang="ko-KR" sz="1600" dirty="0"/>
              <a:t>CC(T)=</a:t>
            </a:r>
            <a:r>
              <a:rPr lang="ko-KR" altLang="en-US" sz="1600" dirty="0"/>
              <a:t>전체 트리의 비용 복잡도</a:t>
            </a:r>
            <a:r>
              <a:rPr lang="en-US" altLang="ko-KR" sz="1600" dirty="0"/>
              <a:t>: </a:t>
            </a:r>
            <a:r>
              <a:rPr lang="ko-KR" altLang="en-US" sz="1600" dirty="0"/>
              <a:t>오류가 적으면서</a:t>
            </a:r>
            <a:r>
              <a:rPr lang="en-US" altLang="ko-KR" sz="1600" dirty="0"/>
              <a:t> leaf node </a:t>
            </a:r>
            <a:r>
              <a:rPr lang="ko-KR" altLang="en-US" sz="1600" dirty="0"/>
              <a:t>수가 적은 단순한 모델일 수록 작은 값</a:t>
            </a:r>
            <a:endParaRPr lang="en-US" altLang="ko-KR" sz="1600" dirty="0"/>
          </a:p>
          <a:p>
            <a:pPr lvl="1"/>
            <a:r>
              <a:rPr lang="en-US" altLang="ko-KR" sz="1600" dirty="0"/>
              <a:t>ERR(T)=</a:t>
            </a:r>
            <a:r>
              <a:rPr lang="ko-KR" altLang="en-US" sz="1600" dirty="0"/>
              <a:t>검증데이터에 대한 </a:t>
            </a:r>
            <a:r>
              <a:rPr lang="ko-KR" altLang="en-US" sz="1600" dirty="0" err="1"/>
              <a:t>오분류율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/>
            <a:r>
              <a:rPr lang="en-US" altLang="ko-KR" sz="1600" dirty="0"/>
              <a:t>L(T)=leaf node</a:t>
            </a:r>
            <a:r>
              <a:rPr lang="ko-KR" altLang="en-US" sz="1600" dirty="0"/>
              <a:t>의 수</a:t>
            </a:r>
            <a:r>
              <a:rPr lang="en-US" altLang="ko-KR" sz="1600" dirty="0"/>
              <a:t>(</a:t>
            </a:r>
            <a:r>
              <a:rPr lang="ko-KR" altLang="en-US" sz="1600" dirty="0"/>
              <a:t>구조의 복잡도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Alpha=ERR(T)</a:t>
            </a:r>
            <a:r>
              <a:rPr lang="ko-KR" altLang="en-US" sz="1600" dirty="0"/>
              <a:t>와 </a:t>
            </a:r>
            <a:r>
              <a:rPr lang="en-US" altLang="ko-KR" sz="1600" dirty="0"/>
              <a:t>L(T)</a:t>
            </a:r>
            <a:r>
              <a:rPr lang="ko-KR" altLang="en-US" sz="1600" dirty="0"/>
              <a:t>를 결합하는 가중치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사용자가 정하는 상수</a:t>
            </a:r>
            <a:r>
              <a:rPr lang="en-US" altLang="ko-KR" sz="1600" dirty="0"/>
              <a:t>, </a:t>
            </a:r>
            <a:r>
              <a:rPr lang="ko-KR" altLang="en-US" sz="1600" dirty="0"/>
              <a:t>보통 </a:t>
            </a:r>
            <a:r>
              <a:rPr lang="en-US" altLang="ko-KR" sz="1600" dirty="0"/>
              <a:t>0.01~0.1</a:t>
            </a:r>
            <a:r>
              <a:rPr lang="ko-KR" altLang="en-US" sz="1600" dirty="0"/>
              <a:t>의 값이라고 함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5E63C3-086B-41B3-BC66-36FCC9D5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결정 트리의 학습</a:t>
            </a:r>
            <a:r>
              <a:rPr lang="en-US" altLang="ko-KR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가지치기</a:t>
            </a:r>
            <a:r>
              <a:rPr lang="en-US" altLang="ko-KR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(3)</a:t>
            </a:r>
            <a:endParaRPr lang="ko-KR" altLang="en-US" sz="28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64C4A69-FF07-4048-89C4-CC206B18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26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E63C3-086B-41B3-BC66-36FCC9D5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규제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64C4A69-FF07-4048-89C4-CC206B18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2ADE886-EF25-46BD-BB5B-B8DF119F1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결정 트리는 </a:t>
            </a:r>
            <a:r>
              <a:rPr lang="en-US" altLang="ko-KR" dirty="0"/>
              <a:t>nonparametric model</a:t>
            </a:r>
          </a:p>
          <a:p>
            <a:pPr lvl="1"/>
            <a:r>
              <a:rPr lang="ko-KR" altLang="en-US" dirty="0"/>
              <a:t>모델 파라미터가 없다는 뜻이 아니고</a:t>
            </a:r>
            <a:r>
              <a:rPr lang="en-US" altLang="ko-KR" dirty="0"/>
              <a:t>,</a:t>
            </a:r>
            <a:r>
              <a:rPr lang="ko-KR" altLang="en-US" dirty="0"/>
              <a:t> 훈련 전에 파라미터의 수가 결정되지 않는다는 뜻</a:t>
            </a:r>
            <a:endParaRPr lang="en-US" altLang="ko-KR" dirty="0"/>
          </a:p>
          <a:p>
            <a:pPr lvl="1"/>
            <a:r>
              <a:rPr lang="ko-KR" altLang="en-US" dirty="0"/>
              <a:t>훈련 데이터에 대한 제약이 거의 없어서 모델 구조가 데이터에 매우 가깝게 </a:t>
            </a:r>
            <a:r>
              <a:rPr lang="ko-KR" altLang="en-US" dirty="0" err="1"/>
              <a:t>맞춰짐</a:t>
            </a:r>
            <a:endParaRPr lang="en-US" altLang="ko-KR" dirty="0"/>
          </a:p>
          <a:p>
            <a:pPr lvl="1"/>
            <a:r>
              <a:rPr lang="ko-KR" altLang="en-US" dirty="0"/>
              <a:t>자유도가 높다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max_leaf_nodes</a:t>
            </a:r>
            <a:r>
              <a:rPr lang="en-US" altLang="ko-KR" dirty="0"/>
              <a:t>, </a:t>
            </a:r>
            <a:r>
              <a:rPr lang="en-US" altLang="ko-KR" dirty="0" err="1"/>
              <a:t>max_depth</a:t>
            </a:r>
            <a:r>
              <a:rPr lang="en-US" altLang="ko-KR" dirty="0"/>
              <a:t>, </a:t>
            </a:r>
            <a:r>
              <a:rPr lang="en-US" altLang="ko-KR" dirty="0" err="1"/>
              <a:t>min_samples_split</a:t>
            </a:r>
            <a:r>
              <a:rPr lang="en-US" altLang="ko-KR" dirty="0"/>
              <a:t>, </a:t>
            </a:r>
            <a:r>
              <a:rPr lang="en-US" altLang="ko-KR" dirty="0" err="1"/>
              <a:t>max_features</a:t>
            </a:r>
            <a:r>
              <a:rPr lang="en-US" altLang="ko-KR" dirty="0"/>
              <a:t> </a:t>
            </a:r>
            <a:r>
              <a:rPr lang="ko-KR" altLang="en-US" dirty="0"/>
              <a:t>등을 지정하여 임의로 분기 조건을 세우고 자유도를 제한할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가지치기는 규제와 비슷한 효과를 줌 </a:t>
            </a:r>
            <a:endParaRPr lang="en-US" altLang="ko-KR" dirty="0"/>
          </a:p>
          <a:p>
            <a:pPr lvl="1"/>
            <a:r>
              <a:rPr lang="ko-KR" altLang="en-US" dirty="0"/>
              <a:t>이미 학습된 모델에 적용한다는 점에서 규제와 순서상의 차이가 있음</a:t>
            </a:r>
            <a:endParaRPr lang="en-US" altLang="ko-KR" dirty="0"/>
          </a:p>
          <a:p>
            <a:pPr lvl="1"/>
            <a:r>
              <a:rPr lang="ko-KR" altLang="en-US" dirty="0"/>
              <a:t>가지치기</a:t>
            </a:r>
            <a:r>
              <a:rPr lang="en-US" altLang="ko-KR" dirty="0"/>
              <a:t>: </a:t>
            </a:r>
            <a:r>
              <a:rPr lang="ko-KR" altLang="en-US" dirty="0"/>
              <a:t>일단 제한없이 학습 후 수정</a:t>
            </a:r>
            <a:endParaRPr lang="en-US" altLang="ko-KR" dirty="0"/>
          </a:p>
          <a:p>
            <a:pPr lvl="1"/>
            <a:r>
              <a:rPr lang="ko-KR" altLang="en-US" dirty="0"/>
              <a:t>규제</a:t>
            </a:r>
            <a:r>
              <a:rPr lang="en-US" altLang="ko-KR" dirty="0"/>
              <a:t>: </a:t>
            </a:r>
            <a:r>
              <a:rPr lang="ko-KR" altLang="en-US" dirty="0"/>
              <a:t>제한을 주고 학습 후 수정 안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8103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E63C3-086B-41B3-BC66-36FCC9D5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규제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64C4A69-FF07-4048-89C4-CC206B18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7947ED-9580-447B-80B2-D4A184431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59" y="2310271"/>
            <a:ext cx="9714452" cy="353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96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결정 트리의 회귀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17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80F609C1-8021-4E6D-B139-6386A1527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사실상 분류의 일종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해당 </a:t>
                </a:r>
                <a:r>
                  <a:rPr lang="en-US" altLang="ko-KR" dirty="0"/>
                  <a:t>leaf </a:t>
                </a:r>
                <a:r>
                  <a:rPr lang="ko-KR" altLang="en-US" dirty="0"/>
                  <a:t>노드에 속한 샘플의 평균 종속변수 값이 </a:t>
                </a:r>
                <a:r>
                  <a:rPr lang="ko-KR" altLang="en-US" dirty="0" err="1"/>
                  <a:t>예측값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CART </a:t>
                </a:r>
                <a:r>
                  <a:rPr lang="ko-KR" altLang="en-US" dirty="0"/>
                  <a:t>알고리즘을 동일하게 사용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차이점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평균제곱오차가</a:t>
                </a:r>
                <a:r>
                  <a:rPr lang="ko-KR" altLang="en-US" dirty="0"/>
                  <a:t> 최소화되도록 분할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ko-KR" altLang="en-US" dirty="0"/>
                      <m:t>자식 노드의 평균 </m:t>
                    </m:r>
                    <m:r>
                      <m:rPr>
                        <m:nor/>
                      </m:rPr>
                      <a:rPr lang="en-US" altLang="ko-KR" b="0" i="0" dirty="0" smtClean="0"/>
                      <m:t>MSE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𝑟𝑖𝑔h𝑡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최소가 되는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선택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80F609C1-8021-4E6D-B139-6386A1527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D01986E2-08D8-4B73-852E-81269644C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02" y="830205"/>
            <a:ext cx="4632549" cy="269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47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결정 트리의 회귀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CD6E24-3E72-4A2F-B05E-41D5E4680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0" y="2262978"/>
            <a:ext cx="10058420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52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결정 트리의 회귀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5103C1-1154-4A55-95A0-4DF738C0F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0" y="2262978"/>
            <a:ext cx="10058420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8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E63C3-086B-41B3-BC66-36FCC9D5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73EC0-ED48-4462-B05E-3DAA226AF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결정 트리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특징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학습 과정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재귀적 분기</a:t>
            </a:r>
            <a:r>
              <a:rPr lang="en-US" altLang="ko-KR" dirty="0"/>
              <a:t>(Recursive binary splitting)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가지치기</a:t>
            </a:r>
            <a:r>
              <a:rPr lang="en-US" altLang="ko-KR" dirty="0"/>
              <a:t>(Pruning)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규제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문제점</a:t>
            </a:r>
            <a:endParaRPr lang="en-US" altLang="ko-KR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E9DB844-37AD-4E2F-B986-AD7D95EA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381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결정 트리의 문제점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4F563A-E924-42BD-A372-6F6A0B15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계단 모양의 결정 경계를 만듦</a:t>
            </a:r>
            <a:endParaRPr lang="en-US" altLang="ko-KR" dirty="0"/>
          </a:p>
          <a:p>
            <a:pPr lvl="1"/>
            <a:r>
              <a:rPr lang="ko-KR" altLang="en-US" dirty="0"/>
              <a:t>모든 분할은 특성 축에 수직이기 때문</a:t>
            </a:r>
            <a:endParaRPr lang="en-US" altLang="ko-KR" dirty="0"/>
          </a:p>
          <a:p>
            <a:pPr lvl="1"/>
            <a:r>
              <a:rPr lang="ko-KR" altLang="en-US" dirty="0"/>
              <a:t>회전에 민감하다고 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훈련 데이터의 작은 변화에 매우 민감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E5DEC5-E025-42EC-9ECF-5121B3431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355" y="3875714"/>
            <a:ext cx="5067445" cy="25337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707827-14EA-40C2-AB25-89DCF4B9B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36" y="3875714"/>
            <a:ext cx="5067444" cy="253372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90E7F92-FA20-4CF9-A86A-68F0452B22BE}"/>
              </a:ext>
            </a:extLst>
          </p:cNvPr>
          <p:cNvCxnSpPr>
            <a:cxnSpLocks/>
          </p:cNvCxnSpPr>
          <p:nvPr/>
        </p:nvCxnSpPr>
        <p:spPr>
          <a:xfrm flipH="1">
            <a:off x="3758268" y="3367797"/>
            <a:ext cx="2656514" cy="140121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0EBDC2-D894-4DD6-AA14-4E5EEF396075}"/>
              </a:ext>
            </a:extLst>
          </p:cNvPr>
          <p:cNvSpPr/>
          <p:nvPr/>
        </p:nvSpPr>
        <p:spPr>
          <a:xfrm>
            <a:off x="6546914" y="3272941"/>
            <a:ext cx="72000" cy="7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100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477414-C412-4093-A354-5300C951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0500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https://ko.wikipedia.org/wiki/%EA%B2%B0%EC%A0%95_%ED%8A%B8%EB%A6%AC_%ED%95%99%EC%8A%B5%EB%B2%95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https://ratsgo.github.io/machine%20learning/2017/03/26/tree/</a:t>
            </a:r>
            <a:endParaRPr lang="en-US" altLang="ko-KR" dirty="0"/>
          </a:p>
          <a:p>
            <a:r>
              <a:rPr lang="ko-KR" altLang="en-US" dirty="0" err="1"/>
              <a:t>핸즈온</a:t>
            </a:r>
            <a:r>
              <a:rPr lang="ko-KR" altLang="en-US" dirty="0"/>
              <a:t> </a:t>
            </a:r>
            <a:r>
              <a:rPr lang="ko-KR" altLang="en-US" dirty="0" err="1"/>
              <a:t>머신러닝</a:t>
            </a:r>
            <a:endParaRPr lang="en-US" altLang="ko-KR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12CBF40-F4D2-47BC-996D-50750E78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참고자료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EA7B0DFB-FD88-4A1E-9627-0667BBF9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1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E63C3-086B-41B3-BC66-36FCC9D5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결정 트리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73EC0-ED48-4462-B05E-3DAA226AF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한 번에 하나의 설명 변수를 사용하여 데이터를 분류하는 규칙들의 집합</a:t>
            </a:r>
            <a:endParaRPr lang="en-US" altLang="ko-KR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lvl="1">
              <a:lnSpc>
                <a:spcPct val="100000"/>
              </a:lnSpc>
              <a:buClr>
                <a:schemeClr val="accent2">
                  <a:lumMod val="50000"/>
                </a:schemeClr>
              </a:buClr>
            </a:pPr>
            <a:endParaRPr lang="en-US" altLang="ko-KR" sz="16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64C4A69-FF07-4048-89C4-CC206B18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6" name="Picture 2" descr="결정 트리에 대한 이미지 검색결과">
            <a:extLst>
              <a:ext uri="{FF2B5EF4-FFF2-40B4-BE49-F238E27FC236}">
                <a16:creationId xmlns:a16="http://schemas.microsoft.com/office/drawing/2014/main" id="{05454870-3F0F-4750-A607-403058EB7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662" y="2764136"/>
            <a:ext cx="33909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76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E63C3-086B-41B3-BC66-36FCC9D5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결정 트리의 특징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64C4A69-FF07-4048-89C4-CC206B18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2ADE886-EF25-46BD-BB5B-B8DF119F13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323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/>
                  <a:t>leaf </a:t>
                </a:r>
                <a:r>
                  <a:rPr lang="ko-KR" altLang="en-US" dirty="0"/>
                  <a:t>노드에서 최종 분류 결과를 결정하는</a:t>
                </a:r>
                <a:r>
                  <a:rPr lang="en-US" altLang="ko-KR" dirty="0"/>
                  <a:t> Full binary tree</a:t>
                </a:r>
              </a:p>
              <a:p>
                <a:pPr lvl="1"/>
                <a:r>
                  <a:rPr lang="ko-KR" altLang="en-US" dirty="0"/>
                  <a:t>분류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해당 </a:t>
                </a:r>
                <a:r>
                  <a:rPr lang="en-US" altLang="ko-KR" dirty="0"/>
                  <a:t>leaf </a:t>
                </a:r>
                <a:r>
                  <a:rPr lang="ko-KR" altLang="en-US" dirty="0"/>
                  <a:t>노드의 </a:t>
                </a:r>
                <a:r>
                  <a:rPr lang="ko-KR" altLang="en-US" dirty="0" err="1"/>
                  <a:t>최빈</a:t>
                </a:r>
                <a:r>
                  <a:rPr lang="ko-KR" altLang="en-US" dirty="0"/>
                  <a:t> 범주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회귀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해당 </a:t>
                </a:r>
                <a:r>
                  <a:rPr lang="en-US" altLang="ko-KR" dirty="0"/>
                  <a:t>leaf </a:t>
                </a:r>
                <a:r>
                  <a:rPr lang="ko-KR" altLang="en-US" dirty="0"/>
                  <a:t>노드에 속한 샘플의 평균 종속변수 값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예측 방식을 직관적으로 쉽게 이해 가능한 </a:t>
                </a:r>
                <a:r>
                  <a:rPr lang="en-US" altLang="ko-KR" dirty="0"/>
                  <a:t>white box </a:t>
                </a:r>
                <a:r>
                  <a:rPr lang="ko-KR" altLang="en-US" dirty="0"/>
                  <a:t>모델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데이터 전처리가 거의 필요 없음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특성 스케일링 조정 없이 바로 사용 가능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노드마다 불순도를 측정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한 노드의 모든 샘플이 같은 클래스 </a:t>
                </a: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    </a:t>
                </a:r>
                <a:r>
                  <a:rPr lang="ko-KR" altLang="en-US" dirty="0">
                    <a:sym typeface="Wingdings" panose="05000000000000000000" pitchFamily="2" charset="2"/>
                  </a:rPr>
                  <a:t>불순도</a:t>
                </a:r>
                <a:r>
                  <a:rPr lang="en-US" altLang="ko-KR" dirty="0">
                    <a:sym typeface="Wingdings" panose="05000000000000000000" pitchFamily="2" charset="2"/>
                  </a:rPr>
                  <a:t>=0  </a:t>
                </a:r>
                <a:r>
                  <a:rPr lang="ko-KR" altLang="en-US" dirty="0">
                    <a:sym typeface="Wingdings" panose="05000000000000000000" pitchFamily="2" charset="2"/>
                  </a:rPr>
                  <a:t>노드가 순수하다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(</m:t>
                    </m:r>
                    <m:r>
                      <m:rPr>
                        <m:nor/>
                      </m:rPr>
                      <a:rPr lang="en-US" altLang="ko-KR" dirty="0"/>
                      <m:t>gini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  <m:r>
                      <m:rPr>
                        <m:nor/>
                      </m:rPr>
                      <a:rPr lang="ko-KR" altLang="en-US" dirty="0"/>
                      <m:t>불순도</m:t>
                    </m:r>
                    <m:r>
                      <m:rPr>
                        <m:nor/>
                      </m:rPr>
                      <a:rPr lang="en-US" altLang="ko-KR" dirty="0"/>
                      <m:t>)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=1 − 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결정 경계가 각 특성 축에 수직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2ADE886-EF25-46BD-BB5B-B8DF119F13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3231"/>
              </a:xfrm>
              <a:blipFill>
                <a:blip r:embed="rId2"/>
                <a:stretch>
                  <a:fillRect l="-464" t="-2554" b="-12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B408A6E2-C1C6-4263-A9ED-521068DAD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8" y="2684462"/>
            <a:ext cx="43910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E63C3-086B-41B3-BC66-36FCC9D5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결정 트리의 특징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64C4A69-FF07-4048-89C4-CC206B18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408A6E2-C1C6-4263-A9ED-521068DA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93" y="2272260"/>
            <a:ext cx="3652751" cy="33199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121F5D-D179-4A5F-AD4C-70A14E995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784" y="2272260"/>
            <a:ext cx="6568238" cy="328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8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E63C3-086B-41B3-BC66-36FCC9D5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불순도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64C4A69-FF07-4048-89C4-CC206B18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2ADE886-EF25-46BD-BB5B-B8DF119F13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ko-KR" altLang="en-US" dirty="0"/>
                  <a:t>각 노드의 샘플들이 얼마나 섞여 있는지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불순도가</a:t>
                </a:r>
                <a:r>
                  <a:rPr lang="en-US" altLang="ko-KR" dirty="0"/>
                  <a:t> 0</a:t>
                </a:r>
                <a:r>
                  <a:rPr lang="ko-KR" altLang="en-US" dirty="0"/>
                  <a:t>에 가까울수록 해당 노드에 속한 샘플들은 동질적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같은 범주인 비율 증가</a:t>
                </a:r>
                <a:r>
                  <a:rPr lang="en-US" altLang="ko-KR" dirty="0"/>
                  <a:t>)</a:t>
                </a:r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지니 불순도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=1 − 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전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체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트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리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지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니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불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순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도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가중평균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엔트로피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=− 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전체 트리의 엔트로피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가중평균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ko-KR" altLang="en-US" dirty="0" err="1"/>
                  <a:t>오분류오차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해당 노드의 샘플들 중 잘못 분류된 비율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2ADE886-EF25-46BD-BB5B-B8DF119F13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522" t="-1958" b="-10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8FFDC901-58FA-4D36-B690-62251B359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657" y="2466014"/>
            <a:ext cx="5501080" cy="29729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C9E0A4-36E8-4BC1-9E30-CD71C59AB89E}"/>
              </a:ext>
            </a:extLst>
          </p:cNvPr>
          <p:cNvSpPr txBox="1"/>
          <p:nvPr/>
        </p:nvSpPr>
        <p:spPr>
          <a:xfrm>
            <a:off x="6824996" y="5538768"/>
            <a:ext cx="4528804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지니 불순도와 엔트로피 둘 중 어느 것을 사용해도 </a:t>
            </a:r>
            <a:endParaRPr lang="en-US" altLang="ko-KR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비슷한 트리를</a:t>
            </a:r>
            <a:r>
              <a:rPr lang="en-US" altLang="ko-KR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만들기 때문에 선택은 자유</a:t>
            </a:r>
            <a:r>
              <a:rPr lang="en-US" altLang="ko-KR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단</a:t>
            </a:r>
            <a:r>
              <a:rPr lang="en-US" altLang="ko-KR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지니 불순도가 조금 더 계산이 빠른 반면</a:t>
            </a:r>
            <a:r>
              <a:rPr lang="en-US" altLang="ko-KR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엔트로피는 </a:t>
            </a:r>
            <a:endParaRPr lang="en-US" altLang="ko-KR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지니 불순도보다 더 균형 잡힌 트리를 만들 가능성이 높음</a:t>
            </a:r>
            <a:endParaRPr lang="en-US" altLang="ko-KR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63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E63C3-086B-41B3-BC66-36FCC9D5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결정 트리의 학습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64C4A69-FF07-4048-89C4-CC206B18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2ADE886-EF25-46BD-BB5B-B8DF119F1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각 노드가 최대한 순수해지도록 학습함</a:t>
            </a:r>
            <a:endParaRPr lang="en-US" altLang="ko-KR" dirty="0"/>
          </a:p>
          <a:p>
            <a:pPr lvl="1"/>
            <a:r>
              <a:rPr lang="ko-KR" altLang="en-US" dirty="0"/>
              <a:t>불순도를 최소화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재귀적 분기</a:t>
            </a:r>
            <a:endParaRPr lang="en-US" altLang="ko-KR" dirty="0"/>
          </a:p>
          <a:p>
            <a:pPr lvl="1"/>
            <a:r>
              <a:rPr lang="ko-KR" altLang="en-US" dirty="0"/>
              <a:t>입력 변수 영역을 한 변수의 값을 기준으로 두 영역으로 구분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가지치기</a:t>
            </a:r>
            <a:endParaRPr lang="en-US" altLang="ko-KR" dirty="0"/>
          </a:p>
          <a:p>
            <a:pPr lvl="1"/>
            <a:r>
              <a:rPr lang="ko-KR" altLang="en-US" dirty="0"/>
              <a:t>너무 자세히 구분된 영역 통합</a:t>
            </a:r>
            <a:endParaRPr lang="en-US" altLang="ko-KR" dirty="0"/>
          </a:p>
          <a:p>
            <a:pPr marL="457200" lvl="1" indent="0">
              <a:buNone/>
            </a:pPr>
            <a:br>
              <a:rPr lang="de-DE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70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E63C3-086B-41B3-BC66-36FCC9D5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결정 트리의 학습</a:t>
            </a:r>
            <a:r>
              <a:rPr lang="en-US" altLang="ko-KR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재귀적 분기</a:t>
            </a:r>
            <a:r>
              <a:rPr lang="en-US" altLang="ko-KR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(1)</a:t>
            </a:r>
            <a:endParaRPr lang="ko-KR" altLang="en-US" sz="28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64C4A69-FF07-4048-89C4-CC206B18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2ADE886-EF25-46BD-BB5B-B8DF119F13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5973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/>
                  <a:t>CART(Classification And Regression Tree) </a:t>
                </a:r>
                <a:r>
                  <a:rPr lang="ko-KR" altLang="en-US" dirty="0"/>
                  <a:t>알고리즘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한 노드의 샘플들을 특정 변수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의 특정 값을 기준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으로 두 그룹으로 분할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분할된 각각의 그룹은 원래 노드의 자식 노드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ko-KR" altLang="en-US" dirty="0"/>
                      <m:t>자식 노드의 평균 불순도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𝑟𝑖𝑔h𝑡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최소가 되는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선택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루트 노트에서 시작해서 두 개의 자식 노드로 나누고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다시 그것들을 자식 노드로 나누기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반복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사전에 지정된 최대 깊이가 되거나 더 이상 불순도를 줄이는 분할이 없을 때 중지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현재 노드의 최적의 분할을 찾는 것을 반복하는 </a:t>
                </a:r>
                <a:r>
                  <a:rPr lang="en-US" altLang="ko-KR" dirty="0"/>
                  <a:t>Greedy algorithm</a:t>
                </a:r>
              </a:p>
              <a:p>
                <a:pPr lvl="1"/>
                <a:r>
                  <a:rPr lang="ko-KR" altLang="en-US" dirty="0"/>
                  <a:t>최적의 해가 보장되지 않음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최적의 결정 트리를 찾는 것은 </a:t>
                </a:r>
                <a:r>
                  <a:rPr lang="en-US" altLang="ko-KR" dirty="0"/>
                  <a:t>NP-Complete</a:t>
                </a:r>
                <a:r>
                  <a:rPr lang="ko-KR" altLang="en-US" dirty="0"/>
                  <a:t>라고 함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결과적으로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모든 </a:t>
                </a:r>
                <a:r>
                  <a:rPr lang="en-US" altLang="ko-KR" dirty="0"/>
                  <a:t>leaf </a:t>
                </a:r>
                <a:r>
                  <a:rPr lang="ko-KR" altLang="en-US" dirty="0"/>
                  <a:t>노드의 불순도가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인 트리가 됨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학습 데이터에 완전히 </a:t>
                </a:r>
                <a:r>
                  <a:rPr lang="en-US" altLang="ko-KR" dirty="0"/>
                  <a:t>overfitting</a:t>
                </a:r>
                <a:r>
                  <a:rPr lang="ko-KR" altLang="en-US" dirty="0"/>
                  <a:t>되어 있음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분기 수가 너무 많은 탓</a:t>
                </a:r>
                <a:endParaRPr lang="en-US" altLang="ko-KR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2ADE886-EF25-46BD-BB5B-B8DF119F13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59733"/>
              </a:xfrm>
              <a:blipFill>
                <a:blip r:embed="rId2"/>
                <a:stretch>
                  <a:fillRect l="-464" t="-2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23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E63C3-086B-41B3-BC66-36FCC9D5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결정 트리의 학습</a:t>
            </a:r>
            <a:r>
              <a:rPr lang="en-US" altLang="ko-KR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재귀적 분기</a:t>
            </a:r>
            <a:r>
              <a:rPr lang="en-US" altLang="ko-KR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(2)</a:t>
            </a:r>
            <a:endParaRPr lang="ko-KR" altLang="en-US" sz="28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64C4A69-FF07-4048-89C4-CC206B18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2CA2E12-ED9B-4518-8306-7208D51899FA}"/>
              </a:ext>
            </a:extLst>
          </p:cNvPr>
          <p:cNvGrpSpPr/>
          <p:nvPr/>
        </p:nvGrpSpPr>
        <p:grpSpPr>
          <a:xfrm>
            <a:off x="1098957" y="1591300"/>
            <a:ext cx="1959636" cy="4901575"/>
            <a:chOff x="5989739" y="1107042"/>
            <a:chExt cx="2374086" cy="593822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D35708E-6B58-401B-803F-BDCF477A4A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652" r="992"/>
            <a:stretch/>
          </p:blipFill>
          <p:spPr>
            <a:xfrm>
              <a:off x="5989739" y="3940118"/>
              <a:ext cx="2374085" cy="310515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FF89650-E39B-4578-9601-21865B44BE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644"/>
            <a:stretch/>
          </p:blipFill>
          <p:spPr>
            <a:xfrm>
              <a:off x="5989739" y="1107042"/>
              <a:ext cx="2374086" cy="3105150"/>
            </a:xfrm>
            <a:prstGeom prst="rect">
              <a:avLst/>
            </a:prstGeom>
          </p:spPr>
        </p:pic>
      </p:grp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4BD05C93-B9C4-495D-8D86-67A2BC00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287" y="1690688"/>
            <a:ext cx="8100269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Income,</a:t>
            </a:r>
            <a:r>
              <a:rPr lang="ko-KR" altLang="en-US" dirty="0"/>
              <a:t> </a:t>
            </a:r>
            <a:r>
              <a:rPr lang="en-US" altLang="ko-KR" dirty="0"/>
              <a:t>Lot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를 설명변수</a:t>
            </a:r>
            <a:r>
              <a:rPr lang="en-US" altLang="ko-KR" dirty="0"/>
              <a:t>(X)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삼아 종속변수 </a:t>
            </a:r>
            <a:r>
              <a:rPr lang="en-US" altLang="ko-KR" dirty="0"/>
              <a:t>Ownership(y)</a:t>
            </a:r>
            <a:r>
              <a:rPr lang="ko-KR" altLang="en-US" dirty="0"/>
              <a:t>를 예측하는 모델</a:t>
            </a:r>
            <a:r>
              <a:rPr lang="en-US" altLang="ko-KR" dirty="0"/>
              <a:t>: </a:t>
            </a:r>
            <a:r>
              <a:rPr lang="ko-KR" altLang="en-US" dirty="0"/>
              <a:t>이진분류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834921-E9D8-4ED4-8C7C-FEC318C06CBC}"/>
              </a:ext>
            </a:extLst>
          </p:cNvPr>
          <p:cNvSpPr/>
          <p:nvPr/>
        </p:nvSpPr>
        <p:spPr>
          <a:xfrm>
            <a:off x="3731699" y="2428120"/>
            <a:ext cx="7882857" cy="397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Q.enque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(root node);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while not 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종료조건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: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    parent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=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Q.pop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();</a:t>
            </a:r>
          </a:p>
          <a:p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   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for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each X: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       </a:t>
            </a:r>
            <a:r>
              <a:rPr lang="en-US" altLang="ko-KR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data.sort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(key=X);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       </a:t>
            </a:r>
            <a:r>
              <a:rPr lang="en-US" altLang="ko-KR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before_partition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= 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현재 불순도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;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       for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</a:t>
            </a:r>
            <a:r>
              <a:rPr lang="en-US" altLang="ko-KR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i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1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to data.num-1: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           c = (data[</a:t>
            </a:r>
            <a:r>
              <a:rPr lang="en-US" altLang="ko-KR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i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].X)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를 기준으로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, 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           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각 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data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의 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X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값이 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c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이하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, 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초과인 두 그룹 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{c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이하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}, {c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초과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}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로 나눈다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;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           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두 그룹의 불순도를 각각 계산하여 평균 불순도를 구한다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; 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           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평균 불순도가 최소가 되는 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c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를 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X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와 함께 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min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에 기록해 둔다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;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   if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</a:t>
            </a:r>
            <a:r>
              <a:rPr lang="en-US" altLang="ko-KR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before_partition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&gt; min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의 불순도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: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        min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의 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(X, c) = 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𝑘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, 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𝑡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_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𝑘 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를 기준으로 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parent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를 두 자식 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child1, child2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으로 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        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나눈 뒤 </a:t>
            </a:r>
            <a:r>
              <a:rPr lang="en-US" altLang="ko-KR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enque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(child1); </a:t>
            </a:r>
            <a:r>
              <a:rPr lang="en-US" altLang="ko-KR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enque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(child2);</a:t>
            </a:r>
          </a:p>
        </p:txBody>
      </p:sp>
    </p:spTree>
    <p:extLst>
      <p:ext uri="{BB962C8B-B14F-4D97-AF65-F5344CB8AC3E}">
        <p14:creationId xmlns:p14="http://schemas.microsoft.com/office/powerpoint/2010/main" val="184844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893</Words>
  <Application>Microsoft Office PowerPoint</Application>
  <PresentationFormat>와이드스크린</PresentationFormat>
  <Paragraphs>182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나눔고딕</vt:lpstr>
      <vt:lpstr>나눔명조</vt:lpstr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개요</vt:lpstr>
      <vt:lpstr>결정 트리</vt:lpstr>
      <vt:lpstr>결정 트리의 특징</vt:lpstr>
      <vt:lpstr>결정 트리의 특징</vt:lpstr>
      <vt:lpstr>불순도</vt:lpstr>
      <vt:lpstr>결정 트리의 학습</vt:lpstr>
      <vt:lpstr>결정 트리의 학습: 재귀적 분기(1)</vt:lpstr>
      <vt:lpstr>결정 트리의 학습: 재귀적 분기(2)</vt:lpstr>
      <vt:lpstr>결정 트리의 학습: 재귀적 분기(3)</vt:lpstr>
      <vt:lpstr>결정 트리의 학습: 재귀적 분기(4)</vt:lpstr>
      <vt:lpstr>결정 트리의 학습: 가지치기(1)</vt:lpstr>
      <vt:lpstr>결정 트리의 학습: 가지치기(2)</vt:lpstr>
      <vt:lpstr>결정 트리의 학습: 가지치기(3)</vt:lpstr>
      <vt:lpstr>규제</vt:lpstr>
      <vt:lpstr>규제</vt:lpstr>
      <vt:lpstr>결정 트리의 회귀(1)</vt:lpstr>
      <vt:lpstr>결정 트리의 회귀(2)</vt:lpstr>
      <vt:lpstr>결정 트리의 회귀(3)</vt:lpstr>
      <vt:lpstr>결정 트리의 문제점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분류</dc:title>
  <dc:creator>송명서</dc:creator>
  <cp:lastModifiedBy>송명서</cp:lastModifiedBy>
  <cp:revision>95</cp:revision>
  <dcterms:created xsi:type="dcterms:W3CDTF">2019-09-24T03:50:11Z</dcterms:created>
  <dcterms:modified xsi:type="dcterms:W3CDTF">2019-11-11T15:50:49Z</dcterms:modified>
</cp:coreProperties>
</file>