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60" r:id="rId2"/>
    <p:sldId id="263" r:id="rId3"/>
    <p:sldId id="258" r:id="rId4"/>
    <p:sldId id="259" r:id="rId5"/>
    <p:sldId id="262" r:id="rId6"/>
    <p:sldId id="264" r:id="rId7"/>
    <p:sldId id="265" r:id="rId8"/>
    <p:sldId id="266" r:id="rId9"/>
    <p:sldId id="267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44F71-354E-41DF-9D98-D630C3D8EAB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29BA0-9D16-4671-B8A0-0D24F676C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20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4AE5A-4448-42FF-A481-4692886A9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B8A9E2-00CF-434E-877B-F88630279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99B259-7B45-40C5-99FE-80317505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7930-FD54-4235-BE4B-D0F857E6484B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F404A2-E32F-4862-8516-27DE4455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95E1C-022F-40AC-BC59-9C6F11F3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F4BB03-3D08-44CC-95D9-65DF76D53FAB}"/>
              </a:ext>
            </a:extLst>
          </p:cNvPr>
          <p:cNvCxnSpPr>
            <a:cxnSpLocks/>
          </p:cNvCxnSpPr>
          <p:nvPr userDrawn="1"/>
        </p:nvCxnSpPr>
        <p:spPr>
          <a:xfrm>
            <a:off x="-8313" y="253068"/>
            <a:ext cx="12204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41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C650F-E141-479D-8C1B-DAD0A056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BA0166-6DAD-4C0E-B2BC-8C0A7CA81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D6A49-B9A8-482B-8CBE-85CCCAC5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0954-0C8B-4AF5-ABF7-CA2B6ADF120B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D70DA-1E95-4C92-8471-1C6C8782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AF68DB-0D3D-430A-A151-FD1091B4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4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022CED-85B5-491F-8E71-5E278BFD8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45291E-8451-4A6E-9271-2D01BEBC6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46A16-A38D-40EA-80AD-94CAD1C4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3841-2018-406D-9B43-4BF20529C8D6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A23FDA-0ABF-4BF1-8BE3-0DBA2C40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EDCD87-4911-4AA5-B095-719C4F3B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45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4B038-D71A-4BD5-B82F-7AA0905D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927C3-FB7A-43F7-A028-440B81D0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  <a:defRPr sz="2000"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  <a:lvl2pPr>
              <a:buClr>
                <a:schemeClr val="accent2">
                  <a:lumMod val="50000"/>
                </a:schemeClr>
              </a:buClr>
              <a:defRPr sz="1800">
                <a:latin typeface="나눔명조" panose="02020603020101020101" pitchFamily="18" charset="-127"/>
                <a:ea typeface="나눔명조" panose="02020603020101020101" pitchFamily="18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30A03-689E-4694-B3EC-1A9155DE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EC04-2343-4BB4-A1A8-F06649CC0FB8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15075-235D-4335-B771-F8E81667F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B50C8-AF5E-43C3-9FD0-C9D5326B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sz="1000"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</a:lstStyle>
          <a:p>
            <a:fld id="{F59478C8-4D3E-436D-90D9-DCABC619F0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5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63C90-09DA-4387-B8A2-4B7F0AA3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49EBB1-CF78-4BB5-B4B5-89D3B5BB2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5C964E-2A52-4294-B993-3092B52D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4E44-5911-46CD-A839-E561E64DD00D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1AA3F2-CFAC-4D7D-92C7-90A6DECE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7D8B0-6B00-41F5-9417-80E8CD0E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932A7-27C2-4082-8EF7-243F22EE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651984-BBB0-4A73-A709-1253629F9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DB0235-4BB0-48B8-A373-2785450A3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3DE979-616A-4AF2-A329-6DFD39BB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DF8E-A73D-440B-8B4A-8A7C8DA74116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8F7D79-A1CF-4114-A1E8-47B24C44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D61061-952C-4555-BEE3-E456153C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3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C860C-04A5-4AE3-BD79-AE943038B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9139C5-38D3-40BF-9480-59151F755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1138BD-38D8-424E-B408-D0A128D30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9982BF-A3F7-40E4-A4B5-941099F7B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96AA13-1353-48AA-BE65-66C40ABB8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B34BAE-7785-4F17-8D6D-611F482E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3D581-6FDD-49A5-929E-E30E4614A89B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BCA40B-6447-4D21-AE2C-3E285F55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9337AD-F71A-47ED-B1C9-B3FA0102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34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65CBE-4A1B-465A-B708-01BD292E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9D80C5-5527-47A2-8307-4E819AD1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4AE7-BB32-43E0-864C-60760B0DF72D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9EADC7-383D-4B53-AE8B-3A8F35479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98315A-49DD-4CC7-8DED-EE9149A9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1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352592-E434-44C7-8518-23847CBB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8463-6253-43AC-9345-97665D2A1DC8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C26159-BA0D-43FB-A8E2-704682D4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578A4F-93D2-4592-BED9-A80DA01C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4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4ABFA-9C50-45A6-95F3-0F7B68FF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5D650-49F1-4B12-B7C7-08C73C7CC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F1EF9C-363D-49E1-AA4C-802A4ACE0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C6A716-7B03-4240-A799-62E7ADB8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EDD1-1D43-4B84-A45F-0894D6E19F5F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86F88B-ECCD-4577-AF89-976D9B97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7C0638-FCD9-4EE6-8662-597D12D0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49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D9A95-585E-407F-956D-2980D0752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0C270A-38A1-461F-AF8F-18FF064CA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44F65A-0626-4D0D-A12B-FDF7C9896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5978CC-B437-4059-9A32-B0906F0C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8081-9D53-442F-8989-C946DEA10FDC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695560-A6F9-4FDC-8C02-95B53247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3ED722-3734-481A-BEC2-E16A628E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13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809D32-0DF1-40F4-83CC-31DD3E5C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13D065-7634-4196-9F51-C8B259785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C0305-0AAE-4A7D-A80E-DCAE09E38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63F60-8CF1-471E-BE1F-1C1F51DF678D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5E68E6-4677-4233-A1E5-8AA6CBE7D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785EC4-8FE8-4B41-84B5-91AEE2137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478C8-4D3E-436D-90D9-DCABC619F03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4B3F8-6956-4D85-94AB-94C77D7C5FA2}"/>
              </a:ext>
            </a:extLst>
          </p:cNvPr>
          <p:cNvSpPr/>
          <p:nvPr userDrawn="1"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ML-study 02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63B6F57-74F7-4F52-A92A-657D880B085E}"/>
              </a:ext>
            </a:extLst>
          </p:cNvPr>
          <p:cNvCxnSpPr/>
          <p:nvPr userDrawn="1"/>
        </p:nvCxnSpPr>
        <p:spPr>
          <a:xfrm>
            <a:off x="0" y="253068"/>
            <a:ext cx="12192000" cy="0"/>
          </a:xfrm>
          <a:prstGeom prst="line">
            <a:avLst/>
          </a:prstGeom>
          <a:ln w="38100">
            <a:solidFill>
              <a:srgbClr val="96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AB3E956-698F-47DC-B2C3-DF975D47470C}"/>
              </a:ext>
            </a:extLst>
          </p:cNvPr>
          <p:cNvSpPr txBox="1"/>
          <p:nvPr userDrawn="1"/>
        </p:nvSpPr>
        <p:spPr>
          <a:xfrm>
            <a:off x="0" y="6581001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chap03-04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93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atsgo.github.io/machine%20learning/2017/04/02/logistic/" TargetMode="External"/><Relationship Id="rId2" Type="http://schemas.openxmlformats.org/officeDocument/2006/relationships/hyperlink" Target="https://ko.wikipedia.org/wiki/%EB%A1%9C%EC%A7%80%EC%8A%A4%ED%8B%B1_%ED%9A%8C%EA%B7%8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028F22-92D1-4C89-8D7B-114E230C2F1F}"/>
              </a:ext>
            </a:extLst>
          </p:cNvPr>
          <p:cNvSpPr/>
          <p:nvPr/>
        </p:nvSpPr>
        <p:spPr>
          <a:xfrm>
            <a:off x="0" y="1753299"/>
            <a:ext cx="12192000" cy="2768367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DD89EC4-7ABD-4709-91AD-D47DD0ED300D}"/>
              </a:ext>
            </a:extLst>
          </p:cNvPr>
          <p:cNvSpPr txBox="1">
            <a:spLocks/>
          </p:cNvSpPr>
          <p:nvPr/>
        </p:nvSpPr>
        <p:spPr>
          <a:xfrm>
            <a:off x="1524000" y="186059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분류와 로지스틱 회귀</a:t>
            </a:r>
            <a:endParaRPr lang="en-US" altLang="ko-KR" sz="48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6EB62-8AB7-4CF6-B440-2F5A8EB71BFA}"/>
              </a:ext>
            </a:extLst>
          </p:cNvPr>
          <p:cNvSpPr txBox="1"/>
          <p:nvPr/>
        </p:nvSpPr>
        <p:spPr>
          <a:xfrm>
            <a:off x="5657418" y="3501465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송명서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F220D8-33E1-4A64-9734-96D7FFC2B2F6}"/>
              </a:ext>
            </a:extLst>
          </p:cNvPr>
          <p:cNvSpPr txBox="1"/>
          <p:nvPr/>
        </p:nvSpPr>
        <p:spPr>
          <a:xfrm>
            <a:off x="10385095" y="6581001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micmic123@snu.ac.kr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5A80D3F-3494-4679-A624-84498CD0527D}"/>
              </a:ext>
            </a:extLst>
          </p:cNvPr>
          <p:cNvCxnSpPr>
            <a:cxnSpLocks/>
          </p:cNvCxnSpPr>
          <p:nvPr/>
        </p:nvCxnSpPr>
        <p:spPr>
          <a:xfrm>
            <a:off x="-33556" y="2080470"/>
            <a:ext cx="1219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9DB23F8-4B42-457C-85D6-4FB04F63A85D}"/>
              </a:ext>
            </a:extLst>
          </p:cNvPr>
          <p:cNvCxnSpPr/>
          <p:nvPr/>
        </p:nvCxnSpPr>
        <p:spPr>
          <a:xfrm>
            <a:off x="0" y="4372062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21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73EC0-ED48-4462-B05E-3DAA226AF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62146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이항 분류</a:t>
            </a:r>
            <a:r>
              <a:rPr lang="en-US" altLang="ko-KR" dirty="0"/>
              <a:t>: 0(False) or 1(True)</a:t>
            </a:r>
            <a:r>
              <a:rPr lang="ko-KR" altLang="en-US" dirty="0"/>
              <a:t>이라는 두 </a:t>
            </a:r>
            <a:r>
              <a:rPr lang="ko-KR" altLang="en-US" dirty="0" err="1"/>
              <a:t>범주값</a:t>
            </a:r>
            <a:r>
              <a:rPr lang="en-US" altLang="ko-KR" dirty="0"/>
              <a:t>(</a:t>
            </a:r>
            <a:r>
              <a:rPr lang="ko-KR" altLang="en-US" dirty="0"/>
              <a:t>범주</a:t>
            </a:r>
            <a:r>
              <a:rPr lang="en-US" altLang="ko-KR" dirty="0"/>
              <a:t>)</a:t>
            </a:r>
            <a:r>
              <a:rPr lang="ko-KR" altLang="en-US" dirty="0"/>
              <a:t>으로 분류</a:t>
            </a: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기본 아이디어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범주값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 자체에 선형회귀를 적용하지 말고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en-US" altLang="ko-KR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&lt;</a:t>
            </a:r>
            <a:r>
              <a:rPr lang="ko-KR" altLang="en-US" b="1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범주값이</a:t>
            </a:r>
            <a:r>
              <a:rPr lang="ko-KR" altLang="en-US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r>
              <a:rPr lang="ko-KR" altLang="en-US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일 확률</a:t>
            </a:r>
            <a:r>
              <a:rPr lang="en-US" altLang="ko-KR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&gt;</a:t>
            </a:r>
            <a:r>
              <a:rPr lang="ko-KR" altLang="en-US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에 </a:t>
            </a:r>
            <a:r>
              <a:rPr lang="ko-KR" altLang="en-US" b="1" dirty="0"/>
              <a:t>대해</a:t>
            </a:r>
            <a:r>
              <a:rPr lang="ko-KR" altLang="en-US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 선형회귀를 적용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하자</a:t>
            </a: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범주형 자료를 수치형 자료로 다루던</a:t>
            </a:r>
            <a:r>
              <a:rPr lang="en-US" altLang="ko-KR" dirty="0"/>
              <a:t>’ </a:t>
            </a:r>
            <a:r>
              <a:rPr lang="ko-KR" altLang="en-US" dirty="0"/>
              <a:t>이전의 문제를 해결</a:t>
            </a:r>
            <a:endParaRPr lang="en-US" altLang="ko-KR" dirty="0"/>
          </a:p>
          <a:p>
            <a:pPr lvl="1"/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확률은 애초에 수치형 자료이므로</a:t>
            </a:r>
            <a:r>
              <a:rPr lang="en-US" altLang="ko-KR" dirty="0"/>
              <a:t> </a:t>
            </a:r>
            <a:r>
              <a:rPr lang="ko-KR" altLang="en-US" dirty="0"/>
              <a:t>그 크기와 대소관계가 </a:t>
            </a:r>
            <a:r>
              <a:rPr lang="ko-KR" altLang="en-US" dirty="0" err="1"/>
              <a:t>유의미</a:t>
            </a: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12CBF40-F4D2-47BC-996D-50750E785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이항 로지스틱 회귀</a:t>
            </a:r>
            <a:r>
              <a:rPr lang="en-US" altLang="ko-KR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(1)</a:t>
            </a:r>
            <a:endParaRPr lang="ko-KR" altLang="en-US" sz="2800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EA7B0DFB-FD88-4A1E-9627-0667BBF9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2EB145-DE2C-4958-85CC-1339A5044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128" y="3941661"/>
            <a:ext cx="4785744" cy="88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67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612CBF40-F4D2-47BC-996D-50750E785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이항 로지스틱 회귀</a:t>
            </a:r>
            <a:r>
              <a:rPr lang="en-US" altLang="ko-KR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(2)</a:t>
            </a:r>
            <a:endParaRPr lang="ko-KR" altLang="en-US" sz="2800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EA7B0DFB-FD88-4A1E-9627-0667BBF9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2EB145-DE2C-4958-85CC-1339A5044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409" y="2469013"/>
            <a:ext cx="4785744" cy="8822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ED2CFB-75EA-47F3-925A-5DCB6A14B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27" y="3769548"/>
            <a:ext cx="3251114" cy="1014532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477414-C412-4093-A354-5300C9511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62146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좌변과 우변의 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Range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가 맞지 않는다는 문제 발생</a:t>
            </a: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5E7B0DD-3FDD-41BD-AA86-C63B23EB1C48}"/>
                  </a:ext>
                </a:extLst>
              </p:cNvPr>
              <p:cNvSpPr/>
              <p:nvPr/>
            </p:nvSpPr>
            <p:spPr>
              <a:xfrm>
                <a:off x="3953291" y="5099992"/>
                <a:ext cx="5495509" cy="9490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sz="3200" smtClean="0">
                        <a:latin typeface="Cambria Math" panose="02040503050406030204" pitchFamily="18" charset="0"/>
                      </a:rPr>
                      <m:t>log</m:t>
                    </m:r>
                    <m:f>
                      <m:fPr>
                        <m:ctrlPr>
                          <a:rPr lang="ko-KR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32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3200">
                            <a:latin typeface="Cambria Math" panose="02040503050406030204" pitchFamily="18" charset="0"/>
                          </a:rPr>
                          <m:t>=1|</m:t>
                        </m:r>
                        <m:acc>
                          <m:accPr>
                            <m:chr m:val="⃑"/>
                            <m:ctrlPr>
                              <a:rPr lang="ko-KR" alt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320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⃑"/>
                            <m:ctrlPr>
                              <a:rPr lang="ko-KR" alt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32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3200">
                            <a:latin typeface="Cambria Math" panose="02040503050406030204" pitchFamily="18" charset="0"/>
                          </a:rPr>
                          <m:t>=1|</m:t>
                        </m:r>
                        <m:acc>
                          <m:accPr>
                            <m:chr m:val="⃑"/>
                            <m:ctrlPr>
                              <a:rPr lang="ko-KR" alt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320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⃑"/>
                            <m:ctrlPr>
                              <a:rPr lang="ko-KR" alt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altLang="ko-KR" sz="32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⃑"/>
                            <m:ctrlPr>
                              <a:rPr lang="ko-KR" alt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⃑"/>
                        <m:ctrlPr>
                          <a:rPr lang="ko-KR" alt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en-US" sz="3200" dirty="0"/>
                  <a:t> </a:t>
                </a:r>
              </a:p>
            </p:txBody>
          </p:sp>
        </mc:Choice>
        <mc:Fallback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5E7B0DD-3FDD-41BD-AA86-C63B23EB1C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291" y="5099992"/>
                <a:ext cx="5495509" cy="9490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420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내용 개체 틀 2">
                <a:extLst>
                  <a:ext uri="{FF2B5EF4-FFF2-40B4-BE49-F238E27FC236}">
                    <a16:creationId xmlns:a16="http://schemas.microsoft.com/office/drawing/2014/main" id="{8D477414-C412-4093-A354-5300C95110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262146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⃑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⃑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/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/>
                          <m:t>=1</m:t>
                        </m:r>
                      </m:e>
                      <m:e>
                        <m:acc>
                          <m:accPr>
                            <m:chr m:val="⃑"/>
                            <m:ctrlPr>
                              <a:rPr lang="ko-KR" altLang="ko-KR" i="1"/>
                            </m:ctrlPr>
                          </m:accPr>
                          <m:e>
                            <m:r>
                              <a:rPr lang="en-US" altLang="ko-KR" i="1"/>
                              <m:t>𝑋</m:t>
                            </m:r>
                          </m:e>
                        </m:acc>
                        <m:r>
                          <a:rPr lang="en-US" altLang="ko-KR"/>
                          <m:t>=</m:t>
                        </m:r>
                        <m:acc>
                          <m:accPr>
                            <m:chr m:val="⃑"/>
                            <m:ctrlPr>
                              <a:rPr lang="ko-KR" altLang="ko-KR" i="1"/>
                            </m:ctrlPr>
                          </m:accPr>
                          <m:e>
                            <m:r>
                              <a:rPr lang="en-US" altLang="ko-KR" i="1"/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 </a:t>
                </a:r>
                <a:r>
                  <a:rPr lang="ko-KR" altLang="en-US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치환</a:t>
                </a:r>
                <a:endParaRPr lang="en-US" altLang="ko-KR" dirty="0"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</p:txBody>
          </p:sp>
        </mc:Choice>
        <mc:Fallback>
          <p:sp>
            <p:nvSpPr>
              <p:cNvPr id="13" name="내용 개체 틀 2">
                <a:extLst>
                  <a:ext uri="{FF2B5EF4-FFF2-40B4-BE49-F238E27FC236}">
                    <a16:creationId xmlns:a16="http://schemas.microsoft.com/office/drawing/2014/main" id="{8D477414-C412-4093-A354-5300C95110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262146" cy="4351338"/>
              </a:xfrm>
              <a:blipFill>
                <a:blip r:embed="rId2"/>
                <a:stretch>
                  <a:fillRect l="-592"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제목 1">
            <a:extLst>
              <a:ext uri="{FF2B5EF4-FFF2-40B4-BE49-F238E27FC236}">
                <a16:creationId xmlns:a16="http://schemas.microsoft.com/office/drawing/2014/main" id="{612CBF40-F4D2-47BC-996D-50750E785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이항 로지스틱 회귀</a:t>
            </a:r>
            <a:r>
              <a:rPr lang="en-US" altLang="ko-KR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(3)</a:t>
            </a:r>
            <a:endParaRPr lang="ko-KR" altLang="en-US" sz="2800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EA7B0DFB-FD88-4A1E-9627-0667BBF9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12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470AA716-BD59-4B6C-90A4-C7E66957EC38}"/>
                  </a:ext>
                </a:extLst>
              </p:cNvPr>
              <p:cNvSpPr/>
              <p:nvPr/>
            </p:nvSpPr>
            <p:spPr>
              <a:xfrm>
                <a:off x="4420609" y="2378825"/>
                <a:ext cx="2858731" cy="639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sz="2000" i="0" smtClean="0">
                        <a:latin typeface="Cambria Math" panose="02040503050406030204" pitchFamily="18" charset="0"/>
                      </a:rPr>
                      <m:t>log</m:t>
                    </m:r>
                    <m:f>
                      <m:f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/>
                          <m:t>𝑃</m:t>
                        </m:r>
                        <m:r>
                          <a:rPr lang="en-US" altLang="ko-KR" sz="2000"/>
                          <m:t>[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000"/>
                          <m:t>=1|</m:t>
                        </m:r>
                        <m:acc>
                          <m:accPr>
                            <m:chr m:val="⃑"/>
                            <m:ctrlPr>
                              <a:rPr lang="ko-KR" altLang="en-US" sz="2000" i="1"/>
                            </m:ctrlPr>
                          </m:accPr>
                          <m:e>
                            <m:r>
                              <a:rPr lang="en-US" altLang="ko-KR" sz="2000" i="1"/>
                              <m:t>𝑋</m:t>
                            </m:r>
                          </m:e>
                        </m:acc>
                        <m:r>
                          <a:rPr lang="en-US" altLang="ko-KR" sz="2000"/>
                          <m:t>=</m:t>
                        </m:r>
                        <m:acc>
                          <m:accPr>
                            <m:chr m:val="⃑"/>
                            <m:ctrlPr>
                              <a:rPr lang="ko-KR" altLang="en-US" sz="2000" i="1"/>
                            </m:ctrlPr>
                          </m:accPr>
                          <m:e>
                            <m:r>
                              <a:rPr lang="en-US" altLang="ko-KR" sz="2000" i="1"/>
                              <m:t>𝑥</m:t>
                            </m:r>
                          </m:e>
                        </m:acc>
                        <m:r>
                          <a:rPr lang="en-US" altLang="ko-KR" sz="2000" i="1"/>
                          <m:t>]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i="1"/>
                          <m:t>𝑃</m:t>
                        </m:r>
                        <m:r>
                          <a:rPr lang="en-US" altLang="ko-KR" sz="2000"/>
                          <m:t>[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000"/>
                          <m:t>=1|</m:t>
                        </m:r>
                        <m:acc>
                          <m:accPr>
                            <m:chr m:val="⃑"/>
                            <m:ctrlPr>
                              <a:rPr lang="ko-KR" altLang="en-US" sz="2000" i="1"/>
                            </m:ctrlPr>
                          </m:accPr>
                          <m:e>
                            <m:r>
                              <a:rPr lang="en-US" altLang="ko-KR" sz="2000" i="1"/>
                              <m:t>𝑋</m:t>
                            </m:r>
                          </m:e>
                        </m:acc>
                        <m:r>
                          <a:rPr lang="en-US" altLang="ko-KR" sz="2000"/>
                          <m:t>=</m:t>
                        </m:r>
                        <m:acc>
                          <m:accPr>
                            <m:chr m:val="⃑"/>
                            <m:ctrlPr>
                              <a:rPr lang="ko-KR" altLang="en-US" sz="2000" i="1"/>
                            </m:ctrlPr>
                          </m:accPr>
                          <m:e>
                            <m:r>
                              <a:rPr lang="en-US" altLang="ko-KR" sz="2000" i="1"/>
                              <m:t>𝑥</m:t>
                            </m:r>
                          </m:e>
                        </m:acc>
                        <m:r>
                          <a:rPr lang="en-US" altLang="ko-KR" sz="2000" i="1"/>
                          <m:t>]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⃑"/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⃑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 </a:t>
                </a:r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470AA716-BD59-4B6C-90A4-C7E66957EC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609" y="2378825"/>
                <a:ext cx="2858731" cy="6395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212D2B51-7450-422B-8A13-EED2C02E7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607" y="3085827"/>
            <a:ext cx="3400632" cy="35640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39DD925-03FF-41D5-9A6D-93780A1C5B12}"/>
                  </a:ext>
                </a:extLst>
              </p:cNvPr>
              <p:cNvSpPr txBox="1"/>
              <p:nvPr/>
            </p:nvSpPr>
            <p:spPr>
              <a:xfrm>
                <a:off x="9768011" y="5888392"/>
                <a:ext cx="1333635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39DD925-03FF-41D5-9A6D-93780A1C5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8011" y="5888392"/>
                <a:ext cx="1333635" cy="525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44B418E-02A2-4F52-9C43-565EBFD8AA05}"/>
              </a:ext>
            </a:extLst>
          </p:cNvPr>
          <p:cNvSpPr txBox="1"/>
          <p:nvPr/>
        </p:nvSpPr>
        <p:spPr>
          <a:xfrm>
            <a:off x="7216791" y="5992297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Range: (0, 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3253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내용 개체 틀 2">
                <a:extLst>
                  <a:ext uri="{FF2B5EF4-FFF2-40B4-BE49-F238E27FC236}">
                    <a16:creationId xmlns:a16="http://schemas.microsoft.com/office/drawing/2014/main" id="{8D477414-C412-4093-A354-5300C95110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092655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결</m:t>
                    </m:r>
                  </m:oMath>
                </a14:m>
                <a:r>
                  <a:rPr lang="ko-KR" altLang="en-US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정경계</a:t>
                </a:r>
                <a:r>
                  <a:rPr lang="en-US" altLang="ko-KR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: </a:t>
                </a:r>
                <a:r>
                  <a:rPr lang="ko-KR" altLang="en-US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어떤 임계치를 기준으로 미지의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en-US" dirty="0"/>
                  <a:t>를 </a:t>
                </a:r>
                <a:r>
                  <a:rPr lang="ko-KR" altLang="en-US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범주 </a:t>
                </a:r>
                <a:r>
                  <a:rPr lang="en-US" altLang="ko-KR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1(</a:t>
                </a:r>
                <a:r>
                  <a:rPr lang="ko-KR" altLang="en-US" dirty="0" err="1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범주값</a:t>
                </a:r>
                <a:r>
                  <a:rPr lang="ko-KR" altLang="en-US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 </a:t>
                </a:r>
                <a:r>
                  <a:rPr lang="en-US" altLang="ko-KR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1</a:t>
                </a:r>
                <a:r>
                  <a:rPr lang="ko-KR" altLang="en-US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의 범주</a:t>
                </a:r>
                <a:r>
                  <a:rPr lang="en-US" altLang="ko-KR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)</a:t>
                </a:r>
                <a:r>
                  <a:rPr lang="ko-KR" altLang="en-US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로 분류할 것인가</a:t>
                </a:r>
                <a:endParaRPr lang="en-US" altLang="ko-KR" dirty="0"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  <a:p>
                <a:pPr lvl="1"/>
                <a:r>
                  <a:rPr lang="en-US" altLang="ko-KR" dirty="0"/>
                  <a:t>‘1</a:t>
                </a:r>
                <a:r>
                  <a:rPr lang="ko-KR" altLang="en-US" dirty="0"/>
                  <a:t>일 확률 </a:t>
                </a:r>
                <a:r>
                  <a:rPr lang="en-US" altLang="ko-KR" dirty="0"/>
                  <a:t>&gt; 0</a:t>
                </a:r>
                <a:r>
                  <a:rPr lang="ko-KR" altLang="en-US" dirty="0"/>
                  <a:t>일 확률</a:t>
                </a:r>
                <a:r>
                  <a:rPr lang="en-US" altLang="ko-KR" dirty="0"/>
                  <a:t>’</a:t>
                </a:r>
                <a:r>
                  <a:rPr lang="ko-KR" altLang="en-US" dirty="0"/>
                  <a:t>이라면 그때의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en-US" dirty="0" err="1"/>
                  <a:t>를</a:t>
                </a:r>
                <a:r>
                  <a:rPr lang="ko-KR" altLang="en-US" dirty="0"/>
                  <a:t> 범주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로 분류하는 것으로 하자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그렇다면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로 분류되는 임계치는 </a:t>
                </a:r>
                <a:r>
                  <a:rPr lang="en-US" altLang="ko-KR" dirty="0"/>
                  <a:t>0.5</a:t>
                </a:r>
              </a:p>
              <a:p>
                <a:pPr lvl="1"/>
                <a:r>
                  <a:rPr lang="en-US" altLang="ko-KR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(</a:t>
                </a:r>
                <a:r>
                  <a:rPr lang="ko-KR" altLang="en-US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동치</a:t>
                </a:r>
                <a:r>
                  <a:rPr lang="en-US" altLang="ko-KR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⃑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⃑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/>
                  <a:t>면 범주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로 분류</a:t>
                </a:r>
                <a:r>
                  <a:rPr lang="en-US" altLang="ko-KR" dirty="0"/>
                  <a:t> </a:t>
                </a:r>
                <a:endParaRPr lang="en-US" altLang="ko-KR" dirty="0"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</p:txBody>
          </p:sp>
        </mc:Choice>
        <mc:Fallback>
          <p:sp>
            <p:nvSpPr>
              <p:cNvPr id="13" name="내용 개체 틀 2">
                <a:extLst>
                  <a:ext uri="{FF2B5EF4-FFF2-40B4-BE49-F238E27FC236}">
                    <a16:creationId xmlns:a16="http://schemas.microsoft.com/office/drawing/2014/main" id="{8D477414-C412-4093-A354-5300C95110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092655" cy="4351338"/>
              </a:xfrm>
              <a:blipFill>
                <a:blip r:embed="rId2"/>
                <a:stretch>
                  <a:fillRect l="-48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제목 1">
            <a:extLst>
              <a:ext uri="{FF2B5EF4-FFF2-40B4-BE49-F238E27FC236}">
                <a16:creationId xmlns:a16="http://schemas.microsoft.com/office/drawing/2014/main" id="{612CBF40-F4D2-47BC-996D-50750E785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이항 로지스틱 회귀</a:t>
            </a:r>
            <a:r>
              <a:rPr lang="en-US" altLang="ko-KR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(4)</a:t>
            </a:r>
            <a:endParaRPr lang="ko-KR" altLang="en-US" sz="2800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EA7B0DFB-FD88-4A1E-9627-0667BBF9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12AD16-DF12-48E1-BFCD-80556A4DD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683" y="613095"/>
            <a:ext cx="3211325" cy="9957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8C70D5-167C-40F4-8D3B-A046CE95B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826" y="3286125"/>
            <a:ext cx="4037159" cy="5854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01A1F92-BDCC-4514-AEB7-7EBA0E1DC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864" y="4164318"/>
            <a:ext cx="1782273" cy="214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96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내용 개체 틀 2">
                <a:extLst>
                  <a:ext uri="{FF2B5EF4-FFF2-40B4-BE49-F238E27FC236}">
                    <a16:creationId xmlns:a16="http://schemas.microsoft.com/office/drawing/2014/main" id="{8D477414-C412-4093-A354-5300C95110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092655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결</m:t>
                    </m:r>
                  </m:oMath>
                </a14:m>
                <a:r>
                  <a:rPr lang="ko-KR" altLang="en-US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정경계</a:t>
                </a:r>
                <a:r>
                  <a:rPr lang="en-US" altLang="ko-KR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: </a:t>
                </a:r>
                <a:r>
                  <a:rPr lang="ko-KR" altLang="en-US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어떤 임계치를 기준으로 미지의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en-US" dirty="0"/>
                  <a:t>를 </a:t>
                </a:r>
                <a:r>
                  <a:rPr lang="ko-KR" altLang="en-US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범주 </a:t>
                </a:r>
                <a:r>
                  <a:rPr lang="en-US" altLang="ko-KR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1(</a:t>
                </a:r>
                <a:r>
                  <a:rPr lang="ko-KR" altLang="en-US" dirty="0" err="1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범주값</a:t>
                </a:r>
                <a:r>
                  <a:rPr lang="ko-KR" altLang="en-US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 </a:t>
                </a:r>
                <a:r>
                  <a:rPr lang="en-US" altLang="ko-KR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1</a:t>
                </a:r>
                <a:r>
                  <a:rPr lang="ko-KR" altLang="en-US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의 범주</a:t>
                </a:r>
                <a:r>
                  <a:rPr lang="en-US" altLang="ko-KR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)</a:t>
                </a:r>
                <a:r>
                  <a:rPr lang="ko-KR" altLang="en-US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로 분류할 것인가</a:t>
                </a:r>
                <a:endParaRPr lang="en-US" altLang="ko-KR" dirty="0"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⃑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⃑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/>
                  <a:t>면 범주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로 분류</a:t>
                </a:r>
                <a:r>
                  <a:rPr lang="en-US" altLang="ko-KR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⃑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⃑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/>
                  <a:t>면 범주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으로 분류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ko-KR" altLang="en-US" dirty="0"/>
                  <a:t>따라서 로지스틱 회귀 모델의 결정경계는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⃑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⃑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ko-KR" altLang="en-US" dirty="0"/>
                  <a:t>인 평면</a:t>
                </a:r>
                <a:endParaRPr lang="en-US" altLang="ko-KR" dirty="0"/>
              </a:p>
            </p:txBody>
          </p:sp>
        </mc:Choice>
        <mc:Fallback>
          <p:sp>
            <p:nvSpPr>
              <p:cNvPr id="13" name="내용 개체 틀 2">
                <a:extLst>
                  <a:ext uri="{FF2B5EF4-FFF2-40B4-BE49-F238E27FC236}">
                    <a16:creationId xmlns:a16="http://schemas.microsoft.com/office/drawing/2014/main" id="{8D477414-C412-4093-A354-5300C95110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092655" cy="4351338"/>
              </a:xfrm>
              <a:blipFill>
                <a:blip r:embed="rId2"/>
                <a:stretch>
                  <a:fillRect l="-48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제목 1">
            <a:extLst>
              <a:ext uri="{FF2B5EF4-FFF2-40B4-BE49-F238E27FC236}">
                <a16:creationId xmlns:a16="http://schemas.microsoft.com/office/drawing/2014/main" id="{612CBF40-F4D2-47BC-996D-50750E785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이항 로지스틱 회귀</a:t>
            </a:r>
            <a:r>
              <a:rPr lang="en-US" altLang="ko-KR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(5)</a:t>
            </a:r>
            <a:endParaRPr lang="ko-KR" altLang="en-US" sz="2800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EA7B0DFB-FD88-4A1E-9627-0667BBF9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12AD16-DF12-48E1-BFCD-80556A4DD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683" y="613095"/>
            <a:ext cx="3211325" cy="995760"/>
          </a:xfrm>
          <a:prstGeom prst="rect">
            <a:avLst/>
          </a:prstGeom>
        </p:spPr>
      </p:pic>
      <p:pic>
        <p:nvPicPr>
          <p:cNvPr id="2050" name="Picture 2" descr="https://i.imgur.com/tqQ3WdX.png">
            <a:extLst>
              <a:ext uri="{FF2B5EF4-FFF2-40B4-BE49-F238E27FC236}">
                <a16:creationId xmlns:a16="http://schemas.microsoft.com/office/drawing/2014/main" id="{3A9960A9-C3C6-4493-9B68-D5878A660A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15" b="43775"/>
          <a:stretch/>
        </p:blipFill>
        <p:spPr bwMode="auto">
          <a:xfrm>
            <a:off x="2453889" y="4001294"/>
            <a:ext cx="7284221" cy="282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448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내용 개체 틀 2">
                <a:extLst>
                  <a:ext uri="{FF2B5EF4-FFF2-40B4-BE49-F238E27FC236}">
                    <a16:creationId xmlns:a16="http://schemas.microsoft.com/office/drawing/2014/main" id="{8D477414-C412-4093-A354-5300C95110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908098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다항 분류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둘 이상의 범주로 분류</a:t>
                </a:r>
                <a:endParaRPr lang="en-US" altLang="ko-KR" dirty="0"/>
              </a:p>
              <a:p>
                <a:r>
                  <a:rPr lang="ko-KR" altLang="en-US" dirty="0"/>
                  <a:t>이항 로지스틱 회귀 모델을 여러 개 사용하면 됨</a:t>
                </a:r>
                <a:endParaRPr lang="en-US" altLang="ko-KR" dirty="0"/>
              </a:p>
              <a:p>
                <a:pPr lvl="1"/>
                <a:r>
                  <a:rPr lang="en-US" altLang="ko-KR" dirty="0" err="1"/>
                  <a:t>OvA</a:t>
                </a:r>
                <a:r>
                  <a:rPr lang="en-US" altLang="ko-KR" dirty="0"/>
                  <a:t>(one-versus-all, one-versus-</a:t>
                </a:r>
                <a:r>
                  <a:rPr lang="en-US" altLang="ko-KR" dirty="0" err="1"/>
                  <a:t>therest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전략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각 범주마다 이항 로지스틱 회귀 모델을 만들어 학습시키고 예측 시에는 결정 점수가 최대인 범주를 선택</a:t>
                </a:r>
                <a:endParaRPr lang="en-US" altLang="ko-KR" dirty="0"/>
              </a:p>
              <a:p>
                <a:r>
                  <a:rPr lang="ko-KR" altLang="en-US" dirty="0"/>
                  <a:t>사실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범주의 총 수 </a:t>
                </a:r>
                <a:r>
                  <a:rPr lang="en-US" altLang="ko-KR" dirty="0"/>
                  <a:t>– 1)</a:t>
                </a:r>
                <a:r>
                  <a:rPr lang="ko-KR" altLang="en-US" dirty="0"/>
                  <a:t>개의 이항 로지스틱 모델만 있어도 충분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나머지 한 범주에 속할 확률 </a:t>
                </a:r>
                <a:r>
                  <a:rPr lang="en-US" altLang="ko-KR" dirty="0"/>
                  <a:t>= 1 -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번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째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범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주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속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확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률</m:t>
                        </m:r>
                      </m:e>
                    </m:nary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13" name="내용 개체 틀 2">
                <a:extLst>
                  <a:ext uri="{FF2B5EF4-FFF2-40B4-BE49-F238E27FC236}">
                    <a16:creationId xmlns:a16="http://schemas.microsoft.com/office/drawing/2014/main" id="{8D477414-C412-4093-A354-5300C95110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908098" cy="4351338"/>
              </a:xfrm>
              <a:blipFill>
                <a:blip r:embed="rId2"/>
                <a:stretch>
                  <a:fillRect l="-554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제목 1">
            <a:extLst>
              <a:ext uri="{FF2B5EF4-FFF2-40B4-BE49-F238E27FC236}">
                <a16:creationId xmlns:a16="http://schemas.microsoft.com/office/drawing/2014/main" id="{612CBF40-F4D2-47BC-996D-50750E785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다항 로지스틱 회귀</a:t>
            </a:r>
            <a:r>
              <a:rPr lang="en-US" altLang="ko-KR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(1)</a:t>
            </a:r>
            <a:endParaRPr lang="ko-KR" altLang="en-US" sz="2800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EA7B0DFB-FD88-4A1E-9627-0667BBF9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12AD16-DF12-48E1-BFCD-80556A4DD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683" y="613095"/>
            <a:ext cx="3211325" cy="99576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BE090ED-85F2-42E1-B3F8-A4C190A21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172" y="4541903"/>
            <a:ext cx="2797209" cy="14562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8B771E2-B086-4B65-B326-8E97F6388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6706" y="4146065"/>
            <a:ext cx="3333750" cy="2247900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C2EC42FF-39FF-4A44-B847-52F1B9B5C16A}"/>
              </a:ext>
            </a:extLst>
          </p:cNvPr>
          <p:cNvCxnSpPr/>
          <p:nvPr/>
        </p:nvCxnSpPr>
        <p:spPr>
          <a:xfrm rot="5400000" flipH="1" flipV="1">
            <a:off x="9206721" y="2877927"/>
            <a:ext cx="3334318" cy="959840"/>
          </a:xfrm>
          <a:prstGeom prst="bentConnector3">
            <a:avLst>
              <a:gd name="adj1" fmla="val -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1651CB-BA06-425E-8964-4C17B575D7C2}"/>
              </a:ext>
            </a:extLst>
          </p:cNvPr>
          <p:cNvSpPr txBox="1"/>
          <p:nvPr/>
        </p:nvSpPr>
        <p:spPr>
          <a:xfrm>
            <a:off x="10294642" y="5077764"/>
            <a:ext cx="1919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이것으로 </a:t>
            </a:r>
            <a:r>
              <a:rPr lang="en-US" altLang="ko-KR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r>
              <a:rPr lang="ko-KR" altLang="en-US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개 만들었을</a:t>
            </a:r>
            <a:endParaRPr lang="en-US" altLang="ko-KR" sz="14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때와 차이점</a:t>
            </a:r>
            <a:r>
              <a:rPr lang="en-US" altLang="ko-KR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?</a:t>
            </a:r>
            <a:endParaRPr lang="ko-KR" altLang="en-US" sz="14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640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477414-C412-4093-A354-5300C9511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모든 각각의 범주에 속할 확률을 구하고 그 총합이 </a:t>
            </a:r>
            <a:r>
              <a:rPr lang="en-US" altLang="ko-KR" dirty="0"/>
              <a:t>1</a:t>
            </a:r>
            <a:r>
              <a:rPr lang="ko-KR" altLang="en-US" dirty="0"/>
              <a:t>이 되는 또다른 방법</a:t>
            </a:r>
            <a:r>
              <a:rPr lang="en-US" altLang="ko-KR" b="1" dirty="0"/>
              <a:t>(</a:t>
            </a:r>
            <a:r>
              <a:rPr lang="ko-KR" altLang="en-US" b="1" dirty="0"/>
              <a:t>다항 로지스틱 회귀 또는 </a:t>
            </a:r>
            <a:r>
              <a:rPr lang="ko-KR" altLang="en-US" b="1" dirty="0" err="1"/>
              <a:t>소프트맥스</a:t>
            </a:r>
            <a:r>
              <a:rPr lang="ko-KR" altLang="en-US" b="1" dirty="0"/>
              <a:t> 회귀</a:t>
            </a:r>
            <a:r>
              <a:rPr lang="en-US" altLang="ko-KR" b="1" dirty="0"/>
              <a:t>)</a:t>
            </a:r>
          </a:p>
          <a:p>
            <a:pPr lvl="1"/>
            <a:r>
              <a:rPr lang="ko-KR" altLang="en-US" dirty="0"/>
              <a:t>여러 이진 분류기가 연결된 것이 아닌 하나의 분류기</a:t>
            </a:r>
            <a:endParaRPr lang="en-US" altLang="ko-KR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12CBF40-F4D2-47BC-996D-50750E785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다항 로지스틱 회귀</a:t>
            </a:r>
            <a:r>
              <a:rPr lang="en-US" altLang="ko-KR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(2)</a:t>
            </a:r>
            <a:endParaRPr lang="ko-KR" altLang="en-US" sz="2800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EA7B0DFB-FD88-4A1E-9627-0667BBF9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13E924-F6AC-4072-8E0C-F9374650D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145" y="2821948"/>
            <a:ext cx="3759709" cy="16774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BB6F1C8-7069-4BD1-BD0D-23946A91E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518" y="4565898"/>
            <a:ext cx="3218963" cy="229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22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477414-C412-4093-A354-5300C9511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05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모든 각각의 범주에 속할 확률을 구하고 그 총합이 </a:t>
            </a:r>
            <a:r>
              <a:rPr lang="en-US" altLang="ko-KR" dirty="0"/>
              <a:t>1</a:t>
            </a:r>
            <a:r>
              <a:rPr lang="ko-KR" altLang="en-US" dirty="0"/>
              <a:t>이 되는 또다른 방법</a:t>
            </a:r>
            <a:r>
              <a:rPr lang="en-US" altLang="ko-KR" b="1" dirty="0"/>
              <a:t>(</a:t>
            </a:r>
            <a:r>
              <a:rPr lang="ko-KR" altLang="en-US" b="1" dirty="0"/>
              <a:t>다항 로지스틱 회귀 또는 </a:t>
            </a:r>
            <a:r>
              <a:rPr lang="ko-KR" altLang="en-US" b="1" dirty="0" err="1"/>
              <a:t>소프트맥스</a:t>
            </a:r>
            <a:r>
              <a:rPr lang="ko-KR" altLang="en-US" b="1" dirty="0"/>
              <a:t> 회귀</a:t>
            </a:r>
            <a:r>
              <a:rPr lang="en-US" altLang="ko-KR" b="1" dirty="0"/>
              <a:t>)</a:t>
            </a:r>
          </a:p>
          <a:p>
            <a:pPr lvl="1"/>
            <a:r>
              <a:rPr lang="ko-KR" altLang="en-US" dirty="0"/>
              <a:t>여러 이진 분류기가 연결된 것이 아닌 하나의 분류기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12CBF40-F4D2-47BC-996D-50750E785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다항 로지스틱 회귀</a:t>
            </a:r>
            <a:r>
              <a:rPr lang="en-US" altLang="ko-KR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(3)</a:t>
            </a:r>
            <a:endParaRPr lang="ko-KR" altLang="en-US" sz="2800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EA7B0DFB-FD88-4A1E-9627-0667BBF9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B6F1C8-7069-4BD1-BD0D-23946A91E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00" y="3221958"/>
            <a:ext cx="3218963" cy="229210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167AF59-D5E2-4769-8C91-51391BBBA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750" y="2806088"/>
            <a:ext cx="2211552" cy="350581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2558CC3-CE04-4975-A10C-1280762CA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815" y="3221597"/>
            <a:ext cx="2786423" cy="12413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0BEC51-EF14-4DA8-8DF7-95423111EE56}"/>
              </a:ext>
            </a:extLst>
          </p:cNvPr>
          <p:cNvSpPr txBox="1"/>
          <p:nvPr/>
        </p:nvSpPr>
        <p:spPr>
          <a:xfrm>
            <a:off x="8449166" y="5329394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function”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BC4474C-4BBE-4188-95DA-0BDC2A0D47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9962" y="4794129"/>
            <a:ext cx="42576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98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477414-C412-4093-A354-5300C9511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05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파이썬 파일 참고</a:t>
            </a:r>
            <a:endParaRPr lang="en-US" altLang="ko-KR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12CBF40-F4D2-47BC-996D-50750E785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실습</a:t>
            </a:r>
            <a:endParaRPr lang="ko-KR" altLang="en-US" sz="2800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EA7B0DFB-FD88-4A1E-9627-0667BBF9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187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477414-C412-4093-A354-5300C9511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0500" cy="4351338"/>
          </a:xfrm>
        </p:spPr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https://ko.wikipedia.org/wiki/%EB%A1%9C%EC%A7%80%EC%8A%A4%ED%8B%B1_%ED%9A%8C%EA%B7%80</a:t>
            </a: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https://ratsgo.github.io/machine%20learning/2017/04/02/logistic/</a:t>
            </a:r>
            <a:endParaRPr lang="en-US" altLang="ko-KR" dirty="0"/>
          </a:p>
          <a:p>
            <a:r>
              <a:rPr lang="ko-KR" altLang="en-US" dirty="0" err="1"/>
              <a:t>핸즈온</a:t>
            </a:r>
            <a:r>
              <a:rPr lang="ko-KR" altLang="en-US" dirty="0"/>
              <a:t> </a:t>
            </a:r>
            <a:r>
              <a:rPr lang="ko-KR" altLang="en-US" dirty="0" err="1"/>
              <a:t>머신러닝</a:t>
            </a:r>
            <a:endParaRPr lang="en-US" altLang="ko-KR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12CBF40-F4D2-47BC-996D-50750E785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참고자료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EA7B0DFB-FD88-4A1E-9627-0667BBF9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01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E63C3-086B-41B3-BC66-36FCC9D5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73EC0-ED48-4462-B05E-3DAA226AF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분류란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?</a:t>
            </a:r>
          </a:p>
          <a:p>
            <a: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선형회귀를 통한 분류</a:t>
            </a:r>
            <a:endParaRPr lang="en-US" altLang="ko-KR" sz="2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lvl="1">
              <a:lnSpc>
                <a:spcPct val="100000"/>
              </a:lnSpc>
              <a:buClr>
                <a:schemeClr val="accent2">
                  <a:lumMod val="50000"/>
                </a:schemeClr>
              </a:buClr>
            </a:pPr>
            <a:r>
              <a:rPr lang="ko-KR" altLang="en-US" sz="18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문제점</a:t>
            </a:r>
            <a:endParaRPr lang="en-US" altLang="ko-KR" sz="18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Logistic Regression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을 통한 분류</a:t>
            </a:r>
            <a:endParaRPr lang="en-US" altLang="ko-KR" sz="2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lvl="1">
              <a:lnSpc>
                <a:spcPct val="100000"/>
              </a:lnSpc>
              <a:buClr>
                <a:schemeClr val="accent2">
                  <a:lumMod val="50000"/>
                </a:schemeClr>
              </a:buClr>
            </a:pPr>
            <a:r>
              <a:rPr lang="ko-KR" altLang="en-US" dirty="0"/>
              <a:t>이중 분류</a:t>
            </a:r>
            <a:endParaRPr lang="en-US" altLang="ko-KR" dirty="0"/>
          </a:p>
          <a:p>
            <a:pPr lvl="1">
              <a:lnSpc>
                <a:spcPct val="100000"/>
              </a:lnSpc>
              <a:buClr>
                <a:schemeClr val="accent2">
                  <a:lumMod val="50000"/>
                </a:schemeClr>
              </a:buClr>
            </a:pPr>
            <a:r>
              <a:rPr lang="ko-KR" altLang="en-US" sz="18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다중 분류</a:t>
            </a:r>
            <a:endParaRPr lang="en-US" altLang="ko-KR" sz="18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/>
              <a:t>실습</a:t>
            </a: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MNIST set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분류 모델의 평가 및 주의사항</a:t>
            </a: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E9DB844-37AD-4E2F-B986-AD7D95EA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38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E63C3-086B-41B3-BC66-36FCC9D5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73EC0-ED48-4462-B05E-3DAA226AF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범주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(class)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에 따라 데이터를 나누는 것</a:t>
            </a:r>
            <a:endParaRPr lang="en-US" altLang="ko-KR" sz="2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이항 분류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: True or False</a:t>
            </a:r>
          </a:p>
          <a:p>
            <a: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일반적으로 범주마다 이산적인 수를 대응시킴</a:t>
            </a:r>
            <a:endParaRPr lang="en-US" altLang="ko-KR" sz="2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lvl="1">
              <a:lnSpc>
                <a:spcPct val="100000"/>
              </a:lnSpc>
              <a:buClr>
                <a:schemeClr val="accent2">
                  <a:lumMod val="50000"/>
                </a:schemeClr>
              </a:buClr>
            </a:pPr>
            <a:r>
              <a:rPr lang="ko-KR" altLang="en-US" sz="18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각 범주를 수치로 간편하게 나타내기 위해</a:t>
            </a:r>
            <a:endParaRPr lang="en-US" altLang="ko-KR" sz="18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lvl="1">
              <a:lnSpc>
                <a:spcPct val="100000"/>
              </a:lnSpc>
              <a:buClr>
                <a:schemeClr val="accent2">
                  <a:lumMod val="50000"/>
                </a:schemeClr>
              </a:buClr>
            </a:pPr>
            <a:r>
              <a:rPr lang="en-US" altLang="ko-KR" sz="18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classA</a:t>
            </a:r>
            <a:r>
              <a:rPr lang="en-US" altLang="ko-KR" sz="18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– 0, </a:t>
            </a:r>
            <a:r>
              <a:rPr lang="en-US" altLang="ko-KR" sz="18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classB</a:t>
            </a:r>
            <a:r>
              <a:rPr lang="en-US" altLang="ko-KR" sz="18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– 1, ...</a:t>
            </a:r>
          </a:p>
          <a:p>
            <a:pPr lvl="1">
              <a:lnSpc>
                <a:spcPct val="100000"/>
              </a:lnSpc>
              <a:buClr>
                <a:schemeClr val="accent2">
                  <a:lumMod val="50000"/>
                </a:schemeClr>
              </a:buClr>
            </a:pPr>
            <a:endParaRPr lang="en-US" altLang="ko-KR" sz="18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분류 모델을 어떤 식으로 만들어야 할까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?</a:t>
            </a:r>
          </a:p>
          <a:p>
            <a:pPr lvl="1">
              <a:lnSpc>
                <a:spcPct val="100000"/>
              </a:lnSpc>
              <a:buClr>
                <a:schemeClr val="accent2">
                  <a:lumMod val="50000"/>
                </a:schemeClr>
              </a:buClr>
            </a:pPr>
            <a:endParaRPr lang="en-US" altLang="ko-KR" sz="16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64C4A69-FF07-4048-89C4-CC206B18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76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E63C3-086B-41B3-BC66-36FCC9D5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선형회귀 분류 모델</a:t>
            </a:r>
            <a:r>
              <a:rPr lang="en-US" altLang="ko-KR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(1)</a:t>
            </a:r>
            <a:endParaRPr lang="ko-KR" altLang="en-US" sz="2800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6C73EC0-ED48-4462-B05E-3DAA226AF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964804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Clr>
                    <a:schemeClr val="accent2">
                      <a:lumMod val="5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20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단순하게 선형회귀를 적용해서 분류 모델을 만들어 본다면</a:t>
                </a:r>
                <a:endParaRPr lang="en-US" altLang="ko-KR" sz="2000" dirty="0"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  <a:buClr>
                    <a:schemeClr val="accent2">
                      <a:lumMod val="50000"/>
                    </a:schemeClr>
                  </a:buClr>
                </a:pPr>
                <a:r>
                  <a:rPr lang="ko-KR" altLang="en-US" sz="18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종속변수 </a:t>
                </a:r>
                <a:r>
                  <a:rPr lang="en-US" altLang="ko-KR" sz="18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y: </a:t>
                </a:r>
                <a:r>
                  <a:rPr lang="ko-KR" altLang="en-US" sz="1800" dirty="0" err="1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분류값</a:t>
                </a:r>
                <a:r>
                  <a:rPr lang="en-US" altLang="ko-KR" sz="18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(0, 1, 2 </a:t>
                </a:r>
                <a:r>
                  <a:rPr lang="ko-KR" altLang="en-US" sz="18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같은 범주마다 대응시킨 값</a:t>
                </a:r>
                <a:r>
                  <a:rPr lang="en-US" altLang="ko-KR" sz="18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)</a:t>
                </a:r>
              </a:p>
              <a:p>
                <a:pPr lvl="1">
                  <a:lnSpc>
                    <a:spcPct val="100000"/>
                  </a:lnSpc>
                  <a:buClr>
                    <a:schemeClr val="accent2">
                      <a:lumMod val="50000"/>
                    </a:schemeClr>
                  </a:buClr>
                </a:pPr>
                <a:r>
                  <a:rPr lang="ko-KR" altLang="en-US" sz="18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독립변수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  <m:t>1</m:t>
                        </m:r>
                      </m:sub>
                    </m:sSub>
                    <m:r>
                      <a:rPr lang="en-US" altLang="ko-KR" sz="1800" b="0" i="1" dirty="0" smtClean="0">
                        <a:latin typeface="Cambria Math" panose="02040503050406030204" pitchFamily="18" charset="0"/>
                        <a:ea typeface="나눔명조" panose="02020603020101020101" pitchFamily="18" charset="-127"/>
                      </a:rPr>
                      <m:t>,</m:t>
                    </m:r>
                    <m:sSub>
                      <m:sSub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  <m:t>2</m:t>
                        </m:r>
                      </m:sub>
                    </m:sSub>
                    <m:r>
                      <a:rPr lang="en-US" altLang="ko-KR" sz="1800" b="0" i="1" dirty="0" smtClean="0">
                        <a:latin typeface="Cambria Math" panose="02040503050406030204" pitchFamily="18" charset="0"/>
                        <a:ea typeface="나눔명조" panose="02020603020101020101" pitchFamily="18" charset="-127"/>
                      </a:rPr>
                      <m:t>,</m:t>
                    </m:r>
                    <m:sSub>
                      <m:sSub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  <m:t>…, </m:t>
                        </m:r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8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: </a:t>
                </a:r>
                <a:r>
                  <a:rPr lang="ko-KR" altLang="en-US" sz="1800" dirty="0" err="1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특성값</a:t>
                </a:r>
                <a:endParaRPr lang="en-US" altLang="ko-KR" sz="1800" dirty="0"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  <a:buClr>
                    <a:schemeClr val="accent2">
                      <a:lumMod val="50000"/>
                    </a:schemeClr>
                  </a:buClr>
                </a:pPr>
                <a:r>
                  <a:rPr lang="ko-KR" altLang="en-US" sz="18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종속변수와 독립변수의 관계를 </a:t>
                </a:r>
                <a14:m>
                  <m:oMath xmlns:m="http://schemas.openxmlformats.org/officeDocument/2006/math">
                    <m:r>
                      <a:rPr lang="en-US" altLang="ko-KR" sz="1800" b="1" i="0" dirty="0" smtClean="0">
                        <a:latin typeface="Cambria Math" panose="02040503050406030204" pitchFamily="18" charset="0"/>
                        <a:ea typeface="나눔명조" panose="02020603020101020101" pitchFamily="18" charset="-127"/>
                      </a:rPr>
                      <m:t>𝐲</m:t>
                    </m:r>
                    <m:r>
                      <a:rPr lang="en-US" altLang="ko-KR" sz="1800" b="1" i="0" dirty="0" smtClean="0">
                        <a:latin typeface="Cambria Math" panose="02040503050406030204" pitchFamily="18" charset="0"/>
                        <a:ea typeface="나눔명조" panose="02020603020101020101" pitchFamily="18" charset="-127"/>
                      </a:rPr>
                      <m:t>=</m:t>
                    </m:r>
                    <m:sSub>
                      <m:sSub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  <m:t>𝒘</m:t>
                        </m:r>
                      </m:e>
                      <m:sub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1800" b="1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1800" b="1" i="1" dirty="0" smtClean="0">
                                <a:latin typeface="Cambria Math" panose="02040503050406030204" pitchFamily="18" charset="0"/>
                                <a:ea typeface="나눔명조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1800" b="1" i="1" dirty="0" smtClean="0">
                                <a:latin typeface="Cambria Math" panose="02040503050406030204" pitchFamily="18" charset="0"/>
                                <a:ea typeface="나눔명조" panose="02020603020101020101" pitchFamily="18" charset="-127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1800" b="1" i="1" dirty="0" smtClean="0">
                                <a:latin typeface="Cambria Math" panose="02040503050406030204" pitchFamily="18" charset="0"/>
                                <a:ea typeface="나눔명조" panose="02020603020101020101" pitchFamily="18" charset="-127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  <m:t>𝒙</m:t>
                        </m:r>
                      </m:e>
                      <m:sub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1800" b="1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  <m:t>𝒘</m:t>
                        </m:r>
                      </m:e>
                      <m:sub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  <m:t>𝒙</m:t>
                        </m:r>
                      </m:e>
                      <m:sub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1800" b="1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 + ...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  <m:t>𝒘</m:t>
                        </m:r>
                      </m:e>
                      <m:sub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ko-KR" sz="1800" b="1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  <m:t>𝒙</m:t>
                        </m:r>
                      </m:e>
                      <m:sub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  <m:t>𝒏</m:t>
                        </m:r>
                      </m:sub>
                    </m:sSub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명조" panose="02020603020101020101" pitchFamily="18" charset="-127"/>
                      </a:rPr>
                      <m:t> </m:t>
                    </m:r>
                  </m:oMath>
                </a14:m>
                <a:r>
                  <a:rPr lang="ko-KR" altLang="en-US" sz="18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으로 가정하여 학습</a:t>
                </a:r>
                <a:r>
                  <a:rPr lang="en-US" altLang="ko-KR" sz="18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나눔명조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나눔명조" panose="02020603020101020101" pitchFamily="18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나눔명조" panose="02020603020101020101" pitchFamily="18" charset="-127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18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 </a:t>
                </a:r>
                <a:r>
                  <a:rPr lang="ko-KR" altLang="en-US" sz="18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갱신</a:t>
                </a:r>
                <a:r>
                  <a:rPr lang="en-US" altLang="ko-KR" sz="18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)</a:t>
                </a:r>
                <a:r>
                  <a:rPr lang="ko-KR" altLang="en-US" sz="18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 및 예측</a:t>
                </a:r>
                <a:endParaRPr lang="en-US" altLang="ko-KR" sz="1800" dirty="0"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6C73EC0-ED48-4462-B05E-3DAA226AF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9648040" cy="4351338"/>
              </a:xfrm>
              <a:blipFill>
                <a:blip r:embed="rId2"/>
                <a:stretch>
                  <a:fillRect l="-505" t="-700" r="-60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95527DD-1310-4596-BBDE-84DB408B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0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E63C3-086B-41B3-BC66-36FCC9D5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선형회귀 분류 모델</a:t>
            </a:r>
            <a:r>
              <a:rPr lang="en-US" altLang="ko-KR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(2)</a:t>
            </a:r>
            <a:endParaRPr lang="ko-KR" altLang="en-US" sz="2800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6C73EC0-ED48-4462-B05E-3DAA226AF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9733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accent2">
                      <a:lumMod val="50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</m:ctrlPr>
                      </m:acc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  <m:t>𝒚</m:t>
                        </m:r>
                      </m:e>
                    </m:acc>
                    <m:r>
                      <a:rPr lang="en-US" altLang="ko-KR" sz="2000" b="1" dirty="0" smtClean="0">
                        <a:latin typeface="Cambria Math" panose="02040503050406030204" pitchFamily="18" charset="0"/>
                        <a:ea typeface="나눔명조" panose="02020603020101020101" pitchFamily="18" charset="-127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  <a:ea typeface="나눔명조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나눔명조" panose="02020603020101020101" pitchFamily="18" charset="-127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나눔명조" panose="02020603020101020101" pitchFamily="18" charset="-127"/>
                              </a:rPr>
                              <m:t>𝟎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2000" b="1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  <a:ea typeface="나눔명조" panose="02020603020101020101" pitchFamily="18" charset="-127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2000" b="1" i="1">
                                    <a:latin typeface="Cambria Math" panose="02040503050406030204" pitchFamily="18" charset="0"/>
                                    <a:ea typeface="나눔명조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  <a:ea typeface="나눔명조" panose="02020603020101020101" pitchFamily="18" charset="-127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나눔명조" panose="02020603020101020101" pitchFamily="18" charset="-127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000" b="1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 +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  <a:ea typeface="나눔명조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나눔명조" panose="02020603020101020101" pitchFamily="18" charset="-127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나눔명조" panose="02020603020101020101" pitchFamily="18" charset="-127"/>
                              </a:rPr>
                              <m:t>𝟐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altLang="ko-KR" sz="2000" b="1" i="1" dirty="0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2000" b="1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 + ...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  <a:ea typeface="나눔명조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나눔명조" panose="02020603020101020101" pitchFamily="18" charset="-127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나눔명조" panose="02020603020101020101" pitchFamily="18" charset="-127"/>
                              </a:rPr>
                              <m:t>𝒏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2000" b="1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  <m:t>𝒏</m:t>
                        </m:r>
                      </m:sub>
                    </m:sSub>
                  </m:oMath>
                </a14:m>
                <a:endParaRPr lang="en-US" altLang="ko-KR" sz="1600" b="1" dirty="0"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  <a:p>
                <a:pPr>
                  <a:buClr>
                    <a:schemeClr val="accent2">
                      <a:lumMod val="50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en-US" altLang="ko-KR" sz="1600" b="1" dirty="0"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  <a:p>
                <a:pPr>
                  <a:buClr>
                    <a:schemeClr val="accent2">
                      <a:lumMod val="5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20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이 모델로 실제 분류를 해보자</a:t>
                </a:r>
                <a:endParaRPr lang="en-US" altLang="ko-KR" sz="2000" dirty="0"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  <a:p>
                <a:pPr lvl="1">
                  <a:buClr>
                    <a:schemeClr val="accent2">
                      <a:lumMod val="50000"/>
                    </a:schemeClr>
                  </a:buClr>
                </a:pPr>
                <a:r>
                  <a:rPr lang="ko-KR" altLang="en-US" sz="18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예</a:t>
                </a:r>
                <a:r>
                  <a:rPr lang="en-US" altLang="ko-KR" sz="18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) </a:t>
                </a:r>
                <a:r>
                  <a:rPr lang="ko-KR" altLang="en-US" sz="18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고양이</a:t>
                </a:r>
                <a:r>
                  <a:rPr lang="en-US" altLang="ko-KR" sz="18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/</a:t>
                </a:r>
                <a:r>
                  <a:rPr lang="ko-KR" altLang="en-US" sz="18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냉장고</a:t>
                </a:r>
                <a:r>
                  <a:rPr lang="en-US" altLang="ko-KR" sz="18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/</a:t>
                </a:r>
                <a:r>
                  <a:rPr lang="ko-KR" altLang="en-US" sz="18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책</a:t>
                </a:r>
                <a:r>
                  <a:rPr lang="en-US" altLang="ko-KR" sz="18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/</a:t>
                </a:r>
                <a:r>
                  <a:rPr lang="ko-KR" altLang="en-US" sz="18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자동차 사진을 주고 그것이 어떤 객체인지 판별</a:t>
                </a:r>
                <a:endParaRPr lang="en-US" altLang="ko-KR" sz="1800" dirty="0"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  <a:p>
                <a:pPr lvl="1">
                  <a:buClr>
                    <a:schemeClr val="accent2">
                      <a:lumMod val="50000"/>
                    </a:schemeClr>
                  </a:buClr>
                </a:pPr>
                <a:r>
                  <a:rPr lang="ko-KR" altLang="en-US" sz="18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고양이 </a:t>
                </a:r>
                <a:r>
                  <a:rPr lang="en-US" altLang="ko-KR" sz="18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– 0</a:t>
                </a:r>
              </a:p>
              <a:p>
                <a:pPr lvl="1">
                  <a:buClr>
                    <a:schemeClr val="accent2">
                      <a:lumMod val="50000"/>
                    </a:schemeClr>
                  </a:buClr>
                </a:pPr>
                <a:r>
                  <a:rPr lang="ko-KR" altLang="en-US" sz="18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냉장고 </a:t>
                </a:r>
                <a:r>
                  <a:rPr lang="en-US" altLang="ko-KR" sz="18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– 1</a:t>
                </a:r>
              </a:p>
              <a:p>
                <a:pPr lvl="1">
                  <a:buClr>
                    <a:schemeClr val="accent2">
                      <a:lumMod val="50000"/>
                    </a:schemeClr>
                  </a:buClr>
                </a:pPr>
                <a:r>
                  <a:rPr lang="ko-KR" altLang="en-US" sz="18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책 </a:t>
                </a:r>
                <a:r>
                  <a:rPr lang="en-US" altLang="ko-KR" sz="18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– 2</a:t>
                </a:r>
              </a:p>
              <a:p>
                <a:pPr lvl="1">
                  <a:buClr>
                    <a:schemeClr val="accent2">
                      <a:lumMod val="50000"/>
                    </a:schemeClr>
                  </a:buClr>
                </a:pPr>
                <a:r>
                  <a:rPr lang="ko-KR" altLang="en-US" sz="18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자동차 </a:t>
                </a:r>
                <a:r>
                  <a:rPr lang="en-US" altLang="ko-KR" sz="18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– 3</a:t>
                </a:r>
              </a:p>
              <a:p>
                <a:pPr lvl="1">
                  <a:buClr>
                    <a:schemeClr val="accent2">
                      <a:lumMod val="50000"/>
                    </a:schemeClr>
                  </a:buClr>
                </a:pPr>
                <a:r>
                  <a:rPr lang="ko-KR" altLang="en-US" sz="18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특성들</a:t>
                </a:r>
                <a:r>
                  <a:rPr lang="en-US" altLang="ko-KR" sz="18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  <m:t>𝑋</m:t>
                        </m:r>
                      </m:e>
                    </m:acc>
                    <m:r>
                      <a:rPr lang="en-US" altLang="ko-KR" sz="1800" i="1">
                        <a:latin typeface="Cambria Math" panose="02040503050406030204" pitchFamily="18" charset="0"/>
                        <a:ea typeface="나눔명조" panose="02020603020101020101" pitchFamily="18" charset="-127"/>
                      </a:rPr>
                      <m:t> </m:t>
                    </m:r>
                  </m:oMath>
                </a14:m>
                <a:r>
                  <a:rPr lang="en-US" altLang="ko-KR" sz="18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)</a:t>
                </a:r>
                <a:r>
                  <a:rPr lang="ko-KR" altLang="en-US" sz="18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은 임의로 </a:t>
                </a:r>
                <a:r>
                  <a:rPr lang="en-US" altLang="ko-KR" sz="18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n</a:t>
                </a:r>
                <a:r>
                  <a:rPr lang="ko-KR" altLang="en-US" sz="18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개 설정</a:t>
                </a:r>
                <a:endParaRPr lang="en-US" altLang="ko-KR" sz="1800" dirty="0"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  <a:p>
                <a:pPr lvl="1">
                  <a:buClr>
                    <a:schemeClr val="accent2">
                      <a:lumMod val="50000"/>
                    </a:schemeClr>
                  </a:buClr>
                </a:pPr>
                <a:r>
                  <a:rPr lang="ko-KR" altLang="en-US" sz="18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초기 매개변수 값들도 임의로 설정</a:t>
                </a:r>
                <a:endParaRPr lang="en-US" altLang="ko-KR" sz="1800" dirty="0"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  <a:p>
                <a:pPr lvl="1">
                  <a:buClr>
                    <a:schemeClr val="accent2">
                      <a:lumMod val="50000"/>
                    </a:schemeClr>
                  </a:buClr>
                </a:pPr>
                <a:r>
                  <a:rPr lang="ko-KR" altLang="en-US" sz="18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추정된 </a:t>
                </a:r>
                <a:r>
                  <a:rPr lang="ko-KR" altLang="en-US" sz="1800" dirty="0" err="1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회귀식</a:t>
                </a:r>
                <a:r>
                  <a:rPr lang="ko-KR" altLang="en-US" sz="18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 계산 결과로부터 가장 가까운 </a:t>
                </a:r>
                <a:r>
                  <a:rPr lang="ko-KR" altLang="en-US" sz="1800" dirty="0" err="1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범주값의</a:t>
                </a:r>
                <a:r>
                  <a:rPr lang="ko-KR" altLang="en-US" sz="18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 범주로 예측한다고 가정</a:t>
                </a:r>
                <a:endParaRPr lang="en-US" altLang="ko-KR" sz="2000" dirty="0"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6C73EC0-ED48-4462-B05E-3DAA226AF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97330" cy="4351338"/>
              </a:xfrm>
              <a:blipFill>
                <a:blip r:embed="rId2"/>
                <a:stretch>
                  <a:fillRect l="-50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4B522078-2529-4CD4-8883-6E0A44EC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40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E63C3-086B-41B3-BC66-36FCC9D5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선형회귀 분류 모델</a:t>
            </a:r>
            <a:r>
              <a:rPr lang="en-US" altLang="ko-KR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(3)</a:t>
            </a:r>
            <a:endParaRPr lang="ko-KR" altLang="en-US" sz="2800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6C73EC0-ED48-4462-B05E-3DAA226AF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9733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accent2">
                      <a:lumMod val="5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20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학습 시 각 데이터 </a:t>
                </a:r>
                <a:r>
                  <a:rPr lang="en-US" altLang="ko-KR" sz="20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  <m:t>𝑋</m:t>
                        </m:r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명조" panose="02020603020101020101" pitchFamily="18" charset="-127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명조" panose="02020603020101020101" pitchFamily="18" charset="-127"/>
                      </a:rPr>
                      <m:t>𝑦</m:t>
                    </m:r>
                  </m:oMath>
                </a14:m>
                <a:r>
                  <a:rPr lang="en-US" altLang="ko-KR" sz="20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)</a:t>
                </a:r>
                <a:r>
                  <a:rPr lang="ko-KR" altLang="en-US" sz="20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를 입력으로 받아 오차를 계산하여 매개변수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  <m:t>𝑊</m:t>
                        </m:r>
                      </m:e>
                    </m:acc>
                  </m:oMath>
                </a14:m>
                <a:r>
                  <a:rPr lang="ko-KR" altLang="en-US" sz="20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를 갱신할 것임</a:t>
                </a:r>
                <a:endParaRPr lang="en-US" altLang="ko-KR" sz="2000" dirty="0"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  <a:p>
                <a:pPr marL="0" indent="0">
                  <a:buClr>
                    <a:schemeClr val="accent2">
                      <a:lumMod val="50000"/>
                    </a:schemeClr>
                  </a:buClr>
                  <a:buNone/>
                </a:pPr>
                <a:endParaRPr lang="en-US" altLang="ko-KR" sz="2000" dirty="0"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  <a:p>
                <a:pPr>
                  <a:buClr>
                    <a:schemeClr val="accent2">
                      <a:lumMod val="5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20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이 </a:t>
                </a:r>
                <a:r>
                  <a:rPr lang="ko-KR" altLang="en-US" sz="2000" b="1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오차를 계산할 때 중대한 문제 발생</a:t>
                </a:r>
                <a:r>
                  <a:rPr lang="en-US" altLang="ko-KR" sz="20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!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6C73EC0-ED48-4462-B05E-3DAA226AF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97330" cy="4351338"/>
              </a:xfrm>
              <a:blipFill>
                <a:blip r:embed="rId2"/>
                <a:stretch>
                  <a:fillRect l="-508"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68FFCFE-E587-4E8E-BE3C-5A8F1DE05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825033"/>
              </p:ext>
            </p:extLst>
          </p:nvPr>
        </p:nvGraphicFramePr>
        <p:xfrm>
          <a:off x="10103598" y="301625"/>
          <a:ext cx="199612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062">
                  <a:extLst>
                    <a:ext uri="{9D8B030D-6E8A-4147-A177-3AD203B41FA5}">
                      <a16:colId xmlns:a16="http://schemas.microsoft.com/office/drawing/2014/main" val="350657411"/>
                    </a:ext>
                  </a:extLst>
                </a:gridCol>
                <a:gridCol w="998062">
                  <a:extLst>
                    <a:ext uri="{9D8B030D-6E8A-4147-A177-3AD203B41FA5}">
                      <a16:colId xmlns:a16="http://schemas.microsoft.com/office/drawing/2014/main" val="3857280403"/>
                    </a:ext>
                  </a:extLst>
                </a:gridCol>
              </a:tblGrid>
              <a:tr h="157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범주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687440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고양이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569509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냉장고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273696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381398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281402"/>
                  </a:ext>
                </a:extLst>
              </a:tr>
            </a:tbl>
          </a:graphicData>
        </a:graphic>
      </p:graphicFrame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336A24E2-717E-4692-8402-73B6C8DB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89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E63C3-086B-41B3-BC66-36FCC9D5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선형회귀 분류 모델</a:t>
            </a:r>
            <a:r>
              <a:rPr lang="en-US" altLang="ko-KR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(4): </a:t>
            </a:r>
            <a:r>
              <a:rPr lang="ko-KR" altLang="en-US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문제점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6C73EC0-ED48-4462-B05E-3DAA226AF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90277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accent2">
                      <a:lumMod val="5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input</a:t>
                </a:r>
                <a:r>
                  <a:rPr lang="ko-KR" altLang="en-US" sz="20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으로 고양이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나눔명조" panose="02020603020101020101" pitchFamily="18" charset="-127"/>
                      </a:rPr>
                      <m:t>(</m:t>
                    </m:r>
                    <m:acc>
                      <m:accPr>
                        <m:chr m:val="⃑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나눔명조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나눔명조" panose="02020603020101020101" pitchFamily="18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나눔명조" panose="02020603020101020101" pitchFamily="18" charset="-127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명조" panose="02020603020101020101" pitchFamily="18" charset="-127"/>
                      </a:rPr>
                      <m:t>, 0)</m:t>
                    </m:r>
                  </m:oMath>
                </a14:m>
                <a:r>
                  <a:rPr lang="ko-KR" altLang="en-US" sz="20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가 들어왔고 회귀식의 계산 결과는</a:t>
                </a:r>
                <a:r>
                  <a:rPr lang="en-US" altLang="ko-KR" sz="20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 </a:t>
                </a:r>
                <a:r>
                  <a:rPr lang="ko-KR" altLang="en-US" sz="20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자동차</a:t>
                </a:r>
                <a:r>
                  <a:rPr lang="en-US" altLang="ko-KR" sz="20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(3)</a:t>
                </a:r>
                <a:r>
                  <a:rPr lang="ko-KR" altLang="en-US" sz="20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인 경우</a:t>
                </a:r>
                <a:endParaRPr lang="en-US" altLang="ko-KR" sz="2000" dirty="0"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  <a:p>
                <a:pPr lvl="1">
                  <a:buClr>
                    <a:schemeClr val="accent2">
                      <a:lumMod val="50000"/>
                    </a:schemeClr>
                  </a:buClr>
                </a:pPr>
                <a:r>
                  <a:rPr lang="ko-KR" altLang="en-US" sz="18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오차 </a:t>
                </a:r>
                <a:r>
                  <a:rPr lang="en-US" altLang="ko-KR" sz="18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= 3</a:t>
                </a:r>
              </a:p>
              <a:p>
                <a:pPr>
                  <a:buClr>
                    <a:schemeClr val="accent2">
                      <a:lumMod val="5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input</a:t>
                </a:r>
                <a:r>
                  <a:rPr lang="ko-KR" altLang="en-US" sz="20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으로 고양이</a:t>
                </a:r>
                <a:r>
                  <a:rPr lang="en-US" altLang="ko-KR" sz="2000" dirty="0">
                    <a:ea typeface="나눔명조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  <a:ea typeface="나눔명조" panose="02020603020101020101" pitchFamily="18" charset="-127"/>
                      </a:rPr>
                      <m:t>(</m:t>
                    </m:r>
                    <m:acc>
                      <m:accPr>
                        <m:chr m:val="⃑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나눔명조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나눔명조" panose="02020603020101020101" pitchFamily="18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나눔명조" panose="02020603020101020101" pitchFamily="18" charset="-127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  <a:ea typeface="나눔명조" panose="02020603020101020101" pitchFamily="18" charset="-127"/>
                      </a:rPr>
                      <m:t>, 0)</m:t>
                    </m:r>
                  </m:oMath>
                </a14:m>
                <a:r>
                  <a:rPr lang="ko-KR" altLang="en-US" sz="20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가 들어왔고 회귀식의 계산 결과는</a:t>
                </a:r>
                <a:r>
                  <a:rPr lang="en-US" altLang="ko-KR" sz="20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 </a:t>
                </a:r>
                <a:r>
                  <a:rPr lang="ko-KR" altLang="en-US" sz="20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냉장고</a:t>
                </a:r>
                <a:r>
                  <a:rPr lang="en-US" altLang="ko-KR" sz="20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(1)</a:t>
                </a:r>
                <a:r>
                  <a:rPr lang="ko-KR" altLang="en-US" sz="20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인 경우</a:t>
                </a:r>
                <a:endParaRPr lang="en-US" altLang="ko-KR" sz="2000" dirty="0"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  <a:p>
                <a:pPr lvl="1">
                  <a:buClr>
                    <a:schemeClr val="accent2">
                      <a:lumMod val="50000"/>
                    </a:schemeClr>
                  </a:buClr>
                </a:pPr>
                <a:r>
                  <a:rPr lang="ko-KR" altLang="en-US" sz="18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오차 </a:t>
                </a:r>
                <a:r>
                  <a:rPr lang="en-US" altLang="ko-KR" sz="18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= 1</a:t>
                </a:r>
              </a:p>
              <a:p>
                <a:pPr lvl="1">
                  <a:buClr>
                    <a:schemeClr val="accent2">
                      <a:lumMod val="50000"/>
                    </a:schemeClr>
                  </a:buClr>
                </a:pPr>
                <a:endParaRPr lang="en-US" altLang="ko-KR" sz="1800" dirty="0"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  <a:p>
                <a:pPr>
                  <a:buClr>
                    <a:schemeClr val="accent2">
                      <a:lumMod val="5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20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고양이를 자동차로 예측했을 때보다 냉장고로 예측했을 때 오차가 더 작게 계산 됨 </a:t>
                </a:r>
                <a:endParaRPr lang="en-US" altLang="ko-KR" sz="2000" dirty="0"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  <a:p>
                <a:pPr lvl="1">
                  <a:buClr>
                    <a:schemeClr val="accent2">
                      <a:lumMod val="50000"/>
                    </a:schemeClr>
                  </a:buClr>
                </a:pPr>
                <a:r>
                  <a:rPr lang="ko-KR" altLang="en-US" sz="18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냉장고가 자동차보다 고양이에 더 가까운 것으로 판단하고 있음</a:t>
                </a:r>
                <a:endParaRPr lang="en-US" altLang="ko-KR" sz="1800" dirty="0"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  <a:p>
                <a:pPr lvl="1">
                  <a:buClr>
                    <a:schemeClr val="accent2">
                      <a:lumMod val="50000"/>
                    </a:schemeClr>
                  </a:buClr>
                </a:pPr>
                <a:endParaRPr lang="en-US" altLang="ko-KR" sz="1800" dirty="0"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  <a:p>
                <a:pPr>
                  <a:buClr>
                    <a:schemeClr val="accent2">
                      <a:lumMod val="5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20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만약 냉장고와 자동차의 </a:t>
                </a:r>
                <a:r>
                  <a:rPr lang="ko-KR" altLang="en-US" sz="2000" dirty="0" err="1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범주값이</a:t>
                </a:r>
                <a:r>
                  <a:rPr lang="ko-KR" altLang="en-US" sz="20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 반대였다면</a:t>
                </a:r>
                <a:endParaRPr lang="en-US" altLang="ko-KR" sz="2000" dirty="0"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  <a:p>
                <a:pPr lvl="1">
                  <a:buClr>
                    <a:schemeClr val="accent2">
                      <a:lumMod val="50000"/>
                    </a:schemeClr>
                  </a:buClr>
                </a:pPr>
                <a:r>
                  <a:rPr lang="ko-KR" altLang="en-US" sz="1800" dirty="0"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자동차보다 냉장고가 고양이에 더 가까운 것으로 판단하고 있게 됨</a:t>
                </a:r>
                <a:endParaRPr lang="en-US" altLang="ko-KR" sz="1800" dirty="0"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  <a:p>
                <a:pPr>
                  <a:buClr>
                    <a:schemeClr val="accent2">
                      <a:lumMod val="50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  <a:p>
                <a:pPr lvl="1">
                  <a:buClr>
                    <a:schemeClr val="accent2">
                      <a:lumMod val="50000"/>
                    </a:schemeClr>
                  </a:buClr>
                </a:pPr>
                <a:endParaRPr lang="en-US" altLang="ko-KR" sz="1800" dirty="0"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6C73EC0-ED48-4462-B05E-3DAA226AF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90277" cy="4351338"/>
              </a:xfrm>
              <a:blipFill>
                <a:blip r:embed="rId2"/>
                <a:stretch>
                  <a:fillRect l="-444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D322383-26A3-474A-825B-1828524CA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097112"/>
              </p:ext>
            </p:extLst>
          </p:nvPr>
        </p:nvGraphicFramePr>
        <p:xfrm>
          <a:off x="10103598" y="301625"/>
          <a:ext cx="199612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062">
                  <a:extLst>
                    <a:ext uri="{9D8B030D-6E8A-4147-A177-3AD203B41FA5}">
                      <a16:colId xmlns:a16="http://schemas.microsoft.com/office/drawing/2014/main" val="350657411"/>
                    </a:ext>
                  </a:extLst>
                </a:gridCol>
                <a:gridCol w="998062">
                  <a:extLst>
                    <a:ext uri="{9D8B030D-6E8A-4147-A177-3AD203B41FA5}">
                      <a16:colId xmlns:a16="http://schemas.microsoft.com/office/drawing/2014/main" val="3857280403"/>
                    </a:ext>
                  </a:extLst>
                </a:gridCol>
              </a:tblGrid>
              <a:tr h="157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범주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687440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고양이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569509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냉장고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273696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381398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281402"/>
                  </a:ext>
                </a:extLst>
              </a:tr>
            </a:tbl>
          </a:graphicData>
        </a:graphic>
      </p:graphicFrame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5AF260E3-2A86-41E9-89F8-2A5A3F19D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095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73EC0-ED48-4462-B05E-3DAA226AF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90277" cy="4351338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범주값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이름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을 바꾸면 범주 간의 관계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유사성 등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가 바뀜</a:t>
            </a:r>
            <a:endParaRPr lang="en-US" altLang="ko-KR" sz="2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ko-KR" altLang="en-US" sz="18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실제로는 말이 안되는 일</a:t>
            </a:r>
            <a:r>
              <a:rPr lang="en-US" altLang="ko-KR" sz="18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18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객체의 다른 속성이 객체의 이름에 의존함</a:t>
            </a:r>
            <a:endParaRPr lang="en-US" altLang="ko-KR" sz="18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lvl="1">
              <a:buClr>
                <a:schemeClr val="accent2">
                  <a:lumMod val="50000"/>
                </a:schemeClr>
              </a:buClr>
            </a:pPr>
            <a:endParaRPr lang="en-US" altLang="ko-KR" sz="18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범주값의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크기가 </a:t>
            </a:r>
            <a:r>
              <a:rPr lang="ko-KR" altLang="en-US" sz="20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유의미해지고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대소관계가 생김</a:t>
            </a:r>
            <a:endParaRPr lang="en-US" altLang="ko-KR" sz="2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ko-KR" altLang="en-US" sz="18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범주값은</a:t>
            </a:r>
            <a:r>
              <a:rPr lang="ko-KR" altLang="en-US" sz="18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범주마다 숫자로 이름을 붙인 것일 뿐이기 때문에 그 크기가 무의미하며 대소관계가 없음</a:t>
            </a:r>
            <a:endParaRPr lang="en-US" altLang="ko-KR" sz="18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ko-KR" altLang="en-US" sz="18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그러나 </a:t>
            </a:r>
            <a:r>
              <a:rPr lang="ko-KR" altLang="en-US" sz="18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범주값에</a:t>
            </a:r>
            <a:r>
              <a:rPr lang="ko-KR" altLang="en-US" sz="18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대한 선형회귀를 적용함으로써 </a:t>
            </a:r>
            <a:r>
              <a:rPr lang="ko-KR" altLang="en-US" sz="18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범주값을</a:t>
            </a:r>
            <a:r>
              <a:rPr lang="ko-KR" altLang="en-US" sz="18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수치형 자료로 사용하게 됨 </a:t>
            </a:r>
            <a:endParaRPr lang="en-US" altLang="ko-KR" sz="18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ko-KR" altLang="en-US" sz="18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그래서 크기가 유의미하게 되고</a:t>
            </a:r>
            <a:r>
              <a:rPr lang="en-US" altLang="ko-KR" sz="18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범주 간의 대소관계가 생겨 버림</a:t>
            </a:r>
            <a:endParaRPr lang="en-US" altLang="ko-KR" sz="18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457200" lvl="1" indent="0">
              <a:buClr>
                <a:schemeClr val="accent2">
                  <a:lumMod val="50000"/>
                </a:schemeClr>
              </a:buClr>
              <a:buNone/>
            </a:pPr>
            <a:endParaRPr lang="en-US" altLang="ko-KR" sz="18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실제로는 무의미한 범주 간의 대소 관계가 선형회귀를 적용함으로써 유의미한 것으로 잘못 간주됨</a:t>
            </a:r>
            <a:endParaRPr lang="en-US" altLang="ko-KR" sz="1400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457200" lvl="1" indent="0">
              <a:buClr>
                <a:schemeClr val="accent2">
                  <a:lumMod val="50000"/>
                </a:schemeClr>
              </a:buClr>
              <a:buNone/>
            </a:pPr>
            <a:endParaRPr lang="en-US" altLang="ko-KR" sz="18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12CBF40-F4D2-47BC-996D-50750E785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선형회귀 분류 모델</a:t>
            </a:r>
            <a:r>
              <a:rPr lang="en-US" altLang="ko-KR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(5): </a:t>
            </a:r>
            <a:r>
              <a:rPr lang="ko-KR" altLang="en-US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문제점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9C656834-1B85-4B6F-89AA-B69FD2D5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73EC0-ED48-4462-B05E-3DAA226AF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90277" cy="4351338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Logistic Function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US" altLang="ko-KR" sz="18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Sigmoid</a:t>
            </a:r>
            <a:r>
              <a:rPr lang="ko-KR" altLang="en-US" sz="18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18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function</a:t>
            </a:r>
            <a:r>
              <a:rPr lang="ko-KR" altLang="en-US" sz="18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이라고도 함</a:t>
            </a:r>
            <a:endParaRPr lang="en-US" altLang="ko-KR" sz="18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US" altLang="ko-KR" sz="18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Range: (0, 1)</a:t>
            </a: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endParaRPr lang="en-US" altLang="ko-KR" sz="2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endParaRPr lang="en-US" altLang="ko-KR" sz="2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endParaRPr lang="en-US" altLang="ko-KR" sz="2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Odds(</a:t>
            </a:r>
            <a:r>
              <a:rPr lang="ko-KR" altLang="en-US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승산</a:t>
            </a:r>
            <a:r>
              <a:rPr lang="en-US" altLang="ko-KR" sz="20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ko-KR" altLang="en-US" sz="18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사건 </a:t>
            </a:r>
            <a:r>
              <a:rPr lang="en-US" altLang="ko-KR" sz="18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A</a:t>
            </a:r>
            <a:r>
              <a:rPr lang="ko-KR" altLang="en-US" sz="18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가 발생하지 않을 확률에 대한 사건 </a:t>
            </a:r>
            <a:r>
              <a:rPr lang="en-US" altLang="ko-KR" sz="18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A</a:t>
            </a:r>
            <a:r>
              <a:rPr lang="ko-KR" altLang="en-US" sz="18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가 발생할 확률</a:t>
            </a:r>
            <a:endParaRPr lang="en-US" altLang="ko-KR" sz="18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US" altLang="ko-KR" sz="18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Range: [0, ∞)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12CBF40-F4D2-47BC-996D-50750E785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로지스틱 함수와 승산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9DBA1E-B04B-4C01-8644-B67B579F0FE3}"/>
                  </a:ext>
                </a:extLst>
              </p:cNvPr>
              <p:cNvSpPr txBox="1"/>
              <p:nvPr/>
            </p:nvSpPr>
            <p:spPr>
              <a:xfrm>
                <a:off x="4762365" y="2880578"/>
                <a:ext cx="1333635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9DBA1E-B04B-4C01-8644-B67B579F0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365" y="2880578"/>
                <a:ext cx="1333635" cy="5250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ìê·¸ëª¨ì´ë í¨ìì ëí ì´ë¯¸ì§ ê²ìê²°ê³¼">
            <a:extLst>
              <a:ext uri="{FF2B5EF4-FFF2-40B4-BE49-F238E27FC236}">
                <a16:creationId xmlns:a16="http://schemas.microsoft.com/office/drawing/2014/main" id="{E15B1570-AEF1-4415-83D6-87B720151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577" y="543012"/>
            <a:ext cx="3826412" cy="243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298763-49D2-466D-AD14-31601E609F23}"/>
                  </a:ext>
                </a:extLst>
              </p:cNvPr>
              <p:cNvSpPr txBox="1"/>
              <p:nvPr/>
            </p:nvSpPr>
            <p:spPr>
              <a:xfrm>
                <a:off x="4039981" y="5024437"/>
                <a:ext cx="2718821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298763-49D2-466D-AD14-31601E609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981" y="5024437"/>
                <a:ext cx="2718821" cy="576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http://i.imgur.com/CGvcrV7.png">
            <a:extLst>
              <a:ext uri="{FF2B5EF4-FFF2-40B4-BE49-F238E27FC236}">
                <a16:creationId xmlns:a16="http://schemas.microsoft.com/office/drawing/2014/main" id="{35F1C034-BEB5-4043-B9F5-C0E5CE9D4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650" y="3434220"/>
            <a:ext cx="1827977" cy="318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EA7B0DFB-FD88-4A1E-9627-0667BBF9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205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941</Words>
  <Application>Microsoft Office PowerPoint</Application>
  <PresentationFormat>와이드스크린</PresentationFormat>
  <Paragraphs>160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나눔고딕</vt:lpstr>
      <vt:lpstr>나눔명조</vt:lpstr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개요</vt:lpstr>
      <vt:lpstr>분류</vt:lpstr>
      <vt:lpstr>선형회귀 분류 모델(1)</vt:lpstr>
      <vt:lpstr>선형회귀 분류 모델(2)</vt:lpstr>
      <vt:lpstr>선형회귀 분류 모델(3)</vt:lpstr>
      <vt:lpstr>선형회귀 분류 모델(4): 문제점</vt:lpstr>
      <vt:lpstr>선형회귀 분류 모델(5): 문제점</vt:lpstr>
      <vt:lpstr>로지스틱 함수와 승산</vt:lpstr>
      <vt:lpstr>이항 로지스틱 회귀(1)</vt:lpstr>
      <vt:lpstr>이항 로지스틱 회귀(2)</vt:lpstr>
      <vt:lpstr>이항 로지스틱 회귀(3)</vt:lpstr>
      <vt:lpstr>이항 로지스틱 회귀(4)</vt:lpstr>
      <vt:lpstr>이항 로지스틱 회귀(5)</vt:lpstr>
      <vt:lpstr>다항 로지스틱 회귀(1)</vt:lpstr>
      <vt:lpstr>다항 로지스틱 회귀(2)</vt:lpstr>
      <vt:lpstr>다항 로지스틱 회귀(3)</vt:lpstr>
      <vt:lpstr>실습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분류</dc:title>
  <dc:creator>송명서</dc:creator>
  <cp:lastModifiedBy>송명서</cp:lastModifiedBy>
  <cp:revision>66</cp:revision>
  <dcterms:created xsi:type="dcterms:W3CDTF">2019-09-24T03:50:11Z</dcterms:created>
  <dcterms:modified xsi:type="dcterms:W3CDTF">2019-09-24T15:35:43Z</dcterms:modified>
</cp:coreProperties>
</file>