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20aa81287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20aa81287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20aa81287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20aa81287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20aa81287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20aa81287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22ee41a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e22ee41a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20aa81287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20aa81287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20aa81287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20aa81287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20aa81287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20aa81287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20aa81287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20aa81287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20aa81287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20aa81287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20aa81287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e20aa81287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20aa81287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20aa81287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20aa81287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20aa81287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ndas.pydata.org/doc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13525"/>
            <a:ext cx="4564200" cy="7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latin typeface="Arial"/>
                <a:ea typeface="Arial"/>
                <a:cs typeface="Arial"/>
                <a:sym typeface="Arial"/>
              </a:rPr>
              <a:t>Proyecto final - Regresión logística 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1255425"/>
            <a:ext cx="42555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s-419" sz="1300">
                <a:latin typeface="Arial"/>
                <a:ea typeface="Arial"/>
                <a:cs typeface="Arial"/>
                <a:sym typeface="Arial"/>
              </a:rPr>
              <a:t>Integrantes</a:t>
            </a:r>
            <a:r>
              <a:rPr lang="es-419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Michael Andrés Mora Poveda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Jorge Armando Serrano Duque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Daniel Cadavid Zuleta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Oscar Yesid Cárdenas Santos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Saul Andrés Garnica Gutiérrez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824000" y="2988400"/>
            <a:ext cx="41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Semana 8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824000" y="3388600"/>
            <a:ext cx="425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Docente: Claudia Marcela Ospina Mosquera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824000" y="2588200"/>
            <a:ext cx="26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lt1"/>
                </a:solidFill>
              </a:rPr>
              <a:t>Fundamentos IA 50257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824000" y="3788800"/>
            <a:ext cx="31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5 de Mayo 2023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idx="1" type="body"/>
          </p:nvPr>
        </p:nvSpPr>
        <p:spPr>
          <a:xfrm>
            <a:off x="1246575" y="43350"/>
            <a:ext cx="67005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s-419" sz="2116"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s-419" sz="2116"/>
              <a:t> de el rendimiento y métricas para el modelo</a:t>
            </a:r>
            <a:endParaRPr sz="1200"/>
          </a:p>
        </p:txBody>
      </p:sp>
      <p:pic>
        <p:nvPicPr>
          <p:cNvPr id="354" name="Google Shape;3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00" y="532050"/>
            <a:ext cx="3927061" cy="3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911" y="469625"/>
            <a:ext cx="3274054" cy="368415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2"/>
          <p:cNvSpPr txBox="1"/>
          <p:nvPr/>
        </p:nvSpPr>
        <p:spPr>
          <a:xfrm>
            <a:off x="272475" y="4523075"/>
            <a:ext cx="86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</a:rPr>
              <a:t>Al observar la matriz de </a:t>
            </a:r>
            <a:r>
              <a:rPr lang="es-419" sz="1300">
                <a:solidFill>
                  <a:schemeClr val="lt1"/>
                </a:solidFill>
              </a:rPr>
              <a:t>confusión</a:t>
            </a:r>
            <a:r>
              <a:rPr lang="es-419" sz="1300">
                <a:solidFill>
                  <a:schemeClr val="lt1"/>
                </a:solidFill>
              </a:rPr>
              <a:t>, notamos que tenemos 2 falsos positivos, 6 falsos negativos, 141 verdaderos positivos y 61 verdaderos negativos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1869650" y="4216200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Imagen propia</a:t>
            </a:r>
            <a:endParaRPr i="1" sz="1200">
              <a:solidFill>
                <a:schemeClr val="lt1"/>
              </a:solidFill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6372200" y="4153775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Imagen propia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idx="1" type="body"/>
          </p:nvPr>
        </p:nvSpPr>
        <p:spPr>
          <a:xfrm>
            <a:off x="1306375" y="0"/>
            <a:ext cx="68799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s-419" sz="2116"/>
              <a:t>Revisión de el rendimiento y métricas para el modelo</a:t>
            </a:r>
            <a:endParaRPr/>
          </a:p>
        </p:txBody>
      </p:sp>
      <p:pic>
        <p:nvPicPr>
          <p:cNvPr id="364" name="Google Shape;3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0" y="1076900"/>
            <a:ext cx="4754350" cy="31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750" y="1076900"/>
            <a:ext cx="3932450" cy="31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3"/>
          <p:cNvSpPr txBox="1"/>
          <p:nvPr/>
        </p:nvSpPr>
        <p:spPr>
          <a:xfrm>
            <a:off x="0" y="0"/>
            <a:ext cx="90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 txBox="1"/>
          <p:nvPr/>
        </p:nvSpPr>
        <p:spPr>
          <a:xfrm>
            <a:off x="272100" y="461500"/>
            <a:ext cx="84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Se hace uso de la curva AUC_ROC para evaluar el rendimiento del modelo, se hace uso de un umbral de 0.5, Esto nos ayudará a ver que tan buena es la precisión en la predicción entre si se tiene o no se tiene </a:t>
            </a:r>
            <a:r>
              <a:rPr lang="es-419" sz="1200">
                <a:solidFill>
                  <a:schemeClr val="lt1"/>
                </a:solidFill>
              </a:rPr>
              <a:t>cáncer</a:t>
            </a:r>
            <a:r>
              <a:rPr lang="es-419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528600" y="4434475"/>
            <a:ext cx="821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Nuestro modelo tiene un acierto en la predicción del 99%, con este valor </a:t>
            </a:r>
            <a:r>
              <a:rPr lang="es-419" sz="1200">
                <a:solidFill>
                  <a:schemeClr val="lt1"/>
                </a:solidFill>
              </a:rPr>
              <a:t>podríamos</a:t>
            </a:r>
            <a:r>
              <a:rPr lang="es-419" sz="1200">
                <a:solidFill>
                  <a:schemeClr val="lt1"/>
                </a:solidFill>
              </a:rPr>
              <a:t> decir que se puede tener un sobreajuste y sería viable aumentar la cantidad de datos para el dataset o validar otros modelos.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1869650" y="4216200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Imagen propia</a:t>
            </a:r>
            <a:endParaRPr i="1" sz="1200">
              <a:solidFill>
                <a:schemeClr val="lt1"/>
              </a:solidFill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6530875" y="4216200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Imagen propia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idx="1" type="body"/>
          </p:nvPr>
        </p:nvSpPr>
        <p:spPr>
          <a:xfrm>
            <a:off x="1388550" y="224775"/>
            <a:ext cx="6366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s-419" sz="2050">
                <a:latin typeface="Arial"/>
                <a:ea typeface="Arial"/>
                <a:cs typeface="Arial"/>
                <a:sym typeface="Arial"/>
              </a:rPr>
              <a:t>Conclusiones:</a:t>
            </a:r>
            <a:endParaRPr b="1"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429925" y="605550"/>
            <a:ext cx="83367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419">
                <a:solidFill>
                  <a:schemeClr val="lt1"/>
                </a:solidFill>
              </a:rPr>
              <a:t>Con el resultado obtenido en la matriz de confusión y en la curva AUC-ROC, el resultado en el acierto de la predicción fue del 99 %, de hay que pueda darse el hecho de que se tiene un Modelo con overfitting.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419">
                <a:solidFill>
                  <a:schemeClr val="lt1"/>
                </a:solidFill>
              </a:rPr>
              <a:t>El Modelo podría ser re-entrenado buscando eliminar el overfitting con una muestra de información </a:t>
            </a:r>
            <a:r>
              <a:rPr lang="es-419">
                <a:solidFill>
                  <a:schemeClr val="lt1"/>
                </a:solidFill>
              </a:rPr>
              <a:t>más</a:t>
            </a:r>
            <a:r>
              <a:rPr lang="es-419">
                <a:solidFill>
                  <a:schemeClr val="lt1"/>
                </a:solidFill>
              </a:rPr>
              <a:t> amplia y junto a la aplicación de otros modelos y técnicas de tuning de </a:t>
            </a:r>
            <a:r>
              <a:rPr lang="es-419">
                <a:solidFill>
                  <a:schemeClr val="lt1"/>
                </a:solidFill>
              </a:rPr>
              <a:t>hiper parámetros</a:t>
            </a:r>
            <a:r>
              <a:rPr lang="es-419">
                <a:solidFill>
                  <a:schemeClr val="lt1"/>
                </a:solidFill>
              </a:rPr>
              <a:t>.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419">
                <a:solidFill>
                  <a:schemeClr val="lt1"/>
                </a:solidFill>
              </a:rPr>
              <a:t>La calidad de la data en general se encuentra en buen estado, no contiene missing values y/o nulls de forma excesiva que impidan el data quality para el modelo.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419">
                <a:solidFill>
                  <a:schemeClr val="lt1"/>
                </a:solidFill>
              </a:rPr>
              <a:t>Fueron consideradas todos las columnas en el entrenamiento a excepción del Id number.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419">
                <a:solidFill>
                  <a:schemeClr val="lt1"/>
                </a:solidFill>
              </a:rPr>
              <a:t>Se realizaron</a:t>
            </a:r>
            <a:r>
              <a:rPr lang="es-419">
                <a:solidFill>
                  <a:schemeClr val="lt1"/>
                </a:solidFill>
              </a:rPr>
              <a:t> tareas de data cleaning en una única columna en donde se </a:t>
            </a:r>
            <a:r>
              <a:rPr lang="es-419">
                <a:solidFill>
                  <a:schemeClr val="lt1"/>
                </a:solidFill>
              </a:rPr>
              <a:t>consideró</a:t>
            </a:r>
            <a:r>
              <a:rPr lang="es-419">
                <a:solidFill>
                  <a:schemeClr val="lt1"/>
                </a:solidFill>
              </a:rPr>
              <a:t> necesaria la corrección.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419">
                <a:solidFill>
                  <a:schemeClr val="lt1"/>
                </a:solidFill>
              </a:rPr>
              <a:t>Se </a:t>
            </a:r>
            <a:r>
              <a:rPr lang="es-419">
                <a:solidFill>
                  <a:schemeClr val="lt1"/>
                </a:solidFill>
              </a:rPr>
              <a:t>realizó</a:t>
            </a:r>
            <a:r>
              <a:rPr lang="es-419">
                <a:solidFill>
                  <a:schemeClr val="lt1"/>
                </a:solidFill>
              </a:rPr>
              <a:t> </a:t>
            </a:r>
            <a:r>
              <a:rPr lang="es-419">
                <a:solidFill>
                  <a:schemeClr val="lt1"/>
                </a:solidFill>
              </a:rPr>
              <a:t>regresión</a:t>
            </a:r>
            <a:r>
              <a:rPr lang="es-419">
                <a:solidFill>
                  <a:schemeClr val="lt1"/>
                </a:solidFill>
              </a:rPr>
              <a:t> </a:t>
            </a:r>
            <a:r>
              <a:rPr lang="es-419">
                <a:solidFill>
                  <a:schemeClr val="lt1"/>
                </a:solidFill>
              </a:rPr>
              <a:t>logística con un dataset que presentaba una información balanceada entre sus distintas columnas</a:t>
            </a:r>
            <a:r>
              <a:rPr lang="es-419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"/>
          <p:cNvSpPr txBox="1"/>
          <p:nvPr>
            <p:ph idx="1" type="body"/>
          </p:nvPr>
        </p:nvSpPr>
        <p:spPr>
          <a:xfrm>
            <a:off x="1328825" y="0"/>
            <a:ext cx="63669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s-419" sz="2050">
                <a:latin typeface="Arial"/>
                <a:ea typeface="Arial"/>
                <a:cs typeface="Arial"/>
                <a:sym typeface="Arial"/>
              </a:rPr>
              <a:t>Referencias</a:t>
            </a:r>
            <a:r>
              <a:rPr b="1" lang="es-419" sz="2050">
                <a:latin typeface="Arial"/>
                <a:ea typeface="Arial"/>
                <a:cs typeface="Arial"/>
                <a:sym typeface="Arial"/>
              </a:rPr>
              <a:t>:</a:t>
            </a:r>
            <a:endParaRPr b="1"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253150" y="401950"/>
            <a:ext cx="8433600" cy="5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Example gallery — seaborn 0.12.2 documentation. (s/f). Pydata.org. Recuperado el 3 de mayo de 2023, de https://seaborn.pydata.org/examples/index.html</a:t>
            </a:r>
            <a:endParaRPr sz="12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Lafuente, A. S. (2020, febrero 10). Pandas Profiling. Análisis exploratorio de datos. Saturdays.AI. https://medium.com/saturdays-ai/an%C3%A1lisis-exploratorio-de-datos-con-pandas-profiling-cf13e0e4a8f5</a:t>
            </a:r>
            <a:endParaRPr sz="12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NumPy documentation — NumPy v1.24 manual. (s/f). Numpy.org. Recuperado el 3 de mayo de 2023, de https://numpy.org/doc/stable/</a:t>
            </a:r>
            <a:endParaRPr sz="12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Ollé, J. (2019, enero 23). Qué es y cómo interpretar una regresión logística. Conceptos Claros; Jordi Ollé. https://conceptosclaros.com/que-es-regresion-logistica/</a:t>
            </a:r>
            <a:endParaRPr sz="12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Pandas documentation — pandas 2.0.1 documentation. (s/f). Pydata.org. Recuperado el 3 de mayo de 2023, de </a:t>
            </a:r>
            <a:r>
              <a:rPr lang="es-419" sz="12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https://pandas.pydata.org/docs/</a:t>
            </a:r>
            <a:endParaRPr sz="12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Pandas Profiling — mlfinlab 1.5.0 documentation. (n.d.). Mlfinlab.com. Retrieved May 3, 2023, from https://www.mlfinlab.com/en/latest/external/pandas_profile.html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 title="Imagen Prop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75" y="1746240"/>
            <a:ext cx="7043425" cy="29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919550" y="29900"/>
            <a:ext cx="7174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</a:rPr>
              <a:t>Vista previa de la </a:t>
            </a:r>
            <a:r>
              <a:rPr lang="es-419" sz="2100">
                <a:solidFill>
                  <a:schemeClr val="lt1"/>
                </a:solidFill>
              </a:rPr>
              <a:t>composición</a:t>
            </a:r>
            <a:r>
              <a:rPr lang="es-419" sz="2100">
                <a:solidFill>
                  <a:schemeClr val="lt1"/>
                </a:solidFill>
              </a:rPr>
              <a:t> del data set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435150" y="537800"/>
            <a:ext cx="84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Se realiza el análisis del dataset, mediante la herramienta de pandas profiling, el cual brinda una visualización exploratoria mucho </a:t>
            </a:r>
            <a:r>
              <a:rPr lang="es-419" sz="1200">
                <a:solidFill>
                  <a:schemeClr val="lt1"/>
                </a:solidFill>
              </a:rPr>
              <a:t>más</a:t>
            </a:r>
            <a:r>
              <a:rPr lang="es-419" sz="1200">
                <a:solidFill>
                  <a:schemeClr val="lt1"/>
                </a:solidFill>
              </a:rPr>
              <a:t> detallada que lo que se puede </a:t>
            </a:r>
            <a:r>
              <a:rPr lang="es-419" sz="1200">
                <a:solidFill>
                  <a:schemeClr val="lt1"/>
                </a:solidFill>
              </a:rPr>
              <a:t>observar</a:t>
            </a:r>
            <a:r>
              <a:rPr lang="es-419" sz="1200">
                <a:solidFill>
                  <a:schemeClr val="lt1"/>
                </a:solidFill>
              </a:rPr>
              <a:t> con el método .describe().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200">
                <a:solidFill>
                  <a:schemeClr val="lt1"/>
                </a:solidFill>
              </a:rPr>
            </a:br>
            <a:r>
              <a:rPr lang="es-419" sz="1200">
                <a:solidFill>
                  <a:schemeClr val="lt1"/>
                </a:solidFill>
              </a:rPr>
              <a:t>En </a:t>
            </a:r>
            <a:r>
              <a:rPr lang="es-419" sz="1200">
                <a:solidFill>
                  <a:schemeClr val="lt1"/>
                </a:solidFill>
              </a:rPr>
              <a:t>él, podemos</a:t>
            </a:r>
            <a:r>
              <a:rPr lang="es-419" sz="1200">
                <a:solidFill>
                  <a:schemeClr val="lt1"/>
                </a:solidFill>
              </a:rPr>
              <a:t> revisar tipos de columnas en el dataframe, valores </a:t>
            </a:r>
            <a:r>
              <a:rPr lang="es-419" sz="1200">
                <a:solidFill>
                  <a:schemeClr val="lt1"/>
                </a:solidFill>
              </a:rPr>
              <a:t>únicos</a:t>
            </a:r>
            <a:r>
              <a:rPr lang="es-419" sz="1200">
                <a:solidFill>
                  <a:schemeClr val="lt1"/>
                </a:solidFill>
              </a:rPr>
              <a:t>, valores perdidos,valores </a:t>
            </a:r>
            <a:r>
              <a:rPr lang="es-419" sz="1200">
                <a:solidFill>
                  <a:schemeClr val="lt1"/>
                </a:solidFill>
              </a:rPr>
              <a:t>mínimos y</a:t>
            </a:r>
            <a:r>
              <a:rPr lang="es-419" sz="1200">
                <a:solidFill>
                  <a:schemeClr val="lt1"/>
                </a:solidFill>
              </a:rPr>
              <a:t> máximos, mediana, media, moda, rangos y rango IQR, valores frecuentes, correlaciones entre otros.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3958800" y="4722425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Imagen propia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0" y="825075"/>
            <a:ext cx="4208150" cy="30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125" y="825075"/>
            <a:ext cx="4659585" cy="30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299050" y="29900"/>
            <a:ext cx="7730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</a:rPr>
              <a:t>Revisión</a:t>
            </a:r>
            <a:r>
              <a:rPr lang="es-419" sz="2100">
                <a:solidFill>
                  <a:schemeClr val="lt1"/>
                </a:solidFill>
              </a:rPr>
              <a:t> de las </a:t>
            </a:r>
            <a:r>
              <a:rPr lang="es-419" sz="2100">
                <a:solidFill>
                  <a:schemeClr val="lt1"/>
                </a:solidFill>
              </a:rPr>
              <a:t>variables</a:t>
            </a:r>
            <a:r>
              <a:rPr lang="es-419" sz="2100">
                <a:solidFill>
                  <a:schemeClr val="lt1"/>
                </a:solidFill>
              </a:rPr>
              <a:t> del data set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747175" y="4195250"/>
            <a:ext cx="757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</a:rPr>
              <a:t>En este punto se identifica y se presta especial </a:t>
            </a:r>
            <a:r>
              <a:rPr lang="es-419" sz="1300">
                <a:solidFill>
                  <a:schemeClr val="lt1"/>
                </a:solidFill>
              </a:rPr>
              <a:t>atención</a:t>
            </a:r>
            <a:r>
              <a:rPr lang="es-419" sz="1300">
                <a:solidFill>
                  <a:schemeClr val="lt1"/>
                </a:solidFill>
              </a:rPr>
              <a:t> en la columna Barei Nuclei, en donde su tipo de dato y los valores nulos serán tratados para realizar la adecuación y limpieza de la información.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1631675" y="3929075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Imagen propia</a:t>
            </a:r>
            <a:endParaRPr i="1" sz="1200">
              <a:solidFill>
                <a:schemeClr val="lt1"/>
              </a:solidFill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6056713" y="3849325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Imagen propia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6"/>
          <p:cNvPicPr preferRelativeResize="0"/>
          <p:nvPr/>
        </p:nvPicPr>
        <p:blipFill rotWithShape="1">
          <a:blip r:embed="rId3">
            <a:alphaModFix/>
          </a:blip>
          <a:srcRect b="0" l="7047" r="11664" t="0"/>
          <a:stretch/>
        </p:blipFill>
        <p:spPr>
          <a:xfrm>
            <a:off x="2018525" y="537800"/>
            <a:ext cx="4734751" cy="367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/>
        </p:nvSpPr>
        <p:spPr>
          <a:xfrm>
            <a:off x="299050" y="29900"/>
            <a:ext cx="7730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</a:rPr>
              <a:t>Matriz de </a:t>
            </a:r>
            <a:r>
              <a:rPr lang="es-419" sz="2100">
                <a:solidFill>
                  <a:schemeClr val="lt1"/>
                </a:solidFill>
              </a:rPr>
              <a:t>Correlación</a:t>
            </a:r>
            <a:r>
              <a:rPr lang="es-419" sz="2100">
                <a:solidFill>
                  <a:schemeClr val="lt1"/>
                </a:solidFill>
              </a:rPr>
              <a:t> 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599750" y="4420025"/>
            <a:ext cx="757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</a:rPr>
              <a:t>En este punto se identifican algunas relaciones importantes entre algunos features, como por ejemplo: Uniformity of cell shape y single </a:t>
            </a:r>
            <a:r>
              <a:rPr lang="es-419" sz="1300">
                <a:solidFill>
                  <a:schemeClr val="lt1"/>
                </a:solidFill>
              </a:rPr>
              <a:t>epithelial</a:t>
            </a:r>
            <a:r>
              <a:rPr lang="es-419" sz="1300">
                <a:solidFill>
                  <a:schemeClr val="lt1"/>
                </a:solidFill>
              </a:rPr>
              <a:t> cell size. 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3853025" y="4211775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Imagen propia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800" y="1150000"/>
            <a:ext cx="6711351" cy="34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299050" y="29900"/>
            <a:ext cx="7730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</a:rPr>
              <a:t>Sample</a:t>
            </a:r>
            <a:r>
              <a:rPr lang="es-419" sz="2100">
                <a:solidFill>
                  <a:schemeClr val="lt1"/>
                </a:solidFill>
              </a:rPr>
              <a:t> del data set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939600" y="653550"/>
            <a:ext cx="742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</a:rPr>
              <a:t>Visualización de los datos, que nos ofrece el reporte realizado con pandas Profiling.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3958800" y="4722425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Imagen propia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50" y="1771900"/>
            <a:ext cx="8839199" cy="184052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 txBox="1"/>
          <p:nvPr/>
        </p:nvSpPr>
        <p:spPr>
          <a:xfrm>
            <a:off x="299050" y="29900"/>
            <a:ext cx="7730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</a:rPr>
              <a:t>Descripción</a:t>
            </a:r>
            <a:r>
              <a:rPr lang="es-419" sz="2100">
                <a:solidFill>
                  <a:schemeClr val="lt1"/>
                </a:solidFill>
              </a:rPr>
              <a:t> del data set</a:t>
            </a:r>
            <a:endParaRPr/>
          </a:p>
        </p:txBody>
      </p:sp>
      <p:sp>
        <p:nvSpPr>
          <p:cNvPr id="323" name="Google Shape;323;p18"/>
          <p:cNvSpPr txBox="1"/>
          <p:nvPr/>
        </p:nvSpPr>
        <p:spPr>
          <a:xfrm>
            <a:off x="471525" y="819975"/>
            <a:ext cx="850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</a:rPr>
              <a:t>Hacemos uso del método describe() al dataframe en donde podemos observar datos </a:t>
            </a:r>
            <a:r>
              <a:rPr lang="es-419" sz="1300">
                <a:solidFill>
                  <a:schemeClr val="lt1"/>
                </a:solidFill>
              </a:rPr>
              <a:t>estadísticos</a:t>
            </a:r>
            <a:r>
              <a:rPr lang="es-419" sz="1300">
                <a:solidFill>
                  <a:schemeClr val="lt1"/>
                </a:solidFill>
              </a:rPr>
              <a:t> de forma rápida y sencilla. 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3918050" y="3862975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Imagen propia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220450" y="0"/>
            <a:ext cx="63669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>
                <a:latin typeface="Arial"/>
                <a:ea typeface="Arial"/>
                <a:cs typeface="Arial"/>
                <a:sym typeface="Arial"/>
              </a:rPr>
              <a:t>Distribución</a:t>
            </a:r>
            <a:r>
              <a:rPr lang="es-419" sz="2100">
                <a:latin typeface="Arial"/>
                <a:ea typeface="Arial"/>
                <a:cs typeface="Arial"/>
                <a:sym typeface="Arial"/>
              </a:rPr>
              <a:t> general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000" y="1115100"/>
            <a:ext cx="3962925" cy="36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9"/>
          <p:cNvSpPr txBox="1"/>
          <p:nvPr/>
        </p:nvSpPr>
        <p:spPr>
          <a:xfrm>
            <a:off x="245913" y="530100"/>
            <a:ext cx="842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</a:rPr>
              <a:t>Generamos histogramas para observar la </a:t>
            </a:r>
            <a:r>
              <a:rPr lang="es-419" sz="1300">
                <a:solidFill>
                  <a:schemeClr val="lt1"/>
                </a:solidFill>
              </a:rPr>
              <a:t>distribución</a:t>
            </a:r>
            <a:r>
              <a:rPr lang="es-419" sz="1300">
                <a:solidFill>
                  <a:schemeClr val="lt1"/>
                </a:solidFill>
              </a:rPr>
              <a:t> de los datos en cada una de las columnas dispuestas en el dataframe: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3958800" y="4722425"/>
            <a:ext cx="122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Imagen propia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129975" y="0"/>
            <a:ext cx="7625400" cy="463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75"/>
              <a:buNone/>
            </a:pPr>
            <a:r>
              <a:rPr lang="es-419" sz="2130">
                <a:latin typeface="Arial"/>
                <a:ea typeface="Arial"/>
                <a:cs typeface="Arial"/>
                <a:sym typeface="Arial"/>
              </a:rPr>
              <a:t>Normalización y entrenamiento</a:t>
            </a:r>
            <a:endParaRPr sz="223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9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/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25" y="568175"/>
            <a:ext cx="3832400" cy="32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325" y="568175"/>
            <a:ext cx="3990325" cy="323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1625" y="3803300"/>
            <a:ext cx="4238811" cy="12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0"/>
          <p:cNvSpPr txBox="1"/>
          <p:nvPr/>
        </p:nvSpPr>
        <p:spPr>
          <a:xfrm>
            <a:off x="6960275" y="4266325"/>
            <a:ext cx="18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Imágenes propias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940275" y="0"/>
            <a:ext cx="68499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8473">
                <a:latin typeface="Arial"/>
                <a:ea typeface="Arial"/>
                <a:cs typeface="Arial"/>
                <a:sym typeface="Arial"/>
              </a:rPr>
              <a:t>Revisión de el rendimiento y métricas para el modelo</a:t>
            </a:r>
            <a:endParaRPr sz="8473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725" y="792850"/>
            <a:ext cx="6733001" cy="3829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 txBox="1"/>
          <p:nvPr/>
        </p:nvSpPr>
        <p:spPr>
          <a:xfrm>
            <a:off x="3541175" y="4721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200">
                <a:solidFill>
                  <a:schemeClr val="lt1"/>
                </a:solidFill>
              </a:rPr>
              <a:t>Imágen propia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