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3"/>
  </p:notesMasterIdLst>
  <p:handoutMasterIdLst>
    <p:handoutMasterId r:id="rId24"/>
  </p:handoutMasterIdLst>
  <p:sldIdLst>
    <p:sldId id="2147479195" r:id="rId6"/>
    <p:sldId id="2147479196" r:id="rId7"/>
    <p:sldId id="2147479197" r:id="rId8"/>
    <p:sldId id="2147479198" r:id="rId9"/>
    <p:sldId id="2147479199" r:id="rId10"/>
    <p:sldId id="2147479194" r:id="rId11"/>
    <p:sldId id="2147479158" r:id="rId12"/>
    <p:sldId id="2147479184" r:id="rId13"/>
    <p:sldId id="2147479185" r:id="rId14"/>
    <p:sldId id="2147479186" r:id="rId15"/>
    <p:sldId id="2147479190" r:id="rId16"/>
    <p:sldId id="2147479188" r:id="rId17"/>
    <p:sldId id="2147479189" r:id="rId18"/>
    <p:sldId id="2147479191" r:id="rId19"/>
    <p:sldId id="2147479192" r:id="rId20"/>
    <p:sldId id="2147479193" r:id="rId21"/>
    <p:sldId id="2147479187"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5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hse, Gabriela" initials="GG [2]" lastIdx="3" clrIdx="0">
    <p:extLst>
      <p:ext uri="{19B8F6BF-5375-455C-9EA6-DF929625EA0E}">
        <p15:presenceInfo xmlns:p15="http://schemas.microsoft.com/office/powerpoint/2012/main" userId="S::gabriela.gahse@sap.com::2f75d39d-efdd-45a2-aec5-f0801cd103ce" providerId="AD"/>
      </p:ext>
    </p:extLst>
  </p:cmAuthor>
  <p:cmAuthor id="2" name="Choi, Daehoon" initials="CD" lastIdx="1" clrIdx="1">
    <p:extLst>
      <p:ext uri="{19B8F6BF-5375-455C-9EA6-DF929625EA0E}">
        <p15:presenceInfo xmlns:p15="http://schemas.microsoft.com/office/powerpoint/2012/main" userId="S::daehoon.choi@sap.com::844af395-411a-4a5f-b670-63da894284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B9E"/>
    <a:srgbClr val="5B8DAD"/>
    <a:srgbClr val="0070C0"/>
    <a:srgbClr val="00195A"/>
    <a:srgbClr val="0F46A7"/>
    <a:srgbClr val="970A82"/>
    <a:srgbClr val="FF3399"/>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5"/>
    <p:restoredTop sz="94558" autoAdjust="0"/>
  </p:normalViewPr>
  <p:slideViewPr>
    <p:cSldViewPr snapToGrid="0">
      <p:cViewPr varScale="1">
        <p:scale>
          <a:sx n="121" d="100"/>
          <a:sy n="121" d="100"/>
        </p:scale>
        <p:origin x="2080" y="168"/>
      </p:cViewPr>
      <p:guideLst>
        <p:guide pos="3841"/>
        <p:guide orient="horz" pos="1548"/>
      </p:guideLst>
    </p:cSldViewPr>
  </p:slideViewPr>
  <p:notesTextViewPr>
    <p:cViewPr>
      <p:scale>
        <a:sx n="1" d="1"/>
        <a:sy n="1" d="1"/>
      </p:scale>
      <p:origin x="0" y="0"/>
    </p:cViewPr>
  </p:notesTextViewPr>
  <p:sorterViewPr>
    <p:cViewPr>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4</a:t>
            </a:fld>
            <a:endParaRPr lang="de-DE"/>
          </a:p>
        </p:txBody>
      </p:sp>
    </p:spTree>
    <p:extLst>
      <p:ext uri="{BB962C8B-B14F-4D97-AF65-F5344CB8AC3E}">
        <p14:creationId xmlns:p14="http://schemas.microsoft.com/office/powerpoint/2010/main" val="1885514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8</a:t>
            </a:fld>
            <a:endParaRPr lang="de-DE"/>
          </a:p>
        </p:txBody>
      </p:sp>
    </p:spTree>
    <p:extLst>
      <p:ext uri="{BB962C8B-B14F-4D97-AF65-F5344CB8AC3E}">
        <p14:creationId xmlns:p14="http://schemas.microsoft.com/office/powerpoint/2010/main" val="3297257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11</a:t>
            </a:fld>
            <a:endParaRPr lang="de-DE"/>
          </a:p>
        </p:txBody>
      </p:sp>
    </p:spTree>
    <p:extLst>
      <p:ext uri="{BB962C8B-B14F-4D97-AF65-F5344CB8AC3E}">
        <p14:creationId xmlns:p14="http://schemas.microsoft.com/office/powerpoint/2010/main" val="677384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13</a:t>
            </a:fld>
            <a:endParaRPr lang="de-DE"/>
          </a:p>
        </p:txBody>
      </p:sp>
    </p:spTree>
    <p:extLst>
      <p:ext uri="{BB962C8B-B14F-4D97-AF65-F5344CB8AC3E}">
        <p14:creationId xmlns:p14="http://schemas.microsoft.com/office/powerpoint/2010/main" val="318685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a:p>
            <a:pPr lvl="0" algn="l"/>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a:t>
            </a:r>
            <a:r>
              <a:rPr lang="en-US" altLang="ko-KR" sz="600" noProof="0" dirty="0">
                <a:solidFill>
                  <a:schemeClr val="tx1"/>
                </a:solidFill>
              </a:rPr>
              <a:t>22</a:t>
            </a:r>
            <a:r>
              <a:rPr lang="en-US" sz="600" noProof="0" dirty="0">
                <a:solidFill>
                  <a:schemeClr val="tx1"/>
                </a:solidFill>
              </a:rPr>
              <a:t>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blogs.sap.com/2022/12/12/btp-cap-how-to-connect-to-remote-services-locally-in-cap-node-js-application/"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blogs.sap.com/2020/05/26/cap-consume-external-service-part-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부제목 1">
            <a:extLst>
              <a:ext uri="{FF2B5EF4-FFF2-40B4-BE49-F238E27FC236}">
                <a16:creationId xmlns:a16="http://schemas.microsoft.com/office/drawing/2014/main" id="{54FD04EB-BCF1-8873-CC02-16E60A3CB202}"/>
              </a:ext>
            </a:extLst>
          </p:cNvPr>
          <p:cNvSpPr>
            <a:spLocks noGrp="1"/>
          </p:cNvSpPr>
          <p:nvPr>
            <p:ph type="subTitle" idx="1"/>
          </p:nvPr>
        </p:nvSpPr>
        <p:spPr/>
        <p:txBody>
          <a:bodyPr/>
          <a:lstStyle/>
          <a:p>
            <a:r>
              <a:rPr kumimoji="1" lang="ko-Kore-KR" altLang="en-US" dirty="0"/>
              <a:t>한</a:t>
            </a:r>
            <a:r>
              <a:rPr kumimoji="1" lang="ko-KR" altLang="en-US" dirty="0"/>
              <a:t> </a:t>
            </a:r>
            <a:r>
              <a:rPr kumimoji="1" lang="ko-Kore-KR" altLang="en-US" dirty="0"/>
              <a:t>정우</a:t>
            </a:r>
            <a:r>
              <a:rPr kumimoji="1" lang="en-US" altLang="ko-Kore-KR" dirty="0"/>
              <a:t>,</a:t>
            </a:r>
            <a:r>
              <a:rPr kumimoji="1" lang="ko-KR" altLang="en-US" dirty="0"/>
              <a:t> </a:t>
            </a:r>
            <a:r>
              <a:rPr kumimoji="1" lang="en-US" altLang="ko-KR" dirty="0"/>
              <a:t>SAPK</a:t>
            </a:r>
            <a:endParaRPr kumimoji="1" lang="ko-Kore-KR" altLang="en-US" dirty="0"/>
          </a:p>
        </p:txBody>
      </p:sp>
      <p:sp>
        <p:nvSpPr>
          <p:cNvPr id="3" name="제목 2">
            <a:extLst>
              <a:ext uri="{FF2B5EF4-FFF2-40B4-BE49-F238E27FC236}">
                <a16:creationId xmlns:a16="http://schemas.microsoft.com/office/drawing/2014/main" id="{7A798A9E-2C4F-9436-1B04-359CDFAB3C30}"/>
              </a:ext>
            </a:extLst>
          </p:cNvPr>
          <p:cNvSpPr>
            <a:spLocks noGrp="1"/>
          </p:cNvSpPr>
          <p:nvPr>
            <p:ph type="title"/>
          </p:nvPr>
        </p:nvSpPr>
        <p:spPr/>
        <p:txBody>
          <a:bodyPr/>
          <a:lstStyle/>
          <a:p>
            <a:r>
              <a:rPr kumimoji="1" lang="en-US" altLang="ko-Kore-KR" dirty="0"/>
              <a:t>CAP</a:t>
            </a:r>
            <a:r>
              <a:rPr kumimoji="1" lang="ko-KR" altLang="en-US" dirty="0"/>
              <a:t> </a:t>
            </a:r>
            <a:r>
              <a:rPr kumimoji="1" lang="en-US" altLang="ko-KR" dirty="0"/>
              <a:t>Consume - </a:t>
            </a:r>
            <a:r>
              <a:rPr kumimoji="1" lang="en-US" altLang="ko-Kore-KR" sz="3200" dirty="0"/>
              <a:t>Remote</a:t>
            </a:r>
            <a:r>
              <a:rPr kumimoji="1" lang="ko-KR" altLang="en-US" sz="3200" dirty="0"/>
              <a:t> </a:t>
            </a:r>
            <a:r>
              <a:rPr kumimoji="1" lang="en-US" altLang="ko-Kore-KR" sz="3200" dirty="0"/>
              <a:t>Service for Public Northwind</a:t>
            </a:r>
            <a:endParaRPr kumimoji="1" lang="ko-Kore-KR" altLang="en-US" dirty="0"/>
          </a:p>
        </p:txBody>
      </p:sp>
    </p:spTree>
    <p:extLst>
      <p:ext uri="{BB962C8B-B14F-4D97-AF65-F5344CB8AC3E}">
        <p14:creationId xmlns:p14="http://schemas.microsoft.com/office/powerpoint/2010/main" val="1008321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1937D3D-350B-679E-69A6-44392733ADBD}"/>
              </a:ext>
            </a:extLst>
          </p:cNvPr>
          <p:cNvSpPr>
            <a:spLocks noGrp="1"/>
          </p:cNvSpPr>
          <p:nvPr>
            <p:ph type="title"/>
          </p:nvPr>
        </p:nvSpPr>
        <p:spPr/>
        <p:txBody>
          <a:bodyPr/>
          <a:lstStyle/>
          <a:p>
            <a:r>
              <a:rPr kumimoji="1" lang="en-US" altLang="ko-KR" dirty="0"/>
              <a:t>NPM</a:t>
            </a:r>
            <a:r>
              <a:rPr kumimoji="1" lang="ko-KR" altLang="en-US" dirty="0"/>
              <a:t> </a:t>
            </a:r>
            <a:r>
              <a:rPr kumimoji="1" lang="en-US" altLang="ko-KR" dirty="0"/>
              <a:t>library</a:t>
            </a:r>
            <a:r>
              <a:rPr kumimoji="1" lang="ko-KR" altLang="en-US" dirty="0"/>
              <a:t> </a:t>
            </a:r>
            <a:r>
              <a:rPr kumimoji="1" lang="en-US" altLang="ko-KR" dirty="0"/>
              <a:t>setup</a:t>
            </a:r>
            <a:endParaRPr kumimoji="1" lang="ko-Kore-KR" altLang="en-US" dirty="0"/>
          </a:p>
        </p:txBody>
      </p:sp>
      <p:pic>
        <p:nvPicPr>
          <p:cNvPr id="4" name="그림 3">
            <a:extLst>
              <a:ext uri="{FF2B5EF4-FFF2-40B4-BE49-F238E27FC236}">
                <a16:creationId xmlns:a16="http://schemas.microsoft.com/office/drawing/2014/main" id="{8E53A81A-FD3A-EA9B-CFAB-4EF919F2AA96}"/>
              </a:ext>
            </a:extLst>
          </p:cNvPr>
          <p:cNvPicPr>
            <a:picLocks noChangeAspect="1"/>
          </p:cNvPicPr>
          <p:nvPr/>
        </p:nvPicPr>
        <p:blipFill>
          <a:blip r:embed="rId2"/>
          <a:stretch>
            <a:fillRect/>
          </a:stretch>
        </p:blipFill>
        <p:spPr>
          <a:xfrm>
            <a:off x="736917" y="1753870"/>
            <a:ext cx="4429516" cy="1562100"/>
          </a:xfrm>
          <a:prstGeom prst="rect">
            <a:avLst/>
          </a:prstGeom>
        </p:spPr>
      </p:pic>
      <p:pic>
        <p:nvPicPr>
          <p:cNvPr id="6" name="그림 5">
            <a:extLst>
              <a:ext uri="{FF2B5EF4-FFF2-40B4-BE49-F238E27FC236}">
                <a16:creationId xmlns:a16="http://schemas.microsoft.com/office/drawing/2014/main" id="{41A47840-BA2F-F6CD-DBFA-7AD9108EC9B4}"/>
              </a:ext>
            </a:extLst>
          </p:cNvPr>
          <p:cNvPicPr>
            <a:picLocks noChangeAspect="1"/>
          </p:cNvPicPr>
          <p:nvPr/>
        </p:nvPicPr>
        <p:blipFill>
          <a:blip r:embed="rId3"/>
          <a:stretch>
            <a:fillRect/>
          </a:stretch>
        </p:blipFill>
        <p:spPr>
          <a:xfrm>
            <a:off x="736917" y="3642561"/>
            <a:ext cx="4442648" cy="2069870"/>
          </a:xfrm>
          <a:prstGeom prst="rect">
            <a:avLst/>
          </a:prstGeom>
        </p:spPr>
      </p:pic>
      <p:sp>
        <p:nvSpPr>
          <p:cNvPr id="7" name="TextBox 6">
            <a:extLst>
              <a:ext uri="{FF2B5EF4-FFF2-40B4-BE49-F238E27FC236}">
                <a16:creationId xmlns:a16="http://schemas.microsoft.com/office/drawing/2014/main" id="{8C8C882A-E120-3AF4-17C8-476188CD9E7E}"/>
              </a:ext>
            </a:extLst>
          </p:cNvPr>
          <p:cNvSpPr txBox="1"/>
          <p:nvPr/>
        </p:nvSpPr>
        <p:spPr>
          <a:xfrm>
            <a:off x="5917915" y="1469204"/>
            <a:ext cx="276998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R" altLang="en-US" sz="1800" kern="0" dirty="0">
                <a:ea typeface="Arial Unicode MS" pitchFamily="34" charset="-128"/>
                <a:cs typeface="Arial Unicode MS" pitchFamily="34" charset="-128"/>
              </a:rPr>
              <a:t>구성 후</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err="1">
                <a:ea typeface="Arial Unicode MS" pitchFamily="34" charset="-128"/>
                <a:cs typeface="Arial Unicode MS" pitchFamily="34" charset="-128"/>
              </a:rPr>
              <a:t>package.json</a:t>
            </a:r>
            <a:r>
              <a:rPr kumimoji="1" lang="en-US" altLang="ko-KR" sz="1800" kern="0" dirty="0">
                <a:ea typeface="Arial Unicode MS" pitchFamily="34" charset="-128"/>
                <a:cs typeface="Arial Unicode MS" pitchFamily="34" charset="-128"/>
              </a:rPr>
              <a:t> </a:t>
            </a:r>
            <a:r>
              <a:rPr kumimoji="1" lang="ko-KR" altLang="en-US" sz="1800" kern="0" dirty="0">
                <a:ea typeface="Arial Unicode MS" pitchFamily="34" charset="-128"/>
                <a:cs typeface="Arial Unicode MS" pitchFamily="34" charset="-128"/>
              </a:rPr>
              <a:t>확인</a:t>
            </a:r>
            <a:endParaRPr kumimoji="1" lang="ko-Kore-KR" altLang="en-US" sz="18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A75076E1-8A3A-2809-392C-444C63CA11F2}"/>
              </a:ext>
            </a:extLst>
          </p:cNvPr>
          <p:cNvSpPr txBox="1"/>
          <p:nvPr/>
        </p:nvSpPr>
        <p:spPr>
          <a:xfrm>
            <a:off x="5952819" y="1903623"/>
            <a:ext cx="3030075" cy="1738938"/>
          </a:xfrm>
          <a:prstGeom prst="rect">
            <a:avLst/>
          </a:prstGeom>
          <a:solidFill>
            <a:schemeClr val="bg1">
              <a:lumMod val="95000"/>
            </a:schemeClr>
          </a:solidFill>
        </p:spPr>
        <p:txBody>
          <a:bodyPr wrap="square" lIns="0" tIns="0" rIns="0" bIns="0" rtlCol="0">
            <a:spAutoFit/>
          </a:bodyPr>
          <a:lstStyle/>
          <a:p>
            <a:r>
              <a:rPr lang="en-US" altLang="ko-KR" sz="700" b="0" dirty="0">
                <a:solidFill>
                  <a:srgbClr val="3B3B3B"/>
                </a:solidFill>
                <a:effectLst/>
                <a:latin typeface="Menlo" panose="020B0609030804020204" pitchFamily="49" charset="0"/>
              </a:rPr>
              <a:t>….</a:t>
            </a:r>
            <a:endParaRPr lang="en" altLang="ko-Kore-KR" sz="700" b="0" dirty="0">
              <a:solidFill>
                <a:srgbClr val="3B3B3B"/>
              </a:solidFill>
              <a:effectLst/>
              <a:latin typeface="Menlo" panose="020B0609030804020204" pitchFamily="49" charset="0"/>
            </a:endParaRPr>
          </a:p>
          <a:p>
            <a:r>
              <a:rPr lang="en" altLang="ko-Kore-KR" sz="700" b="0" dirty="0">
                <a:solidFill>
                  <a:srgbClr val="0451A5"/>
                </a:solidFill>
                <a:effectLst/>
                <a:latin typeface="Menlo" panose="020B0609030804020204" pitchFamily="49" charset="0"/>
              </a:rPr>
              <a:t>"dependencies"</a:t>
            </a:r>
            <a:r>
              <a:rPr lang="en" altLang="ko-Kore-KR" sz="700" b="0" dirty="0">
                <a:solidFill>
                  <a:srgbClr val="3B3B3B"/>
                </a:solidFill>
                <a:effectLst/>
                <a:latin typeface="Menlo" panose="020B0609030804020204" pitchFamily="49" charset="0"/>
              </a:rPr>
              <a:t>: {</a:t>
            </a:r>
          </a:p>
          <a:p>
            <a:r>
              <a:rPr lang="en" altLang="ko-Kore-KR" sz="700" b="0" dirty="0">
                <a:solidFill>
                  <a:srgbClr val="0451A5"/>
                </a:solidFill>
                <a:effectLst/>
                <a:latin typeface="Menlo" panose="020B0609030804020204" pitchFamily="49" charset="0"/>
              </a:rPr>
              <a:t>"@sap-cloud-</a:t>
            </a:r>
            <a:r>
              <a:rPr lang="en" altLang="ko-Kore-KR" sz="700" b="0" dirty="0" err="1">
                <a:solidFill>
                  <a:srgbClr val="0451A5"/>
                </a:solidFill>
                <a:effectLst/>
                <a:latin typeface="Menlo" panose="020B0609030804020204" pitchFamily="49" charset="0"/>
              </a:rPr>
              <a:t>sdk</a:t>
            </a:r>
            <a:r>
              <a:rPr lang="en" altLang="ko-Kore-KR" sz="700" b="0" dirty="0">
                <a:solidFill>
                  <a:srgbClr val="0451A5"/>
                </a:solidFill>
                <a:effectLst/>
                <a:latin typeface="Menlo" panose="020B0609030804020204" pitchFamily="49" charset="0"/>
              </a:rPr>
              <a:t>/http-client"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"^3.4.0"</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cds</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"^7"</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cds-hana</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"^2"</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xsenv</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"^4.0.0"</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xssec</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"^3.3.3"</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"express"</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"^4"</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"passport"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"^0.6.0"</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a:t>
            </a:r>
            <a:r>
              <a:rPr lang="en" altLang="ko-Kore-KR" sz="700" b="0" dirty="0" err="1">
                <a:solidFill>
                  <a:srgbClr val="0451A5"/>
                </a:solidFill>
                <a:effectLst/>
                <a:latin typeface="Menlo" panose="020B0609030804020204" pitchFamily="49" charset="0"/>
              </a:rPr>
              <a:t>devDependencies</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p>
          <a:p>
            <a:r>
              <a:rPr lang="en" altLang="ko-Kore-KR" sz="700" b="0" dirty="0">
                <a:solidFill>
                  <a:srgbClr val="0451A5"/>
                </a:solidFill>
                <a:effectLst/>
                <a:latin typeface="Menlo" panose="020B0609030804020204" pitchFamily="49" charset="0"/>
              </a:rPr>
              <a:t>"@cap-</a:t>
            </a:r>
            <a:r>
              <a:rPr lang="en" altLang="ko-Kore-KR" sz="700" b="0" dirty="0" err="1">
                <a:solidFill>
                  <a:srgbClr val="0451A5"/>
                </a:solidFill>
                <a:effectLst/>
                <a:latin typeface="Menlo" panose="020B0609030804020204" pitchFamily="49" charset="0"/>
              </a:rPr>
              <a:t>js</a:t>
            </a:r>
            <a:r>
              <a:rPr lang="en" altLang="ko-Kore-KR" sz="700" b="0" dirty="0">
                <a:solidFill>
                  <a:srgbClr val="0451A5"/>
                </a:solidFill>
                <a:effectLst/>
                <a:latin typeface="Menlo" panose="020B0609030804020204" pitchFamily="49" charset="0"/>
              </a:rPr>
              <a:t>/</a:t>
            </a:r>
            <a:r>
              <a:rPr lang="en" altLang="ko-Kore-KR" sz="700" b="0" dirty="0" err="1">
                <a:solidFill>
                  <a:srgbClr val="0451A5"/>
                </a:solidFill>
                <a:effectLst/>
                <a:latin typeface="Menlo" panose="020B0609030804020204" pitchFamily="49" charset="0"/>
              </a:rPr>
              <a:t>sqlite</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"^1"</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cds</a:t>
            </a:r>
            <a:r>
              <a:rPr lang="en" altLang="ko-Kore-KR" sz="700" b="0" dirty="0">
                <a:solidFill>
                  <a:srgbClr val="0451A5"/>
                </a:solidFill>
                <a:effectLst/>
                <a:latin typeface="Menlo" panose="020B0609030804020204" pitchFamily="49" charset="0"/>
              </a:rPr>
              <a:t>-dk"</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"^7"</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kumimoji="1" lang="ko-Kore-KR" altLang="en-US" sz="900" kern="0" dirty="0" err="1">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7AC89F73-1922-9C63-2BF9-7539D3228DE8}"/>
              </a:ext>
            </a:extLst>
          </p:cNvPr>
          <p:cNvSpPr txBox="1"/>
          <p:nvPr/>
        </p:nvSpPr>
        <p:spPr>
          <a:xfrm>
            <a:off x="5919556" y="3799981"/>
            <a:ext cx="3063339" cy="2423740"/>
          </a:xfrm>
          <a:prstGeom prst="rect">
            <a:avLst/>
          </a:prstGeom>
          <a:solidFill>
            <a:schemeClr val="bg1">
              <a:lumMod val="95000"/>
            </a:schemeClr>
          </a:solidFill>
        </p:spPr>
        <p:txBody>
          <a:bodyPr wrap="none" lIns="0" tIns="0" rIns="0" bIns="0" rtlCol="0">
            <a:spAutoFit/>
          </a:bodyPr>
          <a:lstStyle/>
          <a:p>
            <a:r>
              <a:rPr lang="en" altLang="ko-Kore-KR" sz="800" b="0" dirty="0">
                <a:solidFill>
                  <a:srgbClr val="0451A5"/>
                </a:solidFill>
                <a:effectLst/>
                <a:latin typeface="Menlo" panose="020B0609030804020204" pitchFamily="49" charset="0"/>
              </a:rPr>
              <a:t>"scripts"</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"start"</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a:t>
            </a:r>
            <a:r>
              <a:rPr lang="en" altLang="ko-Kore-KR" sz="800" b="0" dirty="0" err="1">
                <a:solidFill>
                  <a:srgbClr val="A31515"/>
                </a:solidFill>
                <a:effectLst/>
                <a:latin typeface="Menlo" panose="020B0609030804020204" pitchFamily="49" charset="0"/>
              </a:rPr>
              <a:t>cds</a:t>
            </a:r>
            <a:r>
              <a:rPr lang="en" altLang="ko-Kore-KR" sz="800" b="0" dirty="0">
                <a:solidFill>
                  <a:srgbClr val="A31515"/>
                </a:solidFill>
                <a:effectLst/>
                <a:latin typeface="Menlo" panose="020B0609030804020204" pitchFamily="49" charset="0"/>
              </a:rPr>
              <a:t>-serve"</a:t>
            </a:r>
            <a:endParaRPr lang="en" altLang="ko-Kore-KR" sz="800" b="0" dirty="0">
              <a:solidFill>
                <a:srgbClr val="3B3B3B"/>
              </a:solidFill>
              <a:effectLst/>
              <a:latin typeface="Menlo" panose="020B0609030804020204" pitchFamily="49" charset="0"/>
            </a:endParaRPr>
          </a:p>
          <a:p>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a:t>
            </a:r>
            <a:r>
              <a:rPr lang="en" altLang="ko-Kore-KR" sz="800" b="0" dirty="0" err="1">
                <a:solidFill>
                  <a:srgbClr val="0451A5"/>
                </a:solidFill>
                <a:effectLst/>
                <a:latin typeface="Menlo" panose="020B0609030804020204" pitchFamily="49" charset="0"/>
              </a:rPr>
              <a:t>cds</a:t>
            </a:r>
            <a:r>
              <a:rPr lang="en" altLang="ko-Kore-KR" sz="800" b="0" dirty="0">
                <a:solidFill>
                  <a:srgbClr val="0451A5"/>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"requires"</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a:t>
            </a:r>
            <a:r>
              <a:rPr lang="en" altLang="ko-Kore-KR" sz="800" b="0" dirty="0" err="1">
                <a:solidFill>
                  <a:srgbClr val="0451A5"/>
                </a:solidFill>
                <a:effectLst/>
                <a:latin typeface="Menlo" panose="020B0609030804020204" pitchFamily="49" charset="0"/>
              </a:rPr>
              <a:t>db</a:t>
            </a:r>
            <a:r>
              <a:rPr lang="en" altLang="ko-Kore-KR" sz="800" b="0" dirty="0">
                <a:solidFill>
                  <a:srgbClr val="0451A5"/>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a:t>
            </a:r>
            <a:r>
              <a:rPr lang="en" altLang="ko-Kore-KR" sz="800" b="0" dirty="0" err="1">
                <a:solidFill>
                  <a:srgbClr val="A31515"/>
                </a:solidFill>
                <a:effectLst/>
                <a:latin typeface="Menlo" panose="020B0609030804020204" pitchFamily="49" charset="0"/>
              </a:rPr>
              <a:t>hana</a:t>
            </a:r>
            <a:r>
              <a:rPr lang="en" altLang="ko-Kore-KR" sz="800" b="0" dirty="0">
                <a:solidFill>
                  <a:srgbClr val="A31515"/>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"OP_API_WORK_CENTERS_0001"</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"kind"</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"odata-v2"</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"model"</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a:t>
            </a:r>
            <a:r>
              <a:rPr lang="en" altLang="ko-Kore-KR" sz="800" b="0" dirty="0" err="1">
                <a:solidFill>
                  <a:srgbClr val="A31515"/>
                </a:solidFill>
                <a:effectLst/>
                <a:latin typeface="Menlo" panose="020B0609030804020204" pitchFamily="49" charset="0"/>
              </a:rPr>
              <a:t>srv</a:t>
            </a:r>
            <a:r>
              <a:rPr lang="en" altLang="ko-Kore-KR" sz="800" b="0" dirty="0">
                <a:solidFill>
                  <a:srgbClr val="A31515"/>
                </a:solidFill>
                <a:effectLst/>
                <a:latin typeface="Menlo" panose="020B0609030804020204" pitchFamily="49" charset="0"/>
              </a:rPr>
              <a:t>/external/OP_API_WORK_CENTERS_0001"</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"credentials"</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"destination"</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"s30api2"</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"path"</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"/sap/</a:t>
            </a:r>
            <a:r>
              <a:rPr lang="en" altLang="ko-Kore-KR" sz="800" b="0" dirty="0" err="1">
                <a:solidFill>
                  <a:srgbClr val="A31515"/>
                </a:solidFill>
                <a:effectLst/>
                <a:latin typeface="Menlo" panose="020B0609030804020204" pitchFamily="49" charset="0"/>
              </a:rPr>
              <a:t>opu</a:t>
            </a:r>
            <a:r>
              <a:rPr lang="en" altLang="ko-Kore-KR" sz="800" b="0" dirty="0">
                <a:solidFill>
                  <a:srgbClr val="A31515"/>
                </a:solidFill>
                <a:effectLst/>
                <a:latin typeface="Menlo" panose="020B0609030804020204" pitchFamily="49" charset="0"/>
              </a:rPr>
              <a:t>/</a:t>
            </a:r>
            <a:r>
              <a:rPr lang="en" altLang="ko-Kore-KR" sz="800" b="0" dirty="0" err="1">
                <a:solidFill>
                  <a:srgbClr val="A31515"/>
                </a:solidFill>
                <a:effectLst/>
                <a:latin typeface="Menlo" panose="020B0609030804020204" pitchFamily="49" charset="0"/>
              </a:rPr>
              <a:t>odata</a:t>
            </a:r>
            <a:r>
              <a:rPr lang="en" altLang="ko-Kore-KR" sz="800" b="0" dirty="0">
                <a:solidFill>
                  <a:srgbClr val="A31515"/>
                </a:solidFill>
                <a:effectLst/>
                <a:latin typeface="Menlo" panose="020B0609030804020204" pitchFamily="49" charset="0"/>
              </a:rPr>
              <a:t>/sap/API_WORK_CENTERS"</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a:t>
            </a:r>
            <a:r>
              <a:rPr lang="en" altLang="ko-Kore-KR" sz="800" b="0" dirty="0" err="1">
                <a:solidFill>
                  <a:srgbClr val="0451A5"/>
                </a:solidFill>
                <a:effectLst/>
                <a:latin typeface="Menlo" panose="020B0609030804020204" pitchFamily="49" charset="0"/>
              </a:rPr>
              <a:t>requestTimeout</a:t>
            </a:r>
            <a:r>
              <a:rPr lang="en" altLang="ko-Kore-KR" sz="800" b="0" dirty="0">
                <a:solidFill>
                  <a:srgbClr val="0451A5"/>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a:solidFill>
                  <a:srgbClr val="098658"/>
                </a:solidFill>
                <a:effectLst/>
                <a:latin typeface="Menlo" panose="020B0609030804020204" pitchFamily="49" charset="0"/>
              </a:rPr>
              <a:t>180000000</a:t>
            </a:r>
            <a:endParaRPr lang="en" altLang="ko-Kore-KR" sz="800" b="0" dirty="0">
              <a:solidFill>
                <a:srgbClr val="3B3B3B"/>
              </a:solidFill>
              <a:effectLst/>
              <a:latin typeface="Menlo" panose="020B0609030804020204" pitchFamily="49" charset="0"/>
            </a:endParaRP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kumimoji="1" lang="ko-Kore-KR" altLang="en-US" sz="900"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FC182133-CE7D-8ECE-FFC6-3603F13DA0DD}"/>
              </a:ext>
            </a:extLst>
          </p:cNvPr>
          <p:cNvSpPr txBox="1"/>
          <p:nvPr/>
        </p:nvSpPr>
        <p:spPr>
          <a:xfrm>
            <a:off x="846805" y="1427279"/>
            <a:ext cx="173124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NPM</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library</a:t>
            </a:r>
            <a:r>
              <a:rPr kumimoji="1" lang="ko-KR" altLang="en-US" sz="1800" kern="0" dirty="0">
                <a:ea typeface="Arial Unicode MS" pitchFamily="34" charset="-128"/>
                <a:cs typeface="Arial Unicode MS" pitchFamily="34" charset="-128"/>
              </a:rPr>
              <a:t> 구성</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85620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733FF02-891C-E2ED-3F0E-401D80D6D796}"/>
              </a:ext>
            </a:extLst>
          </p:cNvPr>
          <p:cNvSpPr>
            <a:spLocks noGrp="1"/>
          </p:cNvSpPr>
          <p:nvPr>
            <p:ph type="title"/>
          </p:nvPr>
        </p:nvSpPr>
        <p:spPr/>
        <p:txBody>
          <a:bodyPr/>
          <a:lstStyle/>
          <a:p>
            <a:r>
              <a:rPr kumimoji="1" lang="ko-KR" altLang="en-US" dirty="0"/>
              <a:t>배포파일 구성</a:t>
            </a:r>
            <a:r>
              <a:rPr kumimoji="1" lang="en-US" altLang="ko-KR" dirty="0"/>
              <a:t>(</a:t>
            </a:r>
            <a:r>
              <a:rPr kumimoji="1" lang="en-US" altLang="ko-KR" dirty="0" err="1"/>
              <a:t>mta.yaml</a:t>
            </a:r>
            <a:r>
              <a:rPr kumimoji="1" lang="en-US" altLang="ko-KR" dirty="0"/>
              <a:t>)</a:t>
            </a:r>
            <a:endParaRPr kumimoji="1" lang="ko-Kore-KR" altLang="en-US" dirty="0"/>
          </a:p>
        </p:txBody>
      </p:sp>
      <p:pic>
        <p:nvPicPr>
          <p:cNvPr id="4" name="그림 3">
            <a:extLst>
              <a:ext uri="{FF2B5EF4-FFF2-40B4-BE49-F238E27FC236}">
                <a16:creationId xmlns:a16="http://schemas.microsoft.com/office/drawing/2014/main" id="{E39F7158-431E-885E-614C-B8965A65DB17}"/>
              </a:ext>
            </a:extLst>
          </p:cNvPr>
          <p:cNvPicPr>
            <a:picLocks noChangeAspect="1"/>
          </p:cNvPicPr>
          <p:nvPr/>
        </p:nvPicPr>
        <p:blipFill>
          <a:blip r:embed="rId3"/>
          <a:stretch>
            <a:fillRect/>
          </a:stretch>
        </p:blipFill>
        <p:spPr>
          <a:xfrm>
            <a:off x="1136488" y="4054438"/>
            <a:ext cx="2095500" cy="2476500"/>
          </a:xfrm>
          <a:prstGeom prst="rect">
            <a:avLst/>
          </a:prstGeom>
        </p:spPr>
      </p:pic>
      <p:sp>
        <p:nvSpPr>
          <p:cNvPr id="5" name="TextBox 4">
            <a:extLst>
              <a:ext uri="{FF2B5EF4-FFF2-40B4-BE49-F238E27FC236}">
                <a16:creationId xmlns:a16="http://schemas.microsoft.com/office/drawing/2014/main" id="{9CFB4823-B479-BCAF-03CE-2472AE349754}"/>
              </a:ext>
            </a:extLst>
          </p:cNvPr>
          <p:cNvSpPr txBox="1"/>
          <p:nvPr/>
        </p:nvSpPr>
        <p:spPr>
          <a:xfrm>
            <a:off x="5486400" y="504000"/>
            <a:ext cx="3924151" cy="6478697"/>
          </a:xfrm>
          <a:prstGeom prst="rect">
            <a:avLst/>
          </a:prstGeom>
          <a:solidFill>
            <a:schemeClr val="bg1">
              <a:lumMod val="95000"/>
            </a:schemeClr>
          </a:solidFill>
        </p:spPr>
        <p:txBody>
          <a:bodyPr wrap="none" lIns="0" tIns="0" rIns="0" bIns="0" rtlCol="0">
            <a:spAutoFit/>
          </a:bodyPr>
          <a:lstStyle/>
          <a:p>
            <a:r>
              <a:rPr lang="en" altLang="ko-Kore-KR" sz="700" b="0" dirty="0">
                <a:solidFill>
                  <a:srgbClr val="800000"/>
                </a:solidFill>
                <a:effectLst/>
                <a:latin typeface="Menlo" panose="020B0609030804020204" pitchFamily="49" charset="0"/>
              </a:rPr>
              <a:t>_schema-version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'3.1'</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ID</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version</a:t>
            </a:r>
            <a:r>
              <a:rPr lang="en" altLang="ko-Kore-KR" sz="700" b="0" dirty="0">
                <a:solidFill>
                  <a:srgbClr val="3B3B3B"/>
                </a:solidFill>
                <a:effectLst/>
                <a:latin typeface="Menlo" panose="020B0609030804020204" pitchFamily="49" charset="0"/>
              </a:rPr>
              <a:t>: </a:t>
            </a:r>
            <a:r>
              <a:rPr lang="en" altLang="ko-Kore-KR" sz="700" b="0" dirty="0">
                <a:solidFill>
                  <a:srgbClr val="098658"/>
                </a:solidFill>
                <a:effectLst/>
                <a:latin typeface="Menlo" panose="020B0609030804020204" pitchFamily="49" charset="0"/>
              </a:rPr>
              <a:t>1.0.0</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description</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"A simple CAP project."</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enable-parallel-deployments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true</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build-parameters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before-all</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builder</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custom</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commands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npx</a:t>
            </a:r>
            <a:r>
              <a:rPr lang="en" altLang="ko-Kore-KR" sz="700" b="0" dirty="0">
                <a:solidFill>
                  <a:srgbClr val="0000FF"/>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cds</a:t>
            </a:r>
            <a:r>
              <a:rPr lang="en" altLang="ko-Kore-KR" sz="700" b="0" dirty="0">
                <a:solidFill>
                  <a:srgbClr val="0000FF"/>
                </a:solidFill>
                <a:effectLst/>
                <a:latin typeface="Menlo" panose="020B0609030804020204" pitchFamily="49" charset="0"/>
              </a:rPr>
              <a:t> build --production</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modules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extcat02-srv</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nodejs</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path</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gen/</a:t>
            </a:r>
            <a:r>
              <a:rPr lang="en" altLang="ko-Kore-KR" sz="700" b="0" dirty="0" err="1">
                <a:solidFill>
                  <a:srgbClr val="0000FF"/>
                </a:solidFill>
                <a:effectLst/>
                <a:latin typeface="Menlo" panose="020B0609030804020204" pitchFamily="49" charset="0"/>
              </a:rPr>
              <a:t>srv</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err="1">
                <a:solidFill>
                  <a:srgbClr val="800000"/>
                </a:solidFill>
                <a:effectLst/>
                <a:latin typeface="Menlo" panose="020B0609030804020204" pitchFamily="49" charset="0"/>
              </a:rPr>
              <a:t>buildpack</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nodejs_buildpack</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build-parameters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builder</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npm</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provides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srv-api</a:t>
            </a:r>
            <a:r>
              <a:rPr lang="en" altLang="ko-Kore-KR" sz="700" b="0" dirty="0">
                <a:solidFill>
                  <a:srgbClr val="3B3B3B"/>
                </a:solidFill>
                <a:effectLst/>
                <a:latin typeface="Menlo" panose="020B0609030804020204" pitchFamily="49" charset="0"/>
              </a:rPr>
              <a:t> </a:t>
            </a:r>
            <a:r>
              <a:rPr lang="en" altLang="ko-Kore-KR" sz="700" b="0" dirty="0">
                <a:solidFill>
                  <a:srgbClr val="008000"/>
                </a:solidFill>
                <a:effectLst/>
                <a:latin typeface="Menlo" panose="020B0609030804020204" pitchFamily="49" charset="0"/>
              </a:rPr>
              <a:t># required by consumers of CAP services (e.g. </a:t>
            </a:r>
            <a:r>
              <a:rPr lang="en" altLang="ko-Kore-KR" sz="700" b="0" dirty="0" err="1">
                <a:solidFill>
                  <a:srgbClr val="008000"/>
                </a:solidFill>
                <a:effectLst/>
                <a:latin typeface="Menlo" panose="020B0609030804020204" pitchFamily="49" charset="0"/>
              </a:rPr>
              <a:t>approuter</a:t>
            </a:r>
            <a:r>
              <a:rPr lang="en" altLang="ko-Kore-KR" sz="700" b="0" dirty="0">
                <a:solidFill>
                  <a:srgbClr val="008000"/>
                </a:solidFill>
                <a:effectLst/>
                <a:latin typeface="Menlo" panose="020B0609030804020204" pitchFamily="49" charset="0"/>
              </a:rPr>
              <a:t>)</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properties</a:t>
            </a:r>
            <a:r>
              <a:rPr lang="en" altLang="ko-Kore-KR" sz="700" b="0" dirty="0">
                <a:solidFill>
                  <a:srgbClr val="3B3B3B"/>
                </a:solidFill>
                <a:effectLst/>
                <a:latin typeface="Menlo" panose="020B0609030804020204" pitchFamily="49" charset="0"/>
              </a:rPr>
              <a:t>:</a:t>
            </a:r>
          </a:p>
          <a:p>
            <a:r>
              <a:rPr lang="en" altLang="ko-Kore-KR" sz="700" b="0" dirty="0" err="1">
                <a:solidFill>
                  <a:srgbClr val="800000"/>
                </a:solidFill>
                <a:effectLst/>
                <a:latin typeface="Menlo" panose="020B0609030804020204" pitchFamily="49" charset="0"/>
              </a:rPr>
              <a:t>srv-url</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${default-</a:t>
            </a:r>
            <a:r>
              <a:rPr lang="en" altLang="ko-Kore-KR" sz="700" b="0" dirty="0" err="1">
                <a:solidFill>
                  <a:srgbClr val="0000FF"/>
                </a:solidFill>
                <a:effectLst/>
                <a:latin typeface="Menlo" panose="020B0609030804020204" pitchFamily="49" charset="0"/>
              </a:rPr>
              <a:t>url</a:t>
            </a:r>
            <a:r>
              <a:rPr lang="en" altLang="ko-Kore-KR" sz="700" b="0" dirty="0">
                <a:solidFill>
                  <a:srgbClr val="0000FF"/>
                </a:solidFill>
                <a:effectLst/>
                <a:latin typeface="Menlo" panose="020B0609030804020204" pitchFamily="49" charset="0"/>
              </a:rPr>
              <a:t>}</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requires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extcat02-db</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S4H-s30-dest</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S4H-s30-conn</a:t>
            </a:r>
            <a:r>
              <a:rPr lang="en" altLang="ko-Kore-KR" sz="700" b="0" dirty="0">
                <a:solidFill>
                  <a:srgbClr val="3B3B3B"/>
                </a:solidFill>
                <a:effectLst/>
                <a:latin typeface="Menlo" panose="020B0609030804020204" pitchFamily="49" charset="0"/>
              </a:rPr>
              <a:t> </a:t>
            </a:r>
          </a:p>
          <a:p>
            <a:br>
              <a:rPr lang="en" altLang="ko-Kore-KR" sz="700" b="0" dirty="0">
                <a:solidFill>
                  <a:srgbClr val="3B3B3B"/>
                </a:solidFill>
                <a:effectLst/>
                <a:latin typeface="Menlo" panose="020B0609030804020204" pitchFamily="49" charset="0"/>
              </a:rPr>
            </a:br>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extcat02-db-deployer</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hdb</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path</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gen/</a:t>
            </a:r>
            <a:r>
              <a:rPr lang="en" altLang="ko-Kore-KR" sz="700" b="0" dirty="0" err="1">
                <a:solidFill>
                  <a:srgbClr val="0000FF"/>
                </a:solidFill>
                <a:effectLst/>
                <a:latin typeface="Menlo" panose="020B0609030804020204" pitchFamily="49" charset="0"/>
              </a:rPr>
              <a:t>db</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err="1">
                <a:solidFill>
                  <a:srgbClr val="800000"/>
                </a:solidFill>
                <a:effectLst/>
                <a:latin typeface="Menlo" panose="020B0609030804020204" pitchFamily="49" charset="0"/>
              </a:rPr>
              <a:t>buildpack</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nodejs_buildpack</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requires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extcat02-db</a:t>
            </a:r>
            <a:endParaRPr lang="en" altLang="ko-Kore-KR" sz="700" b="0" dirty="0">
              <a:solidFill>
                <a:srgbClr val="3B3B3B"/>
              </a:solidFill>
              <a:effectLst/>
              <a:latin typeface="Menlo" panose="020B0609030804020204" pitchFamily="49" charset="0"/>
            </a:endParaRPr>
          </a:p>
          <a:p>
            <a:br>
              <a:rPr lang="en" altLang="ko-Kore-KR" sz="700" b="0" dirty="0">
                <a:solidFill>
                  <a:srgbClr val="3B3B3B"/>
                </a:solidFill>
                <a:effectLst/>
                <a:latin typeface="Menlo" panose="020B0609030804020204" pitchFamily="49" charset="0"/>
              </a:rPr>
            </a:br>
            <a:r>
              <a:rPr lang="en" altLang="ko-Kore-KR" sz="700" b="0" dirty="0">
                <a:solidFill>
                  <a:srgbClr val="800000"/>
                </a:solidFill>
                <a:effectLst/>
                <a:latin typeface="Menlo" panose="020B0609030804020204" pitchFamily="49" charset="0"/>
              </a:rPr>
              <a:t>resources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extcat02-db</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com.sap.xs.hdi</a:t>
            </a:r>
            <a:r>
              <a:rPr lang="en" altLang="ko-Kore-KR" sz="700" b="0" dirty="0">
                <a:solidFill>
                  <a:srgbClr val="0000FF"/>
                </a:solidFill>
                <a:effectLst/>
                <a:latin typeface="Menlo" panose="020B0609030804020204" pitchFamily="49" charset="0"/>
              </a:rPr>
              <a:t>-container</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service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hana</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service-plan</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hdi</a:t>
            </a:r>
            <a:r>
              <a:rPr lang="en" altLang="ko-Kore-KR" sz="700" b="0" dirty="0">
                <a:solidFill>
                  <a:srgbClr val="0000FF"/>
                </a:solidFill>
                <a:effectLst/>
                <a:latin typeface="Menlo" panose="020B0609030804020204" pitchFamily="49" charset="0"/>
              </a:rPr>
              <a:t>-shared</a:t>
            </a:r>
            <a:endParaRPr lang="en" altLang="ko-Kore-KR" sz="700" b="0" dirty="0">
              <a:solidFill>
                <a:srgbClr val="3B3B3B"/>
              </a:solidFill>
              <a:effectLst/>
              <a:latin typeface="Menlo" panose="020B0609030804020204" pitchFamily="49" charset="0"/>
            </a:endParaRPr>
          </a:p>
          <a:p>
            <a:r>
              <a:rPr lang="en" altLang="ko-Kore-KR" sz="700" b="0" dirty="0">
                <a:solidFill>
                  <a:srgbClr val="008000"/>
                </a:solidFill>
                <a:effectLst/>
                <a:latin typeface="Menlo" panose="020B0609030804020204" pitchFamily="49" charset="0"/>
              </a:rPr>
              <a:t># ------------------------------------------------------------</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S4H-s30-dest</a:t>
            </a:r>
            <a:endParaRPr lang="en" altLang="ko-Kore-KR" sz="700" b="0" dirty="0">
              <a:solidFill>
                <a:srgbClr val="3B3B3B"/>
              </a:solidFill>
              <a:effectLst/>
              <a:latin typeface="Menlo" panose="020B0609030804020204" pitchFamily="49" charset="0"/>
            </a:endParaRPr>
          </a:p>
          <a:p>
            <a:r>
              <a:rPr lang="en" altLang="ko-Kore-KR" sz="700" b="0" dirty="0">
                <a:solidFill>
                  <a:srgbClr val="008000"/>
                </a:solidFill>
                <a:effectLst/>
                <a:latin typeface="Menlo" panose="020B0609030804020204" pitchFamily="49" charset="0"/>
              </a:rPr>
              <a:t># ------------------------------------------------------------ </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org.cloudfoundry.managed</a:t>
            </a:r>
            <a:r>
              <a:rPr lang="en" altLang="ko-Kore-KR" sz="700" b="0" dirty="0">
                <a:solidFill>
                  <a:srgbClr val="0000FF"/>
                </a:solidFill>
                <a:effectLst/>
                <a:latin typeface="Menlo" panose="020B0609030804020204" pitchFamily="49" charset="0"/>
              </a:rPr>
              <a:t>-service</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service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destination</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S4H-dest</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service-plan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lite</a:t>
            </a:r>
            <a:endParaRPr lang="en" altLang="ko-Kore-KR" sz="700" b="0" dirty="0">
              <a:solidFill>
                <a:srgbClr val="3B3B3B"/>
              </a:solidFill>
              <a:effectLst/>
              <a:latin typeface="Menlo" panose="020B0609030804020204" pitchFamily="49" charset="0"/>
            </a:endParaRPr>
          </a:p>
          <a:p>
            <a:r>
              <a:rPr lang="en" altLang="ko-Kore-KR" sz="700" b="0" dirty="0">
                <a:solidFill>
                  <a:srgbClr val="008000"/>
                </a:solidFill>
                <a:effectLst/>
                <a:latin typeface="Menlo" panose="020B0609030804020204" pitchFamily="49" charset="0"/>
              </a:rPr>
              <a:t># ------------------------------------------------------------</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S4H-s30-conn</a:t>
            </a:r>
            <a:endParaRPr lang="en" altLang="ko-Kore-KR" sz="700" b="0" dirty="0">
              <a:solidFill>
                <a:srgbClr val="3B3B3B"/>
              </a:solidFill>
              <a:effectLst/>
              <a:latin typeface="Menlo" panose="020B0609030804020204" pitchFamily="49" charset="0"/>
            </a:endParaRPr>
          </a:p>
          <a:p>
            <a:r>
              <a:rPr lang="en" altLang="ko-Kore-KR" sz="700" b="0" dirty="0">
                <a:solidFill>
                  <a:srgbClr val="008000"/>
                </a:solidFill>
                <a:effectLst/>
                <a:latin typeface="Menlo" panose="020B0609030804020204" pitchFamily="49" charset="0"/>
              </a:rPr>
              <a:t># ------------------------------------------------------------ </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org.cloudfoundry.managed</a:t>
            </a:r>
            <a:r>
              <a:rPr lang="en" altLang="ko-Kore-KR" sz="700" b="0" dirty="0">
                <a:solidFill>
                  <a:srgbClr val="0000FF"/>
                </a:solidFill>
                <a:effectLst/>
                <a:latin typeface="Menlo" panose="020B0609030804020204" pitchFamily="49" charset="0"/>
              </a:rPr>
              <a:t>-service</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service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connectivity</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S4H-conn</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service-plan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lite</a:t>
            </a:r>
            <a:endParaRPr lang="en" altLang="ko-Kore-KR" sz="7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900" kern="0" dirty="0" err="1">
              <a:ea typeface="Arial Unicode MS" pitchFamily="34" charset="-128"/>
              <a:cs typeface="Arial Unicode MS" pitchFamily="34" charset="-128"/>
            </a:endParaRPr>
          </a:p>
        </p:txBody>
      </p:sp>
      <p:sp>
        <p:nvSpPr>
          <p:cNvPr id="6" name="삼각형 5">
            <a:extLst>
              <a:ext uri="{FF2B5EF4-FFF2-40B4-BE49-F238E27FC236}">
                <a16:creationId xmlns:a16="http://schemas.microsoft.com/office/drawing/2014/main" id="{49AA0294-DBB0-6A92-CF03-921C855AF8A3}"/>
              </a:ext>
            </a:extLst>
          </p:cNvPr>
          <p:cNvSpPr/>
          <p:nvPr/>
        </p:nvSpPr>
        <p:spPr bwMode="gray">
          <a:xfrm rot="5400000">
            <a:off x="3140284" y="3859475"/>
            <a:ext cx="2843373" cy="389928"/>
          </a:xfrm>
          <a:prstGeom prst="triangle">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B18E14D4-0EA6-6964-E682-3079870A6F6A}"/>
              </a:ext>
            </a:extLst>
          </p:cNvPr>
          <p:cNvSpPr txBox="1"/>
          <p:nvPr/>
        </p:nvSpPr>
        <p:spPr>
          <a:xfrm>
            <a:off x="1136488" y="3557053"/>
            <a:ext cx="2680760" cy="369332"/>
          </a:xfrm>
          <a:prstGeom prst="rect">
            <a:avLst/>
          </a:prstGeom>
          <a:solidFill>
            <a:schemeClr val="bg1">
              <a:lumMod val="95000"/>
            </a:schemeClr>
          </a:solid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200" kern="0" dirty="0">
                <a:ea typeface="Arial Unicode MS" pitchFamily="34" charset="-128"/>
                <a:cs typeface="Arial Unicode MS" pitchFamily="34" charset="-128"/>
              </a:rPr>
              <a:t>destination, connectivity </a:t>
            </a:r>
            <a:r>
              <a:rPr kumimoji="1" lang="ko-KR" altLang="en-US" sz="1200" kern="0" dirty="0">
                <a:ea typeface="Arial Unicode MS" pitchFamily="34" charset="-128"/>
                <a:cs typeface="Arial Unicode MS" pitchFamily="34" charset="-128"/>
              </a:rPr>
              <a:t>인스턴스 생성을 위해</a:t>
            </a:r>
            <a:r>
              <a:rPr kumimoji="1" lang="en-US" altLang="ko-KR" sz="1200" kern="0" dirty="0">
                <a:ea typeface="Arial Unicode MS" pitchFamily="34" charset="-128"/>
                <a:cs typeface="Arial Unicode MS" pitchFamily="34" charset="-128"/>
              </a:rPr>
              <a:t>,</a:t>
            </a:r>
            <a:r>
              <a:rPr kumimoji="1" lang="ko-KR" altLang="en-US" sz="1200" kern="0" dirty="0">
                <a:ea typeface="Arial Unicode MS" pitchFamily="34" charset="-128"/>
                <a:cs typeface="Arial Unicode MS" pitchFamily="34" charset="-128"/>
              </a:rPr>
              <a:t> </a:t>
            </a:r>
            <a:r>
              <a:rPr kumimoji="1" lang="en-US" altLang="ko-Kore-KR" sz="1200" kern="0" dirty="0" err="1">
                <a:ea typeface="Arial Unicode MS" pitchFamily="34" charset="-128"/>
                <a:cs typeface="Arial Unicode MS" pitchFamily="34" charset="-128"/>
              </a:rPr>
              <a:t>Mta.yaml</a:t>
            </a:r>
            <a:r>
              <a:rPr kumimoji="1" lang="ko-KR" altLang="en-US" sz="1200" kern="0" dirty="0">
                <a:ea typeface="Arial Unicode MS" pitchFamily="34" charset="-128"/>
                <a:cs typeface="Arial Unicode MS" pitchFamily="34" charset="-128"/>
              </a:rPr>
              <a:t>파일에 내용 추가 </a:t>
            </a:r>
            <a:endParaRPr kumimoji="1" lang="ko-Kore-KR" altLang="en-US" sz="12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19197D8D-7B37-61E8-0BEC-8162D55FAD91}"/>
              </a:ext>
            </a:extLst>
          </p:cNvPr>
          <p:cNvSpPr txBox="1"/>
          <p:nvPr/>
        </p:nvSpPr>
        <p:spPr>
          <a:xfrm>
            <a:off x="5486400" y="308225"/>
            <a:ext cx="9361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Mta.yaml</a:t>
            </a:r>
            <a:endParaRPr kumimoji="1" lang="ko-Kore-KR" altLang="en-US" sz="1800" kern="0" dirty="0" err="1">
              <a:ea typeface="Arial Unicode MS" pitchFamily="34" charset="-128"/>
              <a:cs typeface="Arial Unicode MS" pitchFamily="34" charset="-128"/>
            </a:endParaRPr>
          </a:p>
        </p:txBody>
      </p:sp>
      <p:pic>
        <p:nvPicPr>
          <p:cNvPr id="9" name="그림 8">
            <a:extLst>
              <a:ext uri="{FF2B5EF4-FFF2-40B4-BE49-F238E27FC236}">
                <a16:creationId xmlns:a16="http://schemas.microsoft.com/office/drawing/2014/main" id="{3E6BDC3B-22F5-1DED-EF04-BF7450585A35}"/>
              </a:ext>
            </a:extLst>
          </p:cNvPr>
          <p:cNvPicPr>
            <a:picLocks noChangeAspect="1"/>
          </p:cNvPicPr>
          <p:nvPr/>
        </p:nvPicPr>
        <p:blipFill>
          <a:blip r:embed="rId4"/>
          <a:stretch>
            <a:fillRect/>
          </a:stretch>
        </p:blipFill>
        <p:spPr>
          <a:xfrm>
            <a:off x="1136488" y="1701800"/>
            <a:ext cx="1612900" cy="1727200"/>
          </a:xfrm>
          <a:prstGeom prst="rect">
            <a:avLst/>
          </a:prstGeom>
        </p:spPr>
      </p:pic>
    </p:spTree>
    <p:extLst>
      <p:ext uri="{BB962C8B-B14F-4D97-AF65-F5344CB8AC3E}">
        <p14:creationId xmlns:p14="http://schemas.microsoft.com/office/powerpoint/2010/main" val="85725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82DBCAD-5448-4A14-8E50-0D6DADF1C836}"/>
              </a:ext>
            </a:extLst>
          </p:cNvPr>
          <p:cNvSpPr>
            <a:spLocks noGrp="1"/>
          </p:cNvSpPr>
          <p:nvPr>
            <p:ph type="title"/>
          </p:nvPr>
        </p:nvSpPr>
        <p:spPr/>
        <p:txBody>
          <a:bodyPr/>
          <a:lstStyle/>
          <a:p>
            <a:r>
              <a:rPr kumimoji="1" lang="en-US" altLang="ko-Kore-KR" dirty="0"/>
              <a:t>CF runtime</a:t>
            </a:r>
            <a:r>
              <a:rPr kumimoji="1" lang="ko-KR" altLang="en-US" dirty="0"/>
              <a:t>에 배포</a:t>
            </a:r>
            <a:r>
              <a:rPr kumimoji="1" lang="en-US" altLang="ko-KR" dirty="0"/>
              <a:t>(Build &amp; Deploy</a:t>
            </a:r>
            <a:r>
              <a:rPr kumimoji="1" lang="ko-KR" altLang="en-US" dirty="0"/>
              <a:t> </a:t>
            </a:r>
            <a:r>
              <a:rPr kumimoji="1" lang="en-US" altLang="ko-KR" dirty="0"/>
              <a:t>&amp;</a:t>
            </a:r>
            <a:r>
              <a:rPr kumimoji="1" lang="ko-KR" altLang="en-US" dirty="0"/>
              <a:t> </a:t>
            </a:r>
            <a:r>
              <a:rPr kumimoji="1" lang="en-US" altLang="ko-KR" dirty="0"/>
              <a:t>Run)</a:t>
            </a:r>
            <a:endParaRPr kumimoji="1" lang="ko-Kore-KR" altLang="en-US" dirty="0"/>
          </a:p>
        </p:txBody>
      </p:sp>
      <p:sp>
        <p:nvSpPr>
          <p:cNvPr id="4" name="TextBox 3">
            <a:extLst>
              <a:ext uri="{FF2B5EF4-FFF2-40B4-BE49-F238E27FC236}">
                <a16:creationId xmlns:a16="http://schemas.microsoft.com/office/drawing/2014/main" id="{5438215A-8B87-76F0-D82F-2B480233560B}"/>
              </a:ext>
            </a:extLst>
          </p:cNvPr>
          <p:cNvSpPr txBox="1"/>
          <p:nvPr/>
        </p:nvSpPr>
        <p:spPr>
          <a:xfrm>
            <a:off x="504001" y="1695236"/>
            <a:ext cx="9250930" cy="172354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kern="0" dirty="0">
                <a:ea typeface="Arial Unicode MS" pitchFamily="34" charset="-128"/>
                <a:cs typeface="Arial Unicode MS" pitchFamily="34" charset="-128"/>
              </a:rPr>
              <a:t>Build : </a:t>
            </a:r>
            <a:r>
              <a:rPr kumimoji="1" lang="en-US" altLang="ko-Kore-KR" sz="1600" kern="0" dirty="0" err="1">
                <a:ea typeface="Arial Unicode MS" pitchFamily="34" charset="-128"/>
                <a:cs typeface="Arial Unicode MS" pitchFamily="34" charset="-128"/>
              </a:rPr>
              <a:t>Mta.yaml</a:t>
            </a:r>
            <a:r>
              <a:rPr kumimoji="1" lang="ko-KR" altLang="en-US" sz="1600" kern="0" dirty="0">
                <a:ea typeface="Arial Unicode MS" pitchFamily="34" charset="-128"/>
                <a:cs typeface="Arial Unicode MS" pitchFamily="34" charset="-128"/>
              </a:rPr>
              <a:t>파일 </a:t>
            </a:r>
            <a:r>
              <a:rPr kumimoji="1" lang="ko-KR" altLang="en-US" sz="1600" kern="0" dirty="0" err="1">
                <a:ea typeface="Arial Unicode MS" pitchFamily="34" charset="-128"/>
                <a:cs typeface="Arial Unicode MS" pitchFamily="34" charset="-128"/>
              </a:rPr>
              <a:t>우클릭</a:t>
            </a:r>
            <a:r>
              <a:rPr kumimoji="1" lang="ko-KR" altLang="en-US" sz="1600" kern="0" dirty="0">
                <a:ea typeface="Arial Unicode MS" pitchFamily="34" charset="-128"/>
                <a:cs typeface="Arial Unicode MS" pitchFamily="34" charset="-128"/>
              </a:rPr>
              <a:t> 후</a:t>
            </a:r>
            <a:r>
              <a:rPr kumimoji="1" lang="en-US" altLang="ko-KR" sz="1600" kern="0" dirty="0">
                <a:ea typeface="Arial Unicode MS" pitchFamily="34" charset="-128"/>
                <a:cs typeface="Arial Unicode MS" pitchFamily="34" charset="-128"/>
              </a:rPr>
              <a:t>,</a:t>
            </a:r>
            <a:r>
              <a:rPr kumimoji="1" lang="ko-KR" altLang="en-US" sz="1600" kern="0" dirty="0">
                <a:ea typeface="Arial Unicode MS" pitchFamily="34" charset="-128"/>
                <a:cs typeface="Arial Unicode MS" pitchFamily="34" charset="-128"/>
              </a:rPr>
              <a:t> </a:t>
            </a:r>
            <a:r>
              <a:rPr kumimoji="1" lang="en-US" altLang="ko-KR" sz="1600" kern="0" dirty="0">
                <a:ea typeface="Arial Unicode MS" pitchFamily="34" charset="-128"/>
                <a:cs typeface="Arial Unicode MS" pitchFamily="34" charset="-128"/>
              </a:rPr>
              <a:t>”Build MTA Project” </a:t>
            </a:r>
            <a:r>
              <a:rPr kumimoji="1" lang="ko-KR" altLang="en-US" sz="1600" kern="0" dirty="0">
                <a:ea typeface="Arial Unicode MS" pitchFamily="34" charset="-128"/>
                <a:cs typeface="Arial Unicode MS" pitchFamily="34" charset="-128"/>
              </a:rPr>
              <a:t>수행</a:t>
            </a: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en-US" altLang="ko-Kore-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US" altLang="ko-Kore-KR" sz="1600" kern="0" dirty="0">
                <a:ea typeface="Arial Unicode MS" pitchFamily="34" charset="-128"/>
                <a:cs typeface="Arial Unicode MS" pitchFamily="34" charset="-128"/>
              </a:rPr>
              <a:t>Deploy: CF Login </a:t>
            </a:r>
            <a:r>
              <a:rPr kumimoji="1" lang="ko-Kore-KR" altLang="en-US" sz="1600" kern="0" dirty="0">
                <a:ea typeface="Arial Unicode MS" pitchFamily="34" charset="-128"/>
                <a:cs typeface="Arial Unicode MS" pitchFamily="34" charset="-128"/>
              </a:rPr>
              <a:t>수행</a:t>
            </a:r>
            <a:r>
              <a:rPr kumimoji="1" lang="en-US" altLang="ko-Kore-KR" sz="1600" kern="0" dirty="0">
                <a:ea typeface="Arial Unicode MS" pitchFamily="34" charset="-128"/>
                <a:cs typeface="Arial Unicode MS" pitchFamily="34" charset="-128"/>
              </a:rPr>
              <a:t>.</a:t>
            </a:r>
            <a:r>
              <a:rPr kumimoji="1" lang="ko-KR" altLang="en-US" sz="1600" kern="0" dirty="0">
                <a:ea typeface="Arial Unicode MS" pitchFamily="34" charset="-128"/>
                <a:cs typeface="Arial Unicode MS" pitchFamily="34" charset="-128"/>
              </a:rPr>
              <a:t> </a:t>
            </a:r>
            <a:r>
              <a:rPr kumimoji="1" lang="en-US" altLang="ko-KR" sz="1600" kern="0" dirty="0">
                <a:ea typeface="Arial Unicode MS" pitchFamily="34" charset="-128"/>
                <a:cs typeface="Arial Unicode MS" pitchFamily="34" charset="-128"/>
              </a:rPr>
              <a:t>$HOME\</a:t>
            </a:r>
            <a:r>
              <a:rPr kumimoji="1" lang="en-US" altLang="ko-KR" sz="1600" kern="0" dirty="0" err="1">
                <a:ea typeface="Arial Unicode MS" pitchFamily="34" charset="-128"/>
                <a:cs typeface="Arial Unicode MS" pitchFamily="34" charset="-128"/>
              </a:rPr>
              <a:t>mta_archive</a:t>
            </a:r>
            <a:r>
              <a:rPr kumimoji="1" lang="en-US" altLang="ko-KR" sz="1600" kern="0" dirty="0">
                <a:ea typeface="Arial Unicode MS" pitchFamily="34" charset="-128"/>
                <a:cs typeface="Arial Unicode MS" pitchFamily="34" charset="-128"/>
              </a:rPr>
              <a:t>\</a:t>
            </a:r>
            <a:r>
              <a:rPr kumimoji="1" lang="en-US" altLang="ko-KR" sz="1600" kern="0" dirty="0" err="1">
                <a:ea typeface="Arial Unicode MS" pitchFamily="34" charset="-128"/>
                <a:cs typeface="Arial Unicode MS" pitchFamily="34" charset="-128"/>
              </a:rPr>
              <a:t>sample.mtar</a:t>
            </a:r>
            <a:r>
              <a:rPr kumimoji="1" lang="en-US" altLang="ko-KR" sz="1600" kern="0" dirty="0">
                <a:ea typeface="Arial Unicode MS" pitchFamily="34" charset="-128"/>
                <a:cs typeface="Arial Unicode MS" pitchFamily="34" charset="-128"/>
              </a:rPr>
              <a:t> </a:t>
            </a:r>
            <a:r>
              <a:rPr kumimoji="1" lang="ko-KR" altLang="en-US" sz="1600" kern="0" dirty="0">
                <a:ea typeface="Arial Unicode MS" pitchFamily="34" charset="-128"/>
                <a:cs typeface="Arial Unicode MS" pitchFamily="34" charset="-128"/>
              </a:rPr>
              <a:t>파일 </a:t>
            </a:r>
            <a:r>
              <a:rPr kumimoji="1" lang="ko-KR" altLang="en-US" sz="1600" kern="0" dirty="0" err="1">
                <a:ea typeface="Arial Unicode MS" pitchFamily="34" charset="-128"/>
                <a:cs typeface="Arial Unicode MS" pitchFamily="34" charset="-128"/>
              </a:rPr>
              <a:t>우클릭</a:t>
            </a:r>
            <a:r>
              <a:rPr kumimoji="1" lang="ko-KR" altLang="en-US" sz="1600" kern="0" dirty="0">
                <a:ea typeface="Arial Unicode MS" pitchFamily="34" charset="-128"/>
                <a:cs typeface="Arial Unicode MS" pitchFamily="34" charset="-128"/>
              </a:rPr>
              <a:t> 후</a:t>
            </a:r>
            <a:r>
              <a:rPr kumimoji="1" lang="en-US" altLang="ko-KR" sz="1600" kern="0" dirty="0">
                <a:ea typeface="Arial Unicode MS" pitchFamily="34" charset="-128"/>
                <a:cs typeface="Arial Unicode MS" pitchFamily="34" charset="-128"/>
              </a:rPr>
              <a:t>,</a:t>
            </a:r>
            <a:r>
              <a:rPr kumimoji="1" lang="ko-KR" altLang="en-US" sz="1600" kern="0" dirty="0">
                <a:ea typeface="Arial Unicode MS" pitchFamily="34" charset="-128"/>
                <a:cs typeface="Arial Unicode MS" pitchFamily="34" charset="-128"/>
              </a:rPr>
              <a:t> </a:t>
            </a:r>
            <a:r>
              <a:rPr kumimoji="1" lang="en-US" altLang="ko-KR" sz="1600" kern="0" dirty="0">
                <a:ea typeface="Arial Unicode MS" pitchFamily="34" charset="-128"/>
                <a:cs typeface="Arial Unicode MS" pitchFamily="34" charset="-128"/>
              </a:rPr>
              <a:t>“Deploy MTA Archive” </a:t>
            </a:r>
            <a:r>
              <a:rPr kumimoji="1" lang="ko-KR" altLang="en-US" sz="1600" kern="0" dirty="0">
                <a:ea typeface="Arial Unicode MS" pitchFamily="34" charset="-128"/>
                <a:cs typeface="Arial Unicode MS" pitchFamily="34" charset="-128"/>
              </a:rPr>
              <a:t>수행</a:t>
            </a: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Run:</a:t>
            </a:r>
            <a:r>
              <a:rPr kumimoji="1" lang="ko-KR" altLang="en-US" sz="1600" kern="0" dirty="0">
                <a:ea typeface="Arial Unicode MS" pitchFamily="34" charset="-128"/>
                <a:cs typeface="Arial Unicode MS" pitchFamily="34" charset="-128"/>
              </a:rPr>
              <a:t> 배포 후</a:t>
            </a:r>
            <a:r>
              <a:rPr kumimoji="1" lang="en-US" altLang="ko-KR" sz="1600" kern="0" dirty="0">
                <a:ea typeface="Arial Unicode MS" pitchFamily="34" charset="-128"/>
                <a:cs typeface="Arial Unicode MS" pitchFamily="34" charset="-128"/>
              </a:rPr>
              <a:t>,</a:t>
            </a:r>
            <a:r>
              <a:rPr kumimoji="1" lang="ko-KR" altLang="en-US" sz="1600" kern="0" dirty="0">
                <a:ea typeface="Arial Unicode MS" pitchFamily="34" charset="-128"/>
                <a:cs typeface="Arial Unicode MS" pitchFamily="34" charset="-128"/>
              </a:rPr>
              <a:t> 정상적인 </a:t>
            </a:r>
            <a:r>
              <a:rPr kumimoji="1" lang="en-US" altLang="ko-KR" sz="1600" kern="0" dirty="0">
                <a:ea typeface="Arial Unicode MS" pitchFamily="34" charset="-128"/>
                <a:cs typeface="Arial Unicode MS" pitchFamily="34" charset="-128"/>
              </a:rPr>
              <a:t>OData </a:t>
            </a:r>
            <a:r>
              <a:rPr kumimoji="1" lang="ko-KR" altLang="en-US" sz="1600" kern="0" dirty="0">
                <a:ea typeface="Arial Unicode MS" pitchFamily="34" charset="-128"/>
                <a:cs typeface="Arial Unicode MS" pitchFamily="34" charset="-128"/>
              </a:rPr>
              <a:t>수행 확인</a:t>
            </a:r>
            <a:r>
              <a:rPr kumimoji="1" lang="en-US" altLang="ko-KR" sz="1600" kern="0" dirty="0">
                <a:ea typeface="Arial Unicode MS" pitchFamily="34" charset="-128"/>
                <a:cs typeface="Arial Unicode MS" pitchFamily="34" charset="-128"/>
              </a:rPr>
              <a:t>.</a:t>
            </a:r>
            <a:endParaRPr kumimoji="1" lang="en-US" altLang="ko-Kore-KR"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87545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36165C76-ECF5-8C2B-05C7-536B68C7F5B6}"/>
              </a:ext>
            </a:extLst>
          </p:cNvPr>
          <p:cNvSpPr>
            <a:spLocks noGrp="1"/>
          </p:cNvSpPr>
          <p:nvPr>
            <p:ph type="title"/>
          </p:nvPr>
        </p:nvSpPr>
        <p:spPr/>
        <p:txBody>
          <a:bodyPr/>
          <a:lstStyle/>
          <a:p>
            <a:r>
              <a:rPr kumimoji="1" lang="ko-Kore-KR" altLang="en-US" dirty="0"/>
              <a:t>로컬에서</a:t>
            </a:r>
            <a:r>
              <a:rPr kumimoji="1" lang="ko-KR" altLang="en-US" dirty="0"/>
              <a:t> 수행</a:t>
            </a:r>
            <a:r>
              <a:rPr kumimoji="1" lang="en-US" altLang="ko-KR" dirty="0"/>
              <a:t>(</a:t>
            </a:r>
            <a:r>
              <a:rPr kumimoji="1" lang="ko-KR" altLang="en-US" dirty="0"/>
              <a:t>가이드</a:t>
            </a:r>
            <a:r>
              <a:rPr kumimoji="1" lang="en-US" altLang="ko-KR" dirty="0"/>
              <a:t>)</a:t>
            </a:r>
            <a:endParaRPr kumimoji="1" lang="ko-Kore-KR" altLang="en-US" dirty="0"/>
          </a:p>
        </p:txBody>
      </p:sp>
      <p:sp>
        <p:nvSpPr>
          <p:cNvPr id="4" name="TextBox 3">
            <a:extLst>
              <a:ext uri="{FF2B5EF4-FFF2-40B4-BE49-F238E27FC236}">
                <a16:creationId xmlns:a16="http://schemas.microsoft.com/office/drawing/2014/main" id="{3BB50AC6-517B-41AA-1F97-BBE96F7928A0}"/>
              </a:ext>
            </a:extLst>
          </p:cNvPr>
          <p:cNvSpPr txBox="1"/>
          <p:nvPr/>
        </p:nvSpPr>
        <p:spPr>
          <a:xfrm>
            <a:off x="504002" y="1489753"/>
            <a:ext cx="3544016" cy="31700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ko-Kore-KR" altLang="en-US" sz="1600" kern="0" dirty="0">
                <a:ea typeface="Arial Unicode MS" pitchFamily="34" charset="-128"/>
                <a:cs typeface="Arial Unicode MS" pitchFamily="34" charset="-128"/>
              </a:rPr>
              <a:t>로컬에서</a:t>
            </a:r>
            <a:r>
              <a:rPr kumimoji="1" lang="ko-KR" altLang="en-US" sz="1600" kern="0" dirty="0">
                <a:ea typeface="Arial Unicode MS" pitchFamily="34" charset="-128"/>
                <a:cs typeface="Arial Unicode MS" pitchFamily="34" charset="-128"/>
              </a:rPr>
              <a:t> 수행하기 위해서는</a:t>
            </a:r>
            <a:r>
              <a:rPr kumimoji="1" lang="en-US" altLang="ko-KR" sz="1600" kern="0" dirty="0">
                <a:ea typeface="Arial Unicode MS" pitchFamily="34" charset="-128"/>
                <a:cs typeface="Arial Unicode MS" pitchFamily="34" charset="-128"/>
              </a:rPr>
              <a:t>, default-</a:t>
            </a:r>
            <a:r>
              <a:rPr kumimoji="1" lang="en-US" altLang="ko-KR" sz="1600" kern="0" dirty="0" err="1">
                <a:ea typeface="Arial Unicode MS" pitchFamily="34" charset="-128"/>
                <a:cs typeface="Arial Unicode MS" pitchFamily="34" charset="-128"/>
              </a:rPr>
              <a:t>env.json</a:t>
            </a:r>
            <a:r>
              <a:rPr kumimoji="1" lang="ko-KR" altLang="en-US" sz="1600" kern="0" dirty="0">
                <a:ea typeface="Arial Unicode MS" pitchFamily="34" charset="-128"/>
                <a:cs typeface="Arial Unicode MS" pitchFamily="34" charset="-128"/>
              </a:rPr>
              <a:t>파일 생성</a:t>
            </a:r>
            <a:r>
              <a:rPr kumimoji="1" lang="en-US" altLang="ko-KR" sz="16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ko-KR" altLang="en-US" sz="1600" kern="0" dirty="0">
                <a:ea typeface="Arial Unicode MS" pitchFamily="34" charset="-128"/>
                <a:cs typeface="Arial Unicode MS" pitchFamily="34" charset="-128"/>
              </a:rPr>
              <a:t>혹은 새로운 </a:t>
            </a:r>
            <a:r>
              <a:rPr kumimoji="1" lang="en-US" altLang="ko-KR" sz="1600" kern="0" dirty="0" err="1">
                <a:ea typeface="Arial Unicode MS" pitchFamily="34" charset="-128"/>
                <a:cs typeface="Arial Unicode MS" pitchFamily="34" charset="-128"/>
              </a:rPr>
              <a:t>cds</a:t>
            </a:r>
            <a:r>
              <a:rPr kumimoji="1" lang="en-US" altLang="ko-KR" sz="1600" kern="0" dirty="0">
                <a:ea typeface="Arial Unicode MS" pitchFamily="34" charset="-128"/>
                <a:cs typeface="Arial Unicode MS" pitchFamily="34" charset="-128"/>
              </a:rPr>
              <a:t> bind </a:t>
            </a:r>
            <a:r>
              <a:rPr kumimoji="1" lang="ko-KR" altLang="en-US" sz="1600" kern="0" dirty="0">
                <a:ea typeface="Arial Unicode MS" pitchFamily="34" charset="-128"/>
                <a:cs typeface="Arial Unicode MS" pitchFamily="34" charset="-128"/>
              </a:rPr>
              <a:t>수행 </a:t>
            </a: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en-US" altLang="ko-Kore-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ko-KR" altLang="en-US" sz="1600" kern="0" dirty="0">
                <a:ea typeface="Arial Unicode MS" pitchFamily="34" charset="-128"/>
                <a:cs typeface="Arial Unicode MS" pitchFamily="34" charset="-128"/>
              </a:rPr>
              <a:t>아래 </a:t>
            </a:r>
            <a:r>
              <a:rPr kumimoji="1" lang="ko-KR" altLang="en-US" sz="1600" kern="0" dirty="0" err="1">
                <a:ea typeface="Arial Unicode MS" pitchFamily="34" charset="-128"/>
                <a:cs typeface="Arial Unicode MS" pitchFamily="34" charset="-128"/>
              </a:rPr>
              <a:t>블러그</a:t>
            </a:r>
            <a:r>
              <a:rPr kumimoji="1" lang="ko-KR" altLang="en-US" sz="1600" kern="0" dirty="0">
                <a:ea typeface="Arial Unicode MS" pitchFamily="34" charset="-128"/>
                <a:cs typeface="Arial Unicode MS" pitchFamily="34" charset="-128"/>
              </a:rPr>
              <a:t> 참조</a:t>
            </a:r>
            <a:r>
              <a:rPr kumimoji="1" lang="en-US" altLang="ko-KR" sz="16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r>
              <a:rPr lang="en" altLang="ko-Kore-KR" sz="1200" b="0" i="0" dirty="0">
                <a:solidFill>
                  <a:srgbClr val="000000"/>
                </a:solidFill>
                <a:effectLst/>
                <a:latin typeface="BentonSansRegular" panose="02000503000000020004" pitchFamily="2" charset="0"/>
                <a:hlinkClick r:id="rId3"/>
              </a:rPr>
              <a:t>BTP CAP : How to Connect to Remote Services Locally in CAP Application</a:t>
            </a:r>
            <a:endParaRPr lang="en" altLang="ko-Kore-KR" sz="1200" b="0" i="0" dirty="0">
              <a:solidFill>
                <a:srgbClr val="000000"/>
              </a:solidFill>
              <a:effectLst/>
              <a:latin typeface="BentonSansRegular" panose="02000503000000020004" pitchFamily="2" charset="0"/>
            </a:endParaRPr>
          </a:p>
          <a:p>
            <a:pPr fontAlgn="base">
              <a:spcBef>
                <a:spcPct val="50000"/>
              </a:spcBef>
              <a:spcAft>
                <a:spcPct val="0"/>
              </a:spcAft>
              <a:buClr>
                <a:srgbClr val="F0AB00"/>
              </a:buClr>
              <a:buSzPct val="80000"/>
            </a:pPr>
            <a:endParaRPr kumimoji="1" lang="en-US" altLang="ko-Kore-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ko-Kore-KR" altLang="en-US" sz="1600" kern="0" dirty="0" err="1">
              <a:ea typeface="Arial Unicode MS" pitchFamily="34" charset="-128"/>
              <a:cs typeface="Arial Unicode MS" pitchFamily="34" charset="-128"/>
            </a:endParaRPr>
          </a:p>
        </p:txBody>
      </p:sp>
      <p:pic>
        <p:nvPicPr>
          <p:cNvPr id="5" name="그림 4">
            <a:extLst>
              <a:ext uri="{FF2B5EF4-FFF2-40B4-BE49-F238E27FC236}">
                <a16:creationId xmlns:a16="http://schemas.microsoft.com/office/drawing/2014/main" id="{0EE0AC28-09A2-C574-4043-F1D860F8822C}"/>
              </a:ext>
            </a:extLst>
          </p:cNvPr>
          <p:cNvPicPr>
            <a:picLocks noChangeAspect="1"/>
          </p:cNvPicPr>
          <p:nvPr/>
        </p:nvPicPr>
        <p:blipFill>
          <a:blip r:embed="rId4"/>
          <a:stretch>
            <a:fillRect/>
          </a:stretch>
        </p:blipFill>
        <p:spPr>
          <a:xfrm>
            <a:off x="3959968" y="1489753"/>
            <a:ext cx="4274542" cy="2703844"/>
          </a:xfrm>
          <a:prstGeom prst="rect">
            <a:avLst/>
          </a:prstGeom>
        </p:spPr>
      </p:pic>
      <p:pic>
        <p:nvPicPr>
          <p:cNvPr id="6" name="그림 5">
            <a:extLst>
              <a:ext uri="{FF2B5EF4-FFF2-40B4-BE49-F238E27FC236}">
                <a16:creationId xmlns:a16="http://schemas.microsoft.com/office/drawing/2014/main" id="{237DEC6A-EE35-3027-8805-6A0C25644495}"/>
              </a:ext>
            </a:extLst>
          </p:cNvPr>
          <p:cNvPicPr>
            <a:picLocks noChangeAspect="1"/>
          </p:cNvPicPr>
          <p:nvPr/>
        </p:nvPicPr>
        <p:blipFill>
          <a:blip r:embed="rId5"/>
          <a:stretch>
            <a:fillRect/>
          </a:stretch>
        </p:blipFill>
        <p:spPr>
          <a:xfrm>
            <a:off x="8547671" y="1342593"/>
            <a:ext cx="3331521" cy="4172814"/>
          </a:xfrm>
          <a:prstGeom prst="rect">
            <a:avLst/>
          </a:prstGeom>
        </p:spPr>
      </p:pic>
      <p:sp>
        <p:nvSpPr>
          <p:cNvPr id="7" name="직사각형 6">
            <a:extLst>
              <a:ext uri="{FF2B5EF4-FFF2-40B4-BE49-F238E27FC236}">
                <a16:creationId xmlns:a16="http://schemas.microsoft.com/office/drawing/2014/main" id="{340F0325-4F8C-4C06-CFF6-C7AECB8B97DA}"/>
              </a:ext>
            </a:extLst>
          </p:cNvPr>
          <p:cNvSpPr/>
          <p:nvPr/>
        </p:nvSpPr>
        <p:spPr bwMode="gray">
          <a:xfrm>
            <a:off x="4048018" y="3287730"/>
            <a:ext cx="2352782" cy="905867"/>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오른쪽 화살표[R] 7">
            <a:extLst>
              <a:ext uri="{FF2B5EF4-FFF2-40B4-BE49-F238E27FC236}">
                <a16:creationId xmlns:a16="http://schemas.microsoft.com/office/drawing/2014/main" id="{0DF68873-ADA5-1F1A-4AC7-5047520250E2}"/>
              </a:ext>
            </a:extLst>
          </p:cNvPr>
          <p:cNvSpPr/>
          <p:nvPr/>
        </p:nvSpPr>
        <p:spPr bwMode="gray">
          <a:xfrm>
            <a:off x="6534364" y="3740663"/>
            <a:ext cx="1890445" cy="184065"/>
          </a:xfrm>
          <a:prstGeom prst="right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050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B4B9552-6B65-639D-1EF9-631738F565BA}"/>
              </a:ext>
            </a:extLst>
          </p:cNvPr>
          <p:cNvSpPr>
            <a:spLocks noGrp="1"/>
          </p:cNvSpPr>
          <p:nvPr>
            <p:ph type="title"/>
          </p:nvPr>
        </p:nvSpPr>
        <p:spPr/>
        <p:txBody>
          <a:bodyPr/>
          <a:lstStyle/>
          <a:p>
            <a:r>
              <a:rPr kumimoji="1" lang="ko-Kore-KR" altLang="en-US" dirty="0"/>
              <a:t>로컬에서</a:t>
            </a:r>
            <a:r>
              <a:rPr kumimoji="1" lang="ko-KR" altLang="en-US" dirty="0"/>
              <a:t> 수행</a:t>
            </a:r>
            <a:r>
              <a:rPr kumimoji="1" lang="en-US" altLang="ko-KR" dirty="0"/>
              <a:t>(Approach-1)</a:t>
            </a:r>
            <a:endParaRPr kumimoji="1" lang="ko-Kore-KR" altLang="en-US" dirty="0"/>
          </a:p>
        </p:txBody>
      </p:sp>
      <p:pic>
        <p:nvPicPr>
          <p:cNvPr id="4" name="그림 3">
            <a:extLst>
              <a:ext uri="{FF2B5EF4-FFF2-40B4-BE49-F238E27FC236}">
                <a16:creationId xmlns:a16="http://schemas.microsoft.com/office/drawing/2014/main" id="{9D1E3ECA-0ED0-6CBE-75B0-02B44ED3CBA3}"/>
              </a:ext>
            </a:extLst>
          </p:cNvPr>
          <p:cNvPicPr>
            <a:picLocks noChangeAspect="1"/>
          </p:cNvPicPr>
          <p:nvPr/>
        </p:nvPicPr>
        <p:blipFill>
          <a:blip r:embed="rId2"/>
          <a:stretch>
            <a:fillRect/>
          </a:stretch>
        </p:blipFill>
        <p:spPr>
          <a:xfrm>
            <a:off x="504001" y="1607692"/>
            <a:ext cx="5334000" cy="3848100"/>
          </a:xfrm>
          <a:prstGeom prst="rect">
            <a:avLst/>
          </a:prstGeom>
        </p:spPr>
      </p:pic>
      <p:pic>
        <p:nvPicPr>
          <p:cNvPr id="5" name="그림 4">
            <a:extLst>
              <a:ext uri="{FF2B5EF4-FFF2-40B4-BE49-F238E27FC236}">
                <a16:creationId xmlns:a16="http://schemas.microsoft.com/office/drawing/2014/main" id="{311FD780-D72C-3234-0C07-02EC1CEF0441}"/>
              </a:ext>
            </a:extLst>
          </p:cNvPr>
          <p:cNvPicPr>
            <a:picLocks noChangeAspect="1"/>
          </p:cNvPicPr>
          <p:nvPr/>
        </p:nvPicPr>
        <p:blipFill>
          <a:blip r:embed="rId3"/>
          <a:stretch>
            <a:fillRect/>
          </a:stretch>
        </p:blipFill>
        <p:spPr>
          <a:xfrm>
            <a:off x="6210254" y="189858"/>
            <a:ext cx="3873500" cy="4432300"/>
          </a:xfrm>
          <a:prstGeom prst="rect">
            <a:avLst/>
          </a:prstGeom>
        </p:spPr>
      </p:pic>
      <p:pic>
        <p:nvPicPr>
          <p:cNvPr id="6" name="그림 5">
            <a:extLst>
              <a:ext uri="{FF2B5EF4-FFF2-40B4-BE49-F238E27FC236}">
                <a16:creationId xmlns:a16="http://schemas.microsoft.com/office/drawing/2014/main" id="{11D55B2A-AB12-965B-4FB2-0D4A5A292BDD}"/>
              </a:ext>
            </a:extLst>
          </p:cNvPr>
          <p:cNvPicPr>
            <a:picLocks noChangeAspect="1"/>
          </p:cNvPicPr>
          <p:nvPr/>
        </p:nvPicPr>
        <p:blipFill>
          <a:blip r:embed="rId4"/>
          <a:stretch>
            <a:fillRect/>
          </a:stretch>
        </p:blipFill>
        <p:spPr>
          <a:xfrm>
            <a:off x="6097239" y="4714714"/>
            <a:ext cx="5718042" cy="1881723"/>
          </a:xfrm>
          <a:prstGeom prst="rect">
            <a:avLst/>
          </a:prstGeom>
        </p:spPr>
      </p:pic>
      <p:sp>
        <p:nvSpPr>
          <p:cNvPr id="7" name="TextBox 6">
            <a:extLst>
              <a:ext uri="{FF2B5EF4-FFF2-40B4-BE49-F238E27FC236}">
                <a16:creationId xmlns:a16="http://schemas.microsoft.com/office/drawing/2014/main" id="{2C2031E4-3F9A-B544-B53D-6960F79BB45C}"/>
              </a:ext>
            </a:extLst>
          </p:cNvPr>
          <p:cNvSpPr txBox="1"/>
          <p:nvPr/>
        </p:nvSpPr>
        <p:spPr>
          <a:xfrm>
            <a:off x="8308647" y="206123"/>
            <a:ext cx="129522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400" kern="0" dirty="0" err="1">
                <a:ea typeface="Arial Unicode MS" pitchFamily="34" charset="-128"/>
                <a:cs typeface="Arial Unicode MS" pitchFamily="34" charset="-128"/>
              </a:rPr>
              <a:t>cds</a:t>
            </a:r>
            <a:r>
              <a:rPr kumimoji="1" lang="en-US" altLang="ko-Kore-KR" sz="1400" kern="0" dirty="0">
                <a:ea typeface="Arial Unicode MS" pitchFamily="34" charset="-128"/>
                <a:cs typeface="Arial Unicode MS" pitchFamily="34" charset="-128"/>
              </a:rPr>
              <a:t> watch </a:t>
            </a:r>
            <a:r>
              <a:rPr kumimoji="1" lang="ko-KR" altLang="en-US" sz="1400" kern="0" dirty="0">
                <a:ea typeface="Arial Unicode MS" pitchFamily="34" charset="-128"/>
                <a:cs typeface="Arial Unicode MS" pitchFamily="34" charset="-128"/>
              </a:rPr>
              <a:t>수행</a:t>
            </a:r>
            <a:r>
              <a:rPr kumimoji="1" lang="en-US" altLang="ko-KR" sz="1400" kern="0" dirty="0">
                <a:ea typeface="Arial Unicode MS" pitchFamily="34" charset="-128"/>
                <a:cs typeface="Arial Unicode MS" pitchFamily="34" charset="-128"/>
              </a:rPr>
              <a:t>.</a:t>
            </a:r>
            <a:endParaRPr kumimoji="1" lang="ko-Kore-KR" altLang="en-US" sz="14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F13993-D0B6-B17B-279B-5BB99C44028F}"/>
              </a:ext>
            </a:extLst>
          </p:cNvPr>
          <p:cNvSpPr txBox="1"/>
          <p:nvPr/>
        </p:nvSpPr>
        <p:spPr>
          <a:xfrm>
            <a:off x="504001" y="5517075"/>
            <a:ext cx="421910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$&gt;</a:t>
            </a:r>
            <a:r>
              <a:rPr kumimoji="1" lang="en-US" altLang="ko-Kore-KR" sz="1800" kern="0" dirty="0" err="1">
                <a:ea typeface="Arial Unicode MS" pitchFamily="34" charset="-128"/>
                <a:cs typeface="Arial Unicode MS" pitchFamily="34" charset="-128"/>
              </a:rPr>
              <a:t>cf</a:t>
            </a:r>
            <a:r>
              <a:rPr kumimoji="1" lang="en-US" altLang="ko-Kore-KR" sz="1800" kern="0" dirty="0">
                <a:ea typeface="Arial Unicode MS" pitchFamily="34" charset="-128"/>
                <a:cs typeface="Arial Unicode MS" pitchFamily="34" charset="-128"/>
              </a:rPr>
              <a:t> env </a:t>
            </a:r>
            <a:r>
              <a:rPr kumimoji="1" lang="en-US" altLang="ko-Kore-KR" sz="1800" i="1" kern="0" dirty="0">
                <a:ea typeface="Arial Unicode MS" pitchFamily="34" charset="-128"/>
                <a:cs typeface="Arial Unicode MS" pitchFamily="34" charset="-128"/>
              </a:rPr>
              <a:t>service-name </a:t>
            </a:r>
            <a:r>
              <a:rPr kumimoji="1" lang="en-US" altLang="ko-Kore-KR" sz="1800" kern="0" dirty="0">
                <a:ea typeface="Arial Unicode MS" pitchFamily="34" charset="-128"/>
                <a:cs typeface="Arial Unicode MS" pitchFamily="34" charset="-128"/>
              </a:rPr>
              <a:t>&gt; default-</a:t>
            </a:r>
            <a:r>
              <a:rPr kumimoji="1" lang="en-US" altLang="ko-Kore-KR" sz="1800" kern="0" dirty="0" err="1">
                <a:ea typeface="Arial Unicode MS" pitchFamily="34" charset="-128"/>
                <a:cs typeface="Arial Unicode MS" pitchFamily="34" charset="-128"/>
              </a:rPr>
              <a:t>env.json</a:t>
            </a:r>
            <a:endParaRPr kumimoji="1" lang="en-US" altLang="ko-Kore-KR" sz="1800" kern="0" dirty="0">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15432D8A-6E9D-A63A-AC9D-56738F70DD34}"/>
              </a:ext>
            </a:extLst>
          </p:cNvPr>
          <p:cNvSpPr txBox="1"/>
          <p:nvPr/>
        </p:nvSpPr>
        <p:spPr>
          <a:xfrm>
            <a:off x="7663816" y="4513673"/>
            <a:ext cx="415146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200" kern="0" dirty="0">
                <a:ea typeface="Arial Unicode MS" pitchFamily="34" charset="-128"/>
                <a:cs typeface="Arial Unicode MS" pitchFamily="34" charset="-128"/>
              </a:rPr>
              <a:t>ERP </a:t>
            </a:r>
            <a:r>
              <a:rPr kumimoji="1" lang="ko-KR" altLang="en-US" sz="1200" kern="0" dirty="0" err="1">
                <a:ea typeface="Arial Unicode MS" pitchFamily="34" charset="-128"/>
                <a:cs typeface="Arial Unicode MS" pitchFamily="34" charset="-128"/>
              </a:rPr>
              <a:t>데이타</a:t>
            </a:r>
            <a:r>
              <a:rPr kumimoji="1" lang="ko-KR" altLang="en-US" sz="1200" kern="0" dirty="0">
                <a:ea typeface="Arial Unicode MS" pitchFamily="34" charset="-128"/>
                <a:cs typeface="Arial Unicode MS" pitchFamily="34" charset="-128"/>
              </a:rPr>
              <a:t> 확인</a:t>
            </a:r>
            <a:r>
              <a:rPr kumimoji="1" lang="en-US" altLang="ko-KR" sz="1200" kern="0" dirty="0">
                <a:ea typeface="Arial Unicode MS" pitchFamily="34" charset="-128"/>
                <a:cs typeface="Arial Unicode MS" pitchFamily="34" charset="-128"/>
              </a:rPr>
              <a:t>(</a:t>
            </a:r>
            <a:r>
              <a:rPr kumimoji="1" lang="en-US" altLang="ko-Kore-KR" sz="1200" kern="0" dirty="0">
                <a:ea typeface="Arial Unicode MS" pitchFamily="34" charset="-128"/>
                <a:cs typeface="Arial Unicode MS" pitchFamily="34" charset="-128"/>
              </a:rPr>
              <a:t>Remote </a:t>
            </a:r>
            <a:r>
              <a:rPr kumimoji="1" lang="ko-KR" altLang="en-US" sz="1200" kern="0" dirty="0">
                <a:ea typeface="Arial Unicode MS" pitchFamily="34" charset="-128"/>
                <a:cs typeface="Arial Unicode MS" pitchFamily="34" charset="-128"/>
              </a:rPr>
              <a:t>서비스 수행 결과 확인</a:t>
            </a:r>
            <a:r>
              <a:rPr kumimoji="1" lang="en-US" altLang="ko-KR" sz="1200" kern="0" dirty="0">
                <a:ea typeface="Arial Unicode MS" pitchFamily="34" charset="-128"/>
                <a:cs typeface="Arial Unicode MS" pitchFamily="34" charset="-128"/>
              </a:rPr>
              <a:t>)</a:t>
            </a:r>
            <a:endParaRPr kumimoji="1" lang="ko-Kore-KR" altLang="en-US" sz="1200" kern="0" dirty="0" err="1">
              <a:ea typeface="Arial Unicode MS" pitchFamily="34" charset="-128"/>
              <a:cs typeface="Arial Unicode MS" pitchFamily="34" charset="-128"/>
            </a:endParaRPr>
          </a:p>
        </p:txBody>
      </p:sp>
      <p:sp>
        <p:nvSpPr>
          <p:cNvPr id="10" name="모서리가 둥근 직사각형 9">
            <a:extLst>
              <a:ext uri="{FF2B5EF4-FFF2-40B4-BE49-F238E27FC236}">
                <a16:creationId xmlns:a16="http://schemas.microsoft.com/office/drawing/2014/main" id="{F390EA12-6EEE-2B07-EE7C-FF1283701598}"/>
              </a:ext>
            </a:extLst>
          </p:cNvPr>
          <p:cNvSpPr/>
          <p:nvPr/>
        </p:nvSpPr>
        <p:spPr bwMode="gray">
          <a:xfrm>
            <a:off x="6097239" y="4171308"/>
            <a:ext cx="2049765" cy="205483"/>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732DAF39-ECC4-4B9B-8B04-0C75512ADB06}"/>
              </a:ext>
            </a:extLst>
          </p:cNvPr>
          <p:cNvSpPr txBox="1"/>
          <p:nvPr/>
        </p:nvSpPr>
        <p:spPr>
          <a:xfrm>
            <a:off x="504001" y="6051652"/>
            <a:ext cx="494686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R" altLang="en-US" sz="1400" kern="0" dirty="0">
                <a:solidFill>
                  <a:srgbClr val="FF0000"/>
                </a:solidFill>
                <a:ea typeface="Arial Unicode MS" pitchFamily="34" charset="-128"/>
                <a:cs typeface="Arial Unicode MS" pitchFamily="34" charset="-128"/>
              </a:rPr>
              <a:t>혹은</a:t>
            </a:r>
            <a:r>
              <a:rPr kumimoji="1" lang="en-US" altLang="ko-KR" sz="1400" kern="0" dirty="0">
                <a:solidFill>
                  <a:srgbClr val="FF0000"/>
                </a:solidFill>
                <a:ea typeface="Arial Unicode MS" pitchFamily="34" charset="-128"/>
                <a:cs typeface="Arial Unicode MS" pitchFamily="34" charset="-128"/>
              </a:rPr>
              <a:t>,</a:t>
            </a:r>
            <a:r>
              <a:rPr kumimoji="1" lang="ko-KR" altLang="en-US" sz="1400" kern="0" dirty="0">
                <a:solidFill>
                  <a:srgbClr val="FF0000"/>
                </a:solidFill>
                <a:ea typeface="Arial Unicode MS" pitchFamily="34" charset="-128"/>
                <a:cs typeface="Arial Unicode MS" pitchFamily="34" charset="-128"/>
              </a:rPr>
              <a:t> </a:t>
            </a:r>
            <a:r>
              <a:rPr kumimoji="1" lang="en-US" altLang="ko-KR" sz="1400" kern="0" dirty="0">
                <a:solidFill>
                  <a:srgbClr val="FF0000"/>
                </a:solidFill>
                <a:ea typeface="Arial Unicode MS" pitchFamily="34" charset="-128"/>
                <a:cs typeface="Arial Unicode MS" pitchFamily="34" charset="-128"/>
              </a:rPr>
              <a:t>CF Space</a:t>
            </a:r>
            <a:r>
              <a:rPr kumimoji="1" lang="ko-KR" altLang="en-US" sz="1400" kern="0" dirty="0">
                <a:solidFill>
                  <a:srgbClr val="FF0000"/>
                </a:solidFill>
                <a:ea typeface="Arial Unicode MS" pitchFamily="34" charset="-128"/>
                <a:cs typeface="Arial Unicode MS" pitchFamily="34" charset="-128"/>
              </a:rPr>
              <a:t>의 환경 변수에서 복사해도 됨</a:t>
            </a:r>
            <a:r>
              <a:rPr kumimoji="1" lang="en-US" altLang="ko-KR" sz="1400" kern="0" dirty="0">
                <a:solidFill>
                  <a:srgbClr val="FF0000"/>
                </a:solidFill>
                <a:ea typeface="Arial Unicode MS" pitchFamily="34" charset="-128"/>
                <a:cs typeface="Arial Unicode MS" pitchFamily="34" charset="-128"/>
              </a:rPr>
              <a:t>.</a:t>
            </a:r>
            <a:r>
              <a:rPr kumimoji="1" lang="ko-KR" altLang="en-US" sz="1400" kern="0" dirty="0">
                <a:solidFill>
                  <a:srgbClr val="FF0000"/>
                </a:solidFill>
                <a:ea typeface="Arial Unicode MS" pitchFamily="34" charset="-128"/>
                <a:cs typeface="Arial Unicode MS" pitchFamily="34" charset="-128"/>
              </a:rPr>
              <a:t> </a:t>
            </a:r>
            <a:r>
              <a:rPr kumimoji="1" lang="en-US" altLang="ko-KR" sz="1400" kern="0" dirty="0">
                <a:solidFill>
                  <a:srgbClr val="FF0000"/>
                </a:solidFill>
                <a:ea typeface="Arial Unicode MS" pitchFamily="34" charset="-128"/>
                <a:cs typeface="Arial Unicode MS" pitchFamily="34" charset="-128"/>
                <a:sym typeface="Wingdings" pitchFamily="2" charset="2"/>
              </a:rPr>
              <a:t></a:t>
            </a:r>
            <a:r>
              <a:rPr kumimoji="1" lang="ko-KR" altLang="en-US" sz="1400" kern="0" dirty="0">
                <a:solidFill>
                  <a:srgbClr val="FF0000"/>
                </a:solidFill>
                <a:ea typeface="Arial Unicode MS" pitchFamily="34" charset="-128"/>
                <a:cs typeface="Arial Unicode MS" pitchFamily="34" charset="-128"/>
                <a:sym typeface="Wingdings" pitchFamily="2" charset="2"/>
              </a:rPr>
              <a:t> 다음 장 참조</a:t>
            </a:r>
            <a:endParaRPr kumimoji="1" lang="en-US" altLang="ko-Kore-KR" sz="1400" kern="0" dirty="0">
              <a:solidFill>
                <a:srgbClr val="FF0000"/>
              </a:solidFill>
              <a:ea typeface="Arial Unicode MS" pitchFamily="34" charset="-128"/>
              <a:cs typeface="Arial Unicode MS" pitchFamily="34" charset="-128"/>
            </a:endParaRPr>
          </a:p>
        </p:txBody>
      </p:sp>
      <p:sp>
        <p:nvSpPr>
          <p:cNvPr id="12" name="모서리가 둥근 직사각형 11">
            <a:extLst>
              <a:ext uri="{FF2B5EF4-FFF2-40B4-BE49-F238E27FC236}">
                <a16:creationId xmlns:a16="http://schemas.microsoft.com/office/drawing/2014/main" id="{732A4119-486B-32C8-E6CA-BCD94E75D50C}"/>
              </a:ext>
            </a:extLst>
          </p:cNvPr>
          <p:cNvSpPr/>
          <p:nvPr/>
        </p:nvSpPr>
        <p:spPr bwMode="gray">
          <a:xfrm>
            <a:off x="6068547" y="184289"/>
            <a:ext cx="2049765" cy="205483"/>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4162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1DDB9E3B-7B31-6F64-E3EA-BCF4156F70F9}"/>
              </a:ext>
            </a:extLst>
          </p:cNvPr>
          <p:cNvSpPr>
            <a:spLocks noGrp="1"/>
          </p:cNvSpPr>
          <p:nvPr>
            <p:ph type="title"/>
          </p:nvPr>
        </p:nvSpPr>
        <p:spPr/>
        <p:txBody>
          <a:bodyPr/>
          <a:lstStyle/>
          <a:p>
            <a:r>
              <a:rPr kumimoji="1" lang="en-US" altLang="ko-Kore-KR" dirty="0" err="1"/>
              <a:t>VCAP_Service</a:t>
            </a:r>
            <a:r>
              <a:rPr kumimoji="1" lang="en-US" altLang="ko-Kore-KR" dirty="0"/>
              <a:t> </a:t>
            </a:r>
            <a:r>
              <a:rPr kumimoji="1" lang="ko-Kore-KR" altLang="en-US" dirty="0"/>
              <a:t>확인</a:t>
            </a:r>
            <a:r>
              <a:rPr kumimoji="1" lang="en-US" altLang="ko-Kore-KR" dirty="0"/>
              <a:t>.</a:t>
            </a:r>
            <a:endParaRPr kumimoji="1" lang="ko-Kore-KR" altLang="en-US" dirty="0"/>
          </a:p>
        </p:txBody>
      </p:sp>
      <p:pic>
        <p:nvPicPr>
          <p:cNvPr id="4" name="그림 3">
            <a:extLst>
              <a:ext uri="{FF2B5EF4-FFF2-40B4-BE49-F238E27FC236}">
                <a16:creationId xmlns:a16="http://schemas.microsoft.com/office/drawing/2014/main" id="{5B97ECDC-DE2F-B9CA-BF92-AFD98F407199}"/>
              </a:ext>
            </a:extLst>
          </p:cNvPr>
          <p:cNvPicPr>
            <a:picLocks noChangeAspect="1"/>
          </p:cNvPicPr>
          <p:nvPr/>
        </p:nvPicPr>
        <p:blipFill>
          <a:blip r:embed="rId2"/>
          <a:stretch>
            <a:fillRect/>
          </a:stretch>
        </p:blipFill>
        <p:spPr>
          <a:xfrm>
            <a:off x="504001" y="1746963"/>
            <a:ext cx="5295900" cy="3035300"/>
          </a:xfrm>
          <a:prstGeom prst="rect">
            <a:avLst/>
          </a:prstGeom>
        </p:spPr>
      </p:pic>
      <p:pic>
        <p:nvPicPr>
          <p:cNvPr id="5" name="그림 4">
            <a:extLst>
              <a:ext uri="{FF2B5EF4-FFF2-40B4-BE49-F238E27FC236}">
                <a16:creationId xmlns:a16="http://schemas.microsoft.com/office/drawing/2014/main" id="{6E22682E-A1E7-D0D5-BA58-2799120B8D33}"/>
              </a:ext>
            </a:extLst>
          </p:cNvPr>
          <p:cNvPicPr>
            <a:picLocks noChangeAspect="1"/>
          </p:cNvPicPr>
          <p:nvPr/>
        </p:nvPicPr>
        <p:blipFill>
          <a:blip r:embed="rId3"/>
          <a:stretch>
            <a:fillRect/>
          </a:stretch>
        </p:blipFill>
        <p:spPr>
          <a:xfrm>
            <a:off x="6198473" y="1746963"/>
            <a:ext cx="5613400" cy="3975100"/>
          </a:xfrm>
          <a:prstGeom prst="rect">
            <a:avLst/>
          </a:prstGeom>
        </p:spPr>
      </p:pic>
      <p:sp>
        <p:nvSpPr>
          <p:cNvPr id="6" name="TextBox 5">
            <a:extLst>
              <a:ext uri="{FF2B5EF4-FFF2-40B4-BE49-F238E27FC236}">
                <a16:creationId xmlns:a16="http://schemas.microsoft.com/office/drawing/2014/main" id="{AF09A1E1-9AFC-02E0-4170-86FECB8E486A}"/>
              </a:ext>
            </a:extLst>
          </p:cNvPr>
          <p:cNvSpPr txBox="1"/>
          <p:nvPr/>
        </p:nvSpPr>
        <p:spPr>
          <a:xfrm>
            <a:off x="595441" y="5506619"/>
            <a:ext cx="370774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R" altLang="en-US" sz="1400" kern="0" dirty="0">
                <a:solidFill>
                  <a:srgbClr val="FF0000"/>
                </a:solidFill>
                <a:ea typeface="Arial Unicode MS" pitchFamily="34" charset="-128"/>
                <a:cs typeface="Arial Unicode MS" pitchFamily="34" charset="-128"/>
              </a:rPr>
              <a:t>혹은</a:t>
            </a:r>
            <a:r>
              <a:rPr kumimoji="1" lang="en-US" altLang="ko-KR" sz="1400" kern="0" dirty="0">
                <a:solidFill>
                  <a:srgbClr val="FF0000"/>
                </a:solidFill>
                <a:ea typeface="Arial Unicode MS" pitchFamily="34" charset="-128"/>
                <a:cs typeface="Arial Unicode MS" pitchFamily="34" charset="-128"/>
              </a:rPr>
              <a:t>,</a:t>
            </a:r>
            <a:r>
              <a:rPr kumimoji="1" lang="ko-KR" altLang="en-US" sz="1400" kern="0" dirty="0">
                <a:solidFill>
                  <a:srgbClr val="FF0000"/>
                </a:solidFill>
                <a:ea typeface="Arial Unicode MS" pitchFamily="34" charset="-128"/>
                <a:cs typeface="Arial Unicode MS" pitchFamily="34" charset="-128"/>
              </a:rPr>
              <a:t> </a:t>
            </a:r>
            <a:r>
              <a:rPr kumimoji="1" lang="en-US" altLang="ko-KR" sz="1400" kern="0" dirty="0">
                <a:solidFill>
                  <a:srgbClr val="FF0000"/>
                </a:solidFill>
                <a:ea typeface="Arial Unicode MS" pitchFamily="34" charset="-128"/>
                <a:cs typeface="Arial Unicode MS" pitchFamily="34" charset="-128"/>
              </a:rPr>
              <a:t>CF Space</a:t>
            </a:r>
            <a:r>
              <a:rPr kumimoji="1" lang="ko-KR" altLang="en-US" sz="1400" kern="0" dirty="0">
                <a:solidFill>
                  <a:srgbClr val="FF0000"/>
                </a:solidFill>
                <a:ea typeface="Arial Unicode MS" pitchFamily="34" charset="-128"/>
                <a:cs typeface="Arial Unicode MS" pitchFamily="34" charset="-128"/>
              </a:rPr>
              <a:t>의 환경 변수에서 복사해도 됨</a:t>
            </a:r>
            <a:r>
              <a:rPr kumimoji="1" lang="en-US" altLang="ko-KR" sz="1400" kern="0" dirty="0">
                <a:solidFill>
                  <a:srgbClr val="FF0000"/>
                </a:solidFill>
                <a:ea typeface="Arial Unicode MS" pitchFamily="34" charset="-128"/>
                <a:cs typeface="Arial Unicode MS" pitchFamily="34" charset="-128"/>
              </a:rPr>
              <a:t>.</a:t>
            </a:r>
            <a:endParaRPr kumimoji="1" lang="en-US" altLang="ko-Kore-KR" sz="1400" kern="0" dirty="0">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09441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6326A8A-D17C-A664-0C29-1FF4079A5C2A}"/>
              </a:ext>
            </a:extLst>
          </p:cNvPr>
          <p:cNvSpPr>
            <a:spLocks noGrp="1"/>
          </p:cNvSpPr>
          <p:nvPr>
            <p:ph type="title"/>
          </p:nvPr>
        </p:nvSpPr>
        <p:spPr/>
        <p:txBody>
          <a:bodyPr/>
          <a:lstStyle/>
          <a:p>
            <a:r>
              <a:rPr kumimoji="1" lang="ko-Kore-KR" altLang="en-US" dirty="0"/>
              <a:t>로컬에서</a:t>
            </a:r>
            <a:r>
              <a:rPr kumimoji="1" lang="ko-KR" altLang="en-US" dirty="0"/>
              <a:t> 수행</a:t>
            </a:r>
            <a:r>
              <a:rPr kumimoji="1" lang="en-US" altLang="ko-KR" dirty="0"/>
              <a:t>(Approach-2)</a:t>
            </a:r>
            <a:endParaRPr kumimoji="1" lang="ko-Kore-KR" altLang="en-US" dirty="0"/>
          </a:p>
        </p:txBody>
      </p:sp>
      <p:pic>
        <p:nvPicPr>
          <p:cNvPr id="4" name="그림 3">
            <a:extLst>
              <a:ext uri="{FF2B5EF4-FFF2-40B4-BE49-F238E27FC236}">
                <a16:creationId xmlns:a16="http://schemas.microsoft.com/office/drawing/2014/main" id="{D098A1AB-9406-860C-0CB7-3746F9E90154}"/>
              </a:ext>
            </a:extLst>
          </p:cNvPr>
          <p:cNvPicPr>
            <a:picLocks noChangeAspect="1"/>
          </p:cNvPicPr>
          <p:nvPr/>
        </p:nvPicPr>
        <p:blipFill>
          <a:blip r:embed="rId2"/>
          <a:stretch>
            <a:fillRect/>
          </a:stretch>
        </p:blipFill>
        <p:spPr>
          <a:xfrm>
            <a:off x="504001" y="1273424"/>
            <a:ext cx="4673600" cy="4927600"/>
          </a:xfrm>
          <a:prstGeom prst="rect">
            <a:avLst/>
          </a:prstGeom>
        </p:spPr>
      </p:pic>
      <p:sp>
        <p:nvSpPr>
          <p:cNvPr id="5" name="TextBox 4">
            <a:extLst>
              <a:ext uri="{FF2B5EF4-FFF2-40B4-BE49-F238E27FC236}">
                <a16:creationId xmlns:a16="http://schemas.microsoft.com/office/drawing/2014/main" id="{677E47E3-4B4F-825A-81D7-882D7DE41396}"/>
              </a:ext>
            </a:extLst>
          </p:cNvPr>
          <p:cNvSpPr txBox="1"/>
          <p:nvPr/>
        </p:nvSpPr>
        <p:spPr>
          <a:xfrm>
            <a:off x="6115111" y="1018372"/>
            <a:ext cx="4881144" cy="5643853"/>
          </a:xfrm>
          <a:prstGeom prst="rect">
            <a:avLst/>
          </a:prstGeom>
          <a:noFill/>
        </p:spPr>
        <p:txBody>
          <a:bodyPr wrap="none" lIns="0" tIns="0" rIns="0" bIns="0" rtlCol="0">
            <a:spAutoFit/>
          </a:bodyPr>
          <a:lstStyle/>
          <a:p>
            <a:br>
              <a:rPr lang="en" altLang="ko-Kore-KR" sz="900" dirty="0">
                <a:effectLst/>
                <a:latin typeface="Helvetica" pitchFamily="2" charset="0"/>
              </a:rPr>
            </a:br>
            <a:endParaRPr lang="en" altLang="ko-Kore-KR" sz="900" dirty="0">
              <a:effectLst/>
              <a:latin typeface="Helvetica" pitchFamily="2" charset="0"/>
            </a:endParaRP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cf</a:t>
            </a:r>
            <a:r>
              <a:rPr lang="en" altLang="ko-Kore-KR" sz="900" dirty="0">
                <a:solidFill>
                  <a:srgbClr val="FF0000"/>
                </a:solidFill>
                <a:effectLst/>
                <a:latin typeface="Helvetica" pitchFamily="2" charset="0"/>
              </a:rPr>
              <a:t> create-service-key extcap01-db extcap01-sk</a:t>
            </a:r>
          </a:p>
          <a:p>
            <a:r>
              <a:rPr lang="en" altLang="ko-Kore-KR" sz="900" dirty="0">
                <a:effectLst/>
                <a:latin typeface="Helvetica" pitchFamily="2" charset="0"/>
              </a:rPr>
              <a:t>Creating service key extcap01-sk for service instance extcap01-db as </a:t>
            </a:r>
            <a:r>
              <a:rPr lang="en" altLang="ko-Kore-KR" sz="900" dirty="0" err="1">
                <a:effectLst/>
                <a:latin typeface="Helvetica" pitchFamily="2" charset="0"/>
              </a:rPr>
              <a:t>jungwoo.han@sap.com</a:t>
            </a:r>
            <a:r>
              <a:rPr lang="en" altLang="ko-Kore-KR" sz="900" dirty="0">
                <a:effectLst/>
                <a:latin typeface="Helvetica" pitchFamily="2" charset="0"/>
              </a:rPr>
              <a:t>...</a:t>
            </a:r>
          </a:p>
          <a:p>
            <a:r>
              <a:rPr lang="en" altLang="ko-Kore-KR" sz="900" dirty="0">
                <a:effectLst/>
                <a:latin typeface="Helvetica" pitchFamily="2" charset="0"/>
              </a:rPr>
              <a:t>OK</a:t>
            </a: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cds</a:t>
            </a:r>
            <a:r>
              <a:rPr lang="en" altLang="ko-Kore-KR" sz="900" dirty="0">
                <a:solidFill>
                  <a:srgbClr val="FF0000"/>
                </a:solidFill>
                <a:effectLst/>
                <a:latin typeface="Helvetica" pitchFamily="2" charset="0"/>
              </a:rPr>
              <a:t> bind -2 extcap01-db:extcap01-sk</a:t>
            </a:r>
          </a:p>
          <a:p>
            <a:r>
              <a:rPr lang="en" altLang="ko-Kore-KR" sz="900" dirty="0">
                <a:effectLst/>
                <a:latin typeface="Helvetica" pitchFamily="2" charset="0"/>
              </a:rPr>
              <a:t>Retrieving data from Cloud Foundry...</a:t>
            </a:r>
          </a:p>
          <a:p>
            <a:r>
              <a:rPr lang="en" altLang="ko-Kore-KR" sz="900" dirty="0">
                <a:effectLst/>
                <a:latin typeface="Helvetica" pitchFamily="2" charset="0"/>
              </a:rPr>
              <a:t>Binding </a:t>
            </a:r>
            <a:r>
              <a:rPr lang="en" altLang="ko-Kore-KR" sz="900" dirty="0" err="1">
                <a:effectLst/>
                <a:latin typeface="Helvetica" pitchFamily="2" charset="0"/>
              </a:rPr>
              <a:t>db</a:t>
            </a:r>
            <a:r>
              <a:rPr lang="en" altLang="ko-Kore-KR" sz="900" dirty="0">
                <a:effectLst/>
                <a:latin typeface="Helvetica" pitchFamily="2" charset="0"/>
              </a:rPr>
              <a:t> to Cloud Foundry managed service extcap01-db:extcap01-sk with kind </a:t>
            </a:r>
            <a:r>
              <a:rPr lang="en" altLang="ko-Kore-KR" sz="900" dirty="0" err="1">
                <a:effectLst/>
                <a:latin typeface="Helvetica" pitchFamily="2" charset="0"/>
              </a:rPr>
              <a:t>hana</a:t>
            </a:r>
            <a:r>
              <a:rPr lang="en" altLang="ko-Kore-KR" sz="900" dirty="0">
                <a:effectLst/>
                <a:latin typeface="Helvetica" pitchFamily="2" charset="0"/>
              </a:rPr>
              <a:t>-cloud</a:t>
            </a:r>
          </a:p>
          <a:p>
            <a:r>
              <a:rPr lang="en" altLang="ko-Kore-KR" sz="900" dirty="0">
                <a:effectLst/>
                <a:latin typeface="Helvetica" pitchFamily="2" charset="0"/>
              </a:rPr>
              <a:t>Saving bindings to .</a:t>
            </a:r>
            <a:r>
              <a:rPr lang="en" altLang="ko-Kore-KR" sz="900" dirty="0" err="1">
                <a:effectLst/>
                <a:latin typeface="Helvetica" pitchFamily="2" charset="0"/>
              </a:rPr>
              <a:t>cdsrc-private.json</a:t>
            </a:r>
            <a:r>
              <a:rPr lang="en" altLang="ko-Kore-KR" sz="900" dirty="0">
                <a:effectLst/>
                <a:latin typeface="Helvetica" pitchFamily="2" charset="0"/>
              </a:rPr>
              <a:t> in profile hybrid</a:t>
            </a:r>
          </a:p>
          <a:p>
            <a:r>
              <a:rPr lang="en" altLang="ko-Kore-KR" sz="900" dirty="0">
                <a:effectLst/>
                <a:latin typeface="Helvetica" pitchFamily="2" charset="0"/>
              </a:rPr>
              <a:t>TIP: Run with cloud bindings: </a:t>
            </a:r>
            <a:r>
              <a:rPr lang="en" altLang="ko-Kore-KR" sz="900" dirty="0" err="1">
                <a:effectLst/>
                <a:latin typeface="Helvetica" pitchFamily="2" charset="0"/>
              </a:rPr>
              <a:t>cds</a:t>
            </a:r>
            <a:r>
              <a:rPr lang="en" altLang="ko-Kore-KR" sz="900" dirty="0">
                <a:effectLst/>
                <a:latin typeface="Helvetica" pitchFamily="2" charset="0"/>
              </a:rPr>
              <a:t> watch --profile hybrid</a:t>
            </a:r>
          </a:p>
          <a:p>
            <a:endParaRPr lang="en" altLang="ko-Kore-KR" sz="900" dirty="0">
              <a:effectLst/>
              <a:latin typeface="Helvetica" pitchFamily="2" charset="0"/>
            </a:endParaRP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cf</a:t>
            </a:r>
            <a:r>
              <a:rPr lang="en" altLang="ko-Kore-KR" sz="900" dirty="0">
                <a:solidFill>
                  <a:srgbClr val="FF0000"/>
                </a:solidFill>
                <a:effectLst/>
                <a:latin typeface="Helvetica" pitchFamily="2" charset="0"/>
              </a:rPr>
              <a:t> create-service-key S4H-conn S4H-conn-sk</a:t>
            </a:r>
          </a:p>
          <a:p>
            <a:r>
              <a:rPr lang="en" altLang="ko-Kore-KR" sz="900" dirty="0">
                <a:effectLst/>
                <a:latin typeface="Helvetica" pitchFamily="2" charset="0"/>
              </a:rPr>
              <a:t>Creating service key S4H-conn-sk for service instance S4H-conn as </a:t>
            </a:r>
            <a:r>
              <a:rPr lang="en" altLang="ko-Kore-KR" sz="900" dirty="0" err="1">
                <a:effectLst/>
                <a:latin typeface="Helvetica" pitchFamily="2" charset="0"/>
              </a:rPr>
              <a:t>jungwoo.han@sap.com</a:t>
            </a:r>
            <a:r>
              <a:rPr lang="en" altLang="ko-Kore-KR" sz="900" dirty="0">
                <a:effectLst/>
                <a:latin typeface="Helvetica" pitchFamily="2" charset="0"/>
              </a:rPr>
              <a:t>...</a:t>
            </a:r>
          </a:p>
          <a:p>
            <a:r>
              <a:rPr lang="en" altLang="ko-Kore-KR" sz="900" dirty="0">
                <a:effectLst/>
                <a:latin typeface="Helvetica" pitchFamily="2" charset="0"/>
              </a:rPr>
              <a:t>OK</a:t>
            </a: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cds</a:t>
            </a:r>
            <a:r>
              <a:rPr lang="en" altLang="ko-Kore-KR" sz="900" dirty="0">
                <a:solidFill>
                  <a:srgbClr val="FF0000"/>
                </a:solidFill>
                <a:effectLst/>
                <a:latin typeface="Helvetica" pitchFamily="2" charset="0"/>
              </a:rPr>
              <a:t> bind -2 S4H-conn:S4H-conn-sk</a:t>
            </a:r>
          </a:p>
          <a:p>
            <a:r>
              <a:rPr lang="en" altLang="ko-Kore-KR" sz="900" dirty="0">
                <a:effectLst/>
                <a:latin typeface="Helvetica" pitchFamily="2" charset="0"/>
              </a:rPr>
              <a:t>Retrieving data from Cloud Foundry...</a:t>
            </a:r>
          </a:p>
          <a:p>
            <a:r>
              <a:rPr lang="en" altLang="ko-Kore-KR" sz="900" dirty="0">
                <a:effectLst/>
                <a:latin typeface="Helvetica" pitchFamily="2" charset="0"/>
              </a:rPr>
              <a:t>Binding custom-service:S4H-conn to Cloud Foundry managed service S4H-conn:S4H-conn-sk</a:t>
            </a:r>
          </a:p>
          <a:p>
            <a:r>
              <a:rPr lang="en" altLang="ko-Kore-KR" sz="900" dirty="0">
                <a:effectLst/>
                <a:latin typeface="Helvetica" pitchFamily="2" charset="0"/>
              </a:rPr>
              <a:t>Saving bindings to .</a:t>
            </a:r>
            <a:r>
              <a:rPr lang="en" altLang="ko-Kore-KR" sz="900" dirty="0" err="1">
                <a:effectLst/>
                <a:latin typeface="Helvetica" pitchFamily="2" charset="0"/>
              </a:rPr>
              <a:t>cdsrc-private.json</a:t>
            </a:r>
            <a:r>
              <a:rPr lang="en" altLang="ko-Kore-KR" sz="900" dirty="0">
                <a:effectLst/>
                <a:latin typeface="Helvetica" pitchFamily="2" charset="0"/>
              </a:rPr>
              <a:t> in profile hybrid</a:t>
            </a:r>
          </a:p>
          <a:p>
            <a:r>
              <a:rPr lang="en" altLang="ko-Kore-KR" sz="900" dirty="0">
                <a:effectLst/>
                <a:latin typeface="Helvetica" pitchFamily="2" charset="0"/>
              </a:rPr>
              <a:t>TIP: Run with cloud bindings: </a:t>
            </a:r>
            <a:r>
              <a:rPr lang="en" altLang="ko-Kore-KR" sz="900" dirty="0" err="1">
                <a:effectLst/>
                <a:latin typeface="Helvetica" pitchFamily="2" charset="0"/>
              </a:rPr>
              <a:t>cds</a:t>
            </a:r>
            <a:r>
              <a:rPr lang="en" altLang="ko-Kore-KR" sz="900" dirty="0">
                <a:effectLst/>
                <a:latin typeface="Helvetica" pitchFamily="2" charset="0"/>
              </a:rPr>
              <a:t> watch --profile hybrid</a:t>
            </a:r>
          </a:p>
          <a:p>
            <a:endParaRPr lang="en" altLang="ko-Kore-KR" sz="900" dirty="0">
              <a:effectLst/>
              <a:latin typeface="Helvetica" pitchFamily="2" charset="0"/>
            </a:endParaRP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cf</a:t>
            </a:r>
            <a:r>
              <a:rPr lang="en" altLang="ko-Kore-KR" sz="900" dirty="0">
                <a:solidFill>
                  <a:srgbClr val="FF0000"/>
                </a:solidFill>
                <a:effectLst/>
                <a:latin typeface="Helvetica" pitchFamily="2" charset="0"/>
              </a:rPr>
              <a:t> create-service-key S4H-dest S4H-dest-sk</a:t>
            </a:r>
          </a:p>
          <a:p>
            <a:r>
              <a:rPr lang="en" altLang="ko-Kore-KR" sz="900" dirty="0">
                <a:effectLst/>
                <a:latin typeface="Helvetica" pitchFamily="2" charset="0"/>
              </a:rPr>
              <a:t>Creating service key S4H-dest-sk for service instance S4H-dest as </a:t>
            </a:r>
            <a:r>
              <a:rPr lang="en" altLang="ko-Kore-KR" sz="900" dirty="0" err="1">
                <a:effectLst/>
                <a:latin typeface="Helvetica" pitchFamily="2" charset="0"/>
              </a:rPr>
              <a:t>jungwoo.han@sap.com</a:t>
            </a:r>
            <a:r>
              <a:rPr lang="en" altLang="ko-Kore-KR" sz="900" dirty="0">
                <a:effectLst/>
                <a:latin typeface="Helvetica" pitchFamily="2" charset="0"/>
              </a:rPr>
              <a:t>...</a:t>
            </a:r>
          </a:p>
          <a:p>
            <a:r>
              <a:rPr lang="en" altLang="ko-Kore-KR" sz="900" dirty="0">
                <a:effectLst/>
                <a:latin typeface="Helvetica" pitchFamily="2" charset="0"/>
              </a:rPr>
              <a:t>OK</a:t>
            </a: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cds</a:t>
            </a:r>
            <a:r>
              <a:rPr lang="en" altLang="ko-Kore-KR" sz="900" dirty="0">
                <a:solidFill>
                  <a:srgbClr val="FF0000"/>
                </a:solidFill>
                <a:effectLst/>
                <a:latin typeface="Helvetica" pitchFamily="2" charset="0"/>
              </a:rPr>
              <a:t> bind -2 S4H-dest:S4H-dest-sk</a:t>
            </a:r>
          </a:p>
          <a:p>
            <a:r>
              <a:rPr lang="en" altLang="ko-Kore-KR" sz="900" dirty="0">
                <a:effectLst/>
                <a:latin typeface="Helvetica" pitchFamily="2" charset="0"/>
              </a:rPr>
              <a:t>Retrieving data from Cloud Foundry...</a:t>
            </a:r>
          </a:p>
          <a:p>
            <a:r>
              <a:rPr lang="en" altLang="ko-Kore-KR" sz="900" dirty="0">
                <a:effectLst/>
                <a:latin typeface="Helvetica" pitchFamily="2" charset="0"/>
              </a:rPr>
              <a:t>Binding destinations to Cloud Foundry ma</a:t>
            </a:r>
          </a:p>
          <a:p>
            <a:r>
              <a:rPr lang="en" altLang="ko-Kore-KR" sz="900" dirty="0">
                <a:effectLst/>
                <a:latin typeface="Helvetica" pitchFamily="2" charset="0"/>
              </a:rPr>
              <a:t>Saving bindings to .</a:t>
            </a:r>
            <a:r>
              <a:rPr lang="en" altLang="ko-Kore-KR" sz="900" dirty="0" err="1">
                <a:effectLst/>
                <a:latin typeface="Helvetica" pitchFamily="2" charset="0"/>
              </a:rPr>
              <a:t>cdsrc-private.json</a:t>
            </a:r>
            <a:r>
              <a:rPr lang="en" altLang="ko-Kore-KR" sz="900" dirty="0">
                <a:effectLst/>
                <a:latin typeface="Helvetica" pitchFamily="2" charset="0"/>
              </a:rPr>
              <a:t> in profile hybrid</a:t>
            </a:r>
          </a:p>
          <a:p>
            <a:r>
              <a:rPr lang="en" altLang="ko-Kore-KR" sz="900" dirty="0">
                <a:effectLst/>
                <a:latin typeface="Helvetica" pitchFamily="2" charset="0"/>
              </a:rPr>
              <a:t>TIP: Run with cloud bindings: </a:t>
            </a:r>
            <a:r>
              <a:rPr lang="en" altLang="ko-Kore-KR" sz="900" dirty="0" err="1">
                <a:effectLst/>
                <a:latin typeface="Helvetica" pitchFamily="2" charset="0"/>
              </a:rPr>
              <a:t>cds</a:t>
            </a:r>
            <a:r>
              <a:rPr lang="en" altLang="ko-Kore-KR" sz="900" dirty="0">
                <a:effectLst/>
                <a:latin typeface="Helvetica" pitchFamily="2" charset="0"/>
              </a:rPr>
              <a:t> watch --profile hybrid</a:t>
            </a:r>
          </a:p>
          <a:p>
            <a:endParaRPr lang="en" altLang="ko-Kore-KR" sz="900" dirty="0">
              <a:latin typeface="Helvetica" pitchFamily="2" charset="0"/>
            </a:endParaRPr>
          </a:p>
          <a:p>
            <a:endParaRPr lang="en" altLang="ko-Kore-KR" sz="900" dirty="0">
              <a:effectLst/>
              <a:latin typeface="Helvetica" pitchFamily="2" charset="0"/>
            </a:endParaRPr>
          </a:p>
          <a:p>
            <a:r>
              <a:rPr lang="en" altLang="ko-Kore-KR" sz="1800" dirty="0">
                <a:solidFill>
                  <a:srgbClr val="FF0000"/>
                </a:solidFill>
                <a:effectLst/>
                <a:latin typeface="Helvetica" pitchFamily="2" charset="0"/>
              </a:rPr>
              <a:t>user: extcap01 $ </a:t>
            </a:r>
            <a:r>
              <a:rPr lang="en" altLang="ko-Kore-KR" sz="1800" dirty="0" err="1">
                <a:solidFill>
                  <a:srgbClr val="FF0000"/>
                </a:solidFill>
                <a:effectLst/>
                <a:latin typeface="Helvetica" pitchFamily="2" charset="0"/>
              </a:rPr>
              <a:t>cds</a:t>
            </a:r>
            <a:r>
              <a:rPr lang="en" altLang="ko-Kore-KR" sz="1800" dirty="0">
                <a:solidFill>
                  <a:srgbClr val="FF0000"/>
                </a:solidFill>
                <a:effectLst/>
                <a:latin typeface="Helvetica" pitchFamily="2" charset="0"/>
              </a:rPr>
              <a:t> watch --profile hybrid      </a:t>
            </a:r>
          </a:p>
          <a:p>
            <a:r>
              <a:rPr lang="en" altLang="ko-Kore-KR" sz="900" dirty="0">
                <a:effectLst/>
                <a:latin typeface="Helvetica" pitchFamily="2" charset="0"/>
              </a:rPr>
              <a:t> </a:t>
            </a:r>
          </a:p>
          <a:p>
            <a:r>
              <a:rPr lang="en" altLang="ko-Kore-KR" sz="900" dirty="0" err="1">
                <a:effectLst/>
                <a:latin typeface="Helvetica" pitchFamily="2" charset="0"/>
              </a:rPr>
              <a:t>cds</a:t>
            </a:r>
            <a:r>
              <a:rPr lang="en" altLang="ko-Kore-KR" sz="900" dirty="0">
                <a:effectLst/>
                <a:latin typeface="Helvetica" pitchFamily="2" charset="0"/>
              </a:rPr>
              <a:t> serve all --with-mocks --in-memory? --profile hybrid </a:t>
            </a:r>
          </a:p>
          <a:p>
            <a:r>
              <a:rPr lang="en" altLang="ko-Kore-KR" sz="900" dirty="0">
                <a:effectLst/>
                <a:latin typeface="Helvetica" pitchFamily="2" charset="0"/>
              </a:rPr>
              <a:t>live reload enabled for browsers </a:t>
            </a:r>
          </a:p>
          <a:p>
            <a:r>
              <a:rPr lang="en" altLang="ko-Kore-KR" sz="900" dirty="0">
                <a:effectLst/>
                <a:latin typeface="Helvetica" pitchFamily="2" charset="0"/>
              </a:rPr>
              <a:t>resolving cloud service bindings...</a:t>
            </a:r>
          </a:p>
          <a:p>
            <a:r>
              <a:rPr lang="en" altLang="ko-Kore-KR" sz="900" dirty="0">
                <a:effectLst/>
                <a:latin typeface="Helvetica" pitchFamily="2" charset="0"/>
              </a:rPr>
              <a:t>bound </a:t>
            </a:r>
            <a:r>
              <a:rPr lang="en" altLang="ko-Kore-KR" sz="900" dirty="0" err="1">
                <a:effectLst/>
                <a:latin typeface="Helvetica" pitchFamily="2" charset="0"/>
              </a:rPr>
              <a:t>db</a:t>
            </a:r>
            <a:r>
              <a:rPr lang="en" altLang="ko-Kore-KR" sz="900" dirty="0">
                <a:effectLst/>
                <a:latin typeface="Helvetica" pitchFamily="2" charset="0"/>
              </a:rPr>
              <a:t> to Cloud Foundry managed service extcap01-db:extcap01-sk</a:t>
            </a:r>
          </a:p>
          <a:p>
            <a:r>
              <a:rPr lang="en" altLang="ko-Kore-KR" sz="900" dirty="0">
                <a:effectLst/>
                <a:latin typeface="Helvetica" pitchFamily="2" charset="0"/>
              </a:rPr>
              <a:t>bound destinations to Cloud Foundry managed service S4H-dest:S4H-dest-sk</a:t>
            </a:r>
          </a:p>
          <a:p>
            <a:r>
              <a:rPr lang="en" altLang="ko-Kore-KR" sz="900" dirty="0">
                <a:effectLst/>
                <a:latin typeface="Helvetica" pitchFamily="2" charset="0"/>
              </a:rPr>
              <a:t>bound custom-service:S4H-conn to Cloud Foundry managed service S4H-conn:S4H-conn-sk</a:t>
            </a:r>
          </a:p>
          <a:p>
            <a:pPr fontAlgn="base">
              <a:spcBef>
                <a:spcPct val="50000"/>
              </a:spcBef>
              <a:spcAft>
                <a:spcPct val="0"/>
              </a:spcAft>
              <a:buClr>
                <a:srgbClr val="F0AB00"/>
              </a:buClr>
              <a:buSzPct val="80000"/>
            </a:pPr>
            <a:endParaRPr kumimoji="1" lang="ko-Kore-KR" altLang="en-US" sz="105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CC146D7-9F98-FE0B-324E-B31E81E662BD}"/>
              </a:ext>
            </a:extLst>
          </p:cNvPr>
          <p:cNvSpPr txBox="1"/>
          <p:nvPr/>
        </p:nvSpPr>
        <p:spPr>
          <a:xfrm>
            <a:off x="6080064" y="807353"/>
            <a:ext cx="151323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ore-KR" altLang="en-US" sz="1800" kern="0" dirty="0">
                <a:ea typeface="Arial Unicode MS" pitchFamily="34" charset="-128"/>
                <a:cs typeface="Arial Unicode MS" pitchFamily="34" charset="-128"/>
              </a:rPr>
              <a:t>수행</a:t>
            </a:r>
            <a:r>
              <a:rPr kumimoji="1" lang="ko-KR" altLang="en-US" sz="1800" kern="0" dirty="0">
                <a:ea typeface="Arial Unicode MS" pitchFamily="34" charset="-128"/>
                <a:cs typeface="Arial Unicode MS" pitchFamily="34" charset="-128"/>
              </a:rPr>
              <a:t> 로그 참조</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07611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0191A33-ADBC-3CB0-5E87-745F231B07F3}"/>
              </a:ext>
            </a:extLst>
          </p:cNvPr>
          <p:cNvSpPr>
            <a:spLocks noGrp="1"/>
          </p:cNvSpPr>
          <p:nvPr>
            <p:ph type="body" sz="quarter" idx="10"/>
          </p:nvPr>
        </p:nvSpPr>
        <p:spPr>
          <a:xfrm>
            <a:off x="503999" y="1620000"/>
            <a:ext cx="9061241" cy="630040"/>
          </a:xfrm>
        </p:spPr>
        <p:txBody>
          <a:bodyPr>
            <a:normAutofit fontScale="85000" lnSpcReduction="20000"/>
          </a:bodyPr>
          <a:lstStyle/>
          <a:p>
            <a:pPr algn="l"/>
            <a:r>
              <a:rPr kumimoji="1" lang="ko-Kore-KR" altLang="en-US" sz="1700" dirty="0"/>
              <a:t>발생</a:t>
            </a:r>
            <a:r>
              <a:rPr kumimoji="1" lang="ko-KR" altLang="en-US" sz="1700" dirty="0"/>
              <a:t> 로그 </a:t>
            </a:r>
            <a:r>
              <a:rPr kumimoji="1" lang="en-US" altLang="ko-KR" sz="1700" dirty="0"/>
              <a:t>:</a:t>
            </a:r>
            <a:r>
              <a:rPr kumimoji="1" lang="ko-KR" altLang="en-US" sz="1700" dirty="0"/>
              <a:t> </a:t>
            </a:r>
            <a:r>
              <a:rPr lang="en" altLang="ko-Kore-KR" sz="1700" b="0" i="0" dirty="0">
                <a:solidFill>
                  <a:srgbClr val="32363A"/>
                </a:solidFill>
                <a:effectLst/>
                <a:latin typeface="Arial" panose="020B0604020202020204" pitchFamily="34" charset="0"/>
              </a:rPr>
              <a:t>&lt;message&gt;Error during request to remote service: connect ETIMEDOUT 10.0.4.5:20003&lt;/message&gt;</a:t>
            </a:r>
          </a:p>
          <a:p>
            <a:br>
              <a:rPr lang="en" altLang="ko-Kore-KR" sz="1000" dirty="0"/>
            </a:br>
            <a:endParaRPr kumimoji="1" lang="ko-Kore-KR" altLang="en-US" sz="1000" dirty="0"/>
          </a:p>
        </p:txBody>
      </p:sp>
      <p:sp>
        <p:nvSpPr>
          <p:cNvPr id="3" name="제목 2">
            <a:extLst>
              <a:ext uri="{FF2B5EF4-FFF2-40B4-BE49-F238E27FC236}">
                <a16:creationId xmlns:a16="http://schemas.microsoft.com/office/drawing/2014/main" id="{3897D33E-F50A-6445-CA86-31E3C24E736E}"/>
              </a:ext>
            </a:extLst>
          </p:cNvPr>
          <p:cNvSpPr>
            <a:spLocks noGrp="1"/>
          </p:cNvSpPr>
          <p:nvPr>
            <p:ph type="title"/>
          </p:nvPr>
        </p:nvSpPr>
        <p:spPr/>
        <p:txBody>
          <a:bodyPr/>
          <a:lstStyle/>
          <a:p>
            <a:r>
              <a:rPr kumimoji="1" lang="en-US" altLang="ko-Kore-KR" dirty="0"/>
              <a:t>Error </a:t>
            </a:r>
            <a:r>
              <a:rPr kumimoji="1" lang="ko-KR" altLang="en-US" dirty="0"/>
              <a:t>발생시</a:t>
            </a:r>
            <a:endParaRPr kumimoji="1" lang="ko-Kore-KR" altLang="en-US" dirty="0"/>
          </a:p>
        </p:txBody>
      </p:sp>
      <p:sp>
        <p:nvSpPr>
          <p:cNvPr id="4" name="TextBox 3">
            <a:extLst>
              <a:ext uri="{FF2B5EF4-FFF2-40B4-BE49-F238E27FC236}">
                <a16:creationId xmlns:a16="http://schemas.microsoft.com/office/drawing/2014/main" id="{0F92EEBC-D4F4-8070-568F-89D1692D5FD0}"/>
              </a:ext>
            </a:extLst>
          </p:cNvPr>
          <p:cNvSpPr txBox="1"/>
          <p:nvPr/>
        </p:nvSpPr>
        <p:spPr>
          <a:xfrm>
            <a:off x="503999" y="2075380"/>
            <a:ext cx="9277564" cy="661720"/>
          </a:xfrm>
          <a:prstGeom prst="rect">
            <a:avLst/>
          </a:prstGeom>
          <a:noFill/>
        </p:spPr>
        <p:txBody>
          <a:bodyPr wrap="square" lIns="0" tIns="0" rIns="0" bIns="0" rtlCol="0">
            <a:spAutoFit/>
          </a:bodyPr>
          <a:lstStyle/>
          <a:p>
            <a:pPr algn="l" fontAlgn="ctr"/>
            <a:r>
              <a:rPr kumimoji="1" lang="ko-KR" altLang="en-US" sz="1400" kern="0" dirty="0" err="1">
                <a:ea typeface="Arial Unicode MS" pitchFamily="34" charset="-128"/>
                <a:cs typeface="Arial Unicode MS" pitchFamily="34" charset="-128"/>
              </a:rPr>
              <a:t>노츠</a:t>
            </a:r>
            <a:r>
              <a:rPr kumimoji="1" lang="ko-KR" altLang="en-US" sz="1400" kern="0" dirty="0">
                <a:ea typeface="Arial Unicode MS" pitchFamily="34" charset="-128"/>
                <a:cs typeface="Arial Unicode MS" pitchFamily="34" charset="-128"/>
              </a:rPr>
              <a:t> 참조 </a:t>
            </a:r>
            <a:r>
              <a:rPr kumimoji="1" lang="en-US" altLang="ko-KR" sz="1400" kern="0" dirty="0">
                <a:ea typeface="Arial Unicode MS" pitchFamily="34" charset="-128"/>
                <a:cs typeface="Arial Unicode MS" pitchFamily="34" charset="-128"/>
              </a:rPr>
              <a:t>:</a:t>
            </a:r>
            <a:r>
              <a:rPr kumimoji="1" lang="ko-KR" altLang="en-US" sz="1400" kern="0" dirty="0">
                <a:ea typeface="Arial Unicode MS" pitchFamily="34" charset="-128"/>
                <a:cs typeface="Arial Unicode MS" pitchFamily="34" charset="-128"/>
              </a:rPr>
              <a:t> </a:t>
            </a:r>
            <a:r>
              <a:rPr lang="en" altLang="ko-Kore-KR" sz="1400" b="0" i="0" dirty="0">
                <a:solidFill>
                  <a:srgbClr val="32363A"/>
                </a:solidFill>
                <a:effectLst/>
                <a:latin typeface="72" panose="020B0503030000000003" pitchFamily="34" charset="0"/>
              </a:rPr>
              <a:t>3112360 - 502 error connecting to backend OData from CAP project in BAS</a:t>
            </a:r>
          </a:p>
          <a:p>
            <a:br>
              <a:rPr lang="en" altLang="ko-Kore-KR" sz="1400" dirty="0"/>
            </a:br>
            <a:endParaRPr lang="en" altLang="ko-Kore-KR" sz="1400" b="0" i="0" dirty="0">
              <a:solidFill>
                <a:srgbClr val="32363A"/>
              </a:solidFill>
              <a:effectLst/>
              <a:latin typeface="Arial" panose="020B0604020202020204" pitchFamily="34" charset="0"/>
            </a:endParaRPr>
          </a:p>
        </p:txBody>
      </p:sp>
      <p:sp>
        <p:nvSpPr>
          <p:cNvPr id="5" name="TextBox 4">
            <a:extLst>
              <a:ext uri="{FF2B5EF4-FFF2-40B4-BE49-F238E27FC236}">
                <a16:creationId xmlns:a16="http://schemas.microsoft.com/office/drawing/2014/main" id="{F7D8607B-7647-4306-D3F6-7630F0AD27A3}"/>
              </a:ext>
            </a:extLst>
          </p:cNvPr>
          <p:cNvSpPr txBox="1"/>
          <p:nvPr/>
        </p:nvSpPr>
        <p:spPr>
          <a:xfrm>
            <a:off x="503999" y="2917861"/>
            <a:ext cx="9430467" cy="1269578"/>
          </a:xfrm>
          <a:prstGeom prst="rect">
            <a:avLst/>
          </a:prstGeom>
          <a:solidFill>
            <a:schemeClr val="bg1">
              <a:lumMod val="95000"/>
            </a:schemeClr>
          </a:solidFill>
        </p:spPr>
        <p:txBody>
          <a:bodyPr wrap="none" lIns="0" tIns="0" rIns="0" bIns="0" rtlCol="0">
            <a:spAutoFit/>
          </a:bodyPr>
          <a:lstStyle/>
          <a:p>
            <a:pPr fontAlgn="base">
              <a:spcBef>
                <a:spcPct val="50000"/>
              </a:spcBef>
              <a:spcAft>
                <a:spcPct val="0"/>
              </a:spcAft>
              <a:buClr>
                <a:srgbClr val="F0AB00"/>
              </a:buClr>
              <a:buSzPct val="80000"/>
            </a:pPr>
            <a:r>
              <a:rPr lang="en-US" altLang="ko-KR" sz="1100" b="0" dirty="0">
                <a:solidFill>
                  <a:srgbClr val="0000FF"/>
                </a:solidFill>
                <a:effectLst/>
                <a:latin typeface="Menlo" panose="020B0609030804020204" pitchFamily="49" charset="0"/>
              </a:rPr>
              <a:t>.</a:t>
            </a:r>
            <a:r>
              <a:rPr lang="en-US" altLang="ko-KR" sz="1100" dirty="0">
                <a:solidFill>
                  <a:srgbClr val="0000FF"/>
                </a:solidFill>
                <a:latin typeface="Menlo" panose="020B0609030804020204" pitchFamily="49" charset="0"/>
              </a:rPr>
              <a:t>env </a:t>
            </a:r>
            <a:r>
              <a:rPr lang="ko-KR" altLang="en-US" sz="1100" dirty="0">
                <a:solidFill>
                  <a:srgbClr val="0000FF"/>
                </a:solidFill>
                <a:latin typeface="Menlo" panose="020B0609030804020204" pitchFamily="49" charset="0"/>
              </a:rPr>
              <a:t>파일에 아래와 같이 </a:t>
            </a:r>
            <a:r>
              <a:rPr lang="en-US" altLang="ko-KR" sz="1100" dirty="0">
                <a:solidFill>
                  <a:srgbClr val="0000FF"/>
                </a:solidFill>
                <a:latin typeface="Menlo" panose="020B0609030804020204" pitchFamily="49" charset="0"/>
              </a:rPr>
              <a:t>destination </a:t>
            </a:r>
            <a:r>
              <a:rPr lang="ko-KR" altLang="en-US" sz="1100" dirty="0">
                <a:solidFill>
                  <a:srgbClr val="0000FF"/>
                </a:solidFill>
                <a:latin typeface="Menlo" panose="020B0609030804020204" pitchFamily="49" charset="0"/>
              </a:rPr>
              <a:t>정보 표기</a:t>
            </a:r>
            <a:r>
              <a:rPr lang="en-US" altLang="ko-KR" sz="1100" dirty="0">
                <a:solidFill>
                  <a:srgbClr val="0000FF"/>
                </a:solidFill>
                <a:latin typeface="Menlo" panose="020B0609030804020204" pitchFamily="49" charset="0"/>
              </a:rPr>
              <a:t>.</a:t>
            </a:r>
            <a:endParaRPr lang="en" altLang="ko-Kore-KR" sz="1100" b="0" dirty="0">
              <a:solidFill>
                <a:srgbClr val="0000FF"/>
              </a:solidFill>
              <a:effectLst/>
              <a:latin typeface="Menlo" panose="020B0609030804020204" pitchFamily="49" charset="0"/>
            </a:endParaRPr>
          </a:p>
          <a:p>
            <a:pPr fontAlgn="base">
              <a:spcBef>
                <a:spcPct val="50000"/>
              </a:spcBef>
              <a:spcAft>
                <a:spcPct val="0"/>
              </a:spcAft>
              <a:buClr>
                <a:srgbClr val="F0AB00"/>
              </a:buClr>
              <a:buSzPct val="80000"/>
            </a:pPr>
            <a:r>
              <a:rPr lang="en" altLang="ko-Kore-KR" sz="1100" b="0" dirty="0">
                <a:solidFill>
                  <a:srgbClr val="0000FF"/>
                </a:solidFill>
                <a:effectLst/>
                <a:latin typeface="Menlo" panose="020B0609030804020204" pitchFamily="49" charset="0"/>
              </a:rPr>
              <a:t>destinations</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"name"</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"s30api2"</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"proxyHost"</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"http://127.0.0.1"</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"proxyPort"</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"8887"</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"url"</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"http://s30api2.dest"</a:t>
            </a:r>
            <a:r>
              <a:rPr lang="en" altLang="ko-Kore-KR" sz="11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lang="en" altLang="ko-Kore-KR" sz="1100" dirty="0">
              <a:solidFill>
                <a:srgbClr val="3B3B3B"/>
              </a:solidFill>
              <a:latin typeface="Menlo" panose="020B0609030804020204" pitchFamily="49" charset="0"/>
            </a:endParaRPr>
          </a:p>
          <a:p>
            <a:pPr fontAlgn="base">
              <a:spcBef>
                <a:spcPct val="50000"/>
              </a:spcBef>
              <a:spcAft>
                <a:spcPct val="0"/>
              </a:spcAft>
              <a:buClr>
                <a:srgbClr val="F0AB00"/>
              </a:buClr>
              <a:buSzPct val="80000"/>
            </a:pPr>
            <a:r>
              <a:rPr lang="en-US" altLang="ko-KR" sz="1100" b="0" dirty="0">
                <a:solidFill>
                  <a:srgbClr val="0000FF"/>
                </a:solidFill>
                <a:effectLst/>
                <a:latin typeface="Menlo" panose="020B0609030804020204" pitchFamily="49" charset="0"/>
              </a:rPr>
              <a:t>Curl </a:t>
            </a:r>
            <a:r>
              <a:rPr lang="ko-KR" altLang="en-US" sz="1100" b="0" dirty="0">
                <a:solidFill>
                  <a:srgbClr val="0000FF"/>
                </a:solidFill>
                <a:effectLst/>
                <a:latin typeface="Menlo" panose="020B0609030804020204" pitchFamily="49" charset="0"/>
              </a:rPr>
              <a:t>명령 수행</a:t>
            </a:r>
            <a:r>
              <a:rPr lang="en-US" altLang="ko-KR" sz="1100" dirty="0">
                <a:solidFill>
                  <a:srgbClr val="0000FF"/>
                </a:solidFill>
                <a:latin typeface="Menlo" panose="020B0609030804020204" pitchFamily="49" charset="0"/>
              </a:rPr>
              <a:t>.</a:t>
            </a:r>
            <a:endParaRPr lang="en" altLang="ko-Kore-KR" sz="1100" dirty="0">
              <a:solidFill>
                <a:srgbClr val="3B3B3B"/>
              </a:solidFill>
              <a:latin typeface="Menlo" panose="020B0609030804020204" pitchFamily="49" charset="0"/>
            </a:endParaRPr>
          </a:p>
          <a:p>
            <a:pPr algn="l"/>
            <a:r>
              <a:rPr lang="en-US" altLang="ko-KR" sz="1100" dirty="0">
                <a:solidFill>
                  <a:srgbClr val="3B3B3B"/>
                </a:solidFill>
                <a:latin typeface="Menlo" panose="020B0609030804020204" pitchFamily="49" charset="0"/>
              </a:rPr>
              <a:t>$&gt;</a:t>
            </a:r>
            <a:r>
              <a:rPr lang="en" altLang="ko-Kore-KR" sz="1000" b="0" i="1" dirty="0">
                <a:solidFill>
                  <a:srgbClr val="32363A"/>
                </a:solidFill>
                <a:effectLst/>
                <a:latin typeface="Arial" panose="020B0604020202020204" pitchFamily="34" charset="0"/>
              </a:rPr>
              <a:t>curl http://localhost:8887/reload</a:t>
            </a:r>
            <a:endParaRPr lang="en" altLang="ko-Kore-KR" sz="1000" b="0" i="0" dirty="0">
              <a:solidFill>
                <a:srgbClr val="32363A"/>
              </a:solidFill>
              <a:effectLst/>
              <a:latin typeface="Arial" panose="020B0604020202020204" pitchFamily="34" charset="0"/>
            </a:endParaRPr>
          </a:p>
          <a:p>
            <a:endParaRPr lang="en" altLang="ko-Kore-KR" sz="1100" b="0" dirty="0">
              <a:solidFill>
                <a:srgbClr val="3B3B3B"/>
              </a:solidFill>
              <a:effectLst/>
              <a:latin typeface="Menlo" panose="020B0609030804020204" pitchFamily="49" charset="0"/>
            </a:endParaRPr>
          </a:p>
        </p:txBody>
      </p:sp>
    </p:spTree>
    <p:extLst>
      <p:ext uri="{BB962C8B-B14F-4D97-AF65-F5344CB8AC3E}">
        <p14:creationId xmlns:p14="http://schemas.microsoft.com/office/powerpoint/2010/main" val="287228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5ED36A-143A-B732-8EB3-95D6DFECFA47}"/>
              </a:ext>
            </a:extLst>
          </p:cNvPr>
          <p:cNvSpPr>
            <a:spLocks noGrp="1"/>
          </p:cNvSpPr>
          <p:nvPr>
            <p:ph type="title"/>
          </p:nvPr>
        </p:nvSpPr>
        <p:spPr/>
        <p:txBody>
          <a:bodyPr/>
          <a:lstStyle/>
          <a:p>
            <a:r>
              <a:rPr kumimoji="1" lang="en-US" altLang="ko-Kore-KR" dirty="0"/>
              <a:t>Hands-on with Speaker</a:t>
            </a:r>
            <a:endParaRPr kumimoji="1" lang="ko-Kore-KR" altLang="en-US" dirty="0"/>
          </a:p>
        </p:txBody>
      </p:sp>
      <p:pic>
        <p:nvPicPr>
          <p:cNvPr id="3" name="그림 2">
            <a:extLst>
              <a:ext uri="{FF2B5EF4-FFF2-40B4-BE49-F238E27FC236}">
                <a16:creationId xmlns:a16="http://schemas.microsoft.com/office/drawing/2014/main" id="{D1EB20D6-709E-FEED-1374-EB5E0A1821BC}"/>
              </a:ext>
            </a:extLst>
          </p:cNvPr>
          <p:cNvPicPr>
            <a:picLocks noChangeAspect="1"/>
          </p:cNvPicPr>
          <p:nvPr/>
        </p:nvPicPr>
        <p:blipFill>
          <a:blip r:embed="rId2"/>
          <a:stretch>
            <a:fillRect/>
          </a:stretch>
        </p:blipFill>
        <p:spPr>
          <a:xfrm>
            <a:off x="853521" y="1152303"/>
            <a:ext cx="4533900" cy="4914900"/>
          </a:xfrm>
          <a:prstGeom prst="rect">
            <a:avLst/>
          </a:prstGeom>
        </p:spPr>
      </p:pic>
      <p:pic>
        <p:nvPicPr>
          <p:cNvPr id="4" name="그림 3">
            <a:extLst>
              <a:ext uri="{FF2B5EF4-FFF2-40B4-BE49-F238E27FC236}">
                <a16:creationId xmlns:a16="http://schemas.microsoft.com/office/drawing/2014/main" id="{0B10D69A-58AD-E8E0-078E-61391F988E2D}"/>
              </a:ext>
            </a:extLst>
          </p:cNvPr>
          <p:cNvPicPr>
            <a:picLocks noChangeAspect="1"/>
          </p:cNvPicPr>
          <p:nvPr/>
        </p:nvPicPr>
        <p:blipFill>
          <a:blip r:embed="rId3"/>
          <a:stretch>
            <a:fillRect/>
          </a:stretch>
        </p:blipFill>
        <p:spPr>
          <a:xfrm>
            <a:off x="6097239" y="1152302"/>
            <a:ext cx="4698358" cy="5099641"/>
          </a:xfrm>
          <a:prstGeom prst="rect">
            <a:avLst/>
          </a:prstGeom>
        </p:spPr>
      </p:pic>
      <p:sp>
        <p:nvSpPr>
          <p:cNvPr id="5" name="TextBox 4">
            <a:extLst>
              <a:ext uri="{FF2B5EF4-FFF2-40B4-BE49-F238E27FC236}">
                <a16:creationId xmlns:a16="http://schemas.microsoft.com/office/drawing/2014/main" id="{E40935D7-650E-CF9F-B0CC-D857143C7848}"/>
              </a:ext>
            </a:extLst>
          </p:cNvPr>
          <p:cNvSpPr txBox="1"/>
          <p:nvPr/>
        </p:nvSpPr>
        <p:spPr>
          <a:xfrm>
            <a:off x="504001" y="1152302"/>
            <a:ext cx="4451540" cy="4231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ore-KR" sz="1100" kern="0" dirty="0">
                <a:ea typeface="Arial Unicode MS" pitchFamily="34" charset="-128"/>
                <a:cs typeface="Arial Unicode MS" pitchFamily="34" charset="-128"/>
                <a:hlinkClick r:id="rId4"/>
              </a:rPr>
              <a:t>https://blogs.sap.com/2020/05/26/cap-consume-external-service-part-1/</a:t>
            </a:r>
            <a:endParaRPr kumimoji="1" lang="en" altLang="ko-Kore-KR"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ko-Kore-KR" altLang="en-US" sz="11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9478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562927-6018-CD08-2538-04E3B838E059}"/>
              </a:ext>
            </a:extLst>
          </p:cNvPr>
          <p:cNvSpPr>
            <a:spLocks noGrp="1"/>
          </p:cNvSpPr>
          <p:nvPr>
            <p:ph type="title"/>
          </p:nvPr>
        </p:nvSpPr>
        <p:spPr/>
        <p:txBody>
          <a:bodyPr/>
          <a:lstStyle/>
          <a:p>
            <a:r>
              <a:rPr kumimoji="1" lang="en-US" altLang="ko-KR" dirty="0"/>
              <a:t>Mash-up CDS</a:t>
            </a:r>
            <a:endParaRPr kumimoji="1" lang="ko-KR" altLang="en-US" dirty="0"/>
          </a:p>
        </p:txBody>
      </p:sp>
      <p:sp>
        <p:nvSpPr>
          <p:cNvPr id="3" name="TextBox 2">
            <a:extLst>
              <a:ext uri="{FF2B5EF4-FFF2-40B4-BE49-F238E27FC236}">
                <a16:creationId xmlns:a16="http://schemas.microsoft.com/office/drawing/2014/main" id="{8F43A233-36DD-4988-84DC-285ED777A2AD}"/>
              </a:ext>
            </a:extLst>
          </p:cNvPr>
          <p:cNvSpPr txBox="1"/>
          <p:nvPr/>
        </p:nvSpPr>
        <p:spPr>
          <a:xfrm>
            <a:off x="6253159" y="1198178"/>
            <a:ext cx="5087502" cy="2877711"/>
          </a:xfrm>
          <a:prstGeom prst="rect">
            <a:avLst/>
          </a:prstGeom>
          <a:solidFill>
            <a:schemeClr val="bg1">
              <a:lumMod val="95000"/>
            </a:schemeClr>
          </a:solidFill>
        </p:spPr>
        <p:txBody>
          <a:bodyPr wrap="square" lIns="0" tIns="0" rIns="0" bIns="0" rtlCol="0">
            <a:spAutoFit/>
          </a:bodyPr>
          <a:lstStyle/>
          <a:p>
            <a:r>
              <a:rPr lang="en" altLang="ko-KR" sz="1100" b="0" dirty="0">
                <a:solidFill>
                  <a:srgbClr val="0000FF"/>
                </a:solidFill>
                <a:effectLst/>
                <a:latin typeface="Menlo" panose="020B0609030804020204" pitchFamily="49" charset="0"/>
              </a:rPr>
              <a:t>namespace</a:t>
            </a:r>
            <a:r>
              <a:rPr lang="en" altLang="ko-KR" sz="1100" b="0" dirty="0">
                <a:solidFill>
                  <a:srgbClr val="3B3B3B"/>
                </a:solidFill>
                <a:effectLst/>
                <a:latin typeface="Menlo" panose="020B0609030804020204" pitchFamily="49" charset="0"/>
              </a:rPr>
              <a:t> ns;</a:t>
            </a:r>
          </a:p>
          <a:p>
            <a:br>
              <a:rPr lang="en" altLang="ko-KR" sz="1100" b="0" dirty="0">
                <a:solidFill>
                  <a:srgbClr val="3B3B3B"/>
                </a:solidFill>
                <a:effectLst/>
                <a:latin typeface="Menlo" panose="020B0609030804020204" pitchFamily="49" charset="0"/>
              </a:rPr>
            </a:br>
            <a:r>
              <a:rPr lang="en" altLang="ko-KR" sz="1100" b="0" dirty="0">
                <a:solidFill>
                  <a:srgbClr val="0000FF"/>
                </a:solidFill>
                <a:effectLst/>
                <a:latin typeface="Menlo" panose="020B0609030804020204" pitchFamily="49" charset="0"/>
              </a:rPr>
              <a:t>entity</a:t>
            </a:r>
            <a:r>
              <a:rPr lang="en" altLang="ko-KR" sz="1100" b="0" dirty="0">
                <a:solidFill>
                  <a:srgbClr val="3B3B3B"/>
                </a:solidFill>
                <a:effectLst/>
                <a:latin typeface="Menlo" panose="020B0609030804020204" pitchFamily="49" charset="0"/>
              </a:rPr>
              <a:t> Orders {</a:t>
            </a:r>
          </a:p>
          <a:p>
            <a:r>
              <a:rPr lang="en" altLang="ko-KR" sz="1100" b="0" dirty="0">
                <a:solidFill>
                  <a:srgbClr val="0000FF"/>
                </a:solidFill>
                <a:effectLst/>
                <a:latin typeface="Menlo" panose="020B0609030804020204" pitchFamily="49" charset="0"/>
              </a:rPr>
              <a:t>key </a:t>
            </a:r>
            <a:r>
              <a:rPr lang="en" altLang="ko-KR" sz="1100" b="0" dirty="0">
                <a:solidFill>
                  <a:srgbClr val="267F99"/>
                </a:solidFill>
                <a:effectLst/>
                <a:latin typeface="Menlo" panose="020B0609030804020204" pitchFamily="49" charset="0"/>
              </a:rPr>
              <a:t>ID</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String(5)</a:t>
            </a:r>
            <a:r>
              <a:rPr lang="en" altLang="ko-KR" sz="1100" b="0" dirty="0">
                <a:solidFill>
                  <a:srgbClr val="3B3B3B"/>
                </a:solidFill>
                <a:effectLst/>
                <a:latin typeface="Menlo" panose="020B0609030804020204" pitchFamily="49" charset="0"/>
              </a:rPr>
              <a:t>;</a:t>
            </a:r>
          </a:p>
          <a:p>
            <a:r>
              <a:rPr lang="en" altLang="ko-KR" sz="1100" b="0" dirty="0">
                <a:solidFill>
                  <a:srgbClr val="267F99"/>
                </a:solidFill>
                <a:effectLst/>
                <a:latin typeface="Menlo" panose="020B0609030804020204" pitchFamily="49" charset="0"/>
              </a:rPr>
              <a:t>owner</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String(100)</a:t>
            </a:r>
            <a:r>
              <a:rPr lang="en" altLang="ko-KR" sz="1100" b="0" dirty="0">
                <a:solidFill>
                  <a:srgbClr val="3B3B3B"/>
                </a:solidFill>
                <a:effectLst/>
                <a:latin typeface="Menlo" panose="020B0609030804020204" pitchFamily="49" charset="0"/>
              </a:rPr>
              <a:t>;</a:t>
            </a:r>
          </a:p>
          <a:p>
            <a:r>
              <a:rPr lang="en" altLang="ko-KR" sz="1100" b="0" dirty="0">
                <a:solidFill>
                  <a:srgbClr val="267F99"/>
                </a:solidFill>
                <a:effectLst/>
                <a:latin typeface="Menlo" panose="020B0609030804020204" pitchFamily="49" charset="0"/>
              </a:rPr>
              <a:t>products</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Association to </a:t>
            </a:r>
            <a:r>
              <a:rPr lang="en" altLang="ko-KR" sz="1100" b="0" dirty="0">
                <a:solidFill>
                  <a:srgbClr val="3B3B3B"/>
                </a:solidFill>
                <a:effectLst/>
                <a:latin typeface="Menlo" panose="020B0609030804020204" pitchFamily="49" charset="0"/>
              </a:rPr>
              <a:t>Products;</a:t>
            </a:r>
          </a:p>
          <a:p>
            <a:r>
              <a:rPr lang="en" altLang="ko-KR" sz="11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r>
              <a:rPr lang="en" altLang="ko-KR" sz="1100" b="0" dirty="0">
                <a:solidFill>
                  <a:srgbClr val="0000FF"/>
                </a:solidFill>
                <a:effectLst/>
                <a:latin typeface="Menlo" panose="020B0609030804020204" pitchFamily="49" charset="0"/>
              </a:rPr>
              <a:t>using</a:t>
            </a:r>
            <a:r>
              <a:rPr lang="en" altLang="ko-KR" sz="1100" b="0" dirty="0">
                <a:solidFill>
                  <a:srgbClr val="3B3B3B"/>
                </a:solidFill>
                <a:effectLst/>
                <a:latin typeface="Menlo" panose="020B0609030804020204" pitchFamily="49" charset="0"/>
              </a:rPr>
              <a:t> {</a:t>
            </a:r>
            <a:r>
              <a:rPr lang="en" altLang="ko-KR" sz="1100" b="0" dirty="0" err="1">
                <a:solidFill>
                  <a:srgbClr val="001080"/>
                </a:solidFill>
                <a:effectLst/>
                <a:latin typeface="Menlo" panose="020B0609030804020204" pitchFamily="49" charset="0"/>
              </a:rPr>
              <a:t>NorthWind</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as</a:t>
            </a:r>
            <a:r>
              <a:rPr lang="en" altLang="ko-KR" sz="1100" b="0" dirty="0">
                <a:solidFill>
                  <a:srgbClr val="3B3B3B"/>
                </a:solidFill>
                <a:effectLst/>
                <a:latin typeface="Menlo" panose="020B0609030804020204" pitchFamily="49" charset="0"/>
              </a:rPr>
              <a:t> </a:t>
            </a:r>
            <a:r>
              <a:rPr lang="en" altLang="ko-KR" sz="1100" b="0" dirty="0">
                <a:solidFill>
                  <a:srgbClr val="001080"/>
                </a:solidFill>
                <a:effectLst/>
                <a:latin typeface="Menlo" panose="020B0609030804020204" pitchFamily="49" charset="0"/>
              </a:rPr>
              <a:t>external</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from</a:t>
            </a:r>
            <a:r>
              <a:rPr lang="en" altLang="ko-KR" sz="1100" b="0" dirty="0">
                <a:solidFill>
                  <a:srgbClr val="3B3B3B"/>
                </a:solidFill>
                <a:effectLst/>
                <a:latin typeface="Menlo" panose="020B0609030804020204" pitchFamily="49" charset="0"/>
              </a:rPr>
              <a:t> </a:t>
            </a:r>
            <a:r>
              <a:rPr lang="en" altLang="ko-KR" sz="1100" b="0" dirty="0">
                <a:solidFill>
                  <a:srgbClr val="A31515"/>
                </a:solidFill>
                <a:effectLst/>
                <a:latin typeface="Menlo" panose="020B0609030804020204" pitchFamily="49" charset="0"/>
              </a:rPr>
              <a:t>'../</a:t>
            </a:r>
            <a:r>
              <a:rPr lang="en" altLang="ko-KR" sz="1100" b="0" dirty="0" err="1">
                <a:solidFill>
                  <a:srgbClr val="A31515"/>
                </a:solidFill>
                <a:effectLst/>
                <a:latin typeface="Menlo" panose="020B0609030804020204" pitchFamily="49" charset="0"/>
              </a:rPr>
              <a:t>srv</a:t>
            </a:r>
            <a:r>
              <a:rPr lang="en" altLang="ko-KR" sz="1100" b="0" dirty="0">
                <a:solidFill>
                  <a:srgbClr val="A31515"/>
                </a:solidFill>
                <a:effectLst/>
                <a:latin typeface="Menlo" panose="020B0609030804020204" pitchFamily="49" charset="0"/>
              </a:rPr>
              <a:t>/external/</a:t>
            </a:r>
            <a:r>
              <a:rPr lang="en" altLang="ko-KR" sz="1100" b="0" dirty="0" err="1">
                <a:solidFill>
                  <a:srgbClr val="A31515"/>
                </a:solidFill>
                <a:effectLst/>
                <a:latin typeface="Menlo" panose="020B0609030804020204" pitchFamily="49" charset="0"/>
              </a:rPr>
              <a:t>NorthWind.csn</a:t>
            </a:r>
            <a:r>
              <a:rPr lang="en" altLang="ko-KR" sz="1100" b="0" dirty="0">
                <a:solidFill>
                  <a:srgbClr val="A31515"/>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r>
              <a:rPr lang="en" altLang="ko-KR" sz="1100" b="0" dirty="0">
                <a:solidFill>
                  <a:srgbClr val="0000FF"/>
                </a:solidFill>
                <a:effectLst/>
                <a:latin typeface="Menlo" panose="020B0609030804020204" pitchFamily="49" charset="0"/>
              </a:rPr>
              <a:t>entity</a:t>
            </a:r>
            <a:r>
              <a:rPr lang="en" altLang="ko-KR" sz="1100" b="0" dirty="0">
                <a:solidFill>
                  <a:srgbClr val="3B3B3B"/>
                </a:solidFill>
                <a:effectLst/>
                <a:latin typeface="Menlo" panose="020B0609030804020204" pitchFamily="49" charset="0"/>
              </a:rPr>
              <a:t> Products </a:t>
            </a:r>
            <a:r>
              <a:rPr lang="en" altLang="ko-KR" sz="1100" b="0" dirty="0">
                <a:solidFill>
                  <a:srgbClr val="0000FF"/>
                </a:solidFill>
                <a:effectLst/>
                <a:latin typeface="Menlo" panose="020B0609030804020204" pitchFamily="49" charset="0"/>
              </a:rPr>
              <a:t>as</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projection</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on</a:t>
            </a:r>
            <a:r>
              <a:rPr lang="en" altLang="ko-KR" sz="1100" b="0" dirty="0">
                <a:solidFill>
                  <a:srgbClr val="3B3B3B"/>
                </a:solidFill>
                <a:effectLst/>
                <a:latin typeface="Menlo" panose="020B0609030804020204" pitchFamily="49" charset="0"/>
              </a:rPr>
              <a:t> </a:t>
            </a:r>
            <a:r>
              <a:rPr lang="en" altLang="ko-KR" sz="1100" b="0" dirty="0" err="1">
                <a:solidFill>
                  <a:srgbClr val="3B3B3B"/>
                </a:solidFill>
                <a:effectLst/>
                <a:latin typeface="Menlo" panose="020B0609030804020204" pitchFamily="49" charset="0"/>
              </a:rPr>
              <a:t>external.Products</a:t>
            </a:r>
            <a:r>
              <a:rPr lang="en" altLang="ko-KR" sz="1100" b="0" dirty="0">
                <a:solidFill>
                  <a:srgbClr val="3B3B3B"/>
                </a:solidFill>
                <a:effectLst/>
                <a:latin typeface="Menlo" panose="020B0609030804020204" pitchFamily="49" charset="0"/>
              </a:rPr>
              <a:t> {</a:t>
            </a:r>
          </a:p>
          <a:p>
            <a:r>
              <a:rPr lang="en" altLang="ko-KR" sz="1100" b="0" dirty="0">
                <a:solidFill>
                  <a:srgbClr val="0000FF"/>
                </a:solidFill>
                <a:effectLst/>
                <a:latin typeface="Menlo" panose="020B0609030804020204" pitchFamily="49" charset="0"/>
              </a:rPr>
              <a:t>key </a:t>
            </a:r>
            <a:r>
              <a:rPr lang="en" altLang="ko-KR" sz="1100" b="0" dirty="0">
                <a:solidFill>
                  <a:srgbClr val="267F99"/>
                </a:solidFill>
                <a:effectLst/>
                <a:latin typeface="Menlo" panose="020B0609030804020204" pitchFamily="49" charset="0"/>
              </a:rPr>
              <a:t>ID</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Name</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Description</a:t>
            </a:r>
            <a:r>
              <a:rPr lang="en" altLang="ko-KR" sz="1100" b="0" dirty="0">
                <a:solidFill>
                  <a:srgbClr val="3B3B3B"/>
                </a:solidFill>
                <a:effectLst/>
                <a:latin typeface="Menlo" panose="020B0609030804020204" pitchFamily="49" charset="0"/>
              </a:rPr>
              <a:t>, </a:t>
            </a:r>
            <a:r>
              <a:rPr lang="en" altLang="ko-KR" sz="1100" b="0" dirty="0" err="1">
                <a:solidFill>
                  <a:srgbClr val="267F99"/>
                </a:solidFill>
                <a:effectLst/>
                <a:latin typeface="Menlo" panose="020B0609030804020204" pitchFamily="49" charset="0"/>
              </a:rPr>
              <a:t>ReleaseDate</a:t>
            </a:r>
            <a:r>
              <a:rPr lang="en" altLang="ko-KR" sz="1100" b="0" dirty="0">
                <a:solidFill>
                  <a:srgbClr val="3B3B3B"/>
                </a:solidFill>
                <a:effectLst/>
                <a:latin typeface="Menlo" panose="020B0609030804020204" pitchFamily="49" charset="0"/>
              </a:rPr>
              <a:t>, </a:t>
            </a:r>
            <a:r>
              <a:rPr lang="en" altLang="ko-KR" sz="1100" b="0" dirty="0" err="1">
                <a:solidFill>
                  <a:srgbClr val="267F99"/>
                </a:solidFill>
                <a:effectLst/>
                <a:latin typeface="Menlo" panose="020B0609030804020204" pitchFamily="49" charset="0"/>
              </a:rPr>
              <a:t>DiscontinuedDate</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Rating</a:t>
            </a:r>
            <a:r>
              <a:rPr lang="en" altLang="ko-KR" sz="1100" b="0" dirty="0">
                <a:solidFill>
                  <a:srgbClr val="3B3B3B"/>
                </a:solidFill>
                <a:effectLst/>
                <a:latin typeface="Menlo" panose="020B0609030804020204" pitchFamily="49" charset="0"/>
              </a:rPr>
              <a:t>, Price</a:t>
            </a:r>
          </a:p>
          <a:p>
            <a:r>
              <a:rPr lang="en" altLang="ko-KR" sz="11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endParaRPr lang="en" altLang="ko-KR" sz="1100" b="0" dirty="0">
              <a:solidFill>
                <a:srgbClr val="3B3B3B"/>
              </a:solidFill>
              <a:effectLst/>
              <a:latin typeface="Menlo" panose="020B0609030804020204" pitchFamily="49" charset="0"/>
            </a:endParaRPr>
          </a:p>
        </p:txBody>
      </p:sp>
      <p:sp>
        <p:nvSpPr>
          <p:cNvPr id="4" name="TextBox 3">
            <a:extLst>
              <a:ext uri="{FF2B5EF4-FFF2-40B4-BE49-F238E27FC236}">
                <a16:creationId xmlns:a16="http://schemas.microsoft.com/office/drawing/2014/main" id="{5767CFB0-86B4-E0EC-681A-D6732BA78ACB}"/>
              </a:ext>
            </a:extLst>
          </p:cNvPr>
          <p:cNvSpPr txBox="1"/>
          <p:nvPr/>
        </p:nvSpPr>
        <p:spPr>
          <a:xfrm>
            <a:off x="6253159" y="4445876"/>
            <a:ext cx="5087502" cy="1877437"/>
          </a:xfrm>
          <a:prstGeom prst="rect">
            <a:avLst/>
          </a:prstGeom>
          <a:solidFill>
            <a:schemeClr val="bg1">
              <a:lumMod val="95000"/>
            </a:schemeClr>
          </a:solidFill>
        </p:spPr>
        <p:txBody>
          <a:bodyPr wrap="square" lIns="0" tIns="0" rIns="0" bIns="0" rtlCol="0">
            <a:spAutoFit/>
          </a:bodyPr>
          <a:lstStyle/>
          <a:p>
            <a:r>
              <a:rPr lang="en" altLang="ko-KR" sz="1000" b="0" dirty="0">
                <a:solidFill>
                  <a:srgbClr val="0000FF"/>
                </a:solidFill>
                <a:effectLst/>
                <a:latin typeface="Menlo" panose="020B0609030804020204" pitchFamily="49" charset="0"/>
              </a:rPr>
              <a:t>using</a:t>
            </a:r>
            <a:r>
              <a:rPr lang="en" altLang="ko-KR" sz="1000" b="0" dirty="0">
                <a:solidFill>
                  <a:srgbClr val="3B3B3B"/>
                </a:solidFill>
                <a:effectLst/>
                <a:latin typeface="Menlo" panose="020B0609030804020204" pitchFamily="49" charset="0"/>
              </a:rPr>
              <a:t> { </a:t>
            </a:r>
            <a:r>
              <a:rPr lang="en" altLang="ko-KR" sz="1000" b="0" dirty="0">
                <a:solidFill>
                  <a:srgbClr val="001080"/>
                </a:solidFill>
                <a:effectLst/>
                <a:latin typeface="Menlo" panose="020B0609030804020204" pitchFamily="49" charset="0"/>
              </a:rPr>
              <a:t>ns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as</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my</a:t>
            </a:r>
            <a:r>
              <a:rPr lang="en" altLang="ko-KR" sz="1000" b="0" dirty="0">
                <a:solidFill>
                  <a:srgbClr val="3B3B3B"/>
                </a:solidFill>
                <a:effectLst/>
                <a:latin typeface="Menlo" panose="020B0609030804020204" pitchFamily="49" charset="0"/>
              </a:rPr>
              <a:t> } </a:t>
            </a:r>
            <a:r>
              <a:rPr lang="en" altLang="ko-KR" sz="1000" b="0" dirty="0">
                <a:solidFill>
                  <a:srgbClr val="0000FF"/>
                </a:solidFill>
                <a:effectLst/>
                <a:latin typeface="Menlo" panose="020B0609030804020204" pitchFamily="49" charset="0"/>
              </a:rPr>
              <a:t>from</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db</a:t>
            </a:r>
            <a:r>
              <a:rPr lang="en" altLang="ko-KR" sz="1000" b="0" dirty="0">
                <a:solidFill>
                  <a:srgbClr val="A31515"/>
                </a:solidFill>
                <a:effectLst/>
                <a:latin typeface="Menlo" panose="020B0609030804020204" pitchFamily="49" charset="0"/>
              </a:rPr>
              <a:t>/schema'</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00FF"/>
                </a:solidFill>
                <a:effectLst/>
                <a:latin typeface="Menlo" panose="020B0609030804020204" pitchFamily="49" charset="0"/>
              </a:rPr>
              <a:t>service</a:t>
            </a:r>
            <a:r>
              <a:rPr lang="en" altLang="ko-KR" sz="1000" b="0" dirty="0">
                <a:solidFill>
                  <a:srgbClr val="3B3B3B"/>
                </a:solidFill>
                <a:effectLst/>
                <a:latin typeface="Menlo" panose="020B0609030804020204" pitchFamily="49" charset="0"/>
              </a:rPr>
              <a:t> </a:t>
            </a:r>
            <a:r>
              <a:rPr lang="en" altLang="ko-KR" sz="1000" b="0" dirty="0" err="1">
                <a:solidFill>
                  <a:srgbClr val="3B3B3B"/>
                </a:solidFill>
                <a:effectLst/>
                <a:latin typeface="Menlo" panose="020B0609030804020204" pitchFamily="49" charset="0"/>
              </a:rPr>
              <a:t>CatalogService</a:t>
            </a:r>
            <a:r>
              <a:rPr lang="en" altLang="ko-KR" sz="1000" b="0" dirty="0">
                <a:solidFill>
                  <a:srgbClr val="3B3B3B"/>
                </a:solidFill>
                <a:effectLst/>
                <a:latin typeface="Menlo" panose="020B0609030804020204" pitchFamily="49" charset="0"/>
              </a:rPr>
              <a:t> {</a:t>
            </a:r>
          </a:p>
          <a:p>
            <a:br>
              <a:rPr lang="en" altLang="ko-KR" sz="1000" b="0" dirty="0">
                <a:solidFill>
                  <a:srgbClr val="3B3B3B"/>
                </a:solidFill>
                <a:effectLst/>
                <a:latin typeface="Menlo" panose="020B0609030804020204" pitchFamily="49" charset="0"/>
              </a:rPr>
            </a:br>
            <a:r>
              <a:rPr lang="en" altLang="ko-KR" sz="1000" b="0" dirty="0">
                <a:solidFill>
                  <a:srgbClr val="0000FF"/>
                </a:solidFill>
                <a:effectLst/>
                <a:latin typeface="Menlo" panose="020B0609030804020204" pitchFamily="49" charset="0"/>
              </a:rPr>
              <a:t>entity</a:t>
            </a:r>
            <a:r>
              <a:rPr lang="en" altLang="ko-KR" sz="1000" b="0" dirty="0">
                <a:solidFill>
                  <a:srgbClr val="3B3B3B"/>
                </a:solidFill>
                <a:effectLst/>
                <a:latin typeface="Menlo" panose="020B0609030804020204" pitchFamily="49" charset="0"/>
              </a:rPr>
              <a:t> Orders </a:t>
            </a:r>
            <a:r>
              <a:rPr lang="en" altLang="ko-KR" sz="1000" b="0" dirty="0">
                <a:solidFill>
                  <a:srgbClr val="0000FF"/>
                </a:solidFill>
                <a:effectLst/>
                <a:latin typeface="Menlo" panose="020B0609030804020204" pitchFamily="49" charset="0"/>
              </a:rPr>
              <a:t>as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projection</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on</a:t>
            </a:r>
            <a:r>
              <a:rPr lang="en" altLang="ko-KR" sz="1000" b="0" dirty="0">
                <a:solidFill>
                  <a:srgbClr val="3B3B3B"/>
                </a:solidFill>
                <a:effectLst/>
                <a:latin typeface="Menlo" panose="020B0609030804020204" pitchFamily="49" charset="0"/>
              </a:rPr>
              <a:t> </a:t>
            </a:r>
            <a:r>
              <a:rPr lang="en" altLang="ko-KR" sz="1000" b="0" dirty="0" err="1">
                <a:solidFill>
                  <a:srgbClr val="3B3B3B"/>
                </a:solidFill>
                <a:effectLst/>
                <a:latin typeface="Menlo" panose="020B0609030804020204" pitchFamily="49" charset="0"/>
              </a:rPr>
              <a:t>my.Orders</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E50000"/>
                </a:solidFill>
                <a:effectLst/>
                <a:latin typeface="Menlo" panose="020B0609030804020204" pitchFamily="49" charset="0"/>
              </a:rPr>
              <a:t>@</a:t>
            </a:r>
            <a:r>
              <a:rPr lang="en" altLang="ko-KR" sz="1000" b="0" dirty="0" err="1">
                <a:solidFill>
                  <a:srgbClr val="E50000"/>
                </a:solidFill>
                <a:effectLst/>
                <a:latin typeface="Menlo" panose="020B0609030804020204" pitchFamily="49" charset="0"/>
              </a:rPr>
              <a:t>readonly</a:t>
            </a:r>
            <a:endParaRPr lang="en" altLang="ko-KR" sz="1000" b="0" dirty="0">
              <a:solidFill>
                <a:srgbClr val="3B3B3B"/>
              </a:solidFill>
              <a:effectLst/>
              <a:latin typeface="Menlo" panose="020B0609030804020204" pitchFamily="49" charset="0"/>
            </a:endParaRPr>
          </a:p>
          <a:p>
            <a:r>
              <a:rPr lang="en" altLang="ko-KR" sz="1000" b="0" dirty="0">
                <a:solidFill>
                  <a:srgbClr val="0000FF"/>
                </a:solidFill>
                <a:effectLst/>
                <a:latin typeface="Menlo" panose="020B0609030804020204" pitchFamily="49" charset="0"/>
              </a:rPr>
              <a:t>entity</a:t>
            </a:r>
            <a:r>
              <a:rPr lang="en" altLang="ko-KR" sz="1000" b="0" dirty="0">
                <a:solidFill>
                  <a:srgbClr val="3B3B3B"/>
                </a:solidFill>
                <a:effectLst/>
                <a:latin typeface="Menlo" panose="020B0609030804020204" pitchFamily="49" charset="0"/>
              </a:rPr>
              <a:t> Products </a:t>
            </a:r>
            <a:r>
              <a:rPr lang="en" altLang="ko-KR" sz="1000" b="0" dirty="0">
                <a:solidFill>
                  <a:srgbClr val="0000FF"/>
                </a:solidFill>
                <a:effectLst/>
                <a:latin typeface="Menlo" panose="020B0609030804020204" pitchFamily="49" charset="0"/>
              </a:rPr>
              <a:t>as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projection</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on</a:t>
            </a:r>
            <a:r>
              <a:rPr lang="en" altLang="ko-KR" sz="1000" b="0" dirty="0">
                <a:solidFill>
                  <a:srgbClr val="3B3B3B"/>
                </a:solidFill>
                <a:effectLst/>
                <a:latin typeface="Menlo" panose="020B0609030804020204" pitchFamily="49" charset="0"/>
              </a:rPr>
              <a:t> </a:t>
            </a:r>
            <a:r>
              <a:rPr lang="en" altLang="ko-KR" sz="1000" b="0" dirty="0" err="1">
                <a:solidFill>
                  <a:srgbClr val="3B3B3B"/>
                </a:solidFill>
                <a:effectLst/>
                <a:latin typeface="Menlo" panose="020B0609030804020204" pitchFamily="49" charset="0"/>
              </a:rPr>
              <a:t>my.Products</a:t>
            </a:r>
            <a:r>
              <a:rPr lang="en" altLang="ko-KR" sz="1000" b="0" dirty="0">
                <a:solidFill>
                  <a:srgbClr val="3B3B3B"/>
                </a:solidFill>
                <a:effectLst/>
                <a:latin typeface="Menlo" panose="020B0609030804020204" pitchFamily="49" charset="0"/>
              </a:rPr>
              <a:t>; </a:t>
            </a:r>
          </a:p>
          <a:p>
            <a:br>
              <a:rPr lang="en" altLang="ko-KR" sz="1000" b="0" dirty="0">
                <a:solidFill>
                  <a:srgbClr val="3B3B3B"/>
                </a:solidFill>
                <a:effectLst/>
                <a:latin typeface="Menlo" panose="020B0609030804020204" pitchFamily="49" charset="0"/>
              </a:rPr>
            </a:br>
            <a:r>
              <a:rPr lang="en" altLang="ko-KR" sz="10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endParaRPr lang="en" altLang="ko-KR" sz="1100" b="0" dirty="0">
              <a:solidFill>
                <a:srgbClr val="3B3B3B"/>
              </a:solidFill>
              <a:effectLst/>
              <a:latin typeface="Menlo" panose="020B0609030804020204" pitchFamily="49" charset="0"/>
            </a:endParaRPr>
          </a:p>
        </p:txBody>
      </p:sp>
      <p:sp>
        <p:nvSpPr>
          <p:cNvPr id="5" name="TextBox 4">
            <a:extLst>
              <a:ext uri="{FF2B5EF4-FFF2-40B4-BE49-F238E27FC236}">
                <a16:creationId xmlns:a16="http://schemas.microsoft.com/office/drawing/2014/main" id="{CB6F6017-9D10-38D5-E177-CAB19C082C5E}"/>
              </a:ext>
            </a:extLst>
          </p:cNvPr>
          <p:cNvSpPr txBox="1"/>
          <p:nvPr/>
        </p:nvSpPr>
        <p:spPr>
          <a:xfrm>
            <a:off x="504001" y="3667704"/>
            <a:ext cx="107561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err="1">
                <a:ea typeface="Arial Unicode MS" pitchFamily="34" charset="-128"/>
                <a:cs typeface="Arial Unicode MS" pitchFamily="34" charset="-128"/>
              </a:rPr>
              <a:t>package.json</a:t>
            </a:r>
            <a:endParaRPr kumimoji="1" lang="ko-KR" altLang="en-US" sz="14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E683651B-003E-8AE9-5876-52CCCDB0CFA3}"/>
              </a:ext>
            </a:extLst>
          </p:cNvPr>
          <p:cNvSpPr txBox="1"/>
          <p:nvPr/>
        </p:nvSpPr>
        <p:spPr>
          <a:xfrm>
            <a:off x="6253159" y="6323313"/>
            <a:ext cx="123431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cat-</a:t>
            </a:r>
            <a:r>
              <a:rPr kumimoji="1" lang="en-US" altLang="ko-KR" sz="1400" kern="0" dirty="0" err="1">
                <a:ea typeface="Arial Unicode MS" pitchFamily="34" charset="-128"/>
                <a:cs typeface="Arial Unicode MS" pitchFamily="34" charset="-128"/>
              </a:rPr>
              <a:t>service.cds</a:t>
            </a:r>
            <a:endParaRPr kumimoji="1" lang="ko-KR" altLang="en-US" sz="1400" kern="0" dirty="0" err="1">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EB1F61E1-87ED-C8C3-B51F-8D8AD61C1E8A}"/>
              </a:ext>
            </a:extLst>
          </p:cNvPr>
          <p:cNvSpPr txBox="1"/>
          <p:nvPr/>
        </p:nvSpPr>
        <p:spPr>
          <a:xfrm>
            <a:off x="504001" y="1208689"/>
            <a:ext cx="5087502" cy="2339102"/>
          </a:xfrm>
          <a:prstGeom prst="rect">
            <a:avLst/>
          </a:prstGeom>
          <a:solidFill>
            <a:schemeClr val="bg1">
              <a:lumMod val="95000"/>
            </a:schemeClr>
          </a:solidFill>
        </p:spPr>
        <p:txBody>
          <a:bodyPr wrap="square" lIns="0" tIns="0" rIns="0" bIns="0" rtlCol="0">
            <a:spAutoFit/>
          </a:bodyPr>
          <a:lstStyle/>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cds</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p>
          <a:p>
            <a:r>
              <a:rPr lang="en" altLang="ko-KR" sz="1000" b="0" dirty="0">
                <a:solidFill>
                  <a:srgbClr val="0451A5"/>
                </a:solidFill>
                <a:effectLst/>
                <a:latin typeface="Menlo" panose="020B0609030804020204" pitchFamily="49" charset="0"/>
              </a:rPr>
              <a:t>"requires"</a:t>
            </a:r>
            <a:r>
              <a:rPr lang="en" altLang="ko-KR" sz="1000" b="0" dirty="0">
                <a:solidFill>
                  <a:srgbClr val="3B3B3B"/>
                </a:solidFill>
                <a:effectLst/>
                <a:latin typeface="Menlo" panose="020B0609030804020204" pitchFamily="49" charset="0"/>
              </a:rPr>
              <a:t>: {</a:t>
            </a:r>
          </a:p>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NorthWind</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p>
          <a:p>
            <a:r>
              <a:rPr lang="en" altLang="ko-KR" sz="1000" b="0" dirty="0">
                <a:solidFill>
                  <a:srgbClr val="0451A5"/>
                </a:solidFill>
                <a:effectLst/>
                <a:latin typeface="Menlo" panose="020B0609030804020204" pitchFamily="49" charset="0"/>
              </a:rPr>
              <a:t>"kind"</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odata</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a:t>
            </a:r>
          </a:p>
          <a:p>
            <a:r>
              <a:rPr lang="en" altLang="ko-KR" sz="1000" b="0" dirty="0">
                <a:solidFill>
                  <a:srgbClr val="0451A5"/>
                </a:solidFill>
                <a:effectLst/>
                <a:latin typeface="Menlo" panose="020B0609030804020204" pitchFamily="49" charset="0"/>
              </a:rPr>
              <a:t>"model"</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srv</a:t>
            </a:r>
            <a:r>
              <a:rPr lang="en" altLang="ko-KR" sz="1000" b="0" dirty="0">
                <a:solidFill>
                  <a:srgbClr val="A31515"/>
                </a:solidFill>
                <a:effectLst/>
                <a:latin typeface="Menlo" panose="020B0609030804020204" pitchFamily="49" charset="0"/>
              </a:rPr>
              <a:t>/external/</a:t>
            </a:r>
            <a:r>
              <a:rPr lang="en" altLang="ko-KR" sz="1000" b="0" dirty="0" err="1">
                <a:solidFill>
                  <a:srgbClr val="A31515"/>
                </a:solidFill>
                <a:effectLst/>
                <a:latin typeface="Menlo" panose="020B0609030804020204" pitchFamily="49" charset="0"/>
              </a:rPr>
              <a:t>NorthWind</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a:t>
            </a:r>
          </a:p>
          <a:p>
            <a:r>
              <a:rPr lang="en" altLang="ko-KR" sz="1000" b="0" dirty="0">
                <a:solidFill>
                  <a:srgbClr val="0451A5"/>
                </a:solidFill>
                <a:effectLst/>
                <a:latin typeface="Menlo" panose="020B0609030804020204" pitchFamily="49" charset="0"/>
              </a:rPr>
              <a:t>"[backend]"</a:t>
            </a:r>
            <a:r>
              <a:rPr lang="en" altLang="ko-KR" sz="1000" b="0" dirty="0">
                <a:solidFill>
                  <a:srgbClr val="3B3B3B"/>
                </a:solidFill>
                <a:effectLst/>
                <a:latin typeface="Menlo" panose="020B0609030804020204" pitchFamily="49" charset="0"/>
              </a:rPr>
              <a:t>: {</a:t>
            </a:r>
          </a:p>
          <a:p>
            <a:r>
              <a:rPr lang="en" altLang="ko-KR" sz="1000" b="0" dirty="0">
                <a:solidFill>
                  <a:srgbClr val="0451A5"/>
                </a:solidFill>
                <a:effectLst/>
                <a:latin typeface="Menlo" panose="020B0609030804020204" pitchFamily="49" charset="0"/>
              </a:rPr>
              <a:t>"credentials"</a:t>
            </a:r>
            <a:r>
              <a:rPr lang="en" altLang="ko-KR" sz="1000" b="0" dirty="0">
                <a:solidFill>
                  <a:srgbClr val="3B3B3B"/>
                </a:solidFill>
                <a:effectLst/>
                <a:latin typeface="Menlo" panose="020B0609030804020204" pitchFamily="49" charset="0"/>
              </a:rPr>
              <a:t>: {</a:t>
            </a:r>
          </a:p>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url</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"https://</a:t>
            </a:r>
            <a:r>
              <a:rPr lang="en" altLang="ko-KR" sz="1000" b="0" dirty="0" err="1">
                <a:solidFill>
                  <a:srgbClr val="A31515"/>
                </a:solidFill>
                <a:effectLst/>
                <a:latin typeface="Menlo" panose="020B0609030804020204" pitchFamily="49" charset="0"/>
              </a:rPr>
              <a:t>services.odata.org</a:t>
            </a:r>
            <a:r>
              <a:rPr lang="en" altLang="ko-KR" sz="1000" b="0" dirty="0">
                <a:solidFill>
                  <a:srgbClr val="A31515"/>
                </a:solidFill>
                <a:effectLst/>
                <a:latin typeface="Menlo" panose="020B0609030804020204" pitchFamily="49" charset="0"/>
              </a:rPr>
              <a:t>/Experimental/OData/</a:t>
            </a:r>
            <a:r>
              <a:rPr lang="en" altLang="ko-KR" sz="1000" b="0" dirty="0" err="1">
                <a:solidFill>
                  <a:srgbClr val="A31515"/>
                </a:solidFill>
                <a:effectLst/>
                <a:latin typeface="Menlo" panose="020B0609030804020204" pitchFamily="49" charset="0"/>
              </a:rPr>
              <a:t>OData.svc</a:t>
            </a:r>
            <a:r>
              <a:rPr lang="en" altLang="ko-KR" sz="1000" b="0" dirty="0">
                <a:solidFill>
                  <a:srgbClr val="A31515"/>
                </a:solidFill>
                <a:effectLst/>
                <a:latin typeface="Menlo" panose="020B0609030804020204" pitchFamily="49" charset="0"/>
              </a:rPr>
              <a:t>"</a:t>
            </a:r>
            <a:endParaRPr lang="en" altLang="ko-KR" sz="1000" b="0" dirty="0">
              <a:solidFill>
                <a:srgbClr val="3B3B3B"/>
              </a:solidFill>
              <a:effectLst/>
              <a:latin typeface="Menlo" panose="020B0609030804020204" pitchFamily="49" charset="0"/>
            </a:endParaRPr>
          </a:p>
          <a:p>
            <a:r>
              <a:rPr lang="en" altLang="ko-KR" sz="1000" b="0" dirty="0">
                <a:solidFill>
                  <a:srgbClr val="3B3B3B"/>
                </a:solidFill>
                <a:effectLst/>
                <a:latin typeface="Menlo" panose="020B0609030804020204" pitchFamily="49" charset="0"/>
              </a:rPr>
              <a:t>     }</a:t>
            </a:r>
          </a:p>
          <a:p>
            <a:r>
              <a:rPr lang="en" altLang="ko-KR" sz="1000" b="0" dirty="0">
                <a:solidFill>
                  <a:srgbClr val="3B3B3B"/>
                </a:solidFill>
                <a:effectLst/>
                <a:latin typeface="Menlo" panose="020B0609030804020204" pitchFamily="49" charset="0"/>
              </a:rPr>
              <a:t>   }</a:t>
            </a:r>
          </a:p>
          <a:p>
            <a:r>
              <a:rPr lang="en" altLang="ko-KR" sz="1000" b="0" dirty="0">
                <a:solidFill>
                  <a:srgbClr val="3B3B3B"/>
                </a:solidFill>
                <a:effectLst/>
                <a:latin typeface="Menlo" panose="020B0609030804020204" pitchFamily="49" charset="0"/>
              </a:rPr>
              <a:t>  }</a:t>
            </a:r>
          </a:p>
          <a:p>
            <a:r>
              <a:rPr lang="en" altLang="ko-KR" sz="1000" b="0" dirty="0">
                <a:solidFill>
                  <a:srgbClr val="3B3B3B"/>
                </a:solidFill>
                <a:effectLst/>
                <a:latin typeface="Menlo" panose="020B0609030804020204" pitchFamily="49" charset="0"/>
              </a:rPr>
              <a:t> }</a:t>
            </a:r>
          </a:p>
          <a:p>
            <a:r>
              <a:rPr lang="en" altLang="ko-KR" sz="10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endParaRPr lang="en" altLang="ko-KR" sz="1100" b="0" dirty="0">
              <a:solidFill>
                <a:srgbClr val="3B3B3B"/>
              </a:solidFill>
              <a:effectLst/>
              <a:latin typeface="Menlo" panose="020B0609030804020204" pitchFamily="49" charset="0"/>
            </a:endParaRPr>
          </a:p>
        </p:txBody>
      </p:sp>
      <p:sp>
        <p:nvSpPr>
          <p:cNvPr id="8" name="TextBox 7">
            <a:extLst>
              <a:ext uri="{FF2B5EF4-FFF2-40B4-BE49-F238E27FC236}">
                <a16:creationId xmlns:a16="http://schemas.microsoft.com/office/drawing/2014/main" id="{56E87497-56B1-3283-4F47-185F734BDAB6}"/>
              </a:ext>
            </a:extLst>
          </p:cNvPr>
          <p:cNvSpPr txBox="1"/>
          <p:nvPr/>
        </p:nvSpPr>
        <p:spPr>
          <a:xfrm>
            <a:off x="6253159" y="4109823"/>
            <a:ext cx="95539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err="1">
                <a:ea typeface="Arial Unicode MS" pitchFamily="34" charset="-128"/>
                <a:cs typeface="Arial Unicode MS" pitchFamily="34" charset="-128"/>
              </a:rPr>
              <a:t>schema.cds</a:t>
            </a:r>
            <a:endParaRPr kumimoji="1"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4522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E66B-0161-9EF0-58B5-D14821EBC355}"/>
              </a:ext>
            </a:extLst>
          </p:cNvPr>
          <p:cNvSpPr>
            <a:spLocks noGrp="1"/>
          </p:cNvSpPr>
          <p:nvPr>
            <p:ph type="title"/>
          </p:nvPr>
        </p:nvSpPr>
        <p:spPr/>
        <p:txBody>
          <a:bodyPr/>
          <a:lstStyle/>
          <a:p>
            <a:r>
              <a:rPr kumimoji="1" lang="en-US" altLang="ko-KR" dirty="0"/>
              <a:t>Mash-up CDS</a:t>
            </a:r>
            <a:endParaRPr kumimoji="1" lang="ko-KR" altLang="en-US" dirty="0"/>
          </a:p>
        </p:txBody>
      </p:sp>
      <p:sp>
        <p:nvSpPr>
          <p:cNvPr id="3" name="TextBox 2">
            <a:extLst>
              <a:ext uri="{FF2B5EF4-FFF2-40B4-BE49-F238E27FC236}">
                <a16:creationId xmlns:a16="http://schemas.microsoft.com/office/drawing/2014/main" id="{4DE21D63-2E54-C2E9-364F-F5CD0C5A6DD8}"/>
              </a:ext>
            </a:extLst>
          </p:cNvPr>
          <p:cNvSpPr txBox="1"/>
          <p:nvPr/>
        </p:nvSpPr>
        <p:spPr>
          <a:xfrm>
            <a:off x="641131" y="1397876"/>
            <a:ext cx="5326601" cy="4262705"/>
          </a:xfrm>
          <a:prstGeom prst="rect">
            <a:avLst/>
          </a:prstGeom>
          <a:solidFill>
            <a:schemeClr val="bg1">
              <a:lumMod val="95000"/>
            </a:schemeClr>
          </a:solidFill>
        </p:spPr>
        <p:txBody>
          <a:bodyPr wrap="square" lIns="0" tIns="0" rIns="0" bIns="0" rtlCol="0">
            <a:spAutoFit/>
          </a:bodyPr>
          <a:lstStyle/>
          <a:p>
            <a:r>
              <a:rPr lang="en" altLang="ko-KR" sz="1100" b="0" dirty="0">
                <a:solidFill>
                  <a:srgbClr val="0000FF"/>
                </a:solidFill>
                <a:effectLst/>
                <a:latin typeface="Menlo" panose="020B0609030804020204" pitchFamily="49" charset="0"/>
              </a:rPr>
              <a:t>const</a:t>
            </a:r>
            <a:r>
              <a:rPr lang="en" altLang="ko-KR" sz="1100" b="0" dirty="0">
                <a:solidFill>
                  <a:srgbClr val="3B3B3B"/>
                </a:solidFill>
                <a:effectLst/>
                <a:latin typeface="Menlo" panose="020B0609030804020204" pitchFamily="49" charset="0"/>
              </a:rPr>
              <a:t> </a:t>
            </a:r>
            <a:r>
              <a:rPr lang="en" altLang="ko-KR" sz="1100" b="0" dirty="0" err="1">
                <a:solidFill>
                  <a:srgbClr val="0070C1"/>
                </a:solidFill>
                <a:effectLst/>
                <a:latin typeface="Menlo" panose="020B0609030804020204" pitchFamily="49" charset="0"/>
              </a:rPr>
              <a:t>cds</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795E26"/>
                </a:solidFill>
                <a:effectLst/>
                <a:latin typeface="Menlo" panose="020B0609030804020204" pitchFamily="49" charset="0"/>
              </a:rPr>
              <a:t>require</a:t>
            </a:r>
            <a:r>
              <a:rPr lang="en" altLang="ko-KR" sz="1100" b="0" dirty="0">
                <a:solidFill>
                  <a:srgbClr val="3B3B3B"/>
                </a:solidFill>
                <a:effectLst/>
                <a:latin typeface="Menlo" panose="020B0609030804020204" pitchFamily="49" charset="0"/>
              </a:rPr>
              <a:t>(</a:t>
            </a:r>
            <a:r>
              <a:rPr lang="en" altLang="ko-KR" sz="1100" b="0" dirty="0">
                <a:solidFill>
                  <a:srgbClr val="A31515"/>
                </a:solidFill>
                <a:effectLst/>
                <a:latin typeface="Menlo" panose="020B0609030804020204" pitchFamily="49" charset="0"/>
              </a:rPr>
              <a:t>'@sap/</a:t>
            </a:r>
            <a:r>
              <a:rPr lang="en" altLang="ko-KR" sz="1100" b="0" dirty="0" err="1">
                <a:solidFill>
                  <a:srgbClr val="A31515"/>
                </a:solidFill>
                <a:effectLst/>
                <a:latin typeface="Menlo" panose="020B0609030804020204" pitchFamily="49" charset="0"/>
              </a:rPr>
              <a:t>cds'</a:t>
            </a:r>
            <a:r>
              <a:rPr lang="en" altLang="ko-KR" sz="11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r>
              <a:rPr lang="en" altLang="ko-KR" sz="1100" b="0" dirty="0" err="1">
                <a:solidFill>
                  <a:srgbClr val="267F99"/>
                </a:solidFill>
                <a:effectLst/>
                <a:latin typeface="Menlo" panose="020B0609030804020204" pitchFamily="49" charset="0"/>
              </a:rPr>
              <a:t>module</a:t>
            </a:r>
            <a:r>
              <a:rPr lang="en" altLang="ko-KR" sz="1100" b="0" dirty="0" err="1">
                <a:solidFill>
                  <a:srgbClr val="3B3B3B"/>
                </a:solidFill>
                <a:effectLst/>
                <a:latin typeface="Menlo" panose="020B0609030804020204" pitchFamily="49" charset="0"/>
              </a:rPr>
              <a:t>.</a:t>
            </a:r>
            <a:r>
              <a:rPr lang="en" altLang="ko-KR" sz="1100" b="0" dirty="0" err="1">
                <a:solidFill>
                  <a:srgbClr val="267F99"/>
                </a:solidFill>
                <a:effectLst/>
                <a:latin typeface="Menlo" panose="020B0609030804020204" pitchFamily="49" charset="0"/>
              </a:rPr>
              <a:t>exports</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err="1">
                <a:solidFill>
                  <a:srgbClr val="001080"/>
                </a:solidFill>
                <a:effectLst/>
                <a:latin typeface="Menlo" panose="020B0609030804020204" pitchFamily="49" charset="0"/>
              </a:rPr>
              <a:t>cds</a:t>
            </a:r>
            <a:r>
              <a:rPr lang="en" altLang="ko-KR" sz="1100" b="0" dirty="0" err="1">
                <a:solidFill>
                  <a:srgbClr val="3B3B3B"/>
                </a:solidFill>
                <a:effectLst/>
                <a:latin typeface="Menlo" panose="020B0609030804020204" pitchFamily="49" charset="0"/>
              </a:rPr>
              <a:t>.</a:t>
            </a:r>
            <a:r>
              <a:rPr lang="en" altLang="ko-KR" sz="1100" b="0" dirty="0" err="1">
                <a:solidFill>
                  <a:srgbClr val="001080"/>
                </a:solidFill>
                <a:effectLst/>
                <a:latin typeface="Menlo" panose="020B0609030804020204" pitchFamily="49" charset="0"/>
              </a:rPr>
              <a:t>service</a:t>
            </a:r>
            <a:r>
              <a:rPr lang="en" altLang="ko-KR" sz="1100" b="0" dirty="0" err="1">
                <a:solidFill>
                  <a:srgbClr val="3B3B3B"/>
                </a:solidFill>
                <a:effectLst/>
                <a:latin typeface="Menlo" panose="020B0609030804020204" pitchFamily="49" charset="0"/>
              </a:rPr>
              <a:t>.</a:t>
            </a:r>
            <a:r>
              <a:rPr lang="en" altLang="ko-KR" sz="1100" b="0" dirty="0" err="1">
                <a:solidFill>
                  <a:srgbClr val="795E26"/>
                </a:solidFill>
                <a:effectLst/>
                <a:latin typeface="Menlo" panose="020B0609030804020204" pitchFamily="49" charset="0"/>
              </a:rPr>
              <a:t>impl</a:t>
            </a:r>
            <a:r>
              <a:rPr lang="en" altLang="ko-KR" sz="1100" b="0" dirty="0">
                <a:solidFill>
                  <a:srgbClr val="3B3B3B"/>
                </a:solidFill>
                <a:effectLst/>
                <a:latin typeface="Menlo" panose="020B0609030804020204" pitchFamily="49" charset="0"/>
              </a:rPr>
              <a:t>(</a:t>
            </a:r>
            <a:r>
              <a:rPr lang="en" altLang="ko-KR" sz="1100" b="0" dirty="0">
                <a:solidFill>
                  <a:srgbClr val="0000FF"/>
                </a:solidFill>
                <a:effectLst/>
                <a:latin typeface="Menlo" panose="020B0609030804020204" pitchFamily="49" charset="0"/>
              </a:rPr>
              <a:t>async</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function</a:t>
            </a:r>
            <a:r>
              <a:rPr lang="en" altLang="ko-KR" sz="1100" b="0" dirty="0">
                <a:solidFill>
                  <a:srgbClr val="3B3B3B"/>
                </a:solidFill>
                <a:effectLst/>
                <a:latin typeface="Menlo" panose="020B0609030804020204" pitchFamily="49" charset="0"/>
              </a:rPr>
              <a:t> () {</a:t>
            </a:r>
          </a:p>
          <a:p>
            <a:br>
              <a:rPr lang="en" altLang="ko-KR" sz="1100" b="0" dirty="0">
                <a:solidFill>
                  <a:srgbClr val="3B3B3B"/>
                </a:solidFill>
                <a:effectLst/>
                <a:latin typeface="Menlo" panose="020B0609030804020204" pitchFamily="49" charset="0"/>
              </a:rPr>
            </a:br>
            <a:r>
              <a:rPr lang="en" altLang="ko-KR" sz="1100" b="0" dirty="0">
                <a:solidFill>
                  <a:srgbClr val="0000FF"/>
                </a:solidFill>
                <a:effectLst/>
                <a:latin typeface="Menlo" panose="020B0609030804020204" pitchFamily="49" charset="0"/>
              </a:rPr>
              <a:t>const</a:t>
            </a:r>
            <a:r>
              <a:rPr lang="en" altLang="ko-KR" sz="1100" b="0" dirty="0">
                <a:solidFill>
                  <a:srgbClr val="3B3B3B"/>
                </a:solidFill>
                <a:effectLst/>
                <a:latin typeface="Menlo" panose="020B0609030804020204" pitchFamily="49" charset="0"/>
              </a:rPr>
              <a:t> { </a:t>
            </a:r>
            <a:r>
              <a:rPr lang="en" altLang="ko-KR" sz="1100" b="0" dirty="0">
                <a:solidFill>
                  <a:srgbClr val="0070C1"/>
                </a:solidFill>
                <a:effectLst/>
                <a:latin typeface="Menlo" panose="020B0609030804020204" pitchFamily="49" charset="0"/>
              </a:rPr>
              <a:t>Products</a:t>
            </a:r>
            <a:r>
              <a:rPr lang="en" altLang="ko-KR" sz="1100" b="0" dirty="0">
                <a:solidFill>
                  <a:srgbClr val="3B3B3B"/>
                </a:solidFill>
                <a:effectLst/>
                <a:latin typeface="Menlo" panose="020B0609030804020204" pitchFamily="49" charset="0"/>
              </a:rPr>
              <a:t>, </a:t>
            </a:r>
            <a:r>
              <a:rPr lang="en" altLang="ko-KR" sz="1100" b="0" dirty="0">
                <a:solidFill>
                  <a:srgbClr val="0070C1"/>
                </a:solidFill>
                <a:effectLst/>
                <a:latin typeface="Menlo" panose="020B0609030804020204" pitchFamily="49" charset="0"/>
              </a:rPr>
              <a:t>products</a:t>
            </a:r>
            <a:r>
              <a:rPr lang="en" altLang="ko-KR" sz="1100" b="0" dirty="0">
                <a:solidFill>
                  <a:srgbClr val="3B3B3B"/>
                </a:solidFill>
                <a:effectLst/>
                <a:latin typeface="Menlo" panose="020B0609030804020204" pitchFamily="49" charset="0"/>
              </a:rPr>
              <a:t> }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err="1">
                <a:solidFill>
                  <a:srgbClr val="0000FF"/>
                </a:solidFill>
                <a:effectLst/>
                <a:latin typeface="Menlo" panose="020B0609030804020204" pitchFamily="49" charset="0"/>
              </a:rPr>
              <a:t>this</a:t>
            </a:r>
            <a:r>
              <a:rPr lang="en" altLang="ko-KR" sz="1100" b="0" dirty="0" err="1">
                <a:solidFill>
                  <a:srgbClr val="3B3B3B"/>
                </a:solidFill>
                <a:effectLst/>
                <a:latin typeface="Menlo" panose="020B0609030804020204" pitchFamily="49" charset="0"/>
              </a:rPr>
              <a:t>.</a:t>
            </a:r>
            <a:r>
              <a:rPr lang="en" altLang="ko-KR" sz="1100" b="0" dirty="0" err="1">
                <a:solidFill>
                  <a:srgbClr val="001080"/>
                </a:solidFill>
                <a:effectLst/>
                <a:latin typeface="Menlo" panose="020B0609030804020204" pitchFamily="49" charset="0"/>
              </a:rPr>
              <a:t>entities</a:t>
            </a:r>
            <a:r>
              <a:rPr lang="en" altLang="ko-KR" sz="1100" b="0" dirty="0">
                <a:solidFill>
                  <a:srgbClr val="3B3B3B"/>
                </a:solidFill>
                <a:effectLst/>
                <a:latin typeface="Menlo" panose="020B0609030804020204" pitchFamily="49" charset="0"/>
              </a:rPr>
              <a:t>;</a:t>
            </a:r>
          </a:p>
          <a:p>
            <a:r>
              <a:rPr lang="en" altLang="ko-KR" sz="1100" b="0" dirty="0">
                <a:solidFill>
                  <a:srgbClr val="0000FF"/>
                </a:solidFill>
                <a:effectLst/>
                <a:latin typeface="Menlo" panose="020B0609030804020204" pitchFamily="49" charset="0"/>
              </a:rPr>
              <a:t>const</a:t>
            </a:r>
            <a:r>
              <a:rPr lang="en" altLang="ko-KR" sz="1100" b="0" dirty="0">
                <a:solidFill>
                  <a:srgbClr val="3B3B3B"/>
                </a:solidFill>
                <a:effectLst/>
                <a:latin typeface="Menlo" panose="020B0609030804020204" pitchFamily="49" charset="0"/>
              </a:rPr>
              <a:t> </a:t>
            </a:r>
            <a:r>
              <a:rPr lang="en" altLang="ko-KR" sz="1100" b="0" dirty="0">
                <a:solidFill>
                  <a:srgbClr val="0070C1"/>
                </a:solidFill>
                <a:effectLst/>
                <a:latin typeface="Menlo" panose="020B0609030804020204" pitchFamily="49" charset="0"/>
              </a:rPr>
              <a:t>service</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AF00DB"/>
                </a:solidFill>
                <a:effectLst/>
                <a:latin typeface="Menlo" panose="020B0609030804020204" pitchFamily="49" charset="0"/>
              </a:rPr>
              <a:t>await</a:t>
            </a:r>
            <a:r>
              <a:rPr lang="en" altLang="ko-KR" sz="1100" b="0" dirty="0">
                <a:solidFill>
                  <a:srgbClr val="3B3B3B"/>
                </a:solidFill>
                <a:effectLst/>
                <a:latin typeface="Menlo" panose="020B0609030804020204" pitchFamily="49" charset="0"/>
              </a:rPr>
              <a:t> </a:t>
            </a:r>
            <a:r>
              <a:rPr lang="en" altLang="ko-KR" sz="1100" b="0" dirty="0" err="1">
                <a:solidFill>
                  <a:srgbClr val="001080"/>
                </a:solidFill>
                <a:effectLst/>
                <a:latin typeface="Menlo" panose="020B0609030804020204" pitchFamily="49" charset="0"/>
              </a:rPr>
              <a:t>cds</a:t>
            </a:r>
            <a:r>
              <a:rPr lang="en" altLang="ko-KR" sz="1100" b="0" dirty="0" err="1">
                <a:solidFill>
                  <a:srgbClr val="3B3B3B"/>
                </a:solidFill>
                <a:effectLst/>
                <a:latin typeface="Menlo" panose="020B0609030804020204" pitchFamily="49" charset="0"/>
              </a:rPr>
              <a:t>.</a:t>
            </a:r>
            <a:r>
              <a:rPr lang="en" altLang="ko-KR" sz="1100" b="0" dirty="0" err="1">
                <a:solidFill>
                  <a:srgbClr val="001080"/>
                </a:solidFill>
                <a:effectLst/>
                <a:latin typeface="Menlo" panose="020B0609030804020204" pitchFamily="49" charset="0"/>
              </a:rPr>
              <a:t>connect</a:t>
            </a:r>
            <a:r>
              <a:rPr lang="en" altLang="ko-KR" sz="1100" b="0" dirty="0" err="1">
                <a:solidFill>
                  <a:srgbClr val="3B3B3B"/>
                </a:solidFill>
                <a:effectLst/>
                <a:latin typeface="Menlo" panose="020B0609030804020204" pitchFamily="49" charset="0"/>
              </a:rPr>
              <a:t>.</a:t>
            </a:r>
            <a:r>
              <a:rPr lang="en" altLang="ko-KR" sz="1100" b="0" dirty="0" err="1">
                <a:solidFill>
                  <a:srgbClr val="795E26"/>
                </a:solidFill>
                <a:effectLst/>
                <a:latin typeface="Menlo" panose="020B0609030804020204" pitchFamily="49" charset="0"/>
              </a:rPr>
              <a:t>to</a:t>
            </a:r>
            <a:r>
              <a:rPr lang="en" altLang="ko-KR" sz="1100" b="0" dirty="0">
                <a:solidFill>
                  <a:srgbClr val="3B3B3B"/>
                </a:solidFill>
                <a:effectLst/>
                <a:latin typeface="Menlo" panose="020B0609030804020204" pitchFamily="49" charset="0"/>
              </a:rPr>
              <a:t>(</a:t>
            </a:r>
            <a:r>
              <a:rPr lang="en" altLang="ko-KR" sz="1100" b="0" dirty="0">
                <a:solidFill>
                  <a:srgbClr val="A31515"/>
                </a:solidFill>
                <a:effectLst/>
                <a:latin typeface="Menlo" panose="020B0609030804020204" pitchFamily="49" charset="0"/>
              </a:rPr>
              <a:t>'</a:t>
            </a:r>
            <a:r>
              <a:rPr lang="en" altLang="ko-KR" sz="1100" b="0" dirty="0" err="1">
                <a:solidFill>
                  <a:srgbClr val="A31515"/>
                </a:solidFill>
                <a:effectLst/>
                <a:latin typeface="Menlo" panose="020B0609030804020204" pitchFamily="49" charset="0"/>
              </a:rPr>
              <a:t>NorthWind</a:t>
            </a:r>
            <a:r>
              <a:rPr lang="en" altLang="ko-KR" sz="1100" b="0" dirty="0">
                <a:solidFill>
                  <a:srgbClr val="A31515"/>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a:t>
            </a:r>
          </a:p>
          <a:p>
            <a:endParaRPr lang="en" altLang="ko-KR" sz="1100" dirty="0">
              <a:solidFill>
                <a:srgbClr val="3B3B3B"/>
              </a:solidFill>
              <a:latin typeface="Menlo" panose="020B0609030804020204" pitchFamily="49" charset="0"/>
            </a:endParaRPr>
          </a:p>
          <a:p>
            <a:r>
              <a:rPr lang="en" altLang="ko-KR" sz="1000" b="0" dirty="0">
                <a:solidFill>
                  <a:srgbClr val="008000"/>
                </a:solidFill>
                <a:effectLst/>
                <a:latin typeface="Menlo" panose="020B0609030804020204" pitchFamily="49" charset="0"/>
              </a:rPr>
              <a:t>// Orders?$expand=products</a:t>
            </a:r>
            <a:endParaRPr lang="en" altLang="ko-KR" sz="1000" b="0" dirty="0">
              <a:solidFill>
                <a:srgbClr val="3B3B3B"/>
              </a:solidFill>
              <a:effectLst/>
              <a:latin typeface="Menlo" panose="020B0609030804020204" pitchFamily="49" charset="0"/>
            </a:endParaRPr>
          </a:p>
          <a:p>
            <a:r>
              <a:rPr lang="en" altLang="ko-KR" sz="1000" b="0" dirty="0" err="1">
                <a:solidFill>
                  <a:srgbClr val="0000FF"/>
                </a:solidFill>
                <a:effectLst/>
                <a:latin typeface="Menlo" panose="020B0609030804020204" pitchFamily="49" charset="0"/>
              </a:rPr>
              <a:t>this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on</a:t>
            </a:r>
            <a:r>
              <a:rPr lang="en" altLang="ko-KR" sz="1000" b="0" dirty="0">
                <a:solidFill>
                  <a:srgbClr val="3B3B3B"/>
                </a:solidFill>
                <a:effectLst/>
                <a:latin typeface="Menlo" panose="020B0609030804020204" pitchFamily="49" charset="0"/>
              </a:rPr>
              <a:t>(</a:t>
            </a:r>
            <a:r>
              <a:rPr lang="en" altLang="ko-KR" sz="1000" b="0" dirty="0">
                <a:solidFill>
                  <a:srgbClr val="A31515"/>
                </a:solidFill>
                <a:effectLst/>
                <a:latin typeface="Menlo" panose="020B0609030804020204" pitchFamily="49" charset="0"/>
              </a:rPr>
              <a:t>"READ"</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async</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req</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next</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p>
          <a:p>
            <a:r>
              <a:rPr lang="en" altLang="ko-KR" sz="1000" b="0" dirty="0">
                <a:solidFill>
                  <a:srgbClr val="AF00DB"/>
                </a:solidFill>
                <a:effectLst/>
                <a:latin typeface="Menlo" panose="020B0609030804020204" pitchFamily="49" charset="0"/>
              </a:rPr>
              <a:t>if</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a:solidFill>
                  <a:srgbClr val="3B3B3B"/>
                </a:solidFill>
                <a:effectLst/>
                <a:latin typeface="Menlo" panose="020B0609030804020204" pitchFamily="49" charset="0"/>
              </a:rPr>
              <a:t>) </a:t>
            </a:r>
            <a:r>
              <a:rPr lang="en" altLang="ko-KR" sz="1000" b="0" dirty="0">
                <a:solidFill>
                  <a:srgbClr val="AF00DB"/>
                </a:solidFill>
                <a:effectLst/>
                <a:latin typeface="Menlo" panose="020B0609030804020204" pitchFamily="49" charset="0"/>
              </a:rPr>
              <a:t>return</a:t>
            </a:r>
            <a:r>
              <a:rPr lang="en" altLang="ko-KR" sz="1000" b="0" dirty="0">
                <a:solidFill>
                  <a:srgbClr val="3B3B3B"/>
                </a:solidFill>
                <a:effectLst/>
                <a:latin typeface="Menlo" panose="020B0609030804020204" pitchFamily="49" charset="0"/>
              </a:rPr>
              <a:t> </a:t>
            </a:r>
            <a:r>
              <a:rPr lang="en" altLang="ko-KR" sz="1000" b="0" dirty="0">
                <a:solidFill>
                  <a:srgbClr val="795E26"/>
                </a:solidFill>
                <a:effectLst/>
                <a:latin typeface="Menlo" panose="020B0609030804020204" pitchFamily="49" charset="0"/>
              </a:rPr>
              <a:t>next</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expandIndex</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findIndex</a:t>
            </a:r>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expand</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expand</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&amp;&amp;</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a:t>
            </a:r>
            <a:r>
              <a:rPr lang="en" altLang="ko-KR" sz="1000" b="0" dirty="0">
                <a:solidFill>
                  <a:srgbClr val="098658"/>
                </a:solidFill>
                <a:effectLst/>
                <a:latin typeface="Menlo" panose="020B0609030804020204" pitchFamily="49" charset="0"/>
              </a:rPr>
              <a:t>0</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"products"</a:t>
            </a:r>
            <a:endParaRPr lang="en" altLang="ko-KR" sz="1000" b="0" dirty="0">
              <a:solidFill>
                <a:srgbClr val="3B3B3B"/>
              </a:solidFill>
              <a:effectLst/>
              <a:latin typeface="Menlo" panose="020B0609030804020204" pitchFamily="49" charset="0"/>
            </a:endParaRPr>
          </a:p>
          <a:p>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AF00DB"/>
                </a:solidFill>
                <a:effectLst/>
                <a:latin typeface="Menlo" panose="020B0609030804020204" pitchFamily="49" charset="0"/>
              </a:rPr>
              <a:t>if</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expandIndex</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&lt;</a:t>
            </a:r>
            <a:r>
              <a:rPr lang="en" altLang="ko-KR" sz="1000" b="0" dirty="0">
                <a:solidFill>
                  <a:srgbClr val="3B3B3B"/>
                </a:solidFill>
                <a:effectLst/>
                <a:latin typeface="Menlo" panose="020B0609030804020204" pitchFamily="49" charset="0"/>
              </a:rPr>
              <a:t> </a:t>
            </a:r>
            <a:r>
              <a:rPr lang="en" altLang="ko-KR" sz="1000" b="0" dirty="0">
                <a:solidFill>
                  <a:srgbClr val="098658"/>
                </a:solidFill>
                <a:effectLst/>
                <a:latin typeface="Menlo" panose="020B0609030804020204" pitchFamily="49" charset="0"/>
              </a:rPr>
              <a:t>0</a:t>
            </a:r>
            <a:r>
              <a:rPr lang="en" altLang="ko-KR" sz="1000" b="0" dirty="0">
                <a:solidFill>
                  <a:srgbClr val="3B3B3B"/>
                </a:solidFill>
                <a:effectLst/>
                <a:latin typeface="Menlo" panose="020B0609030804020204" pitchFamily="49" charset="0"/>
              </a:rPr>
              <a:t>) </a:t>
            </a:r>
            <a:r>
              <a:rPr lang="en" altLang="ko-KR" sz="1000" b="0" dirty="0">
                <a:solidFill>
                  <a:srgbClr val="AF00DB"/>
                </a:solidFill>
                <a:effectLst/>
                <a:latin typeface="Menlo" panose="020B0609030804020204" pitchFamily="49" charset="0"/>
              </a:rPr>
              <a:t>return</a:t>
            </a:r>
            <a:r>
              <a:rPr lang="en" altLang="ko-KR" sz="1000" b="0" dirty="0">
                <a:solidFill>
                  <a:srgbClr val="3B3B3B"/>
                </a:solidFill>
                <a:effectLst/>
                <a:latin typeface="Menlo" panose="020B0609030804020204" pitchFamily="49" charset="0"/>
              </a:rPr>
              <a:t> </a:t>
            </a:r>
            <a:r>
              <a:rPr lang="en" altLang="ko-KR" sz="1000" b="0" dirty="0">
                <a:solidFill>
                  <a:srgbClr val="795E26"/>
                </a:solidFill>
                <a:effectLst/>
                <a:latin typeface="Menlo" panose="020B0609030804020204" pitchFamily="49" charset="0"/>
              </a:rPr>
              <a:t>next</a:t>
            </a:r>
            <a:r>
              <a:rPr lang="en" altLang="ko-KR" sz="1000" b="0" dirty="0">
                <a:solidFill>
                  <a:srgbClr val="3B3B3B"/>
                </a:solidFill>
                <a:effectLst/>
                <a:latin typeface="Menlo" panose="020B0609030804020204" pitchFamily="49" charset="0"/>
              </a:rPr>
              <a:t>();</a:t>
            </a:r>
          </a:p>
          <a:p>
            <a:r>
              <a:rPr lang="en" altLang="ko-KR" sz="1000" b="0" dirty="0">
                <a:solidFill>
                  <a:srgbClr val="008000"/>
                </a:solidFill>
                <a:effectLst/>
                <a:latin typeface="Menlo" panose="020B0609030804020204" pitchFamily="49" charset="0"/>
              </a:rPr>
              <a:t>// Remove expand from query</a:t>
            </a:r>
            <a:endParaRPr lang="en" altLang="ko-KR" sz="1000" b="0" dirty="0">
              <a:solidFill>
                <a:srgbClr val="3B3B3B"/>
              </a:solidFill>
              <a:effectLst/>
              <a:latin typeface="Menlo" panose="020B0609030804020204" pitchFamily="49" charset="0"/>
            </a:endParaRPr>
          </a:p>
          <a:p>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splice</a:t>
            </a:r>
            <a:r>
              <a:rPr lang="en" altLang="ko-KR" sz="1000" b="0" dirty="0">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expandIndex</a:t>
            </a:r>
            <a:r>
              <a:rPr lang="en" altLang="ko-KR" sz="1000" b="0" dirty="0">
                <a:solidFill>
                  <a:srgbClr val="3B3B3B"/>
                </a:solidFill>
                <a:effectLst/>
                <a:latin typeface="Menlo" panose="020B0609030804020204" pitchFamily="49" charset="0"/>
              </a:rPr>
              <a:t>, </a:t>
            </a:r>
            <a:r>
              <a:rPr lang="en" altLang="ko-KR" sz="1000" b="0" dirty="0">
                <a:solidFill>
                  <a:srgbClr val="098658"/>
                </a:solidFill>
                <a:effectLst/>
                <a:latin typeface="Menlo" panose="020B0609030804020204" pitchFamily="49" charset="0"/>
              </a:rPr>
              <a:t>1</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8000"/>
                </a:solidFill>
                <a:effectLst/>
                <a:latin typeface="Menlo" panose="020B0609030804020204" pitchFamily="49" charset="0"/>
              </a:rPr>
              <a:t>// Make sure </a:t>
            </a:r>
            <a:r>
              <a:rPr lang="en" altLang="ko-KR" sz="1000" b="0" dirty="0" err="1">
                <a:solidFill>
                  <a:srgbClr val="008000"/>
                </a:solidFill>
                <a:effectLst/>
                <a:latin typeface="Menlo" panose="020B0609030804020204" pitchFamily="49" charset="0"/>
              </a:rPr>
              <a:t>prodcuts_ID</a:t>
            </a:r>
            <a:r>
              <a:rPr lang="en" altLang="ko-KR" sz="1000" b="0" dirty="0">
                <a:solidFill>
                  <a:srgbClr val="008000"/>
                </a:solidFill>
                <a:effectLst/>
                <a:latin typeface="Menlo" panose="020B0609030804020204" pitchFamily="49" charset="0"/>
              </a:rPr>
              <a:t> will be returned</a:t>
            </a:r>
            <a:endParaRPr lang="en" altLang="ko-KR" sz="1000" b="0" dirty="0">
              <a:solidFill>
                <a:srgbClr val="3B3B3B"/>
              </a:solidFill>
              <a:effectLst/>
              <a:latin typeface="Menlo" panose="020B0609030804020204" pitchFamily="49" charset="0"/>
            </a:endParaRPr>
          </a:p>
          <a:p>
            <a:r>
              <a:rPr lang="en" altLang="ko-KR" sz="1000" b="0" dirty="0">
                <a:solidFill>
                  <a:srgbClr val="AF00DB"/>
                </a:solidFill>
                <a:effectLst/>
                <a:latin typeface="Menlo" panose="020B0609030804020204" pitchFamily="49" charset="0"/>
              </a:rPr>
              <a:t>if</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indexOf</a:t>
            </a:r>
            <a:r>
              <a:rPr lang="en" altLang="ko-KR" sz="1000" b="0" dirty="0">
                <a:solidFill>
                  <a:srgbClr val="3B3B3B"/>
                </a:solidFill>
                <a:effectLst/>
                <a:latin typeface="Menlo" panose="020B0609030804020204" pitchFamily="49" charset="0"/>
              </a:rPr>
              <a:t>(</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a:solidFill>
                  <a:srgbClr val="098658"/>
                </a:solidFill>
                <a:effectLst/>
                <a:latin typeface="Menlo" panose="020B0609030804020204" pitchFamily="49" charset="0"/>
              </a:rPr>
              <a:t>0</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&amp;&amp;</a:t>
            </a:r>
            <a:endParaRPr lang="en" altLang="ko-KR" sz="1000" b="0" dirty="0">
              <a:solidFill>
                <a:srgbClr val="3B3B3B"/>
              </a:solidFill>
              <a:effectLst/>
              <a:latin typeface="Menlo" panose="020B0609030804020204" pitchFamily="49" charset="0"/>
            </a:endParaRPr>
          </a:p>
          <a:p>
            <a:r>
              <a:rPr lang="en" altLang="ko-KR" sz="1000" b="0" dirty="0">
                <a:solidFill>
                  <a:srgbClr val="000000"/>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find</a:t>
            </a:r>
            <a:r>
              <a:rPr lang="en" altLang="ko-KR" sz="1000" b="0" dirty="0">
                <a:solidFill>
                  <a:srgbClr val="3B3B3B"/>
                </a:solidFill>
                <a:effectLst/>
                <a:latin typeface="Menlo" panose="020B0609030804020204" pitchFamily="49" charset="0"/>
              </a:rPr>
              <a:t>(</a:t>
            </a:r>
          </a:p>
          <a:p>
            <a:r>
              <a:rPr lang="en" altLang="ko-KR" sz="1000" b="0" dirty="0">
                <a:solidFill>
                  <a:srgbClr val="001080"/>
                </a:solidFill>
                <a:effectLst/>
                <a:latin typeface="Menlo" panose="020B0609030804020204" pitchFamily="49" charset="0"/>
              </a:rPr>
              <a:t>column</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err="1">
                <a:solidFill>
                  <a:srgbClr val="001080"/>
                </a:solidFill>
                <a:effectLst/>
                <a:latin typeface="Menlo" panose="020B0609030804020204" pitchFamily="49" charset="0"/>
              </a:rPr>
              <a:t>column</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&amp;&amp;</a:t>
            </a:r>
            <a:r>
              <a:rPr lang="en" altLang="ko-KR" sz="1000" b="0" dirty="0">
                <a:solidFill>
                  <a:srgbClr val="3B3B3B"/>
                </a:solidFill>
                <a:effectLst/>
                <a:latin typeface="Menlo" panose="020B0609030804020204" pitchFamily="49" charset="0"/>
              </a:rPr>
              <a:t> </a:t>
            </a:r>
            <a:r>
              <a:rPr lang="en" altLang="ko-KR" sz="1000" b="0" dirty="0" err="1">
                <a:solidFill>
                  <a:srgbClr val="001080"/>
                </a:solidFill>
                <a:effectLst/>
                <a:latin typeface="Menlo" panose="020B0609030804020204" pitchFamily="49" charset="0"/>
              </a:rPr>
              <a:t>column</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ref</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find</a:t>
            </a:r>
            <a:r>
              <a:rPr lang="en" altLang="ko-KR" sz="1000" b="0" dirty="0">
                <a:solidFill>
                  <a:srgbClr val="3B3B3B"/>
                </a:solidFill>
                <a:effectLst/>
                <a:latin typeface="Menlo" panose="020B0609030804020204" pitchFamily="49" charset="0"/>
              </a:rPr>
              <a:t>((</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products_ID</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 {</a:t>
            </a:r>
          </a:p>
          <a:p>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push</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products_ID</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p>
          <a:p>
            <a:r>
              <a:rPr lang="en" altLang="ko-KR" sz="1000" b="0" dirty="0">
                <a:solidFill>
                  <a:srgbClr val="3B3B3B"/>
                </a:solidFill>
                <a:effectLst/>
                <a:latin typeface="Menlo" panose="020B0609030804020204" pitchFamily="49" charset="0"/>
              </a:rPr>
              <a:t>}</a:t>
            </a:r>
          </a:p>
        </p:txBody>
      </p:sp>
      <p:sp>
        <p:nvSpPr>
          <p:cNvPr id="4" name="TextBox 3">
            <a:extLst>
              <a:ext uri="{FF2B5EF4-FFF2-40B4-BE49-F238E27FC236}">
                <a16:creationId xmlns:a16="http://schemas.microsoft.com/office/drawing/2014/main" id="{182BBAAC-78F6-9281-9689-FBA6A9D791E9}"/>
              </a:ext>
            </a:extLst>
          </p:cNvPr>
          <p:cNvSpPr txBox="1"/>
          <p:nvPr/>
        </p:nvSpPr>
        <p:spPr>
          <a:xfrm>
            <a:off x="6227443" y="1397876"/>
            <a:ext cx="5326601" cy="3808735"/>
          </a:xfrm>
          <a:prstGeom prst="rect">
            <a:avLst/>
          </a:prstGeom>
          <a:solidFill>
            <a:schemeClr val="bg1">
              <a:lumMod val="95000"/>
            </a:schemeClr>
          </a:solidFill>
        </p:spPr>
        <p:txBody>
          <a:bodyPr wrap="square" lIns="0" tIns="0" rIns="0" bIns="0" rtlCol="0">
            <a:spAutoFit/>
          </a:bodyPr>
          <a:lstStyle/>
          <a:p>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F00DB"/>
                </a:solidFill>
                <a:effectLst/>
                <a:latin typeface="Menlo" panose="020B0609030804020204" pitchFamily="49" charset="0"/>
              </a:rPr>
              <a:t>await</a:t>
            </a:r>
            <a:r>
              <a:rPr lang="en" altLang="ko-KR" sz="1000" b="0" dirty="0">
                <a:solidFill>
                  <a:srgbClr val="3B3B3B"/>
                </a:solidFill>
                <a:effectLst/>
                <a:latin typeface="Menlo" panose="020B0609030804020204" pitchFamily="49" charset="0"/>
              </a:rPr>
              <a:t> </a:t>
            </a:r>
            <a:r>
              <a:rPr lang="en" altLang="ko-KR" sz="1000" b="0" dirty="0">
                <a:solidFill>
                  <a:srgbClr val="795E26"/>
                </a:solidFill>
                <a:effectLst/>
                <a:latin typeface="Menlo" panose="020B0609030804020204" pitchFamily="49" charset="0"/>
              </a:rPr>
              <a:t>next</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err="1">
                <a:solidFill>
                  <a:srgbClr val="795E26"/>
                </a:solidFill>
                <a:effectLst/>
                <a:latin typeface="Menlo" panose="020B0609030804020204" pitchFamily="49" charset="0"/>
              </a:rPr>
              <a:t>asArray</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x</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err="1">
                <a:solidFill>
                  <a:srgbClr val="267F99"/>
                </a:solidFill>
                <a:effectLst/>
                <a:latin typeface="Menlo" panose="020B0609030804020204" pitchFamily="49" charset="0"/>
              </a:rPr>
              <a:t>Array</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isArray</a:t>
            </a:r>
            <a:r>
              <a:rPr lang="en" altLang="ko-KR" sz="1000" b="0" dirty="0">
                <a:solidFill>
                  <a:srgbClr val="3B3B3B"/>
                </a:solidFill>
                <a:effectLst/>
                <a:latin typeface="Menlo" panose="020B0609030804020204" pitchFamily="49" charset="0"/>
              </a:rPr>
              <a:t>(</a:t>
            </a:r>
            <a:r>
              <a:rPr lang="en" altLang="ko-KR" sz="1000" b="0" dirty="0">
                <a:solidFill>
                  <a:srgbClr val="001080"/>
                </a:solidFill>
                <a:effectLst/>
                <a:latin typeface="Menlo" panose="020B0609030804020204" pitchFamily="49" charset="0"/>
              </a:rPr>
              <a:t>x</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x</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x</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8000"/>
                </a:solidFill>
                <a:effectLst/>
                <a:latin typeface="Menlo" panose="020B0609030804020204" pitchFamily="49" charset="0"/>
              </a:rPr>
              <a:t>// Request all associated suppliers</a:t>
            </a:r>
            <a:endParaRPr lang="en" altLang="ko-KR" sz="1000" b="0" dirty="0">
              <a:solidFill>
                <a:srgbClr val="3B3B3B"/>
              </a:solidFill>
              <a:effectLst/>
              <a:latin typeface="Menlo" panose="020B0609030804020204" pitchFamily="49" charset="0"/>
            </a:endParaRPr>
          </a:p>
          <a:p>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productIds</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err="1">
                <a:solidFill>
                  <a:srgbClr val="795E26"/>
                </a:solidFill>
                <a:effectLst/>
                <a:latin typeface="Menlo" panose="020B0609030804020204" pitchFamily="49" charset="0"/>
              </a:rPr>
              <a:t>asArray</a:t>
            </a:r>
            <a:r>
              <a:rPr lang="en" altLang="ko-KR" sz="1000" b="0" dirty="0">
                <a:solidFill>
                  <a:srgbClr val="3B3B3B"/>
                </a:solidFill>
                <a:effectLst/>
                <a:latin typeface="Menlo" panose="020B0609030804020204" pitchFamily="49" charset="0"/>
              </a:rPr>
              <a:t>(</a:t>
            </a:r>
            <a:r>
              <a:rPr lang="en" altLang="ko-KR" sz="1000" b="0" dirty="0">
                <a:solidFill>
                  <a:srgbClr val="0070C1"/>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a:t>
            </a:r>
            <a:r>
              <a:rPr lang="en" altLang="ko-KR" sz="1000" b="0" dirty="0">
                <a:solidFill>
                  <a:srgbClr val="795E26"/>
                </a:solidFill>
                <a:effectLst/>
                <a:latin typeface="Menlo" panose="020B0609030804020204" pitchFamily="49" charset="0"/>
              </a:rPr>
              <a:t>map</a:t>
            </a:r>
            <a:r>
              <a:rPr lang="en" altLang="ko-KR" sz="1000" b="0" dirty="0">
                <a:solidFill>
                  <a:srgbClr val="3B3B3B"/>
                </a:solidFill>
                <a:effectLst/>
                <a:latin typeface="Menlo" panose="020B0609030804020204" pitchFamily="49" charset="0"/>
              </a:rPr>
              <a:t>(</a:t>
            </a:r>
            <a:r>
              <a:rPr lang="en" altLang="ko-KR" sz="1000" b="0" dirty="0">
                <a:solidFill>
                  <a:srgbClr val="001080"/>
                </a:solidFill>
                <a:effectLst/>
                <a:latin typeface="Menlo" panose="020B0609030804020204" pitchFamily="49" charset="0"/>
              </a:rPr>
              <a:t>order</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err="1">
                <a:solidFill>
                  <a:srgbClr val="001080"/>
                </a:solidFill>
                <a:effectLst/>
                <a:latin typeface="Menlo" panose="020B0609030804020204" pitchFamily="49" charset="0"/>
              </a:rPr>
              <a:t>order</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products_ID</a:t>
            </a:r>
            <a:r>
              <a:rPr lang="en" altLang="ko-KR" sz="1000" b="0" dirty="0">
                <a:solidFill>
                  <a:srgbClr val="3B3B3B"/>
                </a:solidFill>
                <a:effectLst/>
                <a:latin typeface="Menlo" panose="020B0609030804020204" pitchFamily="49" charset="0"/>
              </a:rPr>
              <a:t>);</a:t>
            </a:r>
          </a:p>
          <a:p>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products</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F00DB"/>
                </a:solidFill>
                <a:effectLst/>
                <a:latin typeface="Menlo" panose="020B0609030804020204" pitchFamily="49" charset="0"/>
              </a:rPr>
              <a:t>await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service</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run</a:t>
            </a:r>
            <a:r>
              <a:rPr lang="en" altLang="ko-KR" sz="1000" b="0" dirty="0">
                <a:solidFill>
                  <a:srgbClr val="3B3B3B"/>
                </a:solidFill>
                <a:effectLst/>
                <a:latin typeface="Menlo" panose="020B0609030804020204" pitchFamily="49" charset="0"/>
              </a:rPr>
              <a:t>(</a:t>
            </a:r>
            <a:r>
              <a:rPr lang="en" altLang="ko-KR" sz="1000" b="0" dirty="0" err="1">
                <a:solidFill>
                  <a:srgbClr val="267F99"/>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from</a:t>
            </a:r>
            <a:r>
              <a:rPr lang="en" altLang="ko-KR" sz="1000" b="0" dirty="0">
                <a:solidFill>
                  <a:srgbClr val="3B3B3B"/>
                </a:solidFill>
                <a:effectLst/>
                <a:latin typeface="Menlo" panose="020B0609030804020204" pitchFamily="49" charset="0"/>
              </a:rPr>
              <a:t>(</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CatalogService.Products</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a:t>
            </a:r>
            <a:r>
              <a:rPr lang="en" altLang="ko-KR" sz="1000" b="0" dirty="0">
                <a:solidFill>
                  <a:srgbClr val="795E26"/>
                </a:solidFill>
                <a:effectLst/>
                <a:latin typeface="Menlo" panose="020B0609030804020204" pitchFamily="49" charset="0"/>
              </a:rPr>
              <a:t>where</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ID:</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productIds</a:t>
            </a:r>
            <a:r>
              <a:rPr lang="en" altLang="ko-KR" sz="1000" b="0" dirty="0">
                <a:solidFill>
                  <a:srgbClr val="3B3B3B"/>
                </a:solidFill>
                <a:effectLst/>
                <a:latin typeface="Menlo" panose="020B0609030804020204" pitchFamily="49" charset="0"/>
              </a:rPr>
              <a:t> }));</a:t>
            </a:r>
          </a:p>
          <a:p>
            <a:br>
              <a:rPr lang="en" altLang="ko-KR" sz="1000" b="0" dirty="0">
                <a:solidFill>
                  <a:srgbClr val="3B3B3B"/>
                </a:solidFill>
                <a:effectLst/>
                <a:latin typeface="Menlo" panose="020B0609030804020204" pitchFamily="49" charset="0"/>
              </a:rPr>
            </a:br>
            <a:r>
              <a:rPr lang="en" altLang="ko-KR" sz="1000" b="0" dirty="0">
                <a:solidFill>
                  <a:srgbClr val="008000"/>
                </a:solidFill>
                <a:effectLst/>
                <a:latin typeface="Menlo" panose="020B0609030804020204" pitchFamily="49" charset="0"/>
              </a:rPr>
              <a:t>// Convert in a map for easier lookup</a:t>
            </a:r>
            <a:endParaRPr lang="en" altLang="ko-KR" sz="1000" b="0" dirty="0">
              <a:solidFill>
                <a:srgbClr val="3B3B3B"/>
              </a:solidFill>
              <a:effectLst/>
              <a:latin typeface="Menlo" panose="020B0609030804020204" pitchFamily="49" charset="0"/>
            </a:endParaRPr>
          </a:p>
          <a:p>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productsMap</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p>
          <a:p>
            <a:r>
              <a:rPr lang="en" altLang="ko-KR" sz="1000" b="0" dirty="0">
                <a:solidFill>
                  <a:srgbClr val="AF00DB"/>
                </a:solidFill>
                <a:effectLst/>
                <a:latin typeface="Menlo" panose="020B0609030804020204" pitchFamily="49" charset="0"/>
              </a:rPr>
              <a:t>for</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product</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of</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products</a:t>
            </a:r>
            <a:r>
              <a:rPr lang="en" altLang="ko-KR" sz="1000" b="0" dirty="0">
                <a:solidFill>
                  <a:srgbClr val="3B3B3B"/>
                </a:solidFill>
                <a:effectLst/>
                <a:latin typeface="Menlo" panose="020B0609030804020204" pitchFamily="49" charset="0"/>
              </a:rPr>
              <a:t>)</a:t>
            </a:r>
          </a:p>
          <a:p>
            <a:r>
              <a:rPr lang="en" altLang="ko-KR" sz="1000" b="0" dirty="0" err="1">
                <a:solidFill>
                  <a:srgbClr val="0070C1"/>
                </a:solidFill>
                <a:effectLst/>
                <a:latin typeface="Menlo" panose="020B0609030804020204" pitchFamily="49" charset="0"/>
              </a:rPr>
              <a:t>productsMap</a:t>
            </a:r>
            <a:r>
              <a:rPr lang="en" altLang="ko-KR" sz="1000" b="0" dirty="0">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product</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ID</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product</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8000"/>
                </a:solidFill>
                <a:effectLst/>
                <a:latin typeface="Menlo" panose="020B0609030804020204" pitchFamily="49" charset="0"/>
              </a:rPr>
              <a:t>// Add suppliers to result</a:t>
            </a:r>
            <a:endParaRPr lang="en" altLang="ko-KR" sz="1000" b="0" dirty="0">
              <a:solidFill>
                <a:srgbClr val="3B3B3B"/>
              </a:solidFill>
              <a:effectLst/>
              <a:latin typeface="Menlo" panose="020B0609030804020204" pitchFamily="49" charset="0"/>
            </a:endParaRPr>
          </a:p>
          <a:p>
            <a:r>
              <a:rPr lang="en" altLang="ko-KR" sz="1000" b="0" dirty="0">
                <a:solidFill>
                  <a:srgbClr val="AF00DB"/>
                </a:solidFill>
                <a:effectLst/>
                <a:latin typeface="Menlo" panose="020B0609030804020204" pitchFamily="49" charset="0"/>
              </a:rPr>
              <a:t>for</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note</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of</a:t>
            </a:r>
            <a:r>
              <a:rPr lang="en" altLang="ko-KR" sz="1000" b="0" dirty="0">
                <a:solidFill>
                  <a:srgbClr val="3B3B3B"/>
                </a:solidFill>
                <a:effectLst/>
                <a:latin typeface="Menlo" panose="020B0609030804020204" pitchFamily="49" charset="0"/>
              </a:rPr>
              <a:t> </a:t>
            </a:r>
            <a:r>
              <a:rPr lang="en" altLang="ko-KR" sz="1000" b="0" dirty="0" err="1">
                <a:solidFill>
                  <a:srgbClr val="795E26"/>
                </a:solidFill>
                <a:effectLst/>
                <a:latin typeface="Menlo" panose="020B0609030804020204" pitchFamily="49" charset="0"/>
              </a:rPr>
              <a:t>asArray</a:t>
            </a:r>
            <a:r>
              <a:rPr lang="en" altLang="ko-KR" sz="1000" b="0" dirty="0">
                <a:solidFill>
                  <a:srgbClr val="3B3B3B"/>
                </a:solidFill>
                <a:effectLst/>
                <a:latin typeface="Menlo" panose="020B0609030804020204" pitchFamily="49" charset="0"/>
              </a:rPr>
              <a:t>(</a:t>
            </a:r>
            <a:r>
              <a:rPr lang="en" altLang="ko-KR" sz="1000" b="0" dirty="0">
                <a:solidFill>
                  <a:srgbClr val="0070C1"/>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 {</a:t>
            </a:r>
          </a:p>
          <a:p>
            <a:r>
              <a:rPr lang="en" altLang="ko-KR" sz="1000" b="0" dirty="0" err="1">
                <a:solidFill>
                  <a:srgbClr val="0070C1"/>
                </a:solidFill>
                <a:effectLst/>
                <a:latin typeface="Menlo" panose="020B0609030804020204" pitchFamily="49" charset="0"/>
              </a:rPr>
              <a:t>note</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products</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productsMap</a:t>
            </a:r>
            <a:r>
              <a:rPr lang="en" altLang="ko-KR" sz="1000" b="0" dirty="0">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note</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products_ID</a:t>
            </a:r>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AF00DB"/>
                </a:solidFill>
                <a:effectLst/>
                <a:latin typeface="Menlo" panose="020B0609030804020204" pitchFamily="49" charset="0"/>
              </a:rPr>
              <a:t>return</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a:t>
            </a:r>
          </a:p>
          <a:p>
            <a:endParaRPr lang="en" altLang="ko-KR" sz="11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R" altLang="en-US" sz="11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92537C6B-1E4A-5FAB-44F9-06D66605587F}"/>
              </a:ext>
            </a:extLst>
          </p:cNvPr>
          <p:cNvSpPr txBox="1"/>
          <p:nvPr/>
        </p:nvSpPr>
        <p:spPr>
          <a:xfrm>
            <a:off x="6227443" y="5244680"/>
            <a:ext cx="1045158"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cat-</a:t>
            </a:r>
            <a:r>
              <a:rPr kumimoji="1" lang="en-US" altLang="ko-KR" sz="1400" kern="0" dirty="0" err="1">
                <a:ea typeface="Arial Unicode MS" pitchFamily="34" charset="-128"/>
                <a:cs typeface="Arial Unicode MS" pitchFamily="34" charset="-128"/>
              </a:rPr>
              <a:t>service.js</a:t>
            </a:r>
            <a:endParaRPr kumimoji="1"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67004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F3530A-64B2-B517-299C-F276E0E20A81}"/>
              </a:ext>
            </a:extLst>
          </p:cNvPr>
          <p:cNvSpPr>
            <a:spLocks noGrp="1"/>
          </p:cNvSpPr>
          <p:nvPr>
            <p:ph type="title"/>
          </p:nvPr>
        </p:nvSpPr>
        <p:spPr/>
        <p:txBody>
          <a:bodyPr/>
          <a:lstStyle/>
          <a:p>
            <a:r>
              <a:rPr kumimoji="1" lang="en-US" altLang="ko-KR" dirty="0"/>
              <a:t>Run Mash-up CDS</a:t>
            </a:r>
            <a:endParaRPr kumimoji="1" lang="ko-KR" altLang="en-US" dirty="0"/>
          </a:p>
        </p:txBody>
      </p:sp>
      <p:pic>
        <p:nvPicPr>
          <p:cNvPr id="3" name="그림 2">
            <a:extLst>
              <a:ext uri="{FF2B5EF4-FFF2-40B4-BE49-F238E27FC236}">
                <a16:creationId xmlns:a16="http://schemas.microsoft.com/office/drawing/2014/main" id="{88F496EF-C550-EBA2-C49A-BE922CA02C0D}"/>
              </a:ext>
            </a:extLst>
          </p:cNvPr>
          <p:cNvPicPr>
            <a:picLocks noChangeAspect="1"/>
          </p:cNvPicPr>
          <p:nvPr/>
        </p:nvPicPr>
        <p:blipFill>
          <a:blip r:embed="rId2"/>
          <a:stretch>
            <a:fillRect/>
          </a:stretch>
        </p:blipFill>
        <p:spPr>
          <a:xfrm>
            <a:off x="504001" y="1496191"/>
            <a:ext cx="4711700" cy="2730500"/>
          </a:xfrm>
          <a:prstGeom prst="rect">
            <a:avLst/>
          </a:prstGeom>
        </p:spPr>
      </p:pic>
      <p:sp>
        <p:nvSpPr>
          <p:cNvPr id="4" name="TextBox 3">
            <a:extLst>
              <a:ext uri="{FF2B5EF4-FFF2-40B4-BE49-F238E27FC236}">
                <a16:creationId xmlns:a16="http://schemas.microsoft.com/office/drawing/2014/main" id="{297A5DD8-3D3A-8DDA-239B-2779461D172D}"/>
              </a:ext>
            </a:extLst>
          </p:cNvPr>
          <p:cNvSpPr txBox="1"/>
          <p:nvPr/>
        </p:nvSpPr>
        <p:spPr>
          <a:xfrm>
            <a:off x="504001" y="4340773"/>
            <a:ext cx="236282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$&gt;</a:t>
            </a:r>
            <a:r>
              <a:rPr kumimoji="1" lang="en-US" altLang="ko-KR" sz="1400" kern="0" dirty="0" err="1">
                <a:ea typeface="Arial Unicode MS" pitchFamily="34" charset="-128"/>
                <a:cs typeface="Arial Unicode MS" pitchFamily="34" charset="-128"/>
              </a:rPr>
              <a:t>cds</a:t>
            </a:r>
            <a:r>
              <a:rPr kumimoji="1" lang="en-US" altLang="ko-KR" sz="1400" kern="0" dirty="0">
                <a:ea typeface="Arial Unicode MS" pitchFamily="34" charset="-128"/>
                <a:cs typeface="Arial Unicode MS" pitchFamily="34" charset="-128"/>
              </a:rPr>
              <a:t> watch –profile backend</a:t>
            </a:r>
            <a:endParaRPr kumimoji="1" lang="ko-KR" altLang="en-US" sz="1400" kern="0" dirty="0" err="1">
              <a:ea typeface="Arial Unicode MS" pitchFamily="34" charset="-128"/>
              <a:cs typeface="Arial Unicode MS" pitchFamily="34" charset="-128"/>
            </a:endParaRPr>
          </a:p>
        </p:txBody>
      </p:sp>
      <p:pic>
        <p:nvPicPr>
          <p:cNvPr id="5" name="그림 4">
            <a:extLst>
              <a:ext uri="{FF2B5EF4-FFF2-40B4-BE49-F238E27FC236}">
                <a16:creationId xmlns:a16="http://schemas.microsoft.com/office/drawing/2014/main" id="{3E0B7F4A-0D6A-BA4F-F3C6-122DC817CAD3}"/>
              </a:ext>
            </a:extLst>
          </p:cNvPr>
          <p:cNvPicPr>
            <a:picLocks noChangeAspect="1"/>
          </p:cNvPicPr>
          <p:nvPr/>
        </p:nvPicPr>
        <p:blipFill>
          <a:blip r:embed="rId3"/>
          <a:stretch>
            <a:fillRect/>
          </a:stretch>
        </p:blipFill>
        <p:spPr>
          <a:xfrm>
            <a:off x="6058173" y="1496191"/>
            <a:ext cx="4711700" cy="1760300"/>
          </a:xfrm>
          <a:prstGeom prst="rect">
            <a:avLst/>
          </a:prstGeom>
        </p:spPr>
      </p:pic>
      <p:pic>
        <p:nvPicPr>
          <p:cNvPr id="6" name="그림 5">
            <a:extLst>
              <a:ext uri="{FF2B5EF4-FFF2-40B4-BE49-F238E27FC236}">
                <a16:creationId xmlns:a16="http://schemas.microsoft.com/office/drawing/2014/main" id="{B3C51A84-663A-A810-338B-9CFF1F15FE08}"/>
              </a:ext>
            </a:extLst>
          </p:cNvPr>
          <p:cNvPicPr>
            <a:picLocks noChangeAspect="1"/>
          </p:cNvPicPr>
          <p:nvPr/>
        </p:nvPicPr>
        <p:blipFill>
          <a:blip r:embed="rId4"/>
          <a:stretch>
            <a:fillRect/>
          </a:stretch>
        </p:blipFill>
        <p:spPr>
          <a:xfrm>
            <a:off x="6081965" y="3601510"/>
            <a:ext cx="4711699" cy="3056943"/>
          </a:xfrm>
          <a:prstGeom prst="rect">
            <a:avLst/>
          </a:prstGeom>
        </p:spPr>
      </p:pic>
      <p:sp>
        <p:nvSpPr>
          <p:cNvPr id="7" name="TextBox 6">
            <a:extLst>
              <a:ext uri="{FF2B5EF4-FFF2-40B4-BE49-F238E27FC236}">
                <a16:creationId xmlns:a16="http://schemas.microsoft.com/office/drawing/2014/main" id="{8490AB85-57E5-9958-93C0-1DCC39E66AE2}"/>
              </a:ext>
            </a:extLst>
          </p:cNvPr>
          <p:cNvSpPr txBox="1"/>
          <p:nvPr/>
        </p:nvSpPr>
        <p:spPr>
          <a:xfrm>
            <a:off x="6097239" y="3386066"/>
            <a:ext cx="353462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a:t>
            </a:r>
            <a:r>
              <a:rPr kumimoji="1" lang="en" altLang="ko-KR" sz="1400" kern="0" dirty="0" err="1">
                <a:ea typeface="Arial Unicode MS" pitchFamily="34" charset="-128"/>
                <a:cs typeface="Arial Unicode MS" pitchFamily="34" charset="-128"/>
              </a:rPr>
              <a:t>odata</a:t>
            </a:r>
            <a:r>
              <a:rPr kumimoji="1" lang="en" altLang="ko-KR" sz="1400" kern="0" dirty="0">
                <a:ea typeface="Arial Unicode MS" pitchFamily="34" charset="-128"/>
                <a:cs typeface="Arial Unicode MS" pitchFamily="34" charset="-128"/>
              </a:rPr>
              <a:t>/v4/catalog/Orders?$expand=products</a:t>
            </a:r>
            <a:endParaRPr kumimoji="1" lang="ko-KR" altLang="en-US" sz="14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836378A6-3DF6-D2E0-F936-90753BF34565}"/>
              </a:ext>
            </a:extLst>
          </p:cNvPr>
          <p:cNvSpPr txBox="1"/>
          <p:nvPr/>
        </p:nvSpPr>
        <p:spPr>
          <a:xfrm>
            <a:off x="6081965" y="6658453"/>
            <a:ext cx="4103688"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a:t>
            </a:r>
            <a:r>
              <a:rPr kumimoji="1" lang="en" altLang="ko-KR" sz="1400" kern="0" dirty="0" err="1">
                <a:ea typeface="Arial Unicode MS" pitchFamily="34" charset="-128"/>
                <a:cs typeface="Arial Unicode MS" pitchFamily="34" charset="-128"/>
              </a:rPr>
              <a:t>odata</a:t>
            </a:r>
            <a:r>
              <a:rPr kumimoji="1" lang="en" altLang="ko-KR" sz="1400" kern="0" dirty="0">
                <a:ea typeface="Arial Unicode MS" pitchFamily="34" charset="-128"/>
                <a:cs typeface="Arial Unicode MS" pitchFamily="34" charset="-128"/>
              </a:rPr>
              <a:t>/v4/catalog/Orders(ID='5')?$expand=products</a:t>
            </a:r>
            <a:endParaRPr kumimoji="1" lang="ko-KR" altLang="en-US" sz="1400" kern="0" dirty="0" err="1">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52DC8869-67E6-06D4-788E-6D4E58216B61}"/>
              </a:ext>
            </a:extLst>
          </p:cNvPr>
          <p:cNvSpPr txBox="1"/>
          <p:nvPr/>
        </p:nvSpPr>
        <p:spPr>
          <a:xfrm>
            <a:off x="6097239" y="319334"/>
            <a:ext cx="3313408" cy="1107996"/>
          </a:xfrm>
          <a:prstGeom prst="rect">
            <a:avLst/>
          </a:prstGeom>
          <a:solidFill>
            <a:schemeClr val="bg1">
              <a:lumMod val="95000"/>
            </a:schemeClr>
          </a:solidFill>
        </p:spPr>
        <p:txBody>
          <a:bodyPr wrap="none" lIns="0" tIns="0" rIns="0" bIns="0" rtlCol="0">
            <a:spAutoFit/>
          </a:bodyPr>
          <a:lstStyle/>
          <a:p>
            <a:r>
              <a:rPr lang="en" altLang="ko-KR" sz="800" b="0" dirty="0">
                <a:solidFill>
                  <a:srgbClr val="AF00DB"/>
                </a:solidFill>
                <a:effectLst/>
                <a:latin typeface="Menlo" panose="020B0609030804020204" pitchFamily="49" charset="0"/>
              </a:rPr>
              <a:t>POST</a:t>
            </a:r>
            <a:r>
              <a:rPr lang="en" altLang="ko-KR" sz="800" b="0" dirty="0">
                <a:solidFill>
                  <a:srgbClr val="3B3B3B"/>
                </a:solidFill>
                <a:effectLst/>
                <a:latin typeface="Menlo" panose="020B0609030804020204" pitchFamily="49" charset="0"/>
              </a:rPr>
              <a:t> {{server}}/</a:t>
            </a:r>
            <a:r>
              <a:rPr lang="en" altLang="ko-KR" sz="800" b="0" dirty="0" err="1">
                <a:solidFill>
                  <a:srgbClr val="3B3B3B"/>
                </a:solidFill>
                <a:effectLst/>
                <a:latin typeface="Menlo" panose="020B0609030804020204" pitchFamily="49" charset="0"/>
              </a:rPr>
              <a:t>odata</a:t>
            </a:r>
            <a:r>
              <a:rPr lang="en" altLang="ko-KR" sz="800" b="0" dirty="0">
                <a:solidFill>
                  <a:srgbClr val="3B3B3B"/>
                </a:solidFill>
                <a:effectLst/>
                <a:latin typeface="Menlo" panose="020B0609030804020204" pitchFamily="49" charset="0"/>
              </a:rPr>
              <a:t>/v4/catalog/Orders</a:t>
            </a:r>
          </a:p>
          <a:p>
            <a:r>
              <a:rPr lang="en" altLang="ko-KR" sz="800" b="0" dirty="0">
                <a:solidFill>
                  <a:srgbClr val="800000"/>
                </a:solidFill>
                <a:effectLst/>
                <a:latin typeface="Menlo" panose="020B0609030804020204" pitchFamily="49" charset="0"/>
              </a:rPr>
              <a:t>Content-Type</a:t>
            </a:r>
            <a:r>
              <a:rPr lang="en" altLang="ko-KR" sz="800" b="0" dirty="0">
                <a:solidFill>
                  <a:srgbClr val="0000FF"/>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application/json;IEEE754Compatible=true</a:t>
            </a:r>
            <a:endParaRPr lang="en" altLang="ko-KR" sz="800" b="0" dirty="0">
              <a:solidFill>
                <a:srgbClr val="3B3B3B"/>
              </a:solidFill>
              <a:effectLst/>
              <a:latin typeface="Menlo" panose="020B0609030804020204" pitchFamily="49" charset="0"/>
            </a:endParaRPr>
          </a:p>
          <a:p>
            <a:r>
              <a:rPr lang="en" altLang="ko-KR" sz="800" b="0" dirty="0">
                <a:solidFill>
                  <a:srgbClr val="800000"/>
                </a:solidFill>
                <a:effectLst/>
                <a:latin typeface="Menlo" panose="020B0609030804020204" pitchFamily="49" charset="0"/>
              </a:rPr>
              <a:t>Authorization</a:t>
            </a:r>
            <a:r>
              <a:rPr lang="en" altLang="ko-KR" sz="800" b="0" dirty="0">
                <a:solidFill>
                  <a:srgbClr val="0000FF"/>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Basic </a:t>
            </a:r>
            <a:r>
              <a:rPr lang="en" altLang="ko-KR" sz="800" b="0" dirty="0" err="1">
                <a:solidFill>
                  <a:srgbClr val="A31515"/>
                </a:solidFill>
                <a:effectLst/>
                <a:latin typeface="Menlo" panose="020B0609030804020204" pitchFamily="49" charset="0"/>
              </a:rPr>
              <a:t>alice</a:t>
            </a:r>
            <a:r>
              <a:rPr lang="en" altLang="ko-KR" sz="800" b="0" dirty="0">
                <a:solidFill>
                  <a:srgbClr val="A31515"/>
                </a:solidFill>
                <a:effectLst/>
                <a:latin typeface="Menlo" panose="020B0609030804020204" pitchFamily="49" charset="0"/>
              </a:rPr>
              <a:t>:</a:t>
            </a:r>
            <a:endParaRPr lang="en" altLang="ko-KR" sz="800" b="0" dirty="0">
              <a:solidFill>
                <a:srgbClr val="3B3B3B"/>
              </a:solidFill>
              <a:effectLst/>
              <a:latin typeface="Menlo" panose="020B0609030804020204" pitchFamily="49" charset="0"/>
            </a:endParaRPr>
          </a:p>
          <a:p>
            <a:br>
              <a:rPr lang="en" altLang="ko-KR" sz="800" b="0" dirty="0">
                <a:solidFill>
                  <a:srgbClr val="3B3B3B"/>
                </a:solidFill>
                <a:effectLst/>
                <a:latin typeface="Menlo" panose="020B0609030804020204" pitchFamily="49" charset="0"/>
              </a:rPr>
            </a:b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"ID"</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"5"</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"owner"</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"A1"</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a:t>
            </a:r>
            <a:r>
              <a:rPr lang="en" altLang="ko-KR" sz="800" b="0" dirty="0" err="1">
                <a:solidFill>
                  <a:srgbClr val="0451A5"/>
                </a:solidFill>
                <a:effectLst/>
                <a:latin typeface="Menlo" panose="020B0609030804020204" pitchFamily="49" charset="0"/>
              </a:rPr>
              <a:t>products_ID</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098658"/>
                </a:solidFill>
                <a:effectLst/>
                <a:latin typeface="Menlo" panose="020B0609030804020204" pitchFamily="49" charset="0"/>
              </a:rPr>
              <a:t>5</a:t>
            </a:r>
            <a:endParaRPr lang="en" altLang="ko-KR" sz="800" b="0" dirty="0">
              <a:solidFill>
                <a:srgbClr val="3B3B3B"/>
              </a:solidFill>
              <a:effectLst/>
              <a:latin typeface="Menlo" panose="020B0609030804020204" pitchFamily="49" charset="0"/>
            </a:endParaRPr>
          </a:p>
          <a:p>
            <a:r>
              <a:rPr lang="en" altLang="ko-KR" sz="800"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255312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부제목 1">
            <a:extLst>
              <a:ext uri="{FF2B5EF4-FFF2-40B4-BE49-F238E27FC236}">
                <a16:creationId xmlns:a16="http://schemas.microsoft.com/office/drawing/2014/main" id="{54FD04EB-BCF1-8873-CC02-16E60A3CB202}"/>
              </a:ext>
            </a:extLst>
          </p:cNvPr>
          <p:cNvSpPr>
            <a:spLocks noGrp="1"/>
          </p:cNvSpPr>
          <p:nvPr>
            <p:ph type="subTitle" idx="1"/>
          </p:nvPr>
        </p:nvSpPr>
        <p:spPr/>
        <p:txBody>
          <a:bodyPr/>
          <a:lstStyle/>
          <a:p>
            <a:r>
              <a:rPr kumimoji="1" lang="ko-Kore-KR" altLang="en-US" dirty="0"/>
              <a:t>한</a:t>
            </a:r>
            <a:r>
              <a:rPr kumimoji="1" lang="ko-KR" altLang="en-US" dirty="0"/>
              <a:t> </a:t>
            </a:r>
            <a:r>
              <a:rPr kumimoji="1" lang="ko-Kore-KR" altLang="en-US" dirty="0"/>
              <a:t>정우</a:t>
            </a:r>
            <a:r>
              <a:rPr kumimoji="1" lang="en-US" altLang="ko-Kore-KR" dirty="0"/>
              <a:t>,</a:t>
            </a:r>
            <a:r>
              <a:rPr kumimoji="1" lang="ko-KR" altLang="en-US" dirty="0"/>
              <a:t> </a:t>
            </a:r>
            <a:r>
              <a:rPr kumimoji="1" lang="en-US" altLang="ko-KR" dirty="0"/>
              <a:t>SAPK</a:t>
            </a:r>
            <a:endParaRPr kumimoji="1" lang="ko-Kore-KR" altLang="en-US" dirty="0"/>
          </a:p>
        </p:txBody>
      </p:sp>
      <p:sp>
        <p:nvSpPr>
          <p:cNvPr id="3" name="제목 2">
            <a:extLst>
              <a:ext uri="{FF2B5EF4-FFF2-40B4-BE49-F238E27FC236}">
                <a16:creationId xmlns:a16="http://schemas.microsoft.com/office/drawing/2014/main" id="{7A798A9E-2C4F-9436-1B04-359CDFAB3C30}"/>
              </a:ext>
            </a:extLst>
          </p:cNvPr>
          <p:cNvSpPr>
            <a:spLocks noGrp="1"/>
          </p:cNvSpPr>
          <p:nvPr>
            <p:ph type="title"/>
          </p:nvPr>
        </p:nvSpPr>
        <p:spPr/>
        <p:txBody>
          <a:bodyPr/>
          <a:lstStyle/>
          <a:p>
            <a:r>
              <a:rPr kumimoji="1" lang="en-US" altLang="ko-Kore-KR" dirty="0"/>
              <a:t>CAP</a:t>
            </a:r>
            <a:r>
              <a:rPr kumimoji="1" lang="ko-KR" altLang="en-US" dirty="0"/>
              <a:t> </a:t>
            </a:r>
            <a:r>
              <a:rPr kumimoji="1" lang="en-US" altLang="ko-KR" dirty="0"/>
              <a:t>Consume - </a:t>
            </a:r>
            <a:r>
              <a:rPr kumimoji="1" lang="en-US" altLang="ko-Kore-KR" dirty="0"/>
              <a:t>Remote</a:t>
            </a:r>
            <a:r>
              <a:rPr kumimoji="1" lang="ko-KR" altLang="en-US" dirty="0"/>
              <a:t> </a:t>
            </a:r>
            <a:r>
              <a:rPr kumimoji="1" lang="en-US" altLang="ko-Kore-KR" dirty="0"/>
              <a:t>Service for S/4HANA</a:t>
            </a:r>
            <a:endParaRPr kumimoji="1" lang="ko-Kore-KR" altLang="en-US" dirty="0"/>
          </a:p>
        </p:txBody>
      </p:sp>
    </p:spTree>
    <p:extLst>
      <p:ext uri="{BB962C8B-B14F-4D97-AF65-F5344CB8AC3E}">
        <p14:creationId xmlns:p14="http://schemas.microsoft.com/office/powerpoint/2010/main" val="39885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EF91084-FCA6-AC39-63B1-E62C20B488B8}"/>
              </a:ext>
            </a:extLst>
          </p:cNvPr>
          <p:cNvSpPr>
            <a:spLocks noGrp="1"/>
          </p:cNvSpPr>
          <p:nvPr>
            <p:ph type="title"/>
          </p:nvPr>
        </p:nvSpPr>
        <p:spPr/>
        <p:txBody>
          <a:bodyPr/>
          <a:lstStyle/>
          <a:p>
            <a:r>
              <a:rPr kumimoji="1" lang="en-US" altLang="ko-Kore-KR" dirty="0"/>
              <a:t>CAP Project </a:t>
            </a:r>
            <a:r>
              <a:rPr kumimoji="1" lang="ko-Kore-KR" altLang="en-US" dirty="0"/>
              <a:t>구성</a:t>
            </a:r>
          </a:p>
        </p:txBody>
      </p:sp>
      <p:pic>
        <p:nvPicPr>
          <p:cNvPr id="4" name="그림 3">
            <a:extLst>
              <a:ext uri="{FF2B5EF4-FFF2-40B4-BE49-F238E27FC236}">
                <a16:creationId xmlns:a16="http://schemas.microsoft.com/office/drawing/2014/main" id="{F5B9759B-808B-10F2-8AAB-A972D599B88F}"/>
              </a:ext>
            </a:extLst>
          </p:cNvPr>
          <p:cNvPicPr>
            <a:picLocks noChangeAspect="1"/>
          </p:cNvPicPr>
          <p:nvPr/>
        </p:nvPicPr>
        <p:blipFill>
          <a:blip r:embed="rId2"/>
          <a:stretch>
            <a:fillRect/>
          </a:stretch>
        </p:blipFill>
        <p:spPr>
          <a:xfrm>
            <a:off x="1214482" y="3529661"/>
            <a:ext cx="3862259" cy="2824339"/>
          </a:xfrm>
          <a:prstGeom prst="rect">
            <a:avLst/>
          </a:prstGeom>
          <a:ln>
            <a:solidFill>
              <a:schemeClr val="bg2"/>
            </a:solidFill>
          </a:ln>
        </p:spPr>
      </p:pic>
      <p:pic>
        <p:nvPicPr>
          <p:cNvPr id="6" name="그림 5">
            <a:extLst>
              <a:ext uri="{FF2B5EF4-FFF2-40B4-BE49-F238E27FC236}">
                <a16:creationId xmlns:a16="http://schemas.microsoft.com/office/drawing/2014/main" id="{DDDF7776-5C3C-343E-F097-5328C8D37894}"/>
              </a:ext>
            </a:extLst>
          </p:cNvPr>
          <p:cNvPicPr>
            <a:picLocks noChangeAspect="1"/>
          </p:cNvPicPr>
          <p:nvPr/>
        </p:nvPicPr>
        <p:blipFill>
          <a:blip r:embed="rId3"/>
          <a:stretch>
            <a:fillRect/>
          </a:stretch>
        </p:blipFill>
        <p:spPr>
          <a:xfrm>
            <a:off x="846901" y="1417555"/>
            <a:ext cx="4640269" cy="1760102"/>
          </a:xfrm>
          <a:prstGeom prst="rect">
            <a:avLst/>
          </a:prstGeom>
          <a:ln>
            <a:solidFill>
              <a:schemeClr val="bg2"/>
            </a:solidFill>
          </a:ln>
        </p:spPr>
      </p:pic>
      <p:pic>
        <p:nvPicPr>
          <p:cNvPr id="7" name="그림 6">
            <a:extLst>
              <a:ext uri="{FF2B5EF4-FFF2-40B4-BE49-F238E27FC236}">
                <a16:creationId xmlns:a16="http://schemas.microsoft.com/office/drawing/2014/main" id="{1102CA23-7F72-1748-B191-915CC1A226DC}"/>
              </a:ext>
            </a:extLst>
          </p:cNvPr>
          <p:cNvPicPr>
            <a:picLocks noChangeAspect="1"/>
          </p:cNvPicPr>
          <p:nvPr/>
        </p:nvPicPr>
        <p:blipFill>
          <a:blip r:embed="rId4"/>
          <a:stretch>
            <a:fillRect/>
          </a:stretch>
        </p:blipFill>
        <p:spPr>
          <a:xfrm>
            <a:off x="6533817" y="2023228"/>
            <a:ext cx="4127500" cy="3225800"/>
          </a:xfrm>
          <a:prstGeom prst="rect">
            <a:avLst/>
          </a:prstGeom>
          <a:ln>
            <a:solidFill>
              <a:schemeClr val="bg2"/>
            </a:solidFill>
          </a:ln>
        </p:spPr>
      </p:pic>
      <p:sp>
        <p:nvSpPr>
          <p:cNvPr id="9" name="아래쪽 화살표[D] 8">
            <a:extLst>
              <a:ext uri="{FF2B5EF4-FFF2-40B4-BE49-F238E27FC236}">
                <a16:creationId xmlns:a16="http://schemas.microsoft.com/office/drawing/2014/main" id="{BD7341DD-43A3-E995-D1B7-D3A1567FD94D}"/>
              </a:ext>
            </a:extLst>
          </p:cNvPr>
          <p:cNvSpPr/>
          <p:nvPr/>
        </p:nvSpPr>
        <p:spPr bwMode="gray">
          <a:xfrm>
            <a:off x="4114800" y="3326694"/>
            <a:ext cx="308610" cy="422910"/>
          </a:xfrm>
          <a:prstGeom prst="down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아래쪽 화살표[D] 9">
            <a:extLst>
              <a:ext uri="{FF2B5EF4-FFF2-40B4-BE49-F238E27FC236}">
                <a16:creationId xmlns:a16="http://schemas.microsoft.com/office/drawing/2014/main" id="{997C19B6-ADAF-B0A2-9012-4924F0D4E192}"/>
              </a:ext>
            </a:extLst>
          </p:cNvPr>
          <p:cNvSpPr/>
          <p:nvPr/>
        </p:nvSpPr>
        <p:spPr bwMode="gray">
          <a:xfrm rot="16200000">
            <a:off x="5478613" y="4687313"/>
            <a:ext cx="308610" cy="422910"/>
          </a:xfrm>
          <a:prstGeom prst="down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0549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5A745C8D-4999-6520-5A1F-D3130DD926DA}"/>
              </a:ext>
            </a:extLst>
          </p:cNvPr>
          <p:cNvSpPr>
            <a:spLocks noGrp="1"/>
          </p:cNvSpPr>
          <p:nvPr>
            <p:ph type="title"/>
          </p:nvPr>
        </p:nvSpPr>
        <p:spPr/>
        <p:txBody>
          <a:bodyPr/>
          <a:lstStyle/>
          <a:p>
            <a:r>
              <a:rPr kumimoji="1" lang="en-US" altLang="ko-Kore-KR" dirty="0"/>
              <a:t>Create Remote Service</a:t>
            </a:r>
            <a:endParaRPr kumimoji="1" lang="ko-Kore-KR" altLang="en-US" dirty="0"/>
          </a:p>
        </p:txBody>
      </p:sp>
      <p:pic>
        <p:nvPicPr>
          <p:cNvPr id="4" name="그림 3">
            <a:extLst>
              <a:ext uri="{FF2B5EF4-FFF2-40B4-BE49-F238E27FC236}">
                <a16:creationId xmlns:a16="http://schemas.microsoft.com/office/drawing/2014/main" id="{E6C2ABF9-00FA-D731-86E0-FB0922F6C6CE}"/>
              </a:ext>
            </a:extLst>
          </p:cNvPr>
          <p:cNvPicPr>
            <a:picLocks noChangeAspect="1"/>
          </p:cNvPicPr>
          <p:nvPr/>
        </p:nvPicPr>
        <p:blipFill>
          <a:blip r:embed="rId3"/>
          <a:stretch>
            <a:fillRect/>
          </a:stretch>
        </p:blipFill>
        <p:spPr>
          <a:xfrm>
            <a:off x="651898" y="4612823"/>
            <a:ext cx="4200611" cy="1789430"/>
          </a:xfrm>
          <a:prstGeom prst="rect">
            <a:avLst/>
          </a:prstGeom>
        </p:spPr>
      </p:pic>
      <p:pic>
        <p:nvPicPr>
          <p:cNvPr id="5" name="그림 4">
            <a:extLst>
              <a:ext uri="{FF2B5EF4-FFF2-40B4-BE49-F238E27FC236}">
                <a16:creationId xmlns:a16="http://schemas.microsoft.com/office/drawing/2014/main" id="{EB95CBCC-933D-A8CC-C7F2-925FE9FAB1C2}"/>
              </a:ext>
            </a:extLst>
          </p:cNvPr>
          <p:cNvPicPr>
            <a:picLocks noChangeAspect="1"/>
          </p:cNvPicPr>
          <p:nvPr/>
        </p:nvPicPr>
        <p:blipFill>
          <a:blip r:embed="rId4"/>
          <a:stretch>
            <a:fillRect/>
          </a:stretch>
        </p:blipFill>
        <p:spPr>
          <a:xfrm>
            <a:off x="1279543" y="1664744"/>
            <a:ext cx="2032000" cy="2540000"/>
          </a:xfrm>
          <a:prstGeom prst="rect">
            <a:avLst/>
          </a:prstGeom>
        </p:spPr>
      </p:pic>
      <p:sp>
        <p:nvSpPr>
          <p:cNvPr id="8" name="아래쪽 화살표[D] 7">
            <a:extLst>
              <a:ext uri="{FF2B5EF4-FFF2-40B4-BE49-F238E27FC236}">
                <a16:creationId xmlns:a16="http://schemas.microsoft.com/office/drawing/2014/main" id="{3F9B0D63-065F-42E2-EE6B-F94E88CEBE31}"/>
              </a:ext>
            </a:extLst>
          </p:cNvPr>
          <p:cNvSpPr/>
          <p:nvPr/>
        </p:nvSpPr>
        <p:spPr bwMode="gray">
          <a:xfrm>
            <a:off x="2141238" y="4204744"/>
            <a:ext cx="308610" cy="422910"/>
          </a:xfrm>
          <a:prstGeom prst="down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아래쪽 화살표[D] 8">
            <a:extLst>
              <a:ext uri="{FF2B5EF4-FFF2-40B4-BE49-F238E27FC236}">
                <a16:creationId xmlns:a16="http://schemas.microsoft.com/office/drawing/2014/main" id="{EFDF2CEF-EE8C-1C3C-5EAF-CC177B3AAA39}"/>
              </a:ext>
            </a:extLst>
          </p:cNvPr>
          <p:cNvSpPr/>
          <p:nvPr/>
        </p:nvSpPr>
        <p:spPr bwMode="gray">
          <a:xfrm rot="16200000">
            <a:off x="5008609" y="4555673"/>
            <a:ext cx="308610" cy="422910"/>
          </a:xfrm>
          <a:prstGeom prst="down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7FC2EAD1-8CCC-ACB2-F69E-E6E0D6AFF11F}"/>
              </a:ext>
            </a:extLst>
          </p:cNvPr>
          <p:cNvSpPr txBox="1"/>
          <p:nvPr/>
        </p:nvSpPr>
        <p:spPr>
          <a:xfrm>
            <a:off x="3298732" y="3577786"/>
            <a:ext cx="1828800"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200" kern="0" dirty="0">
                <a:ea typeface="Arial Unicode MS" pitchFamily="34" charset="-128"/>
                <a:cs typeface="Arial Unicode MS" pitchFamily="34" charset="-128"/>
              </a:rPr>
              <a:t>Remote </a:t>
            </a:r>
            <a:r>
              <a:rPr kumimoji="1" lang="ko-KR" altLang="en-US" sz="1200" kern="0" dirty="0">
                <a:ea typeface="Arial Unicode MS" pitchFamily="34" charset="-128"/>
                <a:cs typeface="Arial Unicode MS" pitchFamily="34" charset="-128"/>
              </a:rPr>
              <a:t>시스템의 </a:t>
            </a:r>
            <a:r>
              <a:rPr kumimoji="1" lang="en-US" altLang="ko-KR" sz="1200" kern="0" dirty="0" err="1">
                <a:ea typeface="Arial Unicode MS" pitchFamily="34" charset="-128"/>
                <a:cs typeface="Arial Unicode MS" pitchFamily="34" charset="-128"/>
              </a:rPr>
              <a:t>edmx</a:t>
            </a:r>
            <a:r>
              <a:rPr kumimoji="1" lang="en-US" altLang="ko-KR" sz="1200" kern="0" dirty="0">
                <a:ea typeface="Arial Unicode MS" pitchFamily="34" charset="-128"/>
                <a:cs typeface="Arial Unicode MS" pitchFamily="34" charset="-128"/>
              </a:rPr>
              <a:t> </a:t>
            </a:r>
            <a:r>
              <a:rPr kumimoji="1" lang="ko-KR" altLang="en-US" sz="1200" kern="0" dirty="0">
                <a:ea typeface="Arial Unicode MS" pitchFamily="34" charset="-128"/>
                <a:cs typeface="Arial Unicode MS" pitchFamily="34" charset="-128"/>
              </a:rPr>
              <a:t>파일</a:t>
            </a:r>
            <a:r>
              <a:rPr kumimoji="1" lang="en-US" altLang="ko-KR" sz="1200" kern="0" dirty="0">
                <a:ea typeface="Arial Unicode MS" pitchFamily="34" charset="-128"/>
                <a:cs typeface="Arial Unicode MS" pitchFamily="34" charset="-128"/>
              </a:rPr>
              <a:t>(OData metadata)</a:t>
            </a:r>
            <a:r>
              <a:rPr kumimoji="1" lang="ko-KR" altLang="en-US" sz="1200" kern="0" dirty="0">
                <a:ea typeface="Arial Unicode MS" pitchFamily="34" charset="-128"/>
                <a:cs typeface="Arial Unicode MS" pitchFamily="34" charset="-128"/>
              </a:rPr>
              <a:t>을 복사</a:t>
            </a:r>
            <a:endParaRPr kumimoji="1" lang="ko-Kore-KR" altLang="en-US" sz="1200" kern="0" dirty="0" err="1">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81B9EB47-985C-33EE-D12F-6DC6A3699632}"/>
              </a:ext>
            </a:extLst>
          </p:cNvPr>
          <p:cNvSpPr txBox="1"/>
          <p:nvPr/>
        </p:nvSpPr>
        <p:spPr>
          <a:xfrm>
            <a:off x="3023709" y="5848255"/>
            <a:ext cx="182880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200" kern="0" dirty="0" err="1">
                <a:ea typeface="Arial Unicode MS" pitchFamily="34" charset="-128"/>
                <a:cs typeface="Arial Unicode MS" pitchFamily="34" charset="-128"/>
              </a:rPr>
              <a:t>Cds</a:t>
            </a:r>
            <a:r>
              <a:rPr kumimoji="1" lang="ko-KR" altLang="en-US" sz="1200" kern="0" dirty="0">
                <a:ea typeface="Arial Unicode MS" pitchFamily="34" charset="-128"/>
                <a:cs typeface="Arial Unicode MS" pitchFamily="34" charset="-128"/>
              </a:rPr>
              <a:t> </a:t>
            </a:r>
            <a:r>
              <a:rPr kumimoji="1" lang="en-US" altLang="ko-KR" sz="1200" kern="0" dirty="0">
                <a:ea typeface="Arial Unicode MS" pitchFamily="34" charset="-128"/>
                <a:cs typeface="Arial Unicode MS" pitchFamily="34" charset="-128"/>
              </a:rPr>
              <a:t>import</a:t>
            </a:r>
            <a:r>
              <a:rPr kumimoji="1" lang="ko-KR" altLang="en-US" sz="1200" kern="0" dirty="0" err="1">
                <a:ea typeface="Arial Unicode MS" pitchFamily="34" charset="-128"/>
                <a:cs typeface="Arial Unicode MS" pitchFamily="34" charset="-128"/>
              </a:rPr>
              <a:t>를</a:t>
            </a:r>
            <a:r>
              <a:rPr kumimoji="1" lang="ko-KR" altLang="en-US" sz="1200" kern="0" dirty="0">
                <a:ea typeface="Arial Unicode MS" pitchFamily="34" charset="-128"/>
                <a:cs typeface="Arial Unicode MS" pitchFamily="34" charset="-128"/>
              </a:rPr>
              <a:t> 수행해</a:t>
            </a:r>
            <a:r>
              <a:rPr kumimoji="1" lang="en-US" altLang="ko-KR" sz="1200" kern="0" dirty="0">
                <a:ea typeface="Arial Unicode MS" pitchFamily="34" charset="-128"/>
                <a:cs typeface="Arial Unicode MS" pitchFamily="34" charset="-128"/>
              </a:rPr>
              <a:t>,</a:t>
            </a:r>
            <a:r>
              <a:rPr kumimoji="1" lang="ko-KR" altLang="en-US" sz="1200" kern="0" dirty="0">
                <a:ea typeface="Arial Unicode MS" pitchFamily="34" charset="-128"/>
                <a:cs typeface="Arial Unicode MS" pitchFamily="34" charset="-128"/>
              </a:rPr>
              <a:t> </a:t>
            </a:r>
            <a:r>
              <a:rPr kumimoji="1" lang="en-US" altLang="ko-KR" sz="1200" kern="0" dirty="0">
                <a:ea typeface="Arial Unicode MS" pitchFamily="34" charset="-128"/>
                <a:cs typeface="Arial Unicode MS" pitchFamily="34" charset="-128"/>
              </a:rPr>
              <a:t>CSN</a:t>
            </a:r>
            <a:r>
              <a:rPr kumimoji="1" lang="ko-KR" altLang="en-US" sz="1200" kern="0" dirty="0">
                <a:ea typeface="Arial Unicode MS" pitchFamily="34" charset="-128"/>
                <a:cs typeface="Arial Unicode MS" pitchFamily="34" charset="-128"/>
              </a:rPr>
              <a:t> 수행</a:t>
            </a:r>
            <a:r>
              <a:rPr kumimoji="1" lang="en-US" altLang="ko-KR" sz="1200" kern="0" dirty="0">
                <a:ea typeface="Arial Unicode MS" pitchFamily="34" charset="-128"/>
                <a:cs typeface="Arial Unicode MS" pitchFamily="34" charset="-128"/>
              </a:rPr>
              <a:t>. </a:t>
            </a:r>
            <a:endParaRPr kumimoji="1" lang="ko-Kore-KR" altLang="en-US" sz="1200" kern="0" dirty="0" err="1">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DA03F2FF-DB5B-EEEE-3E74-A0D23DC5C0FE}"/>
              </a:ext>
            </a:extLst>
          </p:cNvPr>
          <p:cNvSpPr txBox="1"/>
          <p:nvPr/>
        </p:nvSpPr>
        <p:spPr>
          <a:xfrm>
            <a:off x="5813154" y="1537728"/>
            <a:ext cx="182880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200" kern="0" dirty="0" err="1">
                <a:ea typeface="Arial Unicode MS" pitchFamily="34" charset="-128"/>
                <a:cs typeface="Arial Unicode MS" pitchFamily="34" charset="-128"/>
              </a:rPr>
              <a:t>Package.json</a:t>
            </a:r>
            <a:r>
              <a:rPr kumimoji="1" lang="en-US" altLang="ko-Kore-KR" sz="1200" kern="0" dirty="0">
                <a:ea typeface="Arial Unicode MS" pitchFamily="34" charset="-128"/>
                <a:cs typeface="Arial Unicode MS" pitchFamily="34" charset="-128"/>
              </a:rPr>
              <a:t> </a:t>
            </a:r>
            <a:r>
              <a:rPr kumimoji="1" lang="ko-KR" altLang="en-US" sz="1200" kern="0" dirty="0">
                <a:ea typeface="Arial Unicode MS" pitchFamily="34" charset="-128"/>
                <a:cs typeface="Arial Unicode MS" pitchFamily="34" charset="-128"/>
              </a:rPr>
              <a:t>파일 확인</a:t>
            </a:r>
            <a:endParaRPr kumimoji="1" lang="ko-Kore-KR" altLang="en-US" sz="1200" kern="0" dirty="0" err="1">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F55CBC58-2782-43D3-7A75-AA1F93E9E994}"/>
              </a:ext>
            </a:extLst>
          </p:cNvPr>
          <p:cNvSpPr txBox="1"/>
          <p:nvPr/>
        </p:nvSpPr>
        <p:spPr>
          <a:xfrm>
            <a:off x="5813154" y="1982450"/>
            <a:ext cx="3770263" cy="2893100"/>
          </a:xfrm>
          <a:prstGeom prst="rect">
            <a:avLst/>
          </a:prstGeom>
          <a:solidFill>
            <a:schemeClr val="bg1">
              <a:lumMod val="95000"/>
            </a:schemeClr>
          </a:solidFill>
        </p:spPr>
        <p:txBody>
          <a:bodyPr wrap="none" lIns="0" tIns="0" rIns="0" bIns="0" rtlCol="0">
            <a:spAutoFit/>
          </a:bodyPr>
          <a:lstStyle/>
          <a:p>
            <a:r>
              <a:rPr lang="en" altLang="ko-Kore-KR" sz="1000" b="0" dirty="0">
                <a:solidFill>
                  <a:srgbClr val="0451A5"/>
                </a:solidFill>
                <a:effectLst/>
                <a:latin typeface="Menlo" panose="020B0609030804020204" pitchFamily="49" charset="0"/>
              </a:rPr>
              <a:t>"</a:t>
            </a:r>
            <a:r>
              <a:rPr lang="en" altLang="ko-Kore-KR" sz="1000" b="0" dirty="0" err="1">
                <a:solidFill>
                  <a:srgbClr val="0451A5"/>
                </a:solidFill>
                <a:effectLst/>
                <a:latin typeface="Menlo" panose="020B0609030804020204" pitchFamily="49" charset="0"/>
              </a:rPr>
              <a:t>cds</a:t>
            </a:r>
            <a:r>
              <a:rPr lang="en" altLang="ko-Kore-KR" sz="1000" b="0" dirty="0">
                <a:solidFill>
                  <a:srgbClr val="0451A5"/>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p>
          <a:p>
            <a:r>
              <a:rPr lang="en" altLang="ko-Kore-KR" sz="1000" b="0" dirty="0">
                <a:solidFill>
                  <a:srgbClr val="0451A5"/>
                </a:solidFill>
                <a:effectLst/>
                <a:latin typeface="Menlo" panose="020B0609030804020204" pitchFamily="49" charset="0"/>
              </a:rPr>
              <a:t>"requires"</a:t>
            </a:r>
            <a:r>
              <a:rPr lang="en" altLang="ko-Kore-KR" sz="1000" b="0" dirty="0">
                <a:solidFill>
                  <a:srgbClr val="3B3B3B"/>
                </a:solidFill>
                <a:effectLst/>
                <a:latin typeface="Menlo" panose="020B0609030804020204" pitchFamily="49" charset="0"/>
              </a:rPr>
              <a:t>: {</a:t>
            </a:r>
          </a:p>
          <a:p>
            <a:r>
              <a:rPr lang="en" altLang="ko-Kore-KR" sz="1000" b="0" dirty="0">
                <a:solidFill>
                  <a:srgbClr val="0451A5"/>
                </a:solidFill>
                <a:effectLst/>
                <a:latin typeface="Menlo" panose="020B0609030804020204" pitchFamily="49" charset="0"/>
              </a:rPr>
              <a:t>"</a:t>
            </a:r>
            <a:r>
              <a:rPr lang="en" altLang="ko-Kore-KR" sz="1000" b="0" dirty="0" err="1">
                <a:solidFill>
                  <a:srgbClr val="0451A5"/>
                </a:solidFill>
                <a:effectLst/>
                <a:latin typeface="Menlo" panose="020B0609030804020204" pitchFamily="49" charset="0"/>
              </a:rPr>
              <a:t>db</a:t>
            </a:r>
            <a:r>
              <a:rPr lang="en" altLang="ko-Kore-KR" sz="1000" b="0" dirty="0">
                <a:solidFill>
                  <a:srgbClr val="0451A5"/>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a:t>
            </a:r>
            <a:r>
              <a:rPr lang="en" altLang="ko-Kore-KR" sz="1000" b="0" dirty="0" err="1">
                <a:solidFill>
                  <a:srgbClr val="A31515"/>
                </a:solidFill>
                <a:effectLst/>
                <a:latin typeface="Menlo" panose="020B0609030804020204" pitchFamily="49" charset="0"/>
              </a:rPr>
              <a:t>hana</a:t>
            </a:r>
            <a:r>
              <a:rPr lang="en" altLang="ko-Kore-KR" sz="1000" b="0" dirty="0">
                <a:solidFill>
                  <a:srgbClr val="A31515"/>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"OP_API_WORK_CENTERS_0001"</a:t>
            </a:r>
            <a:r>
              <a:rPr lang="en" altLang="ko-Kore-KR" sz="1000" b="0" dirty="0">
                <a:solidFill>
                  <a:srgbClr val="3B3B3B"/>
                </a:solidFill>
                <a:effectLst/>
                <a:latin typeface="Menlo" panose="020B0609030804020204" pitchFamily="49" charset="0"/>
              </a:rPr>
              <a:t>: {</a:t>
            </a:r>
          </a:p>
          <a:p>
            <a:r>
              <a:rPr lang="en" altLang="ko-Kore-KR" sz="1000" b="0" dirty="0">
                <a:solidFill>
                  <a:srgbClr val="0451A5"/>
                </a:solidFill>
                <a:effectLst/>
                <a:latin typeface="Menlo" panose="020B0609030804020204" pitchFamily="49" charset="0"/>
              </a:rPr>
              <a:t>"kind"</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"odata-v2"</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"model"</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a:t>
            </a:r>
            <a:r>
              <a:rPr lang="en" altLang="ko-Kore-KR" sz="1000" b="0" dirty="0" err="1">
                <a:solidFill>
                  <a:srgbClr val="A31515"/>
                </a:solidFill>
                <a:effectLst/>
                <a:latin typeface="Menlo" panose="020B0609030804020204" pitchFamily="49" charset="0"/>
              </a:rPr>
              <a:t>srv</a:t>
            </a:r>
            <a:r>
              <a:rPr lang="en" altLang="ko-Kore-KR" sz="1000" b="0" dirty="0">
                <a:solidFill>
                  <a:srgbClr val="A31515"/>
                </a:solidFill>
                <a:effectLst/>
                <a:latin typeface="Menlo" panose="020B0609030804020204" pitchFamily="49" charset="0"/>
              </a:rPr>
              <a:t>/external/OP_API_WORK_CENTERS_0001"</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"credentials"</a:t>
            </a:r>
            <a:r>
              <a:rPr lang="en" altLang="ko-Kore-KR" sz="1000" b="0" dirty="0">
                <a:solidFill>
                  <a:srgbClr val="3B3B3B"/>
                </a:solidFill>
                <a:effectLst/>
                <a:latin typeface="Menlo" panose="020B0609030804020204" pitchFamily="49" charset="0"/>
              </a:rPr>
              <a:t>: {</a:t>
            </a:r>
          </a:p>
          <a:p>
            <a:r>
              <a:rPr lang="en" altLang="ko-Kore-KR" sz="1000" b="0" dirty="0">
                <a:solidFill>
                  <a:srgbClr val="0451A5"/>
                </a:solidFill>
                <a:effectLst/>
                <a:latin typeface="Menlo" panose="020B0609030804020204" pitchFamily="49" charset="0"/>
              </a:rPr>
              <a:t>"destination"</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"s30api2"</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"path"</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"/sap/</a:t>
            </a:r>
            <a:r>
              <a:rPr lang="en" altLang="ko-Kore-KR" sz="1000" b="0" dirty="0" err="1">
                <a:solidFill>
                  <a:srgbClr val="A31515"/>
                </a:solidFill>
                <a:effectLst/>
                <a:latin typeface="Menlo" panose="020B0609030804020204" pitchFamily="49" charset="0"/>
              </a:rPr>
              <a:t>opu</a:t>
            </a:r>
            <a:r>
              <a:rPr lang="en" altLang="ko-Kore-KR" sz="1000" b="0" dirty="0">
                <a:solidFill>
                  <a:srgbClr val="A31515"/>
                </a:solidFill>
                <a:effectLst/>
                <a:latin typeface="Menlo" panose="020B0609030804020204" pitchFamily="49" charset="0"/>
              </a:rPr>
              <a:t>/</a:t>
            </a:r>
            <a:r>
              <a:rPr lang="en" altLang="ko-Kore-KR" sz="1000" b="0" dirty="0" err="1">
                <a:solidFill>
                  <a:srgbClr val="A31515"/>
                </a:solidFill>
                <a:effectLst/>
                <a:latin typeface="Menlo" panose="020B0609030804020204" pitchFamily="49" charset="0"/>
              </a:rPr>
              <a:t>odata</a:t>
            </a:r>
            <a:r>
              <a:rPr lang="en" altLang="ko-Kore-KR" sz="1000" b="0" dirty="0">
                <a:solidFill>
                  <a:srgbClr val="A31515"/>
                </a:solidFill>
                <a:effectLst/>
                <a:latin typeface="Menlo" panose="020B0609030804020204" pitchFamily="49" charset="0"/>
              </a:rPr>
              <a:t>/sap/API_WORK_CENTERS"</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a:t>
            </a:r>
            <a:r>
              <a:rPr lang="en" altLang="ko-Kore-KR" sz="1000" b="0" dirty="0" err="1">
                <a:solidFill>
                  <a:srgbClr val="0451A5"/>
                </a:solidFill>
                <a:effectLst/>
                <a:latin typeface="Menlo" panose="020B0609030804020204" pitchFamily="49" charset="0"/>
              </a:rPr>
              <a:t>requestTimeout</a:t>
            </a:r>
            <a:r>
              <a:rPr lang="en" altLang="ko-Kore-KR" sz="1000" b="0" dirty="0">
                <a:solidFill>
                  <a:srgbClr val="0451A5"/>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098658"/>
                </a:solidFill>
                <a:effectLst/>
                <a:latin typeface="Menlo" panose="020B0609030804020204" pitchFamily="49" charset="0"/>
              </a:rPr>
              <a:t>180000000</a:t>
            </a:r>
            <a:endParaRPr lang="en" altLang="ko-Kore-KR" sz="1000" b="0" dirty="0">
              <a:solidFill>
                <a:srgbClr val="3B3B3B"/>
              </a:solidFill>
              <a:effectLst/>
              <a:latin typeface="Menlo" panose="020B0609030804020204" pitchFamily="49" charset="0"/>
            </a:endParaRPr>
          </a:p>
          <a:p>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a:t>
            </a:r>
          </a:p>
          <a:p>
            <a:br>
              <a:rPr lang="en" altLang="ko-Kore-KR" sz="1000" b="0" dirty="0">
                <a:solidFill>
                  <a:srgbClr val="3B3B3B"/>
                </a:solidFill>
                <a:effectLst/>
                <a:latin typeface="Menlo" panose="020B0609030804020204" pitchFamily="49" charset="0"/>
              </a:rPr>
            </a:br>
            <a:endParaRPr lang="en" altLang="ko-Kore-KR" sz="10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1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87864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5AFE4661-7628-D29D-66C7-1CB7B6B78D60}"/>
              </a:ext>
            </a:extLst>
          </p:cNvPr>
          <p:cNvSpPr>
            <a:spLocks noGrp="1"/>
          </p:cNvSpPr>
          <p:nvPr>
            <p:ph type="title"/>
          </p:nvPr>
        </p:nvSpPr>
        <p:spPr/>
        <p:txBody>
          <a:bodyPr/>
          <a:lstStyle/>
          <a:p>
            <a:r>
              <a:rPr kumimoji="1" lang="en-US" altLang="ko-Kore-KR" dirty="0"/>
              <a:t>Data &amp; Service modeling </a:t>
            </a:r>
            <a:r>
              <a:rPr kumimoji="1" lang="ko-KR" altLang="en-US" dirty="0"/>
              <a:t>내용 확인</a:t>
            </a:r>
            <a:endParaRPr kumimoji="1" lang="ko-Kore-KR" altLang="en-US" dirty="0"/>
          </a:p>
        </p:txBody>
      </p:sp>
      <p:pic>
        <p:nvPicPr>
          <p:cNvPr id="4" name="그림 3">
            <a:extLst>
              <a:ext uri="{FF2B5EF4-FFF2-40B4-BE49-F238E27FC236}">
                <a16:creationId xmlns:a16="http://schemas.microsoft.com/office/drawing/2014/main" id="{9EFA26D0-4E1C-F495-AFC3-1D633BB59341}"/>
              </a:ext>
            </a:extLst>
          </p:cNvPr>
          <p:cNvPicPr>
            <a:picLocks noChangeAspect="1"/>
          </p:cNvPicPr>
          <p:nvPr/>
        </p:nvPicPr>
        <p:blipFill>
          <a:blip r:embed="rId2"/>
          <a:stretch>
            <a:fillRect/>
          </a:stretch>
        </p:blipFill>
        <p:spPr>
          <a:xfrm>
            <a:off x="504001" y="2056154"/>
            <a:ext cx="2019300" cy="3175000"/>
          </a:xfrm>
          <a:prstGeom prst="rect">
            <a:avLst/>
          </a:prstGeom>
        </p:spPr>
      </p:pic>
      <p:sp>
        <p:nvSpPr>
          <p:cNvPr id="5" name="TextBox 4">
            <a:extLst>
              <a:ext uri="{FF2B5EF4-FFF2-40B4-BE49-F238E27FC236}">
                <a16:creationId xmlns:a16="http://schemas.microsoft.com/office/drawing/2014/main" id="{363ED2A3-5F31-1E18-D5E3-DFC12AC7EA5B}"/>
              </a:ext>
            </a:extLst>
          </p:cNvPr>
          <p:cNvSpPr txBox="1"/>
          <p:nvPr/>
        </p:nvSpPr>
        <p:spPr>
          <a:xfrm>
            <a:off x="3115729" y="2598668"/>
            <a:ext cx="2997615" cy="2585323"/>
          </a:xfrm>
          <a:prstGeom prst="rect">
            <a:avLst/>
          </a:prstGeom>
          <a:solidFill>
            <a:schemeClr val="bg1">
              <a:lumMod val="95000"/>
            </a:schemeClr>
          </a:solidFill>
        </p:spPr>
        <p:txBody>
          <a:bodyPr wrap="none" lIns="0" tIns="0" rIns="0" bIns="0" rtlCol="0">
            <a:spAutoFit/>
          </a:bodyPr>
          <a:lstStyle/>
          <a:p>
            <a:r>
              <a:rPr lang="en" altLang="ko-Kore-KR" sz="700" b="0" dirty="0">
                <a:solidFill>
                  <a:srgbClr val="0000FF"/>
                </a:solidFill>
                <a:effectLst/>
                <a:latin typeface="Menlo" panose="020B0609030804020204" pitchFamily="49" charset="0"/>
              </a:rPr>
              <a:t>namespace</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sap.ui.riskmanagement</a:t>
            </a:r>
            <a:r>
              <a:rPr lang="en" altLang="ko-Kore-KR" sz="700" b="0" dirty="0">
                <a:solidFill>
                  <a:srgbClr val="3B3B3B"/>
                </a:solidFill>
                <a:effectLst/>
                <a:latin typeface="Menlo" panose="020B0609030804020204" pitchFamily="49" charset="0"/>
              </a:rPr>
              <a:t>;</a:t>
            </a:r>
          </a:p>
          <a:p>
            <a:r>
              <a:rPr lang="en" altLang="ko-Kore-KR" sz="700" b="0" dirty="0">
                <a:solidFill>
                  <a:srgbClr val="0000FF"/>
                </a:solidFill>
                <a:effectLst/>
                <a:latin typeface="Menlo" panose="020B0609030804020204" pitchFamily="49" charset="0"/>
              </a:rPr>
              <a:t>using</a:t>
            </a:r>
            <a:r>
              <a:rPr lang="en" altLang="ko-Kore-KR" sz="700" b="0" dirty="0">
                <a:solidFill>
                  <a:srgbClr val="3B3B3B"/>
                </a:solidFill>
                <a:effectLst/>
                <a:latin typeface="Menlo" panose="020B0609030804020204" pitchFamily="49" charset="0"/>
              </a:rPr>
              <a:t> { </a:t>
            </a:r>
            <a:r>
              <a:rPr lang="en" altLang="ko-Kore-KR" sz="700" b="0" dirty="0">
                <a:solidFill>
                  <a:srgbClr val="001080"/>
                </a:solidFill>
                <a:effectLst/>
                <a:latin typeface="Menlo" panose="020B0609030804020204" pitchFamily="49" charset="0"/>
              </a:rPr>
              <a:t>managed</a:t>
            </a:r>
            <a:r>
              <a:rPr lang="en" altLang="ko-Kore-KR" sz="700" b="0" dirty="0">
                <a:solidFill>
                  <a:srgbClr val="3B3B3B"/>
                </a:solidFill>
                <a:effectLst/>
                <a:latin typeface="Menlo" panose="020B0609030804020204" pitchFamily="49" charset="0"/>
              </a:rPr>
              <a:t> } </a:t>
            </a:r>
            <a:r>
              <a:rPr lang="en" altLang="ko-Kore-KR" sz="700" b="0" dirty="0">
                <a:solidFill>
                  <a:srgbClr val="0000FF"/>
                </a:solidFill>
                <a:effectLst/>
                <a:latin typeface="Menlo" panose="020B0609030804020204" pitchFamily="49" charset="0"/>
              </a:rPr>
              <a:t>from</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'@sap/</a:t>
            </a:r>
            <a:r>
              <a:rPr lang="en" altLang="ko-Kore-KR" sz="700" b="0" dirty="0" err="1">
                <a:solidFill>
                  <a:srgbClr val="A31515"/>
                </a:solidFill>
                <a:effectLst/>
                <a:latin typeface="Menlo" panose="020B0609030804020204" pitchFamily="49" charset="0"/>
              </a:rPr>
              <a:t>cds</a:t>
            </a:r>
            <a:r>
              <a:rPr lang="en" altLang="ko-Kore-KR" sz="700" b="0" dirty="0">
                <a:solidFill>
                  <a:srgbClr val="A31515"/>
                </a:solidFill>
                <a:effectLst/>
                <a:latin typeface="Menlo" panose="020B0609030804020204" pitchFamily="49" charset="0"/>
              </a:rPr>
              <a:t>/common'</a:t>
            </a: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Risks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managed {</a:t>
            </a:r>
          </a:p>
          <a:p>
            <a:r>
              <a:rPr lang="en" altLang="ko-Kore-KR" sz="700" b="0" dirty="0">
                <a:solidFill>
                  <a:srgbClr val="0000FF"/>
                </a:solidFill>
                <a:effectLst/>
                <a:latin typeface="Menlo" panose="020B0609030804020204" pitchFamily="49" charset="0"/>
              </a:rPr>
              <a:t>key </a:t>
            </a:r>
            <a:r>
              <a:rPr lang="en" altLang="ko-Kore-KR" sz="700" b="0" dirty="0">
                <a:solidFill>
                  <a:srgbClr val="267F99"/>
                </a:solidFill>
                <a:effectLst/>
                <a:latin typeface="Menlo" panose="020B0609030804020204" pitchFamily="49" charset="0"/>
              </a:rPr>
              <a:t>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UUID </a:t>
            </a:r>
            <a:r>
              <a:rPr lang="en" altLang="ko-Kore-KR" sz="700" b="0" dirty="0">
                <a:solidFill>
                  <a:srgbClr val="E50000"/>
                </a:solidFill>
                <a:effectLst/>
                <a:latin typeface="Menlo" panose="020B0609030804020204" pitchFamily="49" charset="0"/>
              </a:rPr>
              <a:t>@(</a:t>
            </a:r>
            <a:r>
              <a:rPr lang="en" altLang="ko-Kore-KR" sz="700" b="0" dirty="0" err="1">
                <a:solidFill>
                  <a:srgbClr val="E50000"/>
                </a:solidFill>
                <a:effectLst/>
                <a:latin typeface="Menlo" panose="020B0609030804020204" pitchFamily="49" charset="0"/>
              </a:rPr>
              <a:t>Core.Computed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true);</a:t>
            </a:r>
          </a:p>
          <a:p>
            <a:r>
              <a:rPr lang="en" altLang="ko-Kore-KR" sz="700" b="0" dirty="0">
                <a:solidFill>
                  <a:srgbClr val="267F99"/>
                </a:solidFill>
                <a:effectLst/>
                <a:latin typeface="Menlo" panose="020B0609030804020204" pitchFamily="49" charset="0"/>
              </a:rPr>
              <a:t>title</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String(100)</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owner</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err="1">
                <a:solidFill>
                  <a:srgbClr val="267F99"/>
                </a:solidFill>
                <a:effectLst/>
                <a:latin typeface="Menlo" panose="020B0609030804020204" pitchFamily="49" charset="0"/>
              </a:rPr>
              <a:t>prio</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String(5)</a:t>
            </a:r>
            <a:r>
              <a:rPr lang="en" altLang="ko-Kore-KR" sz="700" b="0" dirty="0">
                <a:solidFill>
                  <a:srgbClr val="3B3B3B"/>
                </a:solidFill>
                <a:effectLst/>
                <a:latin typeface="Menlo" panose="020B0609030804020204" pitchFamily="49" charset="0"/>
              </a:rPr>
              <a:t>;</a:t>
            </a:r>
          </a:p>
          <a:p>
            <a:r>
              <a:rPr lang="en" altLang="ko-Kore-KR" sz="700" b="0" dirty="0" err="1">
                <a:solidFill>
                  <a:srgbClr val="267F99"/>
                </a:solidFill>
                <a:effectLst/>
                <a:latin typeface="Menlo" panose="020B0609030804020204" pitchFamily="49" charset="0"/>
              </a:rPr>
              <a:t>descr</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err="1">
                <a:solidFill>
                  <a:srgbClr val="267F99"/>
                </a:solidFill>
                <a:effectLst/>
                <a:latin typeface="Menlo" panose="020B0609030804020204" pitchFamily="49" charset="0"/>
              </a:rPr>
              <a:t>miti_id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UUID</a:t>
            </a:r>
            <a:r>
              <a:rPr lang="en" altLang="ko-Kore-KR" sz="700" b="0" dirty="0">
                <a:solidFill>
                  <a:srgbClr val="3B3B3B"/>
                </a:solidFill>
                <a:effectLst/>
                <a:latin typeface="Menlo" panose="020B0609030804020204" pitchFamily="49" charset="0"/>
              </a:rPr>
              <a:t>;</a:t>
            </a:r>
          </a:p>
          <a:p>
            <a:r>
              <a:rPr lang="en" altLang="ko-Kore-KR" sz="700" b="0" dirty="0" err="1">
                <a:solidFill>
                  <a:srgbClr val="267F99"/>
                </a:solidFill>
                <a:effectLst/>
                <a:latin typeface="Menlo" panose="020B0609030804020204" pitchFamily="49" charset="0"/>
              </a:rPr>
              <a:t>miti</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Association to </a:t>
            </a:r>
            <a:r>
              <a:rPr lang="en" altLang="ko-Kore-KR" sz="700" b="0" dirty="0">
                <a:solidFill>
                  <a:srgbClr val="3B3B3B"/>
                </a:solidFill>
                <a:effectLst/>
                <a:latin typeface="Menlo" panose="020B0609030804020204" pitchFamily="49" charset="0"/>
              </a:rPr>
              <a:t>Mitigations</a:t>
            </a:r>
          </a:p>
          <a:p>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miti.ID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miti_id</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impact</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Integer</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criticality</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Integer</a:t>
            </a: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Mitigations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managed {</a:t>
            </a:r>
          </a:p>
          <a:p>
            <a:r>
              <a:rPr lang="en" altLang="ko-Kore-KR" sz="700" b="0" dirty="0">
                <a:solidFill>
                  <a:srgbClr val="0000FF"/>
                </a:solidFill>
                <a:effectLst/>
                <a:latin typeface="Menlo" panose="020B0609030804020204" pitchFamily="49" charset="0"/>
              </a:rPr>
              <a:t>key </a:t>
            </a:r>
            <a:r>
              <a:rPr lang="en" altLang="ko-Kore-KR" sz="700" b="0" dirty="0">
                <a:solidFill>
                  <a:srgbClr val="267F99"/>
                </a:solidFill>
                <a:effectLst/>
                <a:latin typeface="Menlo" panose="020B0609030804020204" pitchFamily="49" charset="0"/>
              </a:rPr>
              <a:t>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UUID </a:t>
            </a:r>
            <a:r>
              <a:rPr lang="en" altLang="ko-Kore-KR" sz="700" b="0" dirty="0">
                <a:solidFill>
                  <a:srgbClr val="E50000"/>
                </a:solidFill>
                <a:effectLst/>
                <a:latin typeface="Menlo" panose="020B0609030804020204" pitchFamily="49" charset="0"/>
              </a:rPr>
              <a:t>@(</a:t>
            </a:r>
            <a:r>
              <a:rPr lang="en" altLang="ko-Kore-KR" sz="700" b="0" dirty="0" err="1">
                <a:solidFill>
                  <a:srgbClr val="E50000"/>
                </a:solidFill>
                <a:effectLst/>
                <a:latin typeface="Menlo" panose="020B0609030804020204" pitchFamily="49" charset="0"/>
              </a:rPr>
              <a:t>Core.Computed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true);</a:t>
            </a:r>
          </a:p>
          <a:p>
            <a:r>
              <a:rPr lang="en" altLang="ko-Kore-KR" sz="700" b="0" dirty="0">
                <a:solidFill>
                  <a:srgbClr val="267F99"/>
                </a:solidFill>
                <a:effectLst/>
                <a:latin typeface="Menlo" panose="020B0609030804020204" pitchFamily="49" charset="0"/>
              </a:rPr>
              <a:t>description</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owner</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timeline</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risks</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Association to many </a:t>
            </a:r>
            <a:r>
              <a:rPr lang="en" altLang="ko-Kore-KR" sz="700" b="0" dirty="0">
                <a:solidFill>
                  <a:srgbClr val="3B3B3B"/>
                </a:solidFill>
                <a:effectLst/>
                <a:latin typeface="Menlo" panose="020B0609030804020204" pitchFamily="49" charset="0"/>
              </a:rPr>
              <a:t>Risks </a:t>
            </a:r>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risks.miti_id</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ID;</a:t>
            </a:r>
          </a:p>
          <a:p>
            <a:r>
              <a:rPr lang="en" altLang="ko-Kore-KR" sz="700" b="0" dirty="0">
                <a:solidFill>
                  <a:srgbClr val="3B3B3B"/>
                </a:solidFill>
                <a:effectLst/>
                <a:latin typeface="Menlo" panose="020B0609030804020204" pitchFamily="49" charset="0"/>
              </a:rPr>
              <a:t>}</a:t>
            </a:r>
          </a:p>
        </p:txBody>
      </p:sp>
      <p:sp>
        <p:nvSpPr>
          <p:cNvPr id="6" name="TextBox 5">
            <a:extLst>
              <a:ext uri="{FF2B5EF4-FFF2-40B4-BE49-F238E27FC236}">
                <a16:creationId xmlns:a16="http://schemas.microsoft.com/office/drawing/2014/main" id="{BB1F2F94-279D-F99C-7B20-5A195FA8ADBD}"/>
              </a:ext>
            </a:extLst>
          </p:cNvPr>
          <p:cNvSpPr txBox="1"/>
          <p:nvPr/>
        </p:nvSpPr>
        <p:spPr>
          <a:xfrm>
            <a:off x="6609723" y="3906255"/>
            <a:ext cx="4796185" cy="2154436"/>
          </a:xfrm>
          <a:prstGeom prst="rect">
            <a:avLst/>
          </a:prstGeom>
          <a:solidFill>
            <a:schemeClr val="bg1">
              <a:lumMod val="95000"/>
            </a:schemeClr>
          </a:solidFill>
        </p:spPr>
        <p:txBody>
          <a:bodyPr wrap="none" lIns="0" tIns="0" rIns="0" bIns="0" rtlCol="0">
            <a:spAutoFit/>
          </a:bodyPr>
          <a:lstStyle/>
          <a:p>
            <a:r>
              <a:rPr lang="en" altLang="ko-Kore-KR" sz="700" b="0" dirty="0">
                <a:solidFill>
                  <a:srgbClr val="0000FF"/>
                </a:solidFill>
                <a:effectLst/>
                <a:latin typeface="Menlo" panose="020B0609030804020204" pitchFamily="49" charset="0"/>
              </a:rPr>
              <a:t>using</a:t>
            </a:r>
            <a:r>
              <a:rPr lang="en" altLang="ko-Kore-KR" sz="700" b="0" dirty="0">
                <a:solidFill>
                  <a:srgbClr val="3B3B3B"/>
                </a:solidFill>
                <a:effectLst/>
                <a:latin typeface="Menlo" panose="020B0609030804020204" pitchFamily="49" charset="0"/>
              </a:rPr>
              <a:t> { </a:t>
            </a:r>
            <a:r>
              <a:rPr lang="en" altLang="ko-Kore-KR" sz="700" b="0" dirty="0">
                <a:solidFill>
                  <a:srgbClr val="001080"/>
                </a:solidFill>
                <a:effectLst/>
                <a:latin typeface="Menlo" panose="020B0609030804020204" pitchFamily="49" charset="0"/>
              </a:rPr>
              <a:t>OP_API_WORK_CENTERS_0001</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1080"/>
                </a:solidFill>
                <a:effectLst/>
                <a:latin typeface="Menlo" panose="020B0609030804020204" pitchFamily="49" charset="0"/>
              </a:rPr>
              <a:t>WC_API</a:t>
            </a:r>
            <a:r>
              <a:rPr lang="en" altLang="ko-Kore-KR" sz="700" b="0" dirty="0">
                <a:solidFill>
                  <a:srgbClr val="3B3B3B"/>
                </a:solidFill>
                <a:effectLst/>
                <a:latin typeface="Menlo" panose="020B0609030804020204" pitchFamily="49" charset="0"/>
              </a:rPr>
              <a:t> } </a:t>
            </a:r>
            <a:r>
              <a:rPr lang="en" altLang="ko-Kore-KR" sz="700" b="0" dirty="0">
                <a:solidFill>
                  <a:srgbClr val="0000FF"/>
                </a:solidFill>
                <a:effectLst/>
                <a:latin typeface="Menlo" panose="020B0609030804020204" pitchFamily="49" charset="0"/>
              </a:rPr>
              <a:t>from</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'./external/OP_API_WORK_CENTERS_0001'</a:t>
            </a:r>
            <a:r>
              <a:rPr lang="en" altLang="ko-Kore-KR" sz="700" b="0" dirty="0">
                <a:solidFill>
                  <a:srgbClr val="3B3B3B"/>
                </a:solidFill>
                <a:effectLst/>
                <a:latin typeface="Menlo" panose="020B0609030804020204" pitchFamily="49" charset="0"/>
              </a:rPr>
              <a:t>;</a:t>
            </a:r>
          </a:p>
          <a:p>
            <a:r>
              <a:rPr lang="en" altLang="ko-Kore-KR" sz="700" b="0" dirty="0">
                <a:solidFill>
                  <a:srgbClr val="0000FF"/>
                </a:solidFill>
                <a:effectLst/>
                <a:latin typeface="Menlo" panose="020B0609030804020204" pitchFamily="49" charset="0"/>
              </a:rPr>
              <a:t>using</a:t>
            </a:r>
            <a:r>
              <a:rPr lang="en" altLang="ko-Kore-KR" sz="700" b="0" dirty="0">
                <a:solidFill>
                  <a:srgbClr val="3B3B3B"/>
                </a:solidFill>
                <a:effectLst/>
                <a:latin typeface="Menlo" panose="020B0609030804020204" pitchFamily="49" charset="0"/>
              </a:rPr>
              <a:t> { </a:t>
            </a:r>
            <a:r>
              <a:rPr lang="en" altLang="ko-Kore-KR" sz="700" b="0" dirty="0" err="1">
                <a:solidFill>
                  <a:srgbClr val="001080"/>
                </a:solidFill>
                <a:effectLst/>
                <a:latin typeface="Menlo" panose="020B0609030804020204" pitchFamily="49" charset="0"/>
              </a:rPr>
              <a:t>sap</a:t>
            </a:r>
            <a:r>
              <a:rPr lang="en" altLang="ko-Kore-KR" sz="700" b="0" dirty="0" err="1">
                <a:solidFill>
                  <a:srgbClr val="3B3B3B"/>
                </a:solidFill>
                <a:effectLst/>
                <a:latin typeface="Menlo" panose="020B0609030804020204" pitchFamily="49" charset="0"/>
              </a:rPr>
              <a:t>.</a:t>
            </a:r>
            <a:r>
              <a:rPr lang="en" altLang="ko-Kore-KR" sz="700" b="0" dirty="0" err="1">
                <a:solidFill>
                  <a:srgbClr val="001080"/>
                </a:solidFill>
                <a:effectLst/>
                <a:latin typeface="Menlo" panose="020B0609030804020204" pitchFamily="49" charset="0"/>
              </a:rPr>
              <a:t>ui</a:t>
            </a:r>
            <a:r>
              <a:rPr lang="en" altLang="ko-Kore-KR" sz="700" b="0" dirty="0" err="1">
                <a:solidFill>
                  <a:srgbClr val="3B3B3B"/>
                </a:solidFill>
                <a:effectLst/>
                <a:latin typeface="Menlo" panose="020B0609030804020204" pitchFamily="49" charset="0"/>
              </a:rPr>
              <a:t>.</a:t>
            </a:r>
            <a:r>
              <a:rPr lang="en" altLang="ko-Kore-KR" sz="700" b="0" dirty="0" err="1">
                <a:solidFill>
                  <a:srgbClr val="001080"/>
                </a:solidFill>
                <a:effectLst/>
                <a:latin typeface="Menlo" panose="020B0609030804020204" pitchFamily="49" charset="0"/>
              </a:rPr>
              <a:t>riskmanagement</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1080"/>
                </a:solidFill>
                <a:effectLst/>
                <a:latin typeface="Menlo" panose="020B0609030804020204" pitchFamily="49" charset="0"/>
              </a:rPr>
              <a:t>my</a:t>
            </a:r>
            <a:r>
              <a:rPr lang="en" altLang="ko-Kore-KR" sz="700" b="0" dirty="0">
                <a:solidFill>
                  <a:srgbClr val="3B3B3B"/>
                </a:solidFill>
                <a:effectLst/>
                <a:latin typeface="Menlo" panose="020B0609030804020204" pitchFamily="49" charset="0"/>
              </a:rPr>
              <a:t> } </a:t>
            </a:r>
            <a:r>
              <a:rPr lang="en" altLang="ko-Kore-KR" sz="700" b="0" dirty="0">
                <a:solidFill>
                  <a:srgbClr val="0000FF"/>
                </a:solidFill>
                <a:effectLst/>
                <a:latin typeface="Menlo" panose="020B0609030804020204" pitchFamily="49" charset="0"/>
              </a:rPr>
              <a:t>from</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a:t>
            </a:r>
            <a:r>
              <a:rPr lang="en" altLang="ko-Kore-KR" sz="700" b="0" dirty="0" err="1">
                <a:solidFill>
                  <a:srgbClr val="A31515"/>
                </a:solidFill>
                <a:effectLst/>
                <a:latin typeface="Menlo" panose="020B0609030804020204" pitchFamily="49" charset="0"/>
              </a:rPr>
              <a:t>db</a:t>
            </a:r>
            <a:r>
              <a:rPr lang="en" altLang="ko-Kore-KR" sz="700" b="0" dirty="0">
                <a:solidFill>
                  <a:srgbClr val="A31515"/>
                </a:solidFill>
                <a:effectLst/>
                <a:latin typeface="Menlo" panose="020B0609030804020204" pitchFamily="49" charset="0"/>
              </a:rPr>
              <a:t>/schema'</a:t>
            </a: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endParaRPr lang="en" altLang="ko-Kore-KR" sz="700" b="0" dirty="0">
              <a:solidFill>
                <a:srgbClr val="3B3B3B"/>
              </a:solidFill>
              <a:effectLst/>
              <a:latin typeface="Menlo" panose="020B0609030804020204" pitchFamily="49" charset="0"/>
            </a:endParaRPr>
          </a:p>
          <a:p>
            <a:r>
              <a:rPr lang="en" altLang="ko-Kore-KR" sz="700" b="0" dirty="0">
                <a:solidFill>
                  <a:srgbClr val="0000FF"/>
                </a:solidFill>
                <a:effectLst/>
                <a:latin typeface="Menlo" panose="020B0609030804020204" pitchFamily="49" charset="0"/>
              </a:rPr>
              <a:t>service</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WCService</a:t>
            </a:r>
            <a:r>
              <a:rPr lang="en" altLang="ko-Kore-KR" sz="700" b="0" dirty="0">
                <a:solidFill>
                  <a:srgbClr val="3B3B3B"/>
                </a:solidFill>
                <a:effectLst/>
                <a:latin typeface="Menlo" panose="020B0609030804020204" pitchFamily="49" charset="0"/>
              </a:rPr>
              <a:t> </a:t>
            </a:r>
            <a:r>
              <a:rPr lang="en" altLang="ko-Kore-KR" sz="700" b="0" dirty="0">
                <a:solidFill>
                  <a:srgbClr val="E50000"/>
                </a:solidFill>
                <a:effectLst/>
                <a:latin typeface="Menlo" panose="020B0609030804020204" pitchFamily="49" charset="0"/>
              </a:rPr>
              <a:t>@(</a:t>
            </a:r>
            <a:r>
              <a:rPr lang="en" altLang="ko-Kore-KR" sz="700" b="0" dirty="0" err="1">
                <a:solidFill>
                  <a:srgbClr val="E50000"/>
                </a:solidFill>
                <a:effectLst/>
                <a:latin typeface="Menlo" panose="020B0609030804020204" pitchFamily="49" charset="0"/>
              </a:rPr>
              <a:t>requires</a:t>
            </a:r>
            <a:r>
              <a:rPr lang="en" altLang="ko-Kore-KR" sz="700" b="0" dirty="0" err="1">
                <a:solidFill>
                  <a:srgbClr val="000000"/>
                </a:solidFill>
                <a:effectLst/>
                <a:latin typeface="Menlo" panose="020B0609030804020204" pitchFamily="49" charset="0"/>
              </a:rPr>
              <a:t>:</a:t>
            </a:r>
            <a:r>
              <a:rPr lang="en" altLang="ko-Kore-KR" sz="700" b="0" dirty="0" err="1">
                <a:solidFill>
                  <a:srgbClr val="A31515"/>
                </a:solidFill>
                <a:effectLst/>
                <a:latin typeface="Menlo" panose="020B0609030804020204" pitchFamily="49" charset="0"/>
              </a:rPr>
              <a:t>'any</a:t>
            </a:r>
            <a:r>
              <a:rPr lang="en" altLang="ko-Kore-KR" sz="700" b="0" dirty="0">
                <a:solidFill>
                  <a:srgbClr val="A3151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a:t>
            </a:r>
          </a:p>
          <a:p>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A_WorkCenters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projection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WC_API.A_WorkCenters</a:t>
            </a:r>
            <a:r>
              <a:rPr lang="en" altLang="ko-Kore-KR" sz="700" b="0" dirty="0">
                <a:solidFill>
                  <a:srgbClr val="3B3B3B"/>
                </a:solidFill>
                <a:effectLst/>
                <a:latin typeface="Menlo" panose="020B0609030804020204" pitchFamily="49" charset="0"/>
              </a:rPr>
              <a:t> {</a:t>
            </a:r>
          </a:p>
          <a:p>
            <a:r>
              <a:rPr lang="en" altLang="ko-Kore-KR" sz="700" b="0" dirty="0" err="1">
                <a:solidFill>
                  <a:srgbClr val="267F99"/>
                </a:solidFill>
                <a:effectLst/>
                <a:latin typeface="Menlo" panose="020B0609030804020204" pitchFamily="49" charset="0"/>
              </a:rPr>
              <a:t>WorkCenterInternalID</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WorkCenter</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br>
              <a:rPr lang="en" altLang="ko-Kore-KR" sz="700" b="0" dirty="0">
                <a:solidFill>
                  <a:srgbClr val="3B3B3B"/>
                </a:solidFill>
                <a:effectLst/>
                <a:latin typeface="Menlo" panose="020B0609030804020204" pitchFamily="49" charset="0"/>
              </a:rPr>
            </a:br>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Risks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projection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my.Risks</a:t>
            </a:r>
            <a:r>
              <a:rPr lang="en" altLang="ko-Kore-KR" sz="700" b="0" dirty="0">
                <a:solidFill>
                  <a:srgbClr val="3B3B3B"/>
                </a:solidFill>
                <a:effectLst/>
                <a:latin typeface="Menlo" panose="020B0609030804020204" pitchFamily="49" charset="0"/>
              </a:rPr>
              <a:t>;</a:t>
            </a:r>
          </a:p>
          <a:p>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Mitigations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projection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my.Mitigations</a:t>
            </a: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r>
              <a:rPr lang="en" altLang="ko-Kore-KR" sz="700" b="0" dirty="0">
                <a:solidFill>
                  <a:srgbClr val="0000FF"/>
                </a:solidFill>
                <a:effectLst/>
                <a:latin typeface="Menlo" panose="020B0609030804020204" pitchFamily="49" charset="0"/>
              </a:rPr>
              <a:t>view</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testvw</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endParaRPr lang="en" altLang="ko-Kore-KR" sz="700" b="0" dirty="0">
              <a:solidFill>
                <a:srgbClr val="3B3B3B"/>
              </a:solidFill>
              <a:effectLst/>
              <a:latin typeface="Menlo" panose="020B0609030804020204" pitchFamily="49" charset="0"/>
            </a:endParaRPr>
          </a:p>
          <a:p>
            <a:r>
              <a:rPr lang="en" altLang="ko-Kore-KR" sz="700" b="0" dirty="0">
                <a:solidFill>
                  <a:srgbClr val="0000FF"/>
                </a:solidFill>
                <a:effectLst/>
                <a:latin typeface="Menlo" panose="020B0609030804020204" pitchFamily="49" charset="0"/>
              </a:rPr>
              <a:t>select</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A.impact</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B.owner</a:t>
            </a:r>
            <a:endParaRPr lang="en" altLang="ko-Kore-KR" sz="700" b="0" dirty="0">
              <a:solidFill>
                <a:srgbClr val="3B3B3B"/>
              </a:solidFill>
              <a:effectLst/>
              <a:latin typeface="Menlo" panose="020B0609030804020204" pitchFamily="49" charset="0"/>
            </a:endParaRPr>
          </a:p>
          <a:p>
            <a:r>
              <a:rPr lang="en" altLang="ko-Kore-KR" sz="700" b="0" dirty="0">
                <a:solidFill>
                  <a:srgbClr val="0000FF"/>
                </a:solidFill>
                <a:effectLst/>
                <a:latin typeface="Menlo" panose="020B0609030804020204" pitchFamily="49" charset="0"/>
              </a:rPr>
              <a:t>from</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my.Risks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a:t>
            </a:r>
          </a:p>
          <a:p>
            <a:r>
              <a:rPr lang="en" altLang="ko-Kore-KR" sz="700" b="0" dirty="0">
                <a:solidFill>
                  <a:srgbClr val="0000FF"/>
                </a:solidFill>
                <a:effectLst/>
                <a:latin typeface="Menlo" panose="020B0609030804020204" pitchFamily="49" charset="0"/>
              </a:rPr>
              <a:t>inner</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join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my.Mitigations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B</a:t>
            </a:r>
          </a:p>
          <a:p>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A.miti_id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B.ID</a:t>
            </a:r>
          </a:p>
          <a:p>
            <a:r>
              <a:rPr lang="en" altLang="ko-Kore-KR" sz="700" b="0" dirty="0">
                <a:solidFill>
                  <a:srgbClr val="3B3B3B"/>
                </a:solidFill>
                <a:effectLst/>
                <a:latin typeface="Menlo" panose="020B0609030804020204" pitchFamily="49" charset="0"/>
              </a:rPr>
              <a:t>}</a:t>
            </a:r>
          </a:p>
          <a:p>
            <a:endParaRPr lang="en" altLang="ko-Kore-KR" sz="700" b="0" dirty="0">
              <a:solidFill>
                <a:srgbClr val="3B3B3B"/>
              </a:solidFill>
              <a:effectLst/>
              <a:latin typeface="Menlo" panose="020B0609030804020204" pitchFamily="49" charset="0"/>
            </a:endParaRPr>
          </a:p>
        </p:txBody>
      </p:sp>
      <p:sp>
        <p:nvSpPr>
          <p:cNvPr id="7" name="TextBox 6">
            <a:extLst>
              <a:ext uri="{FF2B5EF4-FFF2-40B4-BE49-F238E27FC236}">
                <a16:creationId xmlns:a16="http://schemas.microsoft.com/office/drawing/2014/main" id="{56A1C537-A822-6FC4-AE6B-219C2B2CA0E6}"/>
              </a:ext>
            </a:extLst>
          </p:cNvPr>
          <p:cNvSpPr txBox="1"/>
          <p:nvPr/>
        </p:nvSpPr>
        <p:spPr>
          <a:xfrm>
            <a:off x="6609723" y="2088703"/>
            <a:ext cx="4796185" cy="1215717"/>
          </a:xfrm>
          <a:prstGeom prst="rect">
            <a:avLst/>
          </a:prstGeom>
          <a:solidFill>
            <a:schemeClr val="bg1">
              <a:lumMod val="95000"/>
            </a:schemeClr>
          </a:solidFill>
        </p:spPr>
        <p:txBody>
          <a:bodyPr wrap="square" lIns="0" tIns="0" rIns="0" bIns="0" rtlCol="0">
            <a:spAutoFit/>
          </a:bodyPr>
          <a:lstStyle/>
          <a:p>
            <a:r>
              <a:rPr lang="en" altLang="ko-Kore-KR" sz="800" b="0" dirty="0">
                <a:solidFill>
                  <a:srgbClr val="0000FF"/>
                </a:solidFill>
                <a:effectLst/>
                <a:latin typeface="Menlo" panose="020B0609030804020204" pitchFamily="49" charset="0"/>
              </a:rPr>
              <a:t>const</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cds</a:t>
            </a:r>
            <a:r>
              <a:rPr lang="en" altLang="ko-Kore-KR" sz="800" b="0" dirty="0">
                <a:solidFill>
                  <a:srgbClr val="3B3B3B"/>
                </a:solidFill>
                <a:effectLst/>
                <a:latin typeface="Menlo" panose="020B0609030804020204" pitchFamily="49" charset="0"/>
              </a:rPr>
              <a:t> </a:t>
            </a:r>
            <a:r>
              <a:rPr lang="en" altLang="ko-Kore-KR" sz="800" b="0" dirty="0">
                <a:solidFill>
                  <a:srgbClr val="000000"/>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a:solidFill>
                  <a:srgbClr val="795E26"/>
                </a:solidFill>
                <a:effectLst/>
                <a:latin typeface="Menlo" panose="020B0609030804020204" pitchFamily="49" charset="0"/>
              </a:rPr>
              <a:t>require</a:t>
            </a:r>
            <a:r>
              <a:rPr lang="en" altLang="ko-Kore-KR" sz="800" b="0" dirty="0">
                <a:solidFill>
                  <a:srgbClr val="3B3B3B"/>
                </a:solidFill>
                <a:effectLst/>
                <a:latin typeface="Menlo" panose="020B0609030804020204" pitchFamily="49" charset="0"/>
              </a:rPr>
              <a:t>(</a:t>
            </a:r>
            <a:r>
              <a:rPr lang="en" altLang="ko-Kore-KR" sz="800" b="0" dirty="0">
                <a:solidFill>
                  <a:srgbClr val="A31515"/>
                </a:solidFill>
                <a:effectLst/>
                <a:latin typeface="Menlo" panose="020B0609030804020204" pitchFamily="49" charset="0"/>
              </a:rPr>
              <a:t>'@sap/</a:t>
            </a:r>
            <a:r>
              <a:rPr lang="en" altLang="ko-Kore-KR" sz="800" b="0" dirty="0" err="1">
                <a:solidFill>
                  <a:srgbClr val="A31515"/>
                </a:solidFill>
                <a:effectLst/>
                <a:latin typeface="Menlo" panose="020B0609030804020204" pitchFamily="49" charset="0"/>
              </a:rPr>
              <a:t>cds'</a:t>
            </a:r>
            <a:r>
              <a:rPr lang="en" altLang="ko-Kore-KR" sz="800" b="0" dirty="0">
                <a:solidFill>
                  <a:srgbClr val="3B3B3B"/>
                </a:solidFill>
                <a:effectLst/>
                <a:latin typeface="Menlo" panose="020B0609030804020204" pitchFamily="49" charset="0"/>
              </a:rPr>
              <a:t>);</a:t>
            </a:r>
          </a:p>
          <a:p>
            <a:br>
              <a:rPr lang="en" altLang="ko-Kore-KR" sz="800" b="0" dirty="0">
                <a:solidFill>
                  <a:srgbClr val="3B3B3B"/>
                </a:solidFill>
                <a:effectLst/>
                <a:latin typeface="Menlo" panose="020B0609030804020204" pitchFamily="49" charset="0"/>
              </a:rPr>
            </a:br>
            <a:r>
              <a:rPr lang="en" altLang="ko-Kore-KR" sz="800" b="0" dirty="0" err="1">
                <a:solidFill>
                  <a:srgbClr val="267F99"/>
                </a:solidFill>
                <a:effectLst/>
                <a:latin typeface="Menlo" panose="020B0609030804020204" pitchFamily="49" charset="0"/>
              </a:rPr>
              <a:t>module</a:t>
            </a:r>
            <a:r>
              <a:rPr lang="en" altLang="ko-Kore-KR" sz="800" b="0" dirty="0" err="1">
                <a:solidFill>
                  <a:srgbClr val="3B3B3B"/>
                </a:solidFill>
                <a:effectLst/>
                <a:latin typeface="Menlo" panose="020B0609030804020204" pitchFamily="49" charset="0"/>
              </a:rPr>
              <a:t>.</a:t>
            </a:r>
            <a:r>
              <a:rPr lang="en" altLang="ko-Kore-KR" sz="800" b="0" dirty="0" err="1">
                <a:solidFill>
                  <a:srgbClr val="267F99"/>
                </a:solidFill>
                <a:effectLst/>
                <a:latin typeface="Menlo" panose="020B0609030804020204" pitchFamily="49" charset="0"/>
              </a:rPr>
              <a:t>exports</a:t>
            </a:r>
            <a:r>
              <a:rPr lang="en" altLang="ko-Kore-KR" sz="800" b="0" dirty="0">
                <a:solidFill>
                  <a:srgbClr val="3B3B3B"/>
                </a:solidFill>
                <a:effectLst/>
                <a:latin typeface="Menlo" panose="020B0609030804020204" pitchFamily="49" charset="0"/>
              </a:rPr>
              <a:t> </a:t>
            </a:r>
            <a:r>
              <a:rPr lang="en" altLang="ko-Kore-KR" sz="800" b="0" dirty="0">
                <a:solidFill>
                  <a:srgbClr val="000000"/>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cds</a:t>
            </a:r>
            <a:r>
              <a:rPr lang="en" altLang="ko-Kore-KR" sz="800" b="0" dirty="0" err="1">
                <a:solidFill>
                  <a:srgbClr val="3B3B3B"/>
                </a:solidFill>
                <a:effectLst/>
                <a:latin typeface="Menlo" panose="020B0609030804020204" pitchFamily="49" charset="0"/>
              </a:rPr>
              <a:t>.</a:t>
            </a:r>
            <a:r>
              <a:rPr lang="en" altLang="ko-Kore-KR" sz="800" b="0" dirty="0" err="1">
                <a:solidFill>
                  <a:srgbClr val="001080"/>
                </a:solidFill>
                <a:effectLst/>
                <a:latin typeface="Menlo" panose="020B0609030804020204" pitchFamily="49" charset="0"/>
              </a:rPr>
              <a:t>service</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impl</a:t>
            </a:r>
            <a:r>
              <a:rPr lang="en" altLang="ko-Kore-KR" sz="800" b="0" dirty="0">
                <a:solidFill>
                  <a:srgbClr val="3B3B3B"/>
                </a:solidFill>
                <a:effectLst/>
                <a:latin typeface="Menlo" panose="020B0609030804020204" pitchFamily="49" charset="0"/>
              </a:rPr>
              <a:t>(</a:t>
            </a:r>
            <a:r>
              <a:rPr lang="en" altLang="ko-Kore-KR" sz="800" b="0" dirty="0">
                <a:solidFill>
                  <a:srgbClr val="0000FF"/>
                </a:solidFill>
                <a:effectLst/>
                <a:latin typeface="Menlo" panose="020B0609030804020204" pitchFamily="49" charset="0"/>
              </a:rPr>
              <a:t>async</a:t>
            </a:r>
            <a:r>
              <a:rPr lang="en" altLang="ko-Kore-KR" sz="800" b="0" dirty="0">
                <a:solidFill>
                  <a:srgbClr val="3B3B3B"/>
                </a:solidFill>
                <a:effectLst/>
                <a:latin typeface="Menlo" panose="020B0609030804020204" pitchFamily="49" charset="0"/>
              </a:rPr>
              <a:t> </a:t>
            </a:r>
            <a:r>
              <a:rPr lang="en" altLang="ko-Kore-KR" sz="800" b="0" dirty="0">
                <a:solidFill>
                  <a:srgbClr val="0000FF"/>
                </a:solidFill>
                <a:effectLst/>
                <a:latin typeface="Menlo" panose="020B0609030804020204" pitchFamily="49" charset="0"/>
              </a:rPr>
              <a:t>function</a:t>
            </a:r>
            <a:r>
              <a:rPr lang="en" altLang="ko-Kore-KR" sz="800" b="0" dirty="0">
                <a:solidFill>
                  <a:srgbClr val="3B3B3B"/>
                </a:solidFill>
                <a:effectLst/>
                <a:latin typeface="Menlo" panose="020B0609030804020204" pitchFamily="49" charset="0"/>
              </a:rPr>
              <a:t>() {</a:t>
            </a:r>
          </a:p>
          <a:p>
            <a:r>
              <a:rPr lang="en" altLang="ko-Kore-KR" sz="800" b="0" dirty="0">
                <a:solidFill>
                  <a:srgbClr val="0000FF"/>
                </a:solidFill>
                <a:effectLst/>
                <a:latin typeface="Menlo" panose="020B0609030804020204" pitchFamily="49" charset="0"/>
              </a:rPr>
              <a:t>const</a:t>
            </a:r>
            <a:r>
              <a:rPr lang="en" altLang="ko-Kore-KR" sz="800" b="0" dirty="0">
                <a:solidFill>
                  <a:srgbClr val="3B3B3B"/>
                </a:solidFill>
                <a:effectLst/>
                <a:latin typeface="Menlo" panose="020B0609030804020204" pitchFamily="49" charset="0"/>
              </a:rPr>
              <a:t> { </a:t>
            </a:r>
            <a:r>
              <a:rPr lang="en" altLang="ko-Kore-KR" sz="800" b="0" dirty="0" err="1">
                <a:solidFill>
                  <a:srgbClr val="0070C1"/>
                </a:solidFill>
                <a:effectLst/>
                <a:latin typeface="Menlo" panose="020B0609030804020204" pitchFamily="49" charset="0"/>
              </a:rPr>
              <a:t>A_WorkCenters</a:t>
            </a:r>
            <a:r>
              <a:rPr lang="en" altLang="ko-Kore-KR" sz="800" b="0" dirty="0">
                <a:solidFill>
                  <a:srgbClr val="3B3B3B"/>
                </a:solidFill>
                <a:effectLst/>
                <a:latin typeface="Menlo" panose="020B0609030804020204" pitchFamily="49" charset="0"/>
              </a:rPr>
              <a:t> } </a:t>
            </a:r>
            <a:r>
              <a:rPr lang="en" altLang="ko-Kore-KR" sz="800" b="0" dirty="0">
                <a:solidFill>
                  <a:srgbClr val="000000"/>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err="1">
                <a:solidFill>
                  <a:srgbClr val="0000FF"/>
                </a:solidFill>
                <a:effectLst/>
                <a:latin typeface="Menlo" panose="020B0609030804020204" pitchFamily="49" charset="0"/>
              </a:rPr>
              <a:t>this</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entities</a:t>
            </a:r>
            <a:r>
              <a:rPr lang="en" altLang="ko-Kore-KR" sz="800" b="0" dirty="0">
                <a:solidFill>
                  <a:srgbClr val="3B3B3B"/>
                </a:solidFill>
                <a:effectLst/>
                <a:latin typeface="Menlo" panose="020B0609030804020204" pitchFamily="49" charset="0"/>
              </a:rPr>
              <a:t>;</a:t>
            </a:r>
          </a:p>
          <a:p>
            <a:r>
              <a:rPr lang="en" altLang="ko-Kore-KR" sz="800" b="0" dirty="0">
                <a:solidFill>
                  <a:srgbClr val="0000FF"/>
                </a:solidFill>
                <a:effectLst/>
                <a:latin typeface="Menlo" panose="020B0609030804020204" pitchFamily="49" charset="0"/>
              </a:rPr>
              <a:t>const</a:t>
            </a:r>
            <a:r>
              <a:rPr lang="en" altLang="ko-Kore-KR" sz="800" b="0" dirty="0">
                <a:solidFill>
                  <a:srgbClr val="3B3B3B"/>
                </a:solidFill>
                <a:effectLst/>
                <a:latin typeface="Menlo" panose="020B0609030804020204" pitchFamily="49" charset="0"/>
              </a:rPr>
              <a:t> </a:t>
            </a:r>
            <a:r>
              <a:rPr lang="en" altLang="ko-Kore-KR" sz="800" b="0" dirty="0">
                <a:solidFill>
                  <a:srgbClr val="0070C1"/>
                </a:solidFill>
                <a:effectLst/>
                <a:latin typeface="Menlo" panose="020B0609030804020204" pitchFamily="49" charset="0"/>
              </a:rPr>
              <a:t>service</a:t>
            </a:r>
            <a:r>
              <a:rPr lang="en" altLang="ko-Kore-KR" sz="800" b="0" dirty="0">
                <a:solidFill>
                  <a:srgbClr val="3B3B3B"/>
                </a:solidFill>
                <a:effectLst/>
                <a:latin typeface="Menlo" panose="020B0609030804020204" pitchFamily="49" charset="0"/>
              </a:rPr>
              <a:t> </a:t>
            </a:r>
            <a:r>
              <a:rPr lang="en" altLang="ko-Kore-KR" sz="800" b="0" dirty="0">
                <a:solidFill>
                  <a:srgbClr val="000000"/>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a:solidFill>
                  <a:srgbClr val="AF00DB"/>
                </a:solidFill>
                <a:effectLst/>
                <a:latin typeface="Menlo" panose="020B0609030804020204" pitchFamily="49" charset="0"/>
              </a:rPr>
              <a:t>await</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cds</a:t>
            </a:r>
            <a:r>
              <a:rPr lang="en" altLang="ko-Kore-KR" sz="800" b="0" dirty="0" err="1">
                <a:solidFill>
                  <a:srgbClr val="3B3B3B"/>
                </a:solidFill>
                <a:effectLst/>
                <a:latin typeface="Menlo" panose="020B0609030804020204" pitchFamily="49" charset="0"/>
              </a:rPr>
              <a:t>.</a:t>
            </a:r>
            <a:r>
              <a:rPr lang="en" altLang="ko-Kore-KR" sz="800" b="0" dirty="0" err="1">
                <a:solidFill>
                  <a:srgbClr val="001080"/>
                </a:solidFill>
                <a:effectLst/>
                <a:latin typeface="Menlo" panose="020B0609030804020204" pitchFamily="49" charset="0"/>
              </a:rPr>
              <a:t>connect</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to</a:t>
            </a:r>
            <a:r>
              <a:rPr lang="en" altLang="ko-Kore-KR" sz="800" b="0" dirty="0">
                <a:solidFill>
                  <a:srgbClr val="3B3B3B"/>
                </a:solidFill>
                <a:effectLst/>
                <a:latin typeface="Menlo" panose="020B0609030804020204" pitchFamily="49" charset="0"/>
              </a:rPr>
              <a:t>(</a:t>
            </a:r>
            <a:r>
              <a:rPr lang="en" altLang="ko-Kore-KR" sz="800" b="0" dirty="0">
                <a:solidFill>
                  <a:srgbClr val="A31515"/>
                </a:solidFill>
                <a:effectLst/>
                <a:latin typeface="Menlo" panose="020B0609030804020204" pitchFamily="49" charset="0"/>
              </a:rPr>
              <a:t>'OP_API_WORK_CENTERS_0001'</a:t>
            </a:r>
            <a:r>
              <a:rPr lang="en" altLang="ko-Kore-KR" sz="800" b="0" dirty="0">
                <a:solidFill>
                  <a:srgbClr val="3B3B3B"/>
                </a:solidFill>
                <a:effectLst/>
                <a:latin typeface="Menlo" panose="020B0609030804020204" pitchFamily="49" charset="0"/>
              </a:rPr>
              <a:t>);</a:t>
            </a:r>
          </a:p>
          <a:p>
            <a:r>
              <a:rPr lang="en" altLang="ko-Kore-KR" sz="800" b="0" dirty="0" err="1">
                <a:solidFill>
                  <a:srgbClr val="0000FF"/>
                </a:solidFill>
                <a:effectLst/>
                <a:latin typeface="Menlo" panose="020B0609030804020204" pitchFamily="49" charset="0"/>
              </a:rPr>
              <a:t>this</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on</a:t>
            </a:r>
            <a:r>
              <a:rPr lang="en" altLang="ko-Kore-KR" sz="800" b="0" dirty="0">
                <a:solidFill>
                  <a:srgbClr val="3B3B3B"/>
                </a:solidFill>
                <a:effectLst/>
                <a:latin typeface="Menlo" panose="020B0609030804020204" pitchFamily="49" charset="0"/>
              </a:rPr>
              <a:t>(</a:t>
            </a:r>
            <a:r>
              <a:rPr lang="en" altLang="ko-Kore-KR" sz="800" b="0" dirty="0">
                <a:solidFill>
                  <a:srgbClr val="A31515"/>
                </a:solidFill>
                <a:effectLst/>
                <a:latin typeface="Menlo" panose="020B0609030804020204" pitchFamily="49" charset="0"/>
              </a:rPr>
              <a:t>'READ'</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A_WorkCenters</a:t>
            </a:r>
            <a:r>
              <a:rPr lang="en" altLang="ko-Kore-KR" sz="800" b="0" dirty="0">
                <a:solidFill>
                  <a:srgbClr val="3B3B3B"/>
                </a:solidFill>
                <a:effectLst/>
                <a:latin typeface="Menlo" panose="020B0609030804020204" pitchFamily="49" charset="0"/>
              </a:rPr>
              <a:t>, </a:t>
            </a:r>
            <a:r>
              <a:rPr lang="en" altLang="ko-Kore-KR" sz="800" b="0" dirty="0">
                <a:solidFill>
                  <a:srgbClr val="001080"/>
                </a:solidFill>
                <a:effectLst/>
                <a:latin typeface="Menlo" panose="020B0609030804020204" pitchFamily="49" charset="0"/>
              </a:rPr>
              <a:t>request</a:t>
            </a:r>
            <a:r>
              <a:rPr lang="en" altLang="ko-Kore-KR" sz="800" b="0" dirty="0">
                <a:solidFill>
                  <a:srgbClr val="3B3B3B"/>
                </a:solidFill>
                <a:effectLst/>
                <a:latin typeface="Menlo" panose="020B0609030804020204" pitchFamily="49" charset="0"/>
              </a:rPr>
              <a:t> </a:t>
            </a:r>
            <a:r>
              <a:rPr lang="en" altLang="ko-Kore-KR" sz="800" b="0" dirty="0">
                <a:solidFill>
                  <a:srgbClr val="0000FF"/>
                </a:solidFill>
                <a:effectLst/>
                <a:latin typeface="Menlo" panose="020B0609030804020204" pitchFamily="49" charset="0"/>
              </a:rPr>
              <a:t>=&gt;</a:t>
            </a:r>
            <a:r>
              <a:rPr lang="en" altLang="ko-Kore-KR" sz="800" b="0" dirty="0">
                <a:solidFill>
                  <a:srgbClr val="3B3B3B"/>
                </a:solidFill>
                <a:effectLst/>
                <a:latin typeface="Menlo" panose="020B0609030804020204" pitchFamily="49" charset="0"/>
              </a:rPr>
              <a:t> {</a:t>
            </a:r>
          </a:p>
          <a:p>
            <a:r>
              <a:rPr lang="en" altLang="ko-Kore-KR" sz="800" b="0" dirty="0">
                <a:solidFill>
                  <a:srgbClr val="AF00DB"/>
                </a:solidFill>
                <a:effectLst/>
                <a:latin typeface="Menlo" panose="020B0609030804020204" pitchFamily="49" charset="0"/>
              </a:rPr>
              <a:t>return</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service</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tx</a:t>
            </a:r>
            <a:r>
              <a:rPr lang="en" altLang="ko-Kore-KR" sz="800" b="0" dirty="0">
                <a:solidFill>
                  <a:srgbClr val="3B3B3B"/>
                </a:solidFill>
                <a:effectLst/>
                <a:latin typeface="Menlo" panose="020B0609030804020204" pitchFamily="49" charset="0"/>
              </a:rPr>
              <a:t>(</a:t>
            </a:r>
            <a:r>
              <a:rPr lang="en" altLang="ko-Kore-KR" sz="800" b="0" dirty="0">
                <a:solidFill>
                  <a:srgbClr val="001080"/>
                </a:solidFill>
                <a:effectLst/>
                <a:latin typeface="Menlo" panose="020B0609030804020204" pitchFamily="49" charset="0"/>
              </a:rPr>
              <a:t>request</a:t>
            </a:r>
            <a:r>
              <a:rPr lang="en" altLang="ko-Kore-KR" sz="800" b="0" dirty="0">
                <a:solidFill>
                  <a:srgbClr val="3B3B3B"/>
                </a:solidFill>
                <a:effectLst/>
                <a:latin typeface="Menlo" panose="020B0609030804020204" pitchFamily="49" charset="0"/>
              </a:rPr>
              <a:t>).</a:t>
            </a:r>
            <a:r>
              <a:rPr lang="en" altLang="ko-Kore-KR" sz="800" b="0" dirty="0">
                <a:solidFill>
                  <a:srgbClr val="795E26"/>
                </a:solidFill>
                <a:effectLst/>
                <a:latin typeface="Menlo" panose="020B0609030804020204" pitchFamily="49" charset="0"/>
              </a:rPr>
              <a:t>run</a:t>
            </a:r>
            <a:r>
              <a:rPr lang="en" altLang="ko-Kore-KR" sz="800" b="0" dirty="0">
                <a:solidFill>
                  <a:srgbClr val="3B3B3B"/>
                </a:solidFill>
                <a:effectLst/>
                <a:latin typeface="Menlo" panose="020B0609030804020204" pitchFamily="49" charset="0"/>
              </a:rPr>
              <a:t>(</a:t>
            </a:r>
            <a:r>
              <a:rPr lang="en" altLang="ko-Kore-KR" sz="800" b="0" dirty="0" err="1">
                <a:solidFill>
                  <a:srgbClr val="001080"/>
                </a:solidFill>
                <a:effectLst/>
                <a:latin typeface="Menlo" panose="020B0609030804020204" pitchFamily="49" charset="0"/>
              </a:rPr>
              <a:t>request</a:t>
            </a:r>
            <a:r>
              <a:rPr lang="en" altLang="ko-Kore-KR" sz="800" b="0" dirty="0" err="1">
                <a:solidFill>
                  <a:srgbClr val="3B3B3B"/>
                </a:solidFill>
                <a:effectLst/>
                <a:latin typeface="Menlo" panose="020B0609030804020204" pitchFamily="49" charset="0"/>
              </a:rPr>
              <a:t>.</a:t>
            </a:r>
            <a:r>
              <a:rPr lang="en" altLang="ko-Kore-KR" sz="800" b="0" dirty="0" err="1">
                <a:solidFill>
                  <a:srgbClr val="001080"/>
                </a:solidFill>
                <a:effectLst/>
                <a:latin typeface="Menlo" panose="020B0609030804020204" pitchFamily="49" charset="0"/>
              </a:rPr>
              <a:t>query</a:t>
            </a:r>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endParaRPr lang="en" altLang="ko-Kore-KR" sz="700" b="0" dirty="0">
              <a:solidFill>
                <a:srgbClr val="3B3B3B"/>
              </a:solidFill>
              <a:effectLst/>
              <a:latin typeface="Menlo" panose="020B0609030804020204" pitchFamily="49" charset="0"/>
            </a:endParaRPr>
          </a:p>
        </p:txBody>
      </p:sp>
      <p:sp>
        <p:nvSpPr>
          <p:cNvPr id="8" name="TextBox 7">
            <a:extLst>
              <a:ext uri="{FF2B5EF4-FFF2-40B4-BE49-F238E27FC236}">
                <a16:creationId xmlns:a16="http://schemas.microsoft.com/office/drawing/2014/main" id="{39C499C2-4B88-51D3-6C05-86DC3F2972DB}"/>
              </a:ext>
            </a:extLst>
          </p:cNvPr>
          <p:cNvSpPr txBox="1"/>
          <p:nvPr/>
        </p:nvSpPr>
        <p:spPr>
          <a:xfrm>
            <a:off x="3115729" y="2260594"/>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schema.cds</a:t>
            </a:r>
            <a:endParaRPr kumimoji="1" lang="ko-Kore-KR" altLang="en-US" sz="1800" kern="0" dirty="0" err="1">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5F5DD77C-F0BF-73B2-7B6E-4E11D847F303}"/>
              </a:ext>
            </a:extLst>
          </p:cNvPr>
          <p:cNvSpPr txBox="1"/>
          <p:nvPr/>
        </p:nvSpPr>
        <p:spPr>
          <a:xfrm>
            <a:off x="6618239" y="1779155"/>
            <a:ext cx="159017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cat-</a:t>
            </a:r>
            <a:r>
              <a:rPr kumimoji="1" lang="en-US" altLang="ko-Kore-KR" sz="1800" kern="0" dirty="0" err="1">
                <a:ea typeface="Arial Unicode MS" pitchFamily="34" charset="-128"/>
                <a:cs typeface="Arial Unicode MS" pitchFamily="34" charset="-128"/>
              </a:rPr>
              <a:t>service.cds</a:t>
            </a:r>
            <a:endParaRPr kumimoji="1" lang="ko-Kore-KR" altLang="en-US" sz="1800"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BDE7E0DE-26B5-D027-29A0-8E81CEBE8CAA}"/>
              </a:ext>
            </a:extLst>
          </p:cNvPr>
          <p:cNvSpPr txBox="1"/>
          <p:nvPr/>
        </p:nvSpPr>
        <p:spPr>
          <a:xfrm>
            <a:off x="6557719" y="3614331"/>
            <a:ext cx="139781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cat-</a:t>
            </a:r>
            <a:r>
              <a:rPr kumimoji="1" lang="en-US" altLang="ko-Kore-KR" sz="1800" kern="0" dirty="0" err="1">
                <a:ea typeface="Arial Unicode MS" pitchFamily="34" charset="-128"/>
                <a:cs typeface="Arial Unicode MS" pitchFamily="34" charset="-128"/>
              </a:rPr>
              <a:t>service.js</a:t>
            </a:r>
            <a:endParaRPr kumimoji="1" lang="ko-Kore-KR" altLang="en-US" sz="1800" kern="0" dirty="0" err="1">
              <a:ea typeface="Arial Unicode MS" pitchFamily="34" charset="-128"/>
              <a:cs typeface="Arial Unicode MS" pitchFamily="34" charset="-128"/>
            </a:endParaRPr>
          </a:p>
        </p:txBody>
      </p:sp>
      <p:sp>
        <p:nvSpPr>
          <p:cNvPr id="11" name="삼각형 10">
            <a:extLst>
              <a:ext uri="{FF2B5EF4-FFF2-40B4-BE49-F238E27FC236}">
                <a16:creationId xmlns:a16="http://schemas.microsoft.com/office/drawing/2014/main" id="{3313C2C4-67FA-7411-8F81-2FDFC1285453}"/>
              </a:ext>
            </a:extLst>
          </p:cNvPr>
          <p:cNvSpPr/>
          <p:nvPr/>
        </p:nvSpPr>
        <p:spPr bwMode="gray">
          <a:xfrm rot="5400000">
            <a:off x="1352819" y="3813221"/>
            <a:ext cx="2843373" cy="186068"/>
          </a:xfrm>
          <a:prstGeom prst="triangle">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83103226"/>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3" ma:contentTypeDescription="Create a new document." ma:contentTypeScope="" ma:versionID="cb34fe04620412692758718e721b9362">
  <xsd:schema xmlns:xsd="http://www.w3.org/2001/XMLSchema" xmlns:xs="http://www.w3.org/2001/XMLSchema" xmlns:p="http://schemas.microsoft.com/office/2006/metadata/properties" xmlns:ns3="386f4720-9db4-4950-8ffd-cd1ef4b846d5" xmlns:ns4="025efd7d-4e1d-49ec-b269-b81537660960" targetNamespace="http://schemas.microsoft.com/office/2006/metadata/properties" ma:root="true" ma:fieldsID="1fec72e8a40bc6b4c1f7c21834302be1" ns3:_="" ns4:_="">
    <xsd:import namespace="386f4720-9db4-4950-8ffd-cd1ef4b846d5"/>
    <xsd:import namespace="025efd7d-4e1d-49ec-b269-b8153766096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C6441-C09C-4AC0-A6F1-CE8420C0E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6f4720-9db4-4950-8ffd-cd1ef4b846d5"/>
    <ds:schemaRef ds:uri="025efd7d-4e1d-49ec-b269-b81537660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9A9436-A5C5-44E7-9980-67B0004B462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8791E2-E0F4-4F84-9225-C8D2250CBC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63117</TotalTime>
  <Words>2109</Words>
  <Application>Microsoft Macintosh PowerPoint</Application>
  <PresentationFormat>사용자 지정</PresentationFormat>
  <Paragraphs>328</Paragraphs>
  <Slides>17</Slides>
  <Notes>4</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17</vt:i4>
      </vt:variant>
    </vt:vector>
  </HeadingPairs>
  <TitlesOfParts>
    <vt:vector size="28" baseType="lpstr">
      <vt:lpstr>72</vt:lpstr>
      <vt:lpstr>Arial</vt:lpstr>
      <vt:lpstr>BentonSansRegular</vt:lpstr>
      <vt:lpstr>Courier New</vt:lpstr>
      <vt:lpstr>Helvetica</vt:lpstr>
      <vt:lpstr>Menlo</vt:lpstr>
      <vt:lpstr>Symbol</vt:lpstr>
      <vt:lpstr>wingdings</vt:lpstr>
      <vt:lpstr>wingdings</vt:lpstr>
      <vt:lpstr>SAP 2019 16x9 white</vt:lpstr>
      <vt:lpstr>SAP 2019 16x9 blue</vt:lpstr>
      <vt:lpstr>CAP Consume - Remote Service for Public Northwind</vt:lpstr>
      <vt:lpstr>Hands-on with Speaker</vt:lpstr>
      <vt:lpstr>Mash-up CDS</vt:lpstr>
      <vt:lpstr>Mash-up CDS</vt:lpstr>
      <vt:lpstr>Run Mash-up CDS</vt:lpstr>
      <vt:lpstr>CAP Consume - Remote Service for S/4HANA</vt:lpstr>
      <vt:lpstr>CAP Project 구성</vt:lpstr>
      <vt:lpstr>Create Remote Service</vt:lpstr>
      <vt:lpstr>Data &amp; Service modeling 내용 확인</vt:lpstr>
      <vt:lpstr>NPM library setup</vt:lpstr>
      <vt:lpstr>배포파일 구성(mta.yaml)</vt:lpstr>
      <vt:lpstr>CF runtime에 배포(Build &amp; Deploy &amp; Run)</vt:lpstr>
      <vt:lpstr>로컬에서 수행(가이드)</vt:lpstr>
      <vt:lpstr>로컬에서 수행(Approach-1)</vt:lpstr>
      <vt:lpstr>VCAP_Service 확인.</vt:lpstr>
      <vt:lpstr>로컬에서 수행(Approach-2)</vt:lpstr>
      <vt:lpstr>Error 발생시</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S/4HANA PCE What is it and How to position P&amp;T Solutions</dc:title>
  <dc:creator>Nallamotu, Anil</dc:creator>
  <cp:keywords>2019/16:9/white</cp:keywords>
  <cp:lastModifiedBy>Han, Jungwoo</cp:lastModifiedBy>
  <cp:revision>343</cp:revision>
  <dcterms:created xsi:type="dcterms:W3CDTF">2020-11-25T07:45:32Z</dcterms:created>
  <dcterms:modified xsi:type="dcterms:W3CDTF">2023-10-08T04:59:32Z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0x010100CA2FD6F1506F564BB79A97F9C245AD34</vt:lpwstr>
  </property>
</Properties>
</file>