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82" r:id="rId5"/>
  </p:sldMasterIdLst>
  <p:notesMasterIdLst>
    <p:notesMasterId r:id="rId22"/>
  </p:notesMasterIdLst>
  <p:handoutMasterIdLst>
    <p:handoutMasterId r:id="rId23"/>
  </p:handoutMasterIdLst>
  <p:sldIdLst>
    <p:sldId id="2147479182" r:id="rId6"/>
    <p:sldId id="2147479179" r:id="rId7"/>
    <p:sldId id="2147479184" r:id="rId8"/>
    <p:sldId id="2147479185" r:id="rId9"/>
    <p:sldId id="2147479169" r:id="rId10"/>
    <p:sldId id="2147479172" r:id="rId11"/>
    <p:sldId id="2147479173" r:id="rId12"/>
    <p:sldId id="2147479174" r:id="rId13"/>
    <p:sldId id="2147479175" r:id="rId14"/>
    <p:sldId id="2147479176" r:id="rId15"/>
    <p:sldId id="2147479177" r:id="rId16"/>
    <p:sldId id="2147479186" r:id="rId17"/>
    <p:sldId id="2147479187" r:id="rId18"/>
    <p:sldId id="2147479189" r:id="rId19"/>
    <p:sldId id="2147479188" r:id="rId20"/>
    <p:sldId id="2147479181" r:id="rId2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54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hse, Gabriela" initials="GG [2]" lastIdx="3" clrIdx="0">
    <p:extLst>
      <p:ext uri="{19B8F6BF-5375-455C-9EA6-DF929625EA0E}">
        <p15:presenceInfo xmlns:p15="http://schemas.microsoft.com/office/powerpoint/2012/main" userId="S::gabriela.gahse@sap.com::2f75d39d-efdd-45a2-aec5-f0801cd103ce" providerId="AD"/>
      </p:ext>
    </p:extLst>
  </p:cmAuthor>
  <p:cmAuthor id="2" name="Choi, Daehoon" initials="CD" lastIdx="1" clrIdx="1">
    <p:extLst>
      <p:ext uri="{19B8F6BF-5375-455C-9EA6-DF929625EA0E}">
        <p15:presenceInfo xmlns:p15="http://schemas.microsoft.com/office/powerpoint/2012/main" userId="S::daehoon.choi@sap.com::844af395-411a-4a5f-b670-63da8942844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9E"/>
    <a:srgbClr val="5B8DAD"/>
    <a:srgbClr val="0070C0"/>
    <a:srgbClr val="00195A"/>
    <a:srgbClr val="FF0000"/>
    <a:srgbClr val="0F46A7"/>
    <a:srgbClr val="970A82"/>
    <a:srgbClr val="FF3399"/>
    <a:srgbClr val="FFFFFF"/>
    <a:srgbClr val="FEE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69"/>
    <p:restoredTop sz="94558" autoAdjust="0"/>
  </p:normalViewPr>
  <p:slideViewPr>
    <p:cSldViewPr snapToGrid="0">
      <p:cViewPr varScale="1">
        <p:scale>
          <a:sx n="121" d="100"/>
          <a:sy n="121" d="100"/>
        </p:scale>
        <p:origin x="992" y="168"/>
      </p:cViewPr>
      <p:guideLst>
        <p:guide pos="3841"/>
        <p:guide orient="horz" pos="1548"/>
      </p:guideLst>
    </p:cSldViewPr>
  </p:slideViewPr>
  <p:notesTextViewPr>
    <p:cViewPr>
      <p:scale>
        <a:sx n="1" d="1"/>
        <a:sy n="1" d="1"/>
      </p:scale>
      <p:origin x="0" y="0"/>
    </p:cViewPr>
  </p:notesTextViewPr>
  <p:sorterViewPr>
    <p:cViewPr>
      <p:scale>
        <a:sx n="150" d="100"/>
        <a:sy n="15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6</a:t>
            </a:fld>
            <a:endParaRPr lang="de-DE"/>
          </a:p>
        </p:txBody>
      </p:sp>
    </p:spTree>
    <p:extLst>
      <p:ext uri="{BB962C8B-B14F-4D97-AF65-F5344CB8AC3E}">
        <p14:creationId xmlns:p14="http://schemas.microsoft.com/office/powerpoint/2010/main" val="635784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7</a:t>
            </a:fld>
            <a:endParaRPr lang="de-DE"/>
          </a:p>
        </p:txBody>
      </p:sp>
    </p:spTree>
    <p:extLst>
      <p:ext uri="{BB962C8B-B14F-4D97-AF65-F5344CB8AC3E}">
        <p14:creationId xmlns:p14="http://schemas.microsoft.com/office/powerpoint/2010/main" val="823103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9</a:t>
            </a:fld>
            <a:endParaRPr lang="de-DE"/>
          </a:p>
        </p:txBody>
      </p:sp>
    </p:spTree>
    <p:extLst>
      <p:ext uri="{BB962C8B-B14F-4D97-AF65-F5344CB8AC3E}">
        <p14:creationId xmlns:p14="http://schemas.microsoft.com/office/powerpoint/2010/main" val="4060639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10</a:t>
            </a:fld>
            <a:endParaRPr lang="de-DE"/>
          </a:p>
        </p:txBody>
      </p:sp>
    </p:spTree>
    <p:extLst>
      <p:ext uri="{BB962C8B-B14F-4D97-AF65-F5344CB8AC3E}">
        <p14:creationId xmlns:p14="http://schemas.microsoft.com/office/powerpoint/2010/main" val="2468456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12</a:t>
            </a:fld>
            <a:endParaRPr lang="de-DE"/>
          </a:p>
        </p:txBody>
      </p:sp>
    </p:spTree>
    <p:extLst>
      <p:ext uri="{BB962C8B-B14F-4D97-AF65-F5344CB8AC3E}">
        <p14:creationId xmlns:p14="http://schemas.microsoft.com/office/powerpoint/2010/main" val="30653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13</a:t>
            </a:fld>
            <a:endParaRPr lang="de-DE"/>
          </a:p>
        </p:txBody>
      </p:sp>
    </p:spTree>
    <p:extLst>
      <p:ext uri="{BB962C8B-B14F-4D97-AF65-F5344CB8AC3E}">
        <p14:creationId xmlns:p14="http://schemas.microsoft.com/office/powerpoint/2010/main" val="4190731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15</a:t>
            </a:fld>
            <a:endParaRPr lang="de-DE"/>
          </a:p>
        </p:txBody>
      </p:sp>
    </p:spTree>
    <p:extLst>
      <p:ext uri="{BB962C8B-B14F-4D97-AF65-F5344CB8AC3E}">
        <p14:creationId xmlns:p14="http://schemas.microsoft.com/office/powerpoint/2010/main" val="25596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7D8C2C35-2B8A-446E-BEC0-FD36716C29AC}" type="slidenum">
              <a:rPr lang="de-DE" smtClean="0"/>
              <a:pPr/>
              <a:t>16</a:t>
            </a:fld>
            <a:endParaRPr lang="de-DE"/>
          </a:p>
        </p:txBody>
      </p:sp>
    </p:spTree>
    <p:extLst>
      <p:ext uri="{BB962C8B-B14F-4D97-AF65-F5344CB8AC3E}">
        <p14:creationId xmlns:p14="http://schemas.microsoft.com/office/powerpoint/2010/main" val="29275965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or an SAP affiliate company. All rights reserved.</a:t>
            </a:r>
            <a:endParaRPr lang="de-DE" sz="800" kern="0">
              <a:ea typeface="Arial Unicode MS" pitchFamily="34" charset="-128"/>
              <a:cs typeface="Arial Unicode MS" pitchFamily="34" charset="-128"/>
            </a:endParaRPr>
          </a:p>
          <a:p>
            <a:pPr>
              <a:spcBef>
                <a:spcPts val="600"/>
              </a:spcBef>
            </a:pPr>
            <a:r>
              <a:rPr lang="en-US" sz="800" kern="120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a:solidFill>
                  <a:schemeClr val="tx1"/>
                </a:solidFill>
                <a:latin typeface="Arial"/>
                <a:ea typeface="Arial Unicode MS" panose="020B0604020202020204" pitchFamily="34" charset="-128"/>
                <a:cs typeface="+mn-cs"/>
              </a:rPr>
              <a:t> </a:t>
            </a:r>
            <a:r>
              <a:rPr lang="en-US" sz="800" kern="120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a:solidFill>
                  <a:schemeClr val="tx1"/>
                </a:solidFill>
                <a:latin typeface="Arial"/>
                <a:ea typeface="Arial Unicode MS" panose="020B0604020202020204" pitchFamily="34" charset="-128"/>
                <a:cs typeface="+mn-cs"/>
              </a:rPr>
              <a:t>See </a:t>
            </a:r>
            <a:r>
              <a:rPr lang="en-US" sz="800" kern="1200">
                <a:solidFill>
                  <a:schemeClr val="tx1"/>
                </a:solidFill>
                <a:latin typeface="Arial"/>
                <a:ea typeface="Arial Unicode MS" panose="020B0604020202020204" pitchFamily="34" charset="-128"/>
                <a:cs typeface="+mn-cs"/>
                <a:hlinkClick r:id="rId3"/>
              </a:rPr>
              <a:t>www.sap.com/copyright</a:t>
            </a:r>
            <a:r>
              <a:rPr lang="en-US" sz="800" kern="120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a:t>© 2019 SAP SE </a:t>
            </a:r>
            <a:r>
              <a:rPr lang="de-DE" sz="800" b="0" noProof="0"/>
              <a:t>oder ein SAP-Konzernunternehmen. Alle Rechte vorbehalten</a:t>
            </a:r>
            <a:r>
              <a:rPr lang="en-US" sz="800" b="0" noProof="0"/>
              <a:t>.</a:t>
            </a:r>
            <a:endParaRPr lang="de-DE" sz="800" kern="0">
              <a:ea typeface="Arial Unicode MS" pitchFamily="34" charset="-128"/>
              <a:cs typeface="Arial Unicode MS" pitchFamily="34" charset="-128"/>
            </a:endParaRPr>
          </a:p>
          <a:p>
            <a:pPr>
              <a:spcBef>
                <a:spcPts val="600"/>
              </a:spcBef>
            </a:pPr>
            <a:r>
              <a:rPr lang="de-DE" sz="800" kern="1200" noProof="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a:solidFill>
                  <a:schemeClr val="tx1"/>
                </a:solidFill>
                <a:effectLst/>
                <a:latin typeface="Arial"/>
                <a:ea typeface="+mn-ea"/>
                <a:cs typeface="+mn-cs"/>
              </a:rPr>
              <a:t> </a:t>
            </a:r>
            <a:r>
              <a:rPr lang="de-DE" sz="800" kern="1200" noProof="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a:solidFill>
                  <a:schemeClr val="tx1"/>
                </a:solidFill>
                <a:effectLst/>
                <a:latin typeface="Arial"/>
                <a:ea typeface="+mn-ea"/>
                <a:cs typeface="+mn-cs"/>
              </a:rPr>
              <a:t>Zusätzliche Informationen zur Marke und Vermerke finden Sie auf der Seite </a:t>
            </a:r>
            <a:r>
              <a:rPr lang="de-DE" sz="800" kern="1200" noProof="0">
                <a:solidFill>
                  <a:schemeClr val="tx1"/>
                </a:solidFill>
                <a:effectLst/>
                <a:latin typeface="Arial"/>
                <a:ea typeface="+mn-ea"/>
                <a:cs typeface="+mn-cs"/>
                <a:hlinkClick r:id="rId4"/>
              </a:rPr>
              <a:t>www.sap.com/corporate/de/legal/copyright.html</a:t>
            </a:r>
            <a:r>
              <a:rPr lang="de-DE" sz="800" kern="1200" noProof="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311371324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6523654"/>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36617716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a:t>
            </a:r>
            <a:r>
              <a:rPr lang="en-US" altLang="ko-KR" sz="600" noProof="0" dirty="0">
                <a:solidFill>
                  <a:schemeClr val="tx1"/>
                </a:solidFill>
              </a:rPr>
              <a:t>22</a:t>
            </a:r>
            <a:r>
              <a:rPr lang="en-US" sz="600" noProof="0" dirty="0">
                <a:solidFill>
                  <a:schemeClr val="tx1"/>
                </a:solidFill>
              </a:rPr>
              <a:t>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a:solidFill>
                  <a:schemeClr val="tx1"/>
                </a:solidFill>
              </a:rPr>
              <a:t>2019 SAP SE or an SAP affiliate company. All rights reserved.  </a:t>
            </a:r>
            <a:r>
              <a:rPr kumimoji="0" lang="en-US" sz="600" b="0" i="0" u="none" kern="0" baseline="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7D9B7F-CC80-E002-E019-21E71B20BE9B}"/>
              </a:ext>
            </a:extLst>
          </p:cNvPr>
          <p:cNvSpPr>
            <a:spLocks noGrp="1"/>
          </p:cNvSpPr>
          <p:nvPr>
            <p:ph type="ctrTitle"/>
          </p:nvPr>
        </p:nvSpPr>
        <p:spPr>
          <a:xfrm>
            <a:off x="504000" y="3090446"/>
            <a:ext cx="3067539" cy="677108"/>
          </a:xfrm>
        </p:spPr>
        <p:txBody>
          <a:bodyPr/>
          <a:lstStyle/>
          <a:p>
            <a:pPr algn="ctr"/>
            <a:r>
              <a:rPr kumimoji="1" lang="en-US" altLang="ko-Kore-KR" dirty="0"/>
              <a:t>Cookbook</a:t>
            </a:r>
            <a:br>
              <a:rPr kumimoji="1" lang="en-US" altLang="ko-Kore-KR" dirty="0"/>
            </a:br>
            <a:r>
              <a:rPr kumimoji="1" lang="ko-KR" altLang="en-US" dirty="0"/>
              <a:t>소개</a:t>
            </a:r>
            <a:endParaRPr kumimoji="1" lang="ko-Kore-KR" altLang="en-US" dirty="0"/>
          </a:p>
        </p:txBody>
      </p:sp>
      <p:pic>
        <p:nvPicPr>
          <p:cNvPr id="3" name="그림 2">
            <a:extLst>
              <a:ext uri="{FF2B5EF4-FFF2-40B4-BE49-F238E27FC236}">
                <a16:creationId xmlns:a16="http://schemas.microsoft.com/office/drawing/2014/main" id="{ECB8AA46-D58B-73AE-1729-0157B454E7E9}"/>
              </a:ext>
            </a:extLst>
          </p:cNvPr>
          <p:cNvPicPr>
            <a:picLocks noChangeAspect="1"/>
          </p:cNvPicPr>
          <p:nvPr/>
        </p:nvPicPr>
        <p:blipFill>
          <a:blip r:embed="rId2"/>
          <a:stretch>
            <a:fillRect/>
          </a:stretch>
        </p:blipFill>
        <p:spPr>
          <a:xfrm>
            <a:off x="3932909" y="925307"/>
            <a:ext cx="6502400" cy="5308600"/>
          </a:xfrm>
          <a:prstGeom prst="rect">
            <a:avLst/>
          </a:prstGeom>
        </p:spPr>
      </p:pic>
    </p:spTree>
    <p:extLst>
      <p:ext uri="{BB962C8B-B14F-4D97-AF65-F5344CB8AC3E}">
        <p14:creationId xmlns:p14="http://schemas.microsoft.com/office/powerpoint/2010/main" val="139050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42B3DD-7609-7016-EC21-9295291FA79C}"/>
              </a:ext>
            </a:extLst>
          </p:cNvPr>
          <p:cNvSpPr>
            <a:spLocks noGrp="1"/>
          </p:cNvSpPr>
          <p:nvPr>
            <p:ph type="title"/>
          </p:nvPr>
        </p:nvSpPr>
        <p:spPr/>
        <p:txBody>
          <a:bodyPr/>
          <a:lstStyle/>
          <a:p>
            <a:r>
              <a:rPr kumimoji="1" lang="en-US" altLang="ko-Kore-KR" dirty="0"/>
              <a:t>CAP</a:t>
            </a:r>
            <a:r>
              <a:rPr kumimoji="1" lang="ko-Kore-KR" altLang="en-US" dirty="0"/>
              <a:t> </a:t>
            </a:r>
            <a:r>
              <a:rPr kumimoji="1" lang="en-US" altLang="ko-Kore-KR" dirty="0">
                <a:solidFill>
                  <a:srgbClr val="FF0000"/>
                </a:solidFill>
              </a:rPr>
              <a:t>Association to many</a:t>
            </a:r>
            <a:endParaRPr kumimoji="1" lang="ko-Kore-KR" altLang="en-US" dirty="0"/>
          </a:p>
        </p:txBody>
      </p:sp>
      <p:sp>
        <p:nvSpPr>
          <p:cNvPr id="4" name="TextBox 3">
            <a:extLst>
              <a:ext uri="{FF2B5EF4-FFF2-40B4-BE49-F238E27FC236}">
                <a16:creationId xmlns:a16="http://schemas.microsoft.com/office/drawing/2014/main" id="{C0100997-09B7-6BF9-5084-6D868CD68A7E}"/>
              </a:ext>
            </a:extLst>
          </p:cNvPr>
          <p:cNvSpPr txBox="1"/>
          <p:nvPr/>
        </p:nvSpPr>
        <p:spPr>
          <a:xfrm>
            <a:off x="616689" y="2062629"/>
            <a:ext cx="3385542" cy="3754874"/>
          </a:xfrm>
          <a:prstGeom prst="rect">
            <a:avLst/>
          </a:prstGeom>
          <a:noFill/>
          <a:ln>
            <a:solidFill>
              <a:schemeClr val="bg2"/>
            </a:solidFill>
          </a:ln>
        </p:spPr>
        <p:txBody>
          <a:bodyPr wrap="none" lIns="0" tIns="0" rIns="0" bIns="0" rtlCol="0">
            <a:spAutoFit/>
          </a:bodyPr>
          <a:lstStyle/>
          <a:p>
            <a:br>
              <a:rPr lang="en" altLang="ko-Kore-KR" sz="1100" b="0" dirty="0">
                <a:solidFill>
                  <a:srgbClr val="3B3B3B"/>
                </a:solidFill>
                <a:effectLst/>
                <a:latin typeface="Menlo" panose="020B0609030804020204" pitchFamily="49" charset="0"/>
              </a:rPr>
            </a:br>
            <a:r>
              <a:rPr lang="en" altLang="ko-Kore-KR" sz="1000" b="0" dirty="0">
                <a:solidFill>
                  <a:srgbClr val="0000FF"/>
                </a:solidFill>
                <a:effectLst/>
                <a:latin typeface="Menlo" panose="020B0609030804020204" pitchFamily="49" charset="0"/>
              </a:rPr>
              <a:t>entity</a:t>
            </a:r>
            <a:r>
              <a:rPr lang="en" altLang="ko-Kore-KR" sz="1000" b="0" dirty="0">
                <a:solidFill>
                  <a:srgbClr val="3B3B3B"/>
                </a:solidFill>
                <a:effectLst/>
                <a:latin typeface="Menlo" panose="020B0609030804020204" pitchFamily="49" charset="0"/>
              </a:rPr>
              <a:t> XYZTBL003 {</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FLOWUUID</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UUID </a:t>
            </a:r>
            <a:r>
              <a:rPr lang="en" altLang="ko-Kore-KR" sz="1000" b="0" dirty="0">
                <a:solidFill>
                  <a:srgbClr val="E50000"/>
                </a:solidFill>
                <a:effectLst/>
                <a:latin typeface="Menlo" panose="020B0609030804020204" pitchFamily="49" charset="0"/>
              </a:rPr>
              <a:t>@(</a:t>
            </a:r>
            <a:r>
              <a:rPr lang="en" altLang="ko-Kore-KR" sz="1000" b="0" dirty="0" err="1">
                <a:solidFill>
                  <a:srgbClr val="E50000"/>
                </a:solidFill>
                <a:effectLst/>
                <a:latin typeface="Menlo" panose="020B0609030804020204" pitchFamily="49" charset="0"/>
              </a:rPr>
              <a:t>Core.Computed</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true);</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FLOWCODE</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String(5)</a:t>
            </a:r>
            <a:r>
              <a:rPr lang="en" altLang="ko-Kore-KR" sz="1000" b="0" dirty="0">
                <a:solidFill>
                  <a:srgbClr val="3B3B3B"/>
                </a:solidFill>
                <a:effectLst/>
                <a:latin typeface="Menlo" panose="020B0609030804020204" pitchFamily="49" charset="0"/>
              </a:rPr>
              <a:t>;</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STATUS</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String(2)</a:t>
            </a:r>
            <a:r>
              <a:rPr lang="en" altLang="ko-Kore-KR" sz="1000" b="0" dirty="0">
                <a:solidFill>
                  <a:srgbClr val="3B3B3B"/>
                </a:solidFill>
                <a:effectLst/>
                <a:latin typeface="Menlo" panose="020B0609030804020204" pitchFamily="49" charset="0"/>
              </a:rPr>
              <a:t>;</a:t>
            </a:r>
          </a:p>
          <a:p>
            <a:r>
              <a:rPr lang="en" altLang="ko-Kore-KR" sz="1000" b="0" dirty="0">
                <a:solidFill>
                  <a:srgbClr val="267F99"/>
                </a:solidFill>
                <a:effectLst/>
                <a:latin typeface="Menlo" panose="020B0609030804020204" pitchFamily="49" charset="0"/>
              </a:rPr>
              <a:t>DETAIL</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Association to many </a:t>
            </a:r>
            <a:r>
              <a:rPr lang="en" altLang="ko-Kore-KR" sz="1000" b="0" dirty="0">
                <a:solidFill>
                  <a:srgbClr val="3B3B3B"/>
                </a:solidFill>
                <a:effectLst/>
                <a:latin typeface="Menlo" panose="020B0609030804020204" pitchFamily="49" charset="0"/>
              </a:rPr>
              <a:t>XYTBL004</a:t>
            </a:r>
          </a:p>
          <a:p>
            <a:r>
              <a:rPr lang="en" altLang="ko-Kore-KR" sz="1000" b="0" dirty="0">
                <a:solidFill>
                  <a:srgbClr val="0000FF"/>
                </a:solidFill>
                <a:effectLst/>
                <a:latin typeface="Menlo" panose="020B0609030804020204" pitchFamily="49" charset="0"/>
              </a:rPr>
              <a:t>  on</a:t>
            </a:r>
            <a:r>
              <a:rPr lang="en" altLang="ko-Kore-KR" sz="1000" b="0" dirty="0">
                <a:solidFill>
                  <a:srgbClr val="3B3B3B"/>
                </a:solidFill>
                <a:effectLst/>
                <a:latin typeface="Menlo" panose="020B0609030804020204" pitchFamily="49" charset="0"/>
              </a:rPr>
              <a:t> DETAIL.FLOWUUID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FLOWUUID</a:t>
            </a:r>
          </a:p>
          <a:p>
            <a:r>
              <a:rPr lang="en" altLang="ko-Kore-KR" sz="1000" b="0" dirty="0">
                <a:solidFill>
                  <a:srgbClr val="0000FF"/>
                </a:solidFill>
                <a:effectLst/>
                <a:latin typeface="Menlo" panose="020B0609030804020204" pitchFamily="49" charset="0"/>
              </a:rPr>
              <a:t>  and</a:t>
            </a:r>
            <a:r>
              <a:rPr lang="en" altLang="ko-Kore-KR" sz="1000" b="0" dirty="0">
                <a:solidFill>
                  <a:srgbClr val="3B3B3B"/>
                </a:solidFill>
                <a:effectLst/>
                <a:latin typeface="Menlo" panose="020B0609030804020204" pitchFamily="49" charset="0"/>
              </a:rPr>
              <a:t> DETAIL.FLOWCODE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FLOWCODE</a:t>
            </a:r>
          </a:p>
          <a:p>
            <a:r>
              <a:rPr lang="en" altLang="ko-Kore-KR" sz="1000" b="0" dirty="0">
                <a:solidFill>
                  <a:srgbClr val="0000FF"/>
                </a:solidFill>
                <a:effectLst/>
                <a:latin typeface="Menlo" panose="020B0609030804020204" pitchFamily="49" charset="0"/>
              </a:rPr>
              <a:t>  and</a:t>
            </a:r>
            <a:r>
              <a:rPr lang="en" altLang="ko-Kore-KR" sz="1000" b="0" dirty="0">
                <a:solidFill>
                  <a:srgbClr val="3B3B3B"/>
                </a:solidFill>
                <a:effectLst/>
                <a:latin typeface="Menlo" panose="020B0609030804020204" pitchFamily="49" charset="0"/>
              </a:rPr>
              <a:t> DETAIL.STATUS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STATUS; </a:t>
            </a:r>
          </a:p>
          <a:p>
            <a:r>
              <a:rPr lang="en" altLang="ko-Kore-KR" sz="1000" b="0" dirty="0">
                <a:solidFill>
                  <a:srgbClr val="267F99"/>
                </a:solidFill>
                <a:effectLst/>
                <a:latin typeface="Menlo" panose="020B0609030804020204" pitchFamily="49" charset="0"/>
              </a:rPr>
              <a:t>FIELD01</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String(100)</a:t>
            </a:r>
            <a:r>
              <a:rPr lang="en" altLang="ko-Kore-KR" sz="1000" b="0" dirty="0">
                <a:solidFill>
                  <a:srgbClr val="3B3B3B"/>
                </a:solidFill>
                <a:effectLst/>
                <a:latin typeface="Menlo" panose="020B0609030804020204" pitchFamily="49" charset="0"/>
              </a:rPr>
              <a:t>;</a:t>
            </a:r>
          </a:p>
          <a:p>
            <a:r>
              <a:rPr lang="en" altLang="ko-Kore-KR" sz="1000" b="0" dirty="0">
                <a:solidFill>
                  <a:srgbClr val="267F99"/>
                </a:solidFill>
                <a:effectLst/>
                <a:latin typeface="Menlo" panose="020B0609030804020204" pitchFamily="49" charset="0"/>
              </a:rPr>
              <a:t>FIELD02</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String(100)</a:t>
            </a:r>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 </a:t>
            </a:r>
          </a:p>
          <a:p>
            <a:br>
              <a:rPr lang="en" altLang="ko-Kore-KR" sz="1000" b="0" dirty="0">
                <a:solidFill>
                  <a:srgbClr val="3B3B3B"/>
                </a:solidFill>
                <a:effectLst/>
                <a:latin typeface="Menlo" panose="020B0609030804020204" pitchFamily="49" charset="0"/>
              </a:rPr>
            </a:br>
            <a:r>
              <a:rPr lang="en" altLang="ko-Kore-KR" sz="1000" b="0" dirty="0">
                <a:solidFill>
                  <a:srgbClr val="0000FF"/>
                </a:solidFill>
                <a:effectLst/>
                <a:latin typeface="Menlo" panose="020B0609030804020204" pitchFamily="49" charset="0"/>
              </a:rPr>
              <a:t>entity</a:t>
            </a:r>
            <a:r>
              <a:rPr lang="en" altLang="ko-Kore-KR" sz="1000" b="0" dirty="0">
                <a:solidFill>
                  <a:srgbClr val="3B3B3B"/>
                </a:solidFill>
                <a:effectLst/>
                <a:latin typeface="Menlo" panose="020B0609030804020204" pitchFamily="49" charset="0"/>
              </a:rPr>
              <a:t> XYZTBL004 {</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FLOWUUID</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UUID </a:t>
            </a:r>
            <a:r>
              <a:rPr lang="en" altLang="ko-Kore-KR" sz="1000" b="0" dirty="0">
                <a:solidFill>
                  <a:srgbClr val="E50000"/>
                </a:solidFill>
                <a:effectLst/>
                <a:latin typeface="Menlo" panose="020B0609030804020204" pitchFamily="49" charset="0"/>
              </a:rPr>
              <a:t>@(</a:t>
            </a:r>
            <a:r>
              <a:rPr lang="en" altLang="ko-Kore-KR" sz="1000" b="0" dirty="0" err="1">
                <a:solidFill>
                  <a:srgbClr val="E50000"/>
                </a:solidFill>
                <a:effectLst/>
                <a:latin typeface="Menlo" panose="020B0609030804020204" pitchFamily="49" charset="0"/>
              </a:rPr>
              <a:t>Core.Computed</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true);</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FLOWCODE</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String(5)</a:t>
            </a:r>
            <a:r>
              <a:rPr lang="en" altLang="ko-Kore-KR" sz="1000" b="0" dirty="0">
                <a:solidFill>
                  <a:srgbClr val="3B3B3B"/>
                </a:solidFill>
                <a:effectLst/>
                <a:latin typeface="Menlo" panose="020B0609030804020204" pitchFamily="49" charset="0"/>
              </a:rPr>
              <a:t>;</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NO1</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String(2)</a:t>
            </a:r>
            <a:r>
              <a:rPr lang="en" altLang="ko-Kore-KR" sz="1000" b="0" dirty="0">
                <a:solidFill>
                  <a:srgbClr val="3B3B3B"/>
                </a:solidFill>
                <a:effectLst/>
                <a:latin typeface="Menlo" panose="020B0609030804020204" pitchFamily="49" charset="0"/>
              </a:rPr>
              <a:t>;</a:t>
            </a:r>
          </a:p>
          <a:p>
            <a:r>
              <a:rPr lang="en" altLang="ko-Kore-KR" sz="1000" b="0" dirty="0">
                <a:solidFill>
                  <a:srgbClr val="267F99"/>
                </a:solidFill>
                <a:effectLst/>
                <a:latin typeface="Menlo" panose="020B0609030804020204" pitchFamily="49" charset="0"/>
              </a:rPr>
              <a:t>STATUS</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String(2)</a:t>
            </a:r>
            <a:r>
              <a:rPr lang="en" altLang="ko-Kore-KR" sz="1000" b="0" dirty="0">
                <a:solidFill>
                  <a:srgbClr val="3B3B3B"/>
                </a:solidFill>
                <a:effectLst/>
                <a:latin typeface="Menlo" panose="020B0609030804020204" pitchFamily="49" charset="0"/>
              </a:rPr>
              <a:t>;</a:t>
            </a:r>
          </a:p>
          <a:p>
            <a:r>
              <a:rPr lang="en" altLang="ko-Kore-KR" sz="1000" b="0" dirty="0">
                <a:solidFill>
                  <a:srgbClr val="267F99"/>
                </a:solidFill>
                <a:effectLst/>
                <a:latin typeface="Menlo" panose="020B0609030804020204" pitchFamily="49" charset="0"/>
              </a:rPr>
              <a:t>APPROVAL_NAME</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String(100)</a:t>
            </a:r>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 </a:t>
            </a:r>
          </a:p>
          <a:p>
            <a:br>
              <a:rPr lang="en" altLang="ko-Kore-KR" sz="1100" b="0" dirty="0">
                <a:solidFill>
                  <a:srgbClr val="3B3B3B"/>
                </a:solidFill>
                <a:effectLst/>
                <a:latin typeface="Menlo" panose="020B0609030804020204" pitchFamily="49" charset="0"/>
              </a:rPr>
            </a:br>
            <a:endParaRPr lang="en" altLang="ko-Kore-KR" sz="11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14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0E41E49B-CB6D-BCB1-EA66-B16E349C41FA}"/>
              </a:ext>
            </a:extLst>
          </p:cNvPr>
          <p:cNvSpPr txBox="1"/>
          <p:nvPr/>
        </p:nvSpPr>
        <p:spPr>
          <a:xfrm>
            <a:off x="4465674" y="2062629"/>
            <a:ext cx="2966484" cy="2062103"/>
          </a:xfrm>
          <a:prstGeom prst="rect">
            <a:avLst/>
          </a:prstGeom>
          <a:noFill/>
        </p:spPr>
        <p:txBody>
          <a:bodyPr wrap="square" lIns="0" tIns="0" rIns="0" bIns="0" rtlCol="0">
            <a:spAutoFit/>
          </a:bodyPr>
          <a:lstStyle/>
          <a:p>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"FLOWUUID"</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"170e3c5e-d3cf-4f0a-97ee-bf68f971d8d9"</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"FLOWCODE"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"MH001"</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"STATUS"</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"02"</a:t>
            </a:r>
            <a:r>
              <a:rPr lang="en" altLang="ko-Kore-KR" sz="1100" b="0" dirty="0">
                <a:solidFill>
                  <a:srgbClr val="000000"/>
                </a:solidFill>
                <a:effectLst/>
                <a:latin typeface="IBMPlexMono, Monaco,  Courier New"/>
              </a:rPr>
              <a:t>, </a:t>
            </a:r>
          </a:p>
          <a:p>
            <a:r>
              <a:rPr lang="en" altLang="ko-Kore-KR" sz="1100" b="0" dirty="0">
                <a:solidFill>
                  <a:srgbClr val="A31515"/>
                </a:solidFill>
                <a:effectLst/>
                <a:latin typeface="IBMPlexMono, Monaco,  Courier New"/>
              </a:rPr>
              <a:t>"FIELD01"</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"07199782"</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"FIELD02"</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"K0121120"</a:t>
            </a:r>
            <a:endParaRPr lang="en" altLang="ko-Kore-KR" sz="1100" b="0" dirty="0">
              <a:solidFill>
                <a:srgbClr val="000000"/>
              </a:solidFill>
              <a:effectLst/>
              <a:latin typeface="IBMPlexMono, Monaco,  Courier New"/>
            </a:endParaRPr>
          </a:p>
          <a:p>
            <a:r>
              <a:rPr lang="en" altLang="ko-Kore-KR" sz="1100" b="0" dirty="0">
                <a:solidFill>
                  <a:srgbClr val="000000"/>
                </a:solidFill>
                <a:effectLst/>
                <a:latin typeface="IBMPlexMono, Monaco,  Courier New"/>
              </a:rPr>
              <a:t>}</a:t>
            </a:r>
          </a:p>
          <a:p>
            <a:br>
              <a:rPr lang="en" altLang="ko-Kore-KR" sz="1100" b="0" dirty="0">
                <a:solidFill>
                  <a:srgbClr val="000000"/>
                </a:solidFill>
                <a:effectLst/>
                <a:latin typeface="IBMPlexMono, Monaco,  Courier New"/>
              </a:rPr>
            </a:br>
            <a:endParaRPr lang="en" altLang="ko-Kore-KR" sz="1100" b="0" dirty="0">
              <a:solidFill>
                <a:srgbClr val="000000"/>
              </a:solidFill>
              <a:effectLst/>
              <a:latin typeface="IBMPlexMono, Monaco,  Courier New"/>
            </a:endParaRPr>
          </a:p>
          <a:p>
            <a:pPr fontAlgn="base">
              <a:spcBef>
                <a:spcPct val="50000"/>
              </a:spcBef>
              <a:spcAft>
                <a:spcPct val="0"/>
              </a:spcAft>
              <a:buClr>
                <a:srgbClr val="F0AB00"/>
              </a:buClr>
              <a:buSzPct val="80000"/>
            </a:pPr>
            <a:endParaRPr kumimoji="1" lang="ko-Kore-KR" altLang="en-US" sz="14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242EA29-30EA-B81C-EF3E-C4172E398A2E}"/>
              </a:ext>
            </a:extLst>
          </p:cNvPr>
          <p:cNvSpPr txBox="1"/>
          <p:nvPr/>
        </p:nvSpPr>
        <p:spPr>
          <a:xfrm>
            <a:off x="4465674" y="3999509"/>
            <a:ext cx="3308598" cy="1184940"/>
          </a:xfrm>
          <a:prstGeom prst="rect">
            <a:avLst/>
          </a:prstGeom>
          <a:noFill/>
        </p:spPr>
        <p:txBody>
          <a:bodyPr wrap="none" lIns="0" tIns="0" rIns="0" bIns="0" rtlCol="0">
            <a:spAutoFit/>
          </a:bodyPr>
          <a:lstStyle/>
          <a:p>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"FLOWUUID"</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"170e3c5e-d3cf-4f0a-97ee-bf68f971d8d9"</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"FLOWCODE"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"MH001"</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"NO1"</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"2"</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"STATUS"</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"02"</a:t>
            </a:r>
            <a:r>
              <a:rPr lang="en" altLang="ko-Kore-KR" sz="1100" b="0" dirty="0">
                <a:solidFill>
                  <a:srgbClr val="000000"/>
                </a:solidFill>
                <a:effectLst/>
                <a:latin typeface="IBMPlexMono, Monaco,  Courier New"/>
              </a:rPr>
              <a:t>, </a:t>
            </a:r>
          </a:p>
          <a:p>
            <a:r>
              <a:rPr lang="en" altLang="ko-Kore-KR" sz="1100" b="0" dirty="0">
                <a:solidFill>
                  <a:srgbClr val="A31515"/>
                </a:solidFill>
                <a:effectLst/>
                <a:latin typeface="IBMPlexMono, Monaco,  Courier New"/>
              </a:rPr>
              <a:t>"APPROVAL_NAME"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"JHAN"</a:t>
            </a:r>
            <a:br>
              <a:rPr lang="en" altLang="ko-Kore-KR" sz="1100" b="0" dirty="0">
                <a:solidFill>
                  <a:srgbClr val="000000"/>
                </a:solidFill>
                <a:effectLst/>
                <a:latin typeface="IBMPlexMono, Monaco,  Courier New"/>
              </a:rPr>
            </a:br>
            <a:r>
              <a:rPr lang="en" altLang="ko-Kore-KR" sz="1100" b="0" dirty="0">
                <a:solidFill>
                  <a:srgbClr val="000000"/>
                </a:solidFill>
                <a:effectLst/>
                <a:latin typeface="IBMPlexMono, Monaco,  Courier New"/>
              </a:rPr>
              <a:t>}</a:t>
            </a:r>
            <a:endParaRPr kumimoji="1" lang="ko-Kore-KR" altLang="en-US" sz="1800" kern="0" dirty="0" err="1">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C81D354E-7CFE-C20E-90CA-3577C7698D40}"/>
              </a:ext>
            </a:extLst>
          </p:cNvPr>
          <p:cNvSpPr txBox="1"/>
          <p:nvPr/>
        </p:nvSpPr>
        <p:spPr>
          <a:xfrm>
            <a:off x="8028428" y="2247294"/>
            <a:ext cx="3550058" cy="3877985"/>
          </a:xfrm>
          <a:prstGeom prst="rect">
            <a:avLst/>
          </a:prstGeom>
          <a:noFill/>
          <a:ln>
            <a:solidFill>
              <a:schemeClr val="bg2"/>
            </a:solidFill>
          </a:ln>
        </p:spPr>
        <p:txBody>
          <a:bodyPr wrap="square" lIns="0" tIns="0" rIns="0" bIns="0" rtlCol="0">
            <a:spAutoFit/>
          </a:bodyPr>
          <a:lstStyle/>
          <a:p>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a:t>
            </a:r>
            <a:r>
              <a:rPr lang="en" altLang="ko-Kore-KR" sz="1050" b="0" dirty="0" err="1">
                <a:solidFill>
                  <a:srgbClr val="A31515"/>
                </a:solidFill>
                <a:effectLst/>
                <a:latin typeface="IBMPlexMono, Monaco,  Courier New"/>
              </a:rPr>
              <a:t>odata.context</a:t>
            </a:r>
            <a:r>
              <a:rPr lang="en" altLang="ko-Kore-KR" sz="1050" b="0" dirty="0">
                <a:solidFill>
                  <a:srgbClr val="A31515"/>
                </a:solidFill>
                <a:effectLst/>
                <a:latin typeface="IBMPlexMono, Monaco,  Courier New"/>
              </a:rPr>
              <a:t>"</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"$metadata#XYZTBL003(DETAIL())/$entity"</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"FLOWUUID"</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"170e3c5e-d3cf-4f0a-97ee-bf68f971d8d9"</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"FLOWCODE"</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"MH001"</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"STATUS"</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"02"</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"FIELD01"</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"07199782"</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"FIELD02"</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"K0121120"</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"DETAIL"</a:t>
            </a:r>
            <a:r>
              <a:rPr lang="en" altLang="ko-Kore-KR" sz="1050" b="0" dirty="0">
                <a:solidFill>
                  <a:srgbClr val="000000"/>
                </a:solidFill>
                <a:effectLst/>
                <a:latin typeface="IBMPlexMono, Monaco,  Courier New"/>
              </a:rPr>
              <a:t>: [</a:t>
            </a:r>
          </a:p>
          <a:p>
            <a:r>
              <a:rPr lang="en" altLang="ko-Kore-KR" sz="1050" b="0" dirty="0">
                <a:solidFill>
                  <a:srgbClr val="000000"/>
                </a:solidFill>
                <a:effectLst/>
                <a:latin typeface="IBMPlexMono, Monaco,  Courier New"/>
              </a:rPr>
              <a:t>  { </a:t>
            </a:r>
          </a:p>
          <a:p>
            <a:r>
              <a:rPr lang="en" altLang="ko-Kore-KR" sz="1050" b="0" dirty="0">
                <a:solidFill>
                  <a:srgbClr val="A31515"/>
                </a:solidFill>
                <a:effectLst/>
                <a:latin typeface="IBMPlexMono, Monaco,  Courier New"/>
              </a:rPr>
              <a:t>   "FLOWUUID"</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"170e3c5e-d3cf-4f0a-97ee-bf68f971d8d9"</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"FLOWCODE"</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"MH001"</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"NO1"</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"3"</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"STATUS"</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"02"</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"APPROVAL_NAME"</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"JHAN9"</a:t>
            </a:r>
            <a:endParaRPr lang="en" altLang="ko-Kore-KR" sz="1050" b="0" dirty="0">
              <a:solidFill>
                <a:srgbClr val="000000"/>
              </a:solidFill>
              <a:effectLst/>
              <a:latin typeface="IBMPlexMono, Monaco,  Courier New"/>
            </a:endParaRPr>
          </a:p>
          <a:p>
            <a:r>
              <a:rPr lang="en" altLang="ko-Kore-KR" sz="1050" b="0" dirty="0">
                <a:solidFill>
                  <a:srgbClr val="000000"/>
                </a:solidFill>
                <a:effectLst/>
                <a:latin typeface="IBMPlexMono, Monaco,  Courier New"/>
              </a:rPr>
              <a:t>  },</a:t>
            </a:r>
          </a:p>
          <a:p>
            <a:r>
              <a:rPr lang="en" altLang="ko-Kore-KR" sz="1050" b="0" dirty="0">
                <a:solidFill>
                  <a:srgbClr val="000000"/>
                </a:solidFill>
                <a:effectLst/>
                <a:latin typeface="IBMPlexMono, Monaco,  Courier New"/>
              </a:rPr>
              <a:t>  {</a:t>
            </a:r>
          </a:p>
          <a:p>
            <a:r>
              <a:rPr lang="en" altLang="ko-Kore-KR" sz="1050" b="0" dirty="0">
                <a:solidFill>
                  <a:srgbClr val="A31515"/>
                </a:solidFill>
                <a:effectLst/>
                <a:latin typeface="IBMPlexMono, Monaco,  Courier New"/>
              </a:rPr>
              <a:t>   "FLOWUUID"</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"170e3c5e-d3cf-4f0a-97ee-bf68f971d8d9"</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"FLOWCODE"</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"MH001"</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"NO1"</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"4"</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"STATUS"</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"02"</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"APPROVAL_NAME"</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"JHAN90"</a:t>
            </a:r>
            <a:endParaRPr lang="en" altLang="ko-Kore-KR" sz="1050" b="0" dirty="0">
              <a:solidFill>
                <a:srgbClr val="000000"/>
              </a:solidFill>
              <a:effectLst/>
              <a:latin typeface="IBMPlexMono, Monaco,  Courier New"/>
            </a:endParaRPr>
          </a:p>
          <a:p>
            <a:r>
              <a:rPr lang="en" altLang="ko-Kore-KR" sz="1050" b="0" dirty="0">
                <a:solidFill>
                  <a:srgbClr val="000000"/>
                </a:solidFill>
                <a:effectLst/>
                <a:latin typeface="IBMPlexMono, Monaco,  Courier New"/>
              </a:rPr>
              <a:t>  }</a:t>
            </a:r>
          </a:p>
          <a:p>
            <a:r>
              <a:rPr lang="en" altLang="ko-Kore-KR" sz="1050" b="0" dirty="0">
                <a:solidFill>
                  <a:srgbClr val="000000"/>
                </a:solidFill>
                <a:effectLst/>
                <a:latin typeface="IBMPlexMono, Monaco,  Courier New"/>
              </a:rPr>
              <a:t> ]</a:t>
            </a:r>
          </a:p>
          <a:p>
            <a:r>
              <a:rPr lang="en" altLang="ko-Kore-KR" sz="1050" b="0" dirty="0">
                <a:solidFill>
                  <a:srgbClr val="000000"/>
                </a:solidFill>
                <a:effectLst/>
                <a:latin typeface="IBMPlexMono, Monaco,  Courier New"/>
              </a:rPr>
              <a:t>}</a:t>
            </a:r>
          </a:p>
        </p:txBody>
      </p:sp>
      <p:sp>
        <p:nvSpPr>
          <p:cNvPr id="8" name="TextBox 7">
            <a:extLst>
              <a:ext uri="{FF2B5EF4-FFF2-40B4-BE49-F238E27FC236}">
                <a16:creationId xmlns:a16="http://schemas.microsoft.com/office/drawing/2014/main" id="{B35529BC-DE10-0C17-A08B-58F807FAB317}"/>
              </a:ext>
            </a:extLst>
          </p:cNvPr>
          <p:cNvSpPr txBox="1"/>
          <p:nvPr/>
        </p:nvSpPr>
        <p:spPr>
          <a:xfrm>
            <a:off x="4465674" y="1323823"/>
            <a:ext cx="166552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Postman - POST</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3918C038-5D1E-7A65-F9BD-DBD607202426}"/>
              </a:ext>
            </a:extLst>
          </p:cNvPr>
          <p:cNvSpPr txBox="1"/>
          <p:nvPr/>
        </p:nvSpPr>
        <p:spPr>
          <a:xfrm>
            <a:off x="4465674" y="1747618"/>
            <a:ext cx="264144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/XYZTBL003</a:t>
            </a:r>
            <a:endParaRPr kumimoji="1" lang="ko-Kore-KR" altLang="en-US" sz="1400"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E0652A2C-38CC-D732-42BF-83E9582DB4E2}"/>
              </a:ext>
            </a:extLst>
          </p:cNvPr>
          <p:cNvSpPr txBox="1"/>
          <p:nvPr/>
        </p:nvSpPr>
        <p:spPr>
          <a:xfrm>
            <a:off x="4465674" y="3720182"/>
            <a:ext cx="264144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/XYZTBL004</a:t>
            </a:r>
            <a:endParaRPr kumimoji="1" lang="ko-Kore-KR" altLang="en-US" sz="1400" kern="0" dirty="0" err="1">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0DDAA177-7AE2-8453-758F-75C5ECA7D362}"/>
              </a:ext>
            </a:extLst>
          </p:cNvPr>
          <p:cNvSpPr txBox="1"/>
          <p:nvPr/>
        </p:nvSpPr>
        <p:spPr>
          <a:xfrm>
            <a:off x="8020494" y="1323823"/>
            <a:ext cx="151804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Postman – GET</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D31978EA-B804-97A0-80B4-CFAEE8033E4B}"/>
              </a:ext>
            </a:extLst>
          </p:cNvPr>
          <p:cNvSpPr txBox="1"/>
          <p:nvPr/>
        </p:nvSpPr>
        <p:spPr>
          <a:xfrm>
            <a:off x="8020494" y="1688620"/>
            <a:ext cx="4028632" cy="33855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/XYZTBL003(FLOWUUID=</a:t>
            </a:r>
            <a:r>
              <a:rPr lang="en" altLang="ko-Kore-KR" sz="1100" b="0" dirty="0">
                <a:solidFill>
                  <a:srgbClr val="0451A5"/>
                </a:solidFill>
                <a:effectLst/>
                <a:latin typeface="IBMPlexMono, Monaco,  Courier New"/>
              </a:rPr>
              <a:t> 170e3c5e-d3cf-4f0a-97ee-bf68f971d8d9</a:t>
            </a:r>
            <a:r>
              <a:rPr lang="en" altLang="ko-Kore-KR" sz="1100" b="0" i="0" dirty="0">
                <a:solidFill>
                  <a:srgbClr val="212121"/>
                </a:solidFill>
                <a:effectLst/>
                <a:latin typeface="Inter"/>
              </a:rPr>
              <a:t>,FLOWCODE='MH001',STATUS=‘02')?$expand=DETAIL</a:t>
            </a:r>
            <a:endParaRPr kumimoji="1" lang="ko-Kore-KR" altLang="en-US" sz="1400" kern="0" dirty="0" err="1">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4198990B-9BE5-3307-EE78-098F6A339C8D}"/>
              </a:ext>
            </a:extLst>
          </p:cNvPr>
          <p:cNvSpPr txBox="1"/>
          <p:nvPr/>
        </p:nvSpPr>
        <p:spPr>
          <a:xfrm>
            <a:off x="4442940" y="5469142"/>
            <a:ext cx="3308598" cy="1184940"/>
          </a:xfrm>
          <a:prstGeom prst="rect">
            <a:avLst/>
          </a:prstGeom>
          <a:noFill/>
        </p:spPr>
        <p:txBody>
          <a:bodyPr wrap="none" lIns="0" tIns="0" rIns="0" bIns="0" rtlCol="0">
            <a:spAutoFit/>
          </a:bodyPr>
          <a:lstStyle/>
          <a:p>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"FLOWUUID"</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"170e3c5e-d3cf-4f0a-97ee-bf68f971d8d9"</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"FLOWCODE"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"MH001"</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"NO1"</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"2"</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"STATUS"</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"02"</a:t>
            </a:r>
            <a:r>
              <a:rPr lang="en" altLang="ko-Kore-KR" sz="1100" b="0" dirty="0">
                <a:solidFill>
                  <a:srgbClr val="000000"/>
                </a:solidFill>
                <a:effectLst/>
                <a:latin typeface="IBMPlexMono, Monaco,  Courier New"/>
              </a:rPr>
              <a:t>, </a:t>
            </a:r>
          </a:p>
          <a:p>
            <a:r>
              <a:rPr lang="en" altLang="ko-Kore-KR" sz="1100" b="0" dirty="0">
                <a:solidFill>
                  <a:srgbClr val="A31515"/>
                </a:solidFill>
                <a:effectLst/>
                <a:latin typeface="IBMPlexMono, Monaco,  Courier New"/>
              </a:rPr>
              <a:t>"APPROVAL_NAME"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a:t>
            </a:r>
            <a:r>
              <a:rPr lang="en" altLang="ko-Kore-KR" sz="1100" b="0" dirty="0">
                <a:solidFill>
                  <a:srgbClr val="FF0000"/>
                </a:solidFill>
                <a:effectLst/>
                <a:latin typeface="IBMPlexMono, Monaco,  Courier New"/>
              </a:rPr>
              <a:t>JHAN9</a:t>
            </a:r>
            <a:r>
              <a:rPr lang="en" altLang="ko-Kore-KR" sz="1100" b="0" dirty="0">
                <a:solidFill>
                  <a:srgbClr val="0451A5"/>
                </a:solidFill>
                <a:effectLst/>
                <a:latin typeface="IBMPlexMono, Monaco,  Courier New"/>
              </a:rPr>
              <a:t>"</a:t>
            </a:r>
            <a:br>
              <a:rPr lang="en" altLang="ko-Kore-KR" sz="1100" b="0" dirty="0">
                <a:solidFill>
                  <a:srgbClr val="000000"/>
                </a:solidFill>
                <a:effectLst/>
                <a:latin typeface="IBMPlexMono, Monaco,  Courier New"/>
              </a:rPr>
            </a:br>
            <a:r>
              <a:rPr lang="en" altLang="ko-Kore-KR" sz="1100" b="0" dirty="0">
                <a:solidFill>
                  <a:srgbClr val="000000"/>
                </a:solidFill>
                <a:effectLst/>
                <a:latin typeface="IBMPlexMono, Monaco,  Courier New"/>
              </a:rPr>
              <a:t>}</a:t>
            </a:r>
            <a:endParaRPr kumimoji="1" lang="ko-Kore-KR" altLang="en-US" sz="1800" kern="0" dirty="0" err="1">
              <a:ea typeface="Arial Unicode MS" pitchFamily="34" charset="-128"/>
              <a:cs typeface="Arial Unicode MS" pitchFamily="34" charset="-128"/>
            </a:endParaRPr>
          </a:p>
        </p:txBody>
      </p:sp>
      <p:sp>
        <p:nvSpPr>
          <p:cNvPr id="3" name="TextBox 2">
            <a:extLst>
              <a:ext uri="{FF2B5EF4-FFF2-40B4-BE49-F238E27FC236}">
                <a16:creationId xmlns:a16="http://schemas.microsoft.com/office/drawing/2014/main" id="{896EB12B-8CDA-EEEC-DB4F-B10EFCA32C00}"/>
              </a:ext>
            </a:extLst>
          </p:cNvPr>
          <p:cNvSpPr txBox="1"/>
          <p:nvPr/>
        </p:nvSpPr>
        <p:spPr>
          <a:xfrm>
            <a:off x="8028428" y="6330313"/>
            <a:ext cx="203902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Detail</a:t>
            </a:r>
            <a:r>
              <a:rPr kumimoji="1" lang="ko-Kore-KR" altLang="en-US" sz="1800" kern="0" dirty="0">
                <a:ea typeface="Arial Unicode MS" pitchFamily="34" charset="-128"/>
                <a:cs typeface="Arial Unicode MS" pitchFamily="34" charset="-128"/>
              </a:rPr>
              <a:t>이 </a:t>
            </a:r>
            <a:r>
              <a:rPr kumimoji="1" lang="en-US" altLang="ko-Kore-KR" sz="1800" kern="0" dirty="0">
                <a:ea typeface="Arial Unicode MS" pitchFamily="34" charset="-128"/>
                <a:cs typeface="Arial Unicode MS" pitchFamily="34" charset="-128"/>
              </a:rPr>
              <a:t>N</a:t>
            </a:r>
            <a:r>
              <a:rPr kumimoji="1" lang="ko-Kore-KR" altLang="en-US" sz="1800" kern="0" dirty="0">
                <a:ea typeface="Arial Unicode MS" pitchFamily="34" charset="-128"/>
                <a:cs typeface="Arial Unicode MS" pitchFamily="34" charset="-128"/>
              </a:rPr>
              <a:t>건이 나옴</a:t>
            </a:r>
          </a:p>
        </p:txBody>
      </p:sp>
      <p:sp>
        <p:nvSpPr>
          <p:cNvPr id="13" name="TextBox 12">
            <a:extLst>
              <a:ext uri="{FF2B5EF4-FFF2-40B4-BE49-F238E27FC236}">
                <a16:creationId xmlns:a16="http://schemas.microsoft.com/office/drawing/2014/main" id="{D8DF7C4D-B247-5E8C-C729-DB851685849D}"/>
              </a:ext>
            </a:extLst>
          </p:cNvPr>
          <p:cNvSpPr txBox="1"/>
          <p:nvPr/>
        </p:nvSpPr>
        <p:spPr>
          <a:xfrm>
            <a:off x="616689" y="1359278"/>
            <a:ext cx="207428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CDS – Data modeling</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DBE62965-3B3E-339E-E15B-29D022B91AF0}"/>
              </a:ext>
            </a:extLst>
          </p:cNvPr>
          <p:cNvSpPr txBox="1"/>
          <p:nvPr/>
        </p:nvSpPr>
        <p:spPr>
          <a:xfrm>
            <a:off x="616689" y="1808713"/>
            <a:ext cx="264144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err="1">
                <a:solidFill>
                  <a:srgbClr val="212121"/>
                </a:solidFill>
                <a:effectLst/>
                <a:latin typeface="Inter"/>
              </a:rPr>
              <a:t>Schema.cds</a:t>
            </a:r>
            <a:endParaRPr kumimoji="1" lang="ko-Kore-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311305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600B797-1D0F-7AC8-958B-C161716CA464}"/>
              </a:ext>
            </a:extLst>
          </p:cNvPr>
          <p:cNvSpPr>
            <a:spLocks noGrp="1"/>
          </p:cNvSpPr>
          <p:nvPr>
            <p:ph type="title"/>
          </p:nvPr>
        </p:nvSpPr>
        <p:spPr/>
        <p:txBody>
          <a:bodyPr/>
          <a:lstStyle/>
          <a:p>
            <a:r>
              <a:rPr kumimoji="1" lang="en-US" altLang="ko-Kore-KR" dirty="0"/>
              <a:t>CAP</a:t>
            </a:r>
            <a:r>
              <a:rPr kumimoji="1" lang="ko-Kore-KR" altLang="en-US" dirty="0"/>
              <a:t> </a:t>
            </a:r>
            <a:r>
              <a:rPr kumimoji="1" lang="en-US" altLang="ko-Kore-KR" dirty="0">
                <a:solidFill>
                  <a:srgbClr val="FF0000"/>
                </a:solidFill>
              </a:rPr>
              <a:t>Association</a:t>
            </a:r>
            <a:endParaRPr kumimoji="1" lang="ko-Kore-KR" altLang="en-US" dirty="0"/>
          </a:p>
        </p:txBody>
      </p:sp>
      <p:sp>
        <p:nvSpPr>
          <p:cNvPr id="3" name="TextBox 2">
            <a:extLst>
              <a:ext uri="{FF2B5EF4-FFF2-40B4-BE49-F238E27FC236}">
                <a16:creationId xmlns:a16="http://schemas.microsoft.com/office/drawing/2014/main" id="{C933BB41-72AF-CC41-348D-08B691365C24}"/>
              </a:ext>
            </a:extLst>
          </p:cNvPr>
          <p:cNvSpPr txBox="1"/>
          <p:nvPr/>
        </p:nvSpPr>
        <p:spPr>
          <a:xfrm>
            <a:off x="504002" y="1424764"/>
            <a:ext cx="5343754" cy="4270400"/>
          </a:xfrm>
          <a:prstGeom prst="rect">
            <a:avLst/>
          </a:prstGeom>
          <a:noFill/>
        </p:spPr>
        <p:txBody>
          <a:bodyPr wrap="square" lIns="0" tIns="0" rIns="0" bIns="0" rtlCol="0">
            <a:spAutoFit/>
          </a:bodyPr>
          <a:lstStyle/>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EntityType</a:t>
            </a:r>
            <a:r>
              <a:rPr lang="en" altLang="ko-Kore-KR" sz="900" b="0" i="0" dirty="0">
                <a:solidFill>
                  <a:srgbClr val="000000"/>
                </a:solidFill>
                <a:effectLst/>
                <a:latin typeface="Courier New" panose="02070309020205020404" pitchFamily="49" charset="0"/>
              </a:rPr>
              <a:t> Name="XYTBL003"&gt;</a:t>
            </a:r>
          </a:p>
          <a:p>
            <a:pPr algn="l"/>
            <a:r>
              <a:rPr lang="en" altLang="ko-Kore-KR" sz="900" b="0" i="0" dirty="0">
                <a:solidFill>
                  <a:srgbClr val="000000"/>
                </a:solidFill>
                <a:effectLst/>
                <a:latin typeface="Courier New" panose="02070309020205020404" pitchFamily="49" charset="0"/>
              </a:rPr>
              <a:t>&lt;Key&gt;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Name="FLOWUUID"/&gt;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Name="FLOWCODE"/&gt;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Name="STATUS"/&gt;</a:t>
            </a:r>
          </a:p>
          <a:p>
            <a:pPr algn="l"/>
            <a:r>
              <a:rPr lang="en" altLang="ko-Kore-KR" sz="900" b="0" i="0" dirty="0">
                <a:solidFill>
                  <a:srgbClr val="000000"/>
                </a:solidFill>
                <a:effectLst/>
                <a:latin typeface="Courier New" panose="02070309020205020404" pitchFamily="49" charset="0"/>
              </a:rPr>
              <a:t>&lt;/Key&gt;</a:t>
            </a:r>
          </a:p>
          <a:p>
            <a:pPr algn="l"/>
            <a:r>
              <a:rPr lang="en" altLang="ko-Kore-KR" sz="900" b="0" i="0" dirty="0">
                <a:solidFill>
                  <a:srgbClr val="000000"/>
                </a:solidFill>
                <a:effectLst/>
                <a:latin typeface="Courier New" panose="02070309020205020404" pitchFamily="49" charset="0"/>
              </a:rPr>
              <a:t>&lt;Property Name="FLOWUUID" Type="</a:t>
            </a:r>
            <a:r>
              <a:rPr lang="en" altLang="ko-Kore-KR" sz="900" b="0" i="0" dirty="0" err="1">
                <a:solidFill>
                  <a:srgbClr val="000000"/>
                </a:solidFill>
                <a:effectLst/>
                <a:latin typeface="Courier New" panose="02070309020205020404" pitchFamily="49" charset="0"/>
              </a:rPr>
              <a:t>Edm.Guid</a:t>
            </a:r>
            <a:r>
              <a:rPr lang="en" altLang="ko-Kore-KR" sz="900" b="0" i="0" dirty="0">
                <a:solidFill>
                  <a:srgbClr val="000000"/>
                </a:solidFill>
                <a:effectLst/>
                <a:latin typeface="Courier New" panose="02070309020205020404" pitchFamily="49" charset="0"/>
              </a:rPr>
              <a:t>" Nullable="false"/&gt;</a:t>
            </a:r>
          </a:p>
          <a:p>
            <a:pPr algn="l"/>
            <a:r>
              <a:rPr lang="en" altLang="ko-Kore-KR" sz="900" b="0" i="0" dirty="0">
                <a:solidFill>
                  <a:srgbClr val="000000"/>
                </a:solidFill>
                <a:effectLst/>
                <a:latin typeface="Courier New" panose="02070309020205020404" pitchFamily="49" charset="0"/>
              </a:rPr>
              <a:t>&lt;Property Name="FLOWCODE"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="5" Nullable="false"/&gt;</a:t>
            </a:r>
          </a:p>
          <a:p>
            <a:pPr algn="l"/>
            <a:r>
              <a:rPr lang="en" altLang="ko-Kore-KR" sz="900" b="0" i="0" dirty="0">
                <a:solidFill>
                  <a:srgbClr val="000000"/>
                </a:solidFill>
                <a:effectLst/>
                <a:latin typeface="Courier New" panose="02070309020205020404" pitchFamily="49" charset="0"/>
              </a:rPr>
              <a:t>&lt;Property Name="STATUS"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="2" Nullable="false"/&gt;</a:t>
            </a:r>
          </a:p>
          <a:p>
            <a:pPr algn="l"/>
            <a:r>
              <a:rPr lang="en" altLang="ko-Kore-KR" sz="900" b="0" i="0" dirty="0">
                <a:solidFill>
                  <a:srgbClr val="FF0000"/>
                </a:solidFill>
                <a:effectLst/>
                <a:latin typeface="Courier New" panose="02070309020205020404" pitchFamily="49" charset="0"/>
              </a:rPr>
              <a:t>&lt;</a:t>
            </a:r>
            <a:r>
              <a:rPr lang="en" altLang="ko-Kore-KR" sz="900" b="0" i="0" dirty="0" err="1">
                <a:solidFill>
                  <a:srgbClr val="FF0000"/>
                </a:solidFill>
                <a:effectLst/>
                <a:latin typeface="Courier New" panose="02070309020205020404" pitchFamily="49" charset="0"/>
              </a:rPr>
              <a:t>NavigationProperty</a:t>
            </a:r>
            <a:r>
              <a:rPr lang="en" altLang="ko-Kore-KR" sz="900" b="0" i="0" dirty="0">
                <a:solidFill>
                  <a:srgbClr val="FF0000"/>
                </a:solidFill>
                <a:effectLst/>
                <a:latin typeface="Courier New" panose="02070309020205020404" pitchFamily="49" charset="0"/>
              </a:rPr>
              <a:t> Name="DETAIL" Type="hkmc.XYTBL004"&gt;</a:t>
            </a:r>
          </a:p>
          <a:p>
            <a:pPr algn="l"/>
            <a:r>
              <a:rPr lang="en" altLang="ko-Kore-KR" sz="900" b="0" i="0" dirty="0">
                <a:solidFill>
                  <a:srgbClr val="FF0000"/>
                </a:solidFill>
                <a:effectLst/>
                <a:latin typeface="Courier New" panose="02070309020205020404" pitchFamily="49" charset="0"/>
              </a:rPr>
              <a:t>&lt;</a:t>
            </a:r>
            <a:r>
              <a:rPr lang="en" altLang="ko-Kore-KR" sz="900" b="0" i="0" dirty="0" err="1">
                <a:solidFill>
                  <a:srgbClr val="FF0000"/>
                </a:solidFill>
                <a:effectLst/>
                <a:latin typeface="Courier New" panose="02070309020205020404" pitchFamily="49" charset="0"/>
              </a:rPr>
              <a:t>ReferentialConstraint</a:t>
            </a:r>
            <a:r>
              <a:rPr lang="en" altLang="ko-Kore-KR" sz="900" b="0" i="0" dirty="0">
                <a:solidFill>
                  <a:srgbClr val="FF0000"/>
                </a:solidFill>
                <a:effectLst/>
                <a:latin typeface="Courier New" panose="02070309020205020404" pitchFamily="49" charset="0"/>
              </a:rPr>
              <a:t> Property="FLOWUUID" </a:t>
            </a:r>
            <a:r>
              <a:rPr lang="en" altLang="ko-Kore-KR" sz="900" b="0" i="0" dirty="0" err="1">
                <a:solidFill>
                  <a:srgbClr val="FF0000"/>
                </a:solidFill>
                <a:effectLst/>
                <a:latin typeface="Courier New" panose="02070309020205020404" pitchFamily="49" charset="0"/>
              </a:rPr>
              <a:t>ReferencedProperty</a:t>
            </a:r>
            <a:r>
              <a:rPr lang="en" altLang="ko-Kore-KR" sz="900" b="0" i="0" dirty="0">
                <a:solidFill>
                  <a:srgbClr val="FF0000"/>
                </a:solidFill>
                <a:effectLst/>
                <a:latin typeface="Courier New" panose="02070309020205020404" pitchFamily="49" charset="0"/>
              </a:rPr>
              <a:t>="FLOWUUID"/&gt;</a:t>
            </a:r>
          </a:p>
          <a:p>
            <a:pPr algn="l"/>
            <a:r>
              <a:rPr lang="en" altLang="ko-Kore-KR" sz="900" b="0" i="0" dirty="0">
                <a:solidFill>
                  <a:srgbClr val="FF0000"/>
                </a:solidFill>
                <a:effectLst/>
                <a:latin typeface="Courier New" panose="02070309020205020404" pitchFamily="49" charset="0"/>
              </a:rPr>
              <a:t>&lt;</a:t>
            </a:r>
            <a:r>
              <a:rPr lang="en" altLang="ko-Kore-KR" sz="900" b="0" i="0" dirty="0" err="1">
                <a:solidFill>
                  <a:srgbClr val="FF0000"/>
                </a:solidFill>
                <a:effectLst/>
                <a:latin typeface="Courier New" panose="02070309020205020404" pitchFamily="49" charset="0"/>
              </a:rPr>
              <a:t>ReferentialConstraint</a:t>
            </a:r>
            <a:r>
              <a:rPr lang="en" altLang="ko-Kore-KR" sz="900" b="0" i="0" dirty="0">
                <a:solidFill>
                  <a:srgbClr val="FF0000"/>
                </a:solidFill>
                <a:effectLst/>
                <a:latin typeface="Courier New" panose="02070309020205020404" pitchFamily="49" charset="0"/>
              </a:rPr>
              <a:t> Property="FLOWCODE" </a:t>
            </a:r>
            <a:r>
              <a:rPr lang="en" altLang="ko-Kore-KR" sz="900" b="0" i="0" dirty="0" err="1">
                <a:solidFill>
                  <a:srgbClr val="FF0000"/>
                </a:solidFill>
                <a:effectLst/>
                <a:latin typeface="Courier New" panose="02070309020205020404" pitchFamily="49" charset="0"/>
              </a:rPr>
              <a:t>ReferencedProperty</a:t>
            </a:r>
            <a:r>
              <a:rPr lang="en" altLang="ko-Kore-KR" sz="900" b="0" i="0" dirty="0">
                <a:solidFill>
                  <a:srgbClr val="FF0000"/>
                </a:solidFill>
                <a:effectLst/>
                <a:latin typeface="Courier New" panose="02070309020205020404" pitchFamily="49" charset="0"/>
              </a:rPr>
              <a:t>="FLOWCODE"/&gt;</a:t>
            </a:r>
          </a:p>
          <a:p>
            <a:pPr algn="l"/>
            <a:r>
              <a:rPr lang="en" altLang="ko-Kore-KR" sz="900" b="0" i="0" dirty="0">
                <a:solidFill>
                  <a:srgbClr val="FF0000"/>
                </a:solidFill>
                <a:effectLst/>
                <a:latin typeface="Courier New" panose="02070309020205020404" pitchFamily="49" charset="0"/>
              </a:rPr>
              <a:t>&lt;/</a:t>
            </a:r>
            <a:r>
              <a:rPr lang="en" altLang="ko-Kore-KR" sz="900" b="0" i="0" dirty="0" err="1">
                <a:solidFill>
                  <a:srgbClr val="FF0000"/>
                </a:solidFill>
                <a:effectLst/>
                <a:latin typeface="Courier New" panose="02070309020205020404" pitchFamily="49" charset="0"/>
              </a:rPr>
              <a:t>NavigationProperty</a:t>
            </a:r>
            <a:r>
              <a:rPr lang="en" altLang="ko-Kore-KR" sz="900" b="0" i="0" dirty="0">
                <a:solidFill>
                  <a:srgbClr val="FF0000"/>
                </a:solidFill>
                <a:effectLst/>
                <a:latin typeface="Courier New" panose="02070309020205020404" pitchFamily="49" charset="0"/>
              </a:rPr>
              <a:t>&gt;</a:t>
            </a:r>
          </a:p>
          <a:p>
            <a:pPr algn="l"/>
            <a:r>
              <a:rPr lang="en" altLang="ko-Kore-KR" sz="900" b="0" i="0" dirty="0">
                <a:solidFill>
                  <a:srgbClr val="000000"/>
                </a:solidFill>
                <a:effectLst/>
                <a:latin typeface="Courier New" panose="02070309020205020404" pitchFamily="49" charset="0"/>
              </a:rPr>
              <a:t>&lt;Property Name="FIELD01"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="100"/&gt;</a:t>
            </a:r>
          </a:p>
          <a:p>
            <a:pPr algn="l"/>
            <a:r>
              <a:rPr lang="en" altLang="ko-Kore-KR" sz="900" b="0" i="0" dirty="0">
                <a:solidFill>
                  <a:srgbClr val="000000"/>
                </a:solidFill>
                <a:effectLst/>
                <a:latin typeface="Courier New" panose="02070309020205020404" pitchFamily="49" charset="0"/>
              </a:rPr>
              <a:t>&lt;Property Name="FIELD02"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="100"/&gt;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EntityType</a:t>
            </a:r>
            <a:r>
              <a:rPr lang="en" altLang="ko-Kore-KR" sz="900" b="0" i="0" dirty="0">
                <a:solidFill>
                  <a:srgbClr val="000000"/>
                </a:solidFill>
                <a:effectLst/>
                <a:latin typeface="Courier New" panose="02070309020205020404" pitchFamily="49" charset="0"/>
              </a:rPr>
              <a:t>&gt;</a:t>
            </a:r>
          </a:p>
          <a:p>
            <a:pPr algn="l"/>
            <a:endParaRPr lang="en" altLang="ko-Kore-KR" sz="900" b="0" i="0" dirty="0">
              <a:solidFill>
                <a:srgbClr val="000000"/>
              </a:solidFill>
              <a:effectLst/>
              <a:latin typeface="Courier New" panose="02070309020205020404" pitchFamily="49" charset="0"/>
            </a:endParaRP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EntityType</a:t>
            </a:r>
            <a:r>
              <a:rPr lang="en" altLang="ko-Kore-KR" sz="900" b="0" i="0" dirty="0">
                <a:solidFill>
                  <a:srgbClr val="000000"/>
                </a:solidFill>
                <a:effectLst/>
                <a:latin typeface="Courier New" panose="02070309020205020404" pitchFamily="49" charset="0"/>
              </a:rPr>
              <a:t> Name="XYTBL004"&gt;</a:t>
            </a:r>
          </a:p>
          <a:p>
            <a:pPr algn="l"/>
            <a:r>
              <a:rPr lang="en" altLang="ko-Kore-KR" sz="900" b="0" i="0" dirty="0">
                <a:solidFill>
                  <a:srgbClr val="000000"/>
                </a:solidFill>
                <a:effectLst/>
                <a:latin typeface="Courier New" panose="02070309020205020404" pitchFamily="49" charset="0"/>
              </a:rPr>
              <a:t>&lt;Key&gt;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Name="FLOWUUID"/&gt;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Name="FLOWCODE"/&gt;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Name="NO1"/&gt;</a:t>
            </a:r>
          </a:p>
          <a:p>
            <a:pPr algn="l"/>
            <a:r>
              <a:rPr lang="en" altLang="ko-Kore-KR" sz="900" b="0" i="0" dirty="0">
                <a:solidFill>
                  <a:srgbClr val="000000"/>
                </a:solidFill>
                <a:effectLst/>
                <a:latin typeface="Courier New" panose="02070309020205020404" pitchFamily="49" charset="0"/>
              </a:rPr>
              <a:t>&lt;/Key&gt;</a:t>
            </a:r>
          </a:p>
          <a:p>
            <a:pPr algn="l"/>
            <a:r>
              <a:rPr lang="en" altLang="ko-Kore-KR" sz="900" b="0" i="0" dirty="0">
                <a:solidFill>
                  <a:srgbClr val="000000"/>
                </a:solidFill>
                <a:effectLst/>
                <a:latin typeface="Courier New" panose="02070309020205020404" pitchFamily="49" charset="0"/>
              </a:rPr>
              <a:t>&lt;Property Name="FLOWUUID" Type="</a:t>
            </a:r>
            <a:r>
              <a:rPr lang="en" altLang="ko-Kore-KR" sz="900" b="0" i="0" dirty="0" err="1">
                <a:solidFill>
                  <a:srgbClr val="000000"/>
                </a:solidFill>
                <a:effectLst/>
                <a:latin typeface="Courier New" panose="02070309020205020404" pitchFamily="49" charset="0"/>
              </a:rPr>
              <a:t>Edm.Guid</a:t>
            </a:r>
            <a:r>
              <a:rPr lang="en" altLang="ko-Kore-KR" sz="900" b="0" i="0" dirty="0">
                <a:solidFill>
                  <a:srgbClr val="000000"/>
                </a:solidFill>
                <a:effectLst/>
                <a:latin typeface="Courier New" panose="02070309020205020404" pitchFamily="49" charset="0"/>
              </a:rPr>
              <a:t>" Nullable="false"/&gt;</a:t>
            </a:r>
          </a:p>
          <a:p>
            <a:pPr algn="l"/>
            <a:r>
              <a:rPr lang="en" altLang="ko-Kore-KR" sz="900" b="0" i="0" dirty="0">
                <a:solidFill>
                  <a:srgbClr val="000000"/>
                </a:solidFill>
                <a:effectLst/>
                <a:latin typeface="Courier New" panose="02070309020205020404" pitchFamily="49" charset="0"/>
              </a:rPr>
              <a:t>&lt;Property Name="FLOWCODE"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="5" Nullable="false"/&gt;</a:t>
            </a:r>
          </a:p>
          <a:p>
            <a:pPr algn="l"/>
            <a:r>
              <a:rPr lang="en" altLang="ko-Kore-KR" sz="900" b="0" i="0" dirty="0">
                <a:solidFill>
                  <a:srgbClr val="000000"/>
                </a:solidFill>
                <a:effectLst/>
                <a:latin typeface="Courier New" panose="02070309020205020404" pitchFamily="49" charset="0"/>
              </a:rPr>
              <a:t>&lt;Property Name="NO1"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="2" Nullable="false"/&gt;</a:t>
            </a:r>
          </a:p>
          <a:p>
            <a:pPr algn="l"/>
            <a:r>
              <a:rPr lang="en" altLang="ko-Kore-KR" sz="900" b="0" i="0" dirty="0">
                <a:solidFill>
                  <a:srgbClr val="000000"/>
                </a:solidFill>
                <a:effectLst/>
                <a:latin typeface="Courier New" panose="02070309020205020404" pitchFamily="49" charset="0"/>
              </a:rPr>
              <a:t>&lt;Property Name="STATUS"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="2"/&gt;</a:t>
            </a:r>
          </a:p>
          <a:p>
            <a:pPr algn="l"/>
            <a:r>
              <a:rPr lang="en" altLang="ko-Kore-KR" sz="900" b="0" i="0" dirty="0">
                <a:solidFill>
                  <a:srgbClr val="000000"/>
                </a:solidFill>
                <a:effectLst/>
                <a:latin typeface="Courier New" panose="02070309020205020404" pitchFamily="49" charset="0"/>
              </a:rPr>
              <a:t>&lt;Property Name="APPROVAL_NAME"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="100"/&gt;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EntityType</a:t>
            </a:r>
            <a:r>
              <a:rPr lang="en" altLang="ko-Kore-KR" sz="900" b="0" i="0" dirty="0">
                <a:solidFill>
                  <a:srgbClr val="000000"/>
                </a:solidFill>
                <a:effectLst/>
                <a:latin typeface="Courier New" panose="02070309020205020404" pitchFamily="49" charset="0"/>
              </a:rPr>
              <a:t>&gt;</a:t>
            </a:r>
          </a:p>
          <a:p>
            <a:pPr fontAlgn="base">
              <a:spcBef>
                <a:spcPct val="50000"/>
              </a:spcBef>
              <a:spcAft>
                <a:spcPct val="0"/>
              </a:spcAft>
              <a:buClr>
                <a:srgbClr val="F0AB00"/>
              </a:buClr>
              <a:buSzPct val="80000"/>
            </a:pPr>
            <a:endParaRPr kumimoji="1" lang="ko-Kore-KR" altLang="en-US" sz="1050" kern="0" dirty="0" err="1">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C163EB16-2F94-6248-CDB3-9EC151EC64E1}"/>
              </a:ext>
            </a:extLst>
          </p:cNvPr>
          <p:cNvSpPr txBox="1"/>
          <p:nvPr/>
        </p:nvSpPr>
        <p:spPr>
          <a:xfrm>
            <a:off x="6347420" y="1424763"/>
            <a:ext cx="5571678" cy="3600986"/>
          </a:xfrm>
          <a:prstGeom prst="rect">
            <a:avLst/>
          </a:prstGeom>
          <a:noFill/>
        </p:spPr>
        <p:txBody>
          <a:bodyPr wrap="square" lIns="0" tIns="0" rIns="0" bIns="0" rtlCol="0">
            <a:spAutoFit/>
          </a:bodyPr>
          <a:lstStyle/>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EntityType</a:t>
            </a:r>
            <a:r>
              <a:rPr lang="en" altLang="ko-Kore-KR" sz="900" b="0" i="0" dirty="0">
                <a:solidFill>
                  <a:srgbClr val="000000"/>
                </a:solidFill>
                <a:effectLst/>
                <a:latin typeface="Courier New" panose="02070309020205020404" pitchFamily="49" charset="0"/>
              </a:rPr>
              <a:t> Name="XYZTBL003"&gt;</a:t>
            </a:r>
          </a:p>
          <a:p>
            <a:pPr algn="l"/>
            <a:r>
              <a:rPr lang="en" altLang="ko-Kore-KR" sz="900" b="0" i="0" dirty="0">
                <a:solidFill>
                  <a:srgbClr val="000000"/>
                </a:solidFill>
                <a:effectLst/>
                <a:latin typeface="Courier New" panose="02070309020205020404" pitchFamily="49" charset="0"/>
              </a:rPr>
              <a:t>&lt;Key&gt;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Name="FLOWUUID"/&gt;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Name="FLOWCODE"/&gt;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Name="STATUS"/&gt;</a:t>
            </a:r>
          </a:p>
          <a:p>
            <a:pPr algn="l"/>
            <a:r>
              <a:rPr lang="en" altLang="ko-Kore-KR" sz="900" b="0" i="0" dirty="0">
                <a:solidFill>
                  <a:srgbClr val="000000"/>
                </a:solidFill>
                <a:effectLst/>
                <a:latin typeface="Courier New" panose="02070309020205020404" pitchFamily="49" charset="0"/>
              </a:rPr>
              <a:t>&lt;/Key&gt;</a:t>
            </a:r>
          </a:p>
          <a:p>
            <a:pPr algn="l"/>
            <a:r>
              <a:rPr lang="en" altLang="ko-Kore-KR" sz="900" b="0" i="0" dirty="0">
                <a:solidFill>
                  <a:srgbClr val="000000"/>
                </a:solidFill>
                <a:effectLst/>
                <a:latin typeface="Courier New" panose="02070309020205020404" pitchFamily="49" charset="0"/>
              </a:rPr>
              <a:t>&lt;Property Name="FLOWUUID" Type="</a:t>
            </a:r>
            <a:r>
              <a:rPr lang="en" altLang="ko-Kore-KR" sz="900" b="0" i="0" dirty="0" err="1">
                <a:solidFill>
                  <a:srgbClr val="000000"/>
                </a:solidFill>
                <a:effectLst/>
                <a:latin typeface="Courier New" panose="02070309020205020404" pitchFamily="49" charset="0"/>
              </a:rPr>
              <a:t>Edm.Guid</a:t>
            </a:r>
            <a:r>
              <a:rPr lang="en" altLang="ko-Kore-KR" sz="900" b="0" i="0" dirty="0">
                <a:solidFill>
                  <a:srgbClr val="000000"/>
                </a:solidFill>
                <a:effectLst/>
                <a:latin typeface="Courier New" panose="02070309020205020404" pitchFamily="49" charset="0"/>
              </a:rPr>
              <a:t>" Nullable="false"/&gt;</a:t>
            </a:r>
          </a:p>
          <a:p>
            <a:pPr algn="l"/>
            <a:r>
              <a:rPr lang="en" altLang="ko-Kore-KR" sz="900" b="0" i="0" dirty="0">
                <a:solidFill>
                  <a:srgbClr val="000000"/>
                </a:solidFill>
                <a:effectLst/>
                <a:latin typeface="Courier New" panose="02070309020205020404" pitchFamily="49" charset="0"/>
              </a:rPr>
              <a:t>&lt;Property Name="FLOWCODE"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="5" Nullable="false"/&gt;</a:t>
            </a:r>
          </a:p>
          <a:p>
            <a:pPr algn="l"/>
            <a:r>
              <a:rPr lang="en" altLang="ko-Kore-KR" sz="900" b="0" i="0" dirty="0">
                <a:solidFill>
                  <a:srgbClr val="000000"/>
                </a:solidFill>
                <a:effectLst/>
                <a:latin typeface="Courier New" panose="02070309020205020404" pitchFamily="49" charset="0"/>
              </a:rPr>
              <a:t>&lt;Property Name="STATUS"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="2" Nullable="false"/&gt;</a:t>
            </a:r>
          </a:p>
          <a:p>
            <a:pPr algn="l"/>
            <a:r>
              <a:rPr lang="en" altLang="ko-Kore-KR" sz="900" b="0" i="0" dirty="0">
                <a:solidFill>
                  <a:srgbClr val="FF0000"/>
                </a:solidFill>
                <a:effectLst/>
                <a:latin typeface="Courier New" panose="02070309020205020404" pitchFamily="49" charset="0"/>
              </a:rPr>
              <a:t>&lt;</a:t>
            </a:r>
            <a:r>
              <a:rPr lang="en" altLang="ko-Kore-KR" sz="900" b="0" i="0" dirty="0" err="1">
                <a:solidFill>
                  <a:srgbClr val="FF0000"/>
                </a:solidFill>
                <a:effectLst/>
                <a:latin typeface="Courier New" panose="02070309020205020404" pitchFamily="49" charset="0"/>
              </a:rPr>
              <a:t>NavigationProperty</a:t>
            </a:r>
            <a:r>
              <a:rPr lang="en" altLang="ko-Kore-KR" sz="900" b="0" i="0" dirty="0">
                <a:solidFill>
                  <a:srgbClr val="FF0000"/>
                </a:solidFill>
                <a:effectLst/>
                <a:latin typeface="Courier New" panose="02070309020205020404" pitchFamily="49" charset="0"/>
              </a:rPr>
              <a:t> Name="DETAIL" Type="Collection(hkmc.XYZTBL004)"/&gt;</a:t>
            </a:r>
          </a:p>
          <a:p>
            <a:pPr algn="l"/>
            <a:r>
              <a:rPr lang="en" altLang="ko-Kore-KR" sz="900" b="0" i="0" dirty="0">
                <a:solidFill>
                  <a:srgbClr val="000000"/>
                </a:solidFill>
                <a:effectLst/>
                <a:latin typeface="Courier New" panose="02070309020205020404" pitchFamily="49" charset="0"/>
              </a:rPr>
              <a:t>&lt;Property Name="FIELD01"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="100"/&gt;</a:t>
            </a:r>
          </a:p>
          <a:p>
            <a:pPr algn="l"/>
            <a:r>
              <a:rPr lang="en" altLang="ko-Kore-KR" sz="900" b="0" i="0" dirty="0">
                <a:solidFill>
                  <a:srgbClr val="000000"/>
                </a:solidFill>
                <a:effectLst/>
                <a:latin typeface="Courier New" panose="02070309020205020404" pitchFamily="49" charset="0"/>
              </a:rPr>
              <a:t>&lt;Property Name="FIELD02"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="100"/&gt;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EntityType</a:t>
            </a:r>
            <a:r>
              <a:rPr lang="en" altLang="ko-Kore-KR" sz="900" b="0" i="0" dirty="0">
                <a:solidFill>
                  <a:srgbClr val="000000"/>
                </a:solidFill>
                <a:effectLst/>
                <a:latin typeface="Courier New" panose="02070309020205020404" pitchFamily="49" charset="0"/>
              </a:rPr>
              <a:t>&gt;</a:t>
            </a:r>
          </a:p>
          <a:p>
            <a:pPr algn="l"/>
            <a:endParaRPr lang="en" altLang="ko-Kore-KR" sz="900" b="0" i="0" dirty="0">
              <a:solidFill>
                <a:srgbClr val="000000"/>
              </a:solidFill>
              <a:effectLst/>
              <a:latin typeface="Courier New" panose="02070309020205020404" pitchFamily="49" charset="0"/>
            </a:endParaRP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EntityType</a:t>
            </a:r>
            <a:r>
              <a:rPr lang="en" altLang="ko-Kore-KR" sz="900" b="0" i="0" dirty="0">
                <a:solidFill>
                  <a:srgbClr val="000000"/>
                </a:solidFill>
                <a:effectLst/>
                <a:latin typeface="Courier New" panose="02070309020205020404" pitchFamily="49" charset="0"/>
              </a:rPr>
              <a:t> Name="XYZTBL004"&gt;</a:t>
            </a:r>
          </a:p>
          <a:p>
            <a:pPr algn="l"/>
            <a:r>
              <a:rPr lang="en" altLang="ko-Kore-KR" sz="900" b="0" i="0" dirty="0">
                <a:solidFill>
                  <a:srgbClr val="000000"/>
                </a:solidFill>
                <a:effectLst/>
                <a:latin typeface="Courier New" panose="02070309020205020404" pitchFamily="49" charset="0"/>
              </a:rPr>
              <a:t>&lt;Key&gt;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Name="FLOWUUID"/&gt;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Name="FLOWCODE"/&gt;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PropertyRef</a:t>
            </a:r>
            <a:r>
              <a:rPr lang="en" altLang="ko-Kore-KR" sz="900" b="0" i="0" dirty="0">
                <a:solidFill>
                  <a:srgbClr val="000000"/>
                </a:solidFill>
                <a:effectLst/>
                <a:latin typeface="Courier New" panose="02070309020205020404" pitchFamily="49" charset="0"/>
              </a:rPr>
              <a:t> Name="NO1"/&gt;</a:t>
            </a:r>
          </a:p>
          <a:p>
            <a:pPr algn="l"/>
            <a:r>
              <a:rPr lang="en" altLang="ko-Kore-KR" sz="900" b="0" i="0" dirty="0">
                <a:solidFill>
                  <a:srgbClr val="000000"/>
                </a:solidFill>
                <a:effectLst/>
                <a:latin typeface="Courier New" panose="02070309020205020404" pitchFamily="49" charset="0"/>
              </a:rPr>
              <a:t>&lt;/Key&gt;</a:t>
            </a:r>
          </a:p>
          <a:p>
            <a:pPr algn="l"/>
            <a:r>
              <a:rPr lang="en" altLang="ko-Kore-KR" sz="900" b="0" i="0" dirty="0">
                <a:solidFill>
                  <a:srgbClr val="000000"/>
                </a:solidFill>
                <a:effectLst/>
                <a:latin typeface="Courier New" panose="02070309020205020404" pitchFamily="49" charset="0"/>
              </a:rPr>
              <a:t>&lt;Property Name="FLOWUUID" Type="</a:t>
            </a:r>
            <a:r>
              <a:rPr lang="en" altLang="ko-Kore-KR" sz="900" b="0" i="0" dirty="0" err="1">
                <a:solidFill>
                  <a:srgbClr val="000000"/>
                </a:solidFill>
                <a:effectLst/>
                <a:latin typeface="Courier New" panose="02070309020205020404" pitchFamily="49" charset="0"/>
              </a:rPr>
              <a:t>Edm.Guid</a:t>
            </a:r>
            <a:r>
              <a:rPr lang="en" altLang="ko-Kore-KR" sz="900" b="0" i="0" dirty="0">
                <a:solidFill>
                  <a:srgbClr val="000000"/>
                </a:solidFill>
                <a:effectLst/>
                <a:latin typeface="Courier New" panose="02070309020205020404" pitchFamily="49" charset="0"/>
              </a:rPr>
              <a:t>" Nullable="false"/&gt;</a:t>
            </a:r>
          </a:p>
          <a:p>
            <a:pPr algn="l"/>
            <a:r>
              <a:rPr lang="en" altLang="ko-Kore-KR" sz="900" b="0" i="0" dirty="0">
                <a:solidFill>
                  <a:srgbClr val="000000"/>
                </a:solidFill>
                <a:effectLst/>
                <a:latin typeface="Courier New" panose="02070309020205020404" pitchFamily="49" charset="0"/>
              </a:rPr>
              <a:t>&lt;Property Name="FLOWCODE"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="5" Nullable="false"/&gt;</a:t>
            </a:r>
          </a:p>
          <a:p>
            <a:pPr algn="l"/>
            <a:r>
              <a:rPr lang="en" altLang="ko-Kore-KR" sz="900" b="0" i="0" dirty="0">
                <a:solidFill>
                  <a:srgbClr val="000000"/>
                </a:solidFill>
                <a:effectLst/>
                <a:latin typeface="Courier New" panose="02070309020205020404" pitchFamily="49" charset="0"/>
              </a:rPr>
              <a:t>&lt;Property Name="NO1"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="2" Nullable="false"/&gt;</a:t>
            </a:r>
          </a:p>
          <a:p>
            <a:pPr algn="l"/>
            <a:r>
              <a:rPr lang="en" altLang="ko-Kore-KR" sz="900" b="0" i="0" dirty="0">
                <a:solidFill>
                  <a:srgbClr val="000000"/>
                </a:solidFill>
                <a:effectLst/>
                <a:latin typeface="Courier New" panose="02070309020205020404" pitchFamily="49" charset="0"/>
              </a:rPr>
              <a:t>&lt;Property Name="STATUS"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="2"/&gt;</a:t>
            </a:r>
          </a:p>
          <a:p>
            <a:pPr algn="l"/>
            <a:r>
              <a:rPr lang="en" altLang="ko-Kore-KR" sz="900" b="0" i="0" dirty="0">
                <a:solidFill>
                  <a:srgbClr val="000000"/>
                </a:solidFill>
                <a:effectLst/>
                <a:latin typeface="Courier New" panose="02070309020205020404" pitchFamily="49" charset="0"/>
              </a:rPr>
              <a:t>&lt;Property Name="APPROVAL_NAME" Type="</a:t>
            </a:r>
            <a:r>
              <a:rPr lang="en" altLang="ko-Kore-KR" sz="900" b="0" i="0" dirty="0" err="1">
                <a:solidFill>
                  <a:srgbClr val="000000"/>
                </a:solidFill>
                <a:effectLst/>
                <a:latin typeface="Courier New" panose="02070309020205020404" pitchFamily="49" charset="0"/>
              </a:rPr>
              <a:t>Edm.String</a:t>
            </a:r>
            <a:r>
              <a:rPr lang="en" altLang="ko-Kore-KR" sz="900" b="0" i="0" dirty="0">
                <a:solidFill>
                  <a:srgbClr val="000000"/>
                </a:solidFill>
                <a:effectLst/>
                <a:latin typeface="Courier New" panose="02070309020205020404" pitchFamily="49" charset="0"/>
              </a:rPr>
              <a:t>" </a:t>
            </a:r>
            <a:r>
              <a:rPr lang="en" altLang="ko-Kore-KR" sz="900" b="0" i="0" dirty="0" err="1">
                <a:solidFill>
                  <a:srgbClr val="000000"/>
                </a:solidFill>
                <a:effectLst/>
                <a:latin typeface="Courier New" panose="02070309020205020404" pitchFamily="49" charset="0"/>
              </a:rPr>
              <a:t>MaxLength</a:t>
            </a:r>
            <a:r>
              <a:rPr lang="en" altLang="ko-Kore-KR" sz="900" b="0" i="0" dirty="0">
                <a:solidFill>
                  <a:srgbClr val="000000"/>
                </a:solidFill>
                <a:effectLst/>
                <a:latin typeface="Courier New" panose="02070309020205020404" pitchFamily="49" charset="0"/>
              </a:rPr>
              <a:t>="100"/&gt;</a:t>
            </a:r>
          </a:p>
          <a:p>
            <a:pPr algn="l"/>
            <a:r>
              <a:rPr lang="en" altLang="ko-Kore-KR" sz="900" b="0" i="0" dirty="0">
                <a:solidFill>
                  <a:srgbClr val="000000"/>
                </a:solidFill>
                <a:effectLst/>
                <a:latin typeface="Courier New" panose="02070309020205020404" pitchFamily="49" charset="0"/>
              </a:rPr>
              <a:t>&lt;/</a:t>
            </a:r>
            <a:r>
              <a:rPr lang="en" altLang="ko-Kore-KR" sz="900" b="0" i="0" dirty="0" err="1">
                <a:solidFill>
                  <a:srgbClr val="000000"/>
                </a:solidFill>
                <a:effectLst/>
                <a:latin typeface="Courier New" panose="02070309020205020404" pitchFamily="49" charset="0"/>
              </a:rPr>
              <a:t>EntityType</a:t>
            </a:r>
            <a:r>
              <a:rPr lang="en" altLang="ko-Kore-KR" sz="900" b="0" i="0" dirty="0">
                <a:solidFill>
                  <a:srgbClr val="000000"/>
                </a:solidFill>
                <a:effectLst/>
                <a:latin typeface="Courier New" panose="02070309020205020404" pitchFamily="49" charset="0"/>
              </a:rPr>
              <a:t>&gt;</a:t>
            </a:r>
          </a:p>
        </p:txBody>
      </p:sp>
    </p:spTree>
    <p:extLst>
      <p:ext uri="{BB962C8B-B14F-4D97-AF65-F5344CB8AC3E}">
        <p14:creationId xmlns:p14="http://schemas.microsoft.com/office/powerpoint/2010/main" val="422661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D5510B-4F5E-A121-0AF5-ED9AADA89F05}"/>
              </a:ext>
            </a:extLst>
          </p:cNvPr>
          <p:cNvSpPr>
            <a:spLocks noGrp="1"/>
          </p:cNvSpPr>
          <p:nvPr>
            <p:ph type="title"/>
          </p:nvPr>
        </p:nvSpPr>
        <p:spPr/>
        <p:txBody>
          <a:bodyPr/>
          <a:lstStyle/>
          <a:p>
            <a:r>
              <a:rPr kumimoji="1" lang="en-US" altLang="ko-KR" dirty="0"/>
              <a:t>Providing</a:t>
            </a:r>
            <a:r>
              <a:rPr kumimoji="1" lang="ko-KR" altLang="en-US" dirty="0"/>
              <a:t> </a:t>
            </a:r>
            <a:r>
              <a:rPr kumimoji="1" lang="en-US" altLang="ko-KR" dirty="0"/>
              <a:t>Services</a:t>
            </a:r>
            <a:endParaRPr kumimoji="1" lang="ko-KR" altLang="en-US" dirty="0"/>
          </a:p>
        </p:txBody>
      </p:sp>
      <p:pic>
        <p:nvPicPr>
          <p:cNvPr id="3" name="그림 2">
            <a:extLst>
              <a:ext uri="{FF2B5EF4-FFF2-40B4-BE49-F238E27FC236}">
                <a16:creationId xmlns:a16="http://schemas.microsoft.com/office/drawing/2014/main" id="{53CEF85C-363C-CE88-12F1-59B04E556BD2}"/>
              </a:ext>
            </a:extLst>
          </p:cNvPr>
          <p:cNvPicPr>
            <a:picLocks noChangeAspect="1"/>
          </p:cNvPicPr>
          <p:nvPr/>
        </p:nvPicPr>
        <p:blipFill>
          <a:blip r:embed="rId3"/>
          <a:stretch>
            <a:fillRect/>
          </a:stretch>
        </p:blipFill>
        <p:spPr>
          <a:xfrm>
            <a:off x="504001" y="1286700"/>
            <a:ext cx="4660900" cy="5067300"/>
          </a:xfrm>
          <a:prstGeom prst="rect">
            <a:avLst/>
          </a:prstGeom>
          <a:ln>
            <a:solidFill>
              <a:schemeClr val="bg2"/>
            </a:solidFill>
          </a:ln>
        </p:spPr>
      </p:pic>
      <p:sp>
        <p:nvSpPr>
          <p:cNvPr id="4" name="모서리가 둥근 직사각형 3">
            <a:extLst>
              <a:ext uri="{FF2B5EF4-FFF2-40B4-BE49-F238E27FC236}">
                <a16:creationId xmlns:a16="http://schemas.microsoft.com/office/drawing/2014/main" id="{56F9EB44-3459-7371-B9D9-3CAF41AEA665}"/>
              </a:ext>
            </a:extLst>
          </p:cNvPr>
          <p:cNvSpPr/>
          <p:nvPr/>
        </p:nvSpPr>
        <p:spPr bwMode="gray">
          <a:xfrm>
            <a:off x="5538951" y="1286700"/>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Modeling</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Services</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모서리가 둥근 직사각형 4">
            <a:extLst>
              <a:ext uri="{FF2B5EF4-FFF2-40B4-BE49-F238E27FC236}">
                <a16:creationId xmlns:a16="http://schemas.microsoft.com/office/drawing/2014/main" id="{CAF845A4-3027-F015-EC6A-9843D363FD6D}"/>
              </a:ext>
            </a:extLst>
          </p:cNvPr>
          <p:cNvSpPr/>
          <p:nvPr/>
        </p:nvSpPr>
        <p:spPr bwMode="gray">
          <a:xfrm>
            <a:off x="5538951" y="1967178"/>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600" b="0" i="0" u="none" strike="noStrike" kern="0" cap="none" spc="0" normalizeH="0" baseline="0" noProof="0" dirty="0">
                <a:ln>
                  <a:noFill/>
                </a:ln>
                <a:effectLst/>
                <a:uLnTx/>
                <a:uFillTx/>
                <a:ea typeface="Arial Unicode MS" pitchFamily="34" charset="-128"/>
                <a:cs typeface="Arial Unicode MS" pitchFamily="34" charset="-128"/>
              </a:rPr>
              <a:t>Generic</a:t>
            </a:r>
            <a:r>
              <a:rPr kumimoji="0" lang="ko-KR" altLang="en-US" sz="1600" b="0" i="0" u="none" strike="noStrike" kern="0" cap="none" spc="0" normalizeH="0" baseline="0" noProof="0" dirty="0">
                <a:ln>
                  <a:noFill/>
                </a:ln>
                <a:effectLst/>
                <a:uLnTx/>
                <a:uFillTx/>
                <a:ea typeface="Arial Unicode MS" pitchFamily="34" charset="-128"/>
                <a:cs typeface="Arial Unicode MS" pitchFamily="34" charset="-128"/>
              </a:rPr>
              <a:t> </a:t>
            </a:r>
            <a:r>
              <a:rPr kumimoji="0" lang="en-US" altLang="ko-KR" sz="1600" b="0" i="0" u="none" strike="noStrike" kern="0" cap="none" spc="0" normalizeH="0" baseline="0" noProof="0" dirty="0">
                <a:ln>
                  <a:noFill/>
                </a:ln>
                <a:effectLst/>
                <a:uLnTx/>
                <a:uFillTx/>
                <a:ea typeface="Arial Unicode MS" pitchFamily="34" charset="-128"/>
                <a:cs typeface="Arial Unicode MS" pitchFamily="34" charset="-128"/>
              </a:rPr>
              <a:t>Providers</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모서리가 둥근 직사각형 5">
            <a:extLst>
              <a:ext uri="{FF2B5EF4-FFF2-40B4-BE49-F238E27FC236}">
                <a16:creationId xmlns:a16="http://schemas.microsoft.com/office/drawing/2014/main" id="{27E0B07D-A45C-808B-C78E-2B97509F42A2}"/>
              </a:ext>
            </a:extLst>
          </p:cNvPr>
          <p:cNvSpPr/>
          <p:nvPr/>
        </p:nvSpPr>
        <p:spPr bwMode="gray">
          <a:xfrm>
            <a:off x="5538951" y="2647656"/>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Pagination</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&amp;</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Sorting</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모서리가 둥근 직사각형 6">
            <a:extLst>
              <a:ext uri="{FF2B5EF4-FFF2-40B4-BE49-F238E27FC236}">
                <a16:creationId xmlns:a16="http://schemas.microsoft.com/office/drawing/2014/main" id="{3A94ED75-31F3-D47D-022B-D78EA0088101}"/>
              </a:ext>
            </a:extLst>
          </p:cNvPr>
          <p:cNvSpPr/>
          <p:nvPr/>
        </p:nvSpPr>
        <p:spPr bwMode="gray">
          <a:xfrm>
            <a:off x="5538951" y="3328134"/>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600" b="0" i="0" u="none" strike="noStrike" kern="0" cap="none" spc="0" normalizeH="0" baseline="0" noProof="0" dirty="0">
                <a:ln>
                  <a:noFill/>
                </a:ln>
                <a:effectLst/>
                <a:uLnTx/>
                <a:uFillTx/>
                <a:ea typeface="Arial Unicode MS" pitchFamily="34" charset="-128"/>
                <a:cs typeface="Arial Unicode MS" pitchFamily="34" charset="-128"/>
              </a:rPr>
              <a:t>I</a:t>
            </a:r>
            <a:r>
              <a:rPr lang="en-US" altLang="ko-KR" sz="1600" kern="0" dirty="0" err="1">
                <a:ea typeface="Arial Unicode MS" pitchFamily="34" charset="-128"/>
                <a:cs typeface="Arial Unicode MS" pitchFamily="34" charset="-128"/>
              </a:rPr>
              <a:t>nput</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Validation</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모서리가 둥근 직사각형 7">
            <a:extLst>
              <a:ext uri="{FF2B5EF4-FFF2-40B4-BE49-F238E27FC236}">
                <a16:creationId xmlns:a16="http://schemas.microsoft.com/office/drawing/2014/main" id="{42AEE1FA-ECF3-51A6-F188-A0BDA1C6D540}"/>
              </a:ext>
            </a:extLst>
          </p:cNvPr>
          <p:cNvSpPr/>
          <p:nvPr/>
        </p:nvSpPr>
        <p:spPr bwMode="gray">
          <a:xfrm>
            <a:off x="5538951" y="4008612"/>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Managed Data</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모서리가 둥근 직사각형 8">
            <a:extLst>
              <a:ext uri="{FF2B5EF4-FFF2-40B4-BE49-F238E27FC236}">
                <a16:creationId xmlns:a16="http://schemas.microsoft.com/office/drawing/2014/main" id="{654664DD-1240-6B61-DB26-9107ACD2ED48}"/>
              </a:ext>
            </a:extLst>
          </p:cNvPr>
          <p:cNvSpPr/>
          <p:nvPr/>
        </p:nvSpPr>
        <p:spPr bwMode="gray">
          <a:xfrm>
            <a:off x="5538951" y="4689090"/>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altLang="ko-KR" sz="1600" b="0" i="0" u="none" strike="noStrike" kern="0" cap="none" spc="0" normalizeH="0" baseline="0" noProof="0" dirty="0">
                <a:ln>
                  <a:noFill/>
                </a:ln>
                <a:effectLst/>
                <a:uLnTx/>
                <a:uFillTx/>
                <a:ea typeface="Arial Unicode MS" pitchFamily="34" charset="-128"/>
                <a:cs typeface="Arial Unicode MS" pitchFamily="34" charset="-128"/>
              </a:rPr>
              <a:t>Concurrency</a:t>
            </a:r>
            <a:r>
              <a:rPr kumimoji="0" lang="ko-KR" altLang="en-US" sz="1600" b="0" i="0" u="none" strike="noStrike" kern="0" cap="none" spc="0" normalizeH="0" baseline="0" noProof="0" dirty="0">
                <a:ln>
                  <a:noFill/>
                </a:ln>
                <a:effectLst/>
                <a:uLnTx/>
                <a:uFillTx/>
                <a:ea typeface="Arial Unicode MS" pitchFamily="34" charset="-128"/>
                <a:cs typeface="Arial Unicode MS" pitchFamily="34" charset="-128"/>
              </a:rPr>
              <a:t> </a:t>
            </a:r>
            <a:r>
              <a:rPr kumimoji="0" lang="en-US" altLang="ko-KR" sz="1600" b="0" i="0" u="none" strike="noStrike" kern="0" cap="none" spc="0" normalizeH="0" baseline="0" noProof="0" dirty="0">
                <a:ln>
                  <a:noFill/>
                </a:ln>
                <a:effectLst/>
                <a:uLnTx/>
                <a:uFillTx/>
                <a:ea typeface="Arial Unicode MS" pitchFamily="34" charset="-128"/>
                <a:cs typeface="Arial Unicode MS" pitchFamily="34" charset="-128"/>
              </a:rPr>
              <a:t>Control</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모서리가 둥근 직사각형 9">
            <a:extLst>
              <a:ext uri="{FF2B5EF4-FFF2-40B4-BE49-F238E27FC236}">
                <a16:creationId xmlns:a16="http://schemas.microsoft.com/office/drawing/2014/main" id="{2EE8C361-6972-D31B-9F0A-336BD57D6E16}"/>
              </a:ext>
            </a:extLst>
          </p:cNvPr>
          <p:cNvSpPr/>
          <p:nvPr/>
        </p:nvSpPr>
        <p:spPr bwMode="gray">
          <a:xfrm>
            <a:off x="5538951" y="5369568"/>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Adding</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Custom</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Logic</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모서리가 둥근 직사각형 10">
            <a:extLst>
              <a:ext uri="{FF2B5EF4-FFF2-40B4-BE49-F238E27FC236}">
                <a16:creationId xmlns:a16="http://schemas.microsoft.com/office/drawing/2014/main" id="{3F03D4AE-CBEB-F822-BE3E-2CA67A974F11}"/>
              </a:ext>
            </a:extLst>
          </p:cNvPr>
          <p:cNvSpPr/>
          <p:nvPr/>
        </p:nvSpPr>
        <p:spPr bwMode="gray">
          <a:xfrm>
            <a:off x="5538950" y="6050046"/>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Custom</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Actions</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&amp;</a:t>
            </a:r>
            <a:r>
              <a:rPr lang="ko-KR" altLang="en-US" sz="1600" kern="0" dirty="0">
                <a:ea typeface="Arial Unicode MS" pitchFamily="34" charset="-128"/>
                <a:cs typeface="Arial Unicode MS" pitchFamily="34" charset="-128"/>
              </a:rPr>
              <a:t> </a:t>
            </a:r>
            <a:r>
              <a:rPr lang="en-US" altLang="ko-KR" sz="1600" kern="0" dirty="0">
                <a:ea typeface="Arial Unicode MS" pitchFamily="34" charset="-128"/>
                <a:cs typeface="Arial Unicode MS" pitchFamily="34" charset="-128"/>
              </a:rPr>
              <a:t>Functions</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2F63CB1A-12DF-8404-43CF-B00C6C1F73F6}"/>
              </a:ext>
            </a:extLst>
          </p:cNvPr>
          <p:cNvSpPr txBox="1"/>
          <p:nvPr/>
        </p:nvSpPr>
        <p:spPr>
          <a:xfrm>
            <a:off x="8807669" y="1460938"/>
            <a:ext cx="2257028"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600" kern="0" dirty="0">
                <a:ea typeface="Arial Unicode MS" pitchFamily="34" charset="-128"/>
                <a:cs typeface="Arial Unicode MS" pitchFamily="34" charset="-128"/>
              </a:rPr>
              <a:t>Services</a:t>
            </a:r>
            <a:r>
              <a:rPr kumimoji="1" lang="ko-KR" altLang="en-US" sz="1600" kern="0" dirty="0">
                <a:ea typeface="Arial Unicode MS" pitchFamily="34" charset="-128"/>
                <a:cs typeface="Arial Unicode MS" pitchFamily="34" charset="-128"/>
              </a:rPr>
              <a:t> </a:t>
            </a:r>
            <a:r>
              <a:rPr kumimoji="1" lang="en-US" altLang="ko-KR" sz="1600" kern="0" dirty="0">
                <a:ea typeface="Arial Unicode MS" pitchFamily="34" charset="-128"/>
                <a:cs typeface="Arial Unicode MS" pitchFamily="34" charset="-128"/>
              </a:rPr>
              <a:t>Act</a:t>
            </a:r>
            <a:r>
              <a:rPr kumimoji="1" lang="ko-KR" altLang="en-US" sz="1600" kern="0" dirty="0">
                <a:ea typeface="Arial Unicode MS" pitchFamily="34" charset="-128"/>
                <a:cs typeface="Arial Unicode MS" pitchFamily="34" charset="-128"/>
              </a:rPr>
              <a:t> </a:t>
            </a:r>
            <a:r>
              <a:rPr kumimoji="1" lang="en-US" altLang="ko-KR" sz="1600" kern="0" dirty="0">
                <a:ea typeface="Arial Unicode MS" pitchFamily="34" charset="-128"/>
                <a:cs typeface="Arial Unicode MS" pitchFamily="34" charset="-128"/>
              </a:rPr>
              <a:t>as</a:t>
            </a:r>
            <a:r>
              <a:rPr kumimoji="1" lang="ko-KR" altLang="en-US" sz="1600" kern="0" dirty="0">
                <a:ea typeface="Arial Unicode MS" pitchFamily="34" charset="-128"/>
                <a:cs typeface="Arial Unicode MS" pitchFamily="34" charset="-128"/>
              </a:rPr>
              <a:t> </a:t>
            </a:r>
            <a:r>
              <a:rPr kumimoji="1" lang="en-US" altLang="ko-KR" sz="1600" kern="0" dirty="0">
                <a:ea typeface="Arial Unicode MS" pitchFamily="34" charset="-128"/>
                <a:cs typeface="Arial Unicode MS" pitchFamily="34" charset="-128"/>
              </a:rPr>
              <a:t>Facades</a:t>
            </a:r>
            <a:endParaRPr kumimoji="1" lang="ko-KR" altLang="en-US" sz="1600" kern="0" dirty="0" err="1">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83E583EF-C198-86DA-F7FF-949BB4E4F791}"/>
              </a:ext>
            </a:extLst>
          </p:cNvPr>
          <p:cNvSpPr txBox="1"/>
          <p:nvPr/>
        </p:nvSpPr>
        <p:spPr>
          <a:xfrm>
            <a:off x="8807669" y="1967178"/>
            <a:ext cx="3142593"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600" kern="0" dirty="0">
                <a:ea typeface="Arial Unicode MS" pitchFamily="34" charset="-128"/>
                <a:cs typeface="Arial Unicode MS" pitchFamily="34" charset="-128"/>
              </a:rPr>
              <a:t>Serve most requests automatically with OOTB solutions</a:t>
            </a:r>
            <a:endParaRPr kumimoji="1" lang="ko-KR" altLang="en-US" sz="1600" kern="0" dirty="0" err="1">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D8088E82-74D3-E199-4DF6-0E3A841C9912}"/>
              </a:ext>
            </a:extLst>
          </p:cNvPr>
          <p:cNvSpPr txBox="1"/>
          <p:nvPr/>
        </p:nvSpPr>
        <p:spPr>
          <a:xfrm>
            <a:off x="8807669" y="2647656"/>
            <a:ext cx="3142593"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600" kern="0" dirty="0">
                <a:ea typeface="Arial Unicode MS" pitchFamily="34" charset="-128"/>
                <a:cs typeface="Arial Unicode MS" pitchFamily="34" charset="-128"/>
              </a:rPr>
              <a:t>Implicit Pagination &amp; Reliable Pagination - @</a:t>
            </a:r>
            <a:r>
              <a:rPr kumimoji="1" lang="en-US" altLang="ko-KR" sz="1600" kern="0" dirty="0" err="1">
                <a:ea typeface="Arial Unicode MS" pitchFamily="34" charset="-128"/>
                <a:cs typeface="Arial Unicode MS" pitchFamily="34" charset="-128"/>
              </a:rPr>
              <a:t>cds.query.xxxx</a:t>
            </a:r>
            <a:endParaRPr kumimoji="1" lang="ko-KR" altLang="en-US" sz="1600" kern="0" dirty="0" err="1">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098A539A-27E5-BC4B-F4B0-E1D9318BE2C0}"/>
              </a:ext>
            </a:extLst>
          </p:cNvPr>
          <p:cNvSpPr txBox="1"/>
          <p:nvPr/>
        </p:nvSpPr>
        <p:spPr>
          <a:xfrm>
            <a:off x="8807669" y="3328134"/>
            <a:ext cx="3142593"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400" kern="0" dirty="0">
                <a:ea typeface="Arial Unicode MS" pitchFamily="34" charset="-128"/>
                <a:cs typeface="Arial Unicode MS" pitchFamily="34" charset="-128"/>
              </a:rPr>
              <a:t>Implicit Pagination &amp; Reliable Pagination - @mandatory, @assert</a:t>
            </a:r>
            <a:endParaRPr kumimoji="1" lang="ko-KR" altLang="en-US" sz="1400" kern="0" dirty="0" err="1">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8733FB52-D01A-FEB7-7DCE-66D37CF1700C}"/>
              </a:ext>
            </a:extLst>
          </p:cNvPr>
          <p:cNvSpPr txBox="1"/>
          <p:nvPr/>
        </p:nvSpPr>
        <p:spPr>
          <a:xfrm>
            <a:off x="8807668" y="4008612"/>
            <a:ext cx="3142593" cy="46166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200" kern="0" dirty="0">
                <a:ea typeface="Arial Unicode MS" pitchFamily="34" charset="-128"/>
                <a:cs typeface="Arial Unicode MS" pitchFamily="34" charset="-128"/>
              </a:rPr>
              <a:t>Using {managed} from ‘@sap/</a:t>
            </a:r>
            <a:r>
              <a:rPr kumimoji="1" lang="en-US" altLang="ko-KR" sz="1200" kern="0" dirty="0" err="1">
                <a:ea typeface="Arial Unicode MS" pitchFamily="34" charset="-128"/>
                <a:cs typeface="Arial Unicode MS" pitchFamily="34" charset="-128"/>
              </a:rPr>
              <a:t>cds</a:t>
            </a:r>
            <a:r>
              <a:rPr kumimoji="1" lang="en-US" altLang="ko-KR" sz="1200" kern="0" dirty="0">
                <a:ea typeface="Arial Unicode MS" pitchFamily="34" charset="-128"/>
                <a:cs typeface="Arial Unicode MS" pitchFamily="34" charset="-128"/>
              </a:rPr>
              <a:t>/common’</a:t>
            </a:r>
          </a:p>
          <a:p>
            <a:pPr fontAlgn="base">
              <a:spcBef>
                <a:spcPct val="50000"/>
              </a:spcBef>
              <a:spcAft>
                <a:spcPct val="0"/>
              </a:spcAft>
              <a:buClr>
                <a:srgbClr val="F0AB00"/>
              </a:buClr>
              <a:buSzPct val="80000"/>
            </a:pPr>
            <a:r>
              <a:rPr kumimoji="1" lang="en-US" altLang="ko-KR" sz="1200" kern="0" dirty="0">
                <a:ea typeface="Arial Unicode MS" pitchFamily="34" charset="-128"/>
                <a:cs typeface="Arial Unicode MS" pitchFamily="34" charset="-128"/>
              </a:rPr>
              <a:t>$user, $now</a:t>
            </a:r>
            <a:endParaRPr kumimoji="1" lang="ko-KR" altLang="en-US" sz="1200" kern="0" dirty="0" err="1">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28359089-7D12-BB02-1A9D-EF7E1D478F37}"/>
              </a:ext>
            </a:extLst>
          </p:cNvPr>
          <p:cNvSpPr txBox="1"/>
          <p:nvPr/>
        </p:nvSpPr>
        <p:spPr>
          <a:xfrm>
            <a:off x="8807667" y="4740756"/>
            <a:ext cx="3142593" cy="456535"/>
          </a:xfrm>
          <a:prstGeom prst="rect">
            <a:avLst/>
          </a:prstGeom>
          <a:noFill/>
        </p:spPr>
        <p:txBody>
          <a:bodyPr wrap="square" lIns="0" tIns="0" rIns="0" bIns="0" rtlCol="0">
            <a:spAutoFit/>
          </a:bodyPr>
          <a:lstStyle/>
          <a:p>
            <a:pPr fontAlgn="base">
              <a:spcBef>
                <a:spcPts val="200"/>
              </a:spcBef>
              <a:spcAft>
                <a:spcPct val="0"/>
              </a:spcAft>
              <a:buClr>
                <a:srgbClr val="F0AB00"/>
              </a:buClr>
              <a:buSzPct val="80000"/>
            </a:pPr>
            <a:r>
              <a:rPr kumimoji="1" lang="en-US" altLang="ko-KR" sz="1400" kern="0" dirty="0">
                <a:ea typeface="Arial Unicode MS" pitchFamily="34" charset="-128"/>
                <a:cs typeface="Arial Unicode MS" pitchFamily="34" charset="-128"/>
              </a:rPr>
              <a:t>Optimistic concurrency </a:t>
            </a:r>
          </a:p>
          <a:p>
            <a:pPr fontAlgn="base">
              <a:spcBef>
                <a:spcPts val="200"/>
              </a:spcBef>
              <a:spcAft>
                <a:spcPct val="0"/>
              </a:spcAft>
              <a:buClr>
                <a:srgbClr val="F0AB00"/>
              </a:buClr>
              <a:buSzPct val="80000"/>
            </a:pPr>
            <a:r>
              <a:rPr kumimoji="1" lang="en-US" altLang="ko-KR" sz="1400" kern="0" dirty="0" err="1">
                <a:ea typeface="Arial Unicode MS" pitchFamily="34" charset="-128"/>
                <a:cs typeface="Arial Unicode MS" pitchFamily="34" charset="-128"/>
              </a:rPr>
              <a:t>Etags</a:t>
            </a:r>
            <a:r>
              <a:rPr kumimoji="1" lang="en-US" altLang="ko-KR" sz="1400" kern="0" dirty="0">
                <a:ea typeface="Arial Unicode MS" pitchFamily="34" charset="-128"/>
                <a:cs typeface="Arial Unicode MS" pitchFamily="34" charset="-128"/>
              </a:rPr>
              <a:t> - @</a:t>
            </a:r>
            <a:r>
              <a:rPr kumimoji="1" lang="en-US" altLang="ko-KR" sz="1400" kern="0" dirty="0" err="1">
                <a:ea typeface="Arial Unicode MS" pitchFamily="34" charset="-128"/>
                <a:cs typeface="Arial Unicode MS" pitchFamily="34" charset="-128"/>
              </a:rPr>
              <a:t>odata.etag</a:t>
            </a:r>
            <a:endParaRPr kumimoji="1" lang="ko-KR" altLang="en-US" sz="1400" kern="0" dirty="0" err="1">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05C03FD4-6632-9D6A-B784-000F2BF8B174}"/>
              </a:ext>
            </a:extLst>
          </p:cNvPr>
          <p:cNvSpPr txBox="1"/>
          <p:nvPr/>
        </p:nvSpPr>
        <p:spPr>
          <a:xfrm>
            <a:off x="8807667" y="5408410"/>
            <a:ext cx="3142593" cy="456535"/>
          </a:xfrm>
          <a:prstGeom prst="rect">
            <a:avLst/>
          </a:prstGeom>
          <a:noFill/>
        </p:spPr>
        <p:txBody>
          <a:bodyPr wrap="square" lIns="0" tIns="0" rIns="0" bIns="0" rtlCol="0">
            <a:spAutoFit/>
          </a:bodyPr>
          <a:lstStyle/>
          <a:p>
            <a:pPr fontAlgn="base">
              <a:spcBef>
                <a:spcPts val="200"/>
              </a:spcBef>
              <a:spcAft>
                <a:spcPct val="0"/>
              </a:spcAft>
              <a:buClr>
                <a:srgbClr val="F0AB00"/>
              </a:buClr>
              <a:buSzPct val="80000"/>
            </a:pPr>
            <a:r>
              <a:rPr kumimoji="1" lang="en-US" altLang="ko-KR" sz="1400" kern="0" dirty="0">
                <a:ea typeface="Arial Unicode MS" pitchFamily="34" charset="-128"/>
                <a:cs typeface="Arial Unicode MS" pitchFamily="34" charset="-128"/>
              </a:rPr>
              <a:t>Optimistic concurrency </a:t>
            </a:r>
          </a:p>
          <a:p>
            <a:pPr fontAlgn="base">
              <a:spcBef>
                <a:spcPts val="200"/>
              </a:spcBef>
              <a:spcAft>
                <a:spcPct val="0"/>
              </a:spcAft>
              <a:buClr>
                <a:srgbClr val="F0AB00"/>
              </a:buClr>
              <a:buSzPct val="80000"/>
            </a:pPr>
            <a:r>
              <a:rPr kumimoji="1" lang="en-US" altLang="ko-KR" sz="1400" kern="0" dirty="0" err="1">
                <a:ea typeface="Arial Unicode MS" pitchFamily="34" charset="-128"/>
                <a:cs typeface="Arial Unicode MS" pitchFamily="34" charset="-128"/>
              </a:rPr>
              <a:t>Etags</a:t>
            </a:r>
            <a:r>
              <a:rPr kumimoji="1" lang="en-US" altLang="ko-KR" sz="1400" kern="0" dirty="0">
                <a:ea typeface="Arial Unicode MS" pitchFamily="34" charset="-128"/>
                <a:cs typeface="Arial Unicode MS" pitchFamily="34" charset="-128"/>
              </a:rPr>
              <a:t> - @</a:t>
            </a:r>
            <a:r>
              <a:rPr kumimoji="1" lang="en-US" altLang="ko-KR" sz="1400" kern="0" dirty="0" err="1">
                <a:ea typeface="Arial Unicode MS" pitchFamily="34" charset="-128"/>
                <a:cs typeface="Arial Unicode MS" pitchFamily="34" charset="-128"/>
              </a:rPr>
              <a:t>odata.etag</a:t>
            </a:r>
            <a:endParaRPr kumimoji="1" lang="ko-KR" altLang="en-US" sz="1400" kern="0" dirty="0" err="1">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EF038D82-3D60-1278-4023-09D04D31A62D}"/>
              </a:ext>
            </a:extLst>
          </p:cNvPr>
          <p:cNvSpPr txBox="1"/>
          <p:nvPr/>
        </p:nvSpPr>
        <p:spPr>
          <a:xfrm>
            <a:off x="8807667" y="6060474"/>
            <a:ext cx="3142593" cy="456535"/>
          </a:xfrm>
          <a:prstGeom prst="rect">
            <a:avLst/>
          </a:prstGeom>
          <a:noFill/>
        </p:spPr>
        <p:txBody>
          <a:bodyPr wrap="square" lIns="0" tIns="0" rIns="0" bIns="0" rtlCol="0">
            <a:spAutoFit/>
          </a:bodyPr>
          <a:lstStyle/>
          <a:p>
            <a:pPr fontAlgn="base">
              <a:spcBef>
                <a:spcPts val="200"/>
              </a:spcBef>
              <a:spcAft>
                <a:spcPct val="0"/>
              </a:spcAft>
              <a:buClr>
                <a:srgbClr val="F0AB00"/>
              </a:buClr>
              <a:buSzPct val="80000"/>
            </a:pPr>
            <a:r>
              <a:rPr kumimoji="1" lang="en-US" altLang="ko-KR" sz="1400" kern="0" dirty="0">
                <a:ea typeface="Arial Unicode MS" pitchFamily="34" charset="-128"/>
                <a:cs typeface="Arial Unicode MS" pitchFamily="34" charset="-128"/>
              </a:rPr>
              <a:t>Action(input params) returns value</a:t>
            </a:r>
          </a:p>
          <a:p>
            <a:pPr fontAlgn="base">
              <a:spcBef>
                <a:spcPts val="200"/>
              </a:spcBef>
              <a:spcAft>
                <a:spcPct val="0"/>
              </a:spcAft>
              <a:buClr>
                <a:srgbClr val="F0AB00"/>
              </a:buClr>
              <a:buSzPct val="80000"/>
            </a:pPr>
            <a:r>
              <a:rPr kumimoji="1" lang="en-US" altLang="ko-KR" sz="1400" kern="0" dirty="0">
                <a:ea typeface="Arial Unicode MS" pitchFamily="34" charset="-128"/>
                <a:cs typeface="Arial Unicode MS" pitchFamily="34" charset="-128"/>
              </a:rPr>
              <a:t>Function (input params) returns value</a:t>
            </a:r>
            <a:endParaRPr kumimoji="1" lang="ko-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60773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258612-EED4-F97A-AD34-1CC144D33A68}"/>
              </a:ext>
            </a:extLst>
          </p:cNvPr>
          <p:cNvSpPr>
            <a:spLocks noGrp="1"/>
          </p:cNvSpPr>
          <p:nvPr>
            <p:ph type="title"/>
          </p:nvPr>
        </p:nvSpPr>
        <p:spPr/>
        <p:txBody>
          <a:bodyPr/>
          <a:lstStyle/>
          <a:p>
            <a:r>
              <a:rPr kumimoji="1" lang="en-US" altLang="ko-KR" dirty="0"/>
              <a:t>Consuming Services</a:t>
            </a:r>
            <a:endParaRPr kumimoji="1" lang="ko-KR" altLang="en-US" dirty="0"/>
          </a:p>
        </p:txBody>
      </p:sp>
      <p:pic>
        <p:nvPicPr>
          <p:cNvPr id="3" name="그림 2">
            <a:extLst>
              <a:ext uri="{FF2B5EF4-FFF2-40B4-BE49-F238E27FC236}">
                <a16:creationId xmlns:a16="http://schemas.microsoft.com/office/drawing/2014/main" id="{4FE5F16D-B59D-6A15-D0B3-A21B5EFFE672}"/>
              </a:ext>
            </a:extLst>
          </p:cNvPr>
          <p:cNvPicPr>
            <a:picLocks noChangeAspect="1"/>
          </p:cNvPicPr>
          <p:nvPr/>
        </p:nvPicPr>
        <p:blipFill>
          <a:blip r:embed="rId3"/>
          <a:stretch>
            <a:fillRect/>
          </a:stretch>
        </p:blipFill>
        <p:spPr>
          <a:xfrm>
            <a:off x="658922" y="1771650"/>
            <a:ext cx="4445000" cy="3314700"/>
          </a:xfrm>
          <a:prstGeom prst="rect">
            <a:avLst/>
          </a:prstGeom>
          <a:ln>
            <a:solidFill>
              <a:schemeClr val="bg2"/>
            </a:solidFill>
          </a:ln>
        </p:spPr>
      </p:pic>
      <p:sp>
        <p:nvSpPr>
          <p:cNvPr id="4" name="모서리가 둥근 직사각형 3">
            <a:extLst>
              <a:ext uri="{FF2B5EF4-FFF2-40B4-BE49-F238E27FC236}">
                <a16:creationId xmlns:a16="http://schemas.microsoft.com/office/drawing/2014/main" id="{B5C32BC0-E9E5-333E-8700-9195182C3EAC}"/>
              </a:ext>
            </a:extLst>
          </p:cNvPr>
          <p:cNvSpPr/>
          <p:nvPr/>
        </p:nvSpPr>
        <p:spPr bwMode="gray">
          <a:xfrm>
            <a:off x="5519957" y="1771650"/>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Import APIs</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모서리가 둥근 직사각형 4">
            <a:extLst>
              <a:ext uri="{FF2B5EF4-FFF2-40B4-BE49-F238E27FC236}">
                <a16:creationId xmlns:a16="http://schemas.microsoft.com/office/drawing/2014/main" id="{9C0FA9D0-DDCA-ECF2-84DF-C5472B0E0757}"/>
              </a:ext>
            </a:extLst>
          </p:cNvPr>
          <p:cNvSpPr/>
          <p:nvPr/>
        </p:nvSpPr>
        <p:spPr bwMode="gray">
          <a:xfrm>
            <a:off x="5519957" y="2452128"/>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Mocking</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모서리가 둥근 직사각형 5">
            <a:extLst>
              <a:ext uri="{FF2B5EF4-FFF2-40B4-BE49-F238E27FC236}">
                <a16:creationId xmlns:a16="http://schemas.microsoft.com/office/drawing/2014/main" id="{7EB03153-E52E-82E3-0423-DC7F91A0842B}"/>
              </a:ext>
            </a:extLst>
          </p:cNvPr>
          <p:cNvSpPr/>
          <p:nvPr/>
        </p:nvSpPr>
        <p:spPr bwMode="gray">
          <a:xfrm>
            <a:off x="5519957" y="3132606"/>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Querying</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모서리가 둥근 직사각형 6">
            <a:extLst>
              <a:ext uri="{FF2B5EF4-FFF2-40B4-BE49-F238E27FC236}">
                <a16:creationId xmlns:a16="http://schemas.microsoft.com/office/drawing/2014/main" id="{F96C6CE3-4703-55AA-04C8-EDCDD57D3EA9}"/>
              </a:ext>
            </a:extLst>
          </p:cNvPr>
          <p:cNvSpPr/>
          <p:nvPr/>
        </p:nvSpPr>
        <p:spPr bwMode="gray">
          <a:xfrm>
            <a:off x="5519957" y="3813084"/>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Mashups</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모서리가 둥근 직사각형 7">
            <a:extLst>
              <a:ext uri="{FF2B5EF4-FFF2-40B4-BE49-F238E27FC236}">
                <a16:creationId xmlns:a16="http://schemas.microsoft.com/office/drawing/2014/main" id="{EB0CF3DA-6204-3398-7857-61855E539838}"/>
              </a:ext>
            </a:extLst>
          </p:cNvPr>
          <p:cNvSpPr/>
          <p:nvPr/>
        </p:nvSpPr>
        <p:spPr bwMode="gray">
          <a:xfrm>
            <a:off x="5519957" y="4493562"/>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Deployments</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778178C8-584F-D5A7-D94D-1B3DA1F16CBE}"/>
              </a:ext>
            </a:extLst>
          </p:cNvPr>
          <p:cNvSpPr txBox="1"/>
          <p:nvPr/>
        </p:nvSpPr>
        <p:spPr>
          <a:xfrm>
            <a:off x="8893236" y="1760117"/>
            <a:ext cx="2797241" cy="518091"/>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ko-KR" sz="1600" kern="0" dirty="0" err="1">
                <a:ea typeface="Arial Unicode MS" pitchFamily="34" charset="-128"/>
                <a:cs typeface="Arial Unicode MS" pitchFamily="34" charset="-128"/>
              </a:rPr>
              <a:t>cds</a:t>
            </a:r>
            <a:r>
              <a:rPr kumimoji="1" lang="en-US" altLang="ko-KR" sz="1600" kern="0" dirty="0">
                <a:ea typeface="Arial Unicode MS" pitchFamily="34" charset="-128"/>
                <a:cs typeface="Arial Unicode MS" pitchFamily="34" charset="-128"/>
              </a:rPr>
              <a:t> import &lt;input file&gt; --as </a:t>
            </a:r>
            <a:r>
              <a:rPr kumimoji="1" lang="en-US" altLang="ko-KR" sz="1600" kern="0" dirty="0" err="1">
                <a:ea typeface="Arial Unicode MS" pitchFamily="34" charset="-128"/>
                <a:cs typeface="Arial Unicode MS" pitchFamily="34" charset="-128"/>
              </a:rPr>
              <a:t>cds</a:t>
            </a:r>
            <a:endParaRPr kumimoji="1" lang="en-US" altLang="ko-KR" sz="1600" kern="0" dirty="0">
              <a:ea typeface="Arial Unicode MS" pitchFamily="34" charset="-128"/>
              <a:cs typeface="Arial Unicode MS" pitchFamily="34" charset="-128"/>
            </a:endParaRPr>
          </a:p>
          <a:p>
            <a:pPr fontAlgn="base">
              <a:spcBef>
                <a:spcPts val="200"/>
              </a:spcBef>
              <a:spcAft>
                <a:spcPct val="0"/>
              </a:spcAft>
              <a:buClr>
                <a:srgbClr val="F0AB00"/>
              </a:buClr>
              <a:buSzPct val="80000"/>
            </a:pPr>
            <a:r>
              <a:rPr kumimoji="1" lang="en-US" altLang="ko-KR" sz="1600" kern="0" dirty="0" err="1">
                <a:ea typeface="Arial Unicode MS" pitchFamily="34" charset="-128"/>
                <a:cs typeface="Arial Unicode MS" pitchFamily="34" charset="-128"/>
              </a:rPr>
              <a:t>Srv</a:t>
            </a:r>
            <a:r>
              <a:rPr kumimoji="1" lang="en-US" altLang="ko-KR" sz="1600" kern="0" dirty="0">
                <a:ea typeface="Arial Unicode MS" pitchFamily="34" charset="-128"/>
                <a:cs typeface="Arial Unicode MS" pitchFamily="34" charset="-128"/>
              </a:rPr>
              <a:t>/external</a:t>
            </a:r>
            <a:endParaRPr kumimoji="1" lang="ko-KR" altLang="en-US" sz="1600"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D6046A6E-13AC-DDE3-5A80-128A7A4875C5}"/>
              </a:ext>
            </a:extLst>
          </p:cNvPr>
          <p:cNvSpPr txBox="1"/>
          <p:nvPr/>
        </p:nvSpPr>
        <p:spPr>
          <a:xfrm>
            <a:off x="8893236" y="2460192"/>
            <a:ext cx="1551707" cy="518091"/>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ko-KR" sz="1600" kern="0" dirty="0" err="1">
                <a:ea typeface="Arial Unicode MS" pitchFamily="34" charset="-128"/>
                <a:cs typeface="Arial Unicode MS" pitchFamily="34" charset="-128"/>
              </a:rPr>
              <a:t>Srv</a:t>
            </a:r>
            <a:r>
              <a:rPr kumimoji="1" lang="en-US" altLang="ko-KR" sz="1600" kern="0" dirty="0">
                <a:ea typeface="Arial Unicode MS" pitchFamily="34" charset="-128"/>
                <a:cs typeface="Arial Unicode MS" pitchFamily="34" charset="-128"/>
              </a:rPr>
              <a:t>/external/data</a:t>
            </a:r>
          </a:p>
          <a:p>
            <a:pPr fontAlgn="base">
              <a:spcBef>
                <a:spcPts val="200"/>
              </a:spcBef>
              <a:spcAft>
                <a:spcPct val="0"/>
              </a:spcAft>
              <a:buClr>
                <a:srgbClr val="F0AB00"/>
              </a:buClr>
              <a:buSzPct val="80000"/>
            </a:pPr>
            <a:r>
              <a:rPr kumimoji="1" lang="en-US" altLang="ko-KR" sz="1600" kern="0" dirty="0" err="1">
                <a:ea typeface="Arial Unicode MS" pitchFamily="34" charset="-128"/>
                <a:cs typeface="Arial Unicode MS" pitchFamily="34" charset="-128"/>
              </a:rPr>
              <a:t>cds</a:t>
            </a:r>
            <a:r>
              <a:rPr kumimoji="1" lang="en-US" altLang="ko-KR" sz="1600" kern="0" dirty="0">
                <a:ea typeface="Arial Unicode MS" pitchFamily="34" charset="-128"/>
                <a:cs typeface="Arial Unicode MS" pitchFamily="34" charset="-128"/>
              </a:rPr>
              <a:t> watch</a:t>
            </a:r>
            <a:endParaRPr kumimoji="1" lang="ko-KR" altLang="en-US" sz="1600" kern="0" dirty="0" err="1">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D982B698-2BB8-3D1C-968C-EF27F3CCA403}"/>
              </a:ext>
            </a:extLst>
          </p:cNvPr>
          <p:cNvSpPr txBox="1"/>
          <p:nvPr/>
        </p:nvSpPr>
        <p:spPr>
          <a:xfrm>
            <a:off x="8884954" y="3291994"/>
            <a:ext cx="3114635" cy="215444"/>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ko-KR" sz="1400" kern="0" dirty="0" err="1">
                <a:ea typeface="Arial Unicode MS" pitchFamily="34" charset="-128"/>
                <a:cs typeface="Arial Unicode MS" pitchFamily="34" charset="-128"/>
              </a:rPr>
              <a:t>Cds.connect.to</a:t>
            </a:r>
            <a:r>
              <a:rPr kumimoji="1" lang="en-US" altLang="ko-KR" sz="1400" kern="0" dirty="0">
                <a:ea typeface="Arial Unicode MS" pitchFamily="34" charset="-128"/>
                <a:cs typeface="Arial Unicode MS" pitchFamily="34" charset="-128"/>
              </a:rPr>
              <a:t>(‘</a:t>
            </a:r>
            <a:r>
              <a:rPr kumimoji="1" lang="en-US" altLang="ko-KR" sz="1400" kern="0" dirty="0" err="1">
                <a:ea typeface="Arial Unicode MS" pitchFamily="34" charset="-128"/>
                <a:cs typeface="Arial Unicode MS" pitchFamily="34" charset="-128"/>
              </a:rPr>
              <a:t>cds_dest_in_pkg.json</a:t>
            </a:r>
            <a:r>
              <a:rPr kumimoji="1" lang="en-US" altLang="ko-KR" sz="1400" kern="0" dirty="0">
                <a:ea typeface="Arial Unicode MS" pitchFamily="34" charset="-128"/>
                <a:cs typeface="Arial Unicode MS" pitchFamily="34" charset="-128"/>
              </a:rPr>
              <a:t>’)</a:t>
            </a:r>
            <a:endParaRPr kumimoji="1" lang="ko-KR" altLang="en-US" sz="1400" kern="0" dirty="0" err="1">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564FEB3D-3189-B2A5-E3C1-507EFE694910}"/>
              </a:ext>
            </a:extLst>
          </p:cNvPr>
          <p:cNvSpPr txBox="1"/>
          <p:nvPr/>
        </p:nvSpPr>
        <p:spPr>
          <a:xfrm>
            <a:off x="8893236" y="3868958"/>
            <a:ext cx="4558940" cy="518091"/>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ko-KR" sz="1600" kern="0" dirty="0" err="1">
                <a:ea typeface="Arial Unicode MS" pitchFamily="34" charset="-128"/>
                <a:cs typeface="Arial Unicode MS" pitchFamily="34" charset="-128"/>
              </a:rPr>
              <a:t>Cds</a:t>
            </a:r>
            <a:r>
              <a:rPr kumimoji="1" lang="en-US" altLang="ko-KR" sz="1600" kern="0" dirty="0">
                <a:ea typeface="Arial Unicode MS" pitchFamily="34" charset="-128"/>
                <a:cs typeface="Arial Unicode MS" pitchFamily="34" charset="-128"/>
              </a:rPr>
              <a:t> association between local and remote entities</a:t>
            </a:r>
          </a:p>
          <a:p>
            <a:pPr fontAlgn="base">
              <a:spcBef>
                <a:spcPts val="200"/>
              </a:spcBef>
              <a:spcAft>
                <a:spcPct val="0"/>
              </a:spcAft>
              <a:buClr>
                <a:srgbClr val="F0AB00"/>
              </a:buClr>
              <a:buSzPct val="80000"/>
            </a:pPr>
            <a:r>
              <a:rPr kumimoji="1" lang="en-US" altLang="ko-KR" sz="1600" kern="0" dirty="0">
                <a:ea typeface="Arial Unicode MS" pitchFamily="34" charset="-128"/>
                <a:cs typeface="Arial Unicode MS" pitchFamily="34" charset="-128"/>
              </a:rPr>
              <a:t>/service/</a:t>
            </a:r>
            <a:r>
              <a:rPr kumimoji="1" lang="en-US" altLang="ko-KR" sz="1600" kern="0" dirty="0" err="1">
                <a:ea typeface="Arial Unicode MS" pitchFamily="34" charset="-128"/>
                <a:cs typeface="Arial Unicode MS" pitchFamily="34" charset="-128"/>
              </a:rPr>
              <a:t>localsrv</a:t>
            </a:r>
            <a:r>
              <a:rPr kumimoji="1" lang="en-US" altLang="ko-KR" sz="1600" kern="0" dirty="0">
                <a:ea typeface="Arial Unicode MS" pitchFamily="34" charset="-128"/>
                <a:cs typeface="Arial Unicode MS" pitchFamily="34" charset="-128"/>
              </a:rPr>
              <a:t>?$expand=</a:t>
            </a:r>
            <a:r>
              <a:rPr kumimoji="1" lang="en-US" altLang="ko-KR" sz="1600" kern="0" dirty="0" err="1">
                <a:ea typeface="Arial Unicode MS" pitchFamily="34" charset="-128"/>
                <a:cs typeface="Arial Unicode MS" pitchFamily="34" charset="-128"/>
              </a:rPr>
              <a:t>remotesrv</a:t>
            </a:r>
            <a:endParaRPr kumimoji="1" lang="ko-KR" altLang="en-US" sz="1600" kern="0" dirty="0" err="1">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CD55C596-C587-FA4A-C062-8E6CBDB11B10}"/>
              </a:ext>
            </a:extLst>
          </p:cNvPr>
          <p:cNvSpPr txBox="1"/>
          <p:nvPr/>
        </p:nvSpPr>
        <p:spPr>
          <a:xfrm>
            <a:off x="8893236" y="4493562"/>
            <a:ext cx="2529539" cy="518091"/>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ko-KR" sz="1600" kern="0" dirty="0">
                <a:ea typeface="Arial Unicode MS" pitchFamily="34" charset="-128"/>
                <a:cs typeface="Arial Unicode MS" pitchFamily="34" charset="-128"/>
              </a:rPr>
              <a:t>Create destination</a:t>
            </a:r>
          </a:p>
          <a:p>
            <a:pPr fontAlgn="base">
              <a:spcBef>
                <a:spcPts val="200"/>
              </a:spcBef>
              <a:spcAft>
                <a:spcPct val="0"/>
              </a:spcAft>
              <a:buClr>
                <a:srgbClr val="F0AB00"/>
              </a:buClr>
              <a:buSzPct val="80000"/>
            </a:pPr>
            <a:r>
              <a:rPr kumimoji="1" lang="en-US" altLang="ko-KR" sz="1600" kern="0" dirty="0" err="1">
                <a:ea typeface="Arial Unicode MS" pitchFamily="34" charset="-128"/>
                <a:cs typeface="Arial Unicode MS" pitchFamily="34" charset="-128"/>
              </a:rPr>
              <a:t>Dest_name</a:t>
            </a:r>
            <a:r>
              <a:rPr kumimoji="1" lang="en-US" altLang="ko-KR" sz="1600" kern="0" dirty="0">
                <a:ea typeface="Arial Unicode MS" pitchFamily="34" charset="-128"/>
                <a:cs typeface="Arial Unicode MS" pitchFamily="34" charset="-128"/>
              </a:rPr>
              <a:t> in </a:t>
            </a:r>
            <a:r>
              <a:rPr kumimoji="1" lang="en-US" altLang="ko-KR" sz="1600" kern="0" dirty="0" err="1">
                <a:ea typeface="Arial Unicode MS" pitchFamily="34" charset="-128"/>
                <a:cs typeface="Arial Unicode MS" pitchFamily="34" charset="-128"/>
              </a:rPr>
              <a:t>package.json</a:t>
            </a:r>
            <a:endParaRPr kumimoji="1" lang="ko-KR" altLang="en-US" sz="1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36637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B1F479A-CE1B-1E27-9DA4-483941B8612E}"/>
              </a:ext>
            </a:extLst>
          </p:cNvPr>
          <p:cNvSpPr>
            <a:spLocks noGrp="1"/>
          </p:cNvSpPr>
          <p:nvPr>
            <p:ph type="title"/>
          </p:nvPr>
        </p:nvSpPr>
        <p:spPr>
          <a:xfrm>
            <a:off x="682677" y="1112865"/>
            <a:ext cx="3510951" cy="369332"/>
          </a:xfrm>
        </p:spPr>
        <p:txBody>
          <a:bodyPr/>
          <a:lstStyle/>
          <a:p>
            <a:r>
              <a:rPr kumimoji="1" lang="en-US" altLang="ko-KR" dirty="0"/>
              <a:t>Databases</a:t>
            </a:r>
            <a:endParaRPr kumimoji="1" lang="ko-KR" altLang="en-US" dirty="0"/>
          </a:p>
        </p:txBody>
      </p:sp>
      <p:sp>
        <p:nvSpPr>
          <p:cNvPr id="3" name="제목 1">
            <a:extLst>
              <a:ext uri="{FF2B5EF4-FFF2-40B4-BE49-F238E27FC236}">
                <a16:creationId xmlns:a16="http://schemas.microsoft.com/office/drawing/2014/main" id="{AEF4471E-1A6D-6F7D-88C4-2FE62D028535}"/>
              </a:ext>
            </a:extLst>
          </p:cNvPr>
          <p:cNvSpPr txBox="1">
            <a:spLocks/>
          </p:cNvSpPr>
          <p:nvPr/>
        </p:nvSpPr>
        <p:spPr bwMode="black">
          <a:xfrm>
            <a:off x="682678" y="1906396"/>
            <a:ext cx="1955420"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ko-KR" dirty="0"/>
              <a:t>Messaging</a:t>
            </a:r>
            <a:endParaRPr kumimoji="1" lang="ko-KR" altLang="en-US" dirty="0"/>
          </a:p>
        </p:txBody>
      </p:sp>
      <p:sp>
        <p:nvSpPr>
          <p:cNvPr id="4" name="제목 1">
            <a:extLst>
              <a:ext uri="{FF2B5EF4-FFF2-40B4-BE49-F238E27FC236}">
                <a16:creationId xmlns:a16="http://schemas.microsoft.com/office/drawing/2014/main" id="{2EE0A128-8377-C8B3-B7D7-809EBC55C490}"/>
              </a:ext>
            </a:extLst>
          </p:cNvPr>
          <p:cNvSpPr txBox="1">
            <a:spLocks/>
          </p:cNvSpPr>
          <p:nvPr/>
        </p:nvSpPr>
        <p:spPr bwMode="black">
          <a:xfrm>
            <a:off x="682678" y="2658859"/>
            <a:ext cx="2102564"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ko-KR" dirty="0"/>
              <a:t>Authorization</a:t>
            </a:r>
            <a:endParaRPr kumimoji="1" lang="ko-KR" altLang="en-US" dirty="0"/>
          </a:p>
        </p:txBody>
      </p:sp>
      <p:sp>
        <p:nvSpPr>
          <p:cNvPr id="5" name="제목 1">
            <a:extLst>
              <a:ext uri="{FF2B5EF4-FFF2-40B4-BE49-F238E27FC236}">
                <a16:creationId xmlns:a16="http://schemas.microsoft.com/office/drawing/2014/main" id="{D35FC619-442E-E6E9-57A0-DA3F24DBBB91}"/>
              </a:ext>
            </a:extLst>
          </p:cNvPr>
          <p:cNvSpPr txBox="1">
            <a:spLocks/>
          </p:cNvSpPr>
          <p:nvPr/>
        </p:nvSpPr>
        <p:spPr bwMode="black">
          <a:xfrm>
            <a:off x="682677" y="3452390"/>
            <a:ext cx="2575529"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ko-KR" dirty="0"/>
              <a:t>Localization, i18n</a:t>
            </a:r>
            <a:endParaRPr kumimoji="1" lang="ko-KR" altLang="en-US" dirty="0"/>
          </a:p>
        </p:txBody>
      </p:sp>
      <p:sp>
        <p:nvSpPr>
          <p:cNvPr id="6" name="제목 1">
            <a:extLst>
              <a:ext uri="{FF2B5EF4-FFF2-40B4-BE49-F238E27FC236}">
                <a16:creationId xmlns:a16="http://schemas.microsoft.com/office/drawing/2014/main" id="{F05A8296-D0FA-9E5F-D185-7E9BCC5B7BC2}"/>
              </a:ext>
            </a:extLst>
          </p:cNvPr>
          <p:cNvSpPr txBox="1">
            <a:spLocks/>
          </p:cNvSpPr>
          <p:nvPr/>
        </p:nvSpPr>
        <p:spPr bwMode="black">
          <a:xfrm>
            <a:off x="682676" y="4245921"/>
            <a:ext cx="2575529"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ko-KR" dirty="0"/>
              <a:t>Temporal Data</a:t>
            </a:r>
            <a:endParaRPr kumimoji="1" lang="ko-KR" altLang="en-US" dirty="0"/>
          </a:p>
        </p:txBody>
      </p:sp>
      <p:sp>
        <p:nvSpPr>
          <p:cNvPr id="7" name="제목 1">
            <a:extLst>
              <a:ext uri="{FF2B5EF4-FFF2-40B4-BE49-F238E27FC236}">
                <a16:creationId xmlns:a16="http://schemas.microsoft.com/office/drawing/2014/main" id="{0E15189D-84F0-422E-339B-16CA0EC267C9}"/>
              </a:ext>
            </a:extLst>
          </p:cNvPr>
          <p:cNvSpPr txBox="1">
            <a:spLocks/>
          </p:cNvSpPr>
          <p:nvPr/>
        </p:nvSpPr>
        <p:spPr bwMode="black">
          <a:xfrm>
            <a:off x="6540117" y="1112865"/>
            <a:ext cx="2575529"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ko-KR" dirty="0"/>
              <a:t>Media Data</a:t>
            </a:r>
            <a:endParaRPr kumimoji="1" lang="ko-KR" altLang="en-US" dirty="0"/>
          </a:p>
        </p:txBody>
      </p:sp>
      <p:sp>
        <p:nvSpPr>
          <p:cNvPr id="8" name="제목 1">
            <a:extLst>
              <a:ext uri="{FF2B5EF4-FFF2-40B4-BE49-F238E27FC236}">
                <a16:creationId xmlns:a16="http://schemas.microsoft.com/office/drawing/2014/main" id="{9101022D-646B-CF10-8BA3-9A39ABFD6876}"/>
              </a:ext>
            </a:extLst>
          </p:cNvPr>
          <p:cNvSpPr txBox="1">
            <a:spLocks/>
          </p:cNvSpPr>
          <p:nvPr/>
        </p:nvSpPr>
        <p:spPr bwMode="black">
          <a:xfrm>
            <a:off x="6540116" y="1865328"/>
            <a:ext cx="2575529"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ko-KR" dirty="0"/>
              <a:t>Security</a:t>
            </a:r>
            <a:endParaRPr kumimoji="1" lang="ko-KR" altLang="en-US" dirty="0"/>
          </a:p>
        </p:txBody>
      </p:sp>
      <p:sp>
        <p:nvSpPr>
          <p:cNvPr id="9" name="제목 1">
            <a:extLst>
              <a:ext uri="{FF2B5EF4-FFF2-40B4-BE49-F238E27FC236}">
                <a16:creationId xmlns:a16="http://schemas.microsoft.com/office/drawing/2014/main" id="{AEFF33DC-E0DF-F989-586E-4B1E28CBBFC5}"/>
              </a:ext>
            </a:extLst>
          </p:cNvPr>
          <p:cNvSpPr txBox="1">
            <a:spLocks/>
          </p:cNvSpPr>
          <p:nvPr/>
        </p:nvSpPr>
        <p:spPr bwMode="black">
          <a:xfrm>
            <a:off x="6550627" y="2617791"/>
            <a:ext cx="2575529"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ko-KR" dirty="0"/>
              <a:t>Multitenancy</a:t>
            </a:r>
            <a:endParaRPr kumimoji="1" lang="ko-KR" altLang="en-US" dirty="0"/>
          </a:p>
        </p:txBody>
      </p:sp>
      <p:sp>
        <p:nvSpPr>
          <p:cNvPr id="10" name="제목 1">
            <a:extLst>
              <a:ext uri="{FF2B5EF4-FFF2-40B4-BE49-F238E27FC236}">
                <a16:creationId xmlns:a16="http://schemas.microsoft.com/office/drawing/2014/main" id="{AD25FD54-121F-F1F2-0E93-BA0AE190C898}"/>
              </a:ext>
            </a:extLst>
          </p:cNvPr>
          <p:cNvSpPr txBox="1">
            <a:spLocks/>
          </p:cNvSpPr>
          <p:nvPr/>
        </p:nvSpPr>
        <p:spPr bwMode="black">
          <a:xfrm>
            <a:off x="6550627" y="3370254"/>
            <a:ext cx="2575529"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ko-KR" dirty="0"/>
              <a:t>Extensibility</a:t>
            </a:r>
            <a:endParaRPr kumimoji="1" lang="ko-KR" altLang="en-US" dirty="0"/>
          </a:p>
        </p:txBody>
      </p:sp>
      <p:sp>
        <p:nvSpPr>
          <p:cNvPr id="11" name="제목 1">
            <a:extLst>
              <a:ext uri="{FF2B5EF4-FFF2-40B4-BE49-F238E27FC236}">
                <a16:creationId xmlns:a16="http://schemas.microsoft.com/office/drawing/2014/main" id="{243A940B-06CC-20B4-75E8-FCE068FFEAB1}"/>
              </a:ext>
            </a:extLst>
          </p:cNvPr>
          <p:cNvSpPr txBox="1">
            <a:spLocks/>
          </p:cNvSpPr>
          <p:nvPr/>
        </p:nvSpPr>
        <p:spPr bwMode="black">
          <a:xfrm>
            <a:off x="6550627" y="4122717"/>
            <a:ext cx="2575529"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ko-KR" dirty="0"/>
              <a:t>Deployment</a:t>
            </a:r>
            <a:endParaRPr kumimoji="1" lang="ko-KR" altLang="en-US" dirty="0"/>
          </a:p>
        </p:txBody>
      </p:sp>
      <p:sp>
        <p:nvSpPr>
          <p:cNvPr id="12" name="TextBox 11">
            <a:extLst>
              <a:ext uri="{FF2B5EF4-FFF2-40B4-BE49-F238E27FC236}">
                <a16:creationId xmlns:a16="http://schemas.microsoft.com/office/drawing/2014/main" id="{8F7A105F-7EB4-978C-40BD-AF0941556701}"/>
              </a:ext>
            </a:extLst>
          </p:cNvPr>
          <p:cNvSpPr txBox="1"/>
          <p:nvPr/>
        </p:nvSpPr>
        <p:spPr>
          <a:xfrm>
            <a:off x="2596629" y="2000914"/>
            <a:ext cx="3500958" cy="246221"/>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ko-KR" sz="1600" kern="0" dirty="0">
                <a:ea typeface="Arial Unicode MS" pitchFamily="34" charset="-128"/>
                <a:cs typeface="Arial Unicode MS" pitchFamily="34" charset="-128"/>
              </a:rPr>
              <a:t>Micro Service</a:t>
            </a:r>
            <a:r>
              <a:rPr kumimoji="1" lang="ko-KR" altLang="en-US" sz="1600" kern="0" dirty="0">
                <a:ea typeface="Arial Unicode MS" pitchFamily="34" charset="-128"/>
                <a:cs typeface="Arial Unicode MS" pitchFamily="34" charset="-128"/>
              </a:rPr>
              <a:t>간 통신</a:t>
            </a:r>
            <a:r>
              <a:rPr kumimoji="1" lang="en-US" altLang="ko-KR" sz="1600" kern="0" dirty="0">
                <a:ea typeface="Arial Unicode MS" pitchFamily="34" charset="-128"/>
                <a:cs typeface="Arial Unicode MS" pitchFamily="34" charset="-128"/>
              </a:rPr>
              <a:t>, Service Mashup</a:t>
            </a:r>
            <a:endParaRPr kumimoji="1" lang="ko-KR" alt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50544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DE68C4-55EF-3C09-5599-A5BB2E2056A7}"/>
              </a:ext>
            </a:extLst>
          </p:cNvPr>
          <p:cNvSpPr>
            <a:spLocks noGrp="1"/>
          </p:cNvSpPr>
          <p:nvPr>
            <p:ph type="title"/>
          </p:nvPr>
        </p:nvSpPr>
        <p:spPr/>
        <p:txBody>
          <a:bodyPr/>
          <a:lstStyle/>
          <a:p>
            <a:r>
              <a:rPr kumimoji="1" lang="en-US" altLang="ko-KR" dirty="0"/>
              <a:t>CDS</a:t>
            </a:r>
            <a:endParaRPr kumimoji="1" lang="ko-KR" altLang="en-US" dirty="0"/>
          </a:p>
        </p:txBody>
      </p:sp>
      <p:sp>
        <p:nvSpPr>
          <p:cNvPr id="4" name="모서리가 둥근 직사각형 3">
            <a:extLst>
              <a:ext uri="{FF2B5EF4-FFF2-40B4-BE49-F238E27FC236}">
                <a16:creationId xmlns:a16="http://schemas.microsoft.com/office/drawing/2014/main" id="{355B0A71-9708-8484-3761-37732938A00E}"/>
              </a:ext>
            </a:extLst>
          </p:cNvPr>
          <p:cNvSpPr/>
          <p:nvPr/>
        </p:nvSpPr>
        <p:spPr bwMode="gray">
          <a:xfrm>
            <a:off x="504001" y="1349762"/>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Definition Language(CDL)</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C6D9839F-B527-6569-FD4F-6C607EF894ED}"/>
              </a:ext>
            </a:extLst>
          </p:cNvPr>
          <p:cNvSpPr txBox="1"/>
          <p:nvPr/>
        </p:nvSpPr>
        <p:spPr>
          <a:xfrm>
            <a:off x="3772719" y="1524000"/>
            <a:ext cx="246381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600" kern="0" dirty="0">
                <a:ea typeface="Arial Unicode MS" pitchFamily="34" charset="-128"/>
                <a:cs typeface="Arial Unicode MS" pitchFamily="34" charset="-128"/>
              </a:rPr>
              <a:t>Define entity, define type…</a:t>
            </a:r>
            <a:endParaRPr kumimoji="1" lang="ko-KR" altLang="en-US" sz="1600" kern="0" dirty="0" err="1">
              <a:ea typeface="Arial Unicode MS" pitchFamily="34" charset="-128"/>
              <a:cs typeface="Arial Unicode MS" pitchFamily="34" charset="-128"/>
            </a:endParaRPr>
          </a:p>
        </p:txBody>
      </p:sp>
      <p:sp>
        <p:nvSpPr>
          <p:cNvPr id="6" name="모서리가 둥근 직사각형 5">
            <a:extLst>
              <a:ext uri="{FF2B5EF4-FFF2-40B4-BE49-F238E27FC236}">
                <a16:creationId xmlns:a16="http://schemas.microsoft.com/office/drawing/2014/main" id="{A820B213-AFC4-6052-8DDF-1017BDCF721B}"/>
              </a:ext>
            </a:extLst>
          </p:cNvPr>
          <p:cNvSpPr/>
          <p:nvPr/>
        </p:nvSpPr>
        <p:spPr bwMode="gray">
          <a:xfrm>
            <a:off x="504001" y="2267540"/>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Schema Notation(CSN)</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2DF85A17-4862-0361-0913-AAE5BACC1E7D}"/>
              </a:ext>
            </a:extLst>
          </p:cNvPr>
          <p:cNvSpPr txBox="1"/>
          <p:nvPr/>
        </p:nvSpPr>
        <p:spPr>
          <a:xfrm>
            <a:off x="3772719" y="2441778"/>
            <a:ext cx="174246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600" kern="0" dirty="0">
                <a:ea typeface="Arial Unicode MS" pitchFamily="34" charset="-128"/>
                <a:cs typeface="Arial Unicode MS" pitchFamily="34" charset="-128"/>
              </a:rPr>
              <a:t>CDS Core Engine </a:t>
            </a:r>
            <a:endParaRPr kumimoji="1" lang="ko-KR" altLang="en-US" sz="1600" kern="0" dirty="0" err="1">
              <a:ea typeface="Arial Unicode MS" pitchFamily="34" charset="-128"/>
              <a:cs typeface="Arial Unicode MS" pitchFamily="34" charset="-128"/>
            </a:endParaRPr>
          </a:p>
        </p:txBody>
      </p:sp>
      <p:sp>
        <p:nvSpPr>
          <p:cNvPr id="8" name="모서리가 둥근 직사각형 7">
            <a:extLst>
              <a:ext uri="{FF2B5EF4-FFF2-40B4-BE49-F238E27FC236}">
                <a16:creationId xmlns:a16="http://schemas.microsoft.com/office/drawing/2014/main" id="{03816D86-BF1D-022D-95C8-4818D2D8336F}"/>
              </a:ext>
            </a:extLst>
          </p:cNvPr>
          <p:cNvSpPr/>
          <p:nvPr/>
        </p:nvSpPr>
        <p:spPr bwMode="gray">
          <a:xfrm>
            <a:off x="504001" y="3206207"/>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Query Language(CQL)</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9ED58ACB-8539-06E3-A121-2A7B916B4F33}"/>
              </a:ext>
            </a:extLst>
          </p:cNvPr>
          <p:cNvSpPr txBox="1"/>
          <p:nvPr/>
        </p:nvSpPr>
        <p:spPr>
          <a:xfrm>
            <a:off x="3772719" y="3250958"/>
            <a:ext cx="2851743" cy="615553"/>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R" sz="1600" kern="0" dirty="0">
                <a:ea typeface="Arial Unicode MS" pitchFamily="34" charset="-128"/>
                <a:cs typeface="Arial Unicode MS" pitchFamily="34" charset="-128"/>
              </a:rPr>
              <a:t>CQL is based on standard SQL</a:t>
            </a:r>
          </a:p>
          <a:p>
            <a:pPr fontAlgn="base">
              <a:spcBef>
                <a:spcPct val="50000"/>
              </a:spcBef>
              <a:spcAft>
                <a:spcPct val="0"/>
              </a:spcAft>
              <a:buClr>
                <a:srgbClr val="F0AB00"/>
              </a:buClr>
              <a:buSzPct val="80000"/>
            </a:pPr>
            <a:r>
              <a:rPr kumimoji="1" lang="en-US" altLang="ko-KR" sz="1600" kern="0" dirty="0">
                <a:ea typeface="Arial Unicode MS" pitchFamily="34" charset="-128"/>
                <a:cs typeface="Arial Unicode MS" pitchFamily="34" charset="-128"/>
              </a:rPr>
              <a:t>View..</a:t>
            </a:r>
            <a:endParaRPr kumimoji="1" lang="ko-KR" altLang="en-US" sz="1600" kern="0" dirty="0" err="1">
              <a:ea typeface="Arial Unicode MS" pitchFamily="34" charset="-128"/>
              <a:cs typeface="Arial Unicode MS" pitchFamily="34" charset="-128"/>
            </a:endParaRPr>
          </a:p>
        </p:txBody>
      </p:sp>
      <p:sp>
        <p:nvSpPr>
          <p:cNvPr id="10" name="모서리가 둥근 직사각형 9">
            <a:extLst>
              <a:ext uri="{FF2B5EF4-FFF2-40B4-BE49-F238E27FC236}">
                <a16:creationId xmlns:a16="http://schemas.microsoft.com/office/drawing/2014/main" id="{CAE135BA-BB8D-D47F-B52F-731E6C11857F}"/>
              </a:ext>
            </a:extLst>
          </p:cNvPr>
          <p:cNvSpPr/>
          <p:nvPr/>
        </p:nvSpPr>
        <p:spPr bwMode="gray">
          <a:xfrm>
            <a:off x="504001" y="4144874"/>
            <a:ext cx="3142593" cy="534220"/>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altLang="ko-KR" sz="1600" kern="0" dirty="0">
                <a:ea typeface="Arial Unicode MS" pitchFamily="34" charset="-128"/>
                <a:cs typeface="Arial Unicode MS" pitchFamily="34" charset="-128"/>
              </a:rPr>
              <a:t>Query Notation(CQN)</a:t>
            </a:r>
            <a:endParaRPr kumimoji="0" lang="ko-KR" altLang="en-US" sz="16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8D7EB30C-0467-A1F8-BE65-27DC84C46F72}"/>
              </a:ext>
            </a:extLst>
          </p:cNvPr>
          <p:cNvSpPr txBox="1"/>
          <p:nvPr/>
        </p:nvSpPr>
        <p:spPr>
          <a:xfrm>
            <a:off x="3772719" y="4319112"/>
            <a:ext cx="4222836" cy="49244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R" sz="1600" kern="0" dirty="0">
                <a:ea typeface="Arial Unicode MS" pitchFamily="34" charset="-128"/>
                <a:cs typeface="Arial Unicode MS" pitchFamily="34" charset="-128"/>
              </a:rPr>
              <a:t>CQN is a canonical plain object representation of CDS queries.</a:t>
            </a:r>
            <a:endParaRPr kumimoji="1" lang="ko-KR" altLang="en-US" sz="1600" kern="0" dirty="0" err="1">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1FEB3E36-60F2-0BE3-B9BC-DCC3AEA5DB81}"/>
              </a:ext>
            </a:extLst>
          </p:cNvPr>
          <p:cNvSpPr txBox="1"/>
          <p:nvPr/>
        </p:nvSpPr>
        <p:spPr>
          <a:xfrm>
            <a:off x="8319646" y="4237448"/>
            <a:ext cx="3694922" cy="2359620"/>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ko-KR" sz="1400" kern="0" dirty="0">
                <a:ea typeface="Arial Unicode MS" pitchFamily="34" charset="-128"/>
                <a:cs typeface="Arial Unicode MS" pitchFamily="34" charset="-128"/>
              </a:rPr>
              <a:t>// Parsing </a:t>
            </a:r>
            <a:r>
              <a:rPr kumimoji="1" lang="en-US" altLang="ko-KR" sz="1400" kern="0" dirty="0">
                <a:solidFill>
                  <a:srgbClr val="FF0000"/>
                </a:solidFill>
                <a:ea typeface="Arial Unicode MS" pitchFamily="34" charset="-128"/>
                <a:cs typeface="Arial Unicode MS" pitchFamily="34" charset="-128"/>
              </a:rPr>
              <a:t>CQL</a:t>
            </a:r>
          </a:p>
          <a:p>
            <a:pPr fontAlgn="base">
              <a:spcBef>
                <a:spcPts val="200"/>
              </a:spcBef>
              <a:spcAft>
                <a:spcPct val="0"/>
              </a:spcAft>
              <a:buClr>
                <a:srgbClr val="F0AB00"/>
              </a:buClr>
              <a:buSzPct val="80000"/>
            </a:pPr>
            <a:r>
              <a:rPr kumimoji="1" lang="en-US" altLang="ko-KR" sz="1400" kern="0" dirty="0">
                <a:ea typeface="Arial Unicode MS" pitchFamily="34" charset="-128"/>
                <a:cs typeface="Arial Unicode MS" pitchFamily="34" charset="-128"/>
              </a:rPr>
              <a:t>let query = </a:t>
            </a:r>
            <a:r>
              <a:rPr kumimoji="1" lang="en-US" altLang="ko-KR" sz="1400" kern="0" dirty="0" err="1">
                <a:ea typeface="Arial Unicode MS" pitchFamily="34" charset="-128"/>
                <a:cs typeface="Arial Unicode MS" pitchFamily="34" charset="-128"/>
              </a:rPr>
              <a:t>cds.parse.cql</a:t>
            </a:r>
            <a:r>
              <a:rPr kumimoji="1" lang="en-US" altLang="ko-KR" sz="1400" kern="0" dirty="0">
                <a:ea typeface="Arial Unicode MS" pitchFamily="34" charset="-128"/>
                <a:cs typeface="Arial Unicode MS" pitchFamily="34" charset="-128"/>
              </a:rPr>
              <a:t> (`SELECT from Foo`)</a:t>
            </a:r>
          </a:p>
          <a:p>
            <a:pPr fontAlgn="base">
              <a:spcBef>
                <a:spcPts val="200"/>
              </a:spcBef>
              <a:spcAft>
                <a:spcPct val="0"/>
              </a:spcAft>
              <a:buClr>
                <a:srgbClr val="F0AB00"/>
              </a:buClr>
              <a:buSzPct val="80000"/>
            </a:pPr>
            <a:endParaRPr kumimoji="1" lang="en-US" altLang="ko-KR" sz="1400" kern="0" dirty="0">
              <a:ea typeface="Arial Unicode MS" pitchFamily="34" charset="-128"/>
              <a:cs typeface="Arial Unicode MS" pitchFamily="34" charset="-128"/>
            </a:endParaRPr>
          </a:p>
          <a:p>
            <a:pPr fontAlgn="base">
              <a:spcBef>
                <a:spcPts val="200"/>
              </a:spcBef>
              <a:spcAft>
                <a:spcPct val="0"/>
              </a:spcAft>
              <a:buClr>
                <a:srgbClr val="F0AB00"/>
              </a:buClr>
              <a:buSzPct val="80000"/>
            </a:pPr>
            <a:r>
              <a:rPr kumimoji="1" lang="en" altLang="ko-KR" sz="1400" kern="0" dirty="0">
                <a:ea typeface="Arial Unicode MS" pitchFamily="34" charset="-128"/>
                <a:cs typeface="Arial Unicode MS" pitchFamily="34" charset="-128"/>
              </a:rPr>
              <a:t>// Query building</a:t>
            </a:r>
          </a:p>
          <a:p>
            <a:pPr fontAlgn="base">
              <a:spcBef>
                <a:spcPts val="200"/>
              </a:spcBef>
              <a:spcAft>
                <a:spcPct val="0"/>
              </a:spcAft>
              <a:buClr>
                <a:srgbClr val="F0AB00"/>
              </a:buClr>
              <a:buSzPct val="80000"/>
            </a:pPr>
            <a:r>
              <a:rPr kumimoji="1" lang="en" altLang="ko-KR" sz="1400" kern="0" dirty="0">
                <a:ea typeface="Arial Unicode MS" pitchFamily="34" charset="-128"/>
                <a:cs typeface="Arial Unicode MS" pitchFamily="34" charset="-128"/>
              </a:rPr>
              <a:t>let query = </a:t>
            </a:r>
            <a:r>
              <a:rPr kumimoji="1" lang="en" altLang="ko-KR" sz="1400" kern="0" dirty="0" err="1">
                <a:ea typeface="Arial Unicode MS" pitchFamily="34" charset="-128"/>
                <a:cs typeface="Arial Unicode MS" pitchFamily="34" charset="-128"/>
              </a:rPr>
              <a:t>SELECT.from</a:t>
            </a:r>
            <a:r>
              <a:rPr kumimoji="1" lang="en" altLang="ko-KR" sz="1400" kern="0" dirty="0">
                <a:ea typeface="Arial Unicode MS" pitchFamily="34" charset="-128"/>
                <a:cs typeface="Arial Unicode MS" pitchFamily="34" charset="-128"/>
              </a:rPr>
              <a:t>('Foo’)</a:t>
            </a:r>
            <a:endParaRPr kumimoji="1" lang="en-US" altLang="ko-KR" sz="1400" kern="0" dirty="0">
              <a:ea typeface="Arial Unicode MS" pitchFamily="34" charset="-128"/>
              <a:cs typeface="Arial Unicode MS" pitchFamily="34" charset="-128"/>
            </a:endParaRPr>
          </a:p>
          <a:p>
            <a:pPr fontAlgn="base">
              <a:spcBef>
                <a:spcPts val="200"/>
              </a:spcBef>
              <a:spcAft>
                <a:spcPct val="0"/>
              </a:spcAft>
              <a:buClr>
                <a:srgbClr val="F0AB00"/>
              </a:buClr>
              <a:buSzPct val="80000"/>
            </a:pPr>
            <a:br>
              <a:rPr kumimoji="1" lang="en-US" altLang="ko-KR" sz="1400" kern="0" dirty="0">
                <a:ea typeface="Arial Unicode MS" pitchFamily="34" charset="-128"/>
                <a:cs typeface="Arial Unicode MS" pitchFamily="34" charset="-128"/>
              </a:rPr>
            </a:br>
            <a:r>
              <a:rPr kumimoji="1" lang="en-US" altLang="ko-KR" sz="1400" kern="0" dirty="0">
                <a:ea typeface="Arial Unicode MS" pitchFamily="34" charset="-128"/>
                <a:cs typeface="Arial Unicode MS" pitchFamily="34" charset="-128"/>
              </a:rPr>
              <a:t>// Constructing </a:t>
            </a:r>
            <a:r>
              <a:rPr kumimoji="1" lang="en-US" altLang="ko-KR" sz="1400" kern="0" dirty="0">
                <a:solidFill>
                  <a:srgbClr val="FF0000"/>
                </a:solidFill>
                <a:ea typeface="Arial Unicode MS" pitchFamily="34" charset="-128"/>
                <a:cs typeface="Arial Unicode MS" pitchFamily="34" charset="-128"/>
              </a:rPr>
              <a:t>CQN</a:t>
            </a:r>
            <a:r>
              <a:rPr kumimoji="1" lang="en-US" altLang="ko-KR" sz="1400" kern="0" dirty="0">
                <a:ea typeface="Arial Unicode MS" pitchFamily="34" charset="-128"/>
                <a:cs typeface="Arial Unicode MS" pitchFamily="34" charset="-128"/>
              </a:rPr>
              <a:t> objects in your code</a:t>
            </a:r>
          </a:p>
          <a:p>
            <a:pPr fontAlgn="base">
              <a:spcBef>
                <a:spcPts val="200"/>
              </a:spcBef>
              <a:spcAft>
                <a:spcPct val="0"/>
              </a:spcAft>
              <a:buClr>
                <a:srgbClr val="F0AB00"/>
              </a:buClr>
              <a:buSzPct val="80000"/>
            </a:pPr>
            <a:r>
              <a:rPr kumimoji="1" lang="en-US" altLang="ko-KR" sz="1400" kern="0" dirty="0">
                <a:ea typeface="Arial Unicode MS" pitchFamily="34" charset="-128"/>
                <a:cs typeface="Arial Unicode MS" pitchFamily="34" charset="-128"/>
              </a:rPr>
              <a:t>let query = {SELECT:{from:[{ref:['Foo']}]}}</a:t>
            </a:r>
          </a:p>
          <a:p>
            <a:pPr fontAlgn="base">
              <a:spcBef>
                <a:spcPts val="200"/>
              </a:spcBef>
              <a:spcAft>
                <a:spcPct val="0"/>
              </a:spcAft>
              <a:buClr>
                <a:srgbClr val="F0AB00"/>
              </a:buClr>
              <a:buSzPct val="80000"/>
            </a:pPr>
            <a:endParaRPr kumimoji="1" lang="en-US" altLang="ko-KR" sz="1400" kern="0" dirty="0">
              <a:ea typeface="Arial Unicode MS" pitchFamily="34" charset="-128"/>
              <a:cs typeface="Arial Unicode MS" pitchFamily="34" charset="-128"/>
            </a:endParaRPr>
          </a:p>
          <a:p>
            <a:pPr fontAlgn="base">
              <a:spcBef>
                <a:spcPts val="200"/>
              </a:spcBef>
              <a:spcAft>
                <a:spcPct val="0"/>
              </a:spcAft>
              <a:buClr>
                <a:srgbClr val="F0AB00"/>
              </a:buClr>
              <a:buSzPct val="80000"/>
            </a:pPr>
            <a:r>
              <a:rPr kumimoji="1" lang="en" altLang="ko-KR" sz="1400" kern="0" dirty="0" err="1">
                <a:ea typeface="Arial Unicode MS" pitchFamily="34" charset="-128"/>
                <a:cs typeface="Arial Unicode MS" pitchFamily="34" charset="-128"/>
              </a:rPr>
              <a:t>cds.run</a:t>
            </a:r>
            <a:r>
              <a:rPr kumimoji="1" lang="en" altLang="ko-KR" sz="1400" kern="0" dirty="0">
                <a:ea typeface="Arial Unicode MS" pitchFamily="34" charset="-128"/>
                <a:cs typeface="Arial Unicode MS" pitchFamily="34" charset="-128"/>
              </a:rPr>
              <a:t> (query)</a:t>
            </a:r>
            <a:endParaRPr kumimoji="1" lang="ko-KR" altLang="en-US" sz="1400" kern="0" dirty="0" err="1">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0DCF352E-EF96-DFFA-62C9-CA1BD69D6298}"/>
              </a:ext>
            </a:extLst>
          </p:cNvPr>
          <p:cNvSpPr txBox="1"/>
          <p:nvPr/>
        </p:nvSpPr>
        <p:spPr>
          <a:xfrm>
            <a:off x="7893312" y="3275288"/>
            <a:ext cx="4389022" cy="697627"/>
          </a:xfrm>
          <a:prstGeom prst="rect">
            <a:avLst/>
          </a:prstGeom>
          <a:noFill/>
        </p:spPr>
        <p:txBody>
          <a:bodyPr wrap="none" lIns="0" tIns="0" rIns="0" bIns="0" rtlCol="0">
            <a:spAutoFit/>
          </a:bodyPr>
          <a:lstStyle/>
          <a:p>
            <a:pPr fontAlgn="base">
              <a:spcBef>
                <a:spcPts val="200"/>
              </a:spcBef>
              <a:spcAft>
                <a:spcPct val="0"/>
              </a:spcAft>
              <a:buClr>
                <a:srgbClr val="F0AB00"/>
              </a:buClr>
              <a:buSzPct val="80000"/>
            </a:pPr>
            <a:r>
              <a:rPr kumimoji="1" lang="en-US" altLang="ko-KR" sz="1400" kern="0" dirty="0">
                <a:ea typeface="Arial Unicode MS" pitchFamily="34" charset="-128"/>
                <a:cs typeface="Arial Unicode MS" pitchFamily="34" charset="-128"/>
              </a:rPr>
              <a:t>Entity SELECT from Authors { name, </a:t>
            </a:r>
            <a:r>
              <a:rPr kumimoji="1" lang="en-US" altLang="ko-KR" sz="1400" kern="0" dirty="0" err="1">
                <a:ea typeface="Arial Unicode MS" pitchFamily="34" charset="-128"/>
                <a:cs typeface="Arial Unicode MS" pitchFamily="34" charset="-128"/>
              </a:rPr>
              <a:t>address.street</a:t>
            </a:r>
            <a:r>
              <a:rPr kumimoji="1" lang="en-US" altLang="ko-KR" sz="1400" kern="0" dirty="0">
                <a:ea typeface="Arial Unicode MS" pitchFamily="34" charset="-128"/>
                <a:cs typeface="Arial Unicode MS" pitchFamily="34" charset="-128"/>
              </a:rPr>
              <a:t> }</a:t>
            </a:r>
          </a:p>
          <a:p>
            <a:pPr fontAlgn="base">
              <a:spcBef>
                <a:spcPts val="200"/>
              </a:spcBef>
              <a:spcAft>
                <a:spcPct val="0"/>
              </a:spcAft>
              <a:buClr>
                <a:srgbClr val="F0AB00"/>
              </a:buClr>
              <a:buSzPct val="80000"/>
            </a:pPr>
            <a:r>
              <a:rPr kumimoji="1" lang="en-US" altLang="ko-KR" sz="1400" kern="0" dirty="0">
                <a:ea typeface="Arial Unicode MS" pitchFamily="34" charset="-128"/>
                <a:cs typeface="Arial Unicode MS" pitchFamily="34" charset="-128"/>
              </a:rPr>
              <a:t>Entity </a:t>
            </a:r>
            <a:r>
              <a:rPr kumimoji="1" lang="en" altLang="ko-KR" sz="1400" kern="0" dirty="0">
                <a:ea typeface="Arial Unicode MS" pitchFamily="34" charset="-128"/>
                <a:cs typeface="Arial Unicode MS" pitchFamily="34" charset="-128"/>
              </a:rPr>
              <a:t>SELECT from Books { *, </a:t>
            </a:r>
            <a:r>
              <a:rPr kumimoji="1" lang="en" altLang="ko-KR" sz="1400" kern="0" dirty="0" err="1">
                <a:ea typeface="Arial Unicode MS" pitchFamily="34" charset="-128"/>
                <a:cs typeface="Arial Unicode MS" pitchFamily="34" charset="-128"/>
              </a:rPr>
              <a:t>author.name</a:t>
            </a:r>
            <a:r>
              <a:rPr kumimoji="1" lang="en" altLang="ko-KR" sz="1400" kern="0" dirty="0">
                <a:ea typeface="Arial Unicode MS" pitchFamily="34" charset="-128"/>
                <a:cs typeface="Arial Unicode MS" pitchFamily="34" charset="-128"/>
              </a:rPr>
              <a:t> as author }</a:t>
            </a:r>
          </a:p>
          <a:p>
            <a:pPr fontAlgn="base">
              <a:spcBef>
                <a:spcPts val="200"/>
              </a:spcBef>
              <a:spcAft>
                <a:spcPct val="0"/>
              </a:spcAft>
              <a:buClr>
                <a:srgbClr val="F0AB00"/>
              </a:buClr>
              <a:buSzPct val="80000"/>
            </a:pPr>
            <a:r>
              <a:rPr kumimoji="1" lang="en" altLang="ko-KR" sz="1400" kern="0" dirty="0">
                <a:ea typeface="Arial Unicode MS" pitchFamily="34" charset="-128"/>
                <a:cs typeface="Arial Unicode MS" pitchFamily="34" charset="-128"/>
              </a:rPr>
              <a:t>View…(input param: type) as select  </a:t>
            </a:r>
            <a:endParaRPr kumimoji="1" lang="ko-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45797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79CF8C-49F7-21F8-5657-5AA068021D70}"/>
              </a:ext>
            </a:extLst>
          </p:cNvPr>
          <p:cNvSpPr>
            <a:spLocks noGrp="1"/>
          </p:cNvSpPr>
          <p:nvPr>
            <p:ph type="title"/>
          </p:nvPr>
        </p:nvSpPr>
        <p:spPr/>
        <p:txBody>
          <a:bodyPr/>
          <a:lstStyle/>
          <a:p>
            <a:r>
              <a:rPr kumimoji="1" lang="en-US" altLang="ko-Kore-KR" dirty="0"/>
              <a:t>Binary type</a:t>
            </a:r>
            <a:endParaRPr kumimoji="1" lang="ko-Kore-KR" altLang="en-US" dirty="0"/>
          </a:p>
        </p:txBody>
      </p:sp>
      <p:sp>
        <p:nvSpPr>
          <p:cNvPr id="3" name="TextBox 2">
            <a:extLst>
              <a:ext uri="{FF2B5EF4-FFF2-40B4-BE49-F238E27FC236}">
                <a16:creationId xmlns:a16="http://schemas.microsoft.com/office/drawing/2014/main" id="{2A545981-2EC3-F246-96AC-1570214A85C8}"/>
              </a:ext>
            </a:extLst>
          </p:cNvPr>
          <p:cNvSpPr txBox="1"/>
          <p:nvPr/>
        </p:nvSpPr>
        <p:spPr>
          <a:xfrm>
            <a:off x="641131" y="1481959"/>
            <a:ext cx="4090863" cy="3000821"/>
          </a:xfrm>
          <a:prstGeom prst="rect">
            <a:avLst/>
          </a:prstGeom>
          <a:noFill/>
        </p:spPr>
        <p:txBody>
          <a:bodyPr wrap="none" lIns="0" tIns="0" rIns="0" bIns="0" rtlCol="0">
            <a:spAutoFit/>
          </a:bodyPr>
          <a:lstStyle/>
          <a:p>
            <a:r>
              <a:rPr lang="en" altLang="ko-Kore-KR" sz="1200" b="0" dirty="0">
                <a:solidFill>
                  <a:srgbClr val="0000FF"/>
                </a:solidFill>
                <a:effectLst/>
                <a:latin typeface="Menlo" panose="020B0609030804020204" pitchFamily="49" charset="0"/>
              </a:rPr>
              <a:t>entity</a:t>
            </a:r>
            <a:r>
              <a:rPr lang="en" altLang="ko-Kore-KR" sz="1200" b="0" dirty="0">
                <a:solidFill>
                  <a:srgbClr val="3B3B3B"/>
                </a:solidFill>
                <a:effectLst/>
                <a:latin typeface="Menlo" panose="020B0609030804020204" pitchFamily="49" charset="0"/>
              </a:rPr>
              <a:t> HR0010 {</a:t>
            </a:r>
          </a:p>
          <a:p>
            <a:r>
              <a:rPr lang="en" altLang="ko-Kore-KR" sz="1200" b="0" dirty="0">
                <a:solidFill>
                  <a:srgbClr val="0000FF"/>
                </a:solidFill>
                <a:effectLst/>
                <a:latin typeface="Menlo" panose="020B0609030804020204" pitchFamily="49" charset="0"/>
              </a:rPr>
              <a:t>key </a:t>
            </a:r>
            <a:r>
              <a:rPr lang="en" altLang="ko-Kore-KR" sz="1200" b="0" dirty="0">
                <a:solidFill>
                  <a:srgbClr val="267F99"/>
                </a:solidFill>
                <a:effectLst/>
                <a:latin typeface="Menlo" panose="020B0609030804020204" pitchFamily="49" charset="0"/>
              </a:rPr>
              <a:t>FLOWUUID</a:t>
            </a:r>
            <a:r>
              <a:rPr lang="en" altLang="ko-Kore-KR" sz="1200" b="0" dirty="0">
                <a:solidFill>
                  <a:srgbClr val="3B3B3B"/>
                </a:solidFill>
                <a:effectLst/>
                <a:latin typeface="Menlo" panose="020B0609030804020204" pitchFamily="49" charset="0"/>
              </a:rPr>
              <a:t> </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267F99"/>
                </a:solidFill>
                <a:effectLst/>
                <a:latin typeface="Menlo" panose="020B0609030804020204" pitchFamily="49" charset="0"/>
              </a:rPr>
              <a:t>UUID </a:t>
            </a:r>
            <a:r>
              <a:rPr lang="en" altLang="ko-Kore-KR" sz="1200" b="0" dirty="0">
                <a:solidFill>
                  <a:srgbClr val="E50000"/>
                </a:solidFill>
                <a:effectLst/>
                <a:latin typeface="Menlo" panose="020B0609030804020204" pitchFamily="49" charset="0"/>
              </a:rPr>
              <a:t>@(</a:t>
            </a:r>
            <a:r>
              <a:rPr lang="en" altLang="ko-Kore-KR" sz="1200" b="0" dirty="0" err="1">
                <a:solidFill>
                  <a:srgbClr val="E50000"/>
                </a:solidFill>
                <a:effectLst/>
                <a:latin typeface="Menlo" panose="020B0609030804020204" pitchFamily="49" charset="0"/>
              </a:rPr>
              <a:t>Core.Computed</a:t>
            </a:r>
            <a:r>
              <a:rPr lang="en" altLang="ko-Kore-KR" sz="1200" b="0" dirty="0">
                <a:solidFill>
                  <a:srgbClr val="3B3B3B"/>
                </a:solidFill>
                <a:effectLst/>
                <a:latin typeface="Menlo" panose="020B0609030804020204" pitchFamily="49" charset="0"/>
              </a:rPr>
              <a:t> </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true);</a:t>
            </a:r>
          </a:p>
          <a:p>
            <a:r>
              <a:rPr lang="en" altLang="ko-Kore-KR" sz="1200" b="0" dirty="0">
                <a:solidFill>
                  <a:srgbClr val="0000FF"/>
                </a:solidFill>
                <a:effectLst/>
                <a:latin typeface="Menlo" panose="020B0609030804020204" pitchFamily="49" charset="0"/>
              </a:rPr>
              <a:t>key </a:t>
            </a:r>
            <a:r>
              <a:rPr lang="en" altLang="ko-Kore-KR" sz="1200" b="0" dirty="0">
                <a:solidFill>
                  <a:srgbClr val="267F99"/>
                </a:solidFill>
                <a:effectLst/>
                <a:latin typeface="Menlo" panose="020B0609030804020204" pitchFamily="49" charset="0"/>
              </a:rPr>
              <a:t>FLOWCODE</a:t>
            </a:r>
            <a:r>
              <a:rPr lang="en" altLang="ko-Kore-KR" sz="1200" b="0" dirty="0">
                <a:solidFill>
                  <a:srgbClr val="3B3B3B"/>
                </a:solidFill>
                <a:effectLst/>
                <a:latin typeface="Menlo" panose="020B0609030804020204" pitchFamily="49" charset="0"/>
              </a:rPr>
              <a:t> </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267F99"/>
                </a:solidFill>
                <a:effectLst/>
                <a:latin typeface="Menlo" panose="020B0609030804020204" pitchFamily="49" charset="0"/>
              </a:rPr>
              <a:t>String(5)</a:t>
            </a:r>
            <a:r>
              <a:rPr lang="en" altLang="ko-Kore-KR" sz="1200" b="0" dirty="0">
                <a:solidFill>
                  <a:srgbClr val="3B3B3B"/>
                </a:solidFill>
                <a:effectLst/>
                <a:latin typeface="Menlo" panose="020B0609030804020204" pitchFamily="49" charset="0"/>
              </a:rPr>
              <a:t>;</a:t>
            </a:r>
          </a:p>
          <a:p>
            <a:r>
              <a:rPr lang="en" altLang="ko-Kore-KR" sz="1200" b="0" dirty="0">
                <a:solidFill>
                  <a:srgbClr val="0000FF"/>
                </a:solidFill>
                <a:effectLst/>
                <a:latin typeface="Menlo" panose="020B0609030804020204" pitchFamily="49" charset="0"/>
              </a:rPr>
              <a:t>key </a:t>
            </a:r>
            <a:r>
              <a:rPr lang="en" altLang="ko-Kore-KR" sz="1200" b="0" dirty="0">
                <a:solidFill>
                  <a:srgbClr val="267F99"/>
                </a:solidFill>
                <a:effectLst/>
                <a:latin typeface="Menlo" panose="020B0609030804020204" pitchFamily="49" charset="0"/>
              </a:rPr>
              <a:t>DOCUMENTID</a:t>
            </a:r>
            <a:r>
              <a:rPr lang="en" altLang="ko-Kore-KR" sz="1200" b="0" dirty="0">
                <a:solidFill>
                  <a:srgbClr val="3B3B3B"/>
                </a:solidFill>
                <a:effectLst/>
                <a:latin typeface="Menlo" panose="020B0609030804020204" pitchFamily="49" charset="0"/>
              </a:rPr>
              <a:t> </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267F99"/>
                </a:solidFill>
                <a:effectLst/>
                <a:latin typeface="Menlo" panose="020B0609030804020204" pitchFamily="49" charset="0"/>
              </a:rPr>
              <a:t>String(36)</a:t>
            </a:r>
            <a:r>
              <a:rPr lang="en" altLang="ko-Kore-KR" sz="1200" b="0" dirty="0">
                <a:solidFill>
                  <a:srgbClr val="3B3B3B"/>
                </a:solidFill>
                <a:effectLst/>
                <a:latin typeface="Menlo" panose="020B0609030804020204" pitchFamily="49" charset="0"/>
              </a:rPr>
              <a:t>;</a:t>
            </a:r>
          </a:p>
          <a:p>
            <a:r>
              <a:rPr lang="en" altLang="ko-Kore-KR" sz="1200" b="0" dirty="0">
                <a:solidFill>
                  <a:srgbClr val="267F99"/>
                </a:solidFill>
                <a:effectLst/>
                <a:latin typeface="Menlo" panose="020B0609030804020204" pitchFamily="49" charset="0"/>
              </a:rPr>
              <a:t>FILENAME</a:t>
            </a:r>
            <a:r>
              <a:rPr lang="en" altLang="ko-Kore-KR" sz="1200" b="0" dirty="0">
                <a:solidFill>
                  <a:srgbClr val="3B3B3B"/>
                </a:solidFill>
                <a:effectLst/>
                <a:latin typeface="Menlo" panose="020B0609030804020204" pitchFamily="49" charset="0"/>
              </a:rPr>
              <a:t> </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267F99"/>
                </a:solidFill>
                <a:effectLst/>
                <a:latin typeface="Menlo" panose="020B0609030804020204" pitchFamily="49" charset="0"/>
              </a:rPr>
              <a:t>String(100)</a:t>
            </a:r>
            <a:r>
              <a:rPr lang="en" altLang="ko-Kore-KR" sz="1200" b="0" dirty="0">
                <a:solidFill>
                  <a:srgbClr val="3B3B3B"/>
                </a:solidFill>
                <a:effectLst/>
                <a:latin typeface="Menlo" panose="020B0609030804020204" pitchFamily="49" charset="0"/>
              </a:rPr>
              <a:t>;</a:t>
            </a:r>
          </a:p>
          <a:p>
            <a:r>
              <a:rPr lang="en" altLang="ko-Kore-KR" sz="1200" b="0" dirty="0">
                <a:solidFill>
                  <a:srgbClr val="267F99"/>
                </a:solidFill>
                <a:effectLst/>
                <a:latin typeface="Menlo" panose="020B0609030804020204" pitchFamily="49" charset="0"/>
              </a:rPr>
              <a:t>FILESIZE</a:t>
            </a:r>
            <a:r>
              <a:rPr lang="en" altLang="ko-Kore-KR" sz="1200" b="0" dirty="0">
                <a:solidFill>
                  <a:srgbClr val="3B3B3B"/>
                </a:solidFill>
                <a:effectLst/>
                <a:latin typeface="Menlo" panose="020B0609030804020204" pitchFamily="49" charset="0"/>
              </a:rPr>
              <a:t> </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267F99"/>
                </a:solidFill>
                <a:effectLst/>
                <a:latin typeface="Menlo" panose="020B0609030804020204" pitchFamily="49" charset="0"/>
              </a:rPr>
              <a:t>String(100)</a:t>
            </a:r>
            <a:r>
              <a:rPr lang="en" altLang="ko-Kore-KR" sz="1200" b="0" dirty="0">
                <a:solidFill>
                  <a:srgbClr val="3B3B3B"/>
                </a:solidFill>
                <a:effectLst/>
                <a:latin typeface="Menlo" panose="020B0609030804020204" pitchFamily="49" charset="0"/>
              </a:rPr>
              <a:t>;</a:t>
            </a:r>
          </a:p>
          <a:p>
            <a:r>
              <a:rPr lang="en" altLang="ko-Kore-KR" sz="1200" b="0" dirty="0">
                <a:solidFill>
                  <a:srgbClr val="267F99"/>
                </a:solidFill>
                <a:effectLst/>
                <a:latin typeface="Menlo" panose="020B0609030804020204" pitchFamily="49" charset="0"/>
              </a:rPr>
              <a:t>FILEUPLOADDATE</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267F99"/>
                </a:solidFill>
                <a:effectLst/>
                <a:latin typeface="Menlo" panose="020B0609030804020204" pitchFamily="49" charset="0"/>
              </a:rPr>
              <a:t>Date</a:t>
            </a:r>
            <a:r>
              <a:rPr lang="en" altLang="ko-Kore-KR" sz="1200" b="0" dirty="0">
                <a:solidFill>
                  <a:srgbClr val="3B3B3B"/>
                </a:solidFill>
                <a:effectLst/>
                <a:latin typeface="Menlo" panose="020B0609030804020204" pitchFamily="49" charset="0"/>
              </a:rPr>
              <a:t>;</a:t>
            </a:r>
          </a:p>
          <a:p>
            <a:r>
              <a:rPr lang="en" altLang="ko-Kore-KR" sz="1200" b="0" dirty="0">
                <a:solidFill>
                  <a:srgbClr val="267F99"/>
                </a:solidFill>
                <a:effectLst/>
                <a:latin typeface="Menlo" panose="020B0609030804020204" pitchFamily="49" charset="0"/>
              </a:rPr>
              <a:t>FILEUPLOADTIME</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267F99"/>
                </a:solidFill>
                <a:effectLst/>
                <a:latin typeface="Menlo" panose="020B0609030804020204" pitchFamily="49" charset="0"/>
              </a:rPr>
              <a:t>Time</a:t>
            </a:r>
            <a:r>
              <a:rPr lang="en" altLang="ko-Kore-KR" sz="1200" b="0" dirty="0">
                <a:solidFill>
                  <a:srgbClr val="3B3B3B"/>
                </a:solidFill>
                <a:effectLst/>
                <a:latin typeface="Menlo" panose="020B0609030804020204" pitchFamily="49" charset="0"/>
              </a:rPr>
              <a:t>;</a:t>
            </a:r>
          </a:p>
          <a:p>
            <a:r>
              <a:rPr lang="en" altLang="ko-Kore-KR" sz="1200" b="0" dirty="0">
                <a:solidFill>
                  <a:srgbClr val="267F99"/>
                </a:solidFill>
                <a:effectLst/>
                <a:latin typeface="Menlo" panose="020B0609030804020204" pitchFamily="49" charset="0"/>
              </a:rPr>
              <a:t>URL</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267F99"/>
                </a:solidFill>
                <a:effectLst/>
                <a:latin typeface="Menlo" panose="020B0609030804020204" pitchFamily="49" charset="0"/>
              </a:rPr>
              <a:t>String(500)</a:t>
            </a:r>
            <a:r>
              <a:rPr lang="en" altLang="ko-Kore-KR" sz="1200" b="0" dirty="0">
                <a:solidFill>
                  <a:srgbClr val="3B3B3B"/>
                </a:solidFill>
                <a:effectLst/>
                <a:latin typeface="Menlo" panose="020B0609030804020204" pitchFamily="49" charset="0"/>
              </a:rPr>
              <a:t>;</a:t>
            </a:r>
          </a:p>
          <a:p>
            <a:r>
              <a:rPr lang="en" altLang="ko-Kore-KR" sz="1200" b="0" dirty="0">
                <a:solidFill>
                  <a:srgbClr val="E50000"/>
                </a:solidFill>
                <a:effectLst/>
                <a:latin typeface="Menlo" panose="020B0609030804020204" pitchFamily="49" charset="0"/>
              </a:rPr>
              <a:t>@</a:t>
            </a:r>
            <a:r>
              <a:rPr lang="en" altLang="ko-Kore-KR" sz="1200" b="0" dirty="0" err="1">
                <a:solidFill>
                  <a:srgbClr val="E50000"/>
                </a:solidFill>
                <a:effectLst/>
                <a:latin typeface="Menlo" panose="020B0609030804020204" pitchFamily="49" charset="0"/>
              </a:rPr>
              <a:t>Core.MediaType</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err="1">
                <a:solidFill>
                  <a:srgbClr val="3B3B3B"/>
                </a:solidFill>
                <a:effectLst/>
                <a:latin typeface="Menlo" panose="020B0609030804020204" pitchFamily="49" charset="0"/>
              </a:rPr>
              <a:t>mimeType</a:t>
            </a:r>
            <a:r>
              <a:rPr lang="en" altLang="ko-Kore-KR" sz="1200" b="0" dirty="0">
                <a:solidFill>
                  <a:srgbClr val="3B3B3B"/>
                </a:solidFill>
                <a:effectLst/>
                <a:latin typeface="Menlo" panose="020B0609030804020204" pitchFamily="49" charset="0"/>
              </a:rPr>
              <a:t> </a:t>
            </a:r>
          </a:p>
          <a:p>
            <a:r>
              <a:rPr lang="en" altLang="ko-Kore-KR" sz="1200" b="0" dirty="0">
                <a:solidFill>
                  <a:srgbClr val="267F99"/>
                </a:solidFill>
                <a:effectLst/>
                <a:latin typeface="Menlo" panose="020B0609030804020204" pitchFamily="49" charset="0"/>
              </a:rPr>
              <a:t>CONTENT</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err="1">
                <a:solidFill>
                  <a:srgbClr val="267F99"/>
                </a:solidFill>
                <a:effectLst/>
                <a:latin typeface="Menlo" panose="020B0609030804020204" pitchFamily="49" charset="0"/>
              </a:rPr>
              <a:t>LargeBinary</a:t>
            </a:r>
            <a:r>
              <a:rPr lang="en" altLang="ko-Kore-KR" sz="1200" b="0" dirty="0">
                <a:solidFill>
                  <a:srgbClr val="267F99"/>
                </a:solidFill>
                <a:effectLst/>
                <a:latin typeface="Menlo" panose="020B0609030804020204" pitchFamily="49" charset="0"/>
              </a:rPr>
              <a:t> </a:t>
            </a:r>
            <a:r>
              <a:rPr lang="en" altLang="ko-Kore-KR" sz="1200" b="0" dirty="0">
                <a:solidFill>
                  <a:srgbClr val="E50000"/>
                </a:solidFill>
                <a:effectLst/>
                <a:latin typeface="Menlo" panose="020B0609030804020204" pitchFamily="49" charset="0"/>
              </a:rPr>
              <a:t>@stream</a:t>
            </a:r>
            <a:r>
              <a:rPr lang="en" altLang="ko-Kore-KR" sz="1200" b="0" dirty="0">
                <a:solidFill>
                  <a:srgbClr val="3B3B3B"/>
                </a:solidFill>
                <a:effectLst/>
                <a:latin typeface="Menlo" panose="020B0609030804020204" pitchFamily="49" charset="0"/>
              </a:rPr>
              <a:t>; </a:t>
            </a:r>
          </a:p>
          <a:p>
            <a:r>
              <a:rPr lang="en" altLang="ko-Kore-KR" sz="1200" b="0" dirty="0">
                <a:solidFill>
                  <a:srgbClr val="E50000"/>
                </a:solidFill>
                <a:effectLst/>
                <a:latin typeface="Menlo" panose="020B0609030804020204" pitchFamily="49" charset="0"/>
              </a:rPr>
              <a:t>@</a:t>
            </a:r>
            <a:r>
              <a:rPr lang="en" altLang="ko-Kore-KR" sz="1200" b="0" dirty="0" err="1">
                <a:solidFill>
                  <a:srgbClr val="E50000"/>
                </a:solidFill>
                <a:effectLst/>
                <a:latin typeface="Menlo" panose="020B0609030804020204" pitchFamily="49" charset="0"/>
              </a:rPr>
              <a:t>Core.IsMediaType</a:t>
            </a:r>
            <a:r>
              <a:rPr lang="en" altLang="ko-Kore-KR" sz="1200" b="0" dirty="0">
                <a:solidFill>
                  <a:srgbClr val="3B3B3B"/>
                </a:solidFill>
                <a:effectLst/>
                <a:latin typeface="Menlo" panose="020B0609030804020204" pitchFamily="49" charset="0"/>
              </a:rPr>
              <a:t> </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true</a:t>
            </a:r>
          </a:p>
          <a:p>
            <a:r>
              <a:rPr lang="en" altLang="ko-Kore-KR" sz="1200" b="0" dirty="0" err="1">
                <a:solidFill>
                  <a:srgbClr val="267F99"/>
                </a:solidFill>
                <a:effectLst/>
                <a:latin typeface="Menlo" panose="020B0609030804020204" pitchFamily="49" charset="0"/>
              </a:rPr>
              <a:t>mimeType</a:t>
            </a:r>
            <a:r>
              <a:rPr lang="en" altLang="ko-Kore-KR" sz="1200" b="0" dirty="0">
                <a:solidFill>
                  <a:srgbClr val="3B3B3B"/>
                </a:solidFill>
                <a:effectLst/>
                <a:latin typeface="Menlo" panose="020B0609030804020204" pitchFamily="49" charset="0"/>
              </a:rPr>
              <a:t> </a:t>
            </a:r>
            <a:r>
              <a:rPr lang="en" altLang="ko-Kore-KR" sz="1200" b="0" dirty="0">
                <a:solidFill>
                  <a:srgbClr val="000000"/>
                </a:solidFill>
                <a:effectLst/>
                <a:latin typeface="Menlo" panose="020B0609030804020204" pitchFamily="49" charset="0"/>
              </a:rPr>
              <a:t>:</a:t>
            </a:r>
            <a:r>
              <a:rPr lang="en" altLang="ko-Kore-KR" sz="1200" b="0" dirty="0">
                <a:solidFill>
                  <a:srgbClr val="3B3B3B"/>
                </a:solidFill>
                <a:effectLst/>
                <a:latin typeface="Menlo" panose="020B0609030804020204" pitchFamily="49" charset="0"/>
              </a:rPr>
              <a:t> </a:t>
            </a:r>
            <a:r>
              <a:rPr lang="en" altLang="ko-Kore-KR" sz="1200" b="0" dirty="0">
                <a:solidFill>
                  <a:srgbClr val="267F99"/>
                </a:solidFill>
                <a:effectLst/>
                <a:latin typeface="Menlo" panose="020B0609030804020204" pitchFamily="49" charset="0"/>
              </a:rPr>
              <a:t>String(200)</a:t>
            </a:r>
            <a:r>
              <a:rPr lang="en" altLang="ko-Kore-KR" sz="1200" b="0" dirty="0">
                <a:solidFill>
                  <a:srgbClr val="3B3B3B"/>
                </a:solidFill>
                <a:effectLst/>
                <a:latin typeface="Menlo" panose="020B0609030804020204" pitchFamily="49" charset="0"/>
              </a:rPr>
              <a:t>;</a:t>
            </a:r>
          </a:p>
          <a:p>
            <a:r>
              <a:rPr lang="en" altLang="ko-Kore-KR" sz="1200" b="0" dirty="0">
                <a:solidFill>
                  <a:srgbClr val="3B3B3B"/>
                </a:solidFill>
                <a:effectLst/>
                <a:latin typeface="Menlo" panose="020B0609030804020204" pitchFamily="49" charset="0"/>
              </a:rPr>
              <a:t>} </a:t>
            </a:r>
          </a:p>
          <a:p>
            <a:pPr fontAlgn="base">
              <a:spcBef>
                <a:spcPct val="50000"/>
              </a:spcBef>
              <a:spcAft>
                <a:spcPct val="0"/>
              </a:spcAft>
              <a:buClr>
                <a:srgbClr val="F0AB00"/>
              </a:buClr>
              <a:buSzPct val="80000"/>
            </a:pPr>
            <a:endParaRPr kumimoji="1" lang="ko-Kore-KR" altLang="en-US" sz="1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74821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7D9B7F-CC80-E002-E019-21E71B20BE9B}"/>
              </a:ext>
            </a:extLst>
          </p:cNvPr>
          <p:cNvSpPr>
            <a:spLocks noGrp="1"/>
          </p:cNvSpPr>
          <p:nvPr>
            <p:ph type="ctrTitle"/>
          </p:nvPr>
        </p:nvSpPr>
        <p:spPr/>
        <p:txBody>
          <a:bodyPr/>
          <a:lstStyle/>
          <a:p>
            <a:r>
              <a:rPr kumimoji="1" lang="en-US" altLang="ko-Kore-KR" dirty="0"/>
              <a:t>Domain Modeling</a:t>
            </a:r>
            <a:r>
              <a:rPr kumimoji="1" lang="ko-KR" altLang="en-US" dirty="0"/>
              <a:t> </a:t>
            </a:r>
            <a:r>
              <a:rPr kumimoji="1" lang="en-US" altLang="ko-KR" dirty="0"/>
              <a:t>&amp;</a:t>
            </a:r>
            <a:r>
              <a:rPr kumimoji="1" lang="ko-KR" altLang="en-US" dirty="0"/>
              <a:t> </a:t>
            </a:r>
            <a:r>
              <a:rPr kumimoji="1" lang="en-US" altLang="ko-KR" dirty="0"/>
              <a:t>Providing Service Hands-on</a:t>
            </a:r>
            <a:endParaRPr kumimoji="1" lang="ko-Kore-KR" altLang="en-US" dirty="0"/>
          </a:p>
        </p:txBody>
      </p:sp>
    </p:spTree>
    <p:extLst>
      <p:ext uri="{BB962C8B-B14F-4D97-AF65-F5344CB8AC3E}">
        <p14:creationId xmlns:p14="http://schemas.microsoft.com/office/powerpoint/2010/main" val="182425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E7BCE5-C40C-381E-C07C-16B28CF75242}"/>
              </a:ext>
            </a:extLst>
          </p:cNvPr>
          <p:cNvSpPr>
            <a:spLocks noGrp="1"/>
          </p:cNvSpPr>
          <p:nvPr>
            <p:ph type="title"/>
          </p:nvPr>
        </p:nvSpPr>
        <p:spPr>
          <a:xfrm>
            <a:off x="504001" y="504000"/>
            <a:ext cx="5129544" cy="369332"/>
          </a:xfrm>
        </p:spPr>
        <p:txBody>
          <a:bodyPr/>
          <a:lstStyle/>
          <a:p>
            <a:r>
              <a:rPr kumimoji="1" lang="en-US" altLang="ko-KR" dirty="0"/>
              <a:t>Capture intent </a:t>
            </a:r>
            <a:r>
              <a:rPr kumimoji="1" lang="en-US" altLang="ko-KR" dirty="0">
                <a:sym typeface="Wingdings" pitchFamily="2" charset="2"/>
              </a:rPr>
              <a:t> What, not How</a:t>
            </a:r>
            <a:endParaRPr kumimoji="1" lang="ko-KR" altLang="en-US" dirty="0"/>
          </a:p>
        </p:txBody>
      </p:sp>
      <p:sp>
        <p:nvSpPr>
          <p:cNvPr id="3" name="TextBox 2">
            <a:extLst>
              <a:ext uri="{FF2B5EF4-FFF2-40B4-BE49-F238E27FC236}">
                <a16:creationId xmlns:a16="http://schemas.microsoft.com/office/drawing/2014/main" id="{94A7094B-AD91-30BE-B416-3701BE74F8F1}"/>
              </a:ext>
            </a:extLst>
          </p:cNvPr>
          <p:cNvSpPr txBox="1"/>
          <p:nvPr/>
        </p:nvSpPr>
        <p:spPr>
          <a:xfrm>
            <a:off x="504001" y="1418896"/>
            <a:ext cx="4509433" cy="215443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R" sz="1400" b="0" i="0" dirty="0">
                <a:effectLst/>
                <a:latin typeface="ui-monospace"/>
              </a:rPr>
              <a:t>using { </a:t>
            </a:r>
            <a:r>
              <a:rPr lang="en" altLang="ko-KR" sz="1400" b="0" i="0" dirty="0" err="1">
                <a:effectLst/>
                <a:latin typeface="ui-monospace"/>
              </a:rPr>
              <a:t>cuid</a:t>
            </a:r>
            <a:r>
              <a:rPr lang="en" altLang="ko-KR" sz="1400" b="0" i="0" dirty="0">
                <a:effectLst/>
                <a:latin typeface="ui-monospace"/>
              </a:rPr>
              <a:t>, managed } from '@sap/</a:t>
            </a:r>
            <a:r>
              <a:rPr lang="en" altLang="ko-KR" sz="1400" b="0" i="0" dirty="0" err="1">
                <a:effectLst/>
                <a:latin typeface="ui-monospace"/>
              </a:rPr>
              <a:t>cds</a:t>
            </a:r>
            <a:r>
              <a:rPr lang="en" altLang="ko-KR" sz="1400" b="0" i="0" dirty="0">
                <a:effectLst/>
                <a:latin typeface="ui-monospace"/>
              </a:rPr>
              <a:t>/common’; </a:t>
            </a:r>
          </a:p>
          <a:p>
            <a:pPr fontAlgn="base">
              <a:spcBef>
                <a:spcPct val="50000"/>
              </a:spcBef>
              <a:spcAft>
                <a:spcPct val="0"/>
              </a:spcAft>
              <a:buClr>
                <a:srgbClr val="F0AB00"/>
              </a:buClr>
              <a:buSzPct val="80000"/>
            </a:pPr>
            <a:r>
              <a:rPr lang="en" altLang="ko-KR" sz="1400" b="0" i="0" dirty="0">
                <a:effectLst/>
                <a:latin typeface="ui-monospace"/>
              </a:rPr>
              <a:t>entity Books : </a:t>
            </a:r>
            <a:r>
              <a:rPr lang="en" altLang="ko-KR" sz="1400" b="0" i="0" dirty="0" err="1">
                <a:solidFill>
                  <a:srgbClr val="FF0000"/>
                </a:solidFill>
                <a:effectLst/>
                <a:latin typeface="ui-monospace"/>
              </a:rPr>
              <a:t>cuid</a:t>
            </a:r>
            <a:r>
              <a:rPr lang="en" altLang="ko-KR" sz="1400" b="0" i="0" dirty="0">
                <a:solidFill>
                  <a:srgbClr val="FF0000"/>
                </a:solidFill>
                <a:effectLst/>
                <a:latin typeface="ui-monospace"/>
              </a:rPr>
              <a:t>, managed </a:t>
            </a:r>
          </a:p>
          <a:p>
            <a:pPr fontAlgn="base">
              <a:spcBef>
                <a:spcPct val="50000"/>
              </a:spcBef>
              <a:spcAft>
                <a:spcPct val="0"/>
              </a:spcAft>
              <a:buClr>
                <a:srgbClr val="F0AB00"/>
              </a:buClr>
              <a:buSzPct val="80000"/>
            </a:pPr>
            <a:r>
              <a:rPr lang="en" altLang="ko-KR" sz="1400" b="0" i="0" dirty="0">
                <a:effectLst/>
                <a:latin typeface="ui-monospace"/>
              </a:rPr>
              <a:t>{ </a:t>
            </a:r>
          </a:p>
          <a:p>
            <a:pPr fontAlgn="base">
              <a:spcBef>
                <a:spcPct val="50000"/>
              </a:spcBef>
              <a:spcAft>
                <a:spcPct val="0"/>
              </a:spcAft>
              <a:buClr>
                <a:srgbClr val="F0AB00"/>
              </a:buClr>
              <a:buSzPct val="80000"/>
            </a:pPr>
            <a:r>
              <a:rPr lang="en" altLang="ko-KR" sz="1400" b="0" i="0" dirty="0">
                <a:effectLst/>
                <a:latin typeface="ui-monospace"/>
              </a:rPr>
              <a:t>  title : </a:t>
            </a:r>
            <a:r>
              <a:rPr lang="en" altLang="ko-KR" sz="1400" b="0" i="0" dirty="0">
                <a:solidFill>
                  <a:srgbClr val="FF0000"/>
                </a:solidFill>
                <a:effectLst/>
                <a:latin typeface="ui-monospace"/>
              </a:rPr>
              <a:t>localized</a:t>
            </a:r>
            <a:r>
              <a:rPr lang="en" altLang="ko-KR" sz="1400" b="0" i="0" dirty="0">
                <a:effectLst/>
                <a:latin typeface="ui-monospace"/>
              </a:rPr>
              <a:t> String; </a:t>
            </a:r>
          </a:p>
          <a:p>
            <a:pPr fontAlgn="base">
              <a:spcBef>
                <a:spcPct val="50000"/>
              </a:spcBef>
              <a:spcAft>
                <a:spcPct val="0"/>
              </a:spcAft>
              <a:buClr>
                <a:srgbClr val="F0AB00"/>
              </a:buClr>
              <a:buSzPct val="80000"/>
            </a:pPr>
            <a:r>
              <a:rPr lang="en" altLang="ko-KR" sz="1400" b="0" i="0" dirty="0">
                <a:effectLst/>
                <a:latin typeface="ui-monospace"/>
              </a:rPr>
              <a:t>  </a:t>
            </a:r>
            <a:r>
              <a:rPr lang="en" altLang="ko-KR" sz="1400" b="0" i="0" dirty="0" err="1">
                <a:effectLst/>
                <a:latin typeface="ui-monospace"/>
              </a:rPr>
              <a:t>descr</a:t>
            </a:r>
            <a:r>
              <a:rPr lang="en" altLang="ko-KR" sz="1400" b="0" i="0" dirty="0">
                <a:effectLst/>
                <a:latin typeface="ui-monospace"/>
              </a:rPr>
              <a:t> : localized String; </a:t>
            </a:r>
          </a:p>
          <a:p>
            <a:pPr fontAlgn="base">
              <a:spcBef>
                <a:spcPct val="50000"/>
              </a:spcBef>
              <a:spcAft>
                <a:spcPct val="0"/>
              </a:spcAft>
              <a:buClr>
                <a:srgbClr val="F0AB00"/>
              </a:buClr>
              <a:buSzPct val="80000"/>
            </a:pPr>
            <a:r>
              <a:rPr lang="en" altLang="ko-KR" sz="1400" b="0" i="0" dirty="0">
                <a:effectLst/>
                <a:latin typeface="ui-monospace"/>
              </a:rPr>
              <a:t>  author : </a:t>
            </a:r>
            <a:r>
              <a:rPr lang="en" altLang="ko-KR" sz="1400" b="0" i="0" dirty="0">
                <a:solidFill>
                  <a:srgbClr val="FF0000"/>
                </a:solidFill>
                <a:effectLst/>
                <a:latin typeface="ui-monospace"/>
              </a:rPr>
              <a:t>Association</a:t>
            </a:r>
            <a:r>
              <a:rPr lang="en" altLang="ko-KR" sz="1400" b="0" i="0" dirty="0">
                <a:effectLst/>
                <a:latin typeface="ui-monospace"/>
              </a:rPr>
              <a:t> to Authors; </a:t>
            </a:r>
          </a:p>
          <a:p>
            <a:pPr fontAlgn="base">
              <a:spcBef>
                <a:spcPct val="50000"/>
              </a:spcBef>
              <a:spcAft>
                <a:spcPct val="0"/>
              </a:spcAft>
              <a:buClr>
                <a:srgbClr val="F0AB00"/>
              </a:buClr>
              <a:buSzPct val="80000"/>
            </a:pPr>
            <a:r>
              <a:rPr lang="en" altLang="ko-KR" sz="1400" b="0" i="0" dirty="0">
                <a:effectLst/>
                <a:latin typeface="ui-monospace"/>
              </a:rPr>
              <a:t>}</a:t>
            </a:r>
            <a:endParaRPr kumimoji="1" lang="ko-KR" altLang="en-US" sz="1800" kern="0" dirty="0" err="1">
              <a:ea typeface="Arial Unicode MS" pitchFamily="34" charset="-128"/>
              <a:cs typeface="Arial Unicode MS" pitchFamily="34" charset="-128"/>
            </a:endParaRPr>
          </a:p>
        </p:txBody>
      </p:sp>
      <p:sp>
        <p:nvSpPr>
          <p:cNvPr id="4" name="제목 1">
            <a:extLst>
              <a:ext uri="{FF2B5EF4-FFF2-40B4-BE49-F238E27FC236}">
                <a16:creationId xmlns:a16="http://schemas.microsoft.com/office/drawing/2014/main" id="{1006A333-7EDC-127E-B8D6-040627706F1E}"/>
              </a:ext>
            </a:extLst>
          </p:cNvPr>
          <p:cNvSpPr txBox="1">
            <a:spLocks/>
          </p:cNvSpPr>
          <p:nvPr/>
        </p:nvSpPr>
        <p:spPr bwMode="black">
          <a:xfrm>
            <a:off x="6226884" y="504000"/>
            <a:ext cx="5129544"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kumimoji="1" lang="en-US" altLang="ko-KR" dirty="0"/>
              <a:t>Entity-Relationship Modeling</a:t>
            </a:r>
            <a:endParaRPr kumimoji="1" lang="ko-KR" altLang="en-US" dirty="0"/>
          </a:p>
        </p:txBody>
      </p:sp>
      <p:sp>
        <p:nvSpPr>
          <p:cNvPr id="5" name="TextBox 4">
            <a:extLst>
              <a:ext uri="{FF2B5EF4-FFF2-40B4-BE49-F238E27FC236}">
                <a16:creationId xmlns:a16="http://schemas.microsoft.com/office/drawing/2014/main" id="{D709F4BA-D3AE-C9A0-C632-AEB7A47A0877}"/>
              </a:ext>
            </a:extLst>
          </p:cNvPr>
          <p:cNvSpPr txBox="1"/>
          <p:nvPr/>
        </p:nvSpPr>
        <p:spPr>
          <a:xfrm flipH="1">
            <a:off x="6348313" y="1545021"/>
            <a:ext cx="5633480" cy="3754874"/>
          </a:xfrm>
          <a:prstGeom prst="rect">
            <a:avLst/>
          </a:prstGeom>
          <a:noFill/>
        </p:spPr>
        <p:txBody>
          <a:bodyPr wrap="square" lIns="0" tIns="0" rIns="0" bIns="0" rtlCol="0">
            <a:spAutoFit/>
          </a:bodyPr>
          <a:lstStyle/>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using { </a:t>
            </a:r>
            <a:r>
              <a:rPr kumimoji="1" lang="en" altLang="ko-KR" sz="1200" kern="0" dirty="0" err="1">
                <a:ea typeface="Arial Unicode MS" pitchFamily="34" charset="-128"/>
                <a:cs typeface="Arial Unicode MS" pitchFamily="34" charset="-128"/>
              </a:rPr>
              <a:t>cuid</a:t>
            </a:r>
            <a:r>
              <a:rPr kumimoji="1" lang="en" altLang="ko-KR" sz="1200" kern="0" dirty="0">
                <a:ea typeface="Arial Unicode MS" pitchFamily="34" charset="-128"/>
                <a:cs typeface="Arial Unicode MS" pitchFamily="34" charset="-128"/>
              </a:rPr>
              <a:t> } from '@sap/</a:t>
            </a:r>
            <a:r>
              <a:rPr kumimoji="1" lang="en" altLang="ko-KR" sz="1200" kern="0" dirty="0" err="1">
                <a:ea typeface="Arial Unicode MS" pitchFamily="34" charset="-128"/>
                <a:cs typeface="Arial Unicode MS" pitchFamily="34" charset="-128"/>
              </a:rPr>
              <a:t>cds</a:t>
            </a:r>
            <a:r>
              <a:rPr kumimoji="1" lang="en" altLang="ko-KR" sz="1200" kern="0" dirty="0">
                <a:ea typeface="Arial Unicode MS" pitchFamily="34" charset="-128"/>
                <a:cs typeface="Arial Unicode MS" pitchFamily="34" charset="-128"/>
              </a:rPr>
              <a:t>/common';</a:t>
            </a:r>
          </a:p>
          <a:p>
            <a:pPr fontAlgn="base">
              <a:spcBef>
                <a:spcPts val="300"/>
              </a:spcBef>
              <a:spcAft>
                <a:spcPct val="0"/>
              </a:spcAft>
              <a:buClr>
                <a:srgbClr val="F0AB00"/>
              </a:buClr>
              <a:buSzPct val="80000"/>
            </a:pPr>
            <a:endParaRPr kumimoji="1" lang="en" altLang="ko-KR" sz="1200" kern="0" dirty="0">
              <a:ea typeface="Arial Unicode MS" pitchFamily="34" charset="-128"/>
              <a:cs typeface="Arial Unicode MS" pitchFamily="34" charset="-128"/>
            </a:endParaRP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entity Books : </a:t>
            </a:r>
            <a:r>
              <a:rPr kumimoji="1" lang="en" altLang="ko-KR" sz="1200" kern="0" dirty="0" err="1">
                <a:ea typeface="Arial Unicode MS" pitchFamily="34" charset="-128"/>
                <a:cs typeface="Arial Unicode MS" pitchFamily="34" charset="-128"/>
              </a:rPr>
              <a:t>cuid</a:t>
            </a:r>
            <a:r>
              <a:rPr kumimoji="1" lang="en" altLang="ko-KR" sz="1200" kern="0" dirty="0">
                <a:ea typeface="Arial Unicode MS" pitchFamily="34" charset="-128"/>
                <a:cs typeface="Arial Unicode MS" pitchFamily="34" charset="-128"/>
              </a:rPr>
              <a:t> {</a:t>
            </a: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  title  : String;</a:t>
            </a: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  </a:t>
            </a:r>
            <a:r>
              <a:rPr kumimoji="1" lang="en" altLang="ko-KR" sz="1200" kern="0" dirty="0" err="1">
                <a:ea typeface="Arial Unicode MS" pitchFamily="34" charset="-128"/>
                <a:cs typeface="Arial Unicode MS" pitchFamily="34" charset="-128"/>
              </a:rPr>
              <a:t>descr</a:t>
            </a:r>
            <a:r>
              <a:rPr kumimoji="1" lang="en" altLang="ko-KR" sz="1200" kern="0" dirty="0">
                <a:ea typeface="Arial Unicode MS" pitchFamily="34" charset="-128"/>
                <a:cs typeface="Arial Unicode MS" pitchFamily="34" charset="-128"/>
              </a:rPr>
              <a:t>  : String;</a:t>
            </a: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  genre  : Genre;</a:t>
            </a: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  author : Association to Authors;</a:t>
            </a: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a:t>
            </a:r>
          </a:p>
          <a:p>
            <a:pPr fontAlgn="base">
              <a:spcBef>
                <a:spcPts val="300"/>
              </a:spcBef>
              <a:spcAft>
                <a:spcPct val="0"/>
              </a:spcAft>
              <a:buClr>
                <a:srgbClr val="F0AB00"/>
              </a:buClr>
              <a:buSzPct val="80000"/>
            </a:pPr>
            <a:endParaRPr kumimoji="1" lang="en" altLang="ko-KR" sz="1200" kern="0" dirty="0">
              <a:ea typeface="Arial Unicode MS" pitchFamily="34" charset="-128"/>
              <a:cs typeface="Arial Unicode MS" pitchFamily="34" charset="-128"/>
            </a:endParaRP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entity Authors : </a:t>
            </a:r>
            <a:r>
              <a:rPr kumimoji="1" lang="en" altLang="ko-KR" sz="1200" kern="0" dirty="0" err="1">
                <a:ea typeface="Arial Unicode MS" pitchFamily="34" charset="-128"/>
                <a:cs typeface="Arial Unicode MS" pitchFamily="34" charset="-128"/>
              </a:rPr>
              <a:t>cuid</a:t>
            </a:r>
            <a:r>
              <a:rPr kumimoji="1" lang="en" altLang="ko-KR" sz="1200" kern="0" dirty="0">
                <a:ea typeface="Arial Unicode MS" pitchFamily="34" charset="-128"/>
                <a:cs typeface="Arial Unicode MS" pitchFamily="34" charset="-128"/>
              </a:rPr>
              <a:t> {</a:t>
            </a: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  name   : String;</a:t>
            </a: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  books  : Association to many Books on </a:t>
            </a:r>
            <a:r>
              <a:rPr kumimoji="1" lang="en" altLang="ko-KR" sz="1200" kern="0" dirty="0" err="1">
                <a:ea typeface="Arial Unicode MS" pitchFamily="34" charset="-128"/>
                <a:cs typeface="Arial Unicode MS" pitchFamily="34" charset="-128"/>
              </a:rPr>
              <a:t>books.author</a:t>
            </a:r>
            <a:r>
              <a:rPr kumimoji="1" lang="en" altLang="ko-KR" sz="1200" kern="0" dirty="0">
                <a:ea typeface="Arial Unicode MS" pitchFamily="34" charset="-128"/>
                <a:cs typeface="Arial Unicode MS" pitchFamily="34" charset="-128"/>
              </a:rPr>
              <a:t> = $self;</a:t>
            </a: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a:t>
            </a:r>
          </a:p>
          <a:p>
            <a:pPr fontAlgn="base">
              <a:spcBef>
                <a:spcPts val="300"/>
              </a:spcBef>
              <a:spcAft>
                <a:spcPct val="0"/>
              </a:spcAft>
              <a:buClr>
                <a:srgbClr val="F0AB00"/>
              </a:buClr>
              <a:buSzPct val="80000"/>
            </a:pPr>
            <a:endParaRPr kumimoji="1" lang="en" altLang="ko-KR" sz="1200" kern="0" dirty="0">
              <a:ea typeface="Arial Unicode MS" pitchFamily="34" charset="-128"/>
              <a:cs typeface="Arial Unicode MS" pitchFamily="34" charset="-128"/>
            </a:endParaRP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type Genre : String </a:t>
            </a:r>
            <a:r>
              <a:rPr kumimoji="1" lang="en" altLang="ko-KR" sz="1200" kern="0" dirty="0" err="1">
                <a:ea typeface="Arial Unicode MS" pitchFamily="34" charset="-128"/>
                <a:cs typeface="Arial Unicode MS" pitchFamily="34" charset="-128"/>
              </a:rPr>
              <a:t>enum</a:t>
            </a:r>
            <a:r>
              <a:rPr kumimoji="1" lang="en" altLang="ko-KR" sz="1200" kern="0" dirty="0">
                <a:ea typeface="Arial Unicode MS" pitchFamily="34" charset="-128"/>
                <a:cs typeface="Arial Unicode MS" pitchFamily="34" charset="-128"/>
              </a:rPr>
              <a:t> {</a:t>
            </a: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  Mystery; Fiction; Drama;</a:t>
            </a:r>
          </a:p>
          <a:p>
            <a:pPr fontAlgn="base">
              <a:spcBef>
                <a:spcPts val="300"/>
              </a:spcBef>
              <a:spcAft>
                <a:spcPct val="0"/>
              </a:spcAft>
              <a:buClr>
                <a:srgbClr val="F0AB00"/>
              </a:buClr>
              <a:buSzPct val="80000"/>
            </a:pPr>
            <a:r>
              <a:rPr kumimoji="1" lang="en" altLang="ko-KR" sz="1200" kern="0" dirty="0">
                <a:ea typeface="Arial Unicode MS" pitchFamily="34" charset="-128"/>
                <a:cs typeface="Arial Unicode MS" pitchFamily="34" charset="-128"/>
              </a:rPr>
              <a:t>}</a:t>
            </a:r>
            <a:endParaRPr kumimoji="1" lang="ko-KR" altLang="en-US" sz="12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6463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64DD52-284C-8D94-8F7F-FC95E746A64B}"/>
              </a:ext>
            </a:extLst>
          </p:cNvPr>
          <p:cNvSpPr>
            <a:spLocks noGrp="1"/>
          </p:cNvSpPr>
          <p:nvPr>
            <p:ph type="title"/>
          </p:nvPr>
        </p:nvSpPr>
        <p:spPr>
          <a:xfrm>
            <a:off x="504001" y="504000"/>
            <a:ext cx="4162592" cy="1477328"/>
          </a:xfrm>
        </p:spPr>
        <p:txBody>
          <a:bodyPr/>
          <a:lstStyle/>
          <a:p>
            <a:r>
              <a:rPr kumimoji="1" lang="en-US" altLang="ko-KR" dirty="0"/>
              <a:t>Fueling Generic Providers, Domain-Driven Design</a:t>
            </a:r>
            <a:br>
              <a:rPr kumimoji="1" lang="en-US" altLang="ko-KR" dirty="0"/>
            </a:br>
            <a:r>
              <a:rPr kumimoji="1" lang="en-US" altLang="ko-KR" dirty="0"/>
              <a:t>Keep it Simple, Stupid</a:t>
            </a:r>
            <a:br>
              <a:rPr kumimoji="1" lang="en-US" altLang="ko-KR" dirty="0"/>
            </a:br>
            <a:r>
              <a:rPr kumimoji="1" lang="en-US" altLang="ko-KR" dirty="0"/>
              <a:t>Aspect-oriented Modeling</a:t>
            </a:r>
            <a:endParaRPr kumimoji="1" lang="ko-KR" altLang="en-US" dirty="0"/>
          </a:p>
        </p:txBody>
      </p:sp>
      <p:pic>
        <p:nvPicPr>
          <p:cNvPr id="3" name="그림 2">
            <a:extLst>
              <a:ext uri="{FF2B5EF4-FFF2-40B4-BE49-F238E27FC236}">
                <a16:creationId xmlns:a16="http://schemas.microsoft.com/office/drawing/2014/main" id="{11269E81-CA98-D5A4-718E-0E1BAFC76F15}"/>
              </a:ext>
            </a:extLst>
          </p:cNvPr>
          <p:cNvPicPr>
            <a:picLocks noChangeAspect="1"/>
          </p:cNvPicPr>
          <p:nvPr/>
        </p:nvPicPr>
        <p:blipFill>
          <a:blip r:embed="rId2"/>
          <a:stretch>
            <a:fillRect/>
          </a:stretch>
        </p:blipFill>
        <p:spPr>
          <a:xfrm>
            <a:off x="627172" y="2485258"/>
            <a:ext cx="3650072" cy="3179817"/>
          </a:xfrm>
          <a:prstGeom prst="rect">
            <a:avLst/>
          </a:prstGeom>
        </p:spPr>
      </p:pic>
      <p:sp>
        <p:nvSpPr>
          <p:cNvPr id="4" name="TextBox 3">
            <a:extLst>
              <a:ext uri="{FF2B5EF4-FFF2-40B4-BE49-F238E27FC236}">
                <a16:creationId xmlns:a16="http://schemas.microsoft.com/office/drawing/2014/main" id="{3B7664C4-DA6A-ACC5-D390-CC3B9A4EDA17}"/>
              </a:ext>
            </a:extLst>
          </p:cNvPr>
          <p:cNvSpPr txBox="1"/>
          <p:nvPr/>
        </p:nvSpPr>
        <p:spPr>
          <a:xfrm>
            <a:off x="5065986" y="2627586"/>
            <a:ext cx="6290183" cy="1384995"/>
          </a:xfrm>
          <a:prstGeom prst="rect">
            <a:avLst/>
          </a:prstGeom>
          <a:noFill/>
        </p:spPr>
        <p:txBody>
          <a:bodyPr wrap="none" lIns="0" tIns="0" rIns="0" bIns="0" rtlCol="0">
            <a:spAutoFit/>
          </a:bodyPr>
          <a:lstStyle/>
          <a:p>
            <a:pPr fontAlgn="base">
              <a:spcBef>
                <a:spcPts val="300"/>
              </a:spcBef>
              <a:spcAft>
                <a:spcPct val="0"/>
              </a:spcAft>
              <a:buClr>
                <a:srgbClr val="F0AB00"/>
              </a:buClr>
              <a:buSzPct val="80000"/>
            </a:pPr>
            <a:r>
              <a:rPr kumimoji="1" lang="en" altLang="ko-KR" sz="1600" kern="0" dirty="0">
                <a:ea typeface="Arial Unicode MS" pitchFamily="34" charset="-128"/>
                <a:cs typeface="Arial Unicode MS" pitchFamily="34" charset="-128"/>
              </a:rPr>
              <a:t>CAP shares these goals and approaches with </a:t>
            </a:r>
            <a:r>
              <a:rPr kumimoji="1" lang="en" altLang="ko-KR" sz="1600" kern="0" dirty="0">
                <a:solidFill>
                  <a:srgbClr val="FF0000"/>
                </a:solidFill>
                <a:ea typeface="Arial Unicode MS" pitchFamily="34" charset="-128"/>
                <a:cs typeface="Arial Unicode MS" pitchFamily="34" charset="-128"/>
              </a:rPr>
              <a:t>Domain-driven Design</a:t>
            </a:r>
            <a:r>
              <a:rPr kumimoji="1" lang="en" altLang="ko-KR" sz="1600" kern="0" dirty="0">
                <a:ea typeface="Arial Unicode MS" pitchFamily="34" charset="-128"/>
                <a:cs typeface="Arial Unicode MS" pitchFamily="34" charset="-128"/>
              </a:rPr>
              <a:t>:</a:t>
            </a:r>
          </a:p>
          <a:p>
            <a:pPr fontAlgn="base">
              <a:spcBef>
                <a:spcPts val="300"/>
              </a:spcBef>
              <a:spcAft>
                <a:spcPct val="0"/>
              </a:spcAft>
              <a:buClr>
                <a:srgbClr val="F0AB00"/>
              </a:buClr>
              <a:buSzPct val="80000"/>
            </a:pPr>
            <a:endParaRPr kumimoji="1" lang="en" altLang="ko-KR" sz="1600" kern="0" dirty="0">
              <a:ea typeface="Arial Unicode MS" pitchFamily="34" charset="-128"/>
              <a:cs typeface="Arial Unicode MS" pitchFamily="34" charset="-128"/>
            </a:endParaRPr>
          </a:p>
          <a:p>
            <a:pPr marL="285750" indent="-285750" fontAlgn="base">
              <a:spcBef>
                <a:spcPts val="300"/>
              </a:spcBef>
              <a:spcAft>
                <a:spcPct val="0"/>
              </a:spcAft>
              <a:buClr>
                <a:srgbClr val="F0AB00"/>
              </a:buClr>
              <a:buSzPct val="80000"/>
              <a:buFont typeface="Arial" panose="020B0604020202020204" pitchFamily="34" charset="0"/>
              <a:buChar char="•"/>
            </a:pPr>
            <a:r>
              <a:rPr kumimoji="1" lang="en" altLang="ko-KR" sz="1600" kern="0" dirty="0">
                <a:ea typeface="Arial Unicode MS" pitchFamily="34" charset="-128"/>
                <a:cs typeface="Arial Unicode MS" pitchFamily="34" charset="-128"/>
              </a:rPr>
              <a:t>Placing projects' primary focus on the core domain</a:t>
            </a:r>
          </a:p>
          <a:p>
            <a:pPr marL="285750" indent="-285750" fontAlgn="base">
              <a:spcBef>
                <a:spcPts val="300"/>
              </a:spcBef>
              <a:spcAft>
                <a:spcPct val="0"/>
              </a:spcAft>
              <a:buClr>
                <a:srgbClr val="F0AB00"/>
              </a:buClr>
              <a:buSzPct val="80000"/>
              <a:buFont typeface="Arial" panose="020B0604020202020204" pitchFamily="34" charset="0"/>
              <a:buChar char="•"/>
            </a:pPr>
            <a:r>
              <a:rPr kumimoji="1" lang="en" altLang="ko-KR" sz="1600" kern="0" dirty="0">
                <a:ea typeface="Arial Unicode MS" pitchFamily="34" charset="-128"/>
                <a:cs typeface="Arial Unicode MS" pitchFamily="34" charset="-128"/>
              </a:rPr>
              <a:t>Close collaboration of developers and domain experts</a:t>
            </a:r>
          </a:p>
          <a:p>
            <a:pPr marL="285750" indent="-285750" fontAlgn="base">
              <a:spcBef>
                <a:spcPts val="300"/>
              </a:spcBef>
              <a:spcAft>
                <a:spcPct val="0"/>
              </a:spcAft>
              <a:buClr>
                <a:srgbClr val="F0AB00"/>
              </a:buClr>
              <a:buSzPct val="80000"/>
              <a:buFont typeface="Arial" panose="020B0604020202020204" pitchFamily="34" charset="0"/>
              <a:buChar char="•"/>
            </a:pPr>
            <a:r>
              <a:rPr kumimoji="1" lang="en" altLang="ko-KR" sz="1600" kern="0" dirty="0">
                <a:ea typeface="Arial Unicode MS" pitchFamily="34" charset="-128"/>
                <a:cs typeface="Arial Unicode MS" pitchFamily="34" charset="-128"/>
              </a:rPr>
              <a:t>Iteratively refining domain knowledge</a:t>
            </a:r>
            <a:endParaRPr kumimoji="1" lang="ko-KR" altLang="en-US" sz="1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27327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A49E37-9C43-2207-B369-57099EB1B6F8}"/>
              </a:ext>
            </a:extLst>
          </p:cNvPr>
          <p:cNvSpPr>
            <a:spLocks noGrp="1"/>
          </p:cNvSpPr>
          <p:nvPr>
            <p:ph type="title"/>
          </p:nvPr>
        </p:nvSpPr>
        <p:spPr/>
        <p:txBody>
          <a:bodyPr/>
          <a:lstStyle/>
          <a:p>
            <a:r>
              <a:rPr kumimoji="1" lang="en-US" altLang="ko-Kore-KR" dirty="0"/>
              <a:t>CAP</a:t>
            </a:r>
            <a:r>
              <a:rPr kumimoji="1" lang="ko-Kore-KR" altLang="en-US" dirty="0"/>
              <a:t> </a:t>
            </a:r>
            <a:r>
              <a:rPr kumimoji="1" lang="en-US" altLang="ko-KR" dirty="0">
                <a:solidFill>
                  <a:srgbClr val="FF0000"/>
                </a:solidFill>
              </a:rPr>
              <a:t>Composition of many</a:t>
            </a:r>
            <a:endParaRPr kumimoji="1" lang="ko-Kore-KR" altLang="en-US" dirty="0"/>
          </a:p>
        </p:txBody>
      </p:sp>
      <p:sp>
        <p:nvSpPr>
          <p:cNvPr id="3" name="TextBox 2">
            <a:extLst>
              <a:ext uri="{FF2B5EF4-FFF2-40B4-BE49-F238E27FC236}">
                <a16:creationId xmlns:a16="http://schemas.microsoft.com/office/drawing/2014/main" id="{8143A3EB-60AD-DDA9-9DB3-7CC3B714CB3D}"/>
              </a:ext>
            </a:extLst>
          </p:cNvPr>
          <p:cNvSpPr txBox="1"/>
          <p:nvPr/>
        </p:nvSpPr>
        <p:spPr>
          <a:xfrm>
            <a:off x="616689" y="2062629"/>
            <a:ext cx="4287712" cy="4093428"/>
          </a:xfrm>
          <a:prstGeom prst="rect">
            <a:avLst/>
          </a:prstGeom>
          <a:noFill/>
          <a:ln>
            <a:solidFill>
              <a:schemeClr val="bg2"/>
            </a:solidFill>
          </a:ln>
        </p:spPr>
        <p:txBody>
          <a:bodyPr wrap="none" lIns="0" tIns="0" rIns="0" bIns="0" rtlCol="0">
            <a:spAutoFit/>
          </a:bodyPr>
          <a:lstStyle/>
          <a:p>
            <a:br>
              <a:rPr lang="en" altLang="ko-Kore-KR" sz="1100" b="0" dirty="0">
                <a:solidFill>
                  <a:srgbClr val="3B3B3B"/>
                </a:solidFill>
                <a:effectLst/>
                <a:latin typeface="Menlo" panose="020B0609030804020204" pitchFamily="49" charset="0"/>
              </a:rPr>
            </a:br>
            <a:r>
              <a:rPr lang="en" altLang="ko-Kore-KR" sz="1100" b="0" dirty="0">
                <a:solidFill>
                  <a:srgbClr val="0000FF"/>
                </a:solidFill>
                <a:effectLst/>
                <a:latin typeface="Menlo" panose="020B0609030804020204" pitchFamily="49" charset="0"/>
              </a:rPr>
              <a:t>entity</a:t>
            </a:r>
            <a:r>
              <a:rPr lang="en" altLang="ko-Kore-KR" sz="1100" b="0" dirty="0">
                <a:solidFill>
                  <a:srgbClr val="3B3B3B"/>
                </a:solidFill>
                <a:effectLst/>
                <a:latin typeface="Menlo" panose="020B0609030804020204" pitchFamily="49" charset="0"/>
              </a:rPr>
              <a:t> XTBL003 {</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FLOWUUID</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UUID </a:t>
            </a:r>
            <a:r>
              <a:rPr lang="en" altLang="ko-Kore-KR" sz="1100" b="0" dirty="0">
                <a:solidFill>
                  <a:srgbClr val="E50000"/>
                </a:solidFill>
                <a:effectLst/>
                <a:latin typeface="Menlo" panose="020B0609030804020204" pitchFamily="49" charset="0"/>
              </a:rPr>
              <a:t>@(</a:t>
            </a:r>
            <a:r>
              <a:rPr lang="en" altLang="ko-Kore-KR" sz="1100" b="0" dirty="0" err="1">
                <a:solidFill>
                  <a:srgbClr val="E50000"/>
                </a:solidFill>
                <a:effectLst/>
                <a:latin typeface="Menlo" panose="020B0609030804020204" pitchFamily="49" charset="0"/>
              </a:rPr>
              <a:t>Core.Computed</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true);</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FLOWCODE</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String(5)</a:t>
            </a:r>
            <a:r>
              <a:rPr lang="en" altLang="ko-Kore-KR" sz="1100" b="0" dirty="0">
                <a:solidFill>
                  <a:srgbClr val="3B3B3B"/>
                </a:solidFill>
                <a:effectLst/>
                <a:latin typeface="Menlo" panose="020B0609030804020204" pitchFamily="49" charset="0"/>
              </a:rPr>
              <a:t>;</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STATUS</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String(2)</a:t>
            </a:r>
            <a:r>
              <a:rPr lang="en" altLang="ko-Kore-KR" sz="1100" b="0" dirty="0">
                <a:solidFill>
                  <a:srgbClr val="3B3B3B"/>
                </a:solidFill>
                <a:effectLst/>
                <a:latin typeface="Menlo" panose="020B0609030804020204" pitchFamily="49" charset="0"/>
              </a:rPr>
              <a:t>;</a:t>
            </a:r>
          </a:p>
          <a:p>
            <a:pPr lvl="1">
              <a:buNone/>
            </a:pPr>
            <a:r>
              <a:rPr lang="en" altLang="ko-Kore-KR" sz="1100" b="1" dirty="0">
                <a:solidFill>
                  <a:srgbClr val="267F99"/>
                </a:solidFill>
                <a:effectLst/>
                <a:latin typeface="Menlo" panose="020B0609030804020204" pitchFamily="49" charset="0"/>
              </a:rPr>
              <a:t>DETAIL</a:t>
            </a:r>
            <a:r>
              <a:rPr lang="en" altLang="ko-Kore-KR" sz="1100" b="1" dirty="0">
                <a:solidFill>
                  <a:srgbClr val="3B3B3B"/>
                </a:solidFill>
                <a:effectLst/>
                <a:latin typeface="Menlo" panose="020B0609030804020204" pitchFamily="49" charset="0"/>
              </a:rPr>
              <a:t> </a:t>
            </a:r>
            <a:r>
              <a:rPr lang="en" altLang="ko-Kore-KR" sz="1100" b="1" dirty="0">
                <a:solidFill>
                  <a:srgbClr val="000000"/>
                </a:solidFill>
                <a:effectLst/>
                <a:latin typeface="Menlo" panose="020B0609030804020204" pitchFamily="49" charset="0"/>
              </a:rPr>
              <a:t>:</a:t>
            </a:r>
            <a:r>
              <a:rPr lang="en" altLang="ko-Kore-KR" sz="1100" b="1" dirty="0">
                <a:solidFill>
                  <a:srgbClr val="3B3B3B"/>
                </a:solidFill>
                <a:effectLst/>
                <a:latin typeface="Menlo" panose="020B0609030804020204" pitchFamily="49" charset="0"/>
              </a:rPr>
              <a:t> </a:t>
            </a:r>
            <a:r>
              <a:rPr lang="en" altLang="ko-Kore-KR" sz="1100" b="1" dirty="0">
                <a:solidFill>
                  <a:srgbClr val="267F99"/>
                </a:solidFill>
                <a:effectLst/>
                <a:latin typeface="Menlo" panose="020B0609030804020204" pitchFamily="49" charset="0"/>
              </a:rPr>
              <a:t>Composition of </a:t>
            </a:r>
            <a:r>
              <a:rPr lang="en" altLang="ko-Kore-KR" sz="1100" b="1" dirty="0">
                <a:solidFill>
                  <a:srgbClr val="FF0000"/>
                </a:solidFill>
                <a:effectLst/>
                <a:latin typeface="Menlo" panose="020B0609030804020204" pitchFamily="49" charset="0"/>
              </a:rPr>
              <a:t>many</a:t>
            </a:r>
            <a:r>
              <a:rPr lang="en" altLang="ko-Kore-KR" sz="1100" b="1" dirty="0">
                <a:solidFill>
                  <a:srgbClr val="267F99"/>
                </a:solidFill>
                <a:effectLst/>
                <a:latin typeface="Menlo" panose="020B0609030804020204" pitchFamily="49" charset="0"/>
              </a:rPr>
              <a:t> </a:t>
            </a:r>
            <a:r>
              <a:rPr lang="en" altLang="ko-Kore-KR" sz="1100" b="1" dirty="0">
                <a:solidFill>
                  <a:srgbClr val="3B3B3B"/>
                </a:solidFill>
                <a:effectLst/>
                <a:latin typeface="Menlo" panose="020B0609030804020204" pitchFamily="49" charset="0"/>
              </a:rPr>
              <a:t>XTBL004</a:t>
            </a:r>
          </a:p>
          <a:p>
            <a:pPr lvl="1">
              <a:buNone/>
            </a:pPr>
            <a:r>
              <a:rPr lang="en" altLang="ko-Kore-KR" sz="1100" b="0" dirty="0">
                <a:solidFill>
                  <a:srgbClr val="0000FF"/>
                </a:solidFill>
                <a:effectLst/>
                <a:latin typeface="Menlo" panose="020B0609030804020204" pitchFamily="49" charset="0"/>
              </a:rPr>
              <a:t>  on</a:t>
            </a:r>
            <a:r>
              <a:rPr lang="en" altLang="ko-Kore-KR" sz="1100" b="0" dirty="0">
                <a:solidFill>
                  <a:srgbClr val="3B3B3B"/>
                </a:solidFill>
                <a:effectLst/>
                <a:latin typeface="Menlo" panose="020B0609030804020204" pitchFamily="49" charset="0"/>
              </a:rPr>
              <a:t> DETAIL.FLOWUUID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FLOWUUID</a:t>
            </a:r>
          </a:p>
          <a:p>
            <a:pPr lvl="1">
              <a:buNone/>
            </a:pPr>
            <a:r>
              <a:rPr lang="en" altLang="ko-Kore-KR" sz="1100" b="0" dirty="0">
                <a:solidFill>
                  <a:srgbClr val="0000FF"/>
                </a:solidFill>
                <a:effectLst/>
                <a:latin typeface="Menlo" panose="020B0609030804020204" pitchFamily="49" charset="0"/>
              </a:rPr>
              <a:t>  and</a:t>
            </a:r>
            <a:r>
              <a:rPr lang="en" altLang="ko-Kore-KR" sz="1100" b="0" dirty="0">
                <a:solidFill>
                  <a:srgbClr val="3B3B3B"/>
                </a:solidFill>
                <a:effectLst/>
                <a:latin typeface="Menlo" panose="020B0609030804020204" pitchFamily="49" charset="0"/>
              </a:rPr>
              <a:t> DETAIL.FLOWCODE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FLOWCODE</a:t>
            </a:r>
          </a:p>
          <a:p>
            <a:pPr lvl="1">
              <a:buNone/>
            </a:pPr>
            <a:r>
              <a:rPr lang="en" altLang="ko-Kore-KR" sz="1100" b="0" dirty="0">
                <a:solidFill>
                  <a:srgbClr val="0000FF"/>
                </a:solidFill>
                <a:effectLst/>
                <a:latin typeface="Menlo" panose="020B0609030804020204" pitchFamily="49" charset="0"/>
              </a:rPr>
              <a:t>  and</a:t>
            </a:r>
            <a:r>
              <a:rPr lang="en" altLang="ko-Kore-KR" sz="1100" b="0" dirty="0">
                <a:solidFill>
                  <a:srgbClr val="3B3B3B"/>
                </a:solidFill>
                <a:effectLst/>
                <a:latin typeface="Menlo" panose="020B0609030804020204" pitchFamily="49" charset="0"/>
              </a:rPr>
              <a:t> DETAIL.STATUS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STATUS; </a:t>
            </a:r>
          </a:p>
          <a:p>
            <a:pPr lvl="1">
              <a:buNone/>
            </a:pPr>
            <a:r>
              <a:rPr lang="en" altLang="ko-Kore-KR" sz="1100" b="0" dirty="0">
                <a:solidFill>
                  <a:srgbClr val="267F99"/>
                </a:solidFill>
                <a:effectLst/>
                <a:latin typeface="Menlo" panose="020B0609030804020204" pitchFamily="49" charset="0"/>
              </a:rPr>
              <a:t>FIELD01</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String(100)</a:t>
            </a:r>
            <a:r>
              <a:rPr lang="en" altLang="ko-Kore-KR" sz="1100" b="0" dirty="0">
                <a:solidFill>
                  <a:srgbClr val="3B3B3B"/>
                </a:solidFill>
                <a:effectLst/>
                <a:latin typeface="Menlo" panose="020B0609030804020204" pitchFamily="49" charset="0"/>
              </a:rPr>
              <a:t>;</a:t>
            </a:r>
          </a:p>
          <a:p>
            <a:pPr lvl="1">
              <a:buNone/>
            </a:pPr>
            <a:r>
              <a:rPr lang="en" altLang="ko-Kore-KR" sz="1100" b="0" dirty="0">
                <a:solidFill>
                  <a:srgbClr val="267F99"/>
                </a:solidFill>
                <a:effectLst/>
                <a:latin typeface="Menlo" panose="020B0609030804020204" pitchFamily="49" charset="0"/>
              </a:rPr>
              <a:t>FIELD02</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String(100)</a:t>
            </a:r>
            <a:r>
              <a:rPr lang="en" altLang="ko-Kore-KR" sz="1100" b="0" dirty="0">
                <a:solidFill>
                  <a:srgbClr val="3B3B3B"/>
                </a:solidFill>
                <a:effectLst/>
                <a:latin typeface="Menlo" panose="020B0609030804020204" pitchFamily="49" charset="0"/>
              </a:rPr>
              <a:t>;</a:t>
            </a:r>
          </a:p>
          <a:p>
            <a:r>
              <a:rPr lang="en" altLang="ko-Kore-KR" sz="1100" b="0" dirty="0">
                <a:solidFill>
                  <a:srgbClr val="3B3B3B"/>
                </a:solidFill>
                <a:effectLst/>
                <a:latin typeface="Menlo" panose="020B0609030804020204" pitchFamily="49" charset="0"/>
              </a:rPr>
              <a:t>} </a:t>
            </a:r>
          </a:p>
          <a:p>
            <a:br>
              <a:rPr lang="en" altLang="ko-Kore-KR" sz="1100" b="0" dirty="0">
                <a:solidFill>
                  <a:srgbClr val="3B3B3B"/>
                </a:solidFill>
                <a:effectLst/>
                <a:latin typeface="Menlo" panose="020B0609030804020204" pitchFamily="49" charset="0"/>
              </a:rPr>
            </a:br>
            <a:r>
              <a:rPr lang="en" altLang="ko-Kore-KR" sz="1100" b="0" dirty="0">
                <a:solidFill>
                  <a:srgbClr val="0000FF"/>
                </a:solidFill>
                <a:effectLst/>
                <a:latin typeface="Menlo" panose="020B0609030804020204" pitchFamily="49" charset="0"/>
              </a:rPr>
              <a:t>entity</a:t>
            </a:r>
            <a:r>
              <a:rPr lang="en" altLang="ko-Kore-KR" sz="1100" b="0" dirty="0">
                <a:solidFill>
                  <a:srgbClr val="3B3B3B"/>
                </a:solidFill>
                <a:effectLst/>
                <a:latin typeface="Menlo" panose="020B0609030804020204" pitchFamily="49" charset="0"/>
              </a:rPr>
              <a:t> XTBL004 {</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FLOWUUID</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UUID </a:t>
            </a:r>
            <a:r>
              <a:rPr lang="en" altLang="ko-Kore-KR" sz="1100" b="0" dirty="0">
                <a:solidFill>
                  <a:srgbClr val="E50000"/>
                </a:solidFill>
                <a:effectLst/>
                <a:latin typeface="Menlo" panose="020B0609030804020204" pitchFamily="49" charset="0"/>
              </a:rPr>
              <a:t>@(</a:t>
            </a:r>
            <a:r>
              <a:rPr lang="en" altLang="ko-Kore-KR" sz="1100" b="0" dirty="0" err="1">
                <a:solidFill>
                  <a:srgbClr val="E50000"/>
                </a:solidFill>
                <a:effectLst/>
                <a:latin typeface="Menlo" panose="020B0609030804020204" pitchFamily="49" charset="0"/>
              </a:rPr>
              <a:t>Core.Computed</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true);</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FLOWCODE</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String(5)</a:t>
            </a:r>
            <a:r>
              <a:rPr lang="en" altLang="ko-Kore-KR" sz="1100" b="0" dirty="0">
                <a:solidFill>
                  <a:srgbClr val="3B3B3B"/>
                </a:solidFill>
                <a:effectLst/>
                <a:latin typeface="Menlo" panose="020B0609030804020204" pitchFamily="49" charset="0"/>
              </a:rPr>
              <a:t>;</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NO1</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String(2)</a:t>
            </a:r>
            <a:r>
              <a:rPr lang="en" altLang="ko-Kore-KR" sz="1100" b="0" dirty="0">
                <a:solidFill>
                  <a:srgbClr val="3B3B3B"/>
                </a:solidFill>
                <a:effectLst/>
                <a:latin typeface="Menlo" panose="020B0609030804020204" pitchFamily="49" charset="0"/>
              </a:rPr>
              <a:t>;</a:t>
            </a:r>
          </a:p>
          <a:p>
            <a:pPr lvl="1">
              <a:buNone/>
            </a:pPr>
            <a:r>
              <a:rPr lang="en" altLang="ko-Kore-KR" sz="1100" b="0" dirty="0">
                <a:solidFill>
                  <a:srgbClr val="267F99"/>
                </a:solidFill>
                <a:effectLst/>
                <a:latin typeface="Menlo" panose="020B0609030804020204" pitchFamily="49" charset="0"/>
              </a:rPr>
              <a:t>STATUS</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String(2)</a:t>
            </a:r>
            <a:r>
              <a:rPr lang="en" altLang="ko-Kore-KR" sz="1100" b="0" dirty="0">
                <a:solidFill>
                  <a:srgbClr val="3B3B3B"/>
                </a:solidFill>
                <a:effectLst/>
                <a:latin typeface="Menlo" panose="020B0609030804020204" pitchFamily="49" charset="0"/>
              </a:rPr>
              <a:t>;</a:t>
            </a:r>
          </a:p>
          <a:p>
            <a:pPr lvl="1">
              <a:buNone/>
            </a:pPr>
            <a:r>
              <a:rPr lang="en" altLang="ko-Kore-KR" sz="1100" b="0" dirty="0">
                <a:solidFill>
                  <a:srgbClr val="267F99"/>
                </a:solidFill>
                <a:effectLst/>
                <a:latin typeface="Menlo" panose="020B0609030804020204" pitchFamily="49" charset="0"/>
              </a:rPr>
              <a:t>APPROVAL_NAME</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String(100)</a:t>
            </a:r>
            <a:r>
              <a:rPr lang="en" altLang="ko-Kore-KR" sz="1100" b="0" dirty="0">
                <a:solidFill>
                  <a:srgbClr val="3B3B3B"/>
                </a:solidFill>
                <a:effectLst/>
                <a:latin typeface="Menlo" panose="020B0609030804020204" pitchFamily="49" charset="0"/>
              </a:rPr>
              <a:t>;</a:t>
            </a:r>
          </a:p>
          <a:p>
            <a:r>
              <a:rPr lang="en" altLang="ko-Kore-KR" sz="1100" b="0" dirty="0">
                <a:solidFill>
                  <a:srgbClr val="3B3B3B"/>
                </a:solidFill>
                <a:effectLst/>
                <a:latin typeface="Menlo" panose="020B0609030804020204" pitchFamily="49" charset="0"/>
              </a:rPr>
              <a:t>} </a:t>
            </a:r>
          </a:p>
          <a:p>
            <a:br>
              <a:rPr lang="en" altLang="ko-Kore-KR" sz="1100" b="0" dirty="0">
                <a:solidFill>
                  <a:srgbClr val="3B3B3B"/>
                </a:solidFill>
                <a:effectLst/>
                <a:latin typeface="Menlo" panose="020B0609030804020204" pitchFamily="49" charset="0"/>
              </a:rPr>
            </a:br>
            <a:endParaRPr lang="en" altLang="ko-Kore-KR" sz="11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1400" kern="0" dirty="0" err="1">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26D00562-DD0B-8466-0D3B-5E7F0703FCA0}"/>
              </a:ext>
            </a:extLst>
          </p:cNvPr>
          <p:cNvSpPr txBox="1"/>
          <p:nvPr/>
        </p:nvSpPr>
        <p:spPr>
          <a:xfrm>
            <a:off x="5045897" y="2062629"/>
            <a:ext cx="2971052" cy="4154984"/>
          </a:xfrm>
          <a:prstGeom prst="rect">
            <a:avLst/>
          </a:prstGeom>
          <a:noFill/>
          <a:ln>
            <a:solidFill>
              <a:schemeClr val="bg2"/>
            </a:solidFill>
          </a:ln>
        </p:spPr>
        <p:txBody>
          <a:bodyPr wrap="square" lIns="0" tIns="0" rIns="0" bIns="0" rtlCol="0">
            <a:spAutoFit/>
          </a:bodyPr>
          <a:lstStyle/>
          <a:p>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"FLOWCODE"</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"MH001"</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"STATUS"</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"01"</a:t>
            </a:r>
            <a:r>
              <a:rPr lang="en" altLang="ko-Kore-KR" sz="1400" b="0" dirty="0">
                <a:solidFill>
                  <a:srgbClr val="000000"/>
                </a:solidFill>
                <a:effectLst/>
                <a:latin typeface="IBMPlexMono, Monaco,  Courier New"/>
              </a:rPr>
              <a:t>, </a:t>
            </a:r>
          </a:p>
          <a:p>
            <a:r>
              <a:rPr lang="en" altLang="ko-Kore-KR" sz="1400" b="0" dirty="0">
                <a:solidFill>
                  <a:srgbClr val="A31515"/>
                </a:solidFill>
                <a:effectLst/>
                <a:latin typeface="IBMPlexMono, Monaco,  Courier New"/>
              </a:rPr>
              <a:t> "FIELD01"</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"07199782"</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"FIELD02"</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"K0121120"</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"DETAIL"</a:t>
            </a:r>
            <a:r>
              <a:rPr lang="en" altLang="ko-Kore-KR" sz="1400" b="0" dirty="0">
                <a:solidFill>
                  <a:srgbClr val="000000"/>
                </a:solidFill>
                <a:effectLst/>
                <a:latin typeface="IBMPlexMono, Monaco,  Courier New"/>
              </a:rPr>
              <a:t> : [</a:t>
            </a:r>
          </a:p>
          <a:p>
            <a:r>
              <a:rPr lang="en" altLang="ko-Kore-KR" sz="1400" dirty="0">
                <a:solidFill>
                  <a:srgbClr val="000000"/>
                </a:solidFill>
                <a:latin typeface="IBMPlexMono, Monaco,  Courier New"/>
              </a:rPr>
              <a:t>  </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"FLOWCODE"</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"MH001"</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"NO1"</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"2"</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"STATUS"</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"01"</a:t>
            </a:r>
            <a:r>
              <a:rPr lang="en" altLang="ko-Kore-KR" sz="1400" b="0" dirty="0">
                <a:solidFill>
                  <a:srgbClr val="000000"/>
                </a:solidFill>
                <a:effectLst/>
                <a:latin typeface="IBMPlexMono, Monaco,  Courier New"/>
              </a:rPr>
              <a:t>, </a:t>
            </a:r>
          </a:p>
          <a:p>
            <a:r>
              <a:rPr lang="en" altLang="ko-Kore-KR" sz="1400" b="0" dirty="0">
                <a:solidFill>
                  <a:srgbClr val="A31515"/>
                </a:solidFill>
                <a:effectLst/>
                <a:latin typeface="IBMPlexMono, Monaco,  Courier New"/>
              </a:rPr>
              <a:t>    "APPROVAL_NAME"</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"JHAN"</a:t>
            </a:r>
            <a:endParaRPr lang="en" altLang="ko-Kore-KR" sz="1400" b="0" dirty="0">
              <a:solidFill>
                <a:srgbClr val="000000"/>
              </a:solidFill>
              <a:effectLst/>
              <a:latin typeface="IBMPlexMono, Monaco,  Courier New"/>
            </a:endParaRPr>
          </a:p>
          <a:p>
            <a:r>
              <a:rPr lang="en" altLang="ko-Kore-KR" sz="1400" b="0" dirty="0">
                <a:solidFill>
                  <a:srgbClr val="000000"/>
                </a:solidFill>
                <a:effectLst/>
                <a:latin typeface="IBMPlexMono, Monaco,  Courier New"/>
              </a:rPr>
              <a:t>   },{</a:t>
            </a:r>
          </a:p>
          <a:p>
            <a:r>
              <a:rPr lang="en" altLang="ko-Kore-KR" sz="1400" b="0" dirty="0">
                <a:solidFill>
                  <a:srgbClr val="A31515"/>
                </a:solidFill>
                <a:effectLst/>
                <a:latin typeface="IBMPlexMono, Monaco,  Courier New"/>
              </a:rPr>
              <a:t>   "FLOWCODE"</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"MH001"</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"NO1"</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"3"</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"STATUS"</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"01"</a:t>
            </a:r>
            <a:r>
              <a:rPr lang="en" altLang="ko-Kore-KR" sz="1400" b="0" dirty="0">
                <a:solidFill>
                  <a:srgbClr val="000000"/>
                </a:solidFill>
                <a:effectLst/>
                <a:latin typeface="IBMPlexMono, Monaco,  Courier New"/>
              </a:rPr>
              <a:t>, </a:t>
            </a:r>
          </a:p>
          <a:p>
            <a:r>
              <a:rPr lang="en" altLang="ko-Kore-KR" sz="1400" b="0" dirty="0">
                <a:solidFill>
                  <a:srgbClr val="A31515"/>
                </a:solidFill>
                <a:effectLst/>
                <a:latin typeface="IBMPlexMono, Monaco,  Courier New"/>
              </a:rPr>
              <a:t>   "APPROVAL_NAME"</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"JHAN"</a:t>
            </a:r>
            <a:endParaRPr lang="en" altLang="ko-Kore-KR" sz="1400" b="0" dirty="0">
              <a:solidFill>
                <a:srgbClr val="000000"/>
              </a:solidFill>
              <a:effectLst/>
              <a:latin typeface="IBMPlexMono, Monaco,  Courier New"/>
            </a:endParaRPr>
          </a:p>
          <a:p>
            <a:r>
              <a:rPr lang="en" altLang="ko-Kore-KR" sz="1400" b="0" dirty="0">
                <a:solidFill>
                  <a:srgbClr val="000000"/>
                </a:solidFill>
                <a:effectLst/>
                <a:latin typeface="IBMPlexMono, Monaco,  Courier New"/>
              </a:rPr>
              <a:t>  }]</a:t>
            </a:r>
          </a:p>
          <a:p>
            <a:r>
              <a:rPr lang="en" altLang="ko-Kore-KR" sz="1400" b="0" dirty="0">
                <a:solidFill>
                  <a:srgbClr val="000000"/>
                </a:solidFill>
                <a:effectLst/>
                <a:latin typeface="IBMPlexMono, Monaco,  Courier New"/>
              </a:rPr>
              <a:t>}</a:t>
            </a:r>
          </a:p>
          <a:p>
            <a:endParaRPr kumimoji="1" lang="ko-Kore-KR" altLang="en-US" sz="18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0156A657-C661-1F05-B163-2932ED3F48FB}"/>
              </a:ext>
            </a:extLst>
          </p:cNvPr>
          <p:cNvSpPr txBox="1"/>
          <p:nvPr/>
        </p:nvSpPr>
        <p:spPr>
          <a:xfrm>
            <a:off x="5045897" y="1359278"/>
            <a:ext cx="166552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Postman - POST</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D3221DB5-A962-3F58-7564-79B1ECDD3585}"/>
              </a:ext>
            </a:extLst>
          </p:cNvPr>
          <p:cNvSpPr txBox="1"/>
          <p:nvPr/>
        </p:nvSpPr>
        <p:spPr>
          <a:xfrm>
            <a:off x="8262605" y="2093407"/>
            <a:ext cx="3427872" cy="4124206"/>
          </a:xfrm>
          <a:prstGeom prst="rect">
            <a:avLst/>
          </a:prstGeom>
          <a:noFill/>
          <a:ln>
            <a:solidFill>
              <a:schemeClr val="bg2"/>
            </a:solidFill>
          </a:ln>
        </p:spPr>
        <p:txBody>
          <a:bodyPr wrap="square" lIns="0" tIns="0" rIns="0" bIns="0" rtlCol="0">
            <a:spAutoFit/>
          </a:bodyPr>
          <a:lstStyle/>
          <a:p>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a:t>
            </a:r>
            <a:r>
              <a:rPr lang="en" altLang="ko-Kore-KR" sz="1050" b="0" dirty="0" err="1">
                <a:solidFill>
                  <a:srgbClr val="A31515"/>
                </a:solidFill>
                <a:effectLst/>
                <a:latin typeface="IBMPlexMono, Monaco,  Courier New"/>
              </a:rPr>
              <a:t>odata.context</a:t>
            </a:r>
            <a:r>
              <a:rPr lang="en" altLang="ko-Kore-KR" sz="1050" b="0" dirty="0">
                <a:solidFill>
                  <a:srgbClr val="A31515"/>
                </a:solidFill>
                <a:effectLst/>
                <a:latin typeface="IBMPlexMono, Monaco,  Courier New"/>
              </a:rPr>
              <a:t>"</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"$metadata#XTBL003(DETAIL())/$entity"</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"FLOWUUID"</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"79e8d3e8-ef0d-401f-a586-a15f59789b62"</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"FLOWCODE"</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"MH001"</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"STATUS"</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"01"</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"DETAIL"</a:t>
            </a:r>
            <a:r>
              <a:rPr lang="en" altLang="ko-Kore-KR" sz="1050" b="0" dirty="0">
                <a:solidFill>
                  <a:srgbClr val="000000"/>
                </a:solidFill>
                <a:effectLst/>
                <a:latin typeface="IBMPlexMono, Monaco,  Courier New"/>
              </a:rPr>
              <a:t>: [</a:t>
            </a:r>
          </a:p>
          <a:p>
            <a:r>
              <a:rPr lang="en" altLang="ko-Kore-KR" sz="1050" b="0" dirty="0">
                <a:solidFill>
                  <a:srgbClr val="000000"/>
                </a:solidFill>
                <a:effectLst/>
                <a:latin typeface="IBMPlexMono, Monaco,  Courier New"/>
              </a:rPr>
              <a:t>  {</a:t>
            </a:r>
          </a:p>
          <a:p>
            <a:r>
              <a:rPr lang="en" altLang="ko-Kore-KR" sz="1050" b="0" dirty="0">
                <a:solidFill>
                  <a:srgbClr val="A31515"/>
                </a:solidFill>
                <a:effectLst/>
                <a:latin typeface="IBMPlexMono, Monaco,  Courier New"/>
              </a:rPr>
              <a:t>   "FLOWUUID"</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"79e8d3e8-ef0d-401f-a586-a15f59789b62"</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"FLOWCODE"</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"MH001"</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"NO1"</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"2"</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"STATUS"</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"01"</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"APPROVAL_NAME"</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"JHAN"</a:t>
            </a:r>
            <a:endParaRPr lang="en" altLang="ko-Kore-KR" sz="1050" b="0" dirty="0">
              <a:solidFill>
                <a:srgbClr val="000000"/>
              </a:solidFill>
              <a:effectLst/>
              <a:latin typeface="IBMPlexMono, Monaco,  Courier New"/>
            </a:endParaRPr>
          </a:p>
          <a:p>
            <a:r>
              <a:rPr lang="en" altLang="ko-Kore-KR" sz="1050" b="0" dirty="0">
                <a:solidFill>
                  <a:srgbClr val="000000"/>
                </a:solidFill>
                <a:effectLst/>
                <a:latin typeface="IBMPlexMono, Monaco,  Courier New"/>
              </a:rPr>
              <a:t>  },</a:t>
            </a:r>
          </a:p>
          <a:p>
            <a:r>
              <a:rPr lang="en" altLang="ko-Kore-KR" sz="1050" b="0" dirty="0">
                <a:solidFill>
                  <a:srgbClr val="000000"/>
                </a:solidFill>
                <a:effectLst/>
                <a:latin typeface="IBMPlexMono, Monaco,  Courier New"/>
              </a:rPr>
              <a:t>  {</a:t>
            </a:r>
          </a:p>
          <a:p>
            <a:r>
              <a:rPr lang="en" altLang="ko-Kore-KR" sz="1050" b="0" dirty="0">
                <a:solidFill>
                  <a:srgbClr val="A31515"/>
                </a:solidFill>
                <a:effectLst/>
                <a:latin typeface="IBMPlexMono, Monaco,  Courier New"/>
              </a:rPr>
              <a:t>   "FLOWUUID"</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"79e8d3e8-ef0d-401f-a586-a15f59789b62"</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"FLOWCODE"</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"MH001"</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"NO1"</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"3"</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"STATUS"</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"01"</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"APPROVAL_NAME"</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"JHAN"</a:t>
            </a:r>
            <a:endParaRPr lang="en" altLang="ko-Kore-KR" sz="1050" b="0" dirty="0">
              <a:solidFill>
                <a:srgbClr val="000000"/>
              </a:solidFill>
              <a:effectLst/>
              <a:latin typeface="IBMPlexMono, Monaco,  Courier New"/>
            </a:endParaRPr>
          </a:p>
          <a:p>
            <a:r>
              <a:rPr lang="en" altLang="ko-Kore-KR" sz="1050" b="0" dirty="0">
                <a:solidFill>
                  <a:srgbClr val="000000"/>
                </a:solidFill>
                <a:effectLst/>
                <a:latin typeface="IBMPlexMono, Monaco,  Courier New"/>
              </a:rPr>
              <a:t>  }</a:t>
            </a:r>
          </a:p>
          <a:p>
            <a:r>
              <a:rPr lang="en" altLang="ko-Kore-KR" sz="1050" b="0" dirty="0">
                <a:solidFill>
                  <a:srgbClr val="000000"/>
                </a:solidFill>
                <a:effectLst/>
                <a:latin typeface="IBMPlexMono, Monaco,  Courier New"/>
              </a:rPr>
              <a:t> ],</a:t>
            </a:r>
          </a:p>
          <a:p>
            <a:r>
              <a:rPr lang="en" altLang="ko-Kore-KR" sz="1050" b="0" dirty="0">
                <a:solidFill>
                  <a:srgbClr val="A31515"/>
                </a:solidFill>
                <a:effectLst/>
                <a:latin typeface="IBMPlexMono, Monaco,  Courier New"/>
              </a:rPr>
              <a:t>  "FIELD01"</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"07199782"</a:t>
            </a:r>
            <a:r>
              <a:rPr lang="en" altLang="ko-Kore-KR" sz="1050" b="0" dirty="0">
                <a:solidFill>
                  <a:srgbClr val="000000"/>
                </a:solidFill>
                <a:effectLst/>
                <a:latin typeface="IBMPlexMono, Monaco,  Courier New"/>
              </a:rPr>
              <a:t>,</a:t>
            </a:r>
          </a:p>
          <a:p>
            <a:r>
              <a:rPr lang="en" altLang="ko-Kore-KR" sz="1050" b="0" dirty="0">
                <a:solidFill>
                  <a:srgbClr val="A31515"/>
                </a:solidFill>
                <a:effectLst/>
                <a:latin typeface="IBMPlexMono, Monaco,  Courier New"/>
              </a:rPr>
              <a:t>  "FIELD02"</a:t>
            </a:r>
            <a:r>
              <a:rPr lang="en" altLang="ko-Kore-KR" sz="1050" b="0" dirty="0">
                <a:solidFill>
                  <a:srgbClr val="000000"/>
                </a:solidFill>
                <a:effectLst/>
                <a:latin typeface="IBMPlexMono, Monaco,  Courier New"/>
              </a:rPr>
              <a:t>: </a:t>
            </a:r>
            <a:r>
              <a:rPr lang="en" altLang="ko-Kore-KR" sz="1050" b="0" dirty="0">
                <a:solidFill>
                  <a:srgbClr val="0451A5"/>
                </a:solidFill>
                <a:effectLst/>
                <a:latin typeface="IBMPlexMono, Monaco,  Courier New"/>
              </a:rPr>
              <a:t>"K0121120"</a:t>
            </a:r>
            <a:endParaRPr lang="en" altLang="ko-Kore-KR" sz="1050" b="0" dirty="0">
              <a:solidFill>
                <a:srgbClr val="000000"/>
              </a:solidFill>
              <a:effectLst/>
              <a:latin typeface="IBMPlexMono, Monaco,  Courier New"/>
            </a:endParaRPr>
          </a:p>
          <a:p>
            <a:r>
              <a:rPr lang="en" altLang="ko-Kore-KR" sz="1050" b="0" dirty="0">
                <a:solidFill>
                  <a:srgbClr val="000000"/>
                </a:solidFill>
                <a:effectLst/>
                <a:latin typeface="IBMPlexMono, Monaco,  Courier New"/>
              </a:rPr>
              <a:t>}</a:t>
            </a:r>
          </a:p>
          <a:p>
            <a:endParaRPr kumimoji="1" lang="ko-Kore-KR" altLang="en-US" sz="1600" kern="0" dirty="0" err="1">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13FCF4A6-439B-E16B-FA46-F2A8F04C6B5F}"/>
              </a:ext>
            </a:extLst>
          </p:cNvPr>
          <p:cNvSpPr txBox="1"/>
          <p:nvPr/>
        </p:nvSpPr>
        <p:spPr>
          <a:xfrm>
            <a:off x="8262605" y="1359278"/>
            <a:ext cx="151804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Postman – GET</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F2C662DB-6EBD-53D1-404E-7654D10D1C35}"/>
              </a:ext>
            </a:extLst>
          </p:cNvPr>
          <p:cNvSpPr txBox="1"/>
          <p:nvPr/>
        </p:nvSpPr>
        <p:spPr>
          <a:xfrm>
            <a:off x="8262605" y="1724075"/>
            <a:ext cx="4028632" cy="33855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/XTBL003(FLOWUUID=50a79a4e-834f-4294-9d4c-c415fbc572c4,FLOWCODE='MH001',STATUS='01')?$expand=DETAIL</a:t>
            </a:r>
            <a:endParaRPr kumimoji="1" lang="ko-Kore-KR" altLang="en-US" sz="1400" kern="0" dirty="0" err="1">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6A8AC5-A28E-04C6-8093-AA929EA7C0EC}"/>
              </a:ext>
            </a:extLst>
          </p:cNvPr>
          <p:cNvSpPr txBox="1"/>
          <p:nvPr/>
        </p:nvSpPr>
        <p:spPr>
          <a:xfrm>
            <a:off x="616689" y="1359278"/>
            <a:ext cx="207428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CDS – Data modeling</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DF3AD767-A971-697E-B03D-657CB95D454F}"/>
              </a:ext>
            </a:extLst>
          </p:cNvPr>
          <p:cNvSpPr txBox="1"/>
          <p:nvPr/>
        </p:nvSpPr>
        <p:spPr>
          <a:xfrm>
            <a:off x="5045897" y="1783073"/>
            <a:ext cx="264144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/XTBL003</a:t>
            </a:r>
            <a:endParaRPr kumimoji="1" lang="ko-Kore-KR" altLang="en-US" sz="1400" kern="0" dirty="0" err="1">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ED87043B-A926-ACF8-30DE-1341EC1AC76C}"/>
              </a:ext>
            </a:extLst>
          </p:cNvPr>
          <p:cNvSpPr txBox="1"/>
          <p:nvPr/>
        </p:nvSpPr>
        <p:spPr>
          <a:xfrm>
            <a:off x="616689" y="1808713"/>
            <a:ext cx="264144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err="1">
                <a:solidFill>
                  <a:srgbClr val="212121"/>
                </a:solidFill>
                <a:effectLst/>
                <a:latin typeface="Inter"/>
              </a:rPr>
              <a:t>Schema.cds</a:t>
            </a:r>
            <a:endParaRPr kumimoji="1" lang="ko-Kore-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114066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B57C1A2-9E16-3EBD-E47B-E9880BD8097A}"/>
              </a:ext>
            </a:extLst>
          </p:cNvPr>
          <p:cNvSpPr>
            <a:spLocks noGrp="1"/>
          </p:cNvSpPr>
          <p:nvPr>
            <p:ph type="title"/>
          </p:nvPr>
        </p:nvSpPr>
        <p:spPr/>
        <p:txBody>
          <a:bodyPr/>
          <a:lstStyle/>
          <a:p>
            <a:r>
              <a:rPr kumimoji="1" lang="en-US" altLang="ko-Kore-KR" dirty="0"/>
              <a:t>CAP</a:t>
            </a:r>
            <a:r>
              <a:rPr kumimoji="1" lang="ko-Kore-KR" altLang="en-US" dirty="0"/>
              <a:t> </a:t>
            </a:r>
            <a:r>
              <a:rPr kumimoji="1" lang="en-US" altLang="ko-KR" dirty="0">
                <a:solidFill>
                  <a:srgbClr val="FF0000"/>
                </a:solidFill>
              </a:rPr>
              <a:t>Composition</a:t>
            </a:r>
            <a:endParaRPr kumimoji="1" lang="ko-Kore-KR" altLang="en-US" dirty="0"/>
          </a:p>
        </p:txBody>
      </p:sp>
      <p:sp>
        <p:nvSpPr>
          <p:cNvPr id="3" name="TextBox 2">
            <a:extLst>
              <a:ext uri="{FF2B5EF4-FFF2-40B4-BE49-F238E27FC236}">
                <a16:creationId xmlns:a16="http://schemas.microsoft.com/office/drawing/2014/main" id="{B6E64884-B504-0A2C-7E01-1BE770E673E6}"/>
              </a:ext>
            </a:extLst>
          </p:cNvPr>
          <p:cNvSpPr txBox="1"/>
          <p:nvPr/>
        </p:nvSpPr>
        <p:spPr>
          <a:xfrm>
            <a:off x="504001" y="1509823"/>
            <a:ext cx="5593586" cy="4870564"/>
          </a:xfrm>
          <a:prstGeom prst="rect">
            <a:avLst/>
          </a:prstGeom>
          <a:noFill/>
        </p:spPr>
        <p:txBody>
          <a:bodyPr wrap="square" lIns="0" tIns="0" rIns="0" bIns="0" rtlCol="0">
            <a:spAutoFit/>
          </a:bodyPr>
          <a:lstStyle/>
          <a:p>
            <a:pPr fontAlgn="base">
              <a:spcBef>
                <a:spcPts val="100"/>
              </a:spcBef>
              <a:spcAft>
                <a:spcPct val="0"/>
              </a:spcAft>
              <a:buClr>
                <a:srgbClr val="F0AB00"/>
              </a:buClr>
              <a:buSzPct val="80000"/>
            </a:pPr>
            <a:r>
              <a:rPr kumimoji="1" lang="en" altLang="ko-Kore-KR" sz="1050" b="1" kern="0" dirty="0">
                <a:ea typeface="Arial Unicode MS" pitchFamily="34" charset="-128"/>
                <a:cs typeface="Arial Unicode MS" pitchFamily="34" charset="-128"/>
              </a:rPr>
              <a:t>&lt;</a:t>
            </a:r>
            <a:r>
              <a:rPr kumimoji="1" lang="en" altLang="ko-Kore-KR" sz="1050" b="1" kern="0" dirty="0" err="1">
                <a:ea typeface="Arial Unicode MS" pitchFamily="34" charset="-128"/>
                <a:cs typeface="Arial Unicode MS" pitchFamily="34" charset="-128"/>
              </a:rPr>
              <a:t>EntityType</a:t>
            </a:r>
            <a:r>
              <a:rPr kumimoji="1" lang="en" altLang="ko-Kore-KR" sz="1050" b="1" kern="0" dirty="0">
                <a:ea typeface="Arial Unicode MS" pitchFamily="34" charset="-128"/>
                <a:cs typeface="Arial Unicode MS" pitchFamily="34" charset="-128"/>
              </a:rPr>
              <a:t> Name="XTBL003"&gt;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&lt;Key&gt;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a:t>
            </a:r>
            <a:r>
              <a:rPr kumimoji="1" lang="en" altLang="ko-Kore-KR" sz="1050" kern="0" dirty="0" err="1">
                <a:ea typeface="Arial Unicode MS" pitchFamily="34" charset="-128"/>
                <a:cs typeface="Arial Unicode MS" pitchFamily="34" charset="-128"/>
              </a:rPr>
              <a:t>PropertyRef</a:t>
            </a:r>
            <a:r>
              <a:rPr kumimoji="1" lang="en" altLang="ko-Kore-KR" sz="1050" kern="0" dirty="0">
                <a:ea typeface="Arial Unicode MS" pitchFamily="34" charset="-128"/>
                <a:cs typeface="Arial Unicode MS" pitchFamily="34" charset="-128"/>
              </a:rPr>
              <a:t> Name="FLOWUUID"/&gt;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a:t>
            </a:r>
            <a:r>
              <a:rPr kumimoji="1" lang="en" altLang="ko-Kore-KR" sz="1050" kern="0" dirty="0" err="1">
                <a:ea typeface="Arial Unicode MS" pitchFamily="34" charset="-128"/>
                <a:cs typeface="Arial Unicode MS" pitchFamily="34" charset="-128"/>
              </a:rPr>
              <a:t>PropertyRef</a:t>
            </a:r>
            <a:r>
              <a:rPr kumimoji="1" lang="en" altLang="ko-Kore-KR" sz="1050" kern="0" dirty="0">
                <a:ea typeface="Arial Unicode MS" pitchFamily="34" charset="-128"/>
                <a:cs typeface="Arial Unicode MS" pitchFamily="34" charset="-128"/>
              </a:rPr>
              <a:t> Name="FLOWCODE"/&gt;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a:t>
            </a:r>
            <a:r>
              <a:rPr kumimoji="1" lang="en" altLang="ko-Kore-KR" sz="1050" kern="0" dirty="0" err="1">
                <a:ea typeface="Arial Unicode MS" pitchFamily="34" charset="-128"/>
                <a:cs typeface="Arial Unicode MS" pitchFamily="34" charset="-128"/>
              </a:rPr>
              <a:t>PropertyRef</a:t>
            </a:r>
            <a:r>
              <a:rPr kumimoji="1" lang="en" altLang="ko-Kore-KR" sz="1050" kern="0" dirty="0">
                <a:ea typeface="Arial Unicode MS" pitchFamily="34" charset="-128"/>
                <a:cs typeface="Arial Unicode MS" pitchFamily="34" charset="-128"/>
              </a:rPr>
              <a:t> Name="STATUS"/&gt;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&lt;/Key&gt;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&lt;Property Name="FLOWUUID" Type="</a:t>
            </a:r>
            <a:r>
              <a:rPr kumimoji="1" lang="en" altLang="ko-Kore-KR" sz="1050" kern="0" dirty="0" err="1">
                <a:ea typeface="Arial Unicode MS" pitchFamily="34" charset="-128"/>
                <a:cs typeface="Arial Unicode MS" pitchFamily="34" charset="-128"/>
              </a:rPr>
              <a:t>Edm.Guid</a:t>
            </a:r>
            <a:r>
              <a:rPr kumimoji="1" lang="en" altLang="ko-Kore-KR" sz="1050" kern="0" dirty="0">
                <a:ea typeface="Arial Unicode MS" pitchFamily="34" charset="-128"/>
                <a:cs typeface="Arial Unicode MS" pitchFamily="34" charset="-128"/>
              </a:rPr>
              <a:t>" Nullable="false"/&gt;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&lt;Property Name="FLOWCODE" Type="</a:t>
            </a:r>
            <a:r>
              <a:rPr kumimoji="1" lang="en" altLang="ko-Kore-KR" sz="1050" kern="0" dirty="0" err="1">
                <a:ea typeface="Arial Unicode MS" pitchFamily="34" charset="-128"/>
                <a:cs typeface="Arial Unicode MS" pitchFamily="34" charset="-128"/>
              </a:rPr>
              <a:t>Edm.String</a:t>
            </a:r>
            <a:r>
              <a:rPr kumimoji="1" lang="en" altLang="ko-Kore-KR" sz="1050" kern="0" dirty="0">
                <a:ea typeface="Arial Unicode MS" pitchFamily="34" charset="-128"/>
                <a:cs typeface="Arial Unicode MS" pitchFamily="34" charset="-128"/>
              </a:rPr>
              <a:t>" </a:t>
            </a:r>
            <a:r>
              <a:rPr kumimoji="1" lang="en" altLang="ko-Kore-KR" sz="1050" kern="0" dirty="0" err="1">
                <a:ea typeface="Arial Unicode MS" pitchFamily="34" charset="-128"/>
                <a:cs typeface="Arial Unicode MS" pitchFamily="34" charset="-128"/>
              </a:rPr>
              <a:t>MaxLength</a:t>
            </a:r>
            <a:r>
              <a:rPr kumimoji="1" lang="en" altLang="ko-Kore-KR" sz="1050" kern="0" dirty="0">
                <a:ea typeface="Arial Unicode MS" pitchFamily="34" charset="-128"/>
                <a:cs typeface="Arial Unicode MS" pitchFamily="34" charset="-128"/>
              </a:rPr>
              <a:t>="5" Nullable="false"/&gt;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&lt;Property Name="STATUS" Type="</a:t>
            </a:r>
            <a:r>
              <a:rPr kumimoji="1" lang="en" altLang="ko-Kore-KR" sz="1050" kern="0" dirty="0" err="1">
                <a:ea typeface="Arial Unicode MS" pitchFamily="34" charset="-128"/>
                <a:cs typeface="Arial Unicode MS" pitchFamily="34" charset="-128"/>
              </a:rPr>
              <a:t>Edm.String</a:t>
            </a:r>
            <a:r>
              <a:rPr kumimoji="1" lang="en" altLang="ko-Kore-KR" sz="1050" kern="0" dirty="0">
                <a:ea typeface="Arial Unicode MS" pitchFamily="34" charset="-128"/>
                <a:cs typeface="Arial Unicode MS" pitchFamily="34" charset="-128"/>
              </a:rPr>
              <a:t>" </a:t>
            </a:r>
            <a:r>
              <a:rPr kumimoji="1" lang="en" altLang="ko-Kore-KR" sz="1050" kern="0" dirty="0" err="1">
                <a:ea typeface="Arial Unicode MS" pitchFamily="34" charset="-128"/>
                <a:cs typeface="Arial Unicode MS" pitchFamily="34" charset="-128"/>
              </a:rPr>
              <a:t>MaxLength</a:t>
            </a:r>
            <a:r>
              <a:rPr kumimoji="1" lang="en" altLang="ko-Kore-KR" sz="1050" kern="0" dirty="0">
                <a:ea typeface="Arial Unicode MS" pitchFamily="34" charset="-128"/>
                <a:cs typeface="Arial Unicode MS" pitchFamily="34" charset="-128"/>
              </a:rPr>
              <a:t>="2" Nullable="false"/&gt;</a:t>
            </a:r>
          </a:p>
          <a:p>
            <a:pPr fontAlgn="base">
              <a:spcBef>
                <a:spcPts val="100"/>
              </a:spcBef>
              <a:spcAft>
                <a:spcPct val="0"/>
              </a:spcAft>
              <a:buClr>
                <a:srgbClr val="F0AB00"/>
              </a:buClr>
              <a:buSzPct val="80000"/>
            </a:pPr>
            <a:r>
              <a:rPr kumimoji="1" lang="en" altLang="ko-Kore-KR" sz="1050" kern="0" dirty="0">
                <a:solidFill>
                  <a:srgbClr val="FF0000"/>
                </a:solidFill>
                <a:ea typeface="Arial Unicode MS" pitchFamily="34" charset="-128"/>
                <a:cs typeface="Arial Unicode MS" pitchFamily="34" charset="-128"/>
              </a:rPr>
              <a:t> &lt;</a:t>
            </a:r>
            <a:r>
              <a:rPr kumimoji="1" lang="en" altLang="ko-Kore-KR" sz="1050" kern="0" dirty="0" err="1">
                <a:solidFill>
                  <a:srgbClr val="FF0000"/>
                </a:solidFill>
                <a:ea typeface="Arial Unicode MS" pitchFamily="34" charset="-128"/>
                <a:cs typeface="Arial Unicode MS" pitchFamily="34" charset="-128"/>
              </a:rPr>
              <a:t>NavigationProperty</a:t>
            </a:r>
            <a:r>
              <a:rPr kumimoji="1" lang="en" altLang="ko-Kore-KR" sz="1050" kern="0" dirty="0">
                <a:solidFill>
                  <a:srgbClr val="FF0000"/>
                </a:solidFill>
                <a:ea typeface="Arial Unicode MS" pitchFamily="34" charset="-128"/>
                <a:cs typeface="Arial Unicode MS" pitchFamily="34" charset="-128"/>
              </a:rPr>
              <a:t> Name="DETAIL" Type="Collection(hkmc.XTBL004)"&gt;</a:t>
            </a:r>
          </a:p>
          <a:p>
            <a:pPr fontAlgn="base">
              <a:spcBef>
                <a:spcPts val="100"/>
              </a:spcBef>
              <a:spcAft>
                <a:spcPct val="0"/>
              </a:spcAft>
              <a:buClr>
                <a:srgbClr val="F0AB00"/>
              </a:buClr>
              <a:buSzPct val="80000"/>
            </a:pPr>
            <a:r>
              <a:rPr kumimoji="1" lang="en" altLang="ko-Kore-KR" sz="1050" kern="0" dirty="0">
                <a:solidFill>
                  <a:srgbClr val="FF0000"/>
                </a:solidFill>
                <a:ea typeface="Arial Unicode MS" pitchFamily="34" charset="-128"/>
                <a:cs typeface="Arial Unicode MS" pitchFamily="34" charset="-128"/>
              </a:rPr>
              <a:t>   &lt;</a:t>
            </a:r>
            <a:r>
              <a:rPr kumimoji="1" lang="en" altLang="ko-Kore-KR" sz="1050" kern="0" dirty="0" err="1">
                <a:solidFill>
                  <a:srgbClr val="FF0000"/>
                </a:solidFill>
                <a:ea typeface="Arial Unicode MS" pitchFamily="34" charset="-128"/>
                <a:cs typeface="Arial Unicode MS" pitchFamily="34" charset="-128"/>
              </a:rPr>
              <a:t>OnDelete</a:t>
            </a:r>
            <a:r>
              <a:rPr kumimoji="1" lang="en" altLang="ko-Kore-KR" sz="1050" kern="0" dirty="0">
                <a:solidFill>
                  <a:srgbClr val="FF0000"/>
                </a:solidFill>
                <a:ea typeface="Arial Unicode MS" pitchFamily="34" charset="-128"/>
                <a:cs typeface="Arial Unicode MS" pitchFamily="34" charset="-128"/>
              </a:rPr>
              <a:t> Action="Cascade"/&gt;</a:t>
            </a:r>
          </a:p>
          <a:p>
            <a:pPr fontAlgn="base">
              <a:spcBef>
                <a:spcPts val="100"/>
              </a:spcBef>
              <a:spcAft>
                <a:spcPct val="0"/>
              </a:spcAft>
              <a:buClr>
                <a:srgbClr val="F0AB00"/>
              </a:buClr>
              <a:buSzPct val="80000"/>
            </a:pPr>
            <a:r>
              <a:rPr kumimoji="1" lang="en" altLang="ko-Kore-KR" sz="1050" kern="0" dirty="0">
                <a:solidFill>
                  <a:srgbClr val="FF0000"/>
                </a:solidFill>
                <a:ea typeface="Arial Unicode MS" pitchFamily="34" charset="-128"/>
                <a:cs typeface="Arial Unicode MS" pitchFamily="34" charset="-128"/>
              </a:rPr>
              <a:t> &lt;/</a:t>
            </a:r>
            <a:r>
              <a:rPr kumimoji="1" lang="en" altLang="ko-Kore-KR" sz="1050" kern="0" dirty="0" err="1">
                <a:solidFill>
                  <a:srgbClr val="FF0000"/>
                </a:solidFill>
                <a:ea typeface="Arial Unicode MS" pitchFamily="34" charset="-128"/>
                <a:cs typeface="Arial Unicode MS" pitchFamily="34" charset="-128"/>
              </a:rPr>
              <a:t>NavigationProperty</a:t>
            </a:r>
            <a:r>
              <a:rPr kumimoji="1" lang="en" altLang="ko-Kore-KR" sz="1050" kern="0" dirty="0">
                <a:solidFill>
                  <a:srgbClr val="FF0000"/>
                </a:solidFill>
                <a:ea typeface="Arial Unicode MS" pitchFamily="34" charset="-128"/>
                <a:cs typeface="Arial Unicode MS" pitchFamily="34" charset="-128"/>
              </a:rPr>
              <a:t>&gt;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&lt;Property Name="FIELD01" Type="</a:t>
            </a:r>
            <a:r>
              <a:rPr kumimoji="1" lang="en" altLang="ko-Kore-KR" sz="1050" kern="0" dirty="0" err="1">
                <a:ea typeface="Arial Unicode MS" pitchFamily="34" charset="-128"/>
                <a:cs typeface="Arial Unicode MS" pitchFamily="34" charset="-128"/>
              </a:rPr>
              <a:t>Edm.String</a:t>
            </a:r>
            <a:r>
              <a:rPr kumimoji="1" lang="en" altLang="ko-Kore-KR" sz="1050" kern="0" dirty="0">
                <a:ea typeface="Arial Unicode MS" pitchFamily="34" charset="-128"/>
                <a:cs typeface="Arial Unicode MS" pitchFamily="34" charset="-128"/>
              </a:rPr>
              <a:t>" </a:t>
            </a:r>
            <a:r>
              <a:rPr kumimoji="1" lang="en" altLang="ko-Kore-KR" sz="1050" kern="0" dirty="0" err="1">
                <a:ea typeface="Arial Unicode MS" pitchFamily="34" charset="-128"/>
                <a:cs typeface="Arial Unicode MS" pitchFamily="34" charset="-128"/>
              </a:rPr>
              <a:t>MaxLength</a:t>
            </a:r>
            <a:r>
              <a:rPr kumimoji="1" lang="en" altLang="ko-Kore-KR" sz="1050" kern="0" dirty="0">
                <a:ea typeface="Arial Unicode MS" pitchFamily="34" charset="-128"/>
                <a:cs typeface="Arial Unicode MS" pitchFamily="34" charset="-128"/>
              </a:rPr>
              <a:t>="100"/&gt;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&lt;Property Name="FIELD02" Type="</a:t>
            </a:r>
            <a:r>
              <a:rPr kumimoji="1" lang="en" altLang="ko-Kore-KR" sz="1050" kern="0" dirty="0" err="1">
                <a:ea typeface="Arial Unicode MS" pitchFamily="34" charset="-128"/>
                <a:cs typeface="Arial Unicode MS" pitchFamily="34" charset="-128"/>
              </a:rPr>
              <a:t>Edm.String</a:t>
            </a:r>
            <a:r>
              <a:rPr kumimoji="1" lang="en" altLang="ko-Kore-KR" sz="1050" kern="0" dirty="0">
                <a:ea typeface="Arial Unicode MS" pitchFamily="34" charset="-128"/>
                <a:cs typeface="Arial Unicode MS" pitchFamily="34" charset="-128"/>
              </a:rPr>
              <a:t>" </a:t>
            </a:r>
            <a:r>
              <a:rPr kumimoji="1" lang="en" altLang="ko-Kore-KR" sz="1050" kern="0" dirty="0" err="1">
                <a:ea typeface="Arial Unicode MS" pitchFamily="34" charset="-128"/>
                <a:cs typeface="Arial Unicode MS" pitchFamily="34" charset="-128"/>
              </a:rPr>
              <a:t>MaxLength</a:t>
            </a:r>
            <a:r>
              <a:rPr kumimoji="1" lang="en" altLang="ko-Kore-KR" sz="1050" kern="0" dirty="0">
                <a:ea typeface="Arial Unicode MS" pitchFamily="34" charset="-128"/>
                <a:cs typeface="Arial Unicode MS" pitchFamily="34" charset="-128"/>
              </a:rPr>
              <a:t>="100"/&gt;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&lt;/</a:t>
            </a:r>
            <a:r>
              <a:rPr kumimoji="1" lang="en" altLang="ko-Kore-KR" sz="1050" kern="0" dirty="0" err="1">
                <a:ea typeface="Arial Unicode MS" pitchFamily="34" charset="-128"/>
                <a:cs typeface="Arial Unicode MS" pitchFamily="34" charset="-128"/>
              </a:rPr>
              <a:t>EntityType</a:t>
            </a:r>
            <a:r>
              <a:rPr kumimoji="1" lang="en" altLang="ko-Kore-KR" sz="1050" kern="0" dirty="0">
                <a:ea typeface="Arial Unicode MS" pitchFamily="34" charset="-128"/>
                <a:cs typeface="Arial Unicode MS" pitchFamily="34" charset="-128"/>
              </a:rPr>
              <a:t>&gt;</a:t>
            </a:r>
          </a:p>
          <a:p>
            <a:pPr fontAlgn="base">
              <a:spcBef>
                <a:spcPts val="100"/>
              </a:spcBef>
              <a:spcAft>
                <a:spcPct val="0"/>
              </a:spcAft>
              <a:buClr>
                <a:srgbClr val="F0AB00"/>
              </a:buClr>
              <a:buSzPct val="80000"/>
            </a:pPr>
            <a:endParaRPr kumimoji="1" lang="en" altLang="ko-Kore-KR" sz="1050" kern="0" dirty="0">
              <a:ea typeface="Arial Unicode MS" pitchFamily="34" charset="-128"/>
              <a:cs typeface="Arial Unicode MS" pitchFamily="34" charset="-128"/>
            </a:endParaRPr>
          </a:p>
          <a:p>
            <a:pPr fontAlgn="base">
              <a:spcBef>
                <a:spcPts val="100"/>
              </a:spcBef>
              <a:spcAft>
                <a:spcPct val="0"/>
              </a:spcAft>
              <a:buClr>
                <a:srgbClr val="F0AB00"/>
              </a:buClr>
              <a:buSzPct val="80000"/>
            </a:pPr>
            <a:r>
              <a:rPr kumimoji="1" lang="en" altLang="ko-Kore-KR" sz="1050" b="1" kern="0" dirty="0">
                <a:ea typeface="Arial Unicode MS" pitchFamily="34" charset="-128"/>
                <a:cs typeface="Arial Unicode MS" pitchFamily="34" charset="-128"/>
              </a:rPr>
              <a:t>&lt;</a:t>
            </a:r>
            <a:r>
              <a:rPr kumimoji="1" lang="en" altLang="ko-Kore-KR" sz="1050" b="1" kern="0" dirty="0" err="1">
                <a:ea typeface="Arial Unicode MS" pitchFamily="34" charset="-128"/>
                <a:cs typeface="Arial Unicode MS" pitchFamily="34" charset="-128"/>
              </a:rPr>
              <a:t>EntityType</a:t>
            </a:r>
            <a:r>
              <a:rPr kumimoji="1" lang="en" altLang="ko-Kore-KR" sz="1050" b="1" kern="0" dirty="0">
                <a:ea typeface="Arial Unicode MS" pitchFamily="34" charset="-128"/>
                <a:cs typeface="Arial Unicode MS" pitchFamily="34" charset="-128"/>
              </a:rPr>
              <a:t> Name="XTBL004"&gt;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&lt;Key&gt;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a:t>
            </a:r>
            <a:r>
              <a:rPr kumimoji="1" lang="en" altLang="ko-Kore-KR" sz="1050" kern="0" dirty="0" err="1">
                <a:ea typeface="Arial Unicode MS" pitchFamily="34" charset="-128"/>
                <a:cs typeface="Arial Unicode MS" pitchFamily="34" charset="-128"/>
              </a:rPr>
              <a:t>PropertyRef</a:t>
            </a:r>
            <a:r>
              <a:rPr kumimoji="1" lang="en" altLang="ko-Kore-KR" sz="1050" kern="0" dirty="0">
                <a:ea typeface="Arial Unicode MS" pitchFamily="34" charset="-128"/>
                <a:cs typeface="Arial Unicode MS" pitchFamily="34" charset="-128"/>
              </a:rPr>
              <a:t> Name="FLOWUUID"/&gt;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a:t>
            </a:r>
            <a:r>
              <a:rPr kumimoji="1" lang="en" altLang="ko-Kore-KR" sz="1050" kern="0" dirty="0" err="1">
                <a:ea typeface="Arial Unicode MS" pitchFamily="34" charset="-128"/>
                <a:cs typeface="Arial Unicode MS" pitchFamily="34" charset="-128"/>
              </a:rPr>
              <a:t>PropertyRef</a:t>
            </a:r>
            <a:r>
              <a:rPr kumimoji="1" lang="en" altLang="ko-Kore-KR" sz="1050" kern="0" dirty="0">
                <a:ea typeface="Arial Unicode MS" pitchFamily="34" charset="-128"/>
                <a:cs typeface="Arial Unicode MS" pitchFamily="34" charset="-128"/>
              </a:rPr>
              <a:t> Name="FLOWCODE"/&gt;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a:t>
            </a:r>
            <a:r>
              <a:rPr kumimoji="1" lang="en" altLang="ko-Kore-KR" sz="1050" kern="0" dirty="0" err="1">
                <a:ea typeface="Arial Unicode MS" pitchFamily="34" charset="-128"/>
                <a:cs typeface="Arial Unicode MS" pitchFamily="34" charset="-128"/>
              </a:rPr>
              <a:t>PropertyRef</a:t>
            </a:r>
            <a:r>
              <a:rPr kumimoji="1" lang="en" altLang="ko-Kore-KR" sz="1050" kern="0" dirty="0">
                <a:ea typeface="Arial Unicode MS" pitchFamily="34" charset="-128"/>
                <a:cs typeface="Arial Unicode MS" pitchFamily="34" charset="-128"/>
              </a:rPr>
              <a:t> Name="NO1"/&gt;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&lt;/Key&gt;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&lt;Property Name="FLOWUUID" Type="</a:t>
            </a:r>
            <a:r>
              <a:rPr kumimoji="1" lang="en" altLang="ko-Kore-KR" sz="1050" kern="0" dirty="0" err="1">
                <a:ea typeface="Arial Unicode MS" pitchFamily="34" charset="-128"/>
                <a:cs typeface="Arial Unicode MS" pitchFamily="34" charset="-128"/>
              </a:rPr>
              <a:t>Edm.Guid</a:t>
            </a:r>
            <a:r>
              <a:rPr kumimoji="1" lang="en" altLang="ko-Kore-KR" sz="1050" kern="0" dirty="0">
                <a:ea typeface="Arial Unicode MS" pitchFamily="34" charset="-128"/>
                <a:cs typeface="Arial Unicode MS" pitchFamily="34" charset="-128"/>
              </a:rPr>
              <a:t>" Nullable="false"/&gt;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&lt;Property Name="FLOWCODE" Type="</a:t>
            </a:r>
            <a:r>
              <a:rPr kumimoji="1" lang="en" altLang="ko-Kore-KR" sz="1050" kern="0" dirty="0" err="1">
                <a:ea typeface="Arial Unicode MS" pitchFamily="34" charset="-128"/>
                <a:cs typeface="Arial Unicode MS" pitchFamily="34" charset="-128"/>
              </a:rPr>
              <a:t>Edm.String</a:t>
            </a:r>
            <a:r>
              <a:rPr kumimoji="1" lang="en" altLang="ko-Kore-KR" sz="1050" kern="0" dirty="0">
                <a:ea typeface="Arial Unicode MS" pitchFamily="34" charset="-128"/>
                <a:cs typeface="Arial Unicode MS" pitchFamily="34" charset="-128"/>
              </a:rPr>
              <a:t>" </a:t>
            </a:r>
            <a:r>
              <a:rPr kumimoji="1" lang="en" altLang="ko-Kore-KR" sz="1050" kern="0" dirty="0" err="1">
                <a:ea typeface="Arial Unicode MS" pitchFamily="34" charset="-128"/>
                <a:cs typeface="Arial Unicode MS" pitchFamily="34" charset="-128"/>
              </a:rPr>
              <a:t>MaxLength</a:t>
            </a:r>
            <a:r>
              <a:rPr kumimoji="1" lang="en" altLang="ko-Kore-KR" sz="1050" kern="0" dirty="0">
                <a:ea typeface="Arial Unicode MS" pitchFamily="34" charset="-128"/>
                <a:cs typeface="Arial Unicode MS" pitchFamily="34" charset="-128"/>
              </a:rPr>
              <a:t>="5" Nullable="false"/&gt;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&lt;Property Name="NO1" Type="</a:t>
            </a:r>
            <a:r>
              <a:rPr kumimoji="1" lang="en" altLang="ko-Kore-KR" sz="1050" kern="0" dirty="0" err="1">
                <a:ea typeface="Arial Unicode MS" pitchFamily="34" charset="-128"/>
                <a:cs typeface="Arial Unicode MS" pitchFamily="34" charset="-128"/>
              </a:rPr>
              <a:t>Edm.String</a:t>
            </a:r>
            <a:r>
              <a:rPr kumimoji="1" lang="en" altLang="ko-Kore-KR" sz="1050" kern="0" dirty="0">
                <a:ea typeface="Arial Unicode MS" pitchFamily="34" charset="-128"/>
                <a:cs typeface="Arial Unicode MS" pitchFamily="34" charset="-128"/>
              </a:rPr>
              <a:t>" </a:t>
            </a:r>
            <a:r>
              <a:rPr kumimoji="1" lang="en" altLang="ko-Kore-KR" sz="1050" kern="0" dirty="0" err="1">
                <a:ea typeface="Arial Unicode MS" pitchFamily="34" charset="-128"/>
                <a:cs typeface="Arial Unicode MS" pitchFamily="34" charset="-128"/>
              </a:rPr>
              <a:t>MaxLength</a:t>
            </a:r>
            <a:r>
              <a:rPr kumimoji="1" lang="en" altLang="ko-Kore-KR" sz="1050" kern="0" dirty="0">
                <a:ea typeface="Arial Unicode MS" pitchFamily="34" charset="-128"/>
                <a:cs typeface="Arial Unicode MS" pitchFamily="34" charset="-128"/>
              </a:rPr>
              <a:t>="2" Nullable="false"/&gt;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&lt;Property Name="STATUS" Type="</a:t>
            </a:r>
            <a:r>
              <a:rPr kumimoji="1" lang="en" altLang="ko-Kore-KR" sz="1050" kern="0" dirty="0" err="1">
                <a:ea typeface="Arial Unicode MS" pitchFamily="34" charset="-128"/>
                <a:cs typeface="Arial Unicode MS" pitchFamily="34" charset="-128"/>
              </a:rPr>
              <a:t>Edm.String</a:t>
            </a:r>
            <a:r>
              <a:rPr kumimoji="1" lang="en" altLang="ko-Kore-KR" sz="1050" kern="0" dirty="0">
                <a:ea typeface="Arial Unicode MS" pitchFamily="34" charset="-128"/>
                <a:cs typeface="Arial Unicode MS" pitchFamily="34" charset="-128"/>
              </a:rPr>
              <a:t>" </a:t>
            </a:r>
            <a:r>
              <a:rPr kumimoji="1" lang="en" altLang="ko-Kore-KR" sz="1050" kern="0" dirty="0" err="1">
                <a:ea typeface="Arial Unicode MS" pitchFamily="34" charset="-128"/>
                <a:cs typeface="Arial Unicode MS" pitchFamily="34" charset="-128"/>
              </a:rPr>
              <a:t>MaxLength</a:t>
            </a:r>
            <a:r>
              <a:rPr kumimoji="1" lang="en" altLang="ko-Kore-KR" sz="1050" kern="0" dirty="0">
                <a:ea typeface="Arial Unicode MS" pitchFamily="34" charset="-128"/>
                <a:cs typeface="Arial Unicode MS" pitchFamily="34" charset="-128"/>
              </a:rPr>
              <a:t>="2"/&gt;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 &lt;Property Name="APPROVAL_NAME" Type="</a:t>
            </a:r>
            <a:r>
              <a:rPr kumimoji="1" lang="en" altLang="ko-Kore-KR" sz="1050" kern="0" dirty="0" err="1">
                <a:ea typeface="Arial Unicode MS" pitchFamily="34" charset="-128"/>
                <a:cs typeface="Arial Unicode MS" pitchFamily="34" charset="-128"/>
              </a:rPr>
              <a:t>Edm.String</a:t>
            </a:r>
            <a:r>
              <a:rPr kumimoji="1" lang="en" altLang="ko-Kore-KR" sz="1050" kern="0" dirty="0">
                <a:ea typeface="Arial Unicode MS" pitchFamily="34" charset="-128"/>
                <a:cs typeface="Arial Unicode MS" pitchFamily="34" charset="-128"/>
              </a:rPr>
              <a:t>" </a:t>
            </a:r>
            <a:r>
              <a:rPr kumimoji="1" lang="en" altLang="ko-Kore-KR" sz="1050" kern="0" dirty="0" err="1">
                <a:ea typeface="Arial Unicode MS" pitchFamily="34" charset="-128"/>
                <a:cs typeface="Arial Unicode MS" pitchFamily="34" charset="-128"/>
              </a:rPr>
              <a:t>MaxLength</a:t>
            </a:r>
            <a:r>
              <a:rPr kumimoji="1" lang="en" altLang="ko-Kore-KR" sz="1050" kern="0" dirty="0">
                <a:ea typeface="Arial Unicode MS" pitchFamily="34" charset="-128"/>
                <a:cs typeface="Arial Unicode MS" pitchFamily="34" charset="-128"/>
              </a:rPr>
              <a:t>="100"/&gt;</a:t>
            </a:r>
          </a:p>
          <a:p>
            <a:pPr fontAlgn="base">
              <a:spcBef>
                <a:spcPts val="100"/>
              </a:spcBef>
              <a:spcAft>
                <a:spcPct val="0"/>
              </a:spcAft>
              <a:buClr>
                <a:srgbClr val="F0AB00"/>
              </a:buClr>
              <a:buSzPct val="80000"/>
            </a:pPr>
            <a:r>
              <a:rPr kumimoji="1" lang="en" altLang="ko-Kore-KR" sz="1050" kern="0" dirty="0">
                <a:ea typeface="Arial Unicode MS" pitchFamily="34" charset="-128"/>
                <a:cs typeface="Arial Unicode MS" pitchFamily="34" charset="-128"/>
              </a:rPr>
              <a:t>&lt;/</a:t>
            </a:r>
            <a:r>
              <a:rPr kumimoji="1" lang="en" altLang="ko-Kore-KR" sz="1050" kern="0" dirty="0" err="1">
                <a:ea typeface="Arial Unicode MS" pitchFamily="34" charset="-128"/>
                <a:cs typeface="Arial Unicode MS" pitchFamily="34" charset="-128"/>
              </a:rPr>
              <a:t>EntityType</a:t>
            </a:r>
            <a:r>
              <a:rPr kumimoji="1" lang="en" altLang="ko-Kore-KR" sz="1050" kern="0" dirty="0">
                <a:ea typeface="Arial Unicode MS" pitchFamily="34" charset="-128"/>
                <a:cs typeface="Arial Unicode MS" pitchFamily="34" charset="-128"/>
              </a:rPr>
              <a:t>&gt;</a:t>
            </a:r>
            <a:endParaRPr kumimoji="1" lang="ko-Kore-KR" altLang="en-US" sz="1050" kern="0" dirty="0" err="1">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51B3D489-5BC6-A59D-61F2-EC2C900EE6EA}"/>
              </a:ext>
            </a:extLst>
          </p:cNvPr>
          <p:cNvSpPr txBox="1"/>
          <p:nvPr/>
        </p:nvSpPr>
        <p:spPr>
          <a:xfrm>
            <a:off x="6326373" y="5680195"/>
            <a:ext cx="5289676" cy="7001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800" kern="0" dirty="0">
                <a:solidFill>
                  <a:schemeClr val="accent3"/>
                </a:solidFill>
                <a:ea typeface="Arial Unicode MS" pitchFamily="34" charset="-128"/>
                <a:cs typeface="Arial Unicode MS" pitchFamily="34" charset="-128"/>
              </a:rPr>
              <a:t>Postman – DELETE</a:t>
            </a:r>
          </a:p>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/XTBL003(FLOWUUID=79e8d3e8-ef0d-401f-a586-a15f59789b62,FLOWCODE='MH001',STATUS='01')</a:t>
            </a:r>
            <a:endParaRPr kumimoji="1" lang="ko-Kore-KR" altLang="en-US" sz="14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F0EE99EC-7374-7444-B195-D1CBCC8EEF9E}"/>
              </a:ext>
            </a:extLst>
          </p:cNvPr>
          <p:cNvSpPr txBox="1"/>
          <p:nvPr/>
        </p:nvSpPr>
        <p:spPr>
          <a:xfrm>
            <a:off x="504001" y="1083968"/>
            <a:ext cx="169277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solidFill>
                  <a:schemeClr val="accent3"/>
                </a:solidFill>
                <a:ea typeface="Arial Unicode MS" pitchFamily="34" charset="-128"/>
                <a:cs typeface="Arial Unicode MS" pitchFamily="34" charset="-128"/>
              </a:rPr>
              <a:t>OData Metadata</a:t>
            </a:r>
          </a:p>
        </p:txBody>
      </p:sp>
      <p:sp>
        <p:nvSpPr>
          <p:cNvPr id="6" name="TextBox 5">
            <a:extLst>
              <a:ext uri="{FF2B5EF4-FFF2-40B4-BE49-F238E27FC236}">
                <a16:creationId xmlns:a16="http://schemas.microsoft.com/office/drawing/2014/main" id="{DF7D9A80-F3F4-24FE-8C8A-E190D381C5A9}"/>
              </a:ext>
            </a:extLst>
          </p:cNvPr>
          <p:cNvSpPr txBox="1"/>
          <p:nvPr/>
        </p:nvSpPr>
        <p:spPr>
          <a:xfrm>
            <a:off x="6326373" y="1360967"/>
            <a:ext cx="5289676" cy="70019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kumimoji="1" lang="en-US" altLang="ko-Kore-KR" sz="1800" kern="0" dirty="0">
                <a:solidFill>
                  <a:schemeClr val="accent3"/>
                </a:solidFill>
                <a:ea typeface="Arial Unicode MS" pitchFamily="34" charset="-128"/>
                <a:cs typeface="Arial Unicode MS" pitchFamily="34" charset="-128"/>
              </a:rPr>
              <a:t>Postman – PUT</a:t>
            </a:r>
          </a:p>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/XTBL003(FLOWUUID=79e8d3e8-ef0d-401f-a586-a15f59789b62,FLOWCODE='MH001',STATUS='01')</a:t>
            </a:r>
            <a:endParaRPr kumimoji="1" lang="ko-Kore-KR" altLang="en-US" sz="1400" kern="0" dirty="0" err="1">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ED049D96-CAE2-77E1-C4A0-8AC119369853}"/>
              </a:ext>
            </a:extLst>
          </p:cNvPr>
          <p:cNvSpPr txBox="1"/>
          <p:nvPr/>
        </p:nvSpPr>
        <p:spPr>
          <a:xfrm>
            <a:off x="6326373" y="2061159"/>
            <a:ext cx="3358292" cy="3385542"/>
          </a:xfrm>
          <a:prstGeom prst="rect">
            <a:avLst/>
          </a:prstGeom>
          <a:noFill/>
        </p:spPr>
        <p:txBody>
          <a:bodyPr wrap="none" lIns="0" tIns="0" rIns="0" bIns="0" rtlCol="0">
            <a:spAutoFit/>
          </a:bodyPr>
          <a:lstStyle/>
          <a:p>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"FLOWUUID"</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"79e8d3e8-ef0d-401f-a586-a15f59789b62"</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"FLOWCODE"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"MH001"</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"STATUS"</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"01"</a:t>
            </a:r>
            <a:r>
              <a:rPr lang="en" altLang="ko-Kore-KR" sz="1100" b="0" dirty="0">
                <a:solidFill>
                  <a:srgbClr val="000000"/>
                </a:solidFill>
                <a:effectLst/>
                <a:latin typeface="IBMPlexMono, Monaco,  Courier New"/>
              </a:rPr>
              <a:t>, </a:t>
            </a:r>
          </a:p>
          <a:p>
            <a:r>
              <a:rPr lang="en" altLang="ko-Kore-KR" sz="1100" b="0" dirty="0">
                <a:solidFill>
                  <a:srgbClr val="A31515"/>
                </a:solidFill>
                <a:effectLst/>
                <a:latin typeface="IBMPlexMono, Monaco,  Courier New"/>
              </a:rPr>
              <a:t>"FIELD01"</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"VVV"</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"FIELD02"</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"SSS"</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"DETAIL"</a:t>
            </a:r>
            <a:r>
              <a:rPr lang="en" altLang="ko-Kore-KR" sz="1100" b="0" dirty="0">
                <a:solidFill>
                  <a:srgbClr val="000000"/>
                </a:solidFill>
                <a:effectLst/>
                <a:latin typeface="IBMPlexMono, Monaco,  Courier New"/>
              </a:rPr>
              <a:t> : [{</a:t>
            </a:r>
          </a:p>
          <a:p>
            <a:r>
              <a:rPr lang="en" altLang="ko-Kore-KR" sz="1100" b="0" dirty="0">
                <a:solidFill>
                  <a:srgbClr val="A31515"/>
                </a:solidFill>
                <a:effectLst/>
                <a:latin typeface="IBMPlexMono, Monaco,  Courier New"/>
              </a:rPr>
              <a:t>"FLOWUUID"</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"79e8d3e8-ef0d-401f-a586-a15f59789b62"</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"FLOWCODE"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"MH001"</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"NO1"</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"2"</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"STATUS"</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"01"</a:t>
            </a:r>
            <a:r>
              <a:rPr lang="en" altLang="ko-Kore-KR" sz="1100" b="0" dirty="0">
                <a:solidFill>
                  <a:srgbClr val="000000"/>
                </a:solidFill>
                <a:effectLst/>
                <a:latin typeface="IBMPlexMono, Monaco,  Courier New"/>
              </a:rPr>
              <a:t>, </a:t>
            </a:r>
          </a:p>
          <a:p>
            <a:r>
              <a:rPr lang="en" altLang="ko-Kore-KR" sz="1100" b="0" dirty="0">
                <a:solidFill>
                  <a:srgbClr val="A31515"/>
                </a:solidFill>
                <a:effectLst/>
                <a:latin typeface="IBMPlexMono, Monaco,  Courier New"/>
              </a:rPr>
              <a:t>"APPROVAL_NAME"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"JHANS"</a:t>
            </a:r>
            <a:endParaRPr lang="en" altLang="ko-Kore-KR" sz="1100" b="0" dirty="0">
              <a:solidFill>
                <a:srgbClr val="000000"/>
              </a:solidFill>
              <a:effectLst/>
              <a:latin typeface="IBMPlexMono, Monaco,  Courier New"/>
            </a:endParaRPr>
          </a:p>
          <a:p>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"FLOWUUID"</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"79e8d3e8-ef0d-401f-a586-a15f59789b62"</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"FLOWCODE"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"MH001"</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"NO1"</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"3"</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"STATUS"</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"01"</a:t>
            </a:r>
            <a:r>
              <a:rPr lang="en" altLang="ko-Kore-KR" sz="1100" b="0" dirty="0">
                <a:solidFill>
                  <a:srgbClr val="000000"/>
                </a:solidFill>
                <a:effectLst/>
                <a:latin typeface="IBMPlexMono, Monaco,  Courier New"/>
              </a:rPr>
              <a:t>, </a:t>
            </a:r>
          </a:p>
          <a:p>
            <a:r>
              <a:rPr lang="en" altLang="ko-Kore-KR" sz="1100" b="0" dirty="0">
                <a:solidFill>
                  <a:srgbClr val="A31515"/>
                </a:solidFill>
                <a:effectLst/>
                <a:latin typeface="IBMPlexMono, Monaco,  Courier New"/>
              </a:rPr>
              <a:t>"APPROVAL_NAME"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"JHANQ"</a:t>
            </a:r>
            <a:endParaRPr lang="en" altLang="ko-Kore-KR" sz="1100" b="0" dirty="0">
              <a:solidFill>
                <a:srgbClr val="000000"/>
              </a:solidFill>
              <a:effectLst/>
              <a:latin typeface="IBMPlexMono, Monaco,  Courier New"/>
            </a:endParaRPr>
          </a:p>
          <a:p>
            <a:r>
              <a:rPr lang="en" altLang="ko-Kore-KR" sz="1100" b="0" dirty="0">
                <a:solidFill>
                  <a:srgbClr val="000000"/>
                </a:solidFill>
                <a:effectLst/>
                <a:latin typeface="IBMPlexMono, Monaco,  Courier New"/>
              </a:rPr>
              <a:t>}]</a:t>
            </a:r>
          </a:p>
          <a:p>
            <a:r>
              <a:rPr lang="en" altLang="ko-Kore-KR" sz="1100" b="0" dirty="0">
                <a:solidFill>
                  <a:srgbClr val="000000"/>
                </a:solidFill>
                <a:effectLst/>
                <a:latin typeface="IBMPlexMono, Monaco,  Courier New"/>
              </a:rPr>
              <a:t>}</a:t>
            </a:r>
            <a:endParaRPr kumimoji="1" lang="ko-Kore-KR" altLang="en-US" sz="18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23968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0047EB-8190-3674-C224-FAF1A97BF579}"/>
              </a:ext>
            </a:extLst>
          </p:cNvPr>
          <p:cNvSpPr>
            <a:spLocks noGrp="1"/>
          </p:cNvSpPr>
          <p:nvPr>
            <p:ph type="title"/>
          </p:nvPr>
        </p:nvSpPr>
        <p:spPr/>
        <p:txBody>
          <a:bodyPr/>
          <a:lstStyle/>
          <a:p>
            <a:r>
              <a:rPr kumimoji="1" lang="en-US" altLang="ko-Kore-KR" dirty="0"/>
              <a:t>CAP</a:t>
            </a:r>
            <a:r>
              <a:rPr kumimoji="1" lang="ko-Kore-KR" altLang="en-US" dirty="0"/>
              <a:t> </a:t>
            </a:r>
            <a:r>
              <a:rPr kumimoji="1" lang="en-US" altLang="ko-KR" dirty="0">
                <a:solidFill>
                  <a:srgbClr val="FF0000"/>
                </a:solidFill>
              </a:rPr>
              <a:t>Composition of one</a:t>
            </a:r>
            <a:endParaRPr kumimoji="1" lang="ko-Kore-KR" altLang="en-US" dirty="0"/>
          </a:p>
        </p:txBody>
      </p:sp>
      <p:sp>
        <p:nvSpPr>
          <p:cNvPr id="3" name="TextBox 2">
            <a:extLst>
              <a:ext uri="{FF2B5EF4-FFF2-40B4-BE49-F238E27FC236}">
                <a16:creationId xmlns:a16="http://schemas.microsoft.com/office/drawing/2014/main" id="{62052EED-A24C-0042-7903-9B67B5BC0EED}"/>
              </a:ext>
            </a:extLst>
          </p:cNvPr>
          <p:cNvSpPr txBox="1"/>
          <p:nvPr/>
        </p:nvSpPr>
        <p:spPr>
          <a:xfrm>
            <a:off x="504001" y="2041347"/>
            <a:ext cx="4287712" cy="4139595"/>
          </a:xfrm>
          <a:prstGeom prst="rect">
            <a:avLst/>
          </a:prstGeom>
          <a:noFill/>
          <a:ln>
            <a:solidFill>
              <a:schemeClr val="bg2"/>
            </a:solidFill>
          </a:ln>
        </p:spPr>
        <p:txBody>
          <a:bodyPr wrap="none" lIns="0" tIns="0" rIns="0" bIns="0" rtlCol="0">
            <a:spAutoFit/>
          </a:bodyPr>
          <a:lstStyle/>
          <a:p>
            <a:br>
              <a:rPr lang="en" altLang="ko-Kore-KR" sz="1100" b="0" dirty="0">
                <a:solidFill>
                  <a:srgbClr val="3B3B3B"/>
                </a:solidFill>
                <a:effectLst/>
                <a:latin typeface="Menlo" panose="020B0609030804020204" pitchFamily="49" charset="0"/>
              </a:rPr>
            </a:br>
            <a:r>
              <a:rPr lang="en" altLang="ko-Kore-KR" sz="1100" b="0" dirty="0">
                <a:solidFill>
                  <a:srgbClr val="0000FF"/>
                </a:solidFill>
                <a:effectLst/>
                <a:latin typeface="Menlo" panose="020B0609030804020204" pitchFamily="49" charset="0"/>
              </a:rPr>
              <a:t>entity</a:t>
            </a:r>
            <a:r>
              <a:rPr lang="en" altLang="ko-Kore-KR" sz="1100" b="0" dirty="0">
                <a:solidFill>
                  <a:srgbClr val="3B3B3B"/>
                </a:solidFill>
                <a:effectLst/>
                <a:latin typeface="Menlo" panose="020B0609030804020204" pitchFamily="49" charset="0"/>
              </a:rPr>
              <a:t> XTBL0030 {</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FLOWUUID</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UUID </a:t>
            </a:r>
            <a:r>
              <a:rPr lang="en" altLang="ko-Kore-KR" sz="1100" b="0" dirty="0">
                <a:solidFill>
                  <a:srgbClr val="E50000"/>
                </a:solidFill>
                <a:effectLst/>
                <a:latin typeface="Menlo" panose="020B0609030804020204" pitchFamily="49" charset="0"/>
              </a:rPr>
              <a:t>@(</a:t>
            </a:r>
            <a:r>
              <a:rPr lang="en" altLang="ko-Kore-KR" sz="1100" b="0" dirty="0" err="1">
                <a:solidFill>
                  <a:srgbClr val="E50000"/>
                </a:solidFill>
                <a:effectLst/>
                <a:latin typeface="Menlo" panose="020B0609030804020204" pitchFamily="49" charset="0"/>
              </a:rPr>
              <a:t>Core.Computed</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true);</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FLOWCODE</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String(5)</a:t>
            </a:r>
            <a:r>
              <a:rPr lang="en" altLang="ko-Kore-KR" sz="1100" b="0" dirty="0">
                <a:solidFill>
                  <a:srgbClr val="3B3B3B"/>
                </a:solidFill>
                <a:effectLst/>
                <a:latin typeface="Menlo" panose="020B0609030804020204" pitchFamily="49" charset="0"/>
              </a:rPr>
              <a:t>;</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STATUS</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String(2)</a:t>
            </a:r>
            <a:r>
              <a:rPr lang="en" altLang="ko-Kore-KR" sz="1100" b="0" dirty="0">
                <a:solidFill>
                  <a:srgbClr val="3B3B3B"/>
                </a:solidFill>
                <a:effectLst/>
                <a:latin typeface="Menlo" panose="020B0609030804020204" pitchFamily="49" charset="0"/>
              </a:rPr>
              <a:t>;</a:t>
            </a:r>
          </a:p>
          <a:p>
            <a:pPr lvl="1">
              <a:buNone/>
            </a:pPr>
            <a:r>
              <a:rPr lang="en" altLang="ko-Kore-KR" sz="1100" b="1" dirty="0">
                <a:solidFill>
                  <a:srgbClr val="267F99"/>
                </a:solidFill>
                <a:effectLst/>
                <a:latin typeface="Menlo" panose="020B0609030804020204" pitchFamily="49" charset="0"/>
              </a:rPr>
              <a:t>DETAIL</a:t>
            </a:r>
            <a:r>
              <a:rPr lang="en" altLang="ko-Kore-KR" sz="1100" b="1" dirty="0">
                <a:solidFill>
                  <a:srgbClr val="3B3B3B"/>
                </a:solidFill>
                <a:effectLst/>
                <a:latin typeface="Menlo" panose="020B0609030804020204" pitchFamily="49" charset="0"/>
              </a:rPr>
              <a:t> </a:t>
            </a:r>
            <a:r>
              <a:rPr lang="en" altLang="ko-Kore-KR" sz="1100" b="1" dirty="0">
                <a:solidFill>
                  <a:srgbClr val="000000"/>
                </a:solidFill>
                <a:effectLst/>
                <a:latin typeface="Menlo" panose="020B0609030804020204" pitchFamily="49" charset="0"/>
              </a:rPr>
              <a:t>:</a:t>
            </a:r>
            <a:r>
              <a:rPr lang="en" altLang="ko-Kore-KR" sz="1100" b="1" dirty="0">
                <a:solidFill>
                  <a:srgbClr val="3B3B3B"/>
                </a:solidFill>
                <a:effectLst/>
                <a:latin typeface="Menlo" panose="020B0609030804020204" pitchFamily="49" charset="0"/>
              </a:rPr>
              <a:t> </a:t>
            </a:r>
            <a:r>
              <a:rPr lang="en" altLang="ko-Kore-KR" sz="1100" b="1" dirty="0">
                <a:solidFill>
                  <a:srgbClr val="267F99"/>
                </a:solidFill>
                <a:effectLst/>
                <a:latin typeface="Menlo" panose="020B0609030804020204" pitchFamily="49" charset="0"/>
              </a:rPr>
              <a:t>Composition of </a:t>
            </a:r>
            <a:r>
              <a:rPr lang="en" altLang="ko-Kore-KR" sz="1100" b="1" dirty="0">
                <a:solidFill>
                  <a:srgbClr val="FF0000"/>
                </a:solidFill>
                <a:effectLst/>
                <a:latin typeface="Menlo" panose="020B0609030804020204" pitchFamily="49" charset="0"/>
              </a:rPr>
              <a:t>one</a:t>
            </a:r>
            <a:r>
              <a:rPr lang="en" altLang="ko-Kore-KR" sz="1100" b="1" dirty="0">
                <a:solidFill>
                  <a:srgbClr val="267F99"/>
                </a:solidFill>
                <a:effectLst/>
                <a:latin typeface="Menlo" panose="020B0609030804020204" pitchFamily="49" charset="0"/>
              </a:rPr>
              <a:t> </a:t>
            </a:r>
            <a:r>
              <a:rPr lang="en" altLang="ko-Kore-KR" sz="1100" b="1" dirty="0">
                <a:solidFill>
                  <a:srgbClr val="3B3B3B"/>
                </a:solidFill>
                <a:effectLst/>
                <a:latin typeface="Menlo" panose="020B0609030804020204" pitchFamily="49" charset="0"/>
              </a:rPr>
              <a:t>XTBL004</a:t>
            </a:r>
          </a:p>
          <a:p>
            <a:pPr lvl="1">
              <a:buNone/>
            </a:pPr>
            <a:r>
              <a:rPr lang="en" altLang="ko-Kore-KR" sz="1100" b="0" dirty="0">
                <a:solidFill>
                  <a:srgbClr val="0000FF"/>
                </a:solidFill>
                <a:effectLst/>
                <a:latin typeface="Menlo" panose="020B0609030804020204" pitchFamily="49" charset="0"/>
              </a:rPr>
              <a:t>  on</a:t>
            </a:r>
            <a:r>
              <a:rPr lang="en" altLang="ko-Kore-KR" sz="1100" b="0" dirty="0">
                <a:solidFill>
                  <a:srgbClr val="3B3B3B"/>
                </a:solidFill>
                <a:effectLst/>
                <a:latin typeface="Menlo" panose="020B0609030804020204" pitchFamily="49" charset="0"/>
              </a:rPr>
              <a:t> DETAIL.FLOWUUID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FLOWUUID</a:t>
            </a:r>
          </a:p>
          <a:p>
            <a:pPr lvl="1">
              <a:buNone/>
            </a:pPr>
            <a:r>
              <a:rPr lang="en" altLang="ko-Kore-KR" sz="1100" b="0" dirty="0">
                <a:solidFill>
                  <a:srgbClr val="0000FF"/>
                </a:solidFill>
                <a:effectLst/>
                <a:latin typeface="Menlo" panose="020B0609030804020204" pitchFamily="49" charset="0"/>
              </a:rPr>
              <a:t>  and</a:t>
            </a:r>
            <a:r>
              <a:rPr lang="en" altLang="ko-Kore-KR" sz="1100" b="0" dirty="0">
                <a:solidFill>
                  <a:srgbClr val="3B3B3B"/>
                </a:solidFill>
                <a:effectLst/>
                <a:latin typeface="Menlo" panose="020B0609030804020204" pitchFamily="49" charset="0"/>
              </a:rPr>
              <a:t> DETAIL.FLOWCODE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FLOWCODE</a:t>
            </a:r>
          </a:p>
          <a:p>
            <a:pPr lvl="1">
              <a:buNone/>
            </a:pPr>
            <a:r>
              <a:rPr lang="en" altLang="ko-Kore-KR" sz="1100" b="0" dirty="0">
                <a:solidFill>
                  <a:srgbClr val="0000FF"/>
                </a:solidFill>
                <a:effectLst/>
                <a:latin typeface="Menlo" panose="020B0609030804020204" pitchFamily="49" charset="0"/>
              </a:rPr>
              <a:t>  and</a:t>
            </a:r>
            <a:r>
              <a:rPr lang="en" altLang="ko-Kore-KR" sz="1100" b="0" dirty="0">
                <a:solidFill>
                  <a:srgbClr val="3B3B3B"/>
                </a:solidFill>
                <a:effectLst/>
                <a:latin typeface="Menlo" panose="020B0609030804020204" pitchFamily="49" charset="0"/>
              </a:rPr>
              <a:t> DETAIL.STATUS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STATUS; </a:t>
            </a:r>
          </a:p>
          <a:p>
            <a:pPr lvl="1">
              <a:buNone/>
            </a:pPr>
            <a:r>
              <a:rPr lang="en" altLang="ko-Kore-KR" sz="1100" b="0" dirty="0">
                <a:solidFill>
                  <a:srgbClr val="267F99"/>
                </a:solidFill>
                <a:effectLst/>
                <a:latin typeface="Menlo" panose="020B0609030804020204" pitchFamily="49" charset="0"/>
              </a:rPr>
              <a:t>FIELD01</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String(100)</a:t>
            </a:r>
            <a:r>
              <a:rPr lang="en" altLang="ko-Kore-KR" sz="1100" b="0" dirty="0">
                <a:solidFill>
                  <a:srgbClr val="3B3B3B"/>
                </a:solidFill>
                <a:effectLst/>
                <a:latin typeface="Menlo" panose="020B0609030804020204" pitchFamily="49" charset="0"/>
              </a:rPr>
              <a:t>;</a:t>
            </a:r>
          </a:p>
          <a:p>
            <a:pPr lvl="1">
              <a:buNone/>
            </a:pPr>
            <a:r>
              <a:rPr lang="en" altLang="ko-Kore-KR" sz="1100" b="0" dirty="0">
                <a:solidFill>
                  <a:srgbClr val="267F99"/>
                </a:solidFill>
                <a:effectLst/>
                <a:latin typeface="Menlo" panose="020B0609030804020204" pitchFamily="49" charset="0"/>
              </a:rPr>
              <a:t>FIELD02</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String(100)</a:t>
            </a:r>
            <a:r>
              <a:rPr lang="en" altLang="ko-Kore-KR" sz="1100" b="0" dirty="0">
                <a:solidFill>
                  <a:srgbClr val="3B3B3B"/>
                </a:solidFill>
                <a:effectLst/>
                <a:latin typeface="Menlo" panose="020B0609030804020204" pitchFamily="49" charset="0"/>
              </a:rPr>
              <a:t>;</a:t>
            </a:r>
          </a:p>
          <a:p>
            <a:r>
              <a:rPr lang="en" altLang="ko-Kore-KR" sz="1100" b="0" dirty="0">
                <a:solidFill>
                  <a:srgbClr val="3B3B3B"/>
                </a:solidFill>
                <a:effectLst/>
                <a:latin typeface="Menlo" panose="020B0609030804020204" pitchFamily="49" charset="0"/>
              </a:rPr>
              <a:t>} </a:t>
            </a:r>
          </a:p>
          <a:p>
            <a:br>
              <a:rPr lang="en" altLang="ko-Kore-KR" sz="1100" b="0" dirty="0">
                <a:solidFill>
                  <a:srgbClr val="3B3B3B"/>
                </a:solidFill>
                <a:effectLst/>
                <a:latin typeface="Menlo" panose="020B0609030804020204" pitchFamily="49" charset="0"/>
              </a:rPr>
            </a:br>
            <a:r>
              <a:rPr lang="en" altLang="ko-Kore-KR" sz="1100" b="0" dirty="0">
                <a:solidFill>
                  <a:srgbClr val="0000FF"/>
                </a:solidFill>
                <a:effectLst/>
                <a:latin typeface="Menlo" panose="020B0609030804020204" pitchFamily="49" charset="0"/>
              </a:rPr>
              <a:t>entity</a:t>
            </a:r>
            <a:r>
              <a:rPr lang="en" altLang="ko-Kore-KR" sz="1100" b="0" dirty="0">
                <a:solidFill>
                  <a:srgbClr val="3B3B3B"/>
                </a:solidFill>
                <a:effectLst/>
                <a:latin typeface="Menlo" panose="020B0609030804020204" pitchFamily="49" charset="0"/>
              </a:rPr>
              <a:t> XTBL0040 {</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FLOWUUID</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UUID </a:t>
            </a:r>
            <a:r>
              <a:rPr lang="en" altLang="ko-Kore-KR" sz="1100" b="0" dirty="0">
                <a:solidFill>
                  <a:srgbClr val="E50000"/>
                </a:solidFill>
                <a:effectLst/>
                <a:latin typeface="Menlo" panose="020B0609030804020204" pitchFamily="49" charset="0"/>
              </a:rPr>
              <a:t>@(</a:t>
            </a:r>
            <a:r>
              <a:rPr lang="en" altLang="ko-Kore-KR" sz="1100" b="0" dirty="0" err="1">
                <a:solidFill>
                  <a:srgbClr val="E50000"/>
                </a:solidFill>
                <a:effectLst/>
                <a:latin typeface="Menlo" panose="020B0609030804020204" pitchFamily="49" charset="0"/>
              </a:rPr>
              <a:t>Core.Computed</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true);</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FLOWCODE</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String(5)</a:t>
            </a:r>
            <a:r>
              <a:rPr lang="en" altLang="ko-Kore-KR" sz="1100" b="0" dirty="0">
                <a:solidFill>
                  <a:srgbClr val="3B3B3B"/>
                </a:solidFill>
                <a:effectLst/>
                <a:latin typeface="Menlo" panose="020B0609030804020204" pitchFamily="49" charset="0"/>
              </a:rPr>
              <a:t>;</a:t>
            </a:r>
          </a:p>
          <a:p>
            <a:pPr lvl="1">
              <a:buNone/>
            </a:pPr>
            <a:r>
              <a:rPr lang="en" altLang="ko-Kore-KR" sz="1100" b="0" dirty="0">
                <a:solidFill>
                  <a:srgbClr val="0000FF"/>
                </a:solidFill>
                <a:effectLst/>
                <a:latin typeface="Menlo" panose="020B0609030804020204" pitchFamily="49" charset="0"/>
              </a:rPr>
              <a:t>key </a:t>
            </a:r>
            <a:r>
              <a:rPr lang="en" altLang="ko-Kore-KR" sz="1100" b="0" dirty="0">
                <a:solidFill>
                  <a:srgbClr val="267F99"/>
                </a:solidFill>
                <a:effectLst/>
                <a:latin typeface="Menlo" panose="020B0609030804020204" pitchFamily="49" charset="0"/>
              </a:rPr>
              <a:t>NO1</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String(2)</a:t>
            </a:r>
            <a:r>
              <a:rPr lang="en" altLang="ko-Kore-KR" sz="1100" b="0" dirty="0">
                <a:solidFill>
                  <a:srgbClr val="3B3B3B"/>
                </a:solidFill>
                <a:effectLst/>
                <a:latin typeface="Menlo" panose="020B0609030804020204" pitchFamily="49" charset="0"/>
              </a:rPr>
              <a:t>;</a:t>
            </a:r>
          </a:p>
          <a:p>
            <a:pPr lvl="1">
              <a:buNone/>
            </a:pPr>
            <a:r>
              <a:rPr lang="en" altLang="ko-Kore-KR" sz="1100" b="0" dirty="0">
                <a:solidFill>
                  <a:srgbClr val="267F99"/>
                </a:solidFill>
                <a:effectLst/>
                <a:latin typeface="Menlo" panose="020B0609030804020204" pitchFamily="49" charset="0"/>
              </a:rPr>
              <a:t>STATUS</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String(2)</a:t>
            </a:r>
            <a:r>
              <a:rPr lang="en" altLang="ko-Kore-KR" sz="1100" b="0" dirty="0">
                <a:solidFill>
                  <a:srgbClr val="3B3B3B"/>
                </a:solidFill>
                <a:effectLst/>
                <a:latin typeface="Menlo" panose="020B0609030804020204" pitchFamily="49" charset="0"/>
              </a:rPr>
              <a:t>;</a:t>
            </a:r>
          </a:p>
          <a:p>
            <a:pPr lvl="1">
              <a:buNone/>
            </a:pPr>
            <a:r>
              <a:rPr lang="en" altLang="ko-Kore-KR" sz="1100" b="0" dirty="0">
                <a:solidFill>
                  <a:srgbClr val="267F99"/>
                </a:solidFill>
                <a:effectLst/>
                <a:latin typeface="Menlo" panose="020B0609030804020204" pitchFamily="49" charset="0"/>
              </a:rPr>
              <a:t>APPROVAL_NAME</a:t>
            </a:r>
            <a:r>
              <a:rPr lang="en" altLang="ko-Kore-KR" sz="1100" b="0" dirty="0">
                <a:solidFill>
                  <a:srgbClr val="3B3B3B"/>
                </a:solidFill>
                <a:effectLst/>
                <a:latin typeface="Menlo" panose="020B0609030804020204" pitchFamily="49" charset="0"/>
              </a:rPr>
              <a:t> </a:t>
            </a:r>
            <a:r>
              <a:rPr lang="en" altLang="ko-Kore-KR" sz="1100" b="0" dirty="0">
                <a:solidFill>
                  <a:srgbClr val="000000"/>
                </a:solidFill>
                <a:effectLst/>
                <a:latin typeface="Menlo" panose="020B0609030804020204" pitchFamily="49" charset="0"/>
              </a:rPr>
              <a:t>:</a:t>
            </a:r>
            <a:r>
              <a:rPr lang="en" altLang="ko-Kore-KR" sz="1100" b="0" dirty="0">
                <a:solidFill>
                  <a:srgbClr val="3B3B3B"/>
                </a:solidFill>
                <a:effectLst/>
                <a:latin typeface="Menlo" panose="020B0609030804020204" pitchFamily="49" charset="0"/>
              </a:rPr>
              <a:t> </a:t>
            </a:r>
            <a:r>
              <a:rPr lang="en" altLang="ko-Kore-KR" sz="1100" b="0" dirty="0">
                <a:solidFill>
                  <a:srgbClr val="267F99"/>
                </a:solidFill>
                <a:effectLst/>
                <a:latin typeface="Menlo" panose="020B0609030804020204" pitchFamily="49" charset="0"/>
              </a:rPr>
              <a:t>String(100)</a:t>
            </a:r>
            <a:r>
              <a:rPr lang="en" altLang="ko-Kore-KR" sz="1100" b="0" dirty="0">
                <a:solidFill>
                  <a:srgbClr val="3B3B3B"/>
                </a:solidFill>
                <a:effectLst/>
                <a:latin typeface="Menlo" panose="020B0609030804020204" pitchFamily="49" charset="0"/>
              </a:rPr>
              <a:t>;</a:t>
            </a:r>
          </a:p>
          <a:p>
            <a:r>
              <a:rPr lang="en" altLang="ko-Kore-KR" sz="1100" b="0" dirty="0">
                <a:solidFill>
                  <a:srgbClr val="3B3B3B"/>
                </a:solidFill>
                <a:effectLst/>
                <a:latin typeface="Menlo" panose="020B0609030804020204" pitchFamily="49" charset="0"/>
              </a:rPr>
              <a:t>} </a:t>
            </a:r>
          </a:p>
          <a:p>
            <a:br>
              <a:rPr lang="en" altLang="ko-Kore-KR" sz="1100" b="0" dirty="0">
                <a:solidFill>
                  <a:srgbClr val="3B3B3B"/>
                </a:solidFill>
                <a:effectLst/>
                <a:latin typeface="Menlo" panose="020B0609030804020204" pitchFamily="49" charset="0"/>
              </a:rPr>
            </a:br>
            <a:endParaRPr lang="en" altLang="ko-Kore-KR" sz="11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1800" kern="0" dirty="0" err="1">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78AD9D04-81A5-B92E-8493-0CF6C1657B55}"/>
              </a:ext>
            </a:extLst>
          </p:cNvPr>
          <p:cNvSpPr txBox="1"/>
          <p:nvPr/>
        </p:nvSpPr>
        <p:spPr>
          <a:xfrm>
            <a:off x="5045897" y="2062629"/>
            <a:ext cx="2971052" cy="3077766"/>
          </a:xfrm>
          <a:prstGeom prst="rect">
            <a:avLst/>
          </a:prstGeom>
          <a:noFill/>
          <a:ln>
            <a:solidFill>
              <a:schemeClr val="bg2"/>
            </a:solidFill>
          </a:ln>
        </p:spPr>
        <p:txBody>
          <a:bodyPr wrap="square" lIns="0" tIns="0" rIns="0" bIns="0" rtlCol="0">
            <a:spAutoFit/>
          </a:bodyPr>
          <a:lstStyle/>
          <a:p>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"FLOWCODE"</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"MH001"</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"STATUS"</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"01"</a:t>
            </a:r>
            <a:r>
              <a:rPr lang="en" altLang="ko-Kore-KR" sz="1400" b="0" dirty="0">
                <a:solidFill>
                  <a:srgbClr val="000000"/>
                </a:solidFill>
                <a:effectLst/>
                <a:latin typeface="IBMPlexMono, Monaco,  Courier New"/>
              </a:rPr>
              <a:t>, </a:t>
            </a:r>
          </a:p>
          <a:p>
            <a:r>
              <a:rPr lang="en" altLang="ko-Kore-KR" sz="1400" b="0" dirty="0">
                <a:solidFill>
                  <a:srgbClr val="A31515"/>
                </a:solidFill>
                <a:effectLst/>
                <a:latin typeface="IBMPlexMono, Monaco,  Courier New"/>
              </a:rPr>
              <a:t> "FIELD01"</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"07199782"</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"FIELD02"</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"K0121120"</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"DETAIL"</a:t>
            </a:r>
            <a:r>
              <a:rPr lang="en" altLang="ko-Kore-KR" sz="1400" b="0" dirty="0">
                <a:solidFill>
                  <a:srgbClr val="000000"/>
                </a:solidFill>
                <a:effectLst/>
                <a:latin typeface="IBMPlexMono, Monaco,  Courier New"/>
              </a:rPr>
              <a:t> : </a:t>
            </a:r>
          </a:p>
          <a:p>
            <a:r>
              <a:rPr lang="en" altLang="ko-Kore-KR" sz="1400" dirty="0">
                <a:solidFill>
                  <a:srgbClr val="000000"/>
                </a:solidFill>
                <a:latin typeface="IBMPlexMono, Monaco,  Courier New"/>
              </a:rPr>
              <a:t>  </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"FLOWCODE"</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"MH001"</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"NO1"</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"2"</a:t>
            </a:r>
            <a:r>
              <a:rPr lang="en" altLang="ko-Kore-KR" sz="1400" b="0" dirty="0">
                <a:solidFill>
                  <a:srgbClr val="000000"/>
                </a:solidFill>
                <a:effectLst/>
                <a:latin typeface="IBMPlexMono, Monaco,  Courier New"/>
              </a:rPr>
              <a:t>,</a:t>
            </a:r>
          </a:p>
          <a:p>
            <a:r>
              <a:rPr lang="en" altLang="ko-Kore-KR" sz="1400" b="0" dirty="0">
                <a:solidFill>
                  <a:srgbClr val="A31515"/>
                </a:solidFill>
                <a:effectLst/>
                <a:latin typeface="IBMPlexMono, Monaco,  Courier New"/>
              </a:rPr>
              <a:t>    "STATUS"</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"01"</a:t>
            </a:r>
            <a:r>
              <a:rPr lang="en" altLang="ko-Kore-KR" sz="1400" b="0" dirty="0">
                <a:solidFill>
                  <a:srgbClr val="000000"/>
                </a:solidFill>
                <a:effectLst/>
                <a:latin typeface="IBMPlexMono, Monaco,  Courier New"/>
              </a:rPr>
              <a:t>, </a:t>
            </a:r>
          </a:p>
          <a:p>
            <a:r>
              <a:rPr lang="en" altLang="ko-Kore-KR" sz="1400" b="0" dirty="0">
                <a:solidFill>
                  <a:srgbClr val="A31515"/>
                </a:solidFill>
                <a:effectLst/>
                <a:latin typeface="IBMPlexMono, Monaco,  Courier New"/>
              </a:rPr>
              <a:t>    "APPROVAL_NAME"</a:t>
            </a:r>
            <a:r>
              <a:rPr lang="en" altLang="ko-Kore-KR" sz="1400" b="0" dirty="0">
                <a:solidFill>
                  <a:srgbClr val="000000"/>
                </a:solidFill>
                <a:effectLst/>
                <a:latin typeface="IBMPlexMono, Monaco,  Courier New"/>
              </a:rPr>
              <a:t>: </a:t>
            </a:r>
            <a:r>
              <a:rPr lang="en" altLang="ko-Kore-KR" sz="1400" b="0" dirty="0">
                <a:solidFill>
                  <a:srgbClr val="0451A5"/>
                </a:solidFill>
                <a:effectLst/>
                <a:latin typeface="IBMPlexMono, Monaco,  Courier New"/>
              </a:rPr>
              <a:t>"JHAN"</a:t>
            </a:r>
            <a:endParaRPr lang="en" altLang="ko-Kore-KR" sz="1400" b="0" dirty="0">
              <a:solidFill>
                <a:srgbClr val="000000"/>
              </a:solidFill>
              <a:effectLst/>
              <a:latin typeface="IBMPlexMono, Monaco,  Courier New"/>
            </a:endParaRPr>
          </a:p>
          <a:p>
            <a:r>
              <a:rPr lang="en" altLang="ko-Kore-KR" sz="1400" b="0" dirty="0">
                <a:solidFill>
                  <a:srgbClr val="000000"/>
                </a:solidFill>
                <a:effectLst/>
                <a:latin typeface="IBMPlexMono, Monaco,  Courier New"/>
              </a:rPr>
              <a:t>  }</a:t>
            </a:r>
          </a:p>
          <a:p>
            <a:r>
              <a:rPr lang="en" altLang="ko-Kore-KR" sz="1400" b="0" dirty="0">
                <a:solidFill>
                  <a:srgbClr val="000000"/>
                </a:solidFill>
                <a:effectLst/>
                <a:latin typeface="IBMPlexMono, Monaco,  Courier New"/>
              </a:rPr>
              <a:t>}</a:t>
            </a:r>
          </a:p>
          <a:p>
            <a:endParaRPr kumimoji="1" lang="ko-Kore-KR" altLang="en-US" sz="18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B3BD5A6A-AD6E-8473-68D8-12C8BAB7D4BF}"/>
              </a:ext>
            </a:extLst>
          </p:cNvPr>
          <p:cNvSpPr txBox="1"/>
          <p:nvPr/>
        </p:nvSpPr>
        <p:spPr>
          <a:xfrm>
            <a:off x="5045897" y="1359278"/>
            <a:ext cx="166552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Postman - POST</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BB7A7417-5175-9EC1-85B3-0B086E69A667}"/>
              </a:ext>
            </a:extLst>
          </p:cNvPr>
          <p:cNvSpPr txBox="1"/>
          <p:nvPr/>
        </p:nvSpPr>
        <p:spPr>
          <a:xfrm>
            <a:off x="8262605" y="2090850"/>
            <a:ext cx="3427872" cy="2323713"/>
          </a:xfrm>
          <a:prstGeom prst="rect">
            <a:avLst/>
          </a:prstGeom>
          <a:noFill/>
          <a:ln>
            <a:solidFill>
              <a:schemeClr val="bg2"/>
            </a:solidFill>
          </a:ln>
        </p:spPr>
        <p:txBody>
          <a:bodyPr wrap="square" lIns="0" tIns="0" rIns="0" bIns="0" rtlCol="0">
            <a:spAutoFit/>
          </a:bodyPr>
          <a:lstStyle/>
          <a:p>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a:t>
            </a:r>
            <a:r>
              <a:rPr lang="en" altLang="ko-Kore-KR" sz="900" b="0" dirty="0" err="1">
                <a:solidFill>
                  <a:srgbClr val="A31515"/>
                </a:solidFill>
                <a:effectLst/>
                <a:latin typeface="IBMPlexMono, Monaco,  Courier New"/>
              </a:rPr>
              <a:t>odata.context</a:t>
            </a:r>
            <a:r>
              <a:rPr lang="en" altLang="ko-Kore-KR" sz="900" b="0" dirty="0">
                <a:solidFill>
                  <a:srgbClr val="A31515"/>
                </a:solidFill>
                <a:effectLst/>
                <a:latin typeface="IBMPlexMono, Monaco,  Courier New"/>
              </a:rPr>
              <a:t>"</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"$metadata#XTBL0030(DETAIL())/$entity"</a:t>
            </a:r>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"FLOWUUID"</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"3f96b199-6f98-4160-844d-06795360e697"</a:t>
            </a:r>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"FLOWCODE"</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"MH001"</a:t>
            </a:r>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"STATUS"</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"01"</a:t>
            </a:r>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"FIELD01"</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"07199782"</a:t>
            </a:r>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"FIELD02"</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"K0121120"</a:t>
            </a:r>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"DETAIL"</a:t>
            </a:r>
            <a:r>
              <a:rPr lang="en" altLang="ko-Kore-KR" sz="900" b="0" dirty="0">
                <a:solidFill>
                  <a:srgbClr val="000000"/>
                </a:solidFill>
                <a:effectLst/>
                <a:latin typeface="IBMPlexMono, Monaco,  Courier New"/>
              </a:rPr>
              <a:t>: {</a:t>
            </a:r>
          </a:p>
          <a:p>
            <a:r>
              <a:rPr lang="en" altLang="ko-Kore-KR" sz="900" b="0" dirty="0">
                <a:solidFill>
                  <a:srgbClr val="A31515"/>
                </a:solidFill>
                <a:effectLst/>
                <a:latin typeface="IBMPlexMono, Monaco,  Courier New"/>
              </a:rPr>
              <a:t>  "FLOWUUID"</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"3f96b199-6f98-4160-844d-06795360e697"</a:t>
            </a:r>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  "FLOWCODE"</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"MH001"</a:t>
            </a:r>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  "NO1"</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"2"</a:t>
            </a:r>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  "STATUS"</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"01"</a:t>
            </a:r>
            <a:r>
              <a:rPr lang="en" altLang="ko-Kore-KR" sz="900" b="0" dirty="0">
                <a:solidFill>
                  <a:srgbClr val="000000"/>
                </a:solidFill>
                <a:effectLst/>
                <a:latin typeface="IBMPlexMono, Monaco,  Courier New"/>
              </a:rPr>
              <a:t>,</a:t>
            </a:r>
          </a:p>
          <a:p>
            <a:r>
              <a:rPr lang="en" altLang="ko-Kore-KR" sz="900" b="0" dirty="0">
                <a:solidFill>
                  <a:srgbClr val="A31515"/>
                </a:solidFill>
                <a:effectLst/>
                <a:latin typeface="IBMPlexMono, Monaco,  Courier New"/>
              </a:rPr>
              <a:t>  "APPROVAL_NAME"</a:t>
            </a:r>
            <a:r>
              <a:rPr lang="en" altLang="ko-Kore-KR" sz="900" b="0" dirty="0">
                <a:solidFill>
                  <a:srgbClr val="000000"/>
                </a:solidFill>
                <a:effectLst/>
                <a:latin typeface="IBMPlexMono, Monaco,  Courier New"/>
              </a:rPr>
              <a:t>: </a:t>
            </a:r>
            <a:r>
              <a:rPr lang="en" altLang="ko-Kore-KR" sz="900" b="0" dirty="0">
                <a:solidFill>
                  <a:srgbClr val="0451A5"/>
                </a:solidFill>
                <a:effectLst/>
                <a:latin typeface="IBMPlexMono, Monaco,  Courier New"/>
              </a:rPr>
              <a:t>"JHAN"</a:t>
            </a:r>
            <a:endParaRPr lang="en" altLang="ko-Kore-KR" sz="900" b="0" dirty="0">
              <a:solidFill>
                <a:srgbClr val="000000"/>
              </a:solidFill>
              <a:effectLst/>
              <a:latin typeface="IBMPlexMono, Monaco,  Courier New"/>
            </a:endParaRPr>
          </a:p>
          <a:p>
            <a:r>
              <a:rPr lang="en" altLang="ko-Kore-KR" sz="900" b="0" dirty="0">
                <a:solidFill>
                  <a:srgbClr val="000000"/>
                </a:solidFill>
                <a:effectLst/>
                <a:latin typeface="IBMPlexMono, Monaco,  Courier New"/>
              </a:rPr>
              <a:t>  }</a:t>
            </a:r>
          </a:p>
          <a:p>
            <a:r>
              <a:rPr lang="en" altLang="ko-Kore-KR" sz="900" b="0" dirty="0">
                <a:solidFill>
                  <a:srgbClr val="000000"/>
                </a:solidFill>
                <a:effectLst/>
                <a:latin typeface="IBMPlexMono, Monaco,  Courier New"/>
              </a:rPr>
              <a:t>}</a:t>
            </a:r>
          </a:p>
          <a:p>
            <a:endParaRPr kumimoji="1" lang="ko-Kore-KR" altLang="en-US" sz="1600" kern="0" dirty="0" err="1">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39CF4C21-FCE2-960E-E2DC-1BC18283416F}"/>
              </a:ext>
            </a:extLst>
          </p:cNvPr>
          <p:cNvSpPr txBox="1"/>
          <p:nvPr/>
        </p:nvSpPr>
        <p:spPr>
          <a:xfrm>
            <a:off x="8262605" y="1359278"/>
            <a:ext cx="151804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Postman – GET</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381604AF-08AA-C111-CEAC-F8E6D9E001A0}"/>
              </a:ext>
            </a:extLst>
          </p:cNvPr>
          <p:cNvSpPr txBox="1"/>
          <p:nvPr/>
        </p:nvSpPr>
        <p:spPr>
          <a:xfrm>
            <a:off x="5045897" y="1783073"/>
            <a:ext cx="264144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/XTBL0030</a:t>
            </a:r>
            <a:endParaRPr kumimoji="1" lang="ko-Kore-KR" altLang="en-US" sz="1400" kern="0" dirty="0" err="1">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8B35109B-4D47-7A0A-5C96-4BF93ED7035F}"/>
              </a:ext>
            </a:extLst>
          </p:cNvPr>
          <p:cNvSpPr txBox="1"/>
          <p:nvPr/>
        </p:nvSpPr>
        <p:spPr>
          <a:xfrm>
            <a:off x="8294503" y="1783073"/>
            <a:ext cx="3784083"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000" b="0" i="0" dirty="0">
                <a:solidFill>
                  <a:srgbClr val="212121"/>
                </a:solidFill>
                <a:effectLst/>
                <a:latin typeface="Inter"/>
              </a:rPr>
              <a:t>XTBL0030(FLOWUUID=3f96b199-6f98-4160-844d-06795360e697,FLOWCODE='MH001',STATUS='01')?$expand=DETAIL</a:t>
            </a:r>
            <a:endParaRPr kumimoji="1" lang="ko-Kore-KR" altLang="en-US" sz="1400"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D53D60B2-EA06-562D-DF07-58E3D1208A6F}"/>
              </a:ext>
            </a:extLst>
          </p:cNvPr>
          <p:cNvSpPr txBox="1"/>
          <p:nvPr/>
        </p:nvSpPr>
        <p:spPr>
          <a:xfrm>
            <a:off x="616689" y="1359278"/>
            <a:ext cx="207428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CDS – Data modeling</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E0BB611B-FC19-41F6-57FE-931527120FF5}"/>
              </a:ext>
            </a:extLst>
          </p:cNvPr>
          <p:cNvSpPr txBox="1"/>
          <p:nvPr/>
        </p:nvSpPr>
        <p:spPr>
          <a:xfrm>
            <a:off x="616689" y="1808713"/>
            <a:ext cx="264144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err="1">
                <a:solidFill>
                  <a:srgbClr val="212121"/>
                </a:solidFill>
                <a:effectLst/>
                <a:latin typeface="Inter"/>
              </a:rPr>
              <a:t>Schema.cds</a:t>
            </a:r>
            <a:endParaRPr kumimoji="1" lang="ko-Kore-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67690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42B3DD-7609-7016-EC21-9295291FA79C}"/>
              </a:ext>
            </a:extLst>
          </p:cNvPr>
          <p:cNvSpPr>
            <a:spLocks noGrp="1"/>
          </p:cNvSpPr>
          <p:nvPr>
            <p:ph type="title"/>
          </p:nvPr>
        </p:nvSpPr>
        <p:spPr/>
        <p:txBody>
          <a:bodyPr/>
          <a:lstStyle/>
          <a:p>
            <a:r>
              <a:rPr kumimoji="1" lang="en-US" altLang="ko-Kore-KR" dirty="0"/>
              <a:t>CAP</a:t>
            </a:r>
            <a:r>
              <a:rPr kumimoji="1" lang="ko-Kore-KR" altLang="en-US" dirty="0"/>
              <a:t> </a:t>
            </a:r>
            <a:r>
              <a:rPr kumimoji="1" lang="en-US" altLang="ko-KR" dirty="0">
                <a:solidFill>
                  <a:srgbClr val="FF0000"/>
                </a:solidFill>
              </a:rPr>
              <a:t>Composition</a:t>
            </a:r>
            <a:endParaRPr kumimoji="1" lang="ko-Kore-KR" altLang="en-US" dirty="0"/>
          </a:p>
        </p:txBody>
      </p:sp>
      <p:sp>
        <p:nvSpPr>
          <p:cNvPr id="3" name="TextBox 2">
            <a:extLst>
              <a:ext uri="{FF2B5EF4-FFF2-40B4-BE49-F238E27FC236}">
                <a16:creationId xmlns:a16="http://schemas.microsoft.com/office/drawing/2014/main" id="{A340CD3E-BF61-FE57-EA45-9307DEC72157}"/>
              </a:ext>
            </a:extLst>
          </p:cNvPr>
          <p:cNvSpPr txBox="1"/>
          <p:nvPr/>
        </p:nvSpPr>
        <p:spPr>
          <a:xfrm>
            <a:off x="669851" y="1360967"/>
            <a:ext cx="6456896" cy="5447645"/>
          </a:xfrm>
          <a:prstGeom prst="rect">
            <a:avLst/>
          </a:prstGeom>
          <a:noFill/>
        </p:spPr>
        <p:txBody>
          <a:bodyPr wrap="none" lIns="0" tIns="0" rIns="0" bIns="0" rtlCol="0">
            <a:spAutoFit/>
          </a:bodyPr>
          <a:lstStyle/>
          <a:p>
            <a:pPr algn="l"/>
            <a:r>
              <a:rPr lang="en" altLang="ko-Kore-KR" sz="1100" b="0" i="0" dirty="0">
                <a:solidFill>
                  <a:srgbClr val="000000"/>
                </a:solidFill>
                <a:effectLst/>
                <a:latin typeface="Courier New" panose="02070309020205020404" pitchFamily="49" charset="0"/>
              </a:rPr>
              <a:t>&lt;</a:t>
            </a:r>
            <a:r>
              <a:rPr lang="en" altLang="ko-Kore-KR" sz="1100" b="0" i="0" dirty="0" err="1">
                <a:solidFill>
                  <a:srgbClr val="000000"/>
                </a:solidFill>
                <a:effectLst/>
                <a:latin typeface="Courier New" panose="02070309020205020404" pitchFamily="49" charset="0"/>
              </a:rPr>
              <a:t>EntityType</a:t>
            </a:r>
            <a:r>
              <a:rPr lang="en" altLang="ko-Kore-KR" sz="1100" b="0" i="0" dirty="0">
                <a:solidFill>
                  <a:srgbClr val="000000"/>
                </a:solidFill>
                <a:effectLst/>
                <a:latin typeface="Courier New" panose="02070309020205020404" pitchFamily="49" charset="0"/>
              </a:rPr>
              <a:t> Name="XTBL0030"&gt;</a:t>
            </a:r>
          </a:p>
          <a:p>
            <a:pPr algn="l"/>
            <a:r>
              <a:rPr lang="en" altLang="ko-Kore-KR" sz="1100" b="0" i="0" dirty="0">
                <a:solidFill>
                  <a:srgbClr val="000000"/>
                </a:solidFill>
                <a:effectLst/>
                <a:latin typeface="Courier New" panose="02070309020205020404" pitchFamily="49" charset="0"/>
              </a:rPr>
              <a:t>&lt;Key&gt;</a:t>
            </a:r>
          </a:p>
          <a:p>
            <a:pPr algn="l"/>
            <a:r>
              <a:rPr lang="en" altLang="ko-Kore-KR" sz="1100" b="0" i="0" dirty="0">
                <a:solidFill>
                  <a:srgbClr val="000000"/>
                </a:solidFill>
                <a:effectLst/>
                <a:latin typeface="Courier New" panose="02070309020205020404" pitchFamily="49" charset="0"/>
              </a:rPr>
              <a:t>&lt;</a:t>
            </a:r>
            <a:r>
              <a:rPr lang="en" altLang="ko-Kore-KR" sz="1100" b="0" i="0" dirty="0" err="1">
                <a:solidFill>
                  <a:srgbClr val="000000"/>
                </a:solidFill>
                <a:effectLst/>
                <a:latin typeface="Courier New" panose="02070309020205020404" pitchFamily="49" charset="0"/>
              </a:rPr>
              <a:t>PropertyRef</a:t>
            </a:r>
            <a:r>
              <a:rPr lang="en" altLang="ko-Kore-KR" sz="1100" b="0" i="0" dirty="0">
                <a:solidFill>
                  <a:srgbClr val="000000"/>
                </a:solidFill>
                <a:effectLst/>
                <a:latin typeface="Courier New" panose="02070309020205020404" pitchFamily="49" charset="0"/>
              </a:rPr>
              <a:t> Name="FLOWUUID"/&gt;</a:t>
            </a:r>
          </a:p>
          <a:p>
            <a:pPr algn="l"/>
            <a:r>
              <a:rPr lang="en" altLang="ko-Kore-KR" sz="1100" b="0" i="0" dirty="0">
                <a:solidFill>
                  <a:srgbClr val="000000"/>
                </a:solidFill>
                <a:effectLst/>
                <a:latin typeface="Courier New" panose="02070309020205020404" pitchFamily="49" charset="0"/>
              </a:rPr>
              <a:t>&lt;</a:t>
            </a:r>
            <a:r>
              <a:rPr lang="en" altLang="ko-Kore-KR" sz="1100" b="0" i="0" dirty="0" err="1">
                <a:solidFill>
                  <a:srgbClr val="000000"/>
                </a:solidFill>
                <a:effectLst/>
                <a:latin typeface="Courier New" panose="02070309020205020404" pitchFamily="49" charset="0"/>
              </a:rPr>
              <a:t>PropertyRef</a:t>
            </a:r>
            <a:r>
              <a:rPr lang="en" altLang="ko-Kore-KR" sz="1100" b="0" i="0" dirty="0">
                <a:solidFill>
                  <a:srgbClr val="000000"/>
                </a:solidFill>
                <a:effectLst/>
                <a:latin typeface="Courier New" panose="02070309020205020404" pitchFamily="49" charset="0"/>
              </a:rPr>
              <a:t> Name="FLOWCODE"/&gt;</a:t>
            </a:r>
          </a:p>
          <a:p>
            <a:pPr algn="l"/>
            <a:r>
              <a:rPr lang="en" altLang="ko-Kore-KR" sz="1100" b="0" i="0" dirty="0">
                <a:solidFill>
                  <a:srgbClr val="000000"/>
                </a:solidFill>
                <a:effectLst/>
                <a:latin typeface="Courier New" panose="02070309020205020404" pitchFamily="49" charset="0"/>
              </a:rPr>
              <a:t>&lt;</a:t>
            </a:r>
            <a:r>
              <a:rPr lang="en" altLang="ko-Kore-KR" sz="1100" b="0" i="0" dirty="0" err="1">
                <a:solidFill>
                  <a:srgbClr val="000000"/>
                </a:solidFill>
                <a:effectLst/>
                <a:latin typeface="Courier New" panose="02070309020205020404" pitchFamily="49" charset="0"/>
              </a:rPr>
              <a:t>PropertyRef</a:t>
            </a:r>
            <a:r>
              <a:rPr lang="en" altLang="ko-Kore-KR" sz="1100" b="0" i="0" dirty="0">
                <a:solidFill>
                  <a:srgbClr val="000000"/>
                </a:solidFill>
                <a:effectLst/>
                <a:latin typeface="Courier New" panose="02070309020205020404" pitchFamily="49" charset="0"/>
              </a:rPr>
              <a:t> Name="STATUS"/&gt;</a:t>
            </a:r>
          </a:p>
          <a:p>
            <a:pPr algn="l"/>
            <a:r>
              <a:rPr lang="en" altLang="ko-Kore-KR" sz="1100" b="0" i="0" dirty="0">
                <a:solidFill>
                  <a:srgbClr val="000000"/>
                </a:solidFill>
                <a:effectLst/>
                <a:latin typeface="Courier New" panose="02070309020205020404" pitchFamily="49" charset="0"/>
              </a:rPr>
              <a:t>&lt;/Key&gt;</a:t>
            </a:r>
          </a:p>
          <a:p>
            <a:pPr algn="l"/>
            <a:r>
              <a:rPr lang="en" altLang="ko-Kore-KR" sz="1100" b="0" i="0" dirty="0">
                <a:solidFill>
                  <a:srgbClr val="000000"/>
                </a:solidFill>
                <a:effectLst/>
                <a:latin typeface="Courier New" panose="02070309020205020404" pitchFamily="49" charset="0"/>
              </a:rPr>
              <a:t>&lt;Property Name="FLOWUUID" Type="</a:t>
            </a:r>
            <a:r>
              <a:rPr lang="en" altLang="ko-Kore-KR" sz="1100" b="0" i="0" dirty="0" err="1">
                <a:solidFill>
                  <a:srgbClr val="000000"/>
                </a:solidFill>
                <a:effectLst/>
                <a:latin typeface="Courier New" panose="02070309020205020404" pitchFamily="49" charset="0"/>
              </a:rPr>
              <a:t>Edm.Guid</a:t>
            </a:r>
            <a:r>
              <a:rPr lang="en" altLang="ko-Kore-KR" sz="1100" b="0" i="0" dirty="0">
                <a:solidFill>
                  <a:srgbClr val="000000"/>
                </a:solidFill>
                <a:effectLst/>
                <a:latin typeface="Courier New" panose="02070309020205020404" pitchFamily="49" charset="0"/>
              </a:rPr>
              <a:t>" Nullable="false"/&gt;</a:t>
            </a:r>
          </a:p>
          <a:p>
            <a:pPr algn="l"/>
            <a:r>
              <a:rPr lang="en" altLang="ko-Kore-KR" sz="1100" b="0" i="0" dirty="0">
                <a:solidFill>
                  <a:srgbClr val="000000"/>
                </a:solidFill>
                <a:effectLst/>
                <a:latin typeface="Courier New" panose="02070309020205020404" pitchFamily="49" charset="0"/>
              </a:rPr>
              <a:t>&lt;Property Name="FLOWCODE" Type="</a:t>
            </a:r>
            <a:r>
              <a:rPr lang="en" altLang="ko-Kore-KR" sz="1100" b="0" i="0" dirty="0" err="1">
                <a:solidFill>
                  <a:srgbClr val="000000"/>
                </a:solidFill>
                <a:effectLst/>
                <a:latin typeface="Courier New" panose="02070309020205020404" pitchFamily="49" charset="0"/>
              </a:rPr>
              <a:t>Edm.String</a:t>
            </a:r>
            <a:r>
              <a:rPr lang="en" altLang="ko-Kore-KR" sz="1100" b="0" i="0" dirty="0">
                <a:solidFill>
                  <a:srgbClr val="000000"/>
                </a:solidFill>
                <a:effectLst/>
                <a:latin typeface="Courier New" panose="02070309020205020404" pitchFamily="49" charset="0"/>
              </a:rPr>
              <a:t>" </a:t>
            </a:r>
            <a:r>
              <a:rPr lang="en" altLang="ko-Kore-KR" sz="1100" b="0" i="0" dirty="0" err="1">
                <a:solidFill>
                  <a:srgbClr val="000000"/>
                </a:solidFill>
                <a:effectLst/>
                <a:latin typeface="Courier New" panose="02070309020205020404" pitchFamily="49" charset="0"/>
              </a:rPr>
              <a:t>MaxLength</a:t>
            </a:r>
            <a:r>
              <a:rPr lang="en" altLang="ko-Kore-KR" sz="1100" b="0" i="0" dirty="0">
                <a:solidFill>
                  <a:srgbClr val="000000"/>
                </a:solidFill>
                <a:effectLst/>
                <a:latin typeface="Courier New" panose="02070309020205020404" pitchFamily="49" charset="0"/>
              </a:rPr>
              <a:t>="5" Nullable="false"/&gt;</a:t>
            </a:r>
          </a:p>
          <a:p>
            <a:pPr algn="l"/>
            <a:r>
              <a:rPr lang="en" altLang="ko-Kore-KR" sz="1100" b="0" i="0" dirty="0">
                <a:solidFill>
                  <a:srgbClr val="000000"/>
                </a:solidFill>
                <a:effectLst/>
                <a:latin typeface="Courier New" panose="02070309020205020404" pitchFamily="49" charset="0"/>
              </a:rPr>
              <a:t>&lt;Property Name="STATUS" Type="</a:t>
            </a:r>
            <a:r>
              <a:rPr lang="en" altLang="ko-Kore-KR" sz="1100" b="0" i="0" dirty="0" err="1">
                <a:solidFill>
                  <a:srgbClr val="000000"/>
                </a:solidFill>
                <a:effectLst/>
                <a:latin typeface="Courier New" panose="02070309020205020404" pitchFamily="49" charset="0"/>
              </a:rPr>
              <a:t>Edm.String</a:t>
            </a:r>
            <a:r>
              <a:rPr lang="en" altLang="ko-Kore-KR" sz="1100" b="0" i="0" dirty="0">
                <a:solidFill>
                  <a:srgbClr val="000000"/>
                </a:solidFill>
                <a:effectLst/>
                <a:latin typeface="Courier New" panose="02070309020205020404" pitchFamily="49" charset="0"/>
              </a:rPr>
              <a:t>" </a:t>
            </a:r>
            <a:r>
              <a:rPr lang="en" altLang="ko-Kore-KR" sz="1100" b="0" i="0" dirty="0" err="1">
                <a:solidFill>
                  <a:srgbClr val="000000"/>
                </a:solidFill>
                <a:effectLst/>
                <a:latin typeface="Courier New" panose="02070309020205020404" pitchFamily="49" charset="0"/>
              </a:rPr>
              <a:t>MaxLength</a:t>
            </a:r>
            <a:r>
              <a:rPr lang="en" altLang="ko-Kore-KR" sz="1100" b="0" i="0" dirty="0">
                <a:solidFill>
                  <a:srgbClr val="000000"/>
                </a:solidFill>
                <a:effectLst/>
                <a:latin typeface="Courier New" panose="02070309020205020404" pitchFamily="49" charset="0"/>
              </a:rPr>
              <a:t>="2" Nullable="false"/&gt;</a:t>
            </a:r>
          </a:p>
          <a:p>
            <a:pPr algn="l"/>
            <a:r>
              <a:rPr lang="en" altLang="ko-Kore-KR" sz="1100" b="0" i="0" dirty="0">
                <a:solidFill>
                  <a:srgbClr val="FF0000"/>
                </a:solidFill>
                <a:effectLst/>
                <a:latin typeface="Courier New" panose="02070309020205020404" pitchFamily="49" charset="0"/>
              </a:rPr>
              <a:t>&lt;</a:t>
            </a:r>
            <a:r>
              <a:rPr lang="en" altLang="ko-Kore-KR" sz="1100" b="0" i="0" dirty="0" err="1">
                <a:solidFill>
                  <a:srgbClr val="FF0000"/>
                </a:solidFill>
                <a:effectLst/>
                <a:latin typeface="Courier New" panose="02070309020205020404" pitchFamily="49" charset="0"/>
              </a:rPr>
              <a:t>NavigationProperty</a:t>
            </a:r>
            <a:r>
              <a:rPr lang="en" altLang="ko-Kore-KR" sz="1100" b="0" i="0" dirty="0">
                <a:solidFill>
                  <a:srgbClr val="FF0000"/>
                </a:solidFill>
                <a:effectLst/>
                <a:latin typeface="Courier New" panose="02070309020205020404" pitchFamily="49" charset="0"/>
              </a:rPr>
              <a:t> Name="DETAIL" Type="hkmc.XTBL0040"&gt;</a:t>
            </a:r>
          </a:p>
          <a:p>
            <a:pPr algn="l"/>
            <a:r>
              <a:rPr lang="en" altLang="ko-Kore-KR" sz="1100" b="0" i="0" dirty="0">
                <a:solidFill>
                  <a:srgbClr val="FF0000"/>
                </a:solidFill>
                <a:effectLst/>
                <a:latin typeface="Courier New" panose="02070309020205020404" pitchFamily="49" charset="0"/>
              </a:rPr>
              <a:t>  &lt;</a:t>
            </a:r>
            <a:r>
              <a:rPr lang="en" altLang="ko-Kore-KR" sz="1100" b="0" i="0" dirty="0" err="1">
                <a:solidFill>
                  <a:srgbClr val="FF0000"/>
                </a:solidFill>
                <a:effectLst/>
                <a:latin typeface="Courier New" panose="02070309020205020404" pitchFamily="49" charset="0"/>
              </a:rPr>
              <a:t>OnDelete</a:t>
            </a:r>
            <a:r>
              <a:rPr lang="en" altLang="ko-Kore-KR" sz="1100" b="0" i="0" dirty="0">
                <a:solidFill>
                  <a:srgbClr val="FF0000"/>
                </a:solidFill>
                <a:effectLst/>
                <a:latin typeface="Courier New" panose="02070309020205020404" pitchFamily="49" charset="0"/>
              </a:rPr>
              <a:t> Action="Cascade"/&gt;</a:t>
            </a:r>
          </a:p>
          <a:p>
            <a:pPr algn="l"/>
            <a:r>
              <a:rPr lang="en" altLang="ko-Kore-KR" sz="1100" b="0" i="0" dirty="0">
                <a:solidFill>
                  <a:srgbClr val="FF0000"/>
                </a:solidFill>
                <a:effectLst/>
                <a:latin typeface="Courier New" panose="02070309020205020404" pitchFamily="49" charset="0"/>
              </a:rPr>
              <a:t>  &lt;</a:t>
            </a:r>
            <a:r>
              <a:rPr lang="en" altLang="ko-Kore-KR" sz="1100" b="0" i="0" dirty="0" err="1">
                <a:solidFill>
                  <a:srgbClr val="FF0000"/>
                </a:solidFill>
                <a:effectLst/>
                <a:latin typeface="Courier New" panose="02070309020205020404" pitchFamily="49" charset="0"/>
              </a:rPr>
              <a:t>ReferentialConstraint</a:t>
            </a:r>
            <a:r>
              <a:rPr lang="en" altLang="ko-Kore-KR" sz="1100" b="0" i="0" dirty="0">
                <a:solidFill>
                  <a:srgbClr val="FF0000"/>
                </a:solidFill>
                <a:effectLst/>
                <a:latin typeface="Courier New" panose="02070309020205020404" pitchFamily="49" charset="0"/>
              </a:rPr>
              <a:t> Property="FLOWUUID" </a:t>
            </a:r>
            <a:r>
              <a:rPr lang="en" altLang="ko-Kore-KR" sz="1100" b="0" i="0" dirty="0" err="1">
                <a:solidFill>
                  <a:srgbClr val="FF0000"/>
                </a:solidFill>
                <a:effectLst/>
                <a:latin typeface="Courier New" panose="02070309020205020404" pitchFamily="49" charset="0"/>
              </a:rPr>
              <a:t>ReferencedProperty</a:t>
            </a:r>
            <a:r>
              <a:rPr lang="en" altLang="ko-Kore-KR" sz="1100" b="0" i="0" dirty="0">
                <a:solidFill>
                  <a:srgbClr val="FF0000"/>
                </a:solidFill>
                <a:effectLst/>
                <a:latin typeface="Courier New" panose="02070309020205020404" pitchFamily="49" charset="0"/>
              </a:rPr>
              <a:t>="FLOWUUID"/&gt;</a:t>
            </a:r>
          </a:p>
          <a:p>
            <a:pPr algn="l"/>
            <a:r>
              <a:rPr lang="en" altLang="ko-Kore-KR" sz="1100" b="0" i="0" dirty="0">
                <a:solidFill>
                  <a:srgbClr val="FF0000"/>
                </a:solidFill>
                <a:effectLst/>
                <a:latin typeface="Courier New" panose="02070309020205020404" pitchFamily="49" charset="0"/>
              </a:rPr>
              <a:t>  &lt;</a:t>
            </a:r>
            <a:r>
              <a:rPr lang="en" altLang="ko-Kore-KR" sz="1100" b="0" i="0" dirty="0" err="1">
                <a:solidFill>
                  <a:srgbClr val="FF0000"/>
                </a:solidFill>
                <a:effectLst/>
                <a:latin typeface="Courier New" panose="02070309020205020404" pitchFamily="49" charset="0"/>
              </a:rPr>
              <a:t>ReferentialConstraint</a:t>
            </a:r>
            <a:r>
              <a:rPr lang="en" altLang="ko-Kore-KR" sz="1100" b="0" i="0" dirty="0">
                <a:solidFill>
                  <a:srgbClr val="FF0000"/>
                </a:solidFill>
                <a:effectLst/>
                <a:latin typeface="Courier New" panose="02070309020205020404" pitchFamily="49" charset="0"/>
              </a:rPr>
              <a:t> Property="FLOWCODE" </a:t>
            </a:r>
            <a:r>
              <a:rPr lang="en" altLang="ko-Kore-KR" sz="1100" b="0" i="0" dirty="0" err="1">
                <a:solidFill>
                  <a:srgbClr val="FF0000"/>
                </a:solidFill>
                <a:effectLst/>
                <a:latin typeface="Courier New" panose="02070309020205020404" pitchFamily="49" charset="0"/>
              </a:rPr>
              <a:t>ReferencedProperty</a:t>
            </a:r>
            <a:r>
              <a:rPr lang="en" altLang="ko-Kore-KR" sz="1100" b="0" i="0" dirty="0">
                <a:solidFill>
                  <a:srgbClr val="FF0000"/>
                </a:solidFill>
                <a:effectLst/>
                <a:latin typeface="Courier New" panose="02070309020205020404" pitchFamily="49" charset="0"/>
              </a:rPr>
              <a:t>="FLOWCODE"/&gt;</a:t>
            </a:r>
          </a:p>
          <a:p>
            <a:pPr algn="l"/>
            <a:r>
              <a:rPr lang="en" altLang="ko-Kore-KR" sz="1100" b="0" i="0" dirty="0">
                <a:solidFill>
                  <a:srgbClr val="FF0000"/>
                </a:solidFill>
                <a:effectLst/>
                <a:latin typeface="Courier New" panose="02070309020205020404" pitchFamily="49" charset="0"/>
              </a:rPr>
              <a:t>  &lt;</a:t>
            </a:r>
            <a:r>
              <a:rPr lang="en" altLang="ko-Kore-KR" sz="1100" b="0" i="0" dirty="0" err="1">
                <a:solidFill>
                  <a:srgbClr val="FF0000"/>
                </a:solidFill>
                <a:effectLst/>
                <a:latin typeface="Courier New" panose="02070309020205020404" pitchFamily="49" charset="0"/>
              </a:rPr>
              <a:t>ReferentialConstraint</a:t>
            </a:r>
            <a:r>
              <a:rPr lang="en" altLang="ko-Kore-KR" sz="1100" b="0" i="0" dirty="0">
                <a:solidFill>
                  <a:srgbClr val="FF0000"/>
                </a:solidFill>
                <a:effectLst/>
                <a:latin typeface="Courier New" panose="02070309020205020404" pitchFamily="49" charset="0"/>
              </a:rPr>
              <a:t> Property="STATUS" </a:t>
            </a:r>
            <a:r>
              <a:rPr lang="en" altLang="ko-Kore-KR" sz="1100" b="0" i="0" dirty="0" err="1">
                <a:solidFill>
                  <a:srgbClr val="FF0000"/>
                </a:solidFill>
                <a:effectLst/>
                <a:latin typeface="Courier New" panose="02070309020205020404" pitchFamily="49" charset="0"/>
              </a:rPr>
              <a:t>ReferencedProperty</a:t>
            </a:r>
            <a:r>
              <a:rPr lang="en" altLang="ko-Kore-KR" sz="1100" b="0" i="0" dirty="0">
                <a:solidFill>
                  <a:srgbClr val="FF0000"/>
                </a:solidFill>
                <a:effectLst/>
                <a:latin typeface="Courier New" panose="02070309020205020404" pitchFamily="49" charset="0"/>
              </a:rPr>
              <a:t>="STATUS"/&gt;</a:t>
            </a:r>
          </a:p>
          <a:p>
            <a:pPr algn="l"/>
            <a:r>
              <a:rPr lang="en" altLang="ko-Kore-KR" sz="1100" b="0" i="0" dirty="0">
                <a:solidFill>
                  <a:srgbClr val="FF0000"/>
                </a:solidFill>
                <a:effectLst/>
                <a:latin typeface="Courier New" panose="02070309020205020404" pitchFamily="49" charset="0"/>
              </a:rPr>
              <a:t>&lt;/</a:t>
            </a:r>
            <a:r>
              <a:rPr lang="en" altLang="ko-Kore-KR" sz="1100" b="0" i="0" dirty="0" err="1">
                <a:solidFill>
                  <a:srgbClr val="FF0000"/>
                </a:solidFill>
                <a:effectLst/>
                <a:latin typeface="Courier New" panose="02070309020205020404" pitchFamily="49" charset="0"/>
              </a:rPr>
              <a:t>NavigationProperty</a:t>
            </a:r>
            <a:r>
              <a:rPr lang="en" altLang="ko-Kore-KR" sz="1100" b="0" i="0" dirty="0">
                <a:solidFill>
                  <a:srgbClr val="FF0000"/>
                </a:solidFill>
                <a:effectLst/>
                <a:latin typeface="Courier New" panose="02070309020205020404" pitchFamily="49" charset="0"/>
              </a:rPr>
              <a:t>&gt;</a:t>
            </a:r>
          </a:p>
          <a:p>
            <a:pPr algn="l"/>
            <a:r>
              <a:rPr lang="en" altLang="ko-Kore-KR" sz="1100" b="0" i="0" dirty="0">
                <a:solidFill>
                  <a:srgbClr val="000000"/>
                </a:solidFill>
                <a:effectLst/>
                <a:latin typeface="Courier New" panose="02070309020205020404" pitchFamily="49" charset="0"/>
              </a:rPr>
              <a:t>&lt;Property Name="FIELD01" Type="</a:t>
            </a:r>
            <a:r>
              <a:rPr lang="en" altLang="ko-Kore-KR" sz="1100" b="0" i="0" dirty="0" err="1">
                <a:solidFill>
                  <a:srgbClr val="000000"/>
                </a:solidFill>
                <a:effectLst/>
                <a:latin typeface="Courier New" panose="02070309020205020404" pitchFamily="49" charset="0"/>
              </a:rPr>
              <a:t>Edm.String</a:t>
            </a:r>
            <a:r>
              <a:rPr lang="en" altLang="ko-Kore-KR" sz="1100" b="0" i="0" dirty="0">
                <a:solidFill>
                  <a:srgbClr val="000000"/>
                </a:solidFill>
                <a:effectLst/>
                <a:latin typeface="Courier New" panose="02070309020205020404" pitchFamily="49" charset="0"/>
              </a:rPr>
              <a:t>" </a:t>
            </a:r>
            <a:r>
              <a:rPr lang="en" altLang="ko-Kore-KR" sz="1100" b="0" i="0" dirty="0" err="1">
                <a:solidFill>
                  <a:srgbClr val="000000"/>
                </a:solidFill>
                <a:effectLst/>
                <a:latin typeface="Courier New" panose="02070309020205020404" pitchFamily="49" charset="0"/>
              </a:rPr>
              <a:t>MaxLength</a:t>
            </a:r>
            <a:r>
              <a:rPr lang="en" altLang="ko-Kore-KR" sz="1100" b="0" i="0" dirty="0">
                <a:solidFill>
                  <a:srgbClr val="000000"/>
                </a:solidFill>
                <a:effectLst/>
                <a:latin typeface="Courier New" panose="02070309020205020404" pitchFamily="49" charset="0"/>
              </a:rPr>
              <a:t>="100"/&gt;</a:t>
            </a:r>
          </a:p>
          <a:p>
            <a:pPr algn="l"/>
            <a:r>
              <a:rPr lang="en" altLang="ko-Kore-KR" sz="1100" b="0" i="0" dirty="0">
                <a:solidFill>
                  <a:srgbClr val="000000"/>
                </a:solidFill>
                <a:effectLst/>
                <a:latin typeface="Courier New" panose="02070309020205020404" pitchFamily="49" charset="0"/>
              </a:rPr>
              <a:t>&lt;Property Name="FIELD02" Type="</a:t>
            </a:r>
            <a:r>
              <a:rPr lang="en" altLang="ko-Kore-KR" sz="1100" b="0" i="0" dirty="0" err="1">
                <a:solidFill>
                  <a:srgbClr val="000000"/>
                </a:solidFill>
                <a:effectLst/>
                <a:latin typeface="Courier New" panose="02070309020205020404" pitchFamily="49" charset="0"/>
              </a:rPr>
              <a:t>Edm.String</a:t>
            </a:r>
            <a:r>
              <a:rPr lang="en" altLang="ko-Kore-KR" sz="1100" b="0" i="0" dirty="0">
                <a:solidFill>
                  <a:srgbClr val="000000"/>
                </a:solidFill>
                <a:effectLst/>
                <a:latin typeface="Courier New" panose="02070309020205020404" pitchFamily="49" charset="0"/>
              </a:rPr>
              <a:t>" </a:t>
            </a:r>
            <a:r>
              <a:rPr lang="en" altLang="ko-Kore-KR" sz="1100" b="0" i="0" dirty="0" err="1">
                <a:solidFill>
                  <a:srgbClr val="000000"/>
                </a:solidFill>
                <a:effectLst/>
                <a:latin typeface="Courier New" panose="02070309020205020404" pitchFamily="49" charset="0"/>
              </a:rPr>
              <a:t>MaxLength</a:t>
            </a:r>
            <a:r>
              <a:rPr lang="en" altLang="ko-Kore-KR" sz="1100" b="0" i="0" dirty="0">
                <a:solidFill>
                  <a:srgbClr val="000000"/>
                </a:solidFill>
                <a:effectLst/>
                <a:latin typeface="Courier New" panose="02070309020205020404" pitchFamily="49" charset="0"/>
              </a:rPr>
              <a:t>="100"/&gt;</a:t>
            </a:r>
          </a:p>
          <a:p>
            <a:pPr algn="l"/>
            <a:r>
              <a:rPr lang="en" altLang="ko-Kore-KR" sz="1100" b="0" i="0" dirty="0">
                <a:solidFill>
                  <a:srgbClr val="000000"/>
                </a:solidFill>
                <a:effectLst/>
                <a:latin typeface="Courier New" panose="02070309020205020404" pitchFamily="49" charset="0"/>
              </a:rPr>
              <a:t>&lt;/</a:t>
            </a:r>
            <a:r>
              <a:rPr lang="en" altLang="ko-Kore-KR" sz="1100" b="0" i="0" dirty="0" err="1">
                <a:solidFill>
                  <a:srgbClr val="000000"/>
                </a:solidFill>
                <a:effectLst/>
                <a:latin typeface="Courier New" panose="02070309020205020404" pitchFamily="49" charset="0"/>
              </a:rPr>
              <a:t>EntityType</a:t>
            </a:r>
            <a:r>
              <a:rPr lang="en" altLang="ko-Kore-KR" sz="1100" b="0" i="0" dirty="0">
                <a:solidFill>
                  <a:srgbClr val="000000"/>
                </a:solidFill>
                <a:effectLst/>
                <a:latin typeface="Courier New" panose="02070309020205020404" pitchFamily="49" charset="0"/>
              </a:rPr>
              <a:t>&gt;</a:t>
            </a:r>
          </a:p>
          <a:p>
            <a:pPr algn="l"/>
            <a:r>
              <a:rPr lang="en" altLang="ko-Kore-KR" sz="1100" b="0" i="0" dirty="0">
                <a:solidFill>
                  <a:srgbClr val="000000"/>
                </a:solidFill>
                <a:effectLst/>
                <a:latin typeface="Courier New" panose="02070309020205020404" pitchFamily="49" charset="0"/>
              </a:rPr>
              <a:t>&lt;</a:t>
            </a:r>
            <a:r>
              <a:rPr lang="en" altLang="ko-Kore-KR" sz="1100" b="0" i="0" dirty="0" err="1">
                <a:solidFill>
                  <a:srgbClr val="000000"/>
                </a:solidFill>
                <a:effectLst/>
                <a:latin typeface="Courier New" panose="02070309020205020404" pitchFamily="49" charset="0"/>
              </a:rPr>
              <a:t>EntityType</a:t>
            </a:r>
            <a:r>
              <a:rPr lang="en" altLang="ko-Kore-KR" sz="1100" b="0" i="0" dirty="0">
                <a:solidFill>
                  <a:srgbClr val="000000"/>
                </a:solidFill>
                <a:effectLst/>
                <a:latin typeface="Courier New" panose="02070309020205020404" pitchFamily="49" charset="0"/>
              </a:rPr>
              <a:t> Name="XTBL0040"&gt;</a:t>
            </a:r>
          </a:p>
          <a:p>
            <a:pPr algn="l"/>
            <a:r>
              <a:rPr lang="en" altLang="ko-Kore-KR" sz="1100" b="0" i="0" dirty="0">
                <a:solidFill>
                  <a:srgbClr val="000000"/>
                </a:solidFill>
                <a:effectLst/>
                <a:latin typeface="Courier New" panose="02070309020205020404" pitchFamily="49" charset="0"/>
              </a:rPr>
              <a:t>&lt;Key&gt;</a:t>
            </a:r>
          </a:p>
          <a:p>
            <a:pPr algn="l"/>
            <a:r>
              <a:rPr lang="en" altLang="ko-Kore-KR" sz="1100" b="0" i="0" dirty="0">
                <a:solidFill>
                  <a:srgbClr val="000000"/>
                </a:solidFill>
                <a:effectLst/>
                <a:latin typeface="Courier New" panose="02070309020205020404" pitchFamily="49" charset="0"/>
              </a:rPr>
              <a:t>&lt;</a:t>
            </a:r>
            <a:r>
              <a:rPr lang="en" altLang="ko-Kore-KR" sz="1100" b="0" i="0" dirty="0" err="1">
                <a:solidFill>
                  <a:srgbClr val="000000"/>
                </a:solidFill>
                <a:effectLst/>
                <a:latin typeface="Courier New" panose="02070309020205020404" pitchFamily="49" charset="0"/>
              </a:rPr>
              <a:t>PropertyRef</a:t>
            </a:r>
            <a:r>
              <a:rPr lang="en" altLang="ko-Kore-KR" sz="1100" b="0" i="0" dirty="0">
                <a:solidFill>
                  <a:srgbClr val="000000"/>
                </a:solidFill>
                <a:effectLst/>
                <a:latin typeface="Courier New" panose="02070309020205020404" pitchFamily="49" charset="0"/>
              </a:rPr>
              <a:t> Name="FLOWUUID"/&gt;</a:t>
            </a:r>
          </a:p>
          <a:p>
            <a:pPr algn="l"/>
            <a:r>
              <a:rPr lang="en" altLang="ko-Kore-KR" sz="1100" b="0" i="0" dirty="0">
                <a:solidFill>
                  <a:srgbClr val="000000"/>
                </a:solidFill>
                <a:effectLst/>
                <a:latin typeface="Courier New" panose="02070309020205020404" pitchFamily="49" charset="0"/>
              </a:rPr>
              <a:t>&lt;</a:t>
            </a:r>
            <a:r>
              <a:rPr lang="en" altLang="ko-Kore-KR" sz="1100" b="0" i="0" dirty="0" err="1">
                <a:solidFill>
                  <a:srgbClr val="000000"/>
                </a:solidFill>
                <a:effectLst/>
                <a:latin typeface="Courier New" panose="02070309020205020404" pitchFamily="49" charset="0"/>
              </a:rPr>
              <a:t>PropertyRef</a:t>
            </a:r>
            <a:r>
              <a:rPr lang="en" altLang="ko-Kore-KR" sz="1100" b="0" i="0" dirty="0">
                <a:solidFill>
                  <a:srgbClr val="000000"/>
                </a:solidFill>
                <a:effectLst/>
                <a:latin typeface="Courier New" panose="02070309020205020404" pitchFamily="49" charset="0"/>
              </a:rPr>
              <a:t> Name="FLOWCODE"/&gt;</a:t>
            </a:r>
          </a:p>
          <a:p>
            <a:pPr algn="l"/>
            <a:r>
              <a:rPr lang="en" altLang="ko-Kore-KR" sz="1100" b="0" i="0" dirty="0">
                <a:solidFill>
                  <a:srgbClr val="000000"/>
                </a:solidFill>
                <a:effectLst/>
                <a:latin typeface="Courier New" panose="02070309020205020404" pitchFamily="49" charset="0"/>
              </a:rPr>
              <a:t>&lt;</a:t>
            </a:r>
            <a:r>
              <a:rPr lang="en" altLang="ko-Kore-KR" sz="1100" b="0" i="0" dirty="0" err="1">
                <a:solidFill>
                  <a:srgbClr val="000000"/>
                </a:solidFill>
                <a:effectLst/>
                <a:latin typeface="Courier New" panose="02070309020205020404" pitchFamily="49" charset="0"/>
              </a:rPr>
              <a:t>PropertyRef</a:t>
            </a:r>
            <a:r>
              <a:rPr lang="en" altLang="ko-Kore-KR" sz="1100" b="0" i="0" dirty="0">
                <a:solidFill>
                  <a:srgbClr val="000000"/>
                </a:solidFill>
                <a:effectLst/>
                <a:latin typeface="Courier New" panose="02070309020205020404" pitchFamily="49" charset="0"/>
              </a:rPr>
              <a:t> Name="NO1"/&gt;</a:t>
            </a:r>
          </a:p>
          <a:p>
            <a:pPr algn="l"/>
            <a:r>
              <a:rPr lang="en" altLang="ko-Kore-KR" sz="1100" b="0" i="0" dirty="0">
                <a:solidFill>
                  <a:srgbClr val="000000"/>
                </a:solidFill>
                <a:effectLst/>
                <a:latin typeface="Courier New" panose="02070309020205020404" pitchFamily="49" charset="0"/>
              </a:rPr>
              <a:t>&lt;/Key&gt;</a:t>
            </a:r>
          </a:p>
          <a:p>
            <a:pPr algn="l"/>
            <a:r>
              <a:rPr lang="en" altLang="ko-Kore-KR" sz="1100" b="0" i="0" dirty="0">
                <a:solidFill>
                  <a:srgbClr val="000000"/>
                </a:solidFill>
                <a:effectLst/>
                <a:latin typeface="Courier New" panose="02070309020205020404" pitchFamily="49" charset="0"/>
              </a:rPr>
              <a:t>&lt;Property Name="FLOWUUID" Type="</a:t>
            </a:r>
            <a:r>
              <a:rPr lang="en" altLang="ko-Kore-KR" sz="1100" b="0" i="0" dirty="0" err="1">
                <a:solidFill>
                  <a:srgbClr val="000000"/>
                </a:solidFill>
                <a:effectLst/>
                <a:latin typeface="Courier New" panose="02070309020205020404" pitchFamily="49" charset="0"/>
              </a:rPr>
              <a:t>Edm.Guid</a:t>
            </a:r>
            <a:r>
              <a:rPr lang="en" altLang="ko-Kore-KR" sz="1100" b="0" i="0" dirty="0">
                <a:solidFill>
                  <a:srgbClr val="000000"/>
                </a:solidFill>
                <a:effectLst/>
                <a:latin typeface="Courier New" panose="02070309020205020404" pitchFamily="49" charset="0"/>
              </a:rPr>
              <a:t>" Nullable="false"/&gt;</a:t>
            </a:r>
          </a:p>
          <a:p>
            <a:pPr algn="l"/>
            <a:r>
              <a:rPr lang="en" altLang="ko-Kore-KR" sz="1100" b="0" i="0" dirty="0">
                <a:solidFill>
                  <a:srgbClr val="000000"/>
                </a:solidFill>
                <a:effectLst/>
                <a:latin typeface="Courier New" panose="02070309020205020404" pitchFamily="49" charset="0"/>
              </a:rPr>
              <a:t>&lt;Property Name="FLOWCODE" Type="</a:t>
            </a:r>
            <a:r>
              <a:rPr lang="en" altLang="ko-Kore-KR" sz="1100" b="0" i="0" dirty="0" err="1">
                <a:solidFill>
                  <a:srgbClr val="000000"/>
                </a:solidFill>
                <a:effectLst/>
                <a:latin typeface="Courier New" panose="02070309020205020404" pitchFamily="49" charset="0"/>
              </a:rPr>
              <a:t>Edm.String</a:t>
            </a:r>
            <a:r>
              <a:rPr lang="en" altLang="ko-Kore-KR" sz="1100" b="0" i="0" dirty="0">
                <a:solidFill>
                  <a:srgbClr val="000000"/>
                </a:solidFill>
                <a:effectLst/>
                <a:latin typeface="Courier New" panose="02070309020205020404" pitchFamily="49" charset="0"/>
              </a:rPr>
              <a:t>" </a:t>
            </a:r>
            <a:r>
              <a:rPr lang="en" altLang="ko-Kore-KR" sz="1100" b="0" i="0" dirty="0" err="1">
                <a:solidFill>
                  <a:srgbClr val="000000"/>
                </a:solidFill>
                <a:effectLst/>
                <a:latin typeface="Courier New" panose="02070309020205020404" pitchFamily="49" charset="0"/>
              </a:rPr>
              <a:t>MaxLength</a:t>
            </a:r>
            <a:r>
              <a:rPr lang="en" altLang="ko-Kore-KR" sz="1100" b="0" i="0" dirty="0">
                <a:solidFill>
                  <a:srgbClr val="000000"/>
                </a:solidFill>
                <a:effectLst/>
                <a:latin typeface="Courier New" panose="02070309020205020404" pitchFamily="49" charset="0"/>
              </a:rPr>
              <a:t>="5" Nullable="false"/&gt;</a:t>
            </a:r>
          </a:p>
          <a:p>
            <a:pPr algn="l"/>
            <a:r>
              <a:rPr lang="en" altLang="ko-Kore-KR" sz="1100" b="0" i="0" dirty="0">
                <a:solidFill>
                  <a:srgbClr val="000000"/>
                </a:solidFill>
                <a:effectLst/>
                <a:latin typeface="Courier New" panose="02070309020205020404" pitchFamily="49" charset="0"/>
              </a:rPr>
              <a:t>&lt;Property Name="NO1" Type="</a:t>
            </a:r>
            <a:r>
              <a:rPr lang="en" altLang="ko-Kore-KR" sz="1100" b="0" i="0" dirty="0" err="1">
                <a:solidFill>
                  <a:srgbClr val="000000"/>
                </a:solidFill>
                <a:effectLst/>
                <a:latin typeface="Courier New" panose="02070309020205020404" pitchFamily="49" charset="0"/>
              </a:rPr>
              <a:t>Edm.String</a:t>
            </a:r>
            <a:r>
              <a:rPr lang="en" altLang="ko-Kore-KR" sz="1100" b="0" i="0" dirty="0">
                <a:solidFill>
                  <a:srgbClr val="000000"/>
                </a:solidFill>
                <a:effectLst/>
                <a:latin typeface="Courier New" panose="02070309020205020404" pitchFamily="49" charset="0"/>
              </a:rPr>
              <a:t>" </a:t>
            </a:r>
            <a:r>
              <a:rPr lang="en" altLang="ko-Kore-KR" sz="1100" b="0" i="0" dirty="0" err="1">
                <a:solidFill>
                  <a:srgbClr val="000000"/>
                </a:solidFill>
                <a:effectLst/>
                <a:latin typeface="Courier New" panose="02070309020205020404" pitchFamily="49" charset="0"/>
              </a:rPr>
              <a:t>MaxLength</a:t>
            </a:r>
            <a:r>
              <a:rPr lang="en" altLang="ko-Kore-KR" sz="1100" b="0" i="0" dirty="0">
                <a:solidFill>
                  <a:srgbClr val="000000"/>
                </a:solidFill>
                <a:effectLst/>
                <a:latin typeface="Courier New" panose="02070309020205020404" pitchFamily="49" charset="0"/>
              </a:rPr>
              <a:t>="2" Nullable="false"/&gt;</a:t>
            </a:r>
          </a:p>
          <a:p>
            <a:pPr algn="l"/>
            <a:r>
              <a:rPr lang="en" altLang="ko-Kore-KR" sz="1100" b="0" i="0" dirty="0">
                <a:solidFill>
                  <a:srgbClr val="000000"/>
                </a:solidFill>
                <a:effectLst/>
                <a:latin typeface="Courier New" panose="02070309020205020404" pitchFamily="49" charset="0"/>
              </a:rPr>
              <a:t>&lt;Property Name="STATUS" Type="</a:t>
            </a:r>
            <a:r>
              <a:rPr lang="en" altLang="ko-Kore-KR" sz="1100" b="0" i="0" dirty="0" err="1">
                <a:solidFill>
                  <a:srgbClr val="000000"/>
                </a:solidFill>
                <a:effectLst/>
                <a:latin typeface="Courier New" panose="02070309020205020404" pitchFamily="49" charset="0"/>
              </a:rPr>
              <a:t>Edm.String</a:t>
            </a:r>
            <a:r>
              <a:rPr lang="en" altLang="ko-Kore-KR" sz="1100" b="0" i="0" dirty="0">
                <a:solidFill>
                  <a:srgbClr val="000000"/>
                </a:solidFill>
                <a:effectLst/>
                <a:latin typeface="Courier New" panose="02070309020205020404" pitchFamily="49" charset="0"/>
              </a:rPr>
              <a:t>" </a:t>
            </a:r>
            <a:r>
              <a:rPr lang="en" altLang="ko-Kore-KR" sz="1100" b="0" i="0" dirty="0" err="1">
                <a:solidFill>
                  <a:srgbClr val="000000"/>
                </a:solidFill>
                <a:effectLst/>
                <a:latin typeface="Courier New" panose="02070309020205020404" pitchFamily="49" charset="0"/>
              </a:rPr>
              <a:t>MaxLength</a:t>
            </a:r>
            <a:r>
              <a:rPr lang="en" altLang="ko-Kore-KR" sz="1100" b="0" i="0" dirty="0">
                <a:solidFill>
                  <a:srgbClr val="000000"/>
                </a:solidFill>
                <a:effectLst/>
                <a:latin typeface="Courier New" panose="02070309020205020404" pitchFamily="49" charset="0"/>
              </a:rPr>
              <a:t>="2"/&gt;</a:t>
            </a:r>
          </a:p>
          <a:p>
            <a:pPr algn="l"/>
            <a:r>
              <a:rPr lang="en" altLang="ko-Kore-KR" sz="1100" b="0" i="0" dirty="0">
                <a:solidFill>
                  <a:srgbClr val="000000"/>
                </a:solidFill>
                <a:effectLst/>
                <a:latin typeface="Courier New" panose="02070309020205020404" pitchFamily="49" charset="0"/>
              </a:rPr>
              <a:t>&lt;Property Name="APPROVAL_NAME" Type="</a:t>
            </a:r>
            <a:r>
              <a:rPr lang="en" altLang="ko-Kore-KR" sz="1100" b="0" i="0" dirty="0" err="1">
                <a:solidFill>
                  <a:srgbClr val="000000"/>
                </a:solidFill>
                <a:effectLst/>
                <a:latin typeface="Courier New" panose="02070309020205020404" pitchFamily="49" charset="0"/>
              </a:rPr>
              <a:t>Edm.String</a:t>
            </a:r>
            <a:r>
              <a:rPr lang="en" altLang="ko-Kore-KR" sz="1100" b="0" i="0" dirty="0">
                <a:solidFill>
                  <a:srgbClr val="000000"/>
                </a:solidFill>
                <a:effectLst/>
                <a:latin typeface="Courier New" panose="02070309020205020404" pitchFamily="49" charset="0"/>
              </a:rPr>
              <a:t>" </a:t>
            </a:r>
            <a:r>
              <a:rPr lang="en" altLang="ko-Kore-KR" sz="1100" b="0" i="0" dirty="0" err="1">
                <a:solidFill>
                  <a:srgbClr val="000000"/>
                </a:solidFill>
                <a:effectLst/>
                <a:latin typeface="Courier New" panose="02070309020205020404" pitchFamily="49" charset="0"/>
              </a:rPr>
              <a:t>MaxLength</a:t>
            </a:r>
            <a:r>
              <a:rPr lang="en" altLang="ko-Kore-KR" sz="1100" b="0" i="0" dirty="0">
                <a:solidFill>
                  <a:srgbClr val="000000"/>
                </a:solidFill>
                <a:effectLst/>
                <a:latin typeface="Courier New" panose="02070309020205020404" pitchFamily="49" charset="0"/>
              </a:rPr>
              <a:t>="100"/&gt;</a:t>
            </a:r>
          </a:p>
          <a:p>
            <a:pPr algn="l"/>
            <a:r>
              <a:rPr lang="en" altLang="ko-Kore-KR" sz="1100" b="0" i="0" dirty="0">
                <a:solidFill>
                  <a:srgbClr val="000000"/>
                </a:solidFill>
                <a:effectLst/>
                <a:latin typeface="Courier New" panose="02070309020205020404" pitchFamily="49" charset="0"/>
              </a:rPr>
              <a:t>&lt;/</a:t>
            </a:r>
            <a:r>
              <a:rPr lang="en" altLang="ko-Kore-KR" sz="1100" b="0" i="0" dirty="0" err="1">
                <a:solidFill>
                  <a:srgbClr val="000000"/>
                </a:solidFill>
                <a:effectLst/>
                <a:latin typeface="Courier New" panose="02070309020205020404" pitchFamily="49" charset="0"/>
              </a:rPr>
              <a:t>EntityType</a:t>
            </a:r>
            <a:r>
              <a:rPr lang="en" altLang="ko-Kore-KR" sz="1100" b="0" i="0" dirty="0">
                <a:solidFill>
                  <a:srgbClr val="000000"/>
                </a:solidFill>
                <a:effectLst/>
                <a:latin typeface="Courier New" panose="02070309020205020404" pitchFamily="49" charset="0"/>
              </a:rPr>
              <a:t>&gt;</a:t>
            </a:r>
          </a:p>
          <a:p>
            <a:pPr fontAlgn="base">
              <a:spcBef>
                <a:spcPct val="50000"/>
              </a:spcBef>
              <a:spcAft>
                <a:spcPct val="0"/>
              </a:spcAft>
              <a:buClr>
                <a:srgbClr val="F0AB00"/>
              </a:buClr>
              <a:buSzPct val="80000"/>
            </a:pPr>
            <a:endParaRPr kumimoji="1" lang="ko-Kore-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4998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42B3DD-7609-7016-EC21-9295291FA79C}"/>
              </a:ext>
            </a:extLst>
          </p:cNvPr>
          <p:cNvSpPr>
            <a:spLocks noGrp="1"/>
          </p:cNvSpPr>
          <p:nvPr>
            <p:ph type="title"/>
          </p:nvPr>
        </p:nvSpPr>
        <p:spPr/>
        <p:txBody>
          <a:bodyPr/>
          <a:lstStyle/>
          <a:p>
            <a:r>
              <a:rPr kumimoji="1" lang="en-US" altLang="ko-Kore-KR" dirty="0"/>
              <a:t>CAP</a:t>
            </a:r>
            <a:r>
              <a:rPr kumimoji="1" lang="ko-Kore-KR" altLang="en-US" dirty="0"/>
              <a:t> </a:t>
            </a:r>
            <a:r>
              <a:rPr kumimoji="1" lang="en-US" altLang="ko-Kore-KR" dirty="0">
                <a:solidFill>
                  <a:srgbClr val="FF0000"/>
                </a:solidFill>
              </a:rPr>
              <a:t>Association(to one)</a:t>
            </a:r>
            <a:endParaRPr kumimoji="1" lang="ko-Kore-KR" altLang="en-US" dirty="0"/>
          </a:p>
        </p:txBody>
      </p:sp>
      <p:sp>
        <p:nvSpPr>
          <p:cNvPr id="4" name="TextBox 3">
            <a:extLst>
              <a:ext uri="{FF2B5EF4-FFF2-40B4-BE49-F238E27FC236}">
                <a16:creationId xmlns:a16="http://schemas.microsoft.com/office/drawing/2014/main" id="{C0100997-09B7-6BF9-5084-6D868CD68A7E}"/>
              </a:ext>
            </a:extLst>
          </p:cNvPr>
          <p:cNvSpPr txBox="1"/>
          <p:nvPr/>
        </p:nvSpPr>
        <p:spPr>
          <a:xfrm>
            <a:off x="616689" y="2062629"/>
            <a:ext cx="3385542" cy="3754874"/>
          </a:xfrm>
          <a:prstGeom prst="rect">
            <a:avLst/>
          </a:prstGeom>
          <a:noFill/>
          <a:ln>
            <a:solidFill>
              <a:schemeClr val="bg2"/>
            </a:solidFill>
          </a:ln>
        </p:spPr>
        <p:txBody>
          <a:bodyPr wrap="none" lIns="0" tIns="0" rIns="0" bIns="0" rtlCol="0">
            <a:spAutoFit/>
          </a:bodyPr>
          <a:lstStyle/>
          <a:p>
            <a:br>
              <a:rPr lang="en" altLang="ko-Kore-KR" sz="1100" b="0" dirty="0">
                <a:solidFill>
                  <a:srgbClr val="3B3B3B"/>
                </a:solidFill>
                <a:effectLst/>
                <a:latin typeface="Menlo" panose="020B0609030804020204" pitchFamily="49" charset="0"/>
              </a:rPr>
            </a:br>
            <a:r>
              <a:rPr lang="en" altLang="ko-Kore-KR" sz="1000" b="0" dirty="0">
                <a:solidFill>
                  <a:srgbClr val="0000FF"/>
                </a:solidFill>
                <a:effectLst/>
                <a:latin typeface="Menlo" panose="020B0609030804020204" pitchFamily="49" charset="0"/>
              </a:rPr>
              <a:t>entity</a:t>
            </a:r>
            <a:r>
              <a:rPr lang="en" altLang="ko-Kore-KR" sz="1000" b="0" dirty="0">
                <a:solidFill>
                  <a:srgbClr val="3B3B3B"/>
                </a:solidFill>
                <a:effectLst/>
                <a:latin typeface="Menlo" panose="020B0609030804020204" pitchFamily="49" charset="0"/>
              </a:rPr>
              <a:t> XYTBL003 {</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FLOWUUID</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UUID </a:t>
            </a:r>
            <a:r>
              <a:rPr lang="en" altLang="ko-Kore-KR" sz="1000" b="0" dirty="0">
                <a:solidFill>
                  <a:srgbClr val="E50000"/>
                </a:solidFill>
                <a:effectLst/>
                <a:latin typeface="Menlo" panose="020B0609030804020204" pitchFamily="49" charset="0"/>
              </a:rPr>
              <a:t>@(</a:t>
            </a:r>
            <a:r>
              <a:rPr lang="en" altLang="ko-Kore-KR" sz="1000" b="0" dirty="0" err="1">
                <a:solidFill>
                  <a:srgbClr val="E50000"/>
                </a:solidFill>
                <a:effectLst/>
                <a:latin typeface="Menlo" panose="020B0609030804020204" pitchFamily="49" charset="0"/>
              </a:rPr>
              <a:t>Core.Computed</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true);</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FLOWCODE</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String(5)</a:t>
            </a:r>
            <a:r>
              <a:rPr lang="en" altLang="ko-Kore-KR" sz="1000" b="0" dirty="0">
                <a:solidFill>
                  <a:srgbClr val="3B3B3B"/>
                </a:solidFill>
                <a:effectLst/>
                <a:latin typeface="Menlo" panose="020B0609030804020204" pitchFamily="49" charset="0"/>
              </a:rPr>
              <a:t>;</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STATUS</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String(2)</a:t>
            </a:r>
            <a:r>
              <a:rPr lang="en" altLang="ko-Kore-KR" sz="1000" b="0" dirty="0">
                <a:solidFill>
                  <a:srgbClr val="3B3B3B"/>
                </a:solidFill>
                <a:effectLst/>
                <a:latin typeface="Menlo" panose="020B0609030804020204" pitchFamily="49" charset="0"/>
              </a:rPr>
              <a:t>;</a:t>
            </a:r>
          </a:p>
          <a:p>
            <a:r>
              <a:rPr lang="en" altLang="ko-Kore-KR" sz="1000" b="0" dirty="0">
                <a:solidFill>
                  <a:srgbClr val="267F99"/>
                </a:solidFill>
                <a:effectLst/>
                <a:latin typeface="Menlo" panose="020B0609030804020204" pitchFamily="49" charset="0"/>
              </a:rPr>
              <a:t>DETAIL</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Association to </a:t>
            </a:r>
            <a:r>
              <a:rPr lang="en" altLang="ko-Kore-KR" sz="1000" b="0" dirty="0">
                <a:solidFill>
                  <a:srgbClr val="3B3B3B"/>
                </a:solidFill>
                <a:effectLst/>
                <a:latin typeface="Menlo" panose="020B0609030804020204" pitchFamily="49" charset="0"/>
              </a:rPr>
              <a:t>XYTBL004</a:t>
            </a:r>
          </a:p>
          <a:p>
            <a:r>
              <a:rPr lang="en" altLang="ko-Kore-KR" sz="1000" b="0" dirty="0">
                <a:solidFill>
                  <a:srgbClr val="0000FF"/>
                </a:solidFill>
                <a:effectLst/>
                <a:latin typeface="Menlo" panose="020B0609030804020204" pitchFamily="49" charset="0"/>
              </a:rPr>
              <a:t>  on</a:t>
            </a:r>
            <a:r>
              <a:rPr lang="en" altLang="ko-Kore-KR" sz="1000" b="0" dirty="0">
                <a:solidFill>
                  <a:srgbClr val="3B3B3B"/>
                </a:solidFill>
                <a:effectLst/>
                <a:latin typeface="Menlo" panose="020B0609030804020204" pitchFamily="49" charset="0"/>
              </a:rPr>
              <a:t> DETAIL.FLOWUUID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FLOWUUID</a:t>
            </a:r>
          </a:p>
          <a:p>
            <a:r>
              <a:rPr lang="en" altLang="ko-Kore-KR" sz="1000" b="0" dirty="0">
                <a:solidFill>
                  <a:srgbClr val="0000FF"/>
                </a:solidFill>
                <a:effectLst/>
                <a:latin typeface="Menlo" panose="020B0609030804020204" pitchFamily="49" charset="0"/>
              </a:rPr>
              <a:t>  and</a:t>
            </a:r>
            <a:r>
              <a:rPr lang="en" altLang="ko-Kore-KR" sz="1000" b="0" dirty="0">
                <a:solidFill>
                  <a:srgbClr val="3B3B3B"/>
                </a:solidFill>
                <a:effectLst/>
                <a:latin typeface="Menlo" panose="020B0609030804020204" pitchFamily="49" charset="0"/>
              </a:rPr>
              <a:t> DETAIL.FLOWCODE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FLOWCODE</a:t>
            </a:r>
          </a:p>
          <a:p>
            <a:r>
              <a:rPr lang="en" altLang="ko-Kore-KR" sz="1000" b="0" dirty="0">
                <a:solidFill>
                  <a:srgbClr val="0000FF"/>
                </a:solidFill>
                <a:effectLst/>
                <a:latin typeface="Menlo" panose="020B0609030804020204" pitchFamily="49" charset="0"/>
              </a:rPr>
              <a:t>  and</a:t>
            </a:r>
            <a:r>
              <a:rPr lang="en" altLang="ko-Kore-KR" sz="1000" b="0" dirty="0">
                <a:solidFill>
                  <a:srgbClr val="3B3B3B"/>
                </a:solidFill>
                <a:effectLst/>
                <a:latin typeface="Menlo" panose="020B0609030804020204" pitchFamily="49" charset="0"/>
              </a:rPr>
              <a:t> DETAIL.STATUS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STATUS; </a:t>
            </a:r>
          </a:p>
          <a:p>
            <a:r>
              <a:rPr lang="en" altLang="ko-Kore-KR" sz="1000" b="0" dirty="0">
                <a:solidFill>
                  <a:srgbClr val="267F99"/>
                </a:solidFill>
                <a:effectLst/>
                <a:latin typeface="Menlo" panose="020B0609030804020204" pitchFamily="49" charset="0"/>
              </a:rPr>
              <a:t>FIELD01</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String(100)</a:t>
            </a:r>
            <a:r>
              <a:rPr lang="en" altLang="ko-Kore-KR" sz="1000" b="0" dirty="0">
                <a:solidFill>
                  <a:srgbClr val="3B3B3B"/>
                </a:solidFill>
                <a:effectLst/>
                <a:latin typeface="Menlo" panose="020B0609030804020204" pitchFamily="49" charset="0"/>
              </a:rPr>
              <a:t>;</a:t>
            </a:r>
          </a:p>
          <a:p>
            <a:r>
              <a:rPr lang="en" altLang="ko-Kore-KR" sz="1000" b="0" dirty="0">
                <a:solidFill>
                  <a:srgbClr val="267F99"/>
                </a:solidFill>
                <a:effectLst/>
                <a:latin typeface="Menlo" panose="020B0609030804020204" pitchFamily="49" charset="0"/>
              </a:rPr>
              <a:t>FIELD02</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String(100)</a:t>
            </a:r>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 </a:t>
            </a:r>
          </a:p>
          <a:p>
            <a:br>
              <a:rPr lang="en" altLang="ko-Kore-KR" sz="1000" b="0" dirty="0">
                <a:solidFill>
                  <a:srgbClr val="3B3B3B"/>
                </a:solidFill>
                <a:effectLst/>
                <a:latin typeface="Menlo" panose="020B0609030804020204" pitchFamily="49" charset="0"/>
              </a:rPr>
            </a:br>
            <a:r>
              <a:rPr lang="en" altLang="ko-Kore-KR" sz="1000" b="0" dirty="0">
                <a:solidFill>
                  <a:srgbClr val="0000FF"/>
                </a:solidFill>
                <a:effectLst/>
                <a:latin typeface="Menlo" panose="020B0609030804020204" pitchFamily="49" charset="0"/>
              </a:rPr>
              <a:t>entity</a:t>
            </a:r>
            <a:r>
              <a:rPr lang="en" altLang="ko-Kore-KR" sz="1000" b="0" dirty="0">
                <a:solidFill>
                  <a:srgbClr val="3B3B3B"/>
                </a:solidFill>
                <a:effectLst/>
                <a:latin typeface="Menlo" panose="020B0609030804020204" pitchFamily="49" charset="0"/>
              </a:rPr>
              <a:t> XYTBL004 {</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FLOWUUID</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UUID </a:t>
            </a:r>
            <a:r>
              <a:rPr lang="en" altLang="ko-Kore-KR" sz="1000" b="0" dirty="0">
                <a:solidFill>
                  <a:srgbClr val="E50000"/>
                </a:solidFill>
                <a:effectLst/>
                <a:latin typeface="Menlo" panose="020B0609030804020204" pitchFamily="49" charset="0"/>
              </a:rPr>
              <a:t>@(</a:t>
            </a:r>
            <a:r>
              <a:rPr lang="en" altLang="ko-Kore-KR" sz="1000" b="0" dirty="0" err="1">
                <a:solidFill>
                  <a:srgbClr val="E50000"/>
                </a:solidFill>
                <a:effectLst/>
                <a:latin typeface="Menlo" panose="020B0609030804020204" pitchFamily="49" charset="0"/>
              </a:rPr>
              <a:t>Core.Computed</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true);</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FLOWCODE</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String(5)</a:t>
            </a:r>
            <a:r>
              <a:rPr lang="en" altLang="ko-Kore-KR" sz="1000" b="0" dirty="0">
                <a:solidFill>
                  <a:srgbClr val="3B3B3B"/>
                </a:solidFill>
                <a:effectLst/>
                <a:latin typeface="Menlo" panose="020B0609030804020204" pitchFamily="49" charset="0"/>
              </a:rPr>
              <a:t>;</a:t>
            </a:r>
          </a:p>
          <a:p>
            <a:r>
              <a:rPr lang="en" altLang="ko-Kore-KR" sz="1000" b="0" dirty="0">
                <a:solidFill>
                  <a:srgbClr val="0000FF"/>
                </a:solidFill>
                <a:effectLst/>
                <a:latin typeface="Menlo" panose="020B0609030804020204" pitchFamily="49" charset="0"/>
              </a:rPr>
              <a:t>key </a:t>
            </a:r>
            <a:r>
              <a:rPr lang="en" altLang="ko-Kore-KR" sz="1000" b="0" dirty="0">
                <a:solidFill>
                  <a:srgbClr val="267F99"/>
                </a:solidFill>
                <a:effectLst/>
                <a:latin typeface="Menlo" panose="020B0609030804020204" pitchFamily="49" charset="0"/>
              </a:rPr>
              <a:t>NO1</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String(2)</a:t>
            </a:r>
            <a:r>
              <a:rPr lang="en" altLang="ko-Kore-KR" sz="1000" b="0" dirty="0">
                <a:solidFill>
                  <a:srgbClr val="3B3B3B"/>
                </a:solidFill>
                <a:effectLst/>
                <a:latin typeface="Menlo" panose="020B0609030804020204" pitchFamily="49" charset="0"/>
              </a:rPr>
              <a:t>;</a:t>
            </a:r>
          </a:p>
          <a:p>
            <a:r>
              <a:rPr lang="en" altLang="ko-Kore-KR" sz="1000" b="0" dirty="0">
                <a:solidFill>
                  <a:srgbClr val="267F99"/>
                </a:solidFill>
                <a:effectLst/>
                <a:latin typeface="Menlo" panose="020B0609030804020204" pitchFamily="49" charset="0"/>
              </a:rPr>
              <a:t>STATUS</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String(2)</a:t>
            </a:r>
            <a:r>
              <a:rPr lang="en" altLang="ko-Kore-KR" sz="1000" b="0" dirty="0">
                <a:solidFill>
                  <a:srgbClr val="3B3B3B"/>
                </a:solidFill>
                <a:effectLst/>
                <a:latin typeface="Menlo" panose="020B0609030804020204" pitchFamily="49" charset="0"/>
              </a:rPr>
              <a:t>;</a:t>
            </a:r>
          </a:p>
          <a:p>
            <a:r>
              <a:rPr lang="en" altLang="ko-Kore-KR" sz="1000" b="0" dirty="0">
                <a:solidFill>
                  <a:srgbClr val="267F99"/>
                </a:solidFill>
                <a:effectLst/>
                <a:latin typeface="Menlo" panose="020B0609030804020204" pitchFamily="49" charset="0"/>
              </a:rPr>
              <a:t>APPROVAL_NAME</a:t>
            </a:r>
            <a:r>
              <a:rPr lang="en" altLang="ko-Kore-KR" sz="1000" b="0" dirty="0">
                <a:solidFill>
                  <a:srgbClr val="3B3B3B"/>
                </a:solidFill>
                <a:effectLst/>
                <a:latin typeface="Menlo" panose="020B0609030804020204" pitchFamily="49" charset="0"/>
              </a:rPr>
              <a:t> </a:t>
            </a:r>
            <a:r>
              <a:rPr lang="en" altLang="ko-Kore-KR" sz="1000" b="0" dirty="0">
                <a:solidFill>
                  <a:srgbClr val="000000"/>
                </a:solidFill>
                <a:effectLst/>
                <a:latin typeface="Menlo" panose="020B0609030804020204" pitchFamily="49" charset="0"/>
              </a:rPr>
              <a:t>:</a:t>
            </a:r>
            <a:r>
              <a:rPr lang="en" altLang="ko-Kore-KR" sz="1000" b="0" dirty="0">
                <a:solidFill>
                  <a:srgbClr val="3B3B3B"/>
                </a:solidFill>
                <a:effectLst/>
                <a:latin typeface="Menlo" panose="020B0609030804020204" pitchFamily="49" charset="0"/>
              </a:rPr>
              <a:t> </a:t>
            </a:r>
            <a:r>
              <a:rPr lang="en" altLang="ko-Kore-KR" sz="1000" b="0" dirty="0">
                <a:solidFill>
                  <a:srgbClr val="267F99"/>
                </a:solidFill>
                <a:effectLst/>
                <a:latin typeface="Menlo" panose="020B0609030804020204" pitchFamily="49" charset="0"/>
              </a:rPr>
              <a:t>String(100)</a:t>
            </a:r>
            <a:r>
              <a:rPr lang="en" altLang="ko-Kore-KR" sz="1000" b="0" dirty="0">
                <a:solidFill>
                  <a:srgbClr val="3B3B3B"/>
                </a:solidFill>
                <a:effectLst/>
                <a:latin typeface="Menlo" panose="020B0609030804020204" pitchFamily="49" charset="0"/>
              </a:rPr>
              <a:t>;</a:t>
            </a:r>
          </a:p>
          <a:p>
            <a:r>
              <a:rPr lang="en" altLang="ko-Kore-KR" sz="1000" b="0" dirty="0">
                <a:solidFill>
                  <a:srgbClr val="3B3B3B"/>
                </a:solidFill>
                <a:effectLst/>
                <a:latin typeface="Menlo" panose="020B0609030804020204" pitchFamily="49" charset="0"/>
              </a:rPr>
              <a:t>} </a:t>
            </a:r>
          </a:p>
          <a:p>
            <a:br>
              <a:rPr lang="en" altLang="ko-Kore-KR" sz="1100" b="0" dirty="0">
                <a:solidFill>
                  <a:srgbClr val="3B3B3B"/>
                </a:solidFill>
                <a:effectLst/>
                <a:latin typeface="Menlo" panose="020B0609030804020204" pitchFamily="49" charset="0"/>
              </a:rPr>
            </a:br>
            <a:endParaRPr lang="en" altLang="ko-Kore-KR" sz="1100" b="0" dirty="0">
              <a:solidFill>
                <a:srgbClr val="3B3B3B"/>
              </a:solidFill>
              <a:effectLst/>
              <a:latin typeface="Menlo" panose="020B0609030804020204" pitchFamily="49" charset="0"/>
            </a:endParaRPr>
          </a:p>
          <a:p>
            <a:pPr fontAlgn="base">
              <a:spcBef>
                <a:spcPct val="50000"/>
              </a:spcBef>
              <a:spcAft>
                <a:spcPct val="0"/>
              </a:spcAft>
              <a:buClr>
                <a:srgbClr val="F0AB00"/>
              </a:buClr>
              <a:buSzPct val="80000"/>
            </a:pPr>
            <a:endParaRPr kumimoji="1" lang="ko-Kore-KR" altLang="en-US" sz="1400" kern="0" dirty="0" err="1">
              <a:ea typeface="Arial Unicode MS" pitchFamily="34" charset="-128"/>
              <a:cs typeface="Arial Unicode MS" pitchFamily="34" charset="-128"/>
            </a:endParaRPr>
          </a:p>
        </p:txBody>
      </p:sp>
      <p:sp>
        <p:nvSpPr>
          <p:cNvPr id="5" name="TextBox 4">
            <a:extLst>
              <a:ext uri="{FF2B5EF4-FFF2-40B4-BE49-F238E27FC236}">
                <a16:creationId xmlns:a16="http://schemas.microsoft.com/office/drawing/2014/main" id="{0E41E49B-CB6D-BCB1-EA66-B16E349C41FA}"/>
              </a:ext>
            </a:extLst>
          </p:cNvPr>
          <p:cNvSpPr txBox="1"/>
          <p:nvPr/>
        </p:nvSpPr>
        <p:spPr>
          <a:xfrm>
            <a:off x="4465674" y="2062629"/>
            <a:ext cx="2966484" cy="2062103"/>
          </a:xfrm>
          <a:prstGeom prst="rect">
            <a:avLst/>
          </a:prstGeom>
          <a:noFill/>
        </p:spPr>
        <p:txBody>
          <a:bodyPr wrap="square" lIns="0" tIns="0" rIns="0" bIns="0" rtlCol="0">
            <a:spAutoFit/>
          </a:bodyPr>
          <a:lstStyle/>
          <a:p>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"FLOWUUID"</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"170e3c5e-d3cf-4f0a-97ee-bf68f971d8d9"</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"FLOWCODE"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"MH001"</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"STATUS"</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"02"</a:t>
            </a:r>
            <a:r>
              <a:rPr lang="en" altLang="ko-Kore-KR" sz="1100" b="0" dirty="0">
                <a:solidFill>
                  <a:srgbClr val="000000"/>
                </a:solidFill>
                <a:effectLst/>
                <a:latin typeface="IBMPlexMono, Monaco,  Courier New"/>
              </a:rPr>
              <a:t>, </a:t>
            </a:r>
          </a:p>
          <a:p>
            <a:r>
              <a:rPr lang="en" altLang="ko-Kore-KR" sz="1100" b="0" dirty="0">
                <a:solidFill>
                  <a:srgbClr val="A31515"/>
                </a:solidFill>
                <a:effectLst/>
                <a:latin typeface="IBMPlexMono, Monaco,  Courier New"/>
              </a:rPr>
              <a:t>"FIELD01"</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"07199782"</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"FIELD02"</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"K0121120"</a:t>
            </a:r>
            <a:endParaRPr lang="en" altLang="ko-Kore-KR" sz="1100" b="0" dirty="0">
              <a:solidFill>
                <a:srgbClr val="000000"/>
              </a:solidFill>
              <a:effectLst/>
              <a:latin typeface="IBMPlexMono, Monaco,  Courier New"/>
            </a:endParaRPr>
          </a:p>
          <a:p>
            <a:r>
              <a:rPr lang="en" altLang="ko-Kore-KR" sz="1100" b="0" dirty="0">
                <a:solidFill>
                  <a:srgbClr val="000000"/>
                </a:solidFill>
                <a:effectLst/>
                <a:latin typeface="IBMPlexMono, Monaco,  Courier New"/>
              </a:rPr>
              <a:t>}</a:t>
            </a:r>
          </a:p>
          <a:p>
            <a:br>
              <a:rPr lang="en" altLang="ko-Kore-KR" sz="1100" b="0" dirty="0">
                <a:solidFill>
                  <a:srgbClr val="000000"/>
                </a:solidFill>
                <a:effectLst/>
                <a:latin typeface="IBMPlexMono, Monaco,  Courier New"/>
              </a:rPr>
            </a:br>
            <a:endParaRPr lang="en" altLang="ko-Kore-KR" sz="1100" b="0" dirty="0">
              <a:solidFill>
                <a:srgbClr val="000000"/>
              </a:solidFill>
              <a:effectLst/>
              <a:latin typeface="IBMPlexMono, Monaco,  Courier New"/>
            </a:endParaRPr>
          </a:p>
          <a:p>
            <a:pPr fontAlgn="base">
              <a:spcBef>
                <a:spcPct val="50000"/>
              </a:spcBef>
              <a:spcAft>
                <a:spcPct val="0"/>
              </a:spcAft>
              <a:buClr>
                <a:srgbClr val="F0AB00"/>
              </a:buClr>
              <a:buSzPct val="80000"/>
            </a:pPr>
            <a:endParaRPr kumimoji="1" lang="ko-Kore-KR" altLang="en-US" sz="1400" kern="0" dirty="0" err="1">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7242EA29-30EA-B81C-EF3E-C4172E398A2E}"/>
              </a:ext>
            </a:extLst>
          </p:cNvPr>
          <p:cNvSpPr txBox="1"/>
          <p:nvPr/>
        </p:nvSpPr>
        <p:spPr>
          <a:xfrm>
            <a:off x="4465674" y="3999509"/>
            <a:ext cx="3308598" cy="1184940"/>
          </a:xfrm>
          <a:prstGeom prst="rect">
            <a:avLst/>
          </a:prstGeom>
          <a:noFill/>
        </p:spPr>
        <p:txBody>
          <a:bodyPr wrap="none" lIns="0" tIns="0" rIns="0" bIns="0" rtlCol="0">
            <a:spAutoFit/>
          </a:bodyPr>
          <a:lstStyle/>
          <a:p>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"FLOWUUID"</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"170e3c5e-d3cf-4f0a-97ee-bf68f971d8d9"</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"FLOWCODE"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"MH001"</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"NO1"</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"2"</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"STATUS"</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"02"</a:t>
            </a:r>
            <a:r>
              <a:rPr lang="en" altLang="ko-Kore-KR" sz="1100" b="0" dirty="0">
                <a:solidFill>
                  <a:srgbClr val="000000"/>
                </a:solidFill>
                <a:effectLst/>
                <a:latin typeface="IBMPlexMono, Monaco,  Courier New"/>
              </a:rPr>
              <a:t>, </a:t>
            </a:r>
          </a:p>
          <a:p>
            <a:r>
              <a:rPr lang="en" altLang="ko-Kore-KR" sz="1100" b="0" dirty="0">
                <a:solidFill>
                  <a:srgbClr val="A31515"/>
                </a:solidFill>
                <a:effectLst/>
                <a:latin typeface="IBMPlexMono, Monaco,  Courier New"/>
              </a:rPr>
              <a:t>"APPROVAL_NAME"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"JHAN"</a:t>
            </a:r>
            <a:br>
              <a:rPr lang="en" altLang="ko-Kore-KR" sz="1100" b="0" dirty="0">
                <a:solidFill>
                  <a:srgbClr val="000000"/>
                </a:solidFill>
                <a:effectLst/>
                <a:latin typeface="IBMPlexMono, Monaco,  Courier New"/>
              </a:rPr>
            </a:br>
            <a:r>
              <a:rPr lang="en" altLang="ko-Kore-KR" sz="1100" b="0" dirty="0">
                <a:solidFill>
                  <a:srgbClr val="000000"/>
                </a:solidFill>
                <a:effectLst/>
                <a:latin typeface="IBMPlexMono, Monaco,  Courier New"/>
              </a:rPr>
              <a:t>}</a:t>
            </a:r>
            <a:endParaRPr kumimoji="1" lang="ko-Kore-KR" altLang="en-US" sz="1800" kern="0" dirty="0" err="1">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C81D354E-7CFE-C20E-90CA-3577C7698D40}"/>
              </a:ext>
            </a:extLst>
          </p:cNvPr>
          <p:cNvSpPr txBox="1"/>
          <p:nvPr/>
        </p:nvSpPr>
        <p:spPr>
          <a:xfrm>
            <a:off x="8028428" y="2247295"/>
            <a:ext cx="3228448" cy="2631490"/>
          </a:xfrm>
          <a:prstGeom prst="rect">
            <a:avLst/>
          </a:prstGeom>
          <a:noFill/>
          <a:ln>
            <a:solidFill>
              <a:schemeClr val="bg2"/>
            </a:solidFill>
          </a:ln>
        </p:spPr>
        <p:txBody>
          <a:bodyPr wrap="none" lIns="0" tIns="0" rIns="0" bIns="0" rtlCol="0">
            <a:spAutoFit/>
          </a:bodyPr>
          <a:lstStyle/>
          <a:p>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a:t>
            </a:r>
            <a:r>
              <a:rPr lang="en" altLang="ko-Kore-KR" sz="1000" b="0" dirty="0" err="1">
                <a:solidFill>
                  <a:srgbClr val="A31515"/>
                </a:solidFill>
                <a:effectLst/>
                <a:latin typeface="IBMPlexMono, Monaco,  Courier New"/>
              </a:rPr>
              <a:t>odata.context</a:t>
            </a:r>
            <a:r>
              <a:rPr lang="en" altLang="ko-Kore-KR" sz="1000" b="0" dirty="0">
                <a:solidFill>
                  <a:srgbClr val="A31515"/>
                </a:solidFill>
                <a:effectLst/>
                <a:latin typeface="IBMPlexMono, Monaco,  Courier New"/>
              </a:rPr>
              <a:t>"</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"$metadata#XYTBL003(DETAIL())/$entity"</a:t>
            </a:r>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"FLOWUUID"</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"170e3c5e-d3cf-4f0a-97ee-bf68f971d8d9"</a:t>
            </a:r>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"FLOWCODE"</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"MH001"</a:t>
            </a:r>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"STATUS"</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"02"</a:t>
            </a:r>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"FIELD01"</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"07199782"</a:t>
            </a:r>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"FIELD02"</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"K0121120"</a:t>
            </a:r>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"DETAIL"</a:t>
            </a:r>
            <a:r>
              <a:rPr lang="en" altLang="ko-Kore-KR" sz="1000" b="0" dirty="0">
                <a:solidFill>
                  <a:srgbClr val="000000"/>
                </a:solidFill>
                <a:effectLst/>
                <a:latin typeface="IBMPlexMono, Monaco,  Courier New"/>
              </a:rPr>
              <a:t>: {</a:t>
            </a:r>
          </a:p>
          <a:p>
            <a:r>
              <a:rPr lang="en" altLang="ko-Kore-KR" sz="1000" b="0" dirty="0">
                <a:solidFill>
                  <a:srgbClr val="A31515"/>
                </a:solidFill>
                <a:effectLst/>
                <a:latin typeface="IBMPlexMono, Monaco,  Courier New"/>
              </a:rPr>
              <a:t>  "FLOWUUID"</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"170e3c5e-d3cf-4f0a-97ee-bf68f971d8d9"</a:t>
            </a:r>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  "FLOWCODE"</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"MH001"</a:t>
            </a:r>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  "NO1"</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"2"</a:t>
            </a:r>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  "STATUS"</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"02"</a:t>
            </a:r>
            <a:r>
              <a:rPr lang="en" altLang="ko-Kore-KR" sz="1000" b="0" dirty="0">
                <a:solidFill>
                  <a:srgbClr val="000000"/>
                </a:solidFill>
                <a:effectLst/>
                <a:latin typeface="IBMPlexMono, Monaco,  Courier New"/>
              </a:rPr>
              <a:t>,</a:t>
            </a:r>
          </a:p>
          <a:p>
            <a:r>
              <a:rPr lang="en" altLang="ko-Kore-KR" sz="1000" b="0" dirty="0">
                <a:solidFill>
                  <a:srgbClr val="A31515"/>
                </a:solidFill>
                <a:effectLst/>
                <a:latin typeface="IBMPlexMono, Monaco,  Courier New"/>
              </a:rPr>
              <a:t>  "APPROVAL_NAME"</a:t>
            </a:r>
            <a:r>
              <a:rPr lang="en" altLang="ko-Kore-KR" sz="1000" b="0" dirty="0">
                <a:solidFill>
                  <a:srgbClr val="000000"/>
                </a:solidFill>
                <a:effectLst/>
                <a:latin typeface="IBMPlexMono, Monaco,  Courier New"/>
              </a:rPr>
              <a:t>: </a:t>
            </a:r>
            <a:r>
              <a:rPr lang="en" altLang="ko-Kore-KR" sz="1000" b="0" dirty="0">
                <a:solidFill>
                  <a:srgbClr val="0451A5"/>
                </a:solidFill>
                <a:effectLst/>
                <a:latin typeface="IBMPlexMono, Monaco,  Courier New"/>
              </a:rPr>
              <a:t>"JHAN"</a:t>
            </a:r>
            <a:endParaRPr lang="en" altLang="ko-Kore-KR" sz="1000" b="0" dirty="0">
              <a:solidFill>
                <a:srgbClr val="000000"/>
              </a:solidFill>
              <a:effectLst/>
              <a:latin typeface="IBMPlexMono, Monaco,  Courier New"/>
            </a:endParaRPr>
          </a:p>
          <a:p>
            <a:r>
              <a:rPr lang="en" altLang="ko-Kore-KR" sz="1000" b="0" dirty="0">
                <a:solidFill>
                  <a:srgbClr val="000000"/>
                </a:solidFill>
                <a:effectLst/>
                <a:latin typeface="IBMPlexMono, Monaco,  Courier New"/>
              </a:rPr>
              <a:t> }</a:t>
            </a:r>
          </a:p>
          <a:p>
            <a:r>
              <a:rPr lang="en" altLang="ko-Kore-KR" sz="1000" b="0" dirty="0">
                <a:solidFill>
                  <a:srgbClr val="000000"/>
                </a:solidFill>
                <a:effectLst/>
                <a:latin typeface="IBMPlexMono, Monaco,  Courier New"/>
              </a:rPr>
              <a:t>}</a:t>
            </a:r>
          </a:p>
          <a:p>
            <a:pPr fontAlgn="base">
              <a:spcBef>
                <a:spcPct val="50000"/>
              </a:spcBef>
              <a:spcAft>
                <a:spcPct val="0"/>
              </a:spcAft>
              <a:buClr>
                <a:srgbClr val="F0AB00"/>
              </a:buClr>
              <a:buSzPct val="80000"/>
            </a:pPr>
            <a:endParaRPr kumimoji="1" lang="ko-Kore-KR" altLang="en-US" sz="1400" kern="0" dirty="0" err="1">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B35529BC-DE10-0C17-A08B-58F807FAB317}"/>
              </a:ext>
            </a:extLst>
          </p:cNvPr>
          <p:cNvSpPr txBox="1"/>
          <p:nvPr/>
        </p:nvSpPr>
        <p:spPr>
          <a:xfrm>
            <a:off x="4465674" y="1323823"/>
            <a:ext cx="1665521"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Postman - POST</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3918C038-5D1E-7A65-F9BD-DBD607202426}"/>
              </a:ext>
            </a:extLst>
          </p:cNvPr>
          <p:cNvSpPr txBox="1"/>
          <p:nvPr/>
        </p:nvSpPr>
        <p:spPr>
          <a:xfrm>
            <a:off x="4465674" y="1747618"/>
            <a:ext cx="264144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/XYTBL003</a:t>
            </a:r>
            <a:endParaRPr kumimoji="1" lang="ko-Kore-KR" altLang="en-US" sz="1400"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E0652A2C-38CC-D732-42BF-83E9582DB4E2}"/>
              </a:ext>
            </a:extLst>
          </p:cNvPr>
          <p:cNvSpPr txBox="1"/>
          <p:nvPr/>
        </p:nvSpPr>
        <p:spPr>
          <a:xfrm>
            <a:off x="4465674" y="3720182"/>
            <a:ext cx="264144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/XYTBL004</a:t>
            </a:r>
            <a:endParaRPr kumimoji="1" lang="ko-Kore-KR" altLang="en-US" sz="1400" kern="0" dirty="0" err="1">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0DDAA177-7AE2-8453-758F-75C5ECA7D362}"/>
              </a:ext>
            </a:extLst>
          </p:cNvPr>
          <p:cNvSpPr txBox="1"/>
          <p:nvPr/>
        </p:nvSpPr>
        <p:spPr>
          <a:xfrm>
            <a:off x="8020494" y="1323823"/>
            <a:ext cx="151804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Postman – GET</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D31978EA-B804-97A0-80B4-CFAEE8033E4B}"/>
              </a:ext>
            </a:extLst>
          </p:cNvPr>
          <p:cNvSpPr txBox="1"/>
          <p:nvPr/>
        </p:nvSpPr>
        <p:spPr>
          <a:xfrm>
            <a:off x="8020494" y="1688620"/>
            <a:ext cx="4028632" cy="33855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a:solidFill>
                  <a:srgbClr val="212121"/>
                </a:solidFill>
                <a:effectLst/>
                <a:latin typeface="Inter"/>
              </a:rPr>
              <a:t>/</a:t>
            </a:r>
            <a:r>
              <a:rPr lang="en" altLang="ko-Kore-KR" sz="1100" b="0" i="0" dirty="0" err="1">
                <a:solidFill>
                  <a:srgbClr val="212121"/>
                </a:solidFill>
                <a:effectLst/>
                <a:latin typeface="Inter"/>
              </a:rPr>
              <a:t>hkmc</a:t>
            </a:r>
            <a:r>
              <a:rPr lang="en" altLang="ko-Kore-KR" sz="1100" b="0" i="0" dirty="0">
                <a:solidFill>
                  <a:srgbClr val="212121"/>
                </a:solidFill>
                <a:effectLst/>
                <a:latin typeface="Inter"/>
              </a:rPr>
              <a:t>/XYTBL003(FLOWUUID=</a:t>
            </a:r>
            <a:r>
              <a:rPr lang="en" altLang="ko-Kore-KR" sz="1100" b="0" dirty="0">
                <a:solidFill>
                  <a:srgbClr val="0451A5"/>
                </a:solidFill>
                <a:effectLst/>
                <a:latin typeface="IBMPlexMono, Monaco,  Courier New"/>
              </a:rPr>
              <a:t> 170e3c5e-d3cf-4f0a-97ee-bf68f971d8d9</a:t>
            </a:r>
            <a:r>
              <a:rPr lang="en" altLang="ko-Kore-KR" sz="1100" b="0" i="0" dirty="0">
                <a:solidFill>
                  <a:srgbClr val="212121"/>
                </a:solidFill>
                <a:effectLst/>
                <a:latin typeface="Inter"/>
              </a:rPr>
              <a:t>,FLOWCODE='MH001',STATUS=‘02')?$expand=DETAIL</a:t>
            </a:r>
            <a:endParaRPr kumimoji="1" lang="ko-Kore-KR" altLang="en-US" sz="1400" kern="0" dirty="0" err="1">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4198990B-9BE5-3307-EE78-098F6A339C8D}"/>
              </a:ext>
            </a:extLst>
          </p:cNvPr>
          <p:cNvSpPr txBox="1"/>
          <p:nvPr/>
        </p:nvSpPr>
        <p:spPr>
          <a:xfrm>
            <a:off x="4442940" y="5469142"/>
            <a:ext cx="3308598" cy="1184940"/>
          </a:xfrm>
          <a:prstGeom prst="rect">
            <a:avLst/>
          </a:prstGeom>
          <a:noFill/>
        </p:spPr>
        <p:txBody>
          <a:bodyPr wrap="none" lIns="0" tIns="0" rIns="0" bIns="0" rtlCol="0">
            <a:spAutoFit/>
          </a:bodyPr>
          <a:lstStyle/>
          <a:p>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"FLOWUUID"</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"170e3c5e-d3cf-4f0a-97ee-bf68f971d8d9"</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"FLOWCODE"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"MH001"</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"NO1"</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"2"</a:t>
            </a:r>
            <a:r>
              <a:rPr lang="en" altLang="ko-Kore-KR" sz="1100" b="0" dirty="0">
                <a:solidFill>
                  <a:srgbClr val="000000"/>
                </a:solidFill>
                <a:effectLst/>
                <a:latin typeface="IBMPlexMono, Monaco,  Courier New"/>
              </a:rPr>
              <a:t>,</a:t>
            </a:r>
          </a:p>
          <a:p>
            <a:r>
              <a:rPr lang="en" altLang="ko-Kore-KR" sz="1100" b="0" dirty="0">
                <a:solidFill>
                  <a:srgbClr val="A31515"/>
                </a:solidFill>
                <a:effectLst/>
                <a:latin typeface="IBMPlexMono, Monaco,  Courier New"/>
              </a:rPr>
              <a:t>"STATUS"</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"02"</a:t>
            </a:r>
            <a:r>
              <a:rPr lang="en" altLang="ko-Kore-KR" sz="1100" b="0" dirty="0">
                <a:solidFill>
                  <a:srgbClr val="000000"/>
                </a:solidFill>
                <a:effectLst/>
                <a:latin typeface="IBMPlexMono, Monaco,  Courier New"/>
              </a:rPr>
              <a:t>, </a:t>
            </a:r>
          </a:p>
          <a:p>
            <a:r>
              <a:rPr lang="en" altLang="ko-Kore-KR" sz="1100" b="0" dirty="0">
                <a:solidFill>
                  <a:srgbClr val="A31515"/>
                </a:solidFill>
                <a:effectLst/>
                <a:latin typeface="IBMPlexMono, Monaco,  Courier New"/>
              </a:rPr>
              <a:t>"APPROVAL_NAME"</a:t>
            </a:r>
            <a:r>
              <a:rPr lang="en" altLang="ko-Kore-KR" sz="1100" b="0" dirty="0">
                <a:solidFill>
                  <a:srgbClr val="000000"/>
                </a:solidFill>
                <a:effectLst/>
                <a:latin typeface="IBMPlexMono, Monaco,  Courier New"/>
              </a:rPr>
              <a:t>: </a:t>
            </a:r>
            <a:r>
              <a:rPr lang="en" altLang="ko-Kore-KR" sz="1100" b="0" dirty="0">
                <a:solidFill>
                  <a:srgbClr val="0451A5"/>
                </a:solidFill>
                <a:effectLst/>
                <a:latin typeface="IBMPlexMono, Monaco,  Courier New"/>
              </a:rPr>
              <a:t>"</a:t>
            </a:r>
            <a:r>
              <a:rPr lang="en" altLang="ko-Kore-KR" sz="1100" b="0" dirty="0">
                <a:solidFill>
                  <a:srgbClr val="FF0000"/>
                </a:solidFill>
                <a:effectLst/>
                <a:latin typeface="IBMPlexMono, Monaco,  Courier New"/>
              </a:rPr>
              <a:t>JHAN9</a:t>
            </a:r>
            <a:r>
              <a:rPr lang="en" altLang="ko-Kore-KR" sz="1100" b="0" dirty="0">
                <a:solidFill>
                  <a:srgbClr val="0451A5"/>
                </a:solidFill>
                <a:effectLst/>
                <a:latin typeface="IBMPlexMono, Monaco,  Courier New"/>
              </a:rPr>
              <a:t>"</a:t>
            </a:r>
            <a:br>
              <a:rPr lang="en" altLang="ko-Kore-KR" sz="1100" b="0" dirty="0">
                <a:solidFill>
                  <a:srgbClr val="000000"/>
                </a:solidFill>
                <a:effectLst/>
                <a:latin typeface="IBMPlexMono, Monaco,  Courier New"/>
              </a:rPr>
            </a:br>
            <a:r>
              <a:rPr lang="en" altLang="ko-Kore-KR" sz="1100" b="0" dirty="0">
                <a:solidFill>
                  <a:srgbClr val="000000"/>
                </a:solidFill>
                <a:effectLst/>
                <a:latin typeface="IBMPlexMono, Monaco,  Courier New"/>
              </a:rPr>
              <a:t>}</a:t>
            </a:r>
            <a:endParaRPr kumimoji="1" lang="ko-Kore-KR" altLang="en-US" sz="1800" kern="0" dirty="0" err="1">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67129C4F-82C5-49D5-3AA3-D10DADE72335}"/>
              </a:ext>
            </a:extLst>
          </p:cNvPr>
          <p:cNvSpPr txBox="1"/>
          <p:nvPr/>
        </p:nvSpPr>
        <p:spPr>
          <a:xfrm>
            <a:off x="8020494" y="4960406"/>
            <a:ext cx="210314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800" kern="0" dirty="0">
                <a:ea typeface="Arial Unicode MS" pitchFamily="34" charset="-128"/>
                <a:cs typeface="Arial Unicode MS" pitchFamily="34" charset="-128"/>
              </a:rPr>
              <a:t>Detail</a:t>
            </a:r>
            <a:r>
              <a:rPr kumimoji="1" lang="ko-Kore-KR" altLang="en-US" sz="1800" kern="0" dirty="0">
                <a:ea typeface="Arial Unicode MS" pitchFamily="34" charset="-128"/>
                <a:cs typeface="Arial Unicode MS" pitchFamily="34" charset="-128"/>
              </a:rPr>
              <a:t>이 한건만 나옴</a:t>
            </a:r>
          </a:p>
        </p:txBody>
      </p:sp>
      <p:sp>
        <p:nvSpPr>
          <p:cNvPr id="3" name="TextBox 2">
            <a:extLst>
              <a:ext uri="{FF2B5EF4-FFF2-40B4-BE49-F238E27FC236}">
                <a16:creationId xmlns:a16="http://schemas.microsoft.com/office/drawing/2014/main" id="{6FADA1B0-F40F-DC6F-F108-5B5BE5FFF049}"/>
              </a:ext>
            </a:extLst>
          </p:cNvPr>
          <p:cNvSpPr txBox="1"/>
          <p:nvPr/>
        </p:nvSpPr>
        <p:spPr>
          <a:xfrm>
            <a:off x="616689" y="1359278"/>
            <a:ext cx="207428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kumimoji="1" lang="en-US" altLang="ko-Kore-KR" sz="1600" b="1" kern="0" dirty="0">
                <a:solidFill>
                  <a:schemeClr val="accent3"/>
                </a:solidFill>
                <a:ea typeface="Arial Unicode MS" pitchFamily="34" charset="-128"/>
                <a:cs typeface="Arial Unicode MS" pitchFamily="34" charset="-128"/>
              </a:rPr>
              <a:t>CDS – Data modeling</a:t>
            </a:r>
            <a:endParaRPr kumimoji="1" lang="ko-Kore-KR" altLang="en-US" sz="1600" b="1" kern="0" dirty="0" err="1">
              <a:solidFill>
                <a:schemeClr val="accent3"/>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48EE2664-DD44-3DFD-FA36-A43E3C4F168D}"/>
              </a:ext>
            </a:extLst>
          </p:cNvPr>
          <p:cNvSpPr txBox="1"/>
          <p:nvPr/>
        </p:nvSpPr>
        <p:spPr>
          <a:xfrm>
            <a:off x="616689" y="1808713"/>
            <a:ext cx="2641443" cy="1692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 altLang="ko-Kore-KR" sz="1100" b="0" i="0" dirty="0" err="1">
                <a:solidFill>
                  <a:srgbClr val="212121"/>
                </a:solidFill>
                <a:effectLst/>
                <a:latin typeface="Inter"/>
              </a:rPr>
              <a:t>Schema.cds</a:t>
            </a:r>
            <a:endParaRPr kumimoji="1" lang="ko-Kore-KR" altLang="en-US"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125657339"/>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13" ma:contentTypeDescription="Create a new document." ma:contentTypeScope="" ma:versionID="cb34fe04620412692758718e721b9362">
  <xsd:schema xmlns:xsd="http://www.w3.org/2001/XMLSchema" xmlns:xs="http://www.w3.org/2001/XMLSchema" xmlns:p="http://schemas.microsoft.com/office/2006/metadata/properties" xmlns:ns3="386f4720-9db4-4950-8ffd-cd1ef4b846d5" xmlns:ns4="025efd7d-4e1d-49ec-b269-b81537660960" targetNamespace="http://schemas.microsoft.com/office/2006/metadata/properties" ma:root="true" ma:fieldsID="1fec72e8a40bc6b4c1f7c21834302be1" ns3:_="" ns4:_="">
    <xsd:import namespace="386f4720-9db4-4950-8ffd-cd1ef4b846d5"/>
    <xsd:import namespace="025efd7d-4e1d-49ec-b269-b8153766096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5efd7d-4e1d-49ec-b269-b815376609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8791E2-E0F4-4F84-9225-C8D2250CBC2B}">
  <ds:schemaRefs>
    <ds:schemaRef ds:uri="http://schemas.microsoft.com/sharepoint/v3/contenttype/forms"/>
  </ds:schemaRefs>
</ds:datastoreItem>
</file>

<file path=customXml/itemProps2.xml><?xml version="1.0" encoding="utf-8"?>
<ds:datastoreItem xmlns:ds="http://schemas.openxmlformats.org/officeDocument/2006/customXml" ds:itemID="{61DC6441-C09C-4AC0-A6F1-CE8420C0E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6f4720-9db4-4950-8ffd-cd1ef4b846d5"/>
    <ds:schemaRef ds:uri="025efd7d-4e1d-49ec-b269-b815376609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59A9436-A5C5-44E7-9980-67B0004B462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SAP_2019_16x9_white</Template>
  <TotalTime>65865</TotalTime>
  <Words>3345</Words>
  <Application>Microsoft Macintosh PowerPoint</Application>
  <PresentationFormat>사용자 지정</PresentationFormat>
  <Paragraphs>524</Paragraphs>
  <Slides>16</Slides>
  <Notes>8</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16</vt:i4>
      </vt:variant>
    </vt:vector>
  </HeadingPairs>
  <TitlesOfParts>
    <vt:vector size="27" baseType="lpstr">
      <vt:lpstr>IBMPlexMono, Monaco,  Courier New</vt:lpstr>
      <vt:lpstr>Inter</vt:lpstr>
      <vt:lpstr>ui-monospace</vt:lpstr>
      <vt:lpstr>Arial</vt:lpstr>
      <vt:lpstr>Courier New</vt:lpstr>
      <vt:lpstr>Menlo</vt:lpstr>
      <vt:lpstr>Symbol</vt:lpstr>
      <vt:lpstr>wingdings</vt:lpstr>
      <vt:lpstr>wingdings</vt:lpstr>
      <vt:lpstr>SAP 2019 16x9 white</vt:lpstr>
      <vt:lpstr>SAP 2019 16x9 blue</vt:lpstr>
      <vt:lpstr>Cookbook 소개</vt:lpstr>
      <vt:lpstr>Domain Modeling &amp; Providing Service Hands-on</vt:lpstr>
      <vt:lpstr>Capture intent  What, not How</vt:lpstr>
      <vt:lpstr>Fueling Generic Providers, Domain-Driven Design Keep it Simple, Stupid Aspect-oriented Modeling</vt:lpstr>
      <vt:lpstr>CAP Composition of many</vt:lpstr>
      <vt:lpstr>CAP Composition</vt:lpstr>
      <vt:lpstr>CAP Composition of one</vt:lpstr>
      <vt:lpstr>CAP Composition</vt:lpstr>
      <vt:lpstr>CAP Association(to one)</vt:lpstr>
      <vt:lpstr>CAP Association to many</vt:lpstr>
      <vt:lpstr>CAP Association</vt:lpstr>
      <vt:lpstr>Providing Services</vt:lpstr>
      <vt:lpstr>Consuming Services</vt:lpstr>
      <vt:lpstr>Databases</vt:lpstr>
      <vt:lpstr>CDS</vt:lpstr>
      <vt:lpstr>Binary type</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S/4HANA PCE What is it and How to position P&amp;T Solutions</dc:title>
  <dc:creator>Nallamotu, Anil</dc:creator>
  <cp:keywords>2019/16:9/white</cp:keywords>
  <cp:lastModifiedBy>Han, Jungwoo</cp:lastModifiedBy>
  <cp:revision>343</cp:revision>
  <dcterms:created xsi:type="dcterms:W3CDTF">2020-11-25T07:45:32Z</dcterms:created>
  <dcterms:modified xsi:type="dcterms:W3CDTF">2023-10-10T22:58:39Z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0x010100CA2FD6F1506F564BB79A97F9C245AD34</vt:lpwstr>
  </property>
</Properties>
</file>