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16"/>
  </p:notesMasterIdLst>
  <p:handoutMasterIdLst>
    <p:handoutMasterId r:id="rId17"/>
  </p:handoutMasterIdLst>
  <p:sldIdLst>
    <p:sldId id="2147479158" r:id="rId6"/>
    <p:sldId id="2147479159" r:id="rId7"/>
    <p:sldId id="2147479160" r:id="rId8"/>
    <p:sldId id="2147479161" r:id="rId9"/>
    <p:sldId id="2147479162" r:id="rId10"/>
    <p:sldId id="2147479164" r:id="rId11"/>
    <p:sldId id="2147479163" r:id="rId12"/>
    <p:sldId id="2147479165" r:id="rId13"/>
    <p:sldId id="2147479166" r:id="rId14"/>
    <p:sldId id="2147479167"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54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hse, Gabriela" initials="GG [2]" lastIdx="3" clrIdx="0">
    <p:extLst>
      <p:ext uri="{19B8F6BF-5375-455C-9EA6-DF929625EA0E}">
        <p15:presenceInfo xmlns:p15="http://schemas.microsoft.com/office/powerpoint/2012/main" userId="S::gabriela.gahse@sap.com::2f75d39d-efdd-45a2-aec5-f0801cd103ce" providerId="AD"/>
      </p:ext>
    </p:extLst>
  </p:cmAuthor>
  <p:cmAuthor id="2" name="Choi, Daehoon" initials="CD" lastIdx="1" clrIdx="1">
    <p:extLst>
      <p:ext uri="{19B8F6BF-5375-455C-9EA6-DF929625EA0E}">
        <p15:presenceInfo xmlns:p15="http://schemas.microsoft.com/office/powerpoint/2012/main" userId="S::daehoon.choi@sap.com::844af395-411a-4a5f-b670-63da8942844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B9E"/>
    <a:srgbClr val="5B8DAD"/>
    <a:srgbClr val="0070C0"/>
    <a:srgbClr val="00195A"/>
    <a:srgbClr val="FF0000"/>
    <a:srgbClr val="0F46A7"/>
    <a:srgbClr val="970A82"/>
    <a:srgbClr val="FF3399"/>
    <a:srgbClr val="FFFFFF"/>
    <a:srgbClr val="FEE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93"/>
    <p:restoredTop sz="94558" autoAdjust="0"/>
  </p:normalViewPr>
  <p:slideViewPr>
    <p:cSldViewPr snapToGrid="0">
      <p:cViewPr>
        <p:scale>
          <a:sx n="138" d="100"/>
          <a:sy n="138" d="100"/>
        </p:scale>
        <p:origin x="368" y="-224"/>
      </p:cViewPr>
      <p:guideLst>
        <p:guide pos="3841"/>
        <p:guide orient="horz" pos="1548"/>
      </p:guideLst>
    </p:cSldViewPr>
  </p:slideViewPr>
  <p:notesTextViewPr>
    <p:cViewPr>
      <p:scale>
        <a:sx n="1" d="1"/>
        <a:sy n="1" d="1"/>
      </p:scale>
      <p:origin x="0" y="0"/>
    </p:cViewPr>
  </p:notesTextViewPr>
  <p:sorterViewPr>
    <p:cViewPr>
      <p:scale>
        <a:sx n="1" d="1"/>
        <a:sy n="1" d="1"/>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7</a:t>
            </a:fld>
            <a:endParaRPr lang="de-DE"/>
          </a:p>
        </p:txBody>
      </p:sp>
    </p:spTree>
    <p:extLst>
      <p:ext uri="{BB962C8B-B14F-4D97-AF65-F5344CB8AC3E}">
        <p14:creationId xmlns:p14="http://schemas.microsoft.com/office/powerpoint/2010/main" val="464333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4"/>
              </a:rPr>
              <a:t>www.sap.com/corporate/de/legal/copyright.html</a:t>
            </a:r>
            <a:r>
              <a:rPr lang="de-DE" sz="800" kern="1200" noProof="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a:t>
            </a:r>
            <a:r>
              <a:rPr lang="en-US" altLang="ko-KR" sz="600" noProof="0" dirty="0">
                <a:solidFill>
                  <a:schemeClr val="tx1"/>
                </a:solidFill>
              </a:rPr>
              <a:t>22</a:t>
            </a:r>
            <a:r>
              <a:rPr lang="en-US" sz="600" noProof="0" dirty="0">
                <a:solidFill>
                  <a:schemeClr val="tx1"/>
                </a:solidFill>
              </a:rPr>
              <a:t>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2019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hyperlink" Target="https://github.com/SAP-samples/cloud-cap-risk-management/tree/master/templates/create-cap-applica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0EF91084-FCA6-AC39-63B1-E62C20B488B8}"/>
              </a:ext>
            </a:extLst>
          </p:cNvPr>
          <p:cNvSpPr>
            <a:spLocks noGrp="1"/>
          </p:cNvSpPr>
          <p:nvPr>
            <p:ph type="title"/>
          </p:nvPr>
        </p:nvSpPr>
        <p:spPr/>
        <p:txBody>
          <a:bodyPr/>
          <a:lstStyle/>
          <a:p>
            <a:r>
              <a:rPr kumimoji="1" lang="en-US" altLang="ko-Kore-KR" dirty="0"/>
              <a:t>CAP Project </a:t>
            </a:r>
            <a:r>
              <a:rPr kumimoji="1" lang="ko-Kore-KR" altLang="en-US" dirty="0"/>
              <a:t>구성</a:t>
            </a:r>
          </a:p>
        </p:txBody>
      </p:sp>
      <p:pic>
        <p:nvPicPr>
          <p:cNvPr id="4" name="그림 3">
            <a:extLst>
              <a:ext uri="{FF2B5EF4-FFF2-40B4-BE49-F238E27FC236}">
                <a16:creationId xmlns:a16="http://schemas.microsoft.com/office/drawing/2014/main" id="{F5B9759B-808B-10F2-8AAB-A972D599B88F}"/>
              </a:ext>
            </a:extLst>
          </p:cNvPr>
          <p:cNvPicPr>
            <a:picLocks noChangeAspect="1"/>
          </p:cNvPicPr>
          <p:nvPr/>
        </p:nvPicPr>
        <p:blipFill>
          <a:blip r:embed="rId2"/>
          <a:stretch>
            <a:fillRect/>
          </a:stretch>
        </p:blipFill>
        <p:spPr>
          <a:xfrm>
            <a:off x="504001" y="1966487"/>
            <a:ext cx="4914900" cy="3594100"/>
          </a:xfrm>
          <a:prstGeom prst="rect">
            <a:avLst/>
          </a:prstGeom>
        </p:spPr>
      </p:pic>
      <p:pic>
        <p:nvPicPr>
          <p:cNvPr id="5" name="그림 4">
            <a:extLst>
              <a:ext uri="{FF2B5EF4-FFF2-40B4-BE49-F238E27FC236}">
                <a16:creationId xmlns:a16="http://schemas.microsoft.com/office/drawing/2014/main" id="{DED7016D-2A2F-BEA1-0049-C4A71AF194AC}"/>
              </a:ext>
            </a:extLst>
          </p:cNvPr>
          <p:cNvPicPr>
            <a:picLocks noChangeAspect="1"/>
          </p:cNvPicPr>
          <p:nvPr/>
        </p:nvPicPr>
        <p:blipFill>
          <a:blip r:embed="rId3"/>
          <a:stretch>
            <a:fillRect/>
          </a:stretch>
        </p:blipFill>
        <p:spPr>
          <a:xfrm>
            <a:off x="6776275" y="1886725"/>
            <a:ext cx="4203700" cy="3530600"/>
          </a:xfrm>
          <a:prstGeom prst="rect">
            <a:avLst/>
          </a:prstGeom>
        </p:spPr>
      </p:pic>
      <p:sp>
        <p:nvSpPr>
          <p:cNvPr id="2" name="TextBox 1">
            <a:extLst>
              <a:ext uri="{FF2B5EF4-FFF2-40B4-BE49-F238E27FC236}">
                <a16:creationId xmlns:a16="http://schemas.microsoft.com/office/drawing/2014/main" id="{88A097C8-1E53-D597-DD14-A869C4D1986B}"/>
              </a:ext>
            </a:extLst>
          </p:cNvPr>
          <p:cNvSpPr txBox="1"/>
          <p:nvPr/>
        </p:nvSpPr>
        <p:spPr>
          <a:xfrm>
            <a:off x="735724" y="1241529"/>
            <a:ext cx="855362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Template</a:t>
            </a:r>
            <a:r>
              <a:rPr kumimoji="1" lang="ko-KR" altLang="en-US" sz="1800" kern="0" dirty="0" err="1">
                <a:ea typeface="Arial Unicode MS" pitchFamily="34" charset="-128"/>
                <a:cs typeface="Arial Unicode MS" pitchFamily="34" charset="-128"/>
              </a:rPr>
              <a:t>를</a:t>
            </a:r>
            <a:r>
              <a:rPr kumimoji="1" lang="ko-KR" altLang="en-US" sz="1800" kern="0" dirty="0">
                <a:ea typeface="Arial Unicode MS" pitchFamily="34" charset="-128"/>
                <a:cs typeface="Arial Unicode MS" pitchFamily="34" charset="-128"/>
              </a:rPr>
              <a:t> 통해 빠르게 </a:t>
            </a:r>
            <a:r>
              <a:rPr kumimoji="1" lang="en-US" altLang="ko-KR" sz="1800" kern="0" dirty="0">
                <a:ea typeface="Arial Unicode MS" pitchFamily="34" charset="-128"/>
                <a:cs typeface="Arial Unicode MS" pitchFamily="34" charset="-128"/>
              </a:rPr>
              <a:t>CAP Project </a:t>
            </a:r>
            <a:r>
              <a:rPr kumimoji="1" lang="ko-KR" altLang="en-US" sz="1800" kern="0" dirty="0">
                <a:ea typeface="Arial Unicode MS" pitchFamily="34" charset="-128"/>
                <a:cs typeface="Arial Unicode MS" pitchFamily="34" charset="-128"/>
              </a:rPr>
              <a:t>생성</a:t>
            </a:r>
            <a:r>
              <a:rPr kumimoji="1" lang="en-US" altLang="ko-KR" sz="1800" kern="0" dirty="0">
                <a:ea typeface="Arial Unicode MS" pitchFamily="34" charset="-128"/>
                <a:cs typeface="Arial Unicode MS" pitchFamily="34" charset="-128"/>
              </a:rPr>
              <a:t>.</a:t>
            </a:r>
            <a:r>
              <a:rPr kumimoji="1" lang="ko-KR" altLang="en-US" sz="1800" kern="0" dirty="0">
                <a:ea typeface="Arial Unicode MS" pitchFamily="34" charset="-128"/>
                <a:cs typeface="Arial Unicode MS" pitchFamily="34" charset="-128"/>
              </a:rPr>
              <a:t> </a:t>
            </a:r>
            <a:r>
              <a:rPr kumimoji="1" lang="en-US" altLang="ko-KR" sz="1800" kern="0" dirty="0">
                <a:ea typeface="Arial Unicode MS" pitchFamily="34" charset="-128"/>
                <a:cs typeface="Arial Unicode MS" pitchFamily="34" charset="-128"/>
              </a:rPr>
              <a:t>MTA(Multi Target Application) </a:t>
            </a:r>
            <a:r>
              <a:rPr kumimoji="1" lang="ko-KR" altLang="en-US" sz="1800" kern="0" dirty="0">
                <a:ea typeface="Arial Unicode MS" pitchFamily="34" charset="-128"/>
                <a:cs typeface="Arial Unicode MS" pitchFamily="34" charset="-128"/>
              </a:rPr>
              <a:t>타입 생성</a:t>
            </a:r>
            <a:endParaRPr kumimoji="1" lang="ko-Kore-KR" altLang="en-US" sz="1800" kern="0" dirty="0" err="1">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80E9AD42-B84E-D5A8-A835-9DA58C351D68}"/>
              </a:ext>
            </a:extLst>
          </p:cNvPr>
          <p:cNvSpPr txBox="1"/>
          <p:nvPr/>
        </p:nvSpPr>
        <p:spPr>
          <a:xfrm>
            <a:off x="588579" y="5959366"/>
            <a:ext cx="977620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800" kern="0" dirty="0">
                <a:ea typeface="Arial Unicode MS" pitchFamily="34" charset="-128"/>
                <a:cs typeface="Arial Unicode MS" pitchFamily="34" charset="-128"/>
              </a:rPr>
              <a:t>Example source : </a:t>
            </a:r>
            <a:r>
              <a:rPr lang="en" altLang="ko-KR" sz="1400" b="0" i="0" u="none" strike="noStrike" dirty="0">
                <a:effectLst/>
                <a:latin typeface="-apple-system"/>
                <a:hlinkClick r:id="rId4"/>
              </a:rPr>
              <a:t>https://github.com/SAP-samples/cloud-cap-risk-management/tree/master/templates/create-cap-application</a:t>
            </a:r>
            <a:endParaRPr kumimoji="1" lang="ko-KR"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05496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9DB042-2D51-9DE0-CF28-862D8F9938EB}"/>
              </a:ext>
            </a:extLst>
          </p:cNvPr>
          <p:cNvSpPr>
            <a:spLocks noGrp="1"/>
          </p:cNvSpPr>
          <p:nvPr>
            <p:ph type="title"/>
          </p:nvPr>
        </p:nvSpPr>
        <p:spPr/>
        <p:txBody>
          <a:bodyPr/>
          <a:lstStyle/>
          <a:p>
            <a:r>
              <a:rPr kumimoji="1" lang="en-US" altLang="ko-Kore-KR" dirty="0"/>
              <a:t>Build &amp; Deploy &amp; Testing</a:t>
            </a:r>
            <a:endParaRPr kumimoji="1" lang="ko-Kore-KR" altLang="en-US" dirty="0"/>
          </a:p>
        </p:txBody>
      </p:sp>
      <p:sp>
        <p:nvSpPr>
          <p:cNvPr id="3" name="TextBox 2">
            <a:extLst>
              <a:ext uri="{FF2B5EF4-FFF2-40B4-BE49-F238E27FC236}">
                <a16:creationId xmlns:a16="http://schemas.microsoft.com/office/drawing/2014/main" id="{2E0A06E5-E822-BF92-F924-212FBE8F660C}"/>
              </a:ext>
            </a:extLst>
          </p:cNvPr>
          <p:cNvSpPr txBox="1"/>
          <p:nvPr/>
        </p:nvSpPr>
        <p:spPr>
          <a:xfrm>
            <a:off x="602166" y="1427356"/>
            <a:ext cx="7825860" cy="152349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err="1">
                <a:ea typeface="Arial Unicode MS" pitchFamily="34" charset="-128"/>
                <a:cs typeface="Arial Unicode MS" pitchFamily="34" charset="-128"/>
              </a:rPr>
              <a:t>Mta.yaml</a:t>
            </a:r>
            <a:r>
              <a:rPr kumimoji="1" lang="ko-Kore-KR" altLang="en-US" sz="1800" kern="0" dirty="0">
                <a:ea typeface="Arial Unicode MS" pitchFamily="34" charset="-128"/>
                <a:cs typeface="Arial Unicode MS" pitchFamily="34" charset="-128"/>
              </a:rPr>
              <a:t>파일 우클릭 </a:t>
            </a:r>
            <a:r>
              <a:rPr kumimoji="1" lang="en-US" altLang="ko-Kore-KR" sz="1800" kern="0" dirty="0">
                <a:ea typeface="Arial Unicode MS" pitchFamily="34" charset="-128"/>
                <a:cs typeface="Arial Unicode MS" pitchFamily="34" charset="-128"/>
                <a:sym typeface="Wingdings" pitchFamily="2" charset="2"/>
              </a:rPr>
              <a:t> Build </a:t>
            </a:r>
          </a:p>
          <a:p>
            <a:pPr fontAlgn="base">
              <a:spcBef>
                <a:spcPct val="50000"/>
              </a:spcBef>
              <a:spcAft>
                <a:spcPct val="0"/>
              </a:spcAft>
              <a:buClr>
                <a:srgbClr val="F0AB00"/>
              </a:buClr>
              <a:buSzPct val="80000"/>
            </a:pPr>
            <a:r>
              <a:rPr kumimoji="1" lang="en-US" altLang="ko-Kore-KR" sz="1800" kern="0" dirty="0" err="1">
                <a:ea typeface="Arial Unicode MS" pitchFamily="34" charset="-128"/>
                <a:cs typeface="Arial Unicode MS" pitchFamily="34" charset="-128"/>
                <a:sym typeface="Wingdings" pitchFamily="2" charset="2"/>
              </a:rPr>
              <a:t>Mta_archives</a:t>
            </a:r>
            <a:r>
              <a:rPr kumimoji="1" lang="en-US" altLang="ko-Kore-KR" sz="1800" kern="0" dirty="0">
                <a:ea typeface="Arial Unicode MS" pitchFamily="34" charset="-128"/>
                <a:cs typeface="Arial Unicode MS" pitchFamily="34" charset="-128"/>
                <a:sym typeface="Wingdings" pitchFamily="2" charset="2"/>
              </a:rPr>
              <a:t>/RiskManagement30_1.0.0.mtar </a:t>
            </a:r>
            <a:r>
              <a:rPr kumimoji="1" lang="ko-Kore-KR" altLang="en-US" sz="1800" kern="0" dirty="0">
                <a:ea typeface="Arial Unicode MS" pitchFamily="34" charset="-128"/>
                <a:cs typeface="Arial Unicode MS" pitchFamily="34" charset="-128"/>
                <a:sym typeface="Wingdings" pitchFamily="2" charset="2"/>
              </a:rPr>
              <a:t>파일 확인</a:t>
            </a:r>
            <a:r>
              <a:rPr kumimoji="1" lang="en-US" altLang="ko-Kore-KR" sz="1800" kern="0" dirty="0">
                <a:ea typeface="Arial Unicode MS" pitchFamily="34" charset="-128"/>
                <a:cs typeface="Arial Unicode MS" pitchFamily="34" charset="-128"/>
                <a:sym typeface="Wingdings" pitchFamily="2" charset="2"/>
              </a:rPr>
              <a:t>  </a:t>
            </a:r>
            <a:r>
              <a:rPr kumimoji="1" lang="ko-Kore-KR" altLang="en-US" sz="1800" kern="0" dirty="0">
                <a:ea typeface="Arial Unicode MS" pitchFamily="34" charset="-128"/>
                <a:cs typeface="Arial Unicode MS" pitchFamily="34" charset="-128"/>
                <a:sym typeface="Wingdings" pitchFamily="2" charset="2"/>
              </a:rPr>
              <a:t>우클릭 </a:t>
            </a:r>
            <a:r>
              <a:rPr kumimoji="1" lang="en-US" altLang="ko-Kore-KR" sz="1800" kern="0" dirty="0">
                <a:ea typeface="Arial Unicode MS" pitchFamily="34" charset="-128"/>
                <a:cs typeface="Arial Unicode MS" pitchFamily="34" charset="-128"/>
                <a:sym typeface="Wingdings" pitchFamily="2" charset="2"/>
              </a:rPr>
              <a:t> Deploy</a:t>
            </a:r>
          </a:p>
          <a:p>
            <a:pPr fontAlgn="base">
              <a:spcBef>
                <a:spcPct val="50000"/>
              </a:spcBef>
              <a:spcAft>
                <a:spcPct val="0"/>
              </a:spcAft>
              <a:buClr>
                <a:srgbClr val="F0AB00"/>
              </a:buClr>
              <a:buSzPct val="80000"/>
            </a:pPr>
            <a:endParaRPr kumimoji="1" lang="en-US" altLang="ko-Kore-KR" sz="1800" kern="0" dirty="0">
              <a:ea typeface="Arial Unicode MS" pitchFamily="34" charset="-128"/>
              <a:cs typeface="Arial Unicode MS" pitchFamily="34" charset="-128"/>
              <a:sym typeface="Wingdings" pitchFamily="2" charset="2"/>
            </a:endParaRPr>
          </a:p>
          <a:p>
            <a:pPr fontAlgn="base">
              <a:spcBef>
                <a:spcPct val="50000"/>
              </a:spcBef>
              <a:spcAft>
                <a:spcPct val="0"/>
              </a:spcAft>
              <a:buClr>
                <a:srgbClr val="F0AB00"/>
              </a:buClr>
              <a:buSzPct val="80000"/>
            </a:pPr>
            <a:endParaRPr kumimoji="1" lang="ko-Kore-KR" altLang="en-US" sz="1800" kern="0" dirty="0" err="1">
              <a:ea typeface="Arial Unicode MS" pitchFamily="34" charset="-128"/>
              <a:cs typeface="Arial Unicode MS" pitchFamily="34" charset="-128"/>
            </a:endParaRPr>
          </a:p>
        </p:txBody>
      </p:sp>
      <p:pic>
        <p:nvPicPr>
          <p:cNvPr id="4" name="그림 3">
            <a:extLst>
              <a:ext uri="{FF2B5EF4-FFF2-40B4-BE49-F238E27FC236}">
                <a16:creationId xmlns:a16="http://schemas.microsoft.com/office/drawing/2014/main" id="{DE31F209-1B60-EB03-F044-A37F7E37730B}"/>
              </a:ext>
            </a:extLst>
          </p:cNvPr>
          <p:cNvPicPr>
            <a:picLocks noChangeAspect="1"/>
          </p:cNvPicPr>
          <p:nvPr/>
        </p:nvPicPr>
        <p:blipFill>
          <a:blip r:embed="rId2"/>
          <a:stretch>
            <a:fillRect/>
          </a:stretch>
        </p:blipFill>
        <p:spPr>
          <a:xfrm>
            <a:off x="504001" y="2379116"/>
            <a:ext cx="6073969" cy="2512370"/>
          </a:xfrm>
          <a:prstGeom prst="rect">
            <a:avLst/>
          </a:prstGeom>
        </p:spPr>
      </p:pic>
      <p:pic>
        <p:nvPicPr>
          <p:cNvPr id="5" name="그림 4">
            <a:extLst>
              <a:ext uri="{FF2B5EF4-FFF2-40B4-BE49-F238E27FC236}">
                <a16:creationId xmlns:a16="http://schemas.microsoft.com/office/drawing/2014/main" id="{31044F92-39BA-D293-6C1B-D1EC863A6BCA}"/>
              </a:ext>
            </a:extLst>
          </p:cNvPr>
          <p:cNvPicPr>
            <a:picLocks noChangeAspect="1"/>
          </p:cNvPicPr>
          <p:nvPr/>
        </p:nvPicPr>
        <p:blipFill>
          <a:blip r:embed="rId3"/>
          <a:stretch>
            <a:fillRect/>
          </a:stretch>
        </p:blipFill>
        <p:spPr>
          <a:xfrm>
            <a:off x="504001" y="4891486"/>
            <a:ext cx="7747000" cy="1841500"/>
          </a:xfrm>
          <a:prstGeom prst="rect">
            <a:avLst/>
          </a:prstGeom>
        </p:spPr>
      </p:pic>
    </p:spTree>
    <p:extLst>
      <p:ext uri="{BB962C8B-B14F-4D97-AF65-F5344CB8AC3E}">
        <p14:creationId xmlns:p14="http://schemas.microsoft.com/office/powerpoint/2010/main" val="1138467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00CD4A-6E02-7DE0-E298-769C2F2423C3}"/>
              </a:ext>
            </a:extLst>
          </p:cNvPr>
          <p:cNvSpPr>
            <a:spLocks noGrp="1"/>
          </p:cNvSpPr>
          <p:nvPr>
            <p:ph type="title"/>
          </p:nvPr>
        </p:nvSpPr>
        <p:spPr/>
        <p:txBody>
          <a:bodyPr/>
          <a:lstStyle/>
          <a:p>
            <a:r>
              <a:rPr kumimoji="1" lang="en-US" altLang="ko-Kore-KR" dirty="0"/>
              <a:t>CAP Project </a:t>
            </a:r>
            <a:r>
              <a:rPr kumimoji="1" lang="ko-Kore-KR" altLang="en-US" dirty="0"/>
              <a:t>구성</a:t>
            </a:r>
          </a:p>
        </p:txBody>
      </p:sp>
      <p:pic>
        <p:nvPicPr>
          <p:cNvPr id="3" name="그림 2">
            <a:extLst>
              <a:ext uri="{FF2B5EF4-FFF2-40B4-BE49-F238E27FC236}">
                <a16:creationId xmlns:a16="http://schemas.microsoft.com/office/drawing/2014/main" id="{672DDDC2-51E5-2DB1-878B-3377A5E93D81}"/>
              </a:ext>
            </a:extLst>
          </p:cNvPr>
          <p:cNvPicPr>
            <a:picLocks noChangeAspect="1"/>
          </p:cNvPicPr>
          <p:nvPr/>
        </p:nvPicPr>
        <p:blipFill>
          <a:blip r:embed="rId2"/>
          <a:stretch>
            <a:fillRect/>
          </a:stretch>
        </p:blipFill>
        <p:spPr>
          <a:xfrm>
            <a:off x="5984062" y="2032929"/>
            <a:ext cx="5112473" cy="3243264"/>
          </a:xfrm>
          <a:prstGeom prst="rect">
            <a:avLst/>
          </a:prstGeom>
        </p:spPr>
      </p:pic>
      <p:pic>
        <p:nvPicPr>
          <p:cNvPr id="4" name="그림 3">
            <a:extLst>
              <a:ext uri="{FF2B5EF4-FFF2-40B4-BE49-F238E27FC236}">
                <a16:creationId xmlns:a16="http://schemas.microsoft.com/office/drawing/2014/main" id="{64BEC8FE-0EC1-2BE8-8BD7-72985B904608}"/>
              </a:ext>
            </a:extLst>
          </p:cNvPr>
          <p:cNvPicPr>
            <a:picLocks noChangeAspect="1"/>
          </p:cNvPicPr>
          <p:nvPr/>
        </p:nvPicPr>
        <p:blipFill>
          <a:blip r:embed="rId3"/>
          <a:stretch>
            <a:fillRect/>
          </a:stretch>
        </p:blipFill>
        <p:spPr>
          <a:xfrm>
            <a:off x="726837" y="2032929"/>
            <a:ext cx="4895264" cy="3243264"/>
          </a:xfrm>
          <a:prstGeom prst="rect">
            <a:avLst/>
          </a:prstGeom>
        </p:spPr>
      </p:pic>
      <p:sp>
        <p:nvSpPr>
          <p:cNvPr id="5" name="TextBox 4">
            <a:extLst>
              <a:ext uri="{FF2B5EF4-FFF2-40B4-BE49-F238E27FC236}">
                <a16:creationId xmlns:a16="http://schemas.microsoft.com/office/drawing/2014/main" id="{6161C000-5B75-EA1A-9170-00234C2607F6}"/>
              </a:ext>
            </a:extLst>
          </p:cNvPr>
          <p:cNvSpPr txBox="1"/>
          <p:nvPr/>
        </p:nvSpPr>
        <p:spPr>
          <a:xfrm>
            <a:off x="735724" y="1241529"/>
            <a:ext cx="270586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HANA </a:t>
            </a:r>
            <a:r>
              <a:rPr kumimoji="1" lang="en-US" altLang="ko-KR" sz="1800" kern="0" dirty="0">
                <a:ea typeface="Arial Unicode MS" pitchFamily="34" charset="-128"/>
                <a:cs typeface="Arial Unicode MS" pitchFamily="34" charset="-128"/>
              </a:rPr>
              <a:t>HDI</a:t>
            </a:r>
            <a:r>
              <a:rPr kumimoji="1" lang="ko-KR" altLang="en-US" sz="1800" kern="0" dirty="0">
                <a:ea typeface="Arial Unicode MS" pitchFamily="34" charset="-128"/>
                <a:cs typeface="Arial Unicode MS" pitchFamily="34" charset="-128"/>
              </a:rPr>
              <a:t> </a:t>
            </a:r>
            <a:r>
              <a:rPr kumimoji="1" lang="en-US" altLang="ko-KR" sz="1800" kern="0" dirty="0">
                <a:ea typeface="Arial Unicode MS" pitchFamily="34" charset="-128"/>
                <a:cs typeface="Arial Unicode MS" pitchFamily="34" charset="-128"/>
              </a:rPr>
              <a:t>container</a:t>
            </a:r>
            <a:r>
              <a:rPr kumimoji="1" lang="ko-KR" altLang="en-US" sz="1800" kern="0" dirty="0">
                <a:ea typeface="Arial Unicode MS" pitchFamily="34" charset="-128"/>
                <a:cs typeface="Arial Unicode MS" pitchFamily="34" charset="-128"/>
              </a:rPr>
              <a:t> 생성</a:t>
            </a:r>
            <a:r>
              <a:rPr kumimoji="1" lang="en-US" altLang="ko-KR" sz="1800" kern="0" dirty="0">
                <a:ea typeface="Arial Unicode MS" pitchFamily="34" charset="-128"/>
                <a:cs typeface="Arial Unicode MS" pitchFamily="34" charset="-128"/>
              </a:rPr>
              <a:t>.</a:t>
            </a:r>
            <a:endParaRPr kumimoji="1" lang="ko-Kore-KR"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38674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646B6C-F2CA-7D7A-26EB-48F9D4DB06CA}"/>
              </a:ext>
            </a:extLst>
          </p:cNvPr>
          <p:cNvSpPr>
            <a:spLocks noGrp="1"/>
          </p:cNvSpPr>
          <p:nvPr>
            <p:ph type="title"/>
          </p:nvPr>
        </p:nvSpPr>
        <p:spPr/>
        <p:txBody>
          <a:bodyPr/>
          <a:lstStyle/>
          <a:p>
            <a:r>
              <a:rPr kumimoji="1" lang="en-US" altLang="ko-Kore-KR" dirty="0"/>
              <a:t>CAP Project </a:t>
            </a:r>
            <a:r>
              <a:rPr kumimoji="1" lang="ko-Kore-KR" altLang="en-US" dirty="0"/>
              <a:t>구성</a:t>
            </a:r>
          </a:p>
        </p:txBody>
      </p:sp>
      <p:pic>
        <p:nvPicPr>
          <p:cNvPr id="3" name="그림 2">
            <a:extLst>
              <a:ext uri="{FF2B5EF4-FFF2-40B4-BE49-F238E27FC236}">
                <a16:creationId xmlns:a16="http://schemas.microsoft.com/office/drawing/2014/main" id="{4BA33E99-2576-F889-7AE1-359361815FCC}"/>
              </a:ext>
            </a:extLst>
          </p:cNvPr>
          <p:cNvPicPr>
            <a:picLocks noChangeAspect="1"/>
          </p:cNvPicPr>
          <p:nvPr/>
        </p:nvPicPr>
        <p:blipFill>
          <a:blip r:embed="rId2"/>
          <a:stretch>
            <a:fillRect/>
          </a:stretch>
        </p:blipFill>
        <p:spPr>
          <a:xfrm>
            <a:off x="657960" y="1732620"/>
            <a:ext cx="4902200" cy="3771900"/>
          </a:xfrm>
          <a:prstGeom prst="rect">
            <a:avLst/>
          </a:prstGeom>
        </p:spPr>
      </p:pic>
      <p:pic>
        <p:nvPicPr>
          <p:cNvPr id="4" name="그림 3">
            <a:extLst>
              <a:ext uri="{FF2B5EF4-FFF2-40B4-BE49-F238E27FC236}">
                <a16:creationId xmlns:a16="http://schemas.microsoft.com/office/drawing/2014/main" id="{70A3F0D0-2C5D-F118-DBF2-15B3E106DE68}"/>
              </a:ext>
            </a:extLst>
          </p:cNvPr>
          <p:cNvPicPr>
            <a:picLocks noChangeAspect="1"/>
          </p:cNvPicPr>
          <p:nvPr/>
        </p:nvPicPr>
        <p:blipFill>
          <a:blip r:embed="rId3"/>
          <a:stretch>
            <a:fillRect/>
          </a:stretch>
        </p:blipFill>
        <p:spPr>
          <a:xfrm>
            <a:off x="6332227" y="1731200"/>
            <a:ext cx="4838700" cy="4622800"/>
          </a:xfrm>
          <a:prstGeom prst="rect">
            <a:avLst/>
          </a:prstGeom>
        </p:spPr>
      </p:pic>
      <p:sp>
        <p:nvSpPr>
          <p:cNvPr id="5" name="TextBox 4">
            <a:extLst>
              <a:ext uri="{FF2B5EF4-FFF2-40B4-BE49-F238E27FC236}">
                <a16:creationId xmlns:a16="http://schemas.microsoft.com/office/drawing/2014/main" id="{AEA40590-7D10-E480-19E8-02BA32E147B3}"/>
              </a:ext>
            </a:extLst>
          </p:cNvPr>
          <p:cNvSpPr txBox="1"/>
          <p:nvPr/>
        </p:nvSpPr>
        <p:spPr>
          <a:xfrm>
            <a:off x="735724" y="1241529"/>
            <a:ext cx="209031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Mockup </a:t>
            </a:r>
            <a:r>
              <a:rPr kumimoji="1" lang="ko-KR" altLang="en-US" sz="1800" kern="0" dirty="0" err="1">
                <a:ea typeface="Arial Unicode MS" pitchFamily="34" charset="-128"/>
                <a:cs typeface="Arial Unicode MS" pitchFamily="34" charset="-128"/>
              </a:rPr>
              <a:t>데이타</a:t>
            </a:r>
            <a:r>
              <a:rPr kumimoji="1" lang="ko-KR" altLang="en-US" sz="1800" kern="0" dirty="0">
                <a:ea typeface="Arial Unicode MS" pitchFamily="34" charset="-128"/>
                <a:cs typeface="Arial Unicode MS" pitchFamily="34" charset="-128"/>
              </a:rPr>
              <a:t> 구성</a:t>
            </a:r>
            <a:endParaRPr kumimoji="1" lang="ko-Kore-KR"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018719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412FC7-12F4-D8C0-01E2-D6EF81D42A8D}"/>
              </a:ext>
            </a:extLst>
          </p:cNvPr>
          <p:cNvSpPr>
            <a:spLocks noGrp="1"/>
          </p:cNvSpPr>
          <p:nvPr>
            <p:ph type="title"/>
          </p:nvPr>
        </p:nvSpPr>
        <p:spPr/>
        <p:txBody>
          <a:bodyPr/>
          <a:lstStyle/>
          <a:p>
            <a:r>
              <a:rPr kumimoji="1" lang="en-US" altLang="ko-Kore-KR" dirty="0"/>
              <a:t>Fiori App</a:t>
            </a:r>
            <a:r>
              <a:rPr kumimoji="1" lang="ko-Kore-KR" altLang="en-US" dirty="0"/>
              <a:t>구성</a:t>
            </a:r>
          </a:p>
        </p:txBody>
      </p:sp>
      <p:pic>
        <p:nvPicPr>
          <p:cNvPr id="3" name="그림 2">
            <a:extLst>
              <a:ext uri="{FF2B5EF4-FFF2-40B4-BE49-F238E27FC236}">
                <a16:creationId xmlns:a16="http://schemas.microsoft.com/office/drawing/2014/main" id="{B643EF96-5D83-8F6F-75D5-52E6BB28DB9B}"/>
              </a:ext>
            </a:extLst>
          </p:cNvPr>
          <p:cNvPicPr>
            <a:picLocks noChangeAspect="1"/>
          </p:cNvPicPr>
          <p:nvPr/>
        </p:nvPicPr>
        <p:blipFill>
          <a:blip r:embed="rId2"/>
          <a:stretch>
            <a:fillRect/>
          </a:stretch>
        </p:blipFill>
        <p:spPr>
          <a:xfrm>
            <a:off x="648358" y="1549400"/>
            <a:ext cx="4876800" cy="3759200"/>
          </a:xfrm>
          <a:prstGeom prst="rect">
            <a:avLst/>
          </a:prstGeom>
          <a:ln>
            <a:solidFill>
              <a:schemeClr val="bg1">
                <a:lumMod val="85000"/>
              </a:schemeClr>
            </a:solidFill>
          </a:ln>
        </p:spPr>
      </p:pic>
      <p:pic>
        <p:nvPicPr>
          <p:cNvPr id="4" name="그림 3">
            <a:extLst>
              <a:ext uri="{FF2B5EF4-FFF2-40B4-BE49-F238E27FC236}">
                <a16:creationId xmlns:a16="http://schemas.microsoft.com/office/drawing/2014/main" id="{8D8E635F-163E-EDD5-41F3-2F70D7DD8085}"/>
              </a:ext>
            </a:extLst>
          </p:cNvPr>
          <p:cNvPicPr>
            <a:picLocks noChangeAspect="1"/>
          </p:cNvPicPr>
          <p:nvPr/>
        </p:nvPicPr>
        <p:blipFill>
          <a:blip r:embed="rId3"/>
          <a:stretch>
            <a:fillRect/>
          </a:stretch>
        </p:blipFill>
        <p:spPr>
          <a:xfrm>
            <a:off x="6097239" y="1498600"/>
            <a:ext cx="4622800" cy="3860800"/>
          </a:xfrm>
          <a:prstGeom prst="rect">
            <a:avLst/>
          </a:prstGeom>
          <a:ln>
            <a:solidFill>
              <a:schemeClr val="bg1">
                <a:lumMod val="85000"/>
              </a:schemeClr>
            </a:solidFill>
          </a:ln>
        </p:spPr>
      </p:pic>
      <p:sp>
        <p:nvSpPr>
          <p:cNvPr id="5" name="TextBox 4">
            <a:extLst>
              <a:ext uri="{FF2B5EF4-FFF2-40B4-BE49-F238E27FC236}">
                <a16:creationId xmlns:a16="http://schemas.microsoft.com/office/drawing/2014/main" id="{E55E3791-A6A6-B2A0-8545-744C1604AD9F}"/>
              </a:ext>
            </a:extLst>
          </p:cNvPr>
          <p:cNvSpPr txBox="1"/>
          <p:nvPr/>
        </p:nvSpPr>
        <p:spPr>
          <a:xfrm>
            <a:off x="735724" y="1241529"/>
            <a:ext cx="262892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UI </a:t>
            </a:r>
            <a:r>
              <a:rPr kumimoji="1" lang="ko-KR" altLang="en-US" sz="1800" kern="0" dirty="0">
                <a:ea typeface="Arial Unicode MS" pitchFamily="34" charset="-128"/>
                <a:cs typeface="Arial Unicode MS" pitchFamily="34" charset="-128"/>
              </a:rPr>
              <a:t>생성 </a:t>
            </a:r>
            <a:r>
              <a:rPr kumimoji="1" lang="en-US" altLang="ko-KR" sz="1800" kern="0" dirty="0">
                <a:ea typeface="Arial Unicode MS" pitchFamily="34" charset="-128"/>
                <a:cs typeface="Arial Unicode MS" pitchFamily="34" charset="-128"/>
              </a:rPr>
              <a:t>–</a:t>
            </a:r>
            <a:r>
              <a:rPr kumimoji="1" lang="ko-KR" altLang="en-US" sz="1800" kern="0" dirty="0">
                <a:ea typeface="Arial Unicode MS" pitchFamily="34" charset="-128"/>
                <a:cs typeface="Arial Unicode MS" pitchFamily="34" charset="-128"/>
              </a:rPr>
              <a:t> </a:t>
            </a:r>
            <a:r>
              <a:rPr kumimoji="1" lang="en-US" altLang="ko-KR" sz="1800" kern="0" dirty="0">
                <a:ea typeface="Arial Unicode MS" pitchFamily="34" charset="-128"/>
                <a:cs typeface="Arial Unicode MS" pitchFamily="34" charset="-128"/>
              </a:rPr>
              <a:t>Fiori application</a:t>
            </a:r>
            <a:endParaRPr kumimoji="1" lang="ko-Kore-KR"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71884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B8DA32-46E9-05C9-D447-059F3B1A47C4}"/>
              </a:ext>
            </a:extLst>
          </p:cNvPr>
          <p:cNvSpPr>
            <a:spLocks noGrp="1"/>
          </p:cNvSpPr>
          <p:nvPr>
            <p:ph type="title"/>
          </p:nvPr>
        </p:nvSpPr>
        <p:spPr/>
        <p:txBody>
          <a:bodyPr/>
          <a:lstStyle/>
          <a:p>
            <a:r>
              <a:rPr kumimoji="1" lang="en-US" altLang="ko-Kore-KR" dirty="0"/>
              <a:t>Fiori App</a:t>
            </a:r>
            <a:r>
              <a:rPr kumimoji="1" lang="ko-Kore-KR" altLang="en-US" dirty="0"/>
              <a:t>구성</a:t>
            </a:r>
          </a:p>
        </p:txBody>
      </p:sp>
      <p:pic>
        <p:nvPicPr>
          <p:cNvPr id="3" name="그림 2">
            <a:extLst>
              <a:ext uri="{FF2B5EF4-FFF2-40B4-BE49-F238E27FC236}">
                <a16:creationId xmlns:a16="http://schemas.microsoft.com/office/drawing/2014/main" id="{95B26BD4-BAC7-1D67-A2D4-27C402BE619A}"/>
              </a:ext>
            </a:extLst>
          </p:cNvPr>
          <p:cNvPicPr>
            <a:picLocks noChangeAspect="1"/>
          </p:cNvPicPr>
          <p:nvPr/>
        </p:nvPicPr>
        <p:blipFill>
          <a:blip r:embed="rId2"/>
          <a:stretch>
            <a:fillRect/>
          </a:stretch>
        </p:blipFill>
        <p:spPr>
          <a:xfrm>
            <a:off x="682120" y="1622658"/>
            <a:ext cx="4140200" cy="2705100"/>
          </a:xfrm>
          <a:prstGeom prst="rect">
            <a:avLst/>
          </a:prstGeom>
          <a:ln>
            <a:solidFill>
              <a:schemeClr val="accent1"/>
            </a:solidFill>
          </a:ln>
        </p:spPr>
      </p:pic>
      <p:pic>
        <p:nvPicPr>
          <p:cNvPr id="4" name="그림 3">
            <a:extLst>
              <a:ext uri="{FF2B5EF4-FFF2-40B4-BE49-F238E27FC236}">
                <a16:creationId xmlns:a16="http://schemas.microsoft.com/office/drawing/2014/main" id="{BEDD3F8F-3AAA-854A-7BF7-FC947F087647}"/>
              </a:ext>
            </a:extLst>
          </p:cNvPr>
          <p:cNvPicPr>
            <a:picLocks noChangeAspect="1"/>
          </p:cNvPicPr>
          <p:nvPr/>
        </p:nvPicPr>
        <p:blipFill>
          <a:blip r:embed="rId3"/>
          <a:stretch>
            <a:fillRect/>
          </a:stretch>
        </p:blipFill>
        <p:spPr>
          <a:xfrm>
            <a:off x="682120" y="4657621"/>
            <a:ext cx="4140200" cy="1917700"/>
          </a:xfrm>
          <a:prstGeom prst="rect">
            <a:avLst/>
          </a:prstGeom>
          <a:ln>
            <a:solidFill>
              <a:schemeClr val="accent1"/>
            </a:solidFill>
          </a:ln>
        </p:spPr>
      </p:pic>
      <p:pic>
        <p:nvPicPr>
          <p:cNvPr id="5" name="그림 4">
            <a:extLst>
              <a:ext uri="{FF2B5EF4-FFF2-40B4-BE49-F238E27FC236}">
                <a16:creationId xmlns:a16="http://schemas.microsoft.com/office/drawing/2014/main" id="{7C3DFD42-04B6-ACF9-BCB9-335C8E25A1E9}"/>
              </a:ext>
            </a:extLst>
          </p:cNvPr>
          <p:cNvPicPr>
            <a:picLocks noChangeAspect="1"/>
          </p:cNvPicPr>
          <p:nvPr/>
        </p:nvPicPr>
        <p:blipFill>
          <a:blip r:embed="rId4"/>
          <a:stretch>
            <a:fillRect/>
          </a:stretch>
        </p:blipFill>
        <p:spPr>
          <a:xfrm>
            <a:off x="5006161" y="1829265"/>
            <a:ext cx="3543300" cy="4381500"/>
          </a:xfrm>
          <a:prstGeom prst="rect">
            <a:avLst/>
          </a:prstGeom>
          <a:ln>
            <a:solidFill>
              <a:schemeClr val="accent1"/>
            </a:solidFill>
          </a:ln>
        </p:spPr>
      </p:pic>
      <p:pic>
        <p:nvPicPr>
          <p:cNvPr id="6" name="그림 5">
            <a:extLst>
              <a:ext uri="{FF2B5EF4-FFF2-40B4-BE49-F238E27FC236}">
                <a16:creationId xmlns:a16="http://schemas.microsoft.com/office/drawing/2014/main" id="{8F9AA6DB-2A77-BBB6-9482-F58F9F22FABA}"/>
              </a:ext>
            </a:extLst>
          </p:cNvPr>
          <p:cNvPicPr>
            <a:picLocks noChangeAspect="1"/>
          </p:cNvPicPr>
          <p:nvPr/>
        </p:nvPicPr>
        <p:blipFill>
          <a:blip r:embed="rId5"/>
          <a:stretch>
            <a:fillRect/>
          </a:stretch>
        </p:blipFill>
        <p:spPr>
          <a:xfrm>
            <a:off x="8105775" y="2675518"/>
            <a:ext cx="4089400" cy="1841500"/>
          </a:xfrm>
          <a:prstGeom prst="rect">
            <a:avLst/>
          </a:prstGeom>
          <a:ln>
            <a:solidFill>
              <a:schemeClr val="accent1"/>
            </a:solidFill>
          </a:ln>
        </p:spPr>
      </p:pic>
      <p:sp>
        <p:nvSpPr>
          <p:cNvPr id="7" name="TextBox 6">
            <a:extLst>
              <a:ext uri="{FF2B5EF4-FFF2-40B4-BE49-F238E27FC236}">
                <a16:creationId xmlns:a16="http://schemas.microsoft.com/office/drawing/2014/main" id="{D1310066-2023-3B6B-59A4-1D2C9829F1F7}"/>
              </a:ext>
            </a:extLst>
          </p:cNvPr>
          <p:cNvSpPr txBox="1"/>
          <p:nvPr/>
        </p:nvSpPr>
        <p:spPr>
          <a:xfrm>
            <a:off x="735724" y="1241529"/>
            <a:ext cx="437299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UI </a:t>
            </a:r>
            <a:r>
              <a:rPr kumimoji="1" lang="ko-KR" altLang="en-US" sz="1800" kern="0" dirty="0">
                <a:ea typeface="Arial Unicode MS" pitchFamily="34" charset="-128"/>
                <a:cs typeface="Arial Unicode MS" pitchFamily="34" charset="-128"/>
              </a:rPr>
              <a:t>생성 </a:t>
            </a:r>
            <a:r>
              <a:rPr kumimoji="1" lang="en-US" altLang="ko-KR" sz="1800" kern="0" dirty="0">
                <a:ea typeface="Arial Unicode MS" pitchFamily="34" charset="-128"/>
                <a:cs typeface="Arial Unicode MS" pitchFamily="34" charset="-128"/>
              </a:rPr>
              <a:t>–</a:t>
            </a:r>
            <a:r>
              <a:rPr kumimoji="1" lang="ko-KR" altLang="en-US" sz="1800" kern="0" dirty="0">
                <a:ea typeface="Arial Unicode MS" pitchFamily="34" charset="-128"/>
                <a:cs typeface="Arial Unicode MS" pitchFamily="34" charset="-128"/>
              </a:rPr>
              <a:t> </a:t>
            </a:r>
            <a:r>
              <a:rPr kumimoji="1" lang="en-US" altLang="ko-KR" sz="1800" kern="0" dirty="0">
                <a:ea typeface="Arial Unicode MS" pitchFamily="34" charset="-128"/>
                <a:cs typeface="Arial Unicode MS" pitchFamily="34" charset="-128"/>
              </a:rPr>
              <a:t>Fiori application,</a:t>
            </a:r>
            <a:r>
              <a:rPr kumimoji="1" lang="ko-KR" altLang="en-US" sz="1800" kern="0" dirty="0">
                <a:ea typeface="Arial Unicode MS" pitchFamily="34" charset="-128"/>
                <a:cs typeface="Arial Unicode MS" pitchFamily="34" charset="-128"/>
              </a:rPr>
              <a:t> </a:t>
            </a:r>
            <a:r>
              <a:rPr kumimoji="1" lang="en-US" altLang="ko-KR" sz="1800" kern="0" dirty="0">
                <a:ea typeface="Arial Unicode MS" pitchFamily="34" charset="-128"/>
                <a:cs typeface="Arial Unicode MS" pitchFamily="34" charset="-128"/>
              </a:rPr>
              <a:t>Local CAP </a:t>
            </a:r>
            <a:r>
              <a:rPr kumimoji="1" lang="ko-KR" altLang="en-US" sz="1800" kern="0" dirty="0">
                <a:ea typeface="Arial Unicode MS" pitchFamily="34" charset="-128"/>
                <a:cs typeface="Arial Unicode MS" pitchFamily="34" charset="-128"/>
              </a:rPr>
              <a:t>선택</a:t>
            </a:r>
            <a:endParaRPr kumimoji="1" lang="ko-Kore-KR" altLang="en-US" sz="1800" kern="0" dirty="0" err="1">
              <a:ea typeface="Arial Unicode MS" pitchFamily="34" charset="-128"/>
              <a:cs typeface="Arial Unicode MS" pitchFamily="34" charset="-128"/>
            </a:endParaRPr>
          </a:p>
        </p:txBody>
      </p:sp>
      <p:cxnSp>
        <p:nvCxnSpPr>
          <p:cNvPr id="9" name="직선 화살표 연결선 8">
            <a:extLst>
              <a:ext uri="{FF2B5EF4-FFF2-40B4-BE49-F238E27FC236}">
                <a16:creationId xmlns:a16="http://schemas.microsoft.com/office/drawing/2014/main" id="{2A71C9F5-8EF8-EEC2-44BF-5A908C9976DF}"/>
              </a:ext>
            </a:extLst>
          </p:cNvPr>
          <p:cNvCxnSpPr>
            <a:stCxn id="3" idx="2"/>
            <a:endCxn id="4" idx="0"/>
          </p:cNvCxnSpPr>
          <p:nvPr/>
        </p:nvCxnSpPr>
        <p:spPr>
          <a:xfrm>
            <a:off x="2752220" y="4327758"/>
            <a:ext cx="0" cy="329863"/>
          </a:xfrm>
          <a:prstGeom prst="straightConnector1">
            <a:avLst/>
          </a:prstGeom>
          <a:ln w="254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06CDDEF0-36FA-435F-04BF-A92E79170C32}"/>
              </a:ext>
            </a:extLst>
          </p:cNvPr>
          <p:cNvCxnSpPr>
            <a:cxnSpLocks/>
          </p:cNvCxnSpPr>
          <p:nvPr/>
        </p:nvCxnSpPr>
        <p:spPr>
          <a:xfrm>
            <a:off x="4822320" y="5496910"/>
            <a:ext cx="286396" cy="0"/>
          </a:xfrm>
          <a:prstGeom prst="straightConnector1">
            <a:avLst/>
          </a:prstGeom>
          <a:ln w="254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09ACEECF-B95A-1FDD-1245-D68234F85E02}"/>
              </a:ext>
            </a:extLst>
          </p:cNvPr>
          <p:cNvCxnSpPr>
            <a:cxnSpLocks/>
          </p:cNvCxnSpPr>
          <p:nvPr/>
        </p:nvCxnSpPr>
        <p:spPr>
          <a:xfrm>
            <a:off x="7930426" y="3925613"/>
            <a:ext cx="286396" cy="0"/>
          </a:xfrm>
          <a:prstGeom prst="straightConnector1">
            <a:avLst/>
          </a:prstGeom>
          <a:ln w="254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24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4FD6BC-DF6D-A12D-E63A-F17D5EBB0FB2}"/>
              </a:ext>
            </a:extLst>
          </p:cNvPr>
          <p:cNvSpPr>
            <a:spLocks noGrp="1"/>
          </p:cNvSpPr>
          <p:nvPr>
            <p:ph type="title"/>
          </p:nvPr>
        </p:nvSpPr>
        <p:spPr/>
        <p:txBody>
          <a:bodyPr/>
          <a:lstStyle/>
          <a:p>
            <a:r>
              <a:rPr kumimoji="1" lang="en-US" altLang="ko-Kore-KR" dirty="0" err="1"/>
              <a:t>Approuter</a:t>
            </a:r>
            <a:r>
              <a:rPr kumimoji="1" lang="en-US" altLang="ko-Kore-KR" dirty="0"/>
              <a:t> </a:t>
            </a:r>
            <a:r>
              <a:rPr kumimoji="1" lang="ko-Kore-KR" altLang="en-US" dirty="0"/>
              <a:t>구성</a:t>
            </a:r>
          </a:p>
        </p:txBody>
      </p:sp>
      <p:pic>
        <p:nvPicPr>
          <p:cNvPr id="5" name="그림 4">
            <a:extLst>
              <a:ext uri="{FF2B5EF4-FFF2-40B4-BE49-F238E27FC236}">
                <a16:creationId xmlns:a16="http://schemas.microsoft.com/office/drawing/2014/main" id="{7DA00324-B30A-3976-725B-BFA0B700234F}"/>
              </a:ext>
            </a:extLst>
          </p:cNvPr>
          <p:cNvPicPr>
            <a:picLocks noChangeAspect="1"/>
          </p:cNvPicPr>
          <p:nvPr/>
        </p:nvPicPr>
        <p:blipFill>
          <a:blip r:embed="rId2"/>
          <a:stretch>
            <a:fillRect/>
          </a:stretch>
        </p:blipFill>
        <p:spPr>
          <a:xfrm>
            <a:off x="504001" y="1806962"/>
            <a:ext cx="3848531" cy="2620072"/>
          </a:xfrm>
          <a:prstGeom prst="rect">
            <a:avLst/>
          </a:prstGeom>
          <a:ln>
            <a:solidFill>
              <a:schemeClr val="bg1">
                <a:lumMod val="85000"/>
              </a:schemeClr>
            </a:solidFill>
          </a:ln>
        </p:spPr>
      </p:pic>
      <p:sp>
        <p:nvSpPr>
          <p:cNvPr id="8" name="TextBox 7">
            <a:extLst>
              <a:ext uri="{FF2B5EF4-FFF2-40B4-BE49-F238E27FC236}">
                <a16:creationId xmlns:a16="http://schemas.microsoft.com/office/drawing/2014/main" id="{69A601DD-3D13-F121-0143-0FF7D99D6E8D}"/>
              </a:ext>
            </a:extLst>
          </p:cNvPr>
          <p:cNvSpPr txBox="1"/>
          <p:nvPr/>
        </p:nvSpPr>
        <p:spPr>
          <a:xfrm>
            <a:off x="504001" y="1349298"/>
            <a:ext cx="368049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err="1">
                <a:ea typeface="Arial Unicode MS" pitchFamily="34" charset="-128"/>
                <a:cs typeface="Arial Unicode MS" pitchFamily="34" charset="-128"/>
              </a:rPr>
              <a:t>AppRouter</a:t>
            </a:r>
            <a:r>
              <a:rPr kumimoji="1" lang="en-US" altLang="ko-Kore-KR" sz="1800" kern="0" dirty="0">
                <a:ea typeface="Arial Unicode MS" pitchFamily="34" charset="-128"/>
                <a:cs typeface="Arial Unicode MS" pitchFamily="34" charset="-128"/>
              </a:rPr>
              <a:t> </a:t>
            </a:r>
            <a:r>
              <a:rPr kumimoji="1" lang="ko-KR" altLang="en-US" sz="1800" kern="0" dirty="0">
                <a:ea typeface="Arial Unicode MS" pitchFamily="34" charset="-128"/>
                <a:cs typeface="Arial Unicode MS" pitchFamily="34" charset="-128"/>
              </a:rPr>
              <a:t>구성</a:t>
            </a:r>
            <a:r>
              <a:rPr kumimoji="1" lang="en-US" altLang="ko-Kore-KR" sz="1800" kern="0" dirty="0">
                <a:ea typeface="Arial Unicode MS" pitchFamily="34" charset="-128"/>
                <a:cs typeface="Arial Unicode MS" pitchFamily="34" charset="-128"/>
              </a:rPr>
              <a:t>.</a:t>
            </a:r>
            <a:r>
              <a:rPr kumimoji="1" lang="ko-KR" altLang="en-US" sz="1800" kern="0" dirty="0">
                <a:ea typeface="Arial Unicode MS" pitchFamily="34" charset="-128"/>
                <a:cs typeface="Arial Unicode MS" pitchFamily="34" charset="-128"/>
              </a:rPr>
              <a:t> </a:t>
            </a:r>
            <a:r>
              <a:rPr kumimoji="1" lang="en-US" altLang="ko-KR" sz="1800" kern="0" dirty="0" err="1">
                <a:ea typeface="Arial Unicode MS" pitchFamily="34" charset="-128"/>
                <a:cs typeface="Arial Unicode MS" pitchFamily="34" charset="-128"/>
              </a:rPr>
              <a:t>Mta.yaml</a:t>
            </a:r>
            <a:r>
              <a:rPr kumimoji="1" lang="ko-KR" altLang="en-US" sz="1800" kern="0" dirty="0">
                <a:ea typeface="Arial Unicode MS" pitchFamily="34" charset="-128"/>
                <a:cs typeface="Arial Unicode MS" pitchFamily="34" charset="-128"/>
              </a:rPr>
              <a:t>파일 수정</a:t>
            </a:r>
            <a:endParaRPr kumimoji="1" lang="ko-Kore-KR" altLang="en-US" sz="1800" kern="0" dirty="0" err="1">
              <a:ea typeface="Arial Unicode MS" pitchFamily="34" charset="-128"/>
              <a:cs typeface="Arial Unicode MS" pitchFamily="34" charset="-128"/>
            </a:endParaRPr>
          </a:p>
        </p:txBody>
      </p:sp>
      <p:pic>
        <p:nvPicPr>
          <p:cNvPr id="9" name="그림 8">
            <a:extLst>
              <a:ext uri="{FF2B5EF4-FFF2-40B4-BE49-F238E27FC236}">
                <a16:creationId xmlns:a16="http://schemas.microsoft.com/office/drawing/2014/main" id="{F442D4FE-5FF8-13E6-6CC6-710913544912}"/>
              </a:ext>
            </a:extLst>
          </p:cNvPr>
          <p:cNvPicPr>
            <a:picLocks noChangeAspect="1"/>
          </p:cNvPicPr>
          <p:nvPr/>
        </p:nvPicPr>
        <p:blipFill>
          <a:blip r:embed="rId3"/>
          <a:stretch>
            <a:fillRect/>
          </a:stretch>
        </p:blipFill>
        <p:spPr>
          <a:xfrm>
            <a:off x="504001" y="4607699"/>
            <a:ext cx="3848531" cy="1892300"/>
          </a:xfrm>
          <a:prstGeom prst="rect">
            <a:avLst/>
          </a:prstGeom>
          <a:ln>
            <a:solidFill>
              <a:schemeClr val="bg1">
                <a:lumMod val="85000"/>
              </a:schemeClr>
            </a:solidFill>
          </a:ln>
        </p:spPr>
      </p:pic>
      <p:pic>
        <p:nvPicPr>
          <p:cNvPr id="10" name="그림 9">
            <a:extLst>
              <a:ext uri="{FF2B5EF4-FFF2-40B4-BE49-F238E27FC236}">
                <a16:creationId xmlns:a16="http://schemas.microsoft.com/office/drawing/2014/main" id="{D7E5C43C-5524-670A-7C26-F18163456A2C}"/>
              </a:ext>
            </a:extLst>
          </p:cNvPr>
          <p:cNvPicPr>
            <a:picLocks noChangeAspect="1"/>
          </p:cNvPicPr>
          <p:nvPr/>
        </p:nvPicPr>
        <p:blipFill>
          <a:blip r:embed="rId4"/>
          <a:stretch>
            <a:fillRect/>
          </a:stretch>
        </p:blipFill>
        <p:spPr>
          <a:xfrm>
            <a:off x="6249947" y="1470292"/>
            <a:ext cx="2576655" cy="4996718"/>
          </a:xfrm>
          <a:prstGeom prst="rect">
            <a:avLst/>
          </a:prstGeom>
        </p:spPr>
      </p:pic>
      <p:pic>
        <p:nvPicPr>
          <p:cNvPr id="14" name="그림 13">
            <a:extLst>
              <a:ext uri="{FF2B5EF4-FFF2-40B4-BE49-F238E27FC236}">
                <a16:creationId xmlns:a16="http://schemas.microsoft.com/office/drawing/2014/main" id="{5512F7DD-13DF-6842-7EE8-7FDE294385FF}"/>
              </a:ext>
            </a:extLst>
          </p:cNvPr>
          <p:cNvPicPr>
            <a:picLocks noChangeAspect="1"/>
          </p:cNvPicPr>
          <p:nvPr/>
        </p:nvPicPr>
        <p:blipFill>
          <a:blip r:embed="rId5"/>
          <a:stretch>
            <a:fillRect/>
          </a:stretch>
        </p:blipFill>
        <p:spPr>
          <a:xfrm>
            <a:off x="8976732" y="4298817"/>
            <a:ext cx="2108200" cy="2032000"/>
          </a:xfrm>
          <a:prstGeom prst="rect">
            <a:avLst/>
          </a:prstGeom>
        </p:spPr>
      </p:pic>
      <p:sp>
        <p:nvSpPr>
          <p:cNvPr id="15" name="오른쪽 화살표[R] 14">
            <a:extLst>
              <a:ext uri="{FF2B5EF4-FFF2-40B4-BE49-F238E27FC236}">
                <a16:creationId xmlns:a16="http://schemas.microsoft.com/office/drawing/2014/main" id="{892D2F04-B91A-EDFF-AD73-49C405176EE2}"/>
              </a:ext>
            </a:extLst>
          </p:cNvPr>
          <p:cNvSpPr/>
          <p:nvPr/>
        </p:nvSpPr>
        <p:spPr bwMode="gray">
          <a:xfrm>
            <a:off x="8631044" y="4772722"/>
            <a:ext cx="345688" cy="345688"/>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 name="그림 15">
            <a:extLst>
              <a:ext uri="{FF2B5EF4-FFF2-40B4-BE49-F238E27FC236}">
                <a16:creationId xmlns:a16="http://schemas.microsoft.com/office/drawing/2014/main" id="{3396CD15-A4A6-A285-F4F9-48AB27FD79A4}"/>
              </a:ext>
            </a:extLst>
          </p:cNvPr>
          <p:cNvPicPr>
            <a:picLocks noChangeAspect="1"/>
          </p:cNvPicPr>
          <p:nvPr/>
        </p:nvPicPr>
        <p:blipFill>
          <a:blip r:embed="rId6"/>
          <a:stretch>
            <a:fillRect/>
          </a:stretch>
        </p:blipFill>
        <p:spPr>
          <a:xfrm>
            <a:off x="8976732" y="1470292"/>
            <a:ext cx="2044700" cy="2705100"/>
          </a:xfrm>
          <a:prstGeom prst="rect">
            <a:avLst/>
          </a:prstGeom>
        </p:spPr>
      </p:pic>
      <p:cxnSp>
        <p:nvCxnSpPr>
          <p:cNvPr id="18" name="직선 화살표 연결선 17">
            <a:extLst>
              <a:ext uri="{FF2B5EF4-FFF2-40B4-BE49-F238E27FC236}">
                <a16:creationId xmlns:a16="http://schemas.microsoft.com/office/drawing/2014/main" id="{9A43B86D-6BFE-BE4E-4E70-29E4ECDCF2AA}"/>
              </a:ext>
            </a:extLst>
          </p:cNvPr>
          <p:cNvCxnSpPr/>
          <p:nvPr/>
        </p:nvCxnSpPr>
        <p:spPr>
          <a:xfrm>
            <a:off x="5475249" y="1626297"/>
            <a:ext cx="774698"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437032B-0354-83D2-B66D-6BCA987C6F16}"/>
              </a:ext>
            </a:extLst>
          </p:cNvPr>
          <p:cNvSpPr txBox="1"/>
          <p:nvPr/>
        </p:nvSpPr>
        <p:spPr>
          <a:xfrm>
            <a:off x="5400933" y="1643803"/>
            <a:ext cx="4616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ko-Kore-KR" altLang="en-US" sz="1800" kern="0" dirty="0">
                <a:ea typeface="Arial Unicode MS" pitchFamily="34" charset="-128"/>
                <a:cs typeface="Arial Unicode MS" pitchFamily="34" charset="-128"/>
              </a:rPr>
              <a:t>삭제</a:t>
            </a:r>
          </a:p>
        </p:txBody>
      </p:sp>
      <p:cxnSp>
        <p:nvCxnSpPr>
          <p:cNvPr id="20" name="직선 화살표 연결선 19">
            <a:extLst>
              <a:ext uri="{FF2B5EF4-FFF2-40B4-BE49-F238E27FC236}">
                <a16:creationId xmlns:a16="http://schemas.microsoft.com/office/drawing/2014/main" id="{7BB782D7-E7CA-5DFB-FA10-E27A74F1A17F}"/>
              </a:ext>
            </a:extLst>
          </p:cNvPr>
          <p:cNvCxnSpPr/>
          <p:nvPr/>
        </p:nvCxnSpPr>
        <p:spPr>
          <a:xfrm>
            <a:off x="5416188" y="5558960"/>
            <a:ext cx="774698"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E76234F-DCC9-BC46-4CAA-442B7CBF25FB}"/>
              </a:ext>
            </a:extLst>
          </p:cNvPr>
          <p:cNvSpPr txBox="1"/>
          <p:nvPr/>
        </p:nvSpPr>
        <p:spPr>
          <a:xfrm>
            <a:off x="5341872" y="5576466"/>
            <a:ext cx="4616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ko-Kore-KR" altLang="en-US" sz="1800" kern="0" dirty="0">
                <a:ea typeface="Arial Unicode MS" pitchFamily="34" charset="-128"/>
                <a:cs typeface="Arial Unicode MS" pitchFamily="34" charset="-128"/>
              </a:rPr>
              <a:t>삭제</a:t>
            </a:r>
          </a:p>
        </p:txBody>
      </p:sp>
      <p:sp>
        <p:nvSpPr>
          <p:cNvPr id="3" name="직사각형 2">
            <a:extLst>
              <a:ext uri="{FF2B5EF4-FFF2-40B4-BE49-F238E27FC236}">
                <a16:creationId xmlns:a16="http://schemas.microsoft.com/office/drawing/2014/main" id="{997163E2-FF08-6888-40FD-C9B9C2EE45B9}"/>
              </a:ext>
            </a:extLst>
          </p:cNvPr>
          <p:cNvSpPr/>
          <p:nvPr/>
        </p:nvSpPr>
        <p:spPr bwMode="gray">
          <a:xfrm>
            <a:off x="8976732" y="6001407"/>
            <a:ext cx="1218302" cy="341442"/>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ore-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078402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9E394A-61CD-5759-F54E-DA0331FD3D03}"/>
              </a:ext>
            </a:extLst>
          </p:cNvPr>
          <p:cNvSpPr>
            <a:spLocks noGrp="1"/>
          </p:cNvSpPr>
          <p:nvPr>
            <p:ph type="title"/>
          </p:nvPr>
        </p:nvSpPr>
        <p:spPr/>
        <p:txBody>
          <a:bodyPr/>
          <a:lstStyle/>
          <a:p>
            <a:r>
              <a:rPr kumimoji="1" lang="en-US" altLang="ko-Kore-KR" dirty="0" err="1"/>
              <a:t>AppRouter</a:t>
            </a:r>
            <a:r>
              <a:rPr kumimoji="1" lang="en-US" altLang="ko-Kore-KR" dirty="0"/>
              <a:t> </a:t>
            </a:r>
            <a:r>
              <a:rPr kumimoji="1" lang="ko-Kore-KR" altLang="en-US" dirty="0"/>
              <a:t>구성</a:t>
            </a:r>
          </a:p>
        </p:txBody>
      </p:sp>
      <p:sp>
        <p:nvSpPr>
          <p:cNvPr id="3" name="TextBox 2">
            <a:extLst>
              <a:ext uri="{FF2B5EF4-FFF2-40B4-BE49-F238E27FC236}">
                <a16:creationId xmlns:a16="http://schemas.microsoft.com/office/drawing/2014/main" id="{8FB593CB-C2A9-9081-62E7-B23D9C073979}"/>
              </a:ext>
            </a:extLst>
          </p:cNvPr>
          <p:cNvSpPr txBox="1"/>
          <p:nvPr/>
        </p:nvSpPr>
        <p:spPr>
          <a:xfrm>
            <a:off x="802887" y="2051824"/>
            <a:ext cx="5967980" cy="3716402"/>
          </a:xfrm>
          <a:prstGeom prst="rect">
            <a:avLst/>
          </a:prstGeom>
          <a:noFill/>
        </p:spPr>
        <p:txBody>
          <a:bodyPr wrap="none" lIns="0" tIns="0" rIns="0" bIns="0" rtlCol="0">
            <a:spAutoFit/>
          </a:bodyPr>
          <a:lstStyle/>
          <a:p>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"name"</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a:t>
            </a:r>
            <a:r>
              <a:rPr lang="en" altLang="ko-Kore-KR" sz="1050" b="0" dirty="0" err="1">
                <a:solidFill>
                  <a:srgbClr val="A31515"/>
                </a:solidFill>
                <a:effectLst/>
                <a:latin typeface="Menlo" panose="020B0609030804020204" pitchFamily="49" charset="0"/>
              </a:rPr>
              <a:t>approuter</a:t>
            </a:r>
            <a:r>
              <a:rPr lang="en" altLang="ko-Kore-KR" sz="1050" b="0" dirty="0">
                <a:solidFill>
                  <a:srgbClr val="A31515"/>
                </a:solidFill>
                <a:effectLst/>
                <a:latin typeface="Menlo" panose="020B0609030804020204" pitchFamily="49" charset="0"/>
              </a:rPr>
              <a:t>"</a:t>
            </a:r>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"description"</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"Node.js based application router service for html5-apps"</a:t>
            </a:r>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"engines"</a:t>
            </a:r>
            <a:r>
              <a:rPr lang="en" altLang="ko-Kore-KR" sz="1050" b="0" dirty="0">
                <a:solidFill>
                  <a:srgbClr val="3B3B3B"/>
                </a:solidFill>
                <a:effectLst/>
                <a:latin typeface="Menlo" panose="020B0609030804020204" pitchFamily="49" charset="0"/>
              </a:rPr>
              <a:t>: {</a:t>
            </a:r>
          </a:p>
          <a:p>
            <a:r>
              <a:rPr lang="en" altLang="ko-Kore-KR" sz="1050" b="0" dirty="0">
                <a:solidFill>
                  <a:srgbClr val="0451A5"/>
                </a:solidFill>
                <a:effectLst/>
                <a:latin typeface="Menlo" panose="020B0609030804020204" pitchFamily="49" charset="0"/>
              </a:rPr>
              <a:t>"node"</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"^16.0.0"</a:t>
            </a:r>
            <a:endParaRPr lang="en" altLang="ko-Kore-KR" sz="1050" b="0" dirty="0">
              <a:solidFill>
                <a:srgbClr val="3B3B3B"/>
              </a:solidFill>
              <a:effectLst/>
              <a:latin typeface="Menlo" panose="020B0609030804020204" pitchFamily="49" charset="0"/>
            </a:endParaRPr>
          </a:p>
          <a:p>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"dependencies"</a:t>
            </a:r>
            <a:r>
              <a:rPr lang="en" altLang="ko-Kore-KR" sz="1050" b="0" dirty="0">
                <a:solidFill>
                  <a:srgbClr val="3B3B3B"/>
                </a:solidFill>
                <a:effectLst/>
                <a:latin typeface="Menlo" panose="020B0609030804020204" pitchFamily="49" charset="0"/>
              </a:rPr>
              <a:t>: {</a:t>
            </a:r>
          </a:p>
          <a:p>
            <a:r>
              <a:rPr lang="en" altLang="ko-Kore-KR" sz="1050" b="0" dirty="0">
                <a:solidFill>
                  <a:srgbClr val="0451A5"/>
                </a:solidFill>
                <a:effectLst/>
                <a:latin typeface="Menlo" panose="020B0609030804020204" pitchFamily="49" charset="0"/>
              </a:rPr>
              <a:t>"@sap/</a:t>
            </a:r>
            <a:r>
              <a:rPr lang="en" altLang="ko-Kore-KR" sz="1050" b="0" dirty="0" err="1">
                <a:solidFill>
                  <a:srgbClr val="0451A5"/>
                </a:solidFill>
                <a:effectLst/>
                <a:latin typeface="Menlo" panose="020B0609030804020204" pitchFamily="49" charset="0"/>
              </a:rPr>
              <a:t>approuter</a:t>
            </a:r>
            <a:r>
              <a:rPr lang="en" altLang="ko-Kore-KR" sz="1050" b="0" dirty="0">
                <a:solidFill>
                  <a:srgbClr val="0451A5"/>
                </a:solidFill>
                <a:effectLst/>
                <a:latin typeface="Menlo" panose="020B0609030804020204" pitchFamily="49" charset="0"/>
              </a:rPr>
              <a:t>"</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"^14.3.0"</a:t>
            </a:r>
            <a:endParaRPr lang="en" altLang="ko-Kore-KR" sz="1050" b="0" dirty="0">
              <a:solidFill>
                <a:srgbClr val="3B3B3B"/>
              </a:solidFill>
              <a:effectLst/>
              <a:latin typeface="Menlo" panose="020B0609030804020204" pitchFamily="49" charset="0"/>
            </a:endParaRPr>
          </a:p>
          <a:p>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"scripts"</a:t>
            </a:r>
            <a:r>
              <a:rPr lang="en" altLang="ko-Kore-KR" sz="1050" b="0" dirty="0">
                <a:solidFill>
                  <a:srgbClr val="3B3B3B"/>
                </a:solidFill>
                <a:effectLst/>
                <a:latin typeface="Menlo" panose="020B0609030804020204" pitchFamily="49" charset="0"/>
              </a:rPr>
              <a:t>: {</a:t>
            </a:r>
          </a:p>
          <a:p>
            <a:r>
              <a:rPr lang="en" altLang="ko-Kore-KR" sz="1050" b="0" dirty="0">
                <a:solidFill>
                  <a:srgbClr val="0451A5"/>
                </a:solidFill>
                <a:effectLst/>
                <a:latin typeface="Menlo" panose="020B0609030804020204" pitchFamily="49" charset="0"/>
              </a:rPr>
              <a:t>"start"</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"node </a:t>
            </a:r>
            <a:r>
              <a:rPr lang="en" altLang="ko-Kore-KR" sz="1050" b="0" dirty="0" err="1">
                <a:solidFill>
                  <a:srgbClr val="A31515"/>
                </a:solidFill>
                <a:effectLst/>
                <a:latin typeface="Menlo" panose="020B0609030804020204" pitchFamily="49" charset="0"/>
              </a:rPr>
              <a:t>node_modules</a:t>
            </a:r>
            <a:r>
              <a:rPr lang="en" altLang="ko-Kore-KR" sz="1050" b="0" dirty="0">
                <a:solidFill>
                  <a:srgbClr val="A31515"/>
                </a:solidFill>
                <a:effectLst/>
                <a:latin typeface="Menlo" panose="020B0609030804020204" pitchFamily="49" charset="0"/>
              </a:rPr>
              <a:t>/@sap/</a:t>
            </a:r>
            <a:r>
              <a:rPr lang="en" altLang="ko-Kore-KR" sz="1050" b="0" dirty="0" err="1">
                <a:solidFill>
                  <a:srgbClr val="A31515"/>
                </a:solidFill>
                <a:effectLst/>
                <a:latin typeface="Menlo" panose="020B0609030804020204" pitchFamily="49" charset="0"/>
              </a:rPr>
              <a:t>approuter</a:t>
            </a:r>
            <a:r>
              <a:rPr lang="en" altLang="ko-Kore-KR" sz="1050" b="0" dirty="0">
                <a:solidFill>
                  <a:srgbClr val="A31515"/>
                </a:solidFill>
                <a:effectLst/>
                <a:latin typeface="Menlo" panose="020B0609030804020204" pitchFamily="49" charset="0"/>
              </a:rPr>
              <a:t>/</a:t>
            </a:r>
            <a:r>
              <a:rPr lang="en" altLang="ko-Kore-KR" sz="1050" b="0" dirty="0" err="1">
                <a:solidFill>
                  <a:srgbClr val="A31515"/>
                </a:solidFill>
                <a:effectLst/>
                <a:latin typeface="Menlo" panose="020B0609030804020204" pitchFamily="49" charset="0"/>
              </a:rPr>
              <a:t>approuter.js</a:t>
            </a:r>
            <a:r>
              <a:rPr lang="en" altLang="ko-Kore-KR" sz="1050" b="0" dirty="0">
                <a:solidFill>
                  <a:srgbClr val="A31515"/>
                </a:solidFill>
                <a:effectLst/>
                <a:latin typeface="Menlo" panose="020B0609030804020204" pitchFamily="49" charset="0"/>
              </a:rPr>
              <a:t>"</a:t>
            </a:r>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"start-local"</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"node </a:t>
            </a:r>
            <a:r>
              <a:rPr lang="en" altLang="ko-Kore-KR" sz="1050" b="0" dirty="0" err="1">
                <a:solidFill>
                  <a:srgbClr val="A31515"/>
                </a:solidFill>
                <a:effectLst/>
                <a:latin typeface="Menlo" panose="020B0609030804020204" pitchFamily="49" charset="0"/>
              </a:rPr>
              <a:t>node_modules</a:t>
            </a:r>
            <a:r>
              <a:rPr lang="en" altLang="ko-Kore-KR" sz="1050" b="0" dirty="0">
                <a:solidFill>
                  <a:srgbClr val="A31515"/>
                </a:solidFill>
                <a:effectLst/>
                <a:latin typeface="Menlo" panose="020B0609030804020204" pitchFamily="49" charset="0"/>
              </a:rPr>
              <a:t>/@sap/html5-repo-mock/</a:t>
            </a:r>
            <a:r>
              <a:rPr lang="en" altLang="ko-Kore-KR" sz="1050" b="0" dirty="0" err="1">
                <a:solidFill>
                  <a:srgbClr val="A31515"/>
                </a:solidFill>
                <a:effectLst/>
                <a:latin typeface="Menlo" panose="020B0609030804020204" pitchFamily="49" charset="0"/>
              </a:rPr>
              <a:t>index.js</a:t>
            </a:r>
            <a:r>
              <a:rPr lang="en" altLang="ko-Kore-KR" sz="1050" b="0" dirty="0">
                <a:solidFill>
                  <a:srgbClr val="A31515"/>
                </a:solidFill>
                <a:effectLst/>
                <a:latin typeface="Menlo" panose="020B0609030804020204" pitchFamily="49" charset="0"/>
              </a:rPr>
              <a:t>"</a:t>
            </a:r>
            <a:endParaRPr lang="en" altLang="ko-Kore-KR" sz="1050" b="0" dirty="0">
              <a:solidFill>
                <a:srgbClr val="3B3B3B"/>
              </a:solidFill>
              <a:effectLst/>
              <a:latin typeface="Menlo" panose="020B0609030804020204" pitchFamily="49" charset="0"/>
            </a:endParaRPr>
          </a:p>
          <a:p>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"version"</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"1.0.0"</a:t>
            </a:r>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"main"</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a:t>
            </a:r>
            <a:r>
              <a:rPr lang="en" altLang="ko-Kore-KR" sz="1050" b="0" dirty="0" err="1">
                <a:solidFill>
                  <a:srgbClr val="A31515"/>
                </a:solidFill>
                <a:effectLst/>
                <a:latin typeface="Menlo" panose="020B0609030804020204" pitchFamily="49" charset="0"/>
              </a:rPr>
              <a:t>index.js</a:t>
            </a:r>
            <a:r>
              <a:rPr lang="en" altLang="ko-Kore-KR" sz="1050" b="0" dirty="0">
                <a:solidFill>
                  <a:srgbClr val="A31515"/>
                </a:solidFill>
                <a:effectLst/>
                <a:latin typeface="Menlo" panose="020B0609030804020204" pitchFamily="49" charset="0"/>
              </a:rPr>
              <a:t>"</a:t>
            </a:r>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"keywords"</a:t>
            </a:r>
            <a:r>
              <a:rPr lang="en" altLang="ko-Kore-KR" sz="1050" b="0" dirty="0">
                <a:solidFill>
                  <a:srgbClr val="3B3B3B"/>
                </a:solidFill>
                <a:effectLst/>
                <a:latin typeface="Menlo" panose="020B0609030804020204" pitchFamily="49" charset="0"/>
              </a:rPr>
              <a:t>: [],</a:t>
            </a:r>
          </a:p>
          <a:p>
            <a:r>
              <a:rPr lang="en" altLang="ko-Kore-KR" sz="1050" b="0" dirty="0">
                <a:solidFill>
                  <a:srgbClr val="0451A5"/>
                </a:solidFill>
                <a:effectLst/>
                <a:latin typeface="Menlo" panose="020B0609030804020204" pitchFamily="49" charset="0"/>
              </a:rPr>
              <a:t>"author"</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a:t>
            </a:r>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"license"</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"ISC"</a:t>
            </a:r>
            <a:endParaRPr lang="en" altLang="ko-Kore-KR" sz="1050" b="0" dirty="0">
              <a:solidFill>
                <a:srgbClr val="3B3B3B"/>
              </a:solidFill>
              <a:effectLst/>
              <a:latin typeface="Menlo" panose="020B0609030804020204" pitchFamily="49" charset="0"/>
            </a:endParaRPr>
          </a:p>
          <a:p>
            <a:r>
              <a:rPr lang="en" altLang="ko-Kore-KR" sz="1050" b="0" dirty="0">
                <a:solidFill>
                  <a:srgbClr val="3B3B3B"/>
                </a:solidFill>
                <a:effectLst/>
                <a:latin typeface="Menlo" panose="020B0609030804020204" pitchFamily="49" charset="0"/>
              </a:rPr>
              <a:t>}</a:t>
            </a:r>
          </a:p>
          <a:p>
            <a:br>
              <a:rPr lang="en" altLang="ko-Kore-KR" sz="1050" b="0" dirty="0">
                <a:solidFill>
                  <a:srgbClr val="3B3B3B"/>
                </a:solidFill>
                <a:effectLst/>
                <a:latin typeface="Menlo" panose="020B0609030804020204" pitchFamily="49" charset="0"/>
              </a:rPr>
            </a:br>
            <a:endParaRPr lang="en" altLang="ko-Kore-KR" sz="1050" b="0" dirty="0">
              <a:solidFill>
                <a:srgbClr val="3B3B3B"/>
              </a:solidFill>
              <a:effectLst/>
              <a:latin typeface="Menlo" panose="020B0609030804020204" pitchFamily="49" charset="0"/>
            </a:endParaRPr>
          </a:p>
          <a:p>
            <a:pPr fontAlgn="base">
              <a:spcBef>
                <a:spcPct val="50000"/>
              </a:spcBef>
              <a:spcAft>
                <a:spcPct val="0"/>
              </a:spcAft>
              <a:buClr>
                <a:srgbClr val="F0AB00"/>
              </a:buClr>
              <a:buSzPct val="80000"/>
            </a:pPr>
            <a:endParaRPr kumimoji="1" lang="ko-Kore-KR" altLang="en-US" sz="1200" kern="0" dirty="0" err="1">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33E188E3-3A28-0AEC-DA4D-8D786F83DB32}"/>
              </a:ext>
            </a:extLst>
          </p:cNvPr>
          <p:cNvSpPr txBox="1"/>
          <p:nvPr/>
        </p:nvSpPr>
        <p:spPr>
          <a:xfrm>
            <a:off x="2018371" y="1388068"/>
            <a:ext cx="138499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err="1">
                <a:ea typeface="Arial Unicode MS" pitchFamily="34" charset="-128"/>
                <a:cs typeface="Arial Unicode MS" pitchFamily="34" charset="-128"/>
              </a:rPr>
              <a:t>Package.json</a:t>
            </a:r>
            <a:endParaRPr kumimoji="1" lang="ko-Kore-KR" altLang="en-US" sz="1800" kern="0" dirty="0" err="1">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14D598B8-421F-045D-4AFD-AD27851038EE}"/>
              </a:ext>
            </a:extLst>
          </p:cNvPr>
          <p:cNvSpPr txBox="1"/>
          <p:nvPr/>
        </p:nvSpPr>
        <p:spPr>
          <a:xfrm>
            <a:off x="8995317" y="1388068"/>
            <a:ext cx="121828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err="1">
                <a:ea typeface="Arial Unicode MS" pitchFamily="34" charset="-128"/>
                <a:cs typeface="Arial Unicode MS" pitchFamily="34" charset="-128"/>
              </a:rPr>
              <a:t>Xs-app.json</a:t>
            </a:r>
            <a:endParaRPr kumimoji="1" lang="ko-Kore-KR" altLang="en-US" sz="1800" kern="0" dirty="0" err="1">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5624CCE0-ECC3-3572-A0C8-C27A40ED058E}"/>
              </a:ext>
            </a:extLst>
          </p:cNvPr>
          <p:cNvSpPr txBox="1"/>
          <p:nvPr/>
        </p:nvSpPr>
        <p:spPr>
          <a:xfrm>
            <a:off x="7254720" y="1839951"/>
            <a:ext cx="4276812" cy="4847481"/>
          </a:xfrm>
          <a:prstGeom prst="rect">
            <a:avLst/>
          </a:prstGeom>
          <a:noFill/>
        </p:spPr>
        <p:txBody>
          <a:bodyPr wrap="none" lIns="0" tIns="0" rIns="0" bIns="0" rtlCol="0">
            <a:spAutoFit/>
          </a:bodyPr>
          <a:lstStyle/>
          <a:p>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welcomeFile</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"/app/risks/webapp/</a:t>
            </a:r>
            <a:r>
              <a:rPr lang="en" altLang="ko-Kore-KR" sz="1200" b="0" dirty="0" err="1">
                <a:solidFill>
                  <a:srgbClr val="A31515"/>
                </a:solidFill>
                <a:effectLst/>
                <a:latin typeface="Menlo" panose="020B0609030804020204" pitchFamily="49" charset="0"/>
              </a:rPr>
              <a:t>index.html</a:t>
            </a:r>
            <a:r>
              <a:rPr lang="en" altLang="ko-Kore-KR" sz="1200" b="0" dirty="0">
                <a:solidFill>
                  <a:srgbClr val="A3151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authenticationMethod</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"route"</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sessionTimeout</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098658"/>
                </a:solidFill>
                <a:effectLst/>
                <a:latin typeface="Menlo" panose="020B0609030804020204" pitchFamily="49" charset="0"/>
              </a:rPr>
              <a:t>30</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"logout"</a:t>
            </a:r>
            <a:r>
              <a:rPr lang="en" altLang="ko-Kore-KR" sz="1200" b="0" dirty="0">
                <a:solidFill>
                  <a:srgbClr val="3B3B3B"/>
                </a:solidFill>
                <a:effectLst/>
                <a:latin typeface="Menlo" panose="020B0609030804020204" pitchFamily="49" charset="0"/>
              </a:rPr>
              <a:t>: {</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logoutEndpoint</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"/do/logout"</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logoutPage</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t>
            </a:r>
            <a:endParaRPr lang="en" altLang="ko-Kore-KR" sz="1200" b="0" dirty="0">
              <a:solidFill>
                <a:srgbClr val="3B3B3B"/>
              </a:solidFill>
              <a:effectLst/>
              <a:latin typeface="Menlo" panose="020B0609030804020204" pitchFamily="49" charset="0"/>
            </a:endParaRPr>
          </a:p>
          <a:p>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"routes"</a:t>
            </a:r>
            <a:r>
              <a:rPr lang="en" altLang="ko-Kore-KR" sz="1200" b="0" dirty="0">
                <a:solidFill>
                  <a:srgbClr val="3B3B3B"/>
                </a:solidFill>
                <a:effectLst/>
                <a:latin typeface="Menlo" panose="020B0609030804020204" pitchFamily="49" charset="0"/>
              </a:rPr>
              <a:t>: [</a:t>
            </a:r>
          </a:p>
          <a:p>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"source"</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"^/app/(.*)$"</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"target"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"$1"</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localDir</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authenticationType</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t>
            </a:r>
            <a:r>
              <a:rPr lang="en" altLang="ko-Kore-KR" sz="1200" b="0" dirty="0" err="1">
                <a:solidFill>
                  <a:srgbClr val="A31515"/>
                </a:solidFill>
                <a:effectLst/>
                <a:latin typeface="Menlo" panose="020B0609030804020204" pitchFamily="49" charset="0"/>
              </a:rPr>
              <a:t>xsuaa</a:t>
            </a:r>
            <a:r>
              <a:rPr lang="en" altLang="ko-Kore-KR" sz="1200" b="0" dirty="0">
                <a:solidFill>
                  <a:srgbClr val="A31515"/>
                </a:solidFill>
                <a:effectLst/>
                <a:latin typeface="Menlo" panose="020B0609030804020204" pitchFamily="49" charset="0"/>
              </a:rPr>
              <a:t>"</a:t>
            </a:r>
            <a:endParaRPr lang="en" altLang="ko-Kore-KR" sz="1200" b="0" dirty="0">
              <a:solidFill>
                <a:srgbClr val="3B3B3B"/>
              </a:solidFill>
              <a:effectLst/>
              <a:latin typeface="Menlo" panose="020B0609030804020204" pitchFamily="49" charset="0"/>
            </a:endParaRPr>
          </a:p>
          <a:p>
            <a:r>
              <a:rPr lang="en" altLang="ko-Kore-KR" sz="1200" b="0" dirty="0">
                <a:solidFill>
                  <a:srgbClr val="3B3B3B"/>
                </a:solidFill>
                <a:effectLst/>
                <a:latin typeface="Menlo" panose="020B0609030804020204" pitchFamily="49" charset="0"/>
              </a:rPr>
              <a:t>},</a:t>
            </a:r>
          </a:p>
          <a:p>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"source"</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"target"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"$1"</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"destination"</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t>
            </a:r>
            <a:r>
              <a:rPr lang="en" altLang="ko-Kore-KR" sz="1200" b="0" dirty="0" err="1">
                <a:solidFill>
                  <a:srgbClr val="A31515"/>
                </a:solidFill>
                <a:effectLst/>
                <a:latin typeface="Menlo" panose="020B0609030804020204" pitchFamily="49" charset="0"/>
              </a:rPr>
              <a:t>srv-api</a:t>
            </a:r>
            <a:r>
              <a:rPr lang="en" altLang="ko-Kore-KR" sz="1200" b="0" dirty="0">
                <a:solidFill>
                  <a:srgbClr val="A3151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csrfProtection</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0000FF"/>
                </a:solidFill>
                <a:effectLst/>
                <a:latin typeface="Menlo" panose="020B0609030804020204" pitchFamily="49" charset="0"/>
              </a:rPr>
              <a:t>false</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authenticationType</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t>
            </a:r>
            <a:r>
              <a:rPr lang="en" altLang="ko-Kore-KR" sz="1200" b="0" dirty="0" err="1">
                <a:solidFill>
                  <a:srgbClr val="A31515"/>
                </a:solidFill>
                <a:effectLst/>
                <a:latin typeface="Menlo" panose="020B0609030804020204" pitchFamily="49" charset="0"/>
              </a:rPr>
              <a:t>xsuaa</a:t>
            </a:r>
            <a:r>
              <a:rPr lang="en" altLang="ko-Kore-KR" sz="1200" b="0" dirty="0">
                <a:solidFill>
                  <a:srgbClr val="A31515"/>
                </a:solidFill>
                <a:effectLst/>
                <a:latin typeface="Menlo" panose="020B0609030804020204" pitchFamily="49" charset="0"/>
              </a:rPr>
              <a:t>"</a:t>
            </a:r>
            <a:endParaRPr lang="en" altLang="ko-Kore-KR" sz="1200" b="0" dirty="0">
              <a:solidFill>
                <a:srgbClr val="3B3B3B"/>
              </a:solidFill>
              <a:effectLst/>
              <a:latin typeface="Menlo" panose="020B0609030804020204" pitchFamily="49" charset="0"/>
            </a:endParaRPr>
          </a:p>
          <a:p>
            <a:r>
              <a:rPr lang="en" altLang="ko-Kore-KR" sz="1200" b="0" dirty="0">
                <a:solidFill>
                  <a:srgbClr val="3B3B3B"/>
                </a:solidFill>
                <a:effectLst/>
                <a:latin typeface="Menlo" panose="020B0609030804020204" pitchFamily="49" charset="0"/>
              </a:rPr>
              <a:t>}</a:t>
            </a:r>
          </a:p>
          <a:p>
            <a:r>
              <a:rPr lang="en" altLang="ko-Kore-KR" sz="1200" b="0" dirty="0">
                <a:solidFill>
                  <a:srgbClr val="3B3B3B"/>
                </a:solidFill>
                <a:effectLst/>
                <a:latin typeface="Menlo" panose="020B0609030804020204" pitchFamily="49" charset="0"/>
              </a:rPr>
              <a:t>]</a:t>
            </a:r>
          </a:p>
          <a:p>
            <a:r>
              <a:rPr lang="en" altLang="ko-Kore-KR" sz="1200" b="0" dirty="0">
                <a:solidFill>
                  <a:srgbClr val="3B3B3B"/>
                </a:solidFill>
                <a:effectLst/>
                <a:latin typeface="Menlo" panose="020B0609030804020204" pitchFamily="49" charset="0"/>
              </a:rPr>
              <a:t>}</a:t>
            </a:r>
          </a:p>
          <a:p>
            <a:pPr fontAlgn="base">
              <a:spcBef>
                <a:spcPct val="50000"/>
              </a:spcBef>
              <a:spcAft>
                <a:spcPct val="0"/>
              </a:spcAft>
              <a:buClr>
                <a:srgbClr val="F0AB00"/>
              </a:buClr>
              <a:buSzPct val="80000"/>
            </a:pPr>
            <a:endParaRPr kumimoji="1" lang="ko-Kore-KR" altLang="en-US" sz="1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677823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8E149E-BD73-4AFC-715F-B237B7FC136B}"/>
              </a:ext>
            </a:extLst>
          </p:cNvPr>
          <p:cNvSpPr>
            <a:spLocks noGrp="1"/>
          </p:cNvSpPr>
          <p:nvPr>
            <p:ph type="title"/>
          </p:nvPr>
        </p:nvSpPr>
        <p:spPr/>
        <p:txBody>
          <a:bodyPr/>
          <a:lstStyle/>
          <a:p>
            <a:r>
              <a:rPr kumimoji="1" lang="en-US" altLang="ko-Kore-KR" dirty="0"/>
              <a:t>NPM install</a:t>
            </a:r>
            <a:endParaRPr kumimoji="1" lang="ko-Kore-KR" altLang="en-US" dirty="0"/>
          </a:p>
        </p:txBody>
      </p:sp>
      <p:pic>
        <p:nvPicPr>
          <p:cNvPr id="3" name="그림 2">
            <a:extLst>
              <a:ext uri="{FF2B5EF4-FFF2-40B4-BE49-F238E27FC236}">
                <a16:creationId xmlns:a16="http://schemas.microsoft.com/office/drawing/2014/main" id="{E8908B7D-8C5D-8554-413B-EDA03FDF5245}"/>
              </a:ext>
            </a:extLst>
          </p:cNvPr>
          <p:cNvPicPr>
            <a:picLocks noChangeAspect="1"/>
          </p:cNvPicPr>
          <p:nvPr/>
        </p:nvPicPr>
        <p:blipFill>
          <a:blip r:embed="rId2"/>
          <a:stretch>
            <a:fillRect/>
          </a:stretch>
        </p:blipFill>
        <p:spPr>
          <a:xfrm>
            <a:off x="626364" y="2187508"/>
            <a:ext cx="3544191" cy="2297882"/>
          </a:xfrm>
          <a:prstGeom prst="rect">
            <a:avLst/>
          </a:prstGeom>
        </p:spPr>
      </p:pic>
      <p:pic>
        <p:nvPicPr>
          <p:cNvPr id="4" name="그림 3">
            <a:extLst>
              <a:ext uri="{FF2B5EF4-FFF2-40B4-BE49-F238E27FC236}">
                <a16:creationId xmlns:a16="http://schemas.microsoft.com/office/drawing/2014/main" id="{D5A3DA07-16FB-B136-53BB-26B5DD96F6B2}"/>
              </a:ext>
            </a:extLst>
          </p:cNvPr>
          <p:cNvPicPr>
            <a:picLocks noChangeAspect="1"/>
          </p:cNvPicPr>
          <p:nvPr/>
        </p:nvPicPr>
        <p:blipFill>
          <a:blip r:embed="rId3"/>
          <a:stretch>
            <a:fillRect/>
          </a:stretch>
        </p:blipFill>
        <p:spPr>
          <a:xfrm>
            <a:off x="4592636" y="1830156"/>
            <a:ext cx="4664419" cy="4211754"/>
          </a:xfrm>
          <a:prstGeom prst="rect">
            <a:avLst/>
          </a:prstGeom>
        </p:spPr>
      </p:pic>
      <p:sp>
        <p:nvSpPr>
          <p:cNvPr id="5" name="TextBox 4">
            <a:extLst>
              <a:ext uri="{FF2B5EF4-FFF2-40B4-BE49-F238E27FC236}">
                <a16:creationId xmlns:a16="http://schemas.microsoft.com/office/drawing/2014/main" id="{7E45259A-8FF4-97A8-E5A0-D8CD5E16AE82}"/>
              </a:ext>
            </a:extLst>
          </p:cNvPr>
          <p:cNvSpPr txBox="1"/>
          <p:nvPr/>
        </p:nvSpPr>
        <p:spPr>
          <a:xfrm>
            <a:off x="504001" y="1349298"/>
            <a:ext cx="444993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NPM library </a:t>
            </a:r>
            <a:r>
              <a:rPr kumimoji="1" lang="ko-KR" altLang="en-US" sz="1800" kern="0" dirty="0">
                <a:ea typeface="Arial Unicode MS" pitchFamily="34" charset="-128"/>
                <a:cs typeface="Arial Unicode MS" pitchFamily="34" charset="-128"/>
              </a:rPr>
              <a:t>구성</a:t>
            </a:r>
            <a:r>
              <a:rPr kumimoji="1" lang="en-US" altLang="ko-KR" sz="1800" kern="0" dirty="0">
                <a:ea typeface="Arial Unicode MS" pitchFamily="34" charset="-128"/>
                <a:cs typeface="Arial Unicode MS" pitchFamily="34" charset="-128"/>
              </a:rPr>
              <a:t>,</a:t>
            </a:r>
            <a:r>
              <a:rPr kumimoji="1" lang="ko-KR" altLang="en-US" sz="1800" kern="0" dirty="0">
                <a:ea typeface="Arial Unicode MS" pitchFamily="34" charset="-128"/>
                <a:cs typeface="Arial Unicode MS" pitchFamily="34" charset="-128"/>
              </a:rPr>
              <a:t> </a:t>
            </a:r>
            <a:r>
              <a:rPr kumimoji="1" lang="en-US" altLang="ko-KR" sz="1800" kern="0" dirty="0">
                <a:ea typeface="Arial Unicode MS" pitchFamily="34" charset="-128"/>
                <a:cs typeface="Arial Unicode MS" pitchFamily="34" charset="-128"/>
              </a:rPr>
              <a:t>passport, </a:t>
            </a:r>
            <a:r>
              <a:rPr kumimoji="1" lang="en-US" altLang="ko-KR" sz="1800" kern="0" dirty="0" err="1">
                <a:ea typeface="Arial Unicode MS" pitchFamily="34" charset="-128"/>
                <a:cs typeface="Arial Unicode MS" pitchFamily="34" charset="-128"/>
              </a:rPr>
              <a:t>xssec</a:t>
            </a:r>
            <a:r>
              <a:rPr kumimoji="1" lang="en-US" altLang="ko-KR" sz="1800" kern="0" dirty="0">
                <a:ea typeface="Arial Unicode MS" pitchFamily="34" charset="-128"/>
                <a:cs typeface="Arial Unicode MS" pitchFamily="34" charset="-128"/>
              </a:rPr>
              <a:t>, </a:t>
            </a:r>
            <a:r>
              <a:rPr kumimoji="1" lang="en-US" altLang="ko-KR" sz="1800" kern="0" dirty="0" err="1">
                <a:ea typeface="Arial Unicode MS" pitchFamily="34" charset="-128"/>
                <a:cs typeface="Arial Unicode MS" pitchFamily="34" charset="-128"/>
              </a:rPr>
              <a:t>xsenv</a:t>
            </a:r>
            <a:r>
              <a:rPr kumimoji="1" lang="en-US" altLang="ko-KR" sz="1800" kern="0" dirty="0">
                <a:ea typeface="Arial Unicode MS" pitchFamily="34" charset="-128"/>
                <a:cs typeface="Arial Unicode MS" pitchFamily="34" charset="-128"/>
              </a:rPr>
              <a:t> …</a:t>
            </a:r>
            <a:endParaRPr kumimoji="1" lang="ko-Kore-KR"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955002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DB6E6C-AD48-DEAF-D726-C8AB5EFE4200}"/>
              </a:ext>
            </a:extLst>
          </p:cNvPr>
          <p:cNvSpPr>
            <a:spLocks noGrp="1"/>
          </p:cNvSpPr>
          <p:nvPr>
            <p:ph type="title"/>
          </p:nvPr>
        </p:nvSpPr>
        <p:spPr/>
        <p:txBody>
          <a:bodyPr/>
          <a:lstStyle/>
          <a:p>
            <a:r>
              <a:rPr kumimoji="1" lang="en-US" altLang="ko-Kore-KR" dirty="0"/>
              <a:t>Local Testing</a:t>
            </a:r>
            <a:endParaRPr kumimoji="1" lang="ko-Kore-KR" altLang="en-US" dirty="0"/>
          </a:p>
        </p:txBody>
      </p:sp>
      <p:sp>
        <p:nvSpPr>
          <p:cNvPr id="3" name="TextBox 2">
            <a:extLst>
              <a:ext uri="{FF2B5EF4-FFF2-40B4-BE49-F238E27FC236}">
                <a16:creationId xmlns:a16="http://schemas.microsoft.com/office/drawing/2014/main" id="{9F3ED470-CEBF-628C-B69F-7A60212DF8BC}"/>
              </a:ext>
            </a:extLst>
          </p:cNvPr>
          <p:cNvSpPr txBox="1"/>
          <p:nvPr/>
        </p:nvSpPr>
        <p:spPr>
          <a:xfrm>
            <a:off x="504001" y="1405054"/>
            <a:ext cx="128881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$&gt;</a:t>
            </a:r>
            <a:r>
              <a:rPr kumimoji="1" lang="en-US" altLang="ko-Kore-KR" sz="1800" kern="0" dirty="0" err="1">
                <a:ea typeface="Arial Unicode MS" pitchFamily="34" charset="-128"/>
                <a:cs typeface="Arial Unicode MS" pitchFamily="34" charset="-128"/>
              </a:rPr>
              <a:t>cds</a:t>
            </a:r>
            <a:r>
              <a:rPr kumimoji="1" lang="en-US" altLang="ko-Kore-KR" sz="1800" kern="0" dirty="0">
                <a:ea typeface="Arial Unicode MS" pitchFamily="34" charset="-128"/>
                <a:cs typeface="Arial Unicode MS" pitchFamily="34" charset="-128"/>
              </a:rPr>
              <a:t> watch</a:t>
            </a:r>
            <a:endParaRPr kumimoji="1" lang="ko-Kore-KR" altLang="en-US" sz="1800" kern="0" dirty="0" err="1">
              <a:ea typeface="Arial Unicode MS" pitchFamily="34" charset="-128"/>
              <a:cs typeface="Arial Unicode MS" pitchFamily="34" charset="-128"/>
            </a:endParaRPr>
          </a:p>
        </p:txBody>
      </p:sp>
      <p:pic>
        <p:nvPicPr>
          <p:cNvPr id="4" name="그림 3">
            <a:extLst>
              <a:ext uri="{FF2B5EF4-FFF2-40B4-BE49-F238E27FC236}">
                <a16:creationId xmlns:a16="http://schemas.microsoft.com/office/drawing/2014/main" id="{A3739F34-51D6-9DF4-B9D7-24C1A4AB1A91}"/>
              </a:ext>
            </a:extLst>
          </p:cNvPr>
          <p:cNvPicPr>
            <a:picLocks noChangeAspect="1"/>
          </p:cNvPicPr>
          <p:nvPr/>
        </p:nvPicPr>
        <p:blipFill>
          <a:blip r:embed="rId2"/>
          <a:stretch>
            <a:fillRect/>
          </a:stretch>
        </p:blipFill>
        <p:spPr>
          <a:xfrm>
            <a:off x="401327" y="2004741"/>
            <a:ext cx="2984500" cy="2692400"/>
          </a:xfrm>
          <a:prstGeom prst="rect">
            <a:avLst/>
          </a:prstGeom>
        </p:spPr>
      </p:pic>
      <p:pic>
        <p:nvPicPr>
          <p:cNvPr id="5" name="그림 4">
            <a:extLst>
              <a:ext uri="{FF2B5EF4-FFF2-40B4-BE49-F238E27FC236}">
                <a16:creationId xmlns:a16="http://schemas.microsoft.com/office/drawing/2014/main" id="{A5C57C15-F7D7-3F20-4C5D-703672F18441}"/>
              </a:ext>
            </a:extLst>
          </p:cNvPr>
          <p:cNvPicPr>
            <a:picLocks noChangeAspect="1"/>
          </p:cNvPicPr>
          <p:nvPr/>
        </p:nvPicPr>
        <p:blipFill>
          <a:blip r:embed="rId3"/>
          <a:stretch>
            <a:fillRect/>
          </a:stretch>
        </p:blipFill>
        <p:spPr>
          <a:xfrm>
            <a:off x="3878339" y="2222500"/>
            <a:ext cx="7226300" cy="2413000"/>
          </a:xfrm>
          <a:prstGeom prst="rect">
            <a:avLst/>
          </a:prstGeom>
        </p:spPr>
      </p:pic>
    </p:spTree>
    <p:extLst>
      <p:ext uri="{BB962C8B-B14F-4D97-AF65-F5344CB8AC3E}">
        <p14:creationId xmlns:p14="http://schemas.microsoft.com/office/powerpoint/2010/main" val="2323279096"/>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2FD6F1506F564BB79A97F9C245AD34" ma:contentTypeVersion="13" ma:contentTypeDescription="Create a new document." ma:contentTypeScope="" ma:versionID="cb34fe04620412692758718e721b9362">
  <xsd:schema xmlns:xsd="http://www.w3.org/2001/XMLSchema" xmlns:xs="http://www.w3.org/2001/XMLSchema" xmlns:p="http://schemas.microsoft.com/office/2006/metadata/properties" xmlns:ns3="386f4720-9db4-4950-8ffd-cd1ef4b846d5" xmlns:ns4="025efd7d-4e1d-49ec-b269-b81537660960" targetNamespace="http://schemas.microsoft.com/office/2006/metadata/properties" ma:root="true" ma:fieldsID="1fec72e8a40bc6b4c1f7c21834302be1" ns3:_="" ns4:_="">
    <xsd:import namespace="386f4720-9db4-4950-8ffd-cd1ef4b846d5"/>
    <xsd:import namespace="025efd7d-4e1d-49ec-b269-b8153766096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6f4720-9db4-4950-8ffd-cd1ef4b846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25efd7d-4e1d-49ec-b269-b8153766096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DC6441-C09C-4AC0-A6F1-CE8420C0ED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6f4720-9db4-4950-8ffd-cd1ef4b846d5"/>
    <ds:schemaRef ds:uri="025efd7d-4e1d-49ec-b269-b815376609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9A9436-A5C5-44E7-9980-67B0004B462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48791E2-E0F4-4F84-9225-C8D2250CBC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SAP_2019_16x9_white</Template>
  <TotalTime>70697</TotalTime>
  <Words>352</Words>
  <Application>Microsoft Macintosh PowerPoint</Application>
  <PresentationFormat>사용자 지정</PresentationFormat>
  <Paragraphs>70</Paragraphs>
  <Slides>10</Slides>
  <Notes>1</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10</vt:i4>
      </vt:variant>
    </vt:vector>
  </HeadingPairs>
  <TitlesOfParts>
    <vt:vector size="20" baseType="lpstr">
      <vt:lpstr>-apple-system</vt:lpstr>
      <vt:lpstr>Arial Unicode MS</vt:lpstr>
      <vt:lpstr>Arial</vt:lpstr>
      <vt:lpstr>Courier New</vt:lpstr>
      <vt:lpstr>Menlo</vt:lpstr>
      <vt:lpstr>Symbol</vt:lpstr>
      <vt:lpstr>wingdings</vt:lpstr>
      <vt:lpstr>wingdings</vt:lpstr>
      <vt:lpstr>SAP 2019 16x9 white</vt:lpstr>
      <vt:lpstr>SAP 2019 16x9 blue</vt:lpstr>
      <vt:lpstr>CAP Project 구성</vt:lpstr>
      <vt:lpstr>CAP Project 구성</vt:lpstr>
      <vt:lpstr>CAP Project 구성</vt:lpstr>
      <vt:lpstr>Fiori App구성</vt:lpstr>
      <vt:lpstr>Fiori App구성</vt:lpstr>
      <vt:lpstr>Approuter 구성</vt:lpstr>
      <vt:lpstr>AppRouter 구성</vt:lpstr>
      <vt:lpstr>NPM install</vt:lpstr>
      <vt:lpstr>Local Testing</vt:lpstr>
      <vt:lpstr>Build &amp; Deploy &amp; Testing</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S/4HANA PCE What is it and How to position P&amp;T Solutions</dc:title>
  <dc:creator>Nallamotu, Anil</dc:creator>
  <cp:keywords>2019/16:9/white</cp:keywords>
  <cp:lastModifiedBy>Han, Jungwoo</cp:lastModifiedBy>
  <cp:revision>337</cp:revision>
  <dcterms:created xsi:type="dcterms:W3CDTF">2020-11-25T07:45:32Z</dcterms:created>
  <dcterms:modified xsi:type="dcterms:W3CDTF">2024-01-03T21:25:20Z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0x010100CA2FD6F1506F564BB79A97F9C245AD34</vt:lpwstr>
  </property>
</Properties>
</file>