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1"/>
  </p:notesMasterIdLst>
  <p:handoutMasterIdLst>
    <p:handoutMasterId r:id="rId22"/>
  </p:handoutMasterIdLst>
  <p:sldIdLst>
    <p:sldId id="2147479195" r:id="rId6"/>
    <p:sldId id="2147479211" r:id="rId7"/>
    <p:sldId id="2147479196" r:id="rId8"/>
    <p:sldId id="2147479202" r:id="rId9"/>
    <p:sldId id="2147479201" r:id="rId10"/>
    <p:sldId id="2147479203" r:id="rId11"/>
    <p:sldId id="2147479205" r:id="rId12"/>
    <p:sldId id="2147479204" r:id="rId13"/>
    <p:sldId id="2147479206" r:id="rId14"/>
    <p:sldId id="2147479207" r:id="rId15"/>
    <p:sldId id="2147479208" r:id="rId16"/>
    <p:sldId id="2147479209" r:id="rId17"/>
    <p:sldId id="2147479164" r:id="rId18"/>
    <p:sldId id="2147479163" r:id="rId19"/>
    <p:sldId id="2147479210"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5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hse, Gabriela" initials="GG [2]" lastIdx="3" clrIdx="0">
    <p:extLst>
      <p:ext uri="{19B8F6BF-5375-455C-9EA6-DF929625EA0E}">
        <p15:presenceInfo xmlns:p15="http://schemas.microsoft.com/office/powerpoint/2012/main" userId="S::gabriela.gahse@sap.com::2f75d39d-efdd-45a2-aec5-f0801cd103ce" providerId="AD"/>
      </p:ext>
    </p:extLst>
  </p:cmAuthor>
  <p:cmAuthor id="2" name="Choi, Daehoon" initials="CD" lastIdx="1" clrIdx="1">
    <p:extLst>
      <p:ext uri="{19B8F6BF-5375-455C-9EA6-DF929625EA0E}">
        <p15:presenceInfo xmlns:p15="http://schemas.microsoft.com/office/powerpoint/2012/main" userId="S::daehoon.choi@sap.com::844af395-411a-4a5f-b670-63da89428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B9E"/>
    <a:srgbClr val="5B8DAD"/>
    <a:srgbClr val="0070C0"/>
    <a:srgbClr val="00195A"/>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523" autoAdjust="0"/>
  </p:normalViewPr>
  <p:slideViewPr>
    <p:cSldViewPr snapToGrid="0">
      <p:cViewPr varScale="1">
        <p:scale>
          <a:sx n="162" d="100"/>
          <a:sy n="162" d="100"/>
        </p:scale>
        <p:origin x="208" y="520"/>
      </p:cViewPr>
      <p:guideLst>
        <p:guide pos="3841"/>
        <p:guide orient="horz" pos="1548"/>
      </p:guideLst>
    </p:cSldViewPr>
  </p:slideViewPr>
  <p:notesTextViewPr>
    <p:cViewPr>
      <p:scale>
        <a:sx n="1" d="1"/>
        <a:sy n="1" d="1"/>
      </p:scale>
      <p:origin x="0" y="0"/>
    </p:cViewPr>
  </p:notesTextViewPr>
  <p:sorterViewPr>
    <p:cViewPr>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306489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151421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1898828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9</a:t>
            </a:fld>
            <a:endParaRPr lang="de-DE"/>
          </a:p>
        </p:txBody>
      </p:sp>
    </p:spTree>
    <p:extLst>
      <p:ext uri="{BB962C8B-B14F-4D97-AF65-F5344CB8AC3E}">
        <p14:creationId xmlns:p14="http://schemas.microsoft.com/office/powerpoint/2010/main" val="379760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11</a:t>
            </a:fld>
            <a:endParaRPr lang="de-DE"/>
          </a:p>
        </p:txBody>
      </p:sp>
    </p:spTree>
    <p:extLst>
      <p:ext uri="{BB962C8B-B14F-4D97-AF65-F5344CB8AC3E}">
        <p14:creationId xmlns:p14="http://schemas.microsoft.com/office/powerpoint/2010/main" val="396186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307306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14</a:t>
            </a:fld>
            <a:endParaRPr lang="de-DE"/>
          </a:p>
        </p:txBody>
      </p:sp>
    </p:spTree>
    <p:extLst>
      <p:ext uri="{BB962C8B-B14F-4D97-AF65-F5344CB8AC3E}">
        <p14:creationId xmlns:p14="http://schemas.microsoft.com/office/powerpoint/2010/main" val="46433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302588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a:p>
            <a:pPr lvl="0" algn="l"/>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a:t>
            </a:r>
            <a:r>
              <a:rPr lang="en-US" altLang="ko-KR" sz="600" noProof="0" dirty="0">
                <a:solidFill>
                  <a:schemeClr val="tx1"/>
                </a:solidFill>
              </a:rPr>
              <a:t>22</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micol92/s4hanacloudext/blob/main/mta.yaml" TargetMode="External"/><Relationship Id="rId3" Type="http://schemas.openxmlformats.org/officeDocument/2006/relationships/image" Target="../media/image26.png"/><Relationship Id="rId7" Type="http://schemas.openxmlformats.org/officeDocument/2006/relationships/hyperlink" Target="https://github.com/micol92/s4hanacloudext/tree/main/app"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ol92/s4hanacloudext/blob/main/app/xs-app.jso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velog.io/@suasue/Git-Git-%EC%B4%88%EA%B8%B0-%EC%84%B8%ED%8C%85-%EB%B0%8F-add-commit-push-%ED%95%B4%EB%B3%B4%EA%B8%B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s.sap.com/mission.btp-consume-external-service-cap.html"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sap.com/mission.btp-consume-external-service-cap.html" TargetMode="External"/><Relationship Id="rId7" Type="http://schemas.openxmlformats.org/officeDocument/2006/relationships/hyperlink" Target="https://github.com/micol92/s4hanacloudext/blob/main/srv/cat-service-ui.cd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hub.com/SAP-samples/cloud-cap-risk-management/blob/master/templates/create-cap-application/srv/risk-service.cds" TargetMode="External"/><Relationship Id="rId5" Type="http://schemas.openxmlformats.org/officeDocument/2006/relationships/hyperlink" Target="https://github.com/micol92/s4hanacloudext/blob/main/srv/cat-service.cds"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ol92/s4hanacloudex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s.sap.com/tutorials/btp-app-ext-service-s4hc-use.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logs.sap.com/2023/05/30/cap-service-to-fetch-create-sales-order-in-s4-hana-public-cloud/" TargetMode="External"/><Relationship Id="rId1" Type="http://schemas.openxmlformats.org/officeDocument/2006/relationships/slideLayout" Target="../slideLayouts/slideLayout7.xml"/><Relationship Id="rId5" Type="http://schemas.openxmlformats.org/officeDocument/2006/relationships/hyperlink" Target="https://github.com/micol92/s4hanacloudext"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54FD04EB-BCF1-8873-CC02-16E60A3CB202}"/>
              </a:ext>
            </a:extLst>
          </p:cNvPr>
          <p:cNvSpPr>
            <a:spLocks noGrp="1"/>
          </p:cNvSpPr>
          <p:nvPr>
            <p:ph type="subTitle" idx="1"/>
          </p:nvPr>
        </p:nvSpPr>
        <p:spPr/>
        <p:txBody>
          <a:bodyPr/>
          <a:lstStyle/>
          <a:p>
            <a:r>
              <a:rPr kumimoji="1" lang="ko-Kore-KR" altLang="en-US" dirty="0"/>
              <a:t>한</a:t>
            </a:r>
            <a:r>
              <a:rPr kumimoji="1" lang="ko-KR" altLang="en-US" dirty="0"/>
              <a:t> </a:t>
            </a:r>
            <a:r>
              <a:rPr kumimoji="1" lang="ko-Kore-KR" altLang="en-US" dirty="0"/>
              <a:t>정우</a:t>
            </a:r>
            <a:r>
              <a:rPr kumimoji="1" lang="en-US" altLang="ko-Kore-KR" dirty="0"/>
              <a:t>,</a:t>
            </a:r>
            <a:r>
              <a:rPr kumimoji="1" lang="ko-KR" altLang="en-US" dirty="0"/>
              <a:t> </a:t>
            </a:r>
            <a:r>
              <a:rPr kumimoji="1" lang="en-US" altLang="ko-KR" dirty="0"/>
              <a:t>SAPK</a:t>
            </a:r>
            <a:endParaRPr kumimoji="1" lang="ko-Kore-KR" altLang="en-US" dirty="0"/>
          </a:p>
        </p:txBody>
      </p:sp>
      <p:sp>
        <p:nvSpPr>
          <p:cNvPr id="3" name="제목 2">
            <a:extLst>
              <a:ext uri="{FF2B5EF4-FFF2-40B4-BE49-F238E27FC236}">
                <a16:creationId xmlns:a16="http://schemas.microsoft.com/office/drawing/2014/main" id="{7A798A9E-2C4F-9436-1B04-359CDFAB3C30}"/>
              </a:ext>
            </a:extLst>
          </p:cNvPr>
          <p:cNvSpPr>
            <a:spLocks noGrp="1"/>
          </p:cNvSpPr>
          <p:nvPr>
            <p:ph type="title"/>
          </p:nvPr>
        </p:nvSpPr>
        <p:spPr/>
        <p:txBody>
          <a:bodyPr/>
          <a:lstStyle/>
          <a:p>
            <a:r>
              <a:rPr kumimoji="1" lang="en-US" altLang="ko-Kore-KR" dirty="0"/>
              <a:t>CAP</a:t>
            </a:r>
            <a:r>
              <a:rPr kumimoji="1" lang="ko-KR" altLang="en-US" dirty="0"/>
              <a:t> </a:t>
            </a:r>
            <a:r>
              <a:rPr kumimoji="1" lang="en-US" altLang="ko-KR" dirty="0"/>
              <a:t>Consume - </a:t>
            </a:r>
            <a:r>
              <a:rPr kumimoji="1" lang="en-US" altLang="ko-Kore-KR" sz="3200" dirty="0"/>
              <a:t>Remote</a:t>
            </a:r>
            <a:r>
              <a:rPr kumimoji="1" lang="ko-KR" altLang="en-US" sz="3200" dirty="0"/>
              <a:t> </a:t>
            </a:r>
            <a:r>
              <a:rPr kumimoji="1" lang="en-US" altLang="ko-Kore-KR" sz="3200" dirty="0"/>
              <a:t>Service for S/4H Public Cloud</a:t>
            </a:r>
            <a:endParaRPr kumimoji="1" lang="ko-Kore-KR" altLang="en-US" dirty="0"/>
          </a:p>
        </p:txBody>
      </p:sp>
    </p:spTree>
    <p:extLst>
      <p:ext uri="{BB962C8B-B14F-4D97-AF65-F5344CB8AC3E}">
        <p14:creationId xmlns:p14="http://schemas.microsoft.com/office/powerpoint/2010/main" val="1008321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CFEEC2-E545-0F85-C51C-9BC22F6A3DB6}"/>
              </a:ext>
            </a:extLst>
          </p:cNvPr>
          <p:cNvSpPr>
            <a:spLocks noGrp="1"/>
          </p:cNvSpPr>
          <p:nvPr>
            <p:ph type="title"/>
          </p:nvPr>
        </p:nvSpPr>
        <p:spPr/>
        <p:txBody>
          <a:bodyPr/>
          <a:lstStyle/>
          <a:p>
            <a:r>
              <a:rPr kumimoji="1" lang="en-US" altLang="ko-KR" dirty="0"/>
              <a:t>User Interface</a:t>
            </a:r>
            <a:endParaRPr kumimoji="1" lang="ko-KR" altLang="en-US" dirty="0"/>
          </a:p>
        </p:txBody>
      </p:sp>
      <p:pic>
        <p:nvPicPr>
          <p:cNvPr id="3" name="그림 2">
            <a:extLst>
              <a:ext uri="{FF2B5EF4-FFF2-40B4-BE49-F238E27FC236}">
                <a16:creationId xmlns:a16="http://schemas.microsoft.com/office/drawing/2014/main" id="{8988DEB6-6963-4F72-19DB-33BA439D3174}"/>
              </a:ext>
            </a:extLst>
          </p:cNvPr>
          <p:cNvPicPr>
            <a:picLocks noChangeAspect="1"/>
          </p:cNvPicPr>
          <p:nvPr/>
        </p:nvPicPr>
        <p:blipFill>
          <a:blip r:embed="rId2"/>
          <a:stretch>
            <a:fillRect/>
          </a:stretch>
        </p:blipFill>
        <p:spPr>
          <a:xfrm>
            <a:off x="506548" y="1531664"/>
            <a:ext cx="4533900" cy="4025900"/>
          </a:xfrm>
          <a:prstGeom prst="rect">
            <a:avLst/>
          </a:prstGeom>
        </p:spPr>
      </p:pic>
      <p:pic>
        <p:nvPicPr>
          <p:cNvPr id="5" name="그림 4">
            <a:extLst>
              <a:ext uri="{FF2B5EF4-FFF2-40B4-BE49-F238E27FC236}">
                <a16:creationId xmlns:a16="http://schemas.microsoft.com/office/drawing/2014/main" id="{4B95CAD0-5257-4906-B2E0-EB7466A4F381}"/>
              </a:ext>
            </a:extLst>
          </p:cNvPr>
          <p:cNvPicPr>
            <a:picLocks noChangeAspect="1"/>
          </p:cNvPicPr>
          <p:nvPr/>
        </p:nvPicPr>
        <p:blipFill>
          <a:blip r:embed="rId3"/>
          <a:stretch>
            <a:fillRect/>
          </a:stretch>
        </p:blipFill>
        <p:spPr>
          <a:xfrm>
            <a:off x="5135041" y="1531664"/>
            <a:ext cx="4584700" cy="4140200"/>
          </a:xfrm>
          <a:prstGeom prst="rect">
            <a:avLst/>
          </a:prstGeom>
        </p:spPr>
      </p:pic>
      <p:pic>
        <p:nvPicPr>
          <p:cNvPr id="6" name="그림 5">
            <a:extLst>
              <a:ext uri="{FF2B5EF4-FFF2-40B4-BE49-F238E27FC236}">
                <a16:creationId xmlns:a16="http://schemas.microsoft.com/office/drawing/2014/main" id="{33152E02-ECEA-8DBA-914F-D0F083DE8793}"/>
              </a:ext>
            </a:extLst>
          </p:cNvPr>
          <p:cNvPicPr>
            <a:picLocks noChangeAspect="1"/>
          </p:cNvPicPr>
          <p:nvPr/>
        </p:nvPicPr>
        <p:blipFill>
          <a:blip r:embed="rId4"/>
          <a:stretch>
            <a:fillRect/>
          </a:stretch>
        </p:blipFill>
        <p:spPr>
          <a:xfrm>
            <a:off x="9448112" y="1531664"/>
            <a:ext cx="3345219" cy="4438212"/>
          </a:xfrm>
          <a:prstGeom prst="rect">
            <a:avLst/>
          </a:prstGeom>
        </p:spPr>
      </p:pic>
    </p:spTree>
    <p:extLst>
      <p:ext uri="{BB962C8B-B14F-4D97-AF65-F5344CB8AC3E}">
        <p14:creationId xmlns:p14="http://schemas.microsoft.com/office/powerpoint/2010/main" val="321796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7D13BC-4904-BF3B-1A30-29D831B5C2C2}"/>
              </a:ext>
            </a:extLst>
          </p:cNvPr>
          <p:cNvSpPr>
            <a:spLocks noGrp="1"/>
          </p:cNvSpPr>
          <p:nvPr>
            <p:ph type="title"/>
          </p:nvPr>
        </p:nvSpPr>
        <p:spPr/>
        <p:txBody>
          <a:bodyPr/>
          <a:lstStyle/>
          <a:p>
            <a:r>
              <a:rPr kumimoji="1" lang="en-US" altLang="ko-KR" dirty="0"/>
              <a:t>User Interface</a:t>
            </a:r>
            <a:endParaRPr kumimoji="1" lang="ko-KR" altLang="en-US" dirty="0"/>
          </a:p>
        </p:txBody>
      </p:sp>
      <p:pic>
        <p:nvPicPr>
          <p:cNvPr id="3" name="그림 2">
            <a:extLst>
              <a:ext uri="{FF2B5EF4-FFF2-40B4-BE49-F238E27FC236}">
                <a16:creationId xmlns:a16="http://schemas.microsoft.com/office/drawing/2014/main" id="{BEDBD806-A437-E9A3-D28E-13BB2DBFD083}"/>
              </a:ext>
            </a:extLst>
          </p:cNvPr>
          <p:cNvPicPr>
            <a:picLocks noChangeAspect="1"/>
          </p:cNvPicPr>
          <p:nvPr/>
        </p:nvPicPr>
        <p:blipFill>
          <a:blip r:embed="rId3"/>
          <a:stretch>
            <a:fillRect/>
          </a:stretch>
        </p:blipFill>
        <p:spPr>
          <a:xfrm>
            <a:off x="504001" y="1542174"/>
            <a:ext cx="4597400" cy="2197100"/>
          </a:xfrm>
          <a:prstGeom prst="rect">
            <a:avLst/>
          </a:prstGeom>
        </p:spPr>
      </p:pic>
      <p:pic>
        <p:nvPicPr>
          <p:cNvPr id="4" name="그림 3">
            <a:extLst>
              <a:ext uri="{FF2B5EF4-FFF2-40B4-BE49-F238E27FC236}">
                <a16:creationId xmlns:a16="http://schemas.microsoft.com/office/drawing/2014/main" id="{99C7821C-BEAD-88AA-7E14-243FFB502464}"/>
              </a:ext>
            </a:extLst>
          </p:cNvPr>
          <p:cNvPicPr>
            <a:picLocks noChangeAspect="1"/>
          </p:cNvPicPr>
          <p:nvPr/>
        </p:nvPicPr>
        <p:blipFill>
          <a:blip r:embed="rId4"/>
          <a:stretch>
            <a:fillRect/>
          </a:stretch>
        </p:blipFill>
        <p:spPr>
          <a:xfrm>
            <a:off x="9264532" y="1542174"/>
            <a:ext cx="3543300" cy="1981200"/>
          </a:xfrm>
          <a:prstGeom prst="rect">
            <a:avLst/>
          </a:prstGeom>
        </p:spPr>
      </p:pic>
      <p:pic>
        <p:nvPicPr>
          <p:cNvPr id="5" name="그림 4">
            <a:extLst>
              <a:ext uri="{FF2B5EF4-FFF2-40B4-BE49-F238E27FC236}">
                <a16:creationId xmlns:a16="http://schemas.microsoft.com/office/drawing/2014/main" id="{499F0D29-F412-B2CD-5C99-9E338DBEA56D}"/>
              </a:ext>
            </a:extLst>
          </p:cNvPr>
          <p:cNvPicPr>
            <a:picLocks noChangeAspect="1"/>
          </p:cNvPicPr>
          <p:nvPr/>
        </p:nvPicPr>
        <p:blipFill>
          <a:blip r:embed="rId5"/>
          <a:stretch>
            <a:fillRect/>
          </a:stretch>
        </p:blipFill>
        <p:spPr>
          <a:xfrm>
            <a:off x="4575883" y="1629105"/>
            <a:ext cx="4241800" cy="3975100"/>
          </a:xfrm>
          <a:prstGeom prst="rect">
            <a:avLst/>
          </a:prstGeom>
        </p:spPr>
      </p:pic>
    </p:spTree>
    <p:extLst>
      <p:ext uri="{BB962C8B-B14F-4D97-AF65-F5344CB8AC3E}">
        <p14:creationId xmlns:p14="http://schemas.microsoft.com/office/powerpoint/2010/main" val="326937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28EB4F-24D9-D321-9CEB-D66A25497340}"/>
              </a:ext>
            </a:extLst>
          </p:cNvPr>
          <p:cNvSpPr>
            <a:spLocks noGrp="1"/>
          </p:cNvSpPr>
          <p:nvPr>
            <p:ph type="title"/>
          </p:nvPr>
        </p:nvSpPr>
        <p:spPr/>
        <p:txBody>
          <a:bodyPr/>
          <a:lstStyle/>
          <a:p>
            <a:r>
              <a:rPr kumimoji="1" lang="en-US" altLang="ko-KR" dirty="0"/>
              <a:t>User Interface</a:t>
            </a:r>
            <a:r>
              <a:rPr kumimoji="1" lang="ko-KR" altLang="en-US" dirty="0"/>
              <a:t> </a:t>
            </a:r>
            <a:r>
              <a:rPr kumimoji="1" lang="en-US" altLang="ko-KR" dirty="0"/>
              <a:t>–</a:t>
            </a:r>
            <a:r>
              <a:rPr kumimoji="1" lang="ko-KR" altLang="en-US" dirty="0"/>
              <a:t> </a:t>
            </a:r>
            <a:r>
              <a:rPr kumimoji="1" lang="en-US" altLang="ko-KR" dirty="0" err="1"/>
              <a:t>AppRouter</a:t>
            </a:r>
            <a:endParaRPr kumimoji="1" lang="ko-KR" altLang="en-US" dirty="0"/>
          </a:p>
        </p:txBody>
      </p:sp>
      <p:pic>
        <p:nvPicPr>
          <p:cNvPr id="3" name="그림 2">
            <a:extLst>
              <a:ext uri="{FF2B5EF4-FFF2-40B4-BE49-F238E27FC236}">
                <a16:creationId xmlns:a16="http://schemas.microsoft.com/office/drawing/2014/main" id="{28C735C6-E0A9-1EBC-35DF-64413DBE400A}"/>
              </a:ext>
            </a:extLst>
          </p:cNvPr>
          <p:cNvPicPr>
            <a:picLocks noChangeAspect="1"/>
          </p:cNvPicPr>
          <p:nvPr/>
        </p:nvPicPr>
        <p:blipFill>
          <a:blip r:embed="rId2"/>
          <a:stretch>
            <a:fillRect/>
          </a:stretch>
        </p:blipFill>
        <p:spPr>
          <a:xfrm>
            <a:off x="633303" y="1466850"/>
            <a:ext cx="5778500" cy="3924300"/>
          </a:xfrm>
          <a:prstGeom prst="rect">
            <a:avLst/>
          </a:prstGeom>
        </p:spPr>
      </p:pic>
      <p:pic>
        <p:nvPicPr>
          <p:cNvPr id="4" name="그림 3">
            <a:extLst>
              <a:ext uri="{FF2B5EF4-FFF2-40B4-BE49-F238E27FC236}">
                <a16:creationId xmlns:a16="http://schemas.microsoft.com/office/drawing/2014/main" id="{98152C02-D64B-9E7C-0BB2-7BB8F0216A62}"/>
              </a:ext>
            </a:extLst>
          </p:cNvPr>
          <p:cNvPicPr>
            <a:picLocks noChangeAspect="1"/>
          </p:cNvPicPr>
          <p:nvPr/>
        </p:nvPicPr>
        <p:blipFill>
          <a:blip r:embed="rId3"/>
          <a:stretch>
            <a:fillRect/>
          </a:stretch>
        </p:blipFill>
        <p:spPr>
          <a:xfrm>
            <a:off x="6950457" y="1466850"/>
            <a:ext cx="4432300" cy="2311400"/>
          </a:xfrm>
          <a:prstGeom prst="rect">
            <a:avLst/>
          </a:prstGeom>
        </p:spPr>
      </p:pic>
      <p:pic>
        <p:nvPicPr>
          <p:cNvPr id="6" name="그림 5">
            <a:extLst>
              <a:ext uri="{FF2B5EF4-FFF2-40B4-BE49-F238E27FC236}">
                <a16:creationId xmlns:a16="http://schemas.microsoft.com/office/drawing/2014/main" id="{289C249A-D3BF-3575-6900-0EF3D6F970C5}"/>
              </a:ext>
            </a:extLst>
          </p:cNvPr>
          <p:cNvPicPr>
            <a:picLocks noChangeAspect="1"/>
          </p:cNvPicPr>
          <p:nvPr/>
        </p:nvPicPr>
        <p:blipFill>
          <a:blip r:embed="rId4"/>
          <a:stretch>
            <a:fillRect/>
          </a:stretch>
        </p:blipFill>
        <p:spPr>
          <a:xfrm>
            <a:off x="6950457" y="3960323"/>
            <a:ext cx="4000500" cy="2362200"/>
          </a:xfrm>
          <a:prstGeom prst="rect">
            <a:avLst/>
          </a:prstGeom>
        </p:spPr>
      </p:pic>
    </p:spTree>
    <p:extLst>
      <p:ext uri="{BB962C8B-B14F-4D97-AF65-F5344CB8AC3E}">
        <p14:creationId xmlns:p14="http://schemas.microsoft.com/office/powerpoint/2010/main" val="423293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4FD6BC-DF6D-A12D-E63A-F17D5EBB0FB2}"/>
              </a:ext>
            </a:extLst>
          </p:cNvPr>
          <p:cNvSpPr>
            <a:spLocks noGrp="1"/>
          </p:cNvSpPr>
          <p:nvPr>
            <p:ph type="title"/>
          </p:nvPr>
        </p:nvSpPr>
        <p:spPr/>
        <p:txBody>
          <a:bodyPr/>
          <a:lstStyle/>
          <a:p>
            <a:r>
              <a:rPr kumimoji="1" lang="en-US" altLang="ko-Kore-KR" dirty="0" err="1"/>
              <a:t>AppRouter</a:t>
            </a:r>
            <a:r>
              <a:rPr kumimoji="1" lang="en-US" altLang="ko-Kore-KR" dirty="0"/>
              <a:t> </a:t>
            </a:r>
            <a:r>
              <a:rPr kumimoji="1" lang="ko-Kore-KR" altLang="en-US" dirty="0"/>
              <a:t>구성</a:t>
            </a:r>
          </a:p>
        </p:txBody>
      </p:sp>
      <p:sp>
        <p:nvSpPr>
          <p:cNvPr id="8" name="TextBox 7">
            <a:extLst>
              <a:ext uri="{FF2B5EF4-FFF2-40B4-BE49-F238E27FC236}">
                <a16:creationId xmlns:a16="http://schemas.microsoft.com/office/drawing/2014/main" id="{69A601DD-3D13-F121-0143-0FF7D99D6E8D}"/>
              </a:ext>
            </a:extLst>
          </p:cNvPr>
          <p:cNvSpPr txBox="1"/>
          <p:nvPr/>
        </p:nvSpPr>
        <p:spPr>
          <a:xfrm>
            <a:off x="504001" y="1168310"/>
            <a:ext cx="36804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AppRouter</a:t>
            </a:r>
            <a:r>
              <a:rPr kumimoji="1" lang="en-US" altLang="ko-Kore-KR" sz="1800" kern="0" dirty="0">
                <a:ea typeface="Arial Unicode MS" pitchFamily="34" charset="-128"/>
                <a:cs typeface="Arial Unicode MS" pitchFamily="34" charset="-128"/>
              </a:rPr>
              <a:t> </a:t>
            </a:r>
            <a:r>
              <a:rPr kumimoji="1" lang="ko-KR" altLang="en-US" sz="1800" kern="0" dirty="0">
                <a:ea typeface="Arial Unicode MS" pitchFamily="34" charset="-128"/>
                <a:cs typeface="Arial Unicode MS" pitchFamily="34" charset="-128"/>
              </a:rPr>
              <a:t>구성</a:t>
            </a:r>
            <a:r>
              <a:rPr kumimoji="1" lang="en-US" altLang="ko-Kore-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Mta.yaml</a:t>
            </a:r>
            <a:r>
              <a:rPr kumimoji="1" lang="ko-KR" altLang="en-US" sz="1800" kern="0" dirty="0">
                <a:ea typeface="Arial Unicode MS" pitchFamily="34" charset="-128"/>
                <a:cs typeface="Arial Unicode MS" pitchFamily="34" charset="-128"/>
              </a:rPr>
              <a:t>파일 수정</a:t>
            </a:r>
            <a:endParaRPr kumimoji="1" lang="ko-Kore-KR" altLang="en-US" sz="1800" kern="0" dirty="0" err="1">
              <a:ea typeface="Arial Unicode MS" pitchFamily="34" charset="-128"/>
              <a:cs typeface="Arial Unicode MS" pitchFamily="34" charset="-128"/>
            </a:endParaRPr>
          </a:p>
        </p:txBody>
      </p:sp>
      <p:pic>
        <p:nvPicPr>
          <p:cNvPr id="10" name="그림 9">
            <a:extLst>
              <a:ext uri="{FF2B5EF4-FFF2-40B4-BE49-F238E27FC236}">
                <a16:creationId xmlns:a16="http://schemas.microsoft.com/office/drawing/2014/main" id="{D7E5C43C-5524-670A-7C26-F18163456A2C}"/>
              </a:ext>
            </a:extLst>
          </p:cNvPr>
          <p:cNvPicPr>
            <a:picLocks noChangeAspect="1"/>
          </p:cNvPicPr>
          <p:nvPr/>
        </p:nvPicPr>
        <p:blipFill>
          <a:blip r:embed="rId3"/>
          <a:stretch>
            <a:fillRect/>
          </a:stretch>
        </p:blipFill>
        <p:spPr>
          <a:xfrm>
            <a:off x="1412076" y="1861282"/>
            <a:ext cx="2576655" cy="4996718"/>
          </a:xfrm>
          <a:prstGeom prst="rect">
            <a:avLst/>
          </a:prstGeom>
        </p:spPr>
      </p:pic>
      <p:pic>
        <p:nvPicPr>
          <p:cNvPr id="14" name="그림 13">
            <a:extLst>
              <a:ext uri="{FF2B5EF4-FFF2-40B4-BE49-F238E27FC236}">
                <a16:creationId xmlns:a16="http://schemas.microsoft.com/office/drawing/2014/main" id="{5512F7DD-13DF-6842-7EE8-7FDE294385FF}"/>
              </a:ext>
            </a:extLst>
          </p:cNvPr>
          <p:cNvPicPr>
            <a:picLocks noChangeAspect="1"/>
          </p:cNvPicPr>
          <p:nvPr/>
        </p:nvPicPr>
        <p:blipFill>
          <a:blip r:embed="rId4"/>
          <a:stretch>
            <a:fillRect/>
          </a:stretch>
        </p:blipFill>
        <p:spPr>
          <a:xfrm>
            <a:off x="4138861" y="4689807"/>
            <a:ext cx="2108200" cy="2032000"/>
          </a:xfrm>
          <a:prstGeom prst="rect">
            <a:avLst/>
          </a:prstGeom>
        </p:spPr>
      </p:pic>
      <p:sp>
        <p:nvSpPr>
          <p:cNvPr id="15" name="오른쪽 화살표[R] 14">
            <a:extLst>
              <a:ext uri="{FF2B5EF4-FFF2-40B4-BE49-F238E27FC236}">
                <a16:creationId xmlns:a16="http://schemas.microsoft.com/office/drawing/2014/main" id="{892D2F04-B91A-EDFF-AD73-49C405176EE2}"/>
              </a:ext>
            </a:extLst>
          </p:cNvPr>
          <p:cNvSpPr/>
          <p:nvPr/>
        </p:nvSpPr>
        <p:spPr bwMode="gray">
          <a:xfrm>
            <a:off x="3793173" y="5163712"/>
            <a:ext cx="345688" cy="345688"/>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 name="그림 15">
            <a:extLst>
              <a:ext uri="{FF2B5EF4-FFF2-40B4-BE49-F238E27FC236}">
                <a16:creationId xmlns:a16="http://schemas.microsoft.com/office/drawing/2014/main" id="{3396CD15-A4A6-A285-F4F9-48AB27FD79A4}"/>
              </a:ext>
            </a:extLst>
          </p:cNvPr>
          <p:cNvPicPr>
            <a:picLocks noChangeAspect="1"/>
          </p:cNvPicPr>
          <p:nvPr/>
        </p:nvPicPr>
        <p:blipFill>
          <a:blip r:embed="rId5"/>
          <a:stretch>
            <a:fillRect/>
          </a:stretch>
        </p:blipFill>
        <p:spPr>
          <a:xfrm>
            <a:off x="4138861" y="1861282"/>
            <a:ext cx="2044700" cy="2705100"/>
          </a:xfrm>
          <a:prstGeom prst="rect">
            <a:avLst/>
          </a:prstGeom>
        </p:spPr>
      </p:pic>
      <p:cxnSp>
        <p:nvCxnSpPr>
          <p:cNvPr id="18" name="직선 화살표 연결선 17">
            <a:extLst>
              <a:ext uri="{FF2B5EF4-FFF2-40B4-BE49-F238E27FC236}">
                <a16:creationId xmlns:a16="http://schemas.microsoft.com/office/drawing/2014/main" id="{9A43B86D-6BFE-BE4E-4E70-29E4ECDCF2AA}"/>
              </a:ext>
            </a:extLst>
          </p:cNvPr>
          <p:cNvCxnSpPr/>
          <p:nvPr/>
        </p:nvCxnSpPr>
        <p:spPr>
          <a:xfrm>
            <a:off x="637378" y="2017287"/>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37032B-0354-83D2-B66D-6BCA987C6F16}"/>
              </a:ext>
            </a:extLst>
          </p:cNvPr>
          <p:cNvSpPr txBox="1"/>
          <p:nvPr/>
        </p:nvSpPr>
        <p:spPr>
          <a:xfrm>
            <a:off x="563062" y="2034793"/>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삭제</a:t>
            </a:r>
          </a:p>
        </p:txBody>
      </p:sp>
      <p:cxnSp>
        <p:nvCxnSpPr>
          <p:cNvPr id="20" name="직선 화살표 연결선 19">
            <a:extLst>
              <a:ext uri="{FF2B5EF4-FFF2-40B4-BE49-F238E27FC236}">
                <a16:creationId xmlns:a16="http://schemas.microsoft.com/office/drawing/2014/main" id="{7BB782D7-E7CA-5DFB-FA10-E27A74F1A17F}"/>
              </a:ext>
            </a:extLst>
          </p:cNvPr>
          <p:cNvCxnSpPr/>
          <p:nvPr/>
        </p:nvCxnSpPr>
        <p:spPr>
          <a:xfrm>
            <a:off x="578317" y="5949950"/>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76234F-DCC9-BC46-4CAA-442B7CBF25FB}"/>
              </a:ext>
            </a:extLst>
          </p:cNvPr>
          <p:cNvSpPr txBox="1"/>
          <p:nvPr/>
        </p:nvSpPr>
        <p:spPr>
          <a:xfrm>
            <a:off x="504001" y="5967456"/>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삭제</a:t>
            </a:r>
          </a:p>
        </p:txBody>
      </p:sp>
      <p:sp>
        <p:nvSpPr>
          <p:cNvPr id="3" name="직사각형 2">
            <a:extLst>
              <a:ext uri="{FF2B5EF4-FFF2-40B4-BE49-F238E27FC236}">
                <a16:creationId xmlns:a16="http://schemas.microsoft.com/office/drawing/2014/main" id="{997163E2-FF08-6888-40FD-C9B9C2EE45B9}"/>
              </a:ext>
            </a:extLst>
          </p:cNvPr>
          <p:cNvSpPr/>
          <p:nvPr/>
        </p:nvSpPr>
        <p:spPr bwMode="gray">
          <a:xfrm>
            <a:off x="4138861" y="6392397"/>
            <a:ext cx="1218302" cy="341442"/>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DC68A63A-DAF9-94C6-72A3-37C13BC376AC}"/>
              </a:ext>
            </a:extLst>
          </p:cNvPr>
          <p:cNvSpPr txBox="1"/>
          <p:nvPr/>
        </p:nvSpPr>
        <p:spPr>
          <a:xfrm>
            <a:off x="7572208" y="1349297"/>
            <a:ext cx="215443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AppRouter</a:t>
            </a:r>
            <a:r>
              <a:rPr kumimoji="1" lang="en-US" altLang="ko-Kore-KR" sz="1800" kern="0" dirty="0">
                <a:ea typeface="Arial Unicode MS" pitchFamily="34" charset="-128"/>
                <a:cs typeface="Arial Unicode MS" pitchFamily="34" charset="-128"/>
              </a:rPr>
              <a:t> </a:t>
            </a:r>
            <a:r>
              <a:rPr kumimoji="1" lang="ko-KR" altLang="en-US" sz="1800" kern="0" dirty="0">
                <a:ea typeface="Arial Unicode MS" pitchFamily="34" charset="-128"/>
                <a:cs typeface="Arial Unicode MS" pitchFamily="34" charset="-128"/>
              </a:rPr>
              <a:t>파일 이동</a:t>
            </a:r>
            <a:endParaRPr kumimoji="1" lang="ko-Kore-KR" altLang="en-US" sz="1800" kern="0" dirty="0" err="1">
              <a:ea typeface="Arial Unicode MS" pitchFamily="34" charset="-128"/>
              <a:cs typeface="Arial Unicode MS" pitchFamily="34" charset="-128"/>
            </a:endParaRPr>
          </a:p>
        </p:txBody>
      </p:sp>
      <p:pic>
        <p:nvPicPr>
          <p:cNvPr id="6" name="그림 5">
            <a:extLst>
              <a:ext uri="{FF2B5EF4-FFF2-40B4-BE49-F238E27FC236}">
                <a16:creationId xmlns:a16="http://schemas.microsoft.com/office/drawing/2014/main" id="{1C9EEB22-6B5A-E542-4C2E-37866E6FD324}"/>
              </a:ext>
            </a:extLst>
          </p:cNvPr>
          <p:cNvPicPr>
            <a:picLocks noChangeAspect="1"/>
          </p:cNvPicPr>
          <p:nvPr/>
        </p:nvPicPr>
        <p:blipFill>
          <a:blip r:embed="rId6"/>
          <a:stretch>
            <a:fillRect/>
          </a:stretch>
        </p:blipFill>
        <p:spPr>
          <a:xfrm>
            <a:off x="6831279" y="2456037"/>
            <a:ext cx="4859198" cy="3807207"/>
          </a:xfrm>
          <a:prstGeom prst="rect">
            <a:avLst/>
          </a:prstGeom>
        </p:spPr>
      </p:pic>
      <p:sp>
        <p:nvSpPr>
          <p:cNvPr id="7" name="TextBox 6">
            <a:extLst>
              <a:ext uri="{FF2B5EF4-FFF2-40B4-BE49-F238E27FC236}">
                <a16:creationId xmlns:a16="http://schemas.microsoft.com/office/drawing/2014/main" id="{7388383B-CD1C-2FAD-EBF3-BA451075CE2A}"/>
              </a:ext>
            </a:extLst>
          </p:cNvPr>
          <p:cNvSpPr txBox="1"/>
          <p:nvPr/>
        </p:nvSpPr>
        <p:spPr>
          <a:xfrm>
            <a:off x="6915807" y="2017287"/>
            <a:ext cx="3880871"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200" kern="0" dirty="0">
                <a:ea typeface="Arial Unicode MS" pitchFamily="34" charset="-128"/>
                <a:cs typeface="Arial Unicode MS" pitchFamily="34" charset="-128"/>
                <a:hlinkClick r:id="rId7"/>
              </a:rPr>
              <a:t>https://github.com/micol92/s4hanacloudext/tree/main/app</a:t>
            </a:r>
            <a:endParaRPr kumimoji="1" lang="en"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R" altLang="en-US" sz="1200" kern="0" dirty="0" err="1">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1361B8E5-7A45-E521-17E9-FFB7CD826CC2}"/>
              </a:ext>
            </a:extLst>
          </p:cNvPr>
          <p:cNvSpPr txBox="1"/>
          <p:nvPr/>
        </p:nvSpPr>
        <p:spPr>
          <a:xfrm>
            <a:off x="547352" y="1514153"/>
            <a:ext cx="4432304" cy="4231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100" kern="0" dirty="0">
                <a:ea typeface="Arial Unicode MS" pitchFamily="34" charset="-128"/>
                <a:cs typeface="Arial Unicode MS" pitchFamily="34" charset="-128"/>
                <a:hlinkClick r:id="rId8"/>
              </a:rPr>
              <a:t>https://github.com/micol92/s4hanacloudext/blob/main/mta.yaml</a:t>
            </a:r>
            <a:r>
              <a:rPr kumimoji="1" lang="ko-KR" altLang="en-US" sz="1100" kern="0" dirty="0">
                <a:ea typeface="Arial Unicode MS" pitchFamily="34" charset="-128"/>
                <a:cs typeface="Arial Unicode MS" pitchFamily="34" charset="-128"/>
              </a:rPr>
              <a:t> </a:t>
            </a:r>
            <a:r>
              <a:rPr kumimoji="1" lang="en-US" altLang="ko-KR" sz="1100" kern="0" dirty="0">
                <a:ea typeface="Arial Unicode MS" pitchFamily="34" charset="-128"/>
                <a:cs typeface="Arial Unicode MS" pitchFamily="34" charset="-128"/>
                <a:sym typeface="Wingdings" pitchFamily="2" charset="2"/>
              </a:rPr>
              <a:t></a:t>
            </a:r>
            <a:r>
              <a:rPr kumimoji="1" lang="ko-KR" altLang="en-US" sz="1100" kern="0" dirty="0">
                <a:ea typeface="Arial Unicode MS" pitchFamily="34" charset="-128"/>
                <a:cs typeface="Arial Unicode MS" pitchFamily="34" charset="-128"/>
                <a:sym typeface="Wingdings" pitchFamily="2" charset="2"/>
              </a:rPr>
              <a:t> 참조</a:t>
            </a:r>
            <a:endParaRPr kumimoji="1" lang="en" altLang="ko-KR"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R" altLang="en-US" sz="11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7840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E394A-61CD-5759-F54E-DA0331FD3D03}"/>
              </a:ext>
            </a:extLst>
          </p:cNvPr>
          <p:cNvSpPr>
            <a:spLocks noGrp="1"/>
          </p:cNvSpPr>
          <p:nvPr>
            <p:ph type="title"/>
          </p:nvPr>
        </p:nvSpPr>
        <p:spPr/>
        <p:txBody>
          <a:bodyPr/>
          <a:lstStyle/>
          <a:p>
            <a:r>
              <a:rPr kumimoji="1" lang="en-US" altLang="ko-Kore-KR" dirty="0" err="1"/>
              <a:t>AppRouter</a:t>
            </a:r>
            <a:r>
              <a:rPr kumimoji="1" lang="en-US" altLang="ko-Kore-KR" dirty="0"/>
              <a:t> </a:t>
            </a:r>
            <a:r>
              <a:rPr kumimoji="1" lang="ko-Kore-KR" altLang="en-US" dirty="0"/>
              <a:t>구성</a:t>
            </a:r>
          </a:p>
        </p:txBody>
      </p:sp>
      <p:sp>
        <p:nvSpPr>
          <p:cNvPr id="3" name="TextBox 2">
            <a:extLst>
              <a:ext uri="{FF2B5EF4-FFF2-40B4-BE49-F238E27FC236}">
                <a16:creationId xmlns:a16="http://schemas.microsoft.com/office/drawing/2014/main" id="{8FB593CB-C2A9-9081-62E7-B23D9C073979}"/>
              </a:ext>
            </a:extLst>
          </p:cNvPr>
          <p:cNvSpPr txBox="1"/>
          <p:nvPr/>
        </p:nvSpPr>
        <p:spPr>
          <a:xfrm>
            <a:off x="802887" y="2051824"/>
            <a:ext cx="5967980" cy="3716402"/>
          </a:xfrm>
          <a:prstGeom prst="rect">
            <a:avLst/>
          </a:prstGeom>
          <a:noFill/>
        </p:spPr>
        <p:txBody>
          <a:bodyPr wrap="none" lIns="0" tIns="0" rIns="0" bIns="0" rtlCol="0">
            <a:spAutoFit/>
          </a:bodyPr>
          <a:lstStyle/>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"name"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"description"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"Node.js based application router service for html5-apps"</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"engines"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"node"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"^16.0.0"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"dependencies"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"@sap/</a:t>
            </a:r>
            <a:r>
              <a:rPr lang="en" altLang="ko-Kore-KR" sz="1050" b="0" dirty="0" err="1">
                <a:solidFill>
                  <a:srgbClr val="0451A5"/>
                </a:solidFill>
                <a:effectLst/>
                <a:latin typeface="Menlo" panose="020B0609030804020204" pitchFamily="49" charset="0"/>
              </a:rPr>
              <a:t>approuter</a:t>
            </a:r>
            <a:r>
              <a:rPr lang="en" altLang="ko-Kore-KR" sz="1050" b="0" dirty="0">
                <a:solidFill>
                  <a:srgbClr val="0451A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"^14.3.0"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"scripts"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"start"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"start-local"</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/@sap/html5-repo-mock/</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"version"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"1.0.0"</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"main"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"keywords"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"author"</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"license"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"ISC"</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br>
              <a:rPr lang="en" altLang="ko-Kore-KR" sz="1050" b="0" dirty="0">
                <a:solidFill>
                  <a:srgbClr val="3B3B3B"/>
                </a:solidFill>
                <a:effectLst/>
                <a:latin typeface="Menlo" panose="020B0609030804020204" pitchFamily="49" charset="0"/>
              </a:rPr>
            </a:br>
            <a:endParaRPr lang="en" altLang="ko-Kore-KR" sz="105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20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33E188E3-3A28-0AEC-DA4D-8D786F83DB32}"/>
              </a:ext>
            </a:extLst>
          </p:cNvPr>
          <p:cNvSpPr txBox="1"/>
          <p:nvPr/>
        </p:nvSpPr>
        <p:spPr>
          <a:xfrm>
            <a:off x="2018371" y="1388068"/>
            <a:ext cx="13849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Package.json</a:t>
            </a:r>
            <a:endParaRPr kumimoji="1" lang="ko-Kore-KR" altLang="en-US" sz="18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14D598B8-421F-045D-4AFD-AD27851038EE}"/>
              </a:ext>
            </a:extLst>
          </p:cNvPr>
          <p:cNvSpPr txBox="1"/>
          <p:nvPr/>
        </p:nvSpPr>
        <p:spPr>
          <a:xfrm>
            <a:off x="8995317" y="1388068"/>
            <a:ext cx="12182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Xs-app.json</a:t>
            </a:r>
            <a:endParaRPr kumimoji="1" lang="ko-Kore-KR" altLang="en-US" sz="18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5624CCE0-ECC3-3572-A0C8-C27A40ED058E}"/>
              </a:ext>
            </a:extLst>
          </p:cNvPr>
          <p:cNvSpPr txBox="1"/>
          <p:nvPr/>
        </p:nvSpPr>
        <p:spPr>
          <a:xfrm>
            <a:off x="7254720" y="1839951"/>
            <a:ext cx="4276812" cy="4847481"/>
          </a:xfrm>
          <a:prstGeom prst="rect">
            <a:avLst/>
          </a:prstGeom>
          <a:noFill/>
        </p:spPr>
        <p:txBody>
          <a:bodyPr wrap="none" lIns="0" tIns="0" rIns="0" bIns="0" rtlCol="0">
            <a:spAutoFit/>
          </a:bodyPr>
          <a:lstStyle/>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welcomeFile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"/app/risks/webapp/</a:t>
            </a:r>
            <a:r>
              <a:rPr lang="en" altLang="ko-Kore-KR" sz="1200" b="0" dirty="0" err="1">
                <a:solidFill>
                  <a:srgbClr val="A31515"/>
                </a:solidFill>
                <a:effectLst/>
                <a:latin typeface="Menlo" panose="020B0609030804020204" pitchFamily="49" charset="0"/>
              </a:rPr>
              <a:t>index.html</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authenticationMethod</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"route"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sessionTimeout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98658"/>
                </a:solidFill>
                <a:effectLst/>
                <a:latin typeface="Menlo" panose="020B0609030804020204" pitchFamily="49" charset="0"/>
              </a:rPr>
              <a:t>30</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"logout"</a:t>
            </a:r>
            <a:r>
              <a:rPr lang="en" altLang="ko-Kore-KR" sz="1200" b="0" dirty="0">
                <a:solidFill>
                  <a:srgbClr val="3B3B3B"/>
                </a:solidFill>
                <a:effectLst/>
                <a:latin typeface="Menlo" panose="020B0609030804020204" pitchFamily="49" charset="0"/>
              </a:rPr>
              <a:t>: {</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logoutEndpoint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"/do/logout"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logoutPage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"routes"</a:t>
            </a:r>
            <a:r>
              <a:rPr lang="en" altLang="ko-Kore-KR" sz="1200" b="0" dirty="0">
                <a:solidFill>
                  <a:srgbClr val="3B3B3B"/>
                </a:solidFill>
                <a:effectLst/>
                <a:latin typeface="Menlo" panose="020B0609030804020204" pitchFamily="49" charset="0"/>
              </a:rPr>
              <a:t>: [</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localDir</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"destination"</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srv-api</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csrfProtection</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000FF"/>
                </a:solidFill>
                <a:effectLst/>
                <a:latin typeface="Menlo" panose="020B0609030804020204" pitchFamily="49" charset="0"/>
              </a:rPr>
              <a:t>false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16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90AE22B9-BAA4-CC0D-9073-8C52D80E438F}"/>
              </a:ext>
            </a:extLst>
          </p:cNvPr>
          <p:cNvSpPr txBox="1"/>
          <p:nvPr/>
        </p:nvSpPr>
        <p:spPr>
          <a:xfrm>
            <a:off x="5172773" y="933080"/>
            <a:ext cx="6571939" cy="523220"/>
          </a:xfrm>
          <a:prstGeom prst="rect">
            <a:avLst/>
          </a:prstGeom>
          <a:noFill/>
        </p:spPr>
        <p:txBody>
          <a:bodyPr wrap="square">
            <a:spAutoFit/>
          </a:bodyPr>
          <a:lstStyle/>
          <a:p>
            <a:r>
              <a:rPr lang="ko-KR" altLang="en-US" sz="1400" dirty="0">
                <a:hlinkClick r:id="rId3"/>
              </a:rPr>
              <a:t>https://github.com/micol92/s4hanacloudext/blob/main/app/xs-app.json</a:t>
            </a:r>
            <a:r>
              <a:rPr lang="ko-KR" altLang="en-US" sz="1400" dirty="0"/>
              <a:t> </a:t>
            </a:r>
            <a:r>
              <a:rPr lang="en-US" altLang="ko-KR" sz="1400" dirty="0">
                <a:sym typeface="Wingdings" pitchFamily="2" charset="2"/>
              </a:rPr>
              <a:t></a:t>
            </a:r>
            <a:r>
              <a:rPr lang="ko-KR" altLang="en-US" sz="1400" dirty="0">
                <a:sym typeface="Wingdings" pitchFamily="2" charset="2"/>
              </a:rPr>
              <a:t> 참조</a:t>
            </a:r>
            <a:endParaRPr lang="en-US" altLang="ko-KR" sz="1400" dirty="0"/>
          </a:p>
          <a:p>
            <a:endParaRPr lang="ko-KR" altLang="en-US" sz="1400" dirty="0"/>
          </a:p>
        </p:txBody>
      </p:sp>
    </p:spTree>
    <p:extLst>
      <p:ext uri="{BB962C8B-B14F-4D97-AF65-F5344CB8AC3E}">
        <p14:creationId xmlns:p14="http://schemas.microsoft.com/office/powerpoint/2010/main" val="167782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8BE44-7C85-DE97-4E4F-DB09CBA83107}"/>
              </a:ext>
            </a:extLst>
          </p:cNvPr>
          <p:cNvSpPr>
            <a:spLocks noGrp="1"/>
          </p:cNvSpPr>
          <p:nvPr>
            <p:ph type="title"/>
          </p:nvPr>
        </p:nvSpPr>
        <p:spPr/>
        <p:txBody>
          <a:bodyPr/>
          <a:lstStyle/>
          <a:p>
            <a:r>
              <a:rPr kumimoji="1" lang="en-US" altLang="ko-KR" dirty="0"/>
              <a:t>Git command</a:t>
            </a:r>
            <a:endParaRPr kumimoji="1" lang="ko-KR" altLang="en-US" dirty="0"/>
          </a:p>
        </p:txBody>
      </p:sp>
      <p:sp>
        <p:nvSpPr>
          <p:cNvPr id="3" name="TextBox 2">
            <a:extLst>
              <a:ext uri="{FF2B5EF4-FFF2-40B4-BE49-F238E27FC236}">
                <a16:creationId xmlns:a16="http://schemas.microsoft.com/office/drawing/2014/main" id="{D38A4AA1-1B91-89F7-3AD3-9BC590405344}"/>
              </a:ext>
            </a:extLst>
          </p:cNvPr>
          <p:cNvSpPr txBox="1"/>
          <p:nvPr/>
        </p:nvSpPr>
        <p:spPr>
          <a:xfrm>
            <a:off x="630621" y="1587062"/>
            <a:ext cx="4199868" cy="193899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$&gt;git add .</a:t>
            </a:r>
          </a:p>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$&gt;git commit –m “added or revised code”</a:t>
            </a:r>
          </a:p>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$&gt;git push –u origin main</a:t>
            </a:r>
          </a:p>
          <a:p>
            <a:pPr fontAlgn="base">
              <a:spcBef>
                <a:spcPct val="50000"/>
              </a:spcBef>
              <a:spcAft>
                <a:spcPct val="0"/>
              </a:spcAft>
              <a:buClr>
                <a:srgbClr val="F0AB00"/>
              </a:buClr>
              <a:buSzPct val="80000"/>
            </a:pPr>
            <a:endParaRPr kumimoji="1"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hlinkClick r:id="rId3"/>
              </a:rPr>
              <a:t>Reference Link</a:t>
            </a:r>
            <a:r>
              <a:rPr kumimoji="1" lang="en-US" altLang="ko-KR" sz="1800" kern="0" dirty="0">
                <a:ea typeface="Arial Unicode MS" pitchFamily="34" charset="-128"/>
                <a:cs typeface="Arial Unicode MS" pitchFamily="34" charset="-128"/>
              </a:rPr>
              <a:t> </a:t>
            </a:r>
            <a:endParaRPr kumimoji="1" lang="ko-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34127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a:extLst>
              <a:ext uri="{FF2B5EF4-FFF2-40B4-BE49-F238E27FC236}">
                <a16:creationId xmlns:a16="http://schemas.microsoft.com/office/drawing/2014/main" id="{CE61CEA8-8339-F178-154F-3A9FD699040E}"/>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kumimoji="1" lang="en-US" altLang="ko-Kore-KR" sz="2400" kern="0" dirty="0">
                <a:ea typeface="Arial Unicode MS" pitchFamily="34" charset="-128"/>
                <a:cs typeface="Arial Unicode MS" pitchFamily="34" charset="-128"/>
              </a:rPr>
              <a:t>Consume Remote Services from S/4HANA </a:t>
            </a:r>
            <a:r>
              <a:rPr kumimoji="1" lang="en-US" altLang="ko-Kore-KR" sz="2400" kern="0" dirty="0" err="1">
                <a:ea typeface="Arial Unicode MS" pitchFamily="34" charset="-128"/>
                <a:cs typeface="Arial Unicode MS" pitchFamily="34" charset="-128"/>
              </a:rPr>
              <a:t>Coud</a:t>
            </a:r>
            <a:r>
              <a:rPr kumimoji="1" lang="en-US" altLang="ko-Kore-KR" sz="2400" kern="0" dirty="0">
                <a:ea typeface="Arial Unicode MS" pitchFamily="34" charset="-128"/>
                <a:cs typeface="Arial Unicode MS" pitchFamily="34" charset="-128"/>
              </a:rPr>
              <a:t> Using CAP</a:t>
            </a:r>
            <a:endParaRPr kumimoji="1" lang="en" altLang="ko-Kore-KR" sz="2400" kern="0" dirty="0">
              <a:ea typeface="Arial Unicode MS" pitchFamily="34" charset="-128"/>
              <a:cs typeface="Arial Unicode MS" pitchFamily="34" charset="-128"/>
              <a:hlinkClick r:id="rId2"/>
            </a:endParaRPr>
          </a:p>
        </p:txBody>
      </p:sp>
      <p:sp>
        <p:nvSpPr>
          <p:cNvPr id="4" name="TextBox 3">
            <a:extLst>
              <a:ext uri="{FF2B5EF4-FFF2-40B4-BE49-F238E27FC236}">
                <a16:creationId xmlns:a16="http://schemas.microsoft.com/office/drawing/2014/main" id="{0F106E1D-0873-EC4F-C209-16A0CF4AE4F0}"/>
              </a:ext>
            </a:extLst>
          </p:cNvPr>
          <p:cNvSpPr txBox="1"/>
          <p:nvPr/>
        </p:nvSpPr>
        <p:spPr>
          <a:xfrm>
            <a:off x="504001" y="1152302"/>
            <a:ext cx="4672754" cy="4231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ore-KR" sz="1100" kern="0" dirty="0">
                <a:ea typeface="Arial Unicode MS" pitchFamily="34" charset="-128"/>
                <a:cs typeface="Arial Unicode MS" pitchFamily="34" charset="-128"/>
                <a:hlinkClick r:id="rId2"/>
              </a:rPr>
              <a:t>https://developers.sap.com/mission.btp-consume-external-service-cap.html</a:t>
            </a:r>
            <a:endParaRPr kumimoji="1" lang="en" altLang="ko-Kore-KR"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kumimoji="1" lang="ko-Kore-KR" altLang="en-US" sz="1100" kern="0" dirty="0" err="1">
              <a:ea typeface="Arial Unicode MS" pitchFamily="34" charset="-128"/>
              <a:cs typeface="Arial Unicode MS" pitchFamily="34" charset="-128"/>
            </a:endParaRPr>
          </a:p>
        </p:txBody>
      </p:sp>
      <p:pic>
        <p:nvPicPr>
          <p:cNvPr id="5" name="그림 4">
            <a:extLst>
              <a:ext uri="{FF2B5EF4-FFF2-40B4-BE49-F238E27FC236}">
                <a16:creationId xmlns:a16="http://schemas.microsoft.com/office/drawing/2014/main" id="{5CC0B9EA-28EB-ACA3-17E6-0807FD1176F9}"/>
              </a:ext>
            </a:extLst>
          </p:cNvPr>
          <p:cNvPicPr>
            <a:picLocks noChangeAspect="1"/>
          </p:cNvPicPr>
          <p:nvPr/>
        </p:nvPicPr>
        <p:blipFill>
          <a:blip r:embed="rId3"/>
          <a:stretch>
            <a:fillRect/>
          </a:stretch>
        </p:blipFill>
        <p:spPr>
          <a:xfrm>
            <a:off x="504001" y="1994994"/>
            <a:ext cx="6768136" cy="3113033"/>
          </a:xfrm>
          <a:prstGeom prst="rect">
            <a:avLst/>
          </a:prstGeom>
        </p:spPr>
      </p:pic>
      <p:pic>
        <p:nvPicPr>
          <p:cNvPr id="6" name="그림 5">
            <a:extLst>
              <a:ext uri="{FF2B5EF4-FFF2-40B4-BE49-F238E27FC236}">
                <a16:creationId xmlns:a16="http://schemas.microsoft.com/office/drawing/2014/main" id="{1D35487B-AE83-86BF-6AB5-E42DC282AECB}"/>
              </a:ext>
            </a:extLst>
          </p:cNvPr>
          <p:cNvPicPr>
            <a:picLocks noChangeAspect="1"/>
          </p:cNvPicPr>
          <p:nvPr/>
        </p:nvPicPr>
        <p:blipFill>
          <a:blip r:embed="rId4"/>
          <a:stretch>
            <a:fillRect/>
          </a:stretch>
        </p:blipFill>
        <p:spPr>
          <a:xfrm>
            <a:off x="7437217" y="1994994"/>
            <a:ext cx="3934155" cy="3028951"/>
          </a:xfrm>
          <a:prstGeom prst="rect">
            <a:avLst/>
          </a:prstGeom>
        </p:spPr>
      </p:pic>
    </p:spTree>
    <p:extLst>
      <p:ext uri="{BB962C8B-B14F-4D97-AF65-F5344CB8AC3E}">
        <p14:creationId xmlns:p14="http://schemas.microsoft.com/office/powerpoint/2010/main" val="320997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5ED36A-143A-B732-8EB3-95D6DFECFA47}"/>
              </a:ext>
            </a:extLst>
          </p:cNvPr>
          <p:cNvSpPr>
            <a:spLocks noGrp="1"/>
          </p:cNvSpPr>
          <p:nvPr>
            <p:ph type="title"/>
          </p:nvPr>
        </p:nvSpPr>
        <p:spPr/>
        <p:txBody>
          <a:bodyPr/>
          <a:lstStyle/>
          <a:p>
            <a:pPr fontAlgn="base">
              <a:spcBef>
                <a:spcPct val="50000"/>
              </a:spcBef>
              <a:spcAft>
                <a:spcPct val="0"/>
              </a:spcAft>
              <a:buClr>
                <a:srgbClr val="F0AB00"/>
              </a:buClr>
              <a:buSzPct val="80000"/>
            </a:pPr>
            <a:r>
              <a:rPr kumimoji="1" lang="en-US" altLang="ko-Kore-KR" sz="2400" kern="0" dirty="0">
                <a:ea typeface="Arial Unicode MS" pitchFamily="34" charset="-128"/>
                <a:cs typeface="Arial Unicode MS" pitchFamily="34" charset="-128"/>
              </a:rPr>
              <a:t>Consume Remote Services from S/4HANA </a:t>
            </a:r>
            <a:r>
              <a:rPr kumimoji="1" lang="en-US" altLang="ko-Kore-KR" sz="2400" kern="0" dirty="0" err="1">
                <a:ea typeface="Arial Unicode MS" pitchFamily="34" charset="-128"/>
                <a:cs typeface="Arial Unicode MS" pitchFamily="34" charset="-128"/>
              </a:rPr>
              <a:t>Coud</a:t>
            </a:r>
            <a:r>
              <a:rPr kumimoji="1" lang="en-US" altLang="ko-Kore-KR" sz="2400" kern="0" dirty="0">
                <a:ea typeface="Arial Unicode MS" pitchFamily="34" charset="-128"/>
                <a:cs typeface="Arial Unicode MS" pitchFamily="34" charset="-128"/>
              </a:rPr>
              <a:t> Using CAP</a:t>
            </a:r>
            <a:endParaRPr kumimoji="1" lang="en" altLang="ko-Kore-KR" sz="2400" kern="0" dirty="0">
              <a:ea typeface="Arial Unicode MS" pitchFamily="34" charset="-128"/>
              <a:cs typeface="Arial Unicode MS" pitchFamily="34" charset="-128"/>
              <a:hlinkClick r:id="rId3"/>
            </a:endParaRPr>
          </a:p>
        </p:txBody>
      </p:sp>
      <p:sp>
        <p:nvSpPr>
          <p:cNvPr id="5" name="TextBox 4">
            <a:extLst>
              <a:ext uri="{FF2B5EF4-FFF2-40B4-BE49-F238E27FC236}">
                <a16:creationId xmlns:a16="http://schemas.microsoft.com/office/drawing/2014/main" id="{E40935D7-650E-CF9F-B0CC-D857143C7848}"/>
              </a:ext>
            </a:extLst>
          </p:cNvPr>
          <p:cNvSpPr txBox="1"/>
          <p:nvPr/>
        </p:nvSpPr>
        <p:spPr>
          <a:xfrm>
            <a:off x="504001" y="1152302"/>
            <a:ext cx="4672754"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ore-KR" sz="1100" kern="0" dirty="0">
                <a:ea typeface="Arial Unicode MS" pitchFamily="34" charset="-128"/>
                <a:cs typeface="Arial Unicode MS" pitchFamily="34" charset="-128"/>
              </a:rPr>
              <a:t>https://</a:t>
            </a:r>
            <a:r>
              <a:rPr kumimoji="1" lang="en" altLang="ko-Kore-KR" sz="1100" kern="0" dirty="0" err="1">
                <a:ea typeface="Arial Unicode MS" pitchFamily="34" charset="-128"/>
                <a:cs typeface="Arial Unicode MS" pitchFamily="34" charset="-128"/>
              </a:rPr>
              <a:t>developers.sap.com</a:t>
            </a:r>
            <a:r>
              <a:rPr kumimoji="1" lang="en" altLang="ko-Kore-KR" sz="1100" kern="0" dirty="0">
                <a:ea typeface="Arial Unicode MS" pitchFamily="34" charset="-128"/>
                <a:cs typeface="Arial Unicode MS" pitchFamily="34" charset="-128"/>
              </a:rPr>
              <a:t>/</a:t>
            </a:r>
            <a:r>
              <a:rPr kumimoji="1" lang="en" altLang="ko-Kore-KR" sz="1100" kern="0" dirty="0" err="1">
                <a:ea typeface="Arial Unicode MS" pitchFamily="34" charset="-128"/>
                <a:cs typeface="Arial Unicode MS" pitchFamily="34" charset="-128"/>
              </a:rPr>
              <a:t>mission.btp</a:t>
            </a:r>
            <a:r>
              <a:rPr kumimoji="1" lang="en" altLang="ko-Kore-KR" sz="1100" kern="0" dirty="0">
                <a:ea typeface="Arial Unicode MS" pitchFamily="34" charset="-128"/>
                <a:cs typeface="Arial Unicode MS" pitchFamily="34" charset="-128"/>
              </a:rPr>
              <a:t>-consume-external-service-</a:t>
            </a:r>
            <a:r>
              <a:rPr kumimoji="1" lang="en" altLang="ko-Kore-KR" sz="1100" kern="0" dirty="0" err="1">
                <a:ea typeface="Arial Unicode MS" pitchFamily="34" charset="-128"/>
                <a:cs typeface="Arial Unicode MS" pitchFamily="34" charset="-128"/>
              </a:rPr>
              <a:t>cap.html</a:t>
            </a:r>
            <a:endParaRPr kumimoji="1" lang="ko-Kore-KR" altLang="en-US" sz="1100" kern="0" dirty="0" err="1">
              <a:ea typeface="Arial Unicode MS" pitchFamily="34" charset="-128"/>
              <a:cs typeface="Arial Unicode MS" pitchFamily="34" charset="-128"/>
            </a:endParaRPr>
          </a:p>
        </p:txBody>
      </p:sp>
      <p:pic>
        <p:nvPicPr>
          <p:cNvPr id="6" name="그림 5">
            <a:extLst>
              <a:ext uri="{FF2B5EF4-FFF2-40B4-BE49-F238E27FC236}">
                <a16:creationId xmlns:a16="http://schemas.microsoft.com/office/drawing/2014/main" id="{DC615A68-7556-5B9C-7994-08510F94E3D8}"/>
              </a:ext>
            </a:extLst>
          </p:cNvPr>
          <p:cNvPicPr>
            <a:picLocks noChangeAspect="1"/>
          </p:cNvPicPr>
          <p:nvPr/>
        </p:nvPicPr>
        <p:blipFill>
          <a:blip r:embed="rId4"/>
          <a:stretch>
            <a:fillRect/>
          </a:stretch>
        </p:blipFill>
        <p:spPr>
          <a:xfrm>
            <a:off x="504002" y="1694046"/>
            <a:ext cx="5491044" cy="4672532"/>
          </a:xfrm>
          <a:prstGeom prst="rect">
            <a:avLst/>
          </a:prstGeom>
        </p:spPr>
      </p:pic>
      <p:cxnSp>
        <p:nvCxnSpPr>
          <p:cNvPr id="8" name="직선 화살표 연결선 7">
            <a:extLst>
              <a:ext uri="{FF2B5EF4-FFF2-40B4-BE49-F238E27FC236}">
                <a16:creationId xmlns:a16="http://schemas.microsoft.com/office/drawing/2014/main" id="{2F3C0164-0E30-49D6-85C4-901E6F834B3D}"/>
              </a:ext>
            </a:extLst>
          </p:cNvPr>
          <p:cNvCxnSpPr/>
          <p:nvPr/>
        </p:nvCxnSpPr>
        <p:spPr>
          <a:xfrm>
            <a:off x="5995046" y="3573517"/>
            <a:ext cx="54238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DFCA87-9B06-2B6D-8187-DE98A20ADE79}"/>
              </a:ext>
            </a:extLst>
          </p:cNvPr>
          <p:cNvSpPr txBox="1"/>
          <p:nvPr/>
        </p:nvSpPr>
        <p:spPr>
          <a:xfrm>
            <a:off x="6705600" y="3429000"/>
            <a:ext cx="5917324" cy="3847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000" kern="0" dirty="0">
                <a:ea typeface="Arial Unicode MS" pitchFamily="34" charset="-128"/>
                <a:cs typeface="Arial Unicode MS" pitchFamily="34" charset="-128"/>
                <a:hlinkClick r:id="rId5"/>
              </a:rPr>
              <a:t>https://github.com/micol92/s4hanacloudext/blob/main/srv/cat-service.cds</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sym typeface="Wingdings" pitchFamily="2" charset="2"/>
              </a:rPr>
              <a:t></a:t>
            </a:r>
            <a:r>
              <a:rPr kumimoji="1" lang="ko-KR" altLang="en-US" sz="1000" kern="0" dirty="0">
                <a:ea typeface="Arial Unicode MS" pitchFamily="34" charset="-128"/>
                <a:cs typeface="Arial Unicode MS" pitchFamily="34" charset="-128"/>
                <a:sym typeface="Wingdings" pitchFamily="2" charset="2"/>
              </a:rPr>
              <a:t> </a:t>
            </a:r>
            <a:r>
              <a:rPr kumimoji="1" lang="en-US" altLang="ko-KR" sz="1000" kern="0" dirty="0">
                <a:ea typeface="Arial Unicode MS" pitchFamily="34" charset="-128"/>
                <a:cs typeface="Arial Unicode MS" pitchFamily="34" charset="-128"/>
                <a:sym typeface="Wingdings" pitchFamily="2" charset="2"/>
              </a:rPr>
              <a:t>Data/Service </a:t>
            </a:r>
            <a:r>
              <a:rPr kumimoji="1" lang="ko-KR" altLang="en-US" sz="1000" kern="0" dirty="0">
                <a:ea typeface="Arial Unicode MS" pitchFamily="34" charset="-128"/>
                <a:cs typeface="Arial Unicode MS" pitchFamily="34" charset="-128"/>
                <a:sym typeface="Wingdings" pitchFamily="2" charset="2"/>
              </a:rPr>
              <a:t>모델링 참조</a:t>
            </a:r>
            <a:endParaRPr kumimoji="1" lang="en-US" altLang="ko-KR" sz="1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R" sz="1000" kern="0" dirty="0">
                <a:ea typeface="Arial Unicode MS" pitchFamily="34" charset="-128"/>
                <a:cs typeface="Arial Unicode MS" pitchFamily="34" charset="-128"/>
                <a:hlinkClick r:id="rId6"/>
              </a:rPr>
              <a:t>CAP sample download</a:t>
            </a:r>
            <a:r>
              <a:rPr kumimoji="1" lang="ko-KR" altLang="en-US" sz="1000" kern="0" dirty="0">
                <a:ea typeface="Arial Unicode MS" pitchFamily="34" charset="-128"/>
                <a:cs typeface="Arial Unicode MS" pitchFamily="34" charset="-128"/>
                <a:hlinkClick r:id="rId6"/>
              </a:rPr>
              <a:t> </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Prerequisite</a:t>
            </a:r>
            <a:r>
              <a:rPr kumimoji="1" lang="ko-KR" altLang="en-US" sz="1000" kern="0" dirty="0">
                <a:ea typeface="Arial Unicode MS" pitchFamily="34" charset="-128"/>
                <a:cs typeface="Arial Unicode MS" pitchFamily="34" charset="-128"/>
              </a:rPr>
              <a:t> 부분 참조</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a:t>
            </a:r>
            <a:r>
              <a:rPr kumimoji="1" lang="en-US" altLang="ko-KR" sz="1000" kern="0" dirty="0" err="1">
                <a:ea typeface="Arial Unicode MS" pitchFamily="34" charset="-128"/>
                <a:cs typeface="Arial Unicode MS" pitchFamily="34" charset="-128"/>
              </a:rPr>
              <a:t>cds</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csv </a:t>
            </a:r>
            <a:r>
              <a:rPr kumimoji="1" lang="ko-KR" altLang="en-US" sz="1000" kern="0" dirty="0" err="1">
                <a:ea typeface="Arial Unicode MS" pitchFamily="34" charset="-128"/>
                <a:cs typeface="Arial Unicode MS" pitchFamily="34" charset="-128"/>
              </a:rPr>
              <a:t>파일등</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copy/paste)</a:t>
            </a:r>
          </a:p>
        </p:txBody>
      </p:sp>
      <p:cxnSp>
        <p:nvCxnSpPr>
          <p:cNvPr id="10" name="직선 화살표 연결선 9">
            <a:extLst>
              <a:ext uri="{FF2B5EF4-FFF2-40B4-BE49-F238E27FC236}">
                <a16:creationId xmlns:a16="http://schemas.microsoft.com/office/drawing/2014/main" id="{87206DB8-A102-AFFE-8CE7-B12FA9AF8FE9}"/>
              </a:ext>
            </a:extLst>
          </p:cNvPr>
          <p:cNvCxnSpPr/>
          <p:nvPr/>
        </p:nvCxnSpPr>
        <p:spPr>
          <a:xfrm>
            <a:off x="5995046" y="4461641"/>
            <a:ext cx="54238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D78DEE5-85FF-7312-5488-538415C5C707}"/>
              </a:ext>
            </a:extLst>
          </p:cNvPr>
          <p:cNvSpPr txBox="1"/>
          <p:nvPr/>
        </p:nvSpPr>
        <p:spPr>
          <a:xfrm>
            <a:off x="6703882" y="4261769"/>
            <a:ext cx="5750877" cy="7181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000" kern="0" dirty="0">
                <a:ea typeface="Arial Unicode MS" pitchFamily="34" charset="-128"/>
                <a:cs typeface="Arial Unicode MS" pitchFamily="34" charset="-128"/>
                <a:hlinkClick r:id="rId7"/>
              </a:rPr>
              <a:t>https://github.com/micol92/s4hanacloudext/blob/main/srv/cat-service-ui.cds</a:t>
            </a:r>
            <a:r>
              <a:rPr kumimoji="1" lang="en-US" altLang="ko-KR"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sym typeface="Wingdings" pitchFamily="2" charset="2"/>
              </a:rPr>
              <a:t> UI annotation </a:t>
            </a:r>
            <a:r>
              <a:rPr kumimoji="1" lang="ko-KR" altLang="en-US" sz="1000" kern="0" dirty="0">
                <a:ea typeface="Arial Unicode MS" pitchFamily="34" charset="-128"/>
                <a:cs typeface="Arial Unicode MS" pitchFamily="34" charset="-128"/>
                <a:sym typeface="Wingdings" pitchFamily="2" charset="2"/>
              </a:rPr>
              <a:t>참조</a:t>
            </a:r>
            <a:r>
              <a:rPr kumimoji="1" lang="en-US" altLang="ko-KR" sz="1000" kern="0" dirty="0">
                <a:ea typeface="Arial Unicode MS" pitchFamily="34" charset="-128"/>
                <a:cs typeface="Arial Unicode MS" pitchFamily="34" charset="-128"/>
                <a:sym typeface="Wingdings" pitchFamily="2" charset="2"/>
              </a:rPr>
              <a:t>.</a:t>
            </a:r>
          </a:p>
          <a:p>
            <a:pPr fontAlgn="base">
              <a:spcBef>
                <a:spcPts val="100"/>
              </a:spcBef>
              <a:spcAft>
                <a:spcPct val="0"/>
              </a:spcAft>
              <a:buClr>
                <a:srgbClr val="F0AB00"/>
              </a:buClr>
              <a:buSzPct val="80000"/>
            </a:pPr>
            <a:r>
              <a:rPr kumimoji="1" lang="en-US" altLang="ko-KR" sz="1000" kern="0" dirty="0">
                <a:ea typeface="Arial Unicode MS" pitchFamily="34" charset="-128"/>
                <a:cs typeface="Arial Unicode MS" pitchFamily="34" charset="-128"/>
              </a:rPr>
              <a:t>Service mash-up </a:t>
            </a:r>
            <a:r>
              <a:rPr kumimoji="1" lang="ko-KR" altLang="en-US" sz="1000" kern="0" dirty="0">
                <a:ea typeface="Arial Unicode MS" pitchFamily="34" charset="-128"/>
                <a:cs typeface="Arial Unicode MS" pitchFamily="34" charset="-128"/>
              </a:rPr>
              <a:t>구성</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Service mash-up</a:t>
            </a:r>
            <a:r>
              <a:rPr kumimoji="1" lang="ko-KR" altLang="en-US" sz="1000" kern="0" dirty="0">
                <a:ea typeface="Arial Unicode MS" pitchFamily="34" charset="-128"/>
                <a:cs typeface="Arial Unicode MS" pitchFamily="34" charset="-128"/>
              </a:rPr>
              <a:t>후</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아래 링크 수행가능</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endParaRPr kumimoji="1" lang="en-US" altLang="ko-KR" sz="1000" kern="0" dirty="0">
              <a:solidFill>
                <a:srgbClr val="FF0000"/>
              </a:solidFill>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en-US" altLang="ko-KR" sz="1000" kern="0" dirty="0">
                <a:ea typeface="Arial Unicode MS" pitchFamily="34" charset="-128"/>
                <a:cs typeface="Arial Unicode MS" pitchFamily="34" charset="-128"/>
              </a:rPr>
              <a:t>/</a:t>
            </a:r>
            <a:r>
              <a:rPr kumimoji="1" lang="en-US" altLang="ko-KR" sz="1000" kern="0" dirty="0" err="1">
                <a:ea typeface="Arial Unicode MS" pitchFamily="34" charset="-128"/>
                <a:cs typeface="Arial Unicode MS" pitchFamily="34" charset="-128"/>
              </a:rPr>
              <a:t>odata</a:t>
            </a:r>
            <a:r>
              <a:rPr kumimoji="1" lang="en-US" altLang="ko-KR" sz="1000" kern="0" dirty="0">
                <a:ea typeface="Arial Unicode MS" pitchFamily="34" charset="-128"/>
                <a:cs typeface="Arial Unicode MS" pitchFamily="34" charset="-128"/>
              </a:rPr>
              <a:t>/v4/service/risk/Risks?$expand=supplier</a:t>
            </a:r>
          </a:p>
          <a:p>
            <a:pPr fontAlgn="base">
              <a:spcBef>
                <a:spcPct val="50000"/>
              </a:spcBef>
              <a:spcAft>
                <a:spcPct val="0"/>
              </a:spcAft>
              <a:buClr>
                <a:srgbClr val="F0AB00"/>
              </a:buClr>
              <a:buSzPct val="80000"/>
            </a:pPr>
            <a:endParaRPr kumimoji="1" lang="en-US" altLang="ko-KR" sz="1000" kern="0" dirty="0">
              <a:ea typeface="Arial Unicode MS" pitchFamily="34" charset="-128"/>
              <a:cs typeface="Arial Unicode MS" pitchFamily="34" charset="-128"/>
            </a:endParaRPr>
          </a:p>
        </p:txBody>
      </p:sp>
      <p:cxnSp>
        <p:nvCxnSpPr>
          <p:cNvPr id="12" name="직선 화살표 연결선 11">
            <a:extLst>
              <a:ext uri="{FF2B5EF4-FFF2-40B4-BE49-F238E27FC236}">
                <a16:creationId xmlns:a16="http://schemas.microsoft.com/office/drawing/2014/main" id="{1E6D88FC-0636-D1CC-3358-F4DFC6A5A081}"/>
              </a:ext>
            </a:extLst>
          </p:cNvPr>
          <p:cNvCxnSpPr/>
          <p:nvPr/>
        </p:nvCxnSpPr>
        <p:spPr>
          <a:xfrm>
            <a:off x="5995046" y="5318234"/>
            <a:ext cx="54238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EF247F-A440-B426-1E4F-65D916C7AFF4}"/>
              </a:ext>
            </a:extLst>
          </p:cNvPr>
          <p:cNvSpPr txBox="1"/>
          <p:nvPr/>
        </p:nvSpPr>
        <p:spPr>
          <a:xfrm>
            <a:off x="6703882" y="5241290"/>
            <a:ext cx="4782207"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000" kern="0" dirty="0">
                <a:ea typeface="Arial Unicode MS" pitchFamily="34" charset="-128"/>
                <a:cs typeface="Arial Unicode MS" pitchFamily="34" charset="-128"/>
              </a:rPr>
              <a:t>BTP </a:t>
            </a:r>
            <a:r>
              <a:rPr kumimoji="1" lang="ko-KR" altLang="en-US" sz="1000" kern="0" dirty="0">
                <a:ea typeface="Arial Unicode MS" pitchFamily="34" charset="-128"/>
                <a:cs typeface="Arial Unicode MS" pitchFamily="34" charset="-128"/>
              </a:rPr>
              <a:t>에 </a:t>
            </a:r>
            <a:r>
              <a:rPr kumimoji="1" lang="en-US" altLang="ko-KR" sz="1000" kern="0" dirty="0">
                <a:ea typeface="Arial Unicode MS" pitchFamily="34" charset="-128"/>
                <a:cs typeface="Arial Unicode MS" pitchFamily="34" charset="-128"/>
              </a:rPr>
              <a:t>S/4HANA Cloud</a:t>
            </a:r>
            <a:r>
              <a:rPr kumimoji="1" lang="ko-KR" altLang="en-US" sz="1000" kern="0" dirty="0">
                <a:ea typeface="Arial Unicode MS" pitchFamily="34" charset="-128"/>
                <a:cs typeface="Arial Unicode MS" pitchFamily="34" charset="-128"/>
              </a:rPr>
              <a:t> 등록</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BTP Global account</a:t>
            </a:r>
            <a:r>
              <a:rPr kumimoji="1" lang="ko-KR" altLang="en-US" sz="1000" kern="0" dirty="0">
                <a:ea typeface="Arial Unicode MS" pitchFamily="34" charset="-128"/>
                <a:cs typeface="Arial Unicode MS" pitchFamily="34" charset="-128"/>
              </a:rPr>
              <a:t> 권한 필요</a:t>
            </a:r>
            <a:r>
              <a:rPr kumimoji="1" lang="en-US" altLang="ko-KR" sz="1000" kern="0" dirty="0">
                <a:ea typeface="Arial Unicode MS" pitchFamily="34" charset="-128"/>
                <a:cs typeface="Arial Unicode MS" pitchFamily="34" charset="-128"/>
              </a:rPr>
              <a:t>.</a:t>
            </a:r>
          </a:p>
        </p:txBody>
      </p:sp>
      <p:cxnSp>
        <p:nvCxnSpPr>
          <p:cNvPr id="14" name="직선 화살표 연결선 13">
            <a:extLst>
              <a:ext uri="{FF2B5EF4-FFF2-40B4-BE49-F238E27FC236}">
                <a16:creationId xmlns:a16="http://schemas.microsoft.com/office/drawing/2014/main" id="{A55631B7-1DF0-E0E7-2EDC-57776B1B8A5B}"/>
              </a:ext>
            </a:extLst>
          </p:cNvPr>
          <p:cNvCxnSpPr/>
          <p:nvPr/>
        </p:nvCxnSpPr>
        <p:spPr>
          <a:xfrm>
            <a:off x="5995046" y="6020939"/>
            <a:ext cx="54238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5DF282B-0EEB-173A-AB5D-45C225348ADF}"/>
              </a:ext>
            </a:extLst>
          </p:cNvPr>
          <p:cNvSpPr txBox="1"/>
          <p:nvPr/>
        </p:nvSpPr>
        <p:spPr>
          <a:xfrm>
            <a:off x="6703881" y="5649006"/>
            <a:ext cx="5324597" cy="820738"/>
          </a:xfrm>
          <a:prstGeom prst="rect">
            <a:avLst/>
          </a:prstGeom>
          <a:noFill/>
        </p:spPr>
        <p:txBody>
          <a:bodyPr wrap="square" lIns="0" tIns="0" rIns="0" bIns="0" rtlCol="0">
            <a:spAutoFit/>
          </a:bodyPr>
          <a:lstStyle/>
          <a:p>
            <a:pPr fontAlgn="base">
              <a:spcBef>
                <a:spcPts val="100"/>
              </a:spcBef>
              <a:spcAft>
                <a:spcPct val="0"/>
              </a:spcAft>
              <a:buClr>
                <a:srgbClr val="F0AB00"/>
              </a:buClr>
              <a:buSzPct val="80000"/>
            </a:pPr>
            <a:r>
              <a:rPr kumimoji="1" lang="en-US" altLang="ko-KR" sz="1000" kern="0" dirty="0">
                <a:ea typeface="Arial Unicode MS" pitchFamily="34" charset="-128"/>
                <a:cs typeface="Arial Unicode MS" pitchFamily="34" charset="-128"/>
              </a:rPr>
              <a:t>BTP </a:t>
            </a:r>
            <a:r>
              <a:rPr kumimoji="1" lang="ko-KR" altLang="en-US" sz="1000" kern="0" dirty="0">
                <a:ea typeface="Arial Unicode MS" pitchFamily="34" charset="-128"/>
                <a:cs typeface="Arial Unicode MS" pitchFamily="34" charset="-128"/>
              </a:rPr>
              <a:t>에 </a:t>
            </a:r>
            <a:r>
              <a:rPr kumimoji="1" lang="en-US" altLang="ko-KR" sz="1000" kern="0" dirty="0">
                <a:ea typeface="Arial Unicode MS" pitchFamily="34" charset="-128"/>
                <a:cs typeface="Arial Unicode MS" pitchFamily="34" charset="-128"/>
              </a:rPr>
              <a:t>S/4HANA Cloud</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connectivity</a:t>
            </a:r>
            <a:r>
              <a:rPr kumimoji="1" lang="ko-KR" altLang="en-US" sz="1000" kern="0" dirty="0">
                <a:ea typeface="Arial Unicode MS" pitchFamily="34" charset="-128"/>
                <a:cs typeface="Arial Unicode MS" pitchFamily="34" charset="-128"/>
              </a:rPr>
              <a:t> 구성</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endParaRPr kumimoji="1" lang="en-US" altLang="ko-KR" sz="100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en-US" altLang="ko-KR" sz="1000" kern="0" dirty="0">
                <a:ea typeface="Arial Unicode MS" pitchFamily="34" charset="-128"/>
                <a:cs typeface="Arial Unicode MS" pitchFamily="34" charset="-128"/>
              </a:rPr>
              <a:t>MTA </a:t>
            </a:r>
            <a:r>
              <a:rPr kumimoji="1" lang="ko-KR" altLang="en-US" sz="1000" kern="0" dirty="0">
                <a:ea typeface="Arial Unicode MS" pitchFamily="34" charset="-128"/>
                <a:cs typeface="Arial Unicode MS" pitchFamily="34" charset="-128"/>
              </a:rPr>
              <a:t>파일 생성 및 </a:t>
            </a:r>
            <a:r>
              <a:rPr kumimoji="1" lang="en-US" altLang="ko-KR" sz="1000" kern="0" dirty="0">
                <a:ea typeface="Arial Unicode MS" pitchFamily="34" charset="-128"/>
                <a:cs typeface="Arial Unicode MS" pitchFamily="34" charset="-128"/>
              </a:rPr>
              <a:t>CF</a:t>
            </a:r>
            <a:r>
              <a:rPr kumimoji="1" lang="ko-KR" altLang="en-US" sz="1000" kern="0" dirty="0">
                <a:ea typeface="Arial Unicode MS" pitchFamily="34" charset="-128"/>
                <a:cs typeface="Arial Unicode MS" pitchFamily="34" charset="-128"/>
              </a:rPr>
              <a:t>에 배포</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endParaRPr kumimoji="1" lang="en-US" altLang="ko-KR" sz="100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ko-KR" altLang="en-US" sz="1000" kern="0" dirty="0">
                <a:ea typeface="Arial Unicode MS" pitchFamily="34" charset="-128"/>
                <a:cs typeface="Arial Unicode MS" pitchFamily="34" charset="-128"/>
              </a:rPr>
              <a:t>배포 후</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BTP</a:t>
            </a:r>
            <a:r>
              <a:rPr kumimoji="1" lang="ko-KR" altLang="en-US" sz="1000" kern="0" dirty="0">
                <a:ea typeface="Arial Unicode MS" pitchFamily="34" charset="-128"/>
                <a:cs typeface="Arial Unicode MS" pitchFamily="34" charset="-128"/>
              </a:rPr>
              <a:t>에서 </a:t>
            </a:r>
            <a:r>
              <a:rPr kumimoji="1" lang="en-US" altLang="ko-KR" sz="1000" kern="0" dirty="0">
                <a:ea typeface="Arial Unicode MS" pitchFamily="34" charset="-128"/>
                <a:cs typeface="Arial Unicode MS" pitchFamily="34" charset="-128"/>
              </a:rPr>
              <a:t>s4-hana-cloud</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instance</a:t>
            </a:r>
            <a:r>
              <a:rPr kumimoji="1" lang="ko-KR" altLang="en-US" sz="1000" kern="0" dirty="0">
                <a:ea typeface="Arial Unicode MS" pitchFamily="34" charset="-128"/>
                <a:cs typeface="Arial Unicode MS" pitchFamily="34" charset="-128"/>
              </a:rPr>
              <a:t>생성 확인</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(Page</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#6</a:t>
            </a:r>
            <a:r>
              <a:rPr kumimoji="1" lang="ko-KR" altLang="en-US" sz="1000" kern="0" dirty="0">
                <a:ea typeface="Arial Unicode MS" pitchFamily="34" charset="-128"/>
                <a:cs typeface="Arial Unicode MS" pitchFamily="34" charset="-128"/>
              </a:rPr>
              <a:t> 참조</a:t>
            </a:r>
            <a:r>
              <a:rPr kumimoji="1" lang="en-US" altLang="ko-KR" sz="1000" kern="0" dirty="0">
                <a:ea typeface="Arial Unicode MS" pitchFamily="34" charset="-128"/>
                <a:cs typeface="Arial Unicode MS" pitchFamily="34" charset="-128"/>
              </a:rPr>
              <a:t>)</a:t>
            </a:r>
          </a:p>
          <a:p>
            <a:pPr fontAlgn="base">
              <a:spcBef>
                <a:spcPts val="100"/>
              </a:spcBef>
              <a:spcAft>
                <a:spcPct val="0"/>
              </a:spcAft>
              <a:buClr>
                <a:srgbClr val="F0AB00"/>
              </a:buClr>
              <a:buSzPct val="80000"/>
            </a:pPr>
            <a:r>
              <a:rPr kumimoji="1" lang="ko-KR" altLang="en-US" sz="1000" kern="0" dirty="0">
                <a:ea typeface="Arial Unicode MS" pitchFamily="34" charset="-128"/>
                <a:cs typeface="Arial Unicode MS" pitchFamily="34" charset="-128"/>
              </a:rPr>
              <a:t>배포 후</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S/4HANA Public Cloud</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Communication Arrangement </a:t>
            </a:r>
            <a:r>
              <a:rPr kumimoji="1" lang="ko-KR" altLang="en-US" sz="1000" kern="0" dirty="0">
                <a:ea typeface="Arial Unicode MS" pitchFamily="34" charset="-128"/>
                <a:cs typeface="Arial Unicode MS" pitchFamily="34" charset="-128"/>
              </a:rPr>
              <a:t>에서 확인 가능</a:t>
            </a:r>
            <a:r>
              <a:rPr kumimoji="1" lang="en-US" altLang="ko-KR" sz="1000" kern="0" dirty="0">
                <a:ea typeface="Arial Unicode MS" pitchFamily="34" charset="-128"/>
                <a:cs typeface="Arial Unicode MS" pitchFamily="34" charset="-128"/>
              </a:rPr>
              <a:t>. (Page</a:t>
            </a:r>
            <a:r>
              <a:rPr kumimoji="1" lang="ko-KR" altLang="en-US" sz="1000" kern="0" dirty="0">
                <a:ea typeface="Arial Unicode MS" pitchFamily="34" charset="-128"/>
                <a:cs typeface="Arial Unicode MS" pitchFamily="34" charset="-128"/>
              </a:rPr>
              <a:t> </a:t>
            </a:r>
            <a:r>
              <a:rPr kumimoji="1" lang="en-US" altLang="ko-KR" sz="1000" kern="0" dirty="0">
                <a:ea typeface="Arial Unicode MS" pitchFamily="34" charset="-128"/>
                <a:cs typeface="Arial Unicode MS" pitchFamily="34" charset="-128"/>
              </a:rPr>
              <a:t>#6</a:t>
            </a:r>
            <a:r>
              <a:rPr kumimoji="1" lang="ko-KR" altLang="en-US" sz="1000" kern="0" dirty="0">
                <a:ea typeface="Arial Unicode MS" pitchFamily="34" charset="-128"/>
                <a:cs typeface="Arial Unicode MS" pitchFamily="34" charset="-128"/>
              </a:rPr>
              <a:t> 참조</a:t>
            </a:r>
            <a:r>
              <a:rPr kumimoji="1" lang="en-US" altLang="ko-KR" sz="1000" kern="0" dirty="0">
                <a:ea typeface="Arial Unicode MS" pitchFamily="34" charset="-128"/>
                <a:cs typeface="Arial Unicode MS" pitchFamily="34" charset="-128"/>
              </a:rPr>
              <a:t>)</a:t>
            </a:r>
          </a:p>
          <a:p>
            <a:pPr fontAlgn="base">
              <a:spcBef>
                <a:spcPts val="100"/>
              </a:spcBef>
              <a:spcAft>
                <a:spcPct val="0"/>
              </a:spcAft>
              <a:buClr>
                <a:srgbClr val="F0AB00"/>
              </a:buClr>
              <a:buSzPct val="80000"/>
            </a:pPr>
            <a:endParaRPr kumimoji="1" lang="en-US" altLang="ko-KR"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9478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D91C07-BAB6-8E65-97B5-8EDC96C251EE}"/>
              </a:ext>
            </a:extLst>
          </p:cNvPr>
          <p:cNvSpPr>
            <a:spLocks noGrp="1"/>
          </p:cNvSpPr>
          <p:nvPr>
            <p:ph type="title"/>
          </p:nvPr>
        </p:nvSpPr>
        <p:spPr/>
        <p:txBody>
          <a:bodyPr/>
          <a:lstStyle/>
          <a:p>
            <a:r>
              <a:rPr kumimoji="1" lang="en-US" altLang="ko-KR" dirty="0"/>
              <a:t>BTP side</a:t>
            </a:r>
            <a:endParaRPr kumimoji="1" lang="ko-KR" altLang="en-US" dirty="0"/>
          </a:p>
        </p:txBody>
      </p:sp>
      <p:sp>
        <p:nvSpPr>
          <p:cNvPr id="3" name="TextBox 2">
            <a:extLst>
              <a:ext uri="{FF2B5EF4-FFF2-40B4-BE49-F238E27FC236}">
                <a16:creationId xmlns:a16="http://schemas.microsoft.com/office/drawing/2014/main" id="{AB0A61F1-AF1A-0020-F038-88EB21375C93}"/>
              </a:ext>
            </a:extLst>
          </p:cNvPr>
          <p:cNvSpPr txBox="1"/>
          <p:nvPr/>
        </p:nvSpPr>
        <p:spPr>
          <a:xfrm>
            <a:off x="909891" y="1556047"/>
            <a:ext cx="3456844" cy="215444"/>
          </a:xfrm>
          <a:prstGeom prst="rect">
            <a:avLst/>
          </a:prstGeom>
          <a:noFill/>
        </p:spPr>
        <p:txBody>
          <a:bodyPr wrap="none" lIns="0" tIns="0" rIns="0" bIns="0" rtlCol="0">
            <a:spAutoFit/>
          </a:bodyPr>
          <a:lstStyle/>
          <a:p>
            <a:pPr algn="l"/>
            <a:r>
              <a:rPr lang="en" altLang="ko-KR" sz="1400" i="0" dirty="0">
                <a:solidFill>
                  <a:srgbClr val="1F1F1F"/>
                </a:solidFill>
                <a:effectLst/>
                <a:latin typeface="+mn-lt"/>
              </a:rPr>
              <a:t>Register Your SAP S/4HANA Cloud System</a:t>
            </a:r>
          </a:p>
        </p:txBody>
      </p:sp>
      <p:pic>
        <p:nvPicPr>
          <p:cNvPr id="4" name="그림 3">
            <a:extLst>
              <a:ext uri="{FF2B5EF4-FFF2-40B4-BE49-F238E27FC236}">
                <a16:creationId xmlns:a16="http://schemas.microsoft.com/office/drawing/2014/main" id="{AE1EB721-F41F-FDF0-A934-4EA5F7AB0D1A}"/>
              </a:ext>
            </a:extLst>
          </p:cNvPr>
          <p:cNvPicPr>
            <a:picLocks noChangeAspect="1"/>
          </p:cNvPicPr>
          <p:nvPr/>
        </p:nvPicPr>
        <p:blipFill>
          <a:blip r:embed="rId3"/>
          <a:stretch>
            <a:fillRect/>
          </a:stretch>
        </p:blipFill>
        <p:spPr>
          <a:xfrm>
            <a:off x="588579" y="1948679"/>
            <a:ext cx="4492817" cy="1814024"/>
          </a:xfrm>
          <a:prstGeom prst="rect">
            <a:avLst/>
          </a:prstGeom>
          <a:ln>
            <a:solidFill>
              <a:schemeClr val="accent1"/>
            </a:solidFill>
          </a:ln>
        </p:spPr>
      </p:pic>
      <p:sp>
        <p:nvSpPr>
          <p:cNvPr id="5" name="TextBox 4">
            <a:extLst>
              <a:ext uri="{FF2B5EF4-FFF2-40B4-BE49-F238E27FC236}">
                <a16:creationId xmlns:a16="http://schemas.microsoft.com/office/drawing/2014/main" id="{9B8A4FAB-B2B8-FC0F-4565-3DAF7357012E}"/>
              </a:ext>
            </a:extLst>
          </p:cNvPr>
          <p:cNvSpPr txBox="1"/>
          <p:nvPr/>
        </p:nvSpPr>
        <p:spPr>
          <a:xfrm>
            <a:off x="830317" y="3920359"/>
            <a:ext cx="272991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System name </a:t>
            </a:r>
            <a:r>
              <a:rPr kumimoji="1" lang="ko-KR" altLang="en-US" sz="1400" kern="0" dirty="0">
                <a:ea typeface="Arial Unicode MS" pitchFamily="34" charset="-128"/>
                <a:cs typeface="Arial Unicode MS" pitchFamily="34" charset="-128"/>
              </a:rPr>
              <a:t>은 뒷부분에서 활용</a:t>
            </a:r>
            <a:r>
              <a:rPr kumimoji="1" lang="en-US" altLang="ko-KR" sz="1400" kern="0" dirty="0">
                <a:ea typeface="Arial Unicode MS" pitchFamily="34" charset="-128"/>
                <a:cs typeface="Arial Unicode MS" pitchFamily="34" charset="-128"/>
              </a:rPr>
              <a:t>.</a:t>
            </a:r>
            <a:endParaRPr kumimoji="1" lang="ko-KR" altLang="en-US" sz="14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5EB0C5F7-78FB-648B-6F5F-2FF11BCB7147}"/>
              </a:ext>
            </a:extLst>
          </p:cNvPr>
          <p:cNvSpPr txBox="1"/>
          <p:nvPr/>
        </p:nvSpPr>
        <p:spPr>
          <a:xfrm>
            <a:off x="8525128" y="1564893"/>
            <a:ext cx="235962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R" altLang="en-US" sz="1400" kern="0" dirty="0">
                <a:ea typeface="Arial Unicode MS" pitchFamily="34" charset="-128"/>
                <a:cs typeface="Arial Unicode MS" pitchFamily="34" charset="-128"/>
              </a:rPr>
              <a:t>필수 </a:t>
            </a:r>
            <a:r>
              <a:rPr kumimoji="1" lang="en-US" altLang="ko-KR" sz="1400" kern="0" dirty="0">
                <a:ea typeface="Arial Unicode MS" pitchFamily="34" charset="-128"/>
                <a:cs typeface="Arial Unicode MS" pitchFamily="34" charset="-128"/>
              </a:rPr>
              <a:t>-</a:t>
            </a: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NPM component install</a:t>
            </a:r>
            <a:endParaRPr kumimoji="1" lang="ko-KR" altLang="en-US" sz="14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908B6373-114E-18A0-6C55-7B13E4DBCD24}"/>
              </a:ext>
            </a:extLst>
          </p:cNvPr>
          <p:cNvSpPr txBox="1"/>
          <p:nvPr/>
        </p:nvSpPr>
        <p:spPr>
          <a:xfrm>
            <a:off x="8187559" y="2196662"/>
            <a:ext cx="3766509" cy="16542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R" sz="1400" b="0" i="0" dirty="0">
                <a:solidFill>
                  <a:srgbClr val="DD4A68"/>
                </a:solidFill>
                <a:effectLst/>
                <a:latin typeface="Consolas" panose="020B0609020204030204" pitchFamily="49" charset="0"/>
              </a:rPr>
              <a:t>$&gt;</a:t>
            </a:r>
            <a:r>
              <a:rPr lang="en" altLang="ko-KR" sz="1400" b="0" i="0" dirty="0" err="1">
                <a:solidFill>
                  <a:srgbClr val="DD4A68"/>
                </a:solidFill>
                <a:effectLst/>
                <a:latin typeface="Consolas" panose="020B0609020204030204" pitchFamily="49" charset="0"/>
              </a:rPr>
              <a:t>npm</a:t>
            </a:r>
            <a:r>
              <a:rPr lang="en" altLang="ko-KR" sz="1400" b="0" i="0" dirty="0">
                <a:solidFill>
                  <a:srgbClr val="000000"/>
                </a:solidFill>
                <a:effectLst/>
                <a:latin typeface="Consolas" panose="020B0609020204030204" pitchFamily="49" charset="0"/>
              </a:rPr>
              <a:t> </a:t>
            </a:r>
            <a:r>
              <a:rPr lang="en" altLang="ko-KR" sz="1400" b="0" i="0" dirty="0">
                <a:solidFill>
                  <a:srgbClr val="DD4A68"/>
                </a:solidFill>
                <a:effectLst/>
                <a:latin typeface="Consolas" panose="020B0609020204030204" pitchFamily="49" charset="0"/>
              </a:rPr>
              <a:t>install</a:t>
            </a:r>
            <a:r>
              <a:rPr lang="en" altLang="ko-KR" sz="1400" b="0" i="0" dirty="0">
                <a:solidFill>
                  <a:srgbClr val="000000"/>
                </a:solidFill>
                <a:effectLst/>
                <a:latin typeface="Consolas" panose="020B0609020204030204" pitchFamily="49" charset="0"/>
              </a:rPr>
              <a:t> @sap-cloud-</a:t>
            </a:r>
            <a:r>
              <a:rPr lang="en" altLang="ko-KR" sz="1400" b="0" i="0" dirty="0" err="1">
                <a:solidFill>
                  <a:srgbClr val="000000"/>
                </a:solidFill>
                <a:effectLst/>
                <a:latin typeface="Consolas" panose="020B0609020204030204" pitchFamily="49" charset="0"/>
              </a:rPr>
              <a:t>sdk</a:t>
            </a:r>
            <a:r>
              <a:rPr lang="en" altLang="ko-KR" sz="1400" b="0" i="0" dirty="0">
                <a:solidFill>
                  <a:srgbClr val="000000"/>
                </a:solidFill>
                <a:effectLst/>
                <a:latin typeface="Consolas" panose="020B0609020204030204" pitchFamily="49" charset="0"/>
              </a:rPr>
              <a:t>/http-client @sap-cloud-</a:t>
            </a:r>
            <a:r>
              <a:rPr lang="en" altLang="ko-KR" sz="1400" b="0" i="0" dirty="0" err="1">
                <a:solidFill>
                  <a:srgbClr val="000000"/>
                </a:solidFill>
                <a:effectLst/>
                <a:latin typeface="Consolas" panose="020B0609020204030204" pitchFamily="49" charset="0"/>
              </a:rPr>
              <a:t>sdk</a:t>
            </a:r>
            <a:r>
              <a:rPr lang="en" altLang="ko-KR" sz="1400" b="0" i="0" dirty="0">
                <a:solidFill>
                  <a:srgbClr val="000000"/>
                </a:solidFill>
                <a:effectLst/>
                <a:latin typeface="Consolas" panose="020B0609020204030204" pitchFamily="49" charset="0"/>
              </a:rPr>
              <a:t>/util</a:t>
            </a:r>
            <a:endParaRPr kumimoji="1" lang="en" altLang="ko-KR" sz="1400" kern="0" dirty="0">
              <a:solidFill>
                <a:srgbClr val="000000"/>
              </a:solidFill>
              <a:latin typeface="Consolas" panose="020B0609020204030204" pitchFamily="49" charset="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R" sz="1400" kern="0" dirty="0">
                <a:solidFill>
                  <a:srgbClr val="000000"/>
                </a:solidFill>
                <a:latin typeface="Consolas" panose="020B0609020204030204" pitchFamily="49" charset="0"/>
                <a:ea typeface="Arial Unicode MS" pitchFamily="34" charset="-128"/>
                <a:cs typeface="Arial Unicode MS" pitchFamily="34" charset="-128"/>
              </a:rPr>
              <a:t>$&gt;</a:t>
            </a:r>
            <a:r>
              <a:rPr kumimoji="1" lang="en" altLang="ko-KR" sz="1400" kern="0" dirty="0" err="1">
                <a:solidFill>
                  <a:srgbClr val="000000"/>
                </a:solidFill>
                <a:latin typeface="Consolas" panose="020B0609020204030204" pitchFamily="49" charset="0"/>
                <a:ea typeface="Arial Unicode MS" pitchFamily="34" charset="-128"/>
                <a:cs typeface="Arial Unicode MS" pitchFamily="34" charset="-128"/>
              </a:rPr>
              <a:t>npm</a:t>
            </a:r>
            <a:r>
              <a:rPr kumimoji="1" lang="en" altLang="ko-KR" sz="1400" kern="0" dirty="0">
                <a:solidFill>
                  <a:srgbClr val="000000"/>
                </a:solidFill>
                <a:latin typeface="Consolas" panose="020B0609020204030204" pitchFamily="49" charset="0"/>
                <a:ea typeface="Arial Unicode MS" pitchFamily="34" charset="-128"/>
                <a:cs typeface="Arial Unicode MS" pitchFamily="34" charset="-128"/>
              </a:rPr>
              <a:t> </a:t>
            </a:r>
            <a:r>
              <a:rPr kumimoji="1" lang="en" altLang="ko-KR" sz="1400" kern="0" dirty="0" err="1">
                <a:solidFill>
                  <a:srgbClr val="000000"/>
                </a:solidFill>
                <a:latin typeface="Consolas" panose="020B0609020204030204" pitchFamily="49" charset="0"/>
                <a:ea typeface="Arial Unicode MS" pitchFamily="34" charset="-128"/>
                <a:cs typeface="Arial Unicode MS" pitchFamily="34" charset="-128"/>
              </a:rPr>
              <a:t>i</a:t>
            </a:r>
            <a:r>
              <a:rPr kumimoji="1" lang="en" altLang="ko-KR" sz="1400" kern="0" dirty="0">
                <a:solidFill>
                  <a:srgbClr val="000000"/>
                </a:solidFill>
                <a:latin typeface="Consolas" panose="020B0609020204030204" pitchFamily="49" charset="0"/>
                <a:ea typeface="Arial Unicode MS" pitchFamily="34" charset="-128"/>
                <a:cs typeface="Arial Unicode MS" pitchFamily="34" charset="-128"/>
              </a:rPr>
              <a:t> passport</a:t>
            </a:r>
          </a:p>
          <a:p>
            <a:pPr fontAlgn="base">
              <a:spcBef>
                <a:spcPct val="50000"/>
              </a:spcBef>
              <a:spcAft>
                <a:spcPct val="0"/>
              </a:spcAft>
              <a:buClr>
                <a:srgbClr val="F0AB00"/>
              </a:buClr>
              <a:buSzPct val="80000"/>
            </a:pPr>
            <a:r>
              <a:rPr kumimoji="1" lang="en" altLang="ko-KR" sz="1400" kern="0" dirty="0">
                <a:solidFill>
                  <a:srgbClr val="000000"/>
                </a:solidFill>
                <a:latin typeface="Consolas" panose="020B0609020204030204" pitchFamily="49" charset="0"/>
                <a:ea typeface="Arial Unicode MS" pitchFamily="34" charset="-128"/>
                <a:cs typeface="Arial Unicode MS" pitchFamily="34" charset="-128"/>
              </a:rPr>
              <a:t>$&gt;</a:t>
            </a:r>
            <a:r>
              <a:rPr kumimoji="1" lang="en" altLang="ko-KR" sz="1400" kern="0" dirty="0" err="1">
                <a:solidFill>
                  <a:srgbClr val="000000"/>
                </a:solidFill>
                <a:latin typeface="Consolas" panose="020B0609020204030204" pitchFamily="49" charset="0"/>
                <a:ea typeface="Arial Unicode MS" pitchFamily="34" charset="-128"/>
                <a:cs typeface="Arial Unicode MS" pitchFamily="34" charset="-128"/>
              </a:rPr>
              <a:t>npm</a:t>
            </a:r>
            <a:r>
              <a:rPr kumimoji="1" lang="en" altLang="ko-KR" sz="1400" kern="0" dirty="0">
                <a:solidFill>
                  <a:srgbClr val="000000"/>
                </a:solidFill>
                <a:latin typeface="Consolas" panose="020B0609020204030204" pitchFamily="49" charset="0"/>
                <a:ea typeface="Arial Unicode MS" pitchFamily="34" charset="-128"/>
                <a:cs typeface="Arial Unicode MS" pitchFamily="34" charset="-128"/>
              </a:rPr>
              <a:t> </a:t>
            </a:r>
            <a:r>
              <a:rPr kumimoji="1" lang="en" altLang="ko-KR" sz="1400" kern="0" dirty="0" err="1">
                <a:solidFill>
                  <a:srgbClr val="000000"/>
                </a:solidFill>
                <a:latin typeface="Consolas" panose="020B0609020204030204" pitchFamily="49" charset="0"/>
                <a:ea typeface="Arial Unicode MS" pitchFamily="34" charset="-128"/>
                <a:cs typeface="Arial Unicode MS" pitchFamily="34" charset="-128"/>
              </a:rPr>
              <a:t>i</a:t>
            </a:r>
            <a:r>
              <a:rPr kumimoji="1" lang="en" altLang="ko-KR" sz="1400" kern="0" dirty="0">
                <a:solidFill>
                  <a:srgbClr val="000000"/>
                </a:solidFill>
                <a:latin typeface="Consolas" panose="020B0609020204030204" pitchFamily="49" charset="0"/>
                <a:ea typeface="Arial Unicode MS" pitchFamily="34" charset="-128"/>
                <a:cs typeface="Arial Unicode MS" pitchFamily="34" charset="-128"/>
              </a:rPr>
              <a:t> </a:t>
            </a:r>
            <a:r>
              <a:rPr lang="en" altLang="ko-KR" sz="1100" b="0" dirty="0">
                <a:solidFill>
                  <a:srgbClr val="0451A5"/>
                </a:solidFill>
                <a:effectLst/>
                <a:latin typeface="Menlo" panose="020B0609030804020204" pitchFamily="49" charset="0"/>
              </a:rPr>
              <a:t>@sap/</a:t>
            </a:r>
            <a:r>
              <a:rPr lang="en" altLang="ko-KR" sz="1100" b="0" dirty="0" err="1">
                <a:solidFill>
                  <a:srgbClr val="0451A5"/>
                </a:solidFill>
                <a:effectLst/>
                <a:latin typeface="Menlo" panose="020B0609030804020204" pitchFamily="49" charset="0"/>
              </a:rPr>
              <a:t>xsenv</a:t>
            </a:r>
            <a:r>
              <a:rPr lang="en" altLang="ko-KR" sz="1100" b="0" dirty="0">
                <a:solidFill>
                  <a:srgbClr val="0451A5"/>
                </a:solidFill>
                <a:effectLst/>
                <a:latin typeface="Menlo" panose="020B0609030804020204" pitchFamily="49" charset="0"/>
              </a:rPr>
              <a:t> </a:t>
            </a:r>
            <a:r>
              <a:rPr lang="en" altLang="ko-KR" sz="1000" b="0" dirty="0">
                <a:solidFill>
                  <a:srgbClr val="0451A5"/>
                </a:solidFill>
                <a:effectLst/>
                <a:latin typeface="Menlo" panose="020B0609030804020204" pitchFamily="49" charset="0"/>
              </a:rPr>
              <a:t>@sap/</a:t>
            </a:r>
            <a:r>
              <a:rPr lang="en" altLang="ko-KR" sz="1000" b="0" dirty="0" err="1">
                <a:solidFill>
                  <a:srgbClr val="0451A5"/>
                </a:solidFill>
                <a:effectLst/>
                <a:latin typeface="Menlo" panose="020B0609030804020204" pitchFamily="49" charset="0"/>
              </a:rPr>
              <a:t>xssec</a:t>
            </a:r>
            <a:endParaRPr lang="en" altLang="ko-KR" sz="10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lang="en" altLang="ko-KR" sz="11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r>
              <a:rPr kumimoji="1" lang="en" altLang="ko-KR" sz="1400" kern="0" dirty="0">
                <a:solidFill>
                  <a:srgbClr val="000000"/>
                </a:solidFill>
                <a:latin typeface="Consolas" panose="020B0609020204030204" pitchFamily="49" charset="0"/>
                <a:ea typeface="Arial Unicode MS" pitchFamily="34" charset="-128"/>
                <a:cs typeface="Arial Unicode MS" pitchFamily="34" charset="-128"/>
              </a:rPr>
              <a:t> </a:t>
            </a:r>
            <a:endParaRPr kumimoji="1" lang="ko-KR" altLang="en-US" sz="1800" kern="0" dirty="0" err="1">
              <a:ea typeface="Arial Unicode MS" pitchFamily="34" charset="-128"/>
              <a:cs typeface="Arial Unicode MS" pitchFamily="34" charset="-128"/>
            </a:endParaRPr>
          </a:p>
        </p:txBody>
      </p:sp>
      <p:pic>
        <p:nvPicPr>
          <p:cNvPr id="8" name="그림 7">
            <a:extLst>
              <a:ext uri="{FF2B5EF4-FFF2-40B4-BE49-F238E27FC236}">
                <a16:creationId xmlns:a16="http://schemas.microsoft.com/office/drawing/2014/main" id="{94AF1CBE-F7AD-64CC-D213-EA4205406177}"/>
              </a:ext>
            </a:extLst>
          </p:cNvPr>
          <p:cNvPicPr>
            <a:picLocks noChangeAspect="1"/>
          </p:cNvPicPr>
          <p:nvPr/>
        </p:nvPicPr>
        <p:blipFill>
          <a:blip r:embed="rId4"/>
          <a:stretch>
            <a:fillRect/>
          </a:stretch>
        </p:blipFill>
        <p:spPr>
          <a:xfrm>
            <a:off x="5455407" y="1910354"/>
            <a:ext cx="2421974" cy="3881214"/>
          </a:xfrm>
          <a:prstGeom prst="rect">
            <a:avLst/>
          </a:prstGeom>
          <a:ln>
            <a:solidFill>
              <a:schemeClr val="accent1"/>
            </a:solidFill>
          </a:ln>
        </p:spPr>
      </p:pic>
      <p:sp>
        <p:nvSpPr>
          <p:cNvPr id="9" name="TextBox 8">
            <a:extLst>
              <a:ext uri="{FF2B5EF4-FFF2-40B4-BE49-F238E27FC236}">
                <a16:creationId xmlns:a16="http://schemas.microsoft.com/office/drawing/2014/main" id="{94761E39-0751-851E-EADD-C1995865C311}"/>
              </a:ext>
            </a:extLst>
          </p:cNvPr>
          <p:cNvSpPr txBox="1"/>
          <p:nvPr/>
        </p:nvSpPr>
        <p:spPr>
          <a:xfrm>
            <a:off x="5208381" y="1572301"/>
            <a:ext cx="266900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latin typeface="+mn-lt"/>
                <a:ea typeface="Arial Unicode MS" pitchFamily="34" charset="-128"/>
                <a:cs typeface="Arial Unicode MS" pitchFamily="34" charset="-128"/>
              </a:rPr>
              <a:t>CAP project </a:t>
            </a:r>
            <a:r>
              <a:rPr kumimoji="1" lang="ko-KR" altLang="en-US" sz="1400" kern="0" dirty="0">
                <a:latin typeface="+mn-lt"/>
                <a:ea typeface="Arial Unicode MS" pitchFamily="34" charset="-128"/>
                <a:cs typeface="Arial Unicode MS" pitchFamily="34" charset="-128"/>
              </a:rPr>
              <a:t>생성 </a:t>
            </a:r>
            <a:r>
              <a:rPr kumimoji="1" lang="en-US" altLang="ko-KR" sz="1400" kern="0" dirty="0">
                <a:latin typeface="+mn-lt"/>
                <a:ea typeface="Arial Unicode MS" pitchFamily="34" charset="-128"/>
                <a:cs typeface="Arial Unicode MS" pitchFamily="34" charset="-128"/>
              </a:rPr>
              <a:t>–</a:t>
            </a:r>
            <a:r>
              <a:rPr kumimoji="1" lang="ko-KR" altLang="en-US" sz="1400" kern="0" dirty="0">
                <a:latin typeface="+mn-lt"/>
                <a:ea typeface="Arial Unicode MS" pitchFamily="34" charset="-128"/>
                <a:cs typeface="Arial Unicode MS" pitchFamily="34" charset="-128"/>
              </a:rPr>
              <a:t> </a:t>
            </a:r>
            <a:r>
              <a:rPr kumimoji="1" lang="en-US" altLang="ko-KR" sz="1400" kern="0" dirty="0">
                <a:latin typeface="+mn-lt"/>
                <a:ea typeface="Arial Unicode MS" pitchFamily="34" charset="-128"/>
                <a:cs typeface="Arial Unicode MS" pitchFamily="34" charset="-128"/>
              </a:rPr>
              <a:t>Template</a:t>
            </a:r>
            <a:r>
              <a:rPr kumimoji="1" lang="ko-KR" altLang="en-US" sz="1400" kern="0" dirty="0">
                <a:latin typeface="+mn-lt"/>
                <a:ea typeface="Arial Unicode MS" pitchFamily="34" charset="-128"/>
                <a:cs typeface="Arial Unicode MS" pitchFamily="34" charset="-128"/>
              </a:rPr>
              <a:t>이용</a:t>
            </a:r>
          </a:p>
        </p:txBody>
      </p:sp>
    </p:spTree>
    <p:extLst>
      <p:ext uri="{BB962C8B-B14F-4D97-AF65-F5344CB8AC3E}">
        <p14:creationId xmlns:p14="http://schemas.microsoft.com/office/powerpoint/2010/main" val="421630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69D890-55C4-0016-180C-DA0936B5BCE4}"/>
              </a:ext>
            </a:extLst>
          </p:cNvPr>
          <p:cNvSpPr>
            <a:spLocks noGrp="1"/>
          </p:cNvSpPr>
          <p:nvPr>
            <p:ph type="title"/>
          </p:nvPr>
        </p:nvSpPr>
        <p:spPr/>
        <p:txBody>
          <a:bodyPr/>
          <a:lstStyle/>
          <a:p>
            <a:r>
              <a:rPr kumimoji="1" lang="ko-KR" altLang="en-US" dirty="0"/>
              <a:t>주요 구성 요소</a:t>
            </a:r>
          </a:p>
        </p:txBody>
      </p:sp>
      <p:sp>
        <p:nvSpPr>
          <p:cNvPr id="3" name="TextBox 2">
            <a:extLst>
              <a:ext uri="{FF2B5EF4-FFF2-40B4-BE49-F238E27FC236}">
                <a16:creationId xmlns:a16="http://schemas.microsoft.com/office/drawing/2014/main" id="{19173C74-6E2C-B5EC-25A5-C0DBC9BEED78}"/>
              </a:ext>
            </a:extLst>
          </p:cNvPr>
          <p:cNvSpPr txBox="1"/>
          <p:nvPr/>
        </p:nvSpPr>
        <p:spPr>
          <a:xfrm>
            <a:off x="1512993" y="1063052"/>
            <a:ext cx="338233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hlinkClick r:id="rId3"/>
              </a:rPr>
              <a:t>https://github.com/micol92/s4hanacloudext</a:t>
            </a:r>
            <a:endParaRPr kumimoji="1" lang="en" altLang="ko-KR" sz="1400" kern="0" dirty="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629FE38A-2338-356A-4EEF-67C0CBD72EE6}"/>
              </a:ext>
            </a:extLst>
          </p:cNvPr>
          <p:cNvSpPr txBox="1"/>
          <p:nvPr/>
        </p:nvSpPr>
        <p:spPr>
          <a:xfrm>
            <a:off x="504001" y="1063052"/>
            <a:ext cx="122971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ko-KR" altLang="en-US" sz="1400" kern="0" dirty="0">
                <a:ea typeface="Arial Unicode MS" pitchFamily="34" charset="-128"/>
                <a:cs typeface="Arial Unicode MS" pitchFamily="34" charset="-128"/>
              </a:rPr>
              <a:t>데모 파일</a:t>
            </a:r>
          </a:p>
        </p:txBody>
      </p:sp>
      <p:sp>
        <p:nvSpPr>
          <p:cNvPr id="5" name="TextBox 4">
            <a:extLst>
              <a:ext uri="{FF2B5EF4-FFF2-40B4-BE49-F238E27FC236}">
                <a16:creationId xmlns:a16="http://schemas.microsoft.com/office/drawing/2014/main" id="{ACF7E642-B828-9EAA-DD25-80FB10732410}"/>
              </a:ext>
            </a:extLst>
          </p:cNvPr>
          <p:cNvSpPr txBox="1"/>
          <p:nvPr/>
        </p:nvSpPr>
        <p:spPr>
          <a:xfrm>
            <a:off x="1512993" y="1891328"/>
            <a:ext cx="193963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err="1">
                <a:ea typeface="Arial Unicode MS" pitchFamily="34" charset="-128"/>
                <a:cs typeface="Arial Unicode MS" pitchFamily="34" charset="-128"/>
              </a:rPr>
              <a:t>bupa</a:t>
            </a:r>
            <a:r>
              <a:rPr kumimoji="1" lang="en-US" altLang="ko-KR" sz="1400" kern="0" dirty="0">
                <a:ea typeface="Arial Unicode MS" pitchFamily="34" charset="-128"/>
                <a:cs typeface="Arial Unicode MS" pitchFamily="34" charset="-128"/>
              </a:rPr>
              <a:t>-service-</a:t>
            </a:r>
            <a:r>
              <a:rPr kumimoji="1" lang="en-US" altLang="ko-KR" sz="1400" kern="0" dirty="0" err="1">
                <a:ea typeface="Arial Unicode MS" pitchFamily="34" charset="-128"/>
                <a:cs typeface="Arial Unicode MS" pitchFamily="34" charset="-128"/>
              </a:rPr>
              <a:t>config.json</a:t>
            </a:r>
            <a:endParaRPr kumimoji="1" lang="ko-KR" altLang="en-US" sz="1400" kern="0" dirty="0" err="1">
              <a:ea typeface="Arial Unicode MS" pitchFamily="34" charset="-128"/>
              <a:cs typeface="Arial Unicode MS" pitchFamily="34" charset="-128"/>
            </a:endParaRPr>
          </a:p>
        </p:txBody>
      </p:sp>
      <p:sp>
        <p:nvSpPr>
          <p:cNvPr id="6" name="직사각형 5">
            <a:extLst>
              <a:ext uri="{FF2B5EF4-FFF2-40B4-BE49-F238E27FC236}">
                <a16:creationId xmlns:a16="http://schemas.microsoft.com/office/drawing/2014/main" id="{7C9D97C9-7112-80CF-24FE-5F95E16ECF4A}"/>
              </a:ext>
            </a:extLst>
          </p:cNvPr>
          <p:cNvSpPr/>
          <p:nvPr/>
        </p:nvSpPr>
        <p:spPr bwMode="gray">
          <a:xfrm>
            <a:off x="504001" y="2270234"/>
            <a:ext cx="4183613" cy="3762704"/>
          </a:xfrm>
          <a:prstGeom prst="rect">
            <a:avLst/>
          </a:prstGeom>
          <a:noFill/>
          <a:ln w="25400" algn="ctr">
            <a:solidFill>
              <a:schemeClr val="tx1"/>
            </a:solidFill>
            <a:miter lim="800000"/>
            <a:headEnd/>
            <a:tailEnd/>
          </a:ln>
        </p:spPr>
        <p:txBody>
          <a:bodyPr lIns="90000" tIns="72000" rIns="90000" bIns="72000" rtlCol="0" anchor="t"/>
          <a:lstStyle/>
          <a:p>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highlight>
                  <a:srgbClr val="FFFF00"/>
                </a:highlight>
                <a:latin typeface="Menlo" panose="020B0609030804020204" pitchFamily="49" charset="0"/>
              </a:rPr>
              <a:t>"</a:t>
            </a:r>
            <a:r>
              <a:rPr lang="en" altLang="ko-KR" sz="1000" b="0" dirty="0" err="1">
                <a:solidFill>
                  <a:srgbClr val="0451A5"/>
                </a:solidFill>
                <a:effectLst/>
                <a:highlight>
                  <a:srgbClr val="FFFF00"/>
                </a:highlight>
                <a:latin typeface="Menlo" panose="020B0609030804020204" pitchFamily="49" charset="0"/>
              </a:rPr>
              <a:t>systemName</a:t>
            </a:r>
            <a:r>
              <a:rPr lang="en" altLang="ko-KR" sz="1000" b="0" dirty="0">
                <a:solidFill>
                  <a:srgbClr val="0451A5"/>
                </a:solidFill>
                <a:effectLst/>
                <a:highlight>
                  <a:srgbClr val="FFFF00"/>
                </a:highlight>
                <a:latin typeface="Menlo" panose="020B0609030804020204" pitchFamily="49" charset="0"/>
              </a:rPr>
              <a:t>"</a:t>
            </a:r>
            <a:r>
              <a:rPr lang="en" altLang="ko-KR" sz="1000" b="0" dirty="0">
                <a:solidFill>
                  <a:srgbClr val="3B3B3B"/>
                </a:solidFill>
                <a:effectLst/>
                <a:highlight>
                  <a:srgbClr val="FFFF00"/>
                </a:highlight>
                <a:latin typeface="Menlo" panose="020B0609030804020204" pitchFamily="49" charset="0"/>
              </a:rPr>
              <a:t>: </a:t>
            </a:r>
            <a:r>
              <a:rPr lang="en" altLang="ko-KR" sz="1000" b="0" dirty="0">
                <a:solidFill>
                  <a:srgbClr val="A31515"/>
                </a:solidFill>
                <a:effectLst/>
                <a:highlight>
                  <a:srgbClr val="FFFF00"/>
                </a:highlight>
                <a:latin typeface="Menlo" panose="020B0609030804020204" pitchFamily="49" charset="0"/>
              </a:rPr>
              <a:t>"CPAPP_S4HANA_CLOUD"</a:t>
            </a:r>
            <a:r>
              <a:rPr lang="en" altLang="ko-KR" sz="1000" b="0" dirty="0">
                <a:solidFill>
                  <a:srgbClr val="3B3B3B"/>
                </a:solidFill>
                <a:effectLst/>
                <a:highlight>
                  <a:srgbClr val="FFFF00"/>
                </a:highlight>
                <a:latin typeface="Menlo" panose="020B0609030804020204" pitchFamily="49" charset="0"/>
              </a:rPr>
              <a:t>,</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communicationArrangement</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0451A5"/>
                </a:solidFill>
                <a:effectLst/>
                <a:highlight>
                  <a:srgbClr val="FFFF00"/>
                </a:highlight>
                <a:latin typeface="Menlo" panose="020B0609030804020204" pitchFamily="49" charset="0"/>
              </a:rPr>
              <a:t>"</a:t>
            </a:r>
            <a:r>
              <a:rPr lang="en" altLang="ko-KR" sz="1000" b="0" dirty="0" err="1">
                <a:solidFill>
                  <a:srgbClr val="0451A5"/>
                </a:solidFill>
                <a:effectLst/>
                <a:highlight>
                  <a:srgbClr val="FFFF00"/>
                </a:highlight>
                <a:latin typeface="Menlo" panose="020B0609030804020204" pitchFamily="49" charset="0"/>
              </a:rPr>
              <a:t>communicationArrangementName</a:t>
            </a:r>
            <a:r>
              <a:rPr lang="en" altLang="ko-KR" sz="1000" b="0" dirty="0">
                <a:solidFill>
                  <a:srgbClr val="0451A5"/>
                </a:solidFill>
                <a:effectLst/>
                <a:highlight>
                  <a:srgbClr val="FFFF00"/>
                </a:highlight>
                <a:latin typeface="Menlo" panose="020B0609030804020204" pitchFamily="49" charset="0"/>
              </a:rPr>
              <a:t>"</a:t>
            </a:r>
            <a:r>
              <a:rPr lang="en" altLang="ko-KR" sz="1000" b="0" dirty="0">
                <a:solidFill>
                  <a:srgbClr val="3B3B3B"/>
                </a:solidFill>
                <a:effectLst/>
                <a:highlight>
                  <a:srgbClr val="FFFF00"/>
                </a:highlight>
                <a:latin typeface="Menlo" panose="020B0609030804020204" pitchFamily="49" charset="0"/>
              </a:rPr>
              <a:t>: </a:t>
            </a:r>
            <a:r>
              <a:rPr lang="en" altLang="ko-KR" sz="1000" b="0" dirty="0">
                <a:solidFill>
                  <a:srgbClr val="A31515"/>
                </a:solidFill>
                <a:effectLst/>
                <a:highlight>
                  <a:srgbClr val="FFFF00"/>
                </a:highlight>
                <a:latin typeface="Menlo" panose="020B0609030804020204" pitchFamily="49" charset="0"/>
              </a:rPr>
              <a:t>"CPAPP_COM_0008"</a:t>
            </a:r>
            <a:r>
              <a:rPr lang="en" altLang="ko-KR" sz="1000" b="0" dirty="0">
                <a:solidFill>
                  <a:srgbClr val="3B3B3B"/>
                </a:solidFill>
                <a:effectLst/>
                <a:highlight>
                  <a:srgbClr val="FFFF00"/>
                </a:highlight>
                <a:latin typeface="Menlo" panose="020B0609030804020204" pitchFamily="49" charset="0"/>
              </a:rPr>
              <a:t>,</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scenarioId</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"SAP_COM_0008"</a:t>
            </a:r>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inboundAuthentication</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BasicAuthentication</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outboundAuthentication</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BasicAuthentication</a:t>
            </a:r>
            <a:r>
              <a:rPr lang="en" altLang="ko-KR" sz="1000" b="0" dirty="0">
                <a:solidFill>
                  <a:srgbClr val="A3151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outboundServices</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p>
          <a:p>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"name"</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"Replicate Customers from S/4 System to Client"</a:t>
            </a:r>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a:t>
            </a:r>
            <a:r>
              <a:rPr lang="en" altLang="ko-KR" sz="1000" b="0" dirty="0" err="1">
                <a:solidFill>
                  <a:srgbClr val="0451A5"/>
                </a:solidFill>
                <a:effectLst/>
                <a:latin typeface="Menlo" panose="020B0609030804020204" pitchFamily="49" charset="0"/>
              </a:rPr>
              <a:t>isServiceActive</a:t>
            </a:r>
            <a:r>
              <a:rPr lang="en" altLang="ko-KR" sz="1000" b="0" dirty="0">
                <a:solidFill>
                  <a:srgbClr val="0451A5"/>
                </a:solidFill>
                <a:effectLst/>
                <a:latin typeface="Menlo" panose="020B0609030804020204" pitchFamily="49" charset="0"/>
              </a:rPr>
              <a:t>"</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false</a:t>
            </a:r>
            <a:endParaRPr lang="en" altLang="ko-KR" sz="1000" b="0" dirty="0">
              <a:solidFill>
                <a:srgbClr val="3B3B3B"/>
              </a:solidFill>
              <a:effectLst/>
              <a:latin typeface="Menlo" panose="020B0609030804020204" pitchFamily="49" charset="0"/>
            </a:endParaRPr>
          </a:p>
          <a:p>
            <a:r>
              <a:rPr lang="en" altLang="ko-KR" sz="1000" b="0" dirty="0">
                <a:solidFill>
                  <a:srgbClr val="3B3B3B"/>
                </a:solidFill>
                <a:effectLst/>
                <a:latin typeface="Menlo" panose="020B0609030804020204" pitchFamily="49" charset="0"/>
              </a:rPr>
              <a:t>},</a:t>
            </a:r>
          </a:p>
          <a:p>
            <a:r>
              <a:rPr lang="en" altLang="ko-KR" sz="1000" b="0" dirty="0">
                <a:solidFill>
                  <a:srgbClr val="3B3B3B"/>
                </a:solidFill>
                <a:effectLst/>
                <a:latin typeface="Menlo" panose="020B0609030804020204" pitchFamily="49" charset="0"/>
              </a:rPr>
              <a:t>{</a:t>
            </a:r>
          </a:p>
          <a:p>
            <a:r>
              <a:rPr lang="en" altLang="ko-KR" sz="1000" b="0" dirty="0">
                <a:solidFill>
                  <a:srgbClr val="0451A5"/>
                </a:solidFill>
                <a:effectLst/>
                <a:latin typeface="Menlo" panose="020B0609030804020204" pitchFamily="49" charset="0"/>
              </a:rPr>
              <a:t>"name"</a:t>
            </a:r>
            <a:r>
              <a:rPr lang="en" altLang="ko-KR" sz="1000" b="0" dirty="0">
                <a:solidFill>
                  <a:srgbClr val="3B3B3B"/>
                </a:solidFill>
                <a:effectLst/>
                <a:latin typeface="Menlo" panose="020B0609030804020204" pitchFamily="49" charset="0"/>
              </a:rPr>
              <a:t>: </a:t>
            </a:r>
            <a:r>
              <a:rPr lang="en" altLang="ko-KR" sz="1000" b="0" dirty="0">
                <a:solidFill>
                  <a:srgbClr val="A31515"/>
                </a:solidFill>
                <a:effectLst/>
                <a:latin typeface="Menlo" panose="020B0609030804020204" pitchFamily="49" charset="0"/>
              </a:rPr>
              <a:t>"</a:t>
            </a:r>
            <a:r>
              <a:rPr lang="en" altLang="ko-KR" sz="1000" b="0" dirty="0" err="1">
                <a:solidFill>
                  <a:srgbClr val="A31515"/>
                </a:solidFill>
                <a:effectLst/>
                <a:latin typeface="Menlo" panose="020B0609030804020204" pitchFamily="49" charset="0"/>
              </a:rPr>
              <a:t>Replic</a:t>
            </a:r>
            <a:endParaRPr lang="en" altLang="ko-KR" sz="1000" b="0" dirty="0">
              <a:solidFill>
                <a:srgbClr val="A31515"/>
              </a:solidFill>
              <a:effectLst/>
              <a:latin typeface="Menlo" panose="020B0609030804020204" pitchFamily="49" charset="0"/>
            </a:endParaRPr>
          </a:p>
          <a:p>
            <a:r>
              <a:rPr lang="en" altLang="ko-KR" sz="1000" dirty="0">
                <a:solidFill>
                  <a:srgbClr val="A31515"/>
                </a:solidFill>
                <a:latin typeface="Menlo" panose="020B0609030804020204" pitchFamily="49" charset="0"/>
              </a:rPr>
              <a:t>….</a:t>
            </a:r>
            <a:endParaRPr lang="en" altLang="ko-KR" sz="1000" b="0" dirty="0">
              <a:solidFill>
                <a:srgbClr val="3B3B3B"/>
              </a:solidFill>
              <a:effectLst/>
              <a:latin typeface="Menlo" panose="020B0609030804020204" pitchFamily="49" charset="0"/>
            </a:endParaRPr>
          </a:p>
        </p:txBody>
      </p:sp>
      <p:sp>
        <p:nvSpPr>
          <p:cNvPr id="7" name="TextBox 6">
            <a:extLst>
              <a:ext uri="{FF2B5EF4-FFF2-40B4-BE49-F238E27FC236}">
                <a16:creationId xmlns:a16="http://schemas.microsoft.com/office/drawing/2014/main" id="{50752C09-FE3D-CBFF-04A0-DE3E44FD3022}"/>
              </a:ext>
            </a:extLst>
          </p:cNvPr>
          <p:cNvSpPr txBox="1"/>
          <p:nvPr/>
        </p:nvSpPr>
        <p:spPr>
          <a:xfrm>
            <a:off x="6097239" y="1891328"/>
            <a:ext cx="72616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err="1">
                <a:ea typeface="Arial Unicode MS" pitchFamily="34" charset="-128"/>
                <a:cs typeface="Arial Unicode MS" pitchFamily="34" charset="-128"/>
              </a:rPr>
              <a:t>mta.yaml</a:t>
            </a:r>
            <a:endParaRPr kumimoji="1" lang="ko-KR" altLang="en-US" sz="1400" kern="0" dirty="0" err="1">
              <a:ea typeface="Arial Unicode MS" pitchFamily="34" charset="-128"/>
              <a:cs typeface="Arial Unicode MS" pitchFamily="34" charset="-128"/>
            </a:endParaRPr>
          </a:p>
        </p:txBody>
      </p:sp>
      <p:sp>
        <p:nvSpPr>
          <p:cNvPr id="8" name="직사각형 7">
            <a:extLst>
              <a:ext uri="{FF2B5EF4-FFF2-40B4-BE49-F238E27FC236}">
                <a16:creationId xmlns:a16="http://schemas.microsoft.com/office/drawing/2014/main" id="{AACEA8AA-D5C1-D7A0-DB66-734FDD1942C4}"/>
              </a:ext>
            </a:extLst>
          </p:cNvPr>
          <p:cNvSpPr/>
          <p:nvPr/>
        </p:nvSpPr>
        <p:spPr bwMode="gray">
          <a:xfrm>
            <a:off x="4895330" y="2270234"/>
            <a:ext cx="3302740" cy="3762704"/>
          </a:xfrm>
          <a:prstGeom prst="rect">
            <a:avLst/>
          </a:prstGeom>
          <a:noFill/>
          <a:ln w="25400" algn="ctr">
            <a:solidFill>
              <a:schemeClr val="tx1"/>
            </a:solidFill>
            <a:miter lim="800000"/>
            <a:headEnd/>
            <a:tailEnd/>
          </a:ln>
        </p:spPr>
        <p:txBody>
          <a:bodyPr lIns="90000" tIns="72000" rIns="90000" bIns="72000" rtlCol="0" anchor="t"/>
          <a:lstStyle/>
          <a:p>
            <a:r>
              <a:rPr lang="en" altLang="ko-KR" sz="1000" b="0" dirty="0">
                <a:solidFill>
                  <a:srgbClr val="3B3B3B"/>
                </a:solidFill>
                <a:effectLst/>
                <a:latin typeface="Menlo" panose="020B0609030804020204" pitchFamily="49" charset="0"/>
              </a:rPr>
              <a:t>- </a:t>
            </a:r>
            <a:r>
              <a:rPr lang="en" altLang="ko-KR" sz="1000" b="0" dirty="0">
                <a:solidFill>
                  <a:srgbClr val="800000"/>
                </a:solidFill>
                <a:effectLst/>
                <a:latin typeface="Menlo" panose="020B0609030804020204" pitchFamily="49" charset="0"/>
              </a:rPr>
              <a:t>name</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TestCAP01-bupa</a:t>
            </a:r>
            <a:endParaRPr lang="en" altLang="ko-KR" sz="1000" b="0" dirty="0">
              <a:solidFill>
                <a:srgbClr val="3B3B3B"/>
              </a:solidFill>
              <a:effectLst/>
              <a:latin typeface="Menlo" panose="020B0609030804020204" pitchFamily="49" charset="0"/>
            </a:endParaRPr>
          </a:p>
          <a:p>
            <a:r>
              <a:rPr lang="en" altLang="ko-KR" sz="1000" b="0" dirty="0">
                <a:solidFill>
                  <a:srgbClr val="800000"/>
                </a:solidFill>
                <a:effectLst/>
                <a:latin typeface="Menlo" panose="020B0609030804020204" pitchFamily="49" charset="0"/>
              </a:rPr>
              <a:t>type</a:t>
            </a:r>
            <a:r>
              <a:rPr lang="en" altLang="ko-KR" sz="1000" b="0" dirty="0">
                <a:solidFill>
                  <a:srgbClr val="3B3B3B"/>
                </a:solidFill>
                <a:effectLst/>
                <a:latin typeface="Menlo" panose="020B0609030804020204" pitchFamily="49" charset="0"/>
              </a:rPr>
              <a:t>: </a:t>
            </a:r>
            <a:r>
              <a:rPr lang="en" altLang="ko-KR" sz="1000" b="0" dirty="0" err="1">
                <a:solidFill>
                  <a:srgbClr val="0000FF"/>
                </a:solidFill>
                <a:effectLst/>
                <a:latin typeface="Menlo" panose="020B0609030804020204" pitchFamily="49" charset="0"/>
              </a:rPr>
              <a:t>org.cloudfoundry.managed</a:t>
            </a:r>
            <a:r>
              <a:rPr lang="en" altLang="ko-KR" sz="1000" b="0" dirty="0">
                <a:solidFill>
                  <a:srgbClr val="0000FF"/>
                </a:solidFill>
                <a:effectLst/>
                <a:latin typeface="Menlo" panose="020B0609030804020204" pitchFamily="49" charset="0"/>
              </a:rPr>
              <a:t>-service</a:t>
            </a:r>
            <a:endParaRPr lang="en" altLang="ko-KR" sz="1000" b="0" dirty="0">
              <a:solidFill>
                <a:srgbClr val="3B3B3B"/>
              </a:solidFill>
              <a:effectLst/>
              <a:latin typeface="Menlo" panose="020B0609030804020204" pitchFamily="49" charset="0"/>
            </a:endParaRPr>
          </a:p>
          <a:p>
            <a:r>
              <a:rPr lang="en" altLang="ko-KR" sz="1000" b="0" dirty="0">
                <a:solidFill>
                  <a:srgbClr val="800000"/>
                </a:solidFill>
                <a:effectLst/>
                <a:latin typeface="Menlo" panose="020B0609030804020204" pitchFamily="49" charset="0"/>
              </a:rPr>
              <a:t>parameters</a:t>
            </a:r>
            <a:r>
              <a:rPr lang="en" altLang="ko-KR" sz="1000" b="0" dirty="0">
                <a:solidFill>
                  <a:srgbClr val="3B3B3B"/>
                </a:solidFill>
                <a:effectLst/>
                <a:latin typeface="Menlo" panose="020B0609030804020204" pitchFamily="49" charset="0"/>
              </a:rPr>
              <a:t>:</a:t>
            </a:r>
          </a:p>
          <a:p>
            <a:r>
              <a:rPr lang="en" altLang="ko-KR" sz="1000" b="0" dirty="0">
                <a:solidFill>
                  <a:srgbClr val="800000"/>
                </a:solidFill>
                <a:effectLst/>
                <a:latin typeface="Menlo" panose="020B0609030804020204" pitchFamily="49" charset="0"/>
              </a:rPr>
              <a:t>skip-service-updates</a:t>
            </a:r>
            <a:r>
              <a:rPr lang="en" altLang="ko-KR" sz="1000" b="0" dirty="0">
                <a:solidFill>
                  <a:srgbClr val="3B3B3B"/>
                </a:solidFill>
                <a:effectLst/>
                <a:latin typeface="Menlo" panose="020B0609030804020204" pitchFamily="49" charset="0"/>
              </a:rPr>
              <a:t>:</a:t>
            </a:r>
          </a:p>
          <a:p>
            <a:r>
              <a:rPr lang="en" altLang="ko-KR" sz="1000" b="0" dirty="0">
                <a:solidFill>
                  <a:srgbClr val="800000"/>
                </a:solidFill>
                <a:effectLst/>
                <a:latin typeface="Menlo" panose="020B0609030804020204" pitchFamily="49" charset="0"/>
              </a:rPr>
              <a:t>plan</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true</a:t>
            </a:r>
            <a:endParaRPr lang="en" altLang="ko-KR" sz="1000" b="0" dirty="0">
              <a:solidFill>
                <a:srgbClr val="3B3B3B"/>
              </a:solidFill>
              <a:effectLst/>
              <a:latin typeface="Menlo" panose="020B0609030804020204" pitchFamily="49" charset="0"/>
            </a:endParaRPr>
          </a:p>
          <a:p>
            <a:r>
              <a:rPr lang="en" altLang="ko-KR" sz="1000" b="0" dirty="0">
                <a:solidFill>
                  <a:srgbClr val="800000"/>
                </a:solidFill>
                <a:effectLst/>
                <a:latin typeface="Menlo" panose="020B0609030804020204" pitchFamily="49" charset="0"/>
              </a:rPr>
              <a:t>parameters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true</a:t>
            </a:r>
            <a:endParaRPr lang="en" altLang="ko-KR" sz="1000" b="0" dirty="0">
              <a:solidFill>
                <a:srgbClr val="3B3B3B"/>
              </a:solidFill>
              <a:effectLst/>
              <a:latin typeface="Menlo" panose="020B0609030804020204" pitchFamily="49" charset="0"/>
            </a:endParaRPr>
          </a:p>
          <a:p>
            <a:r>
              <a:rPr lang="en" altLang="ko-KR" sz="1000" b="0" dirty="0">
                <a:solidFill>
                  <a:srgbClr val="800000"/>
                </a:solidFill>
                <a:effectLst/>
                <a:latin typeface="Menlo" panose="020B0609030804020204" pitchFamily="49" charset="0"/>
              </a:rPr>
              <a:t>tags</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true</a:t>
            </a:r>
            <a:endParaRPr lang="en" altLang="ko-KR" sz="1000" b="0" dirty="0">
              <a:solidFill>
                <a:srgbClr val="3B3B3B"/>
              </a:solidFill>
              <a:effectLst/>
              <a:latin typeface="Menlo" panose="020B0609030804020204" pitchFamily="49" charset="0"/>
            </a:endParaRPr>
          </a:p>
          <a:p>
            <a:r>
              <a:rPr lang="en" altLang="ko-KR" sz="1000" b="0" dirty="0">
                <a:solidFill>
                  <a:srgbClr val="800000"/>
                </a:solidFill>
                <a:effectLst/>
                <a:latin typeface="Menlo" panose="020B0609030804020204" pitchFamily="49" charset="0"/>
              </a:rPr>
              <a:t>service</a:t>
            </a:r>
            <a:r>
              <a:rPr lang="en" altLang="ko-KR" sz="1000" b="0" dirty="0">
                <a:solidFill>
                  <a:srgbClr val="3B3B3B"/>
                </a:solidFill>
                <a:effectLst/>
                <a:latin typeface="Menlo" panose="020B0609030804020204" pitchFamily="49" charset="0"/>
              </a:rPr>
              <a:t>: </a:t>
            </a:r>
            <a:r>
              <a:rPr lang="en" altLang="ko-KR" sz="1000" b="0" dirty="0">
                <a:solidFill>
                  <a:srgbClr val="0000FF"/>
                </a:solidFill>
                <a:effectLst/>
                <a:latin typeface="Menlo" panose="020B0609030804020204" pitchFamily="49" charset="0"/>
              </a:rPr>
              <a:t>s4-hana-cloud</a:t>
            </a:r>
            <a:endParaRPr lang="en" altLang="ko-KR" sz="1000" b="0" dirty="0">
              <a:solidFill>
                <a:srgbClr val="3B3B3B"/>
              </a:solidFill>
              <a:effectLst/>
              <a:latin typeface="Menlo" panose="020B0609030804020204" pitchFamily="49" charset="0"/>
            </a:endParaRPr>
          </a:p>
          <a:p>
            <a:r>
              <a:rPr lang="en" altLang="ko-KR" sz="1000" b="0" dirty="0">
                <a:solidFill>
                  <a:srgbClr val="800000"/>
                </a:solidFill>
                <a:effectLst/>
                <a:latin typeface="Menlo" panose="020B0609030804020204" pitchFamily="49" charset="0"/>
              </a:rPr>
              <a:t>service-plan</a:t>
            </a:r>
            <a:r>
              <a:rPr lang="en" altLang="ko-KR" sz="1000" b="0" dirty="0">
                <a:solidFill>
                  <a:srgbClr val="3B3B3B"/>
                </a:solidFill>
                <a:effectLst/>
                <a:latin typeface="Menlo" panose="020B0609030804020204" pitchFamily="49" charset="0"/>
              </a:rPr>
              <a:t>: </a:t>
            </a:r>
            <a:r>
              <a:rPr lang="en" altLang="ko-KR" sz="1000" b="0" dirty="0" err="1">
                <a:solidFill>
                  <a:srgbClr val="0000FF"/>
                </a:solidFill>
                <a:effectLst/>
                <a:latin typeface="Menlo" panose="020B0609030804020204" pitchFamily="49" charset="0"/>
              </a:rPr>
              <a:t>api</a:t>
            </a:r>
            <a:r>
              <a:rPr lang="en" altLang="ko-KR" sz="1000" b="0" dirty="0">
                <a:solidFill>
                  <a:srgbClr val="0000FF"/>
                </a:solidFill>
                <a:effectLst/>
                <a:latin typeface="Menlo" panose="020B0609030804020204" pitchFamily="49" charset="0"/>
              </a:rPr>
              <a:t>-access</a:t>
            </a:r>
            <a:endParaRPr lang="en" altLang="ko-KR" sz="1000" b="0" dirty="0">
              <a:solidFill>
                <a:srgbClr val="3B3B3B"/>
              </a:solidFill>
              <a:effectLst/>
              <a:latin typeface="Menlo" panose="020B0609030804020204" pitchFamily="49" charset="0"/>
            </a:endParaRPr>
          </a:p>
          <a:p>
            <a:r>
              <a:rPr lang="en" altLang="ko-KR" sz="1000" b="0" dirty="0">
                <a:solidFill>
                  <a:srgbClr val="800000"/>
                </a:solidFill>
                <a:effectLst/>
                <a:highlight>
                  <a:srgbClr val="FFFF00"/>
                </a:highlight>
                <a:latin typeface="Menlo" panose="020B0609030804020204" pitchFamily="49" charset="0"/>
              </a:rPr>
              <a:t>system-name</a:t>
            </a:r>
            <a:r>
              <a:rPr lang="en" altLang="ko-KR" sz="1000" b="0" dirty="0">
                <a:solidFill>
                  <a:srgbClr val="3B3B3B"/>
                </a:solidFill>
                <a:effectLst/>
                <a:highlight>
                  <a:srgbClr val="FFFF00"/>
                </a:highlight>
                <a:latin typeface="Menlo" panose="020B0609030804020204" pitchFamily="49" charset="0"/>
              </a:rPr>
              <a:t>: </a:t>
            </a:r>
            <a:r>
              <a:rPr lang="en" altLang="ko-KR" sz="1000" b="0" dirty="0">
                <a:solidFill>
                  <a:srgbClr val="0000FF"/>
                </a:solidFill>
                <a:effectLst/>
                <a:highlight>
                  <a:srgbClr val="FFFF00"/>
                </a:highlight>
                <a:latin typeface="Menlo" panose="020B0609030804020204" pitchFamily="49" charset="0"/>
              </a:rPr>
              <a:t>CPAPP_S4HANA_CLOUD</a:t>
            </a:r>
            <a:endParaRPr lang="en" altLang="ko-KR" sz="1000" b="0" dirty="0">
              <a:solidFill>
                <a:srgbClr val="3B3B3B"/>
              </a:solidFill>
              <a:effectLst/>
              <a:highlight>
                <a:srgbClr val="FFFF00"/>
              </a:highlight>
              <a:latin typeface="Menlo" panose="020B0609030804020204" pitchFamily="49" charset="0"/>
            </a:endParaRPr>
          </a:p>
          <a:p>
            <a:r>
              <a:rPr lang="en" altLang="ko-KR" sz="1000" b="0" dirty="0">
                <a:solidFill>
                  <a:srgbClr val="800000"/>
                </a:solidFill>
                <a:effectLst/>
                <a:highlight>
                  <a:srgbClr val="00FFFF"/>
                </a:highlight>
                <a:latin typeface="Menlo" panose="020B0609030804020204" pitchFamily="49" charset="0"/>
              </a:rPr>
              <a:t>path</a:t>
            </a:r>
            <a:r>
              <a:rPr lang="en" altLang="ko-KR" sz="1000" b="0" dirty="0">
                <a:solidFill>
                  <a:srgbClr val="3B3B3B"/>
                </a:solidFill>
                <a:effectLst/>
                <a:highlight>
                  <a:srgbClr val="00FFFF"/>
                </a:highlight>
                <a:latin typeface="Menlo" panose="020B0609030804020204" pitchFamily="49" charset="0"/>
              </a:rPr>
              <a:t>: </a:t>
            </a:r>
            <a:r>
              <a:rPr lang="en" altLang="ko-KR" sz="1000" b="0" dirty="0">
                <a:solidFill>
                  <a:srgbClr val="0000FF"/>
                </a:solidFill>
                <a:effectLst/>
                <a:highlight>
                  <a:srgbClr val="00FFFF"/>
                </a:highlight>
                <a:latin typeface="Menlo" panose="020B0609030804020204" pitchFamily="49" charset="0"/>
              </a:rPr>
              <a:t>./</a:t>
            </a:r>
            <a:r>
              <a:rPr lang="en" altLang="ko-KR" sz="1000" b="0" dirty="0" err="1">
                <a:solidFill>
                  <a:srgbClr val="0000FF"/>
                </a:solidFill>
                <a:effectLst/>
                <a:highlight>
                  <a:srgbClr val="00FFFF"/>
                </a:highlight>
                <a:latin typeface="Menlo" panose="020B0609030804020204" pitchFamily="49" charset="0"/>
              </a:rPr>
              <a:t>bupa</a:t>
            </a:r>
            <a:r>
              <a:rPr lang="en" altLang="ko-KR" sz="1000" b="0" dirty="0">
                <a:solidFill>
                  <a:srgbClr val="0000FF"/>
                </a:solidFill>
                <a:effectLst/>
                <a:highlight>
                  <a:srgbClr val="00FFFF"/>
                </a:highlight>
                <a:latin typeface="Menlo" panose="020B0609030804020204" pitchFamily="49" charset="0"/>
              </a:rPr>
              <a:t>-service-</a:t>
            </a:r>
            <a:r>
              <a:rPr lang="en" altLang="ko-KR" sz="1000" b="0" dirty="0" err="1">
                <a:solidFill>
                  <a:srgbClr val="0000FF"/>
                </a:solidFill>
                <a:effectLst/>
                <a:highlight>
                  <a:srgbClr val="00FFFF"/>
                </a:highlight>
                <a:latin typeface="Menlo" panose="020B0609030804020204" pitchFamily="49" charset="0"/>
              </a:rPr>
              <a:t>config.json</a:t>
            </a:r>
            <a:endParaRPr lang="en" altLang="ko-KR" sz="1000" b="0" dirty="0">
              <a:solidFill>
                <a:srgbClr val="3B3B3B"/>
              </a:solidFill>
              <a:effectLst/>
              <a:highlight>
                <a:srgbClr val="00FFFF"/>
              </a:highlight>
              <a:latin typeface="Menlo" panose="020B0609030804020204" pitchFamily="49" charset="0"/>
            </a:endParaRPr>
          </a:p>
          <a:p>
            <a:r>
              <a:rPr lang="en" altLang="ko-KR" sz="1000" b="0" dirty="0">
                <a:solidFill>
                  <a:srgbClr val="800000"/>
                </a:solidFill>
                <a:effectLst/>
                <a:latin typeface="Menlo" panose="020B0609030804020204" pitchFamily="49" charset="0"/>
              </a:rPr>
              <a:t>config</a:t>
            </a:r>
            <a:r>
              <a:rPr lang="en" altLang="ko-KR" sz="1000" b="0" dirty="0">
                <a:solidFill>
                  <a:srgbClr val="3B3B3B"/>
                </a:solidFill>
                <a:effectLst/>
                <a:latin typeface="Menlo" panose="020B0609030804020204" pitchFamily="49" charset="0"/>
              </a:rPr>
              <a:t>:</a:t>
            </a:r>
          </a:p>
          <a:p>
            <a:r>
              <a:rPr lang="en" altLang="ko-KR" sz="1000" b="0" dirty="0" err="1">
                <a:solidFill>
                  <a:srgbClr val="800000"/>
                </a:solidFill>
                <a:effectLst/>
                <a:highlight>
                  <a:srgbClr val="FFFF00"/>
                </a:highlight>
                <a:latin typeface="Menlo" panose="020B0609030804020204" pitchFamily="49" charset="0"/>
              </a:rPr>
              <a:t>systemName</a:t>
            </a:r>
            <a:r>
              <a:rPr lang="en" altLang="ko-KR" sz="1000" b="0" dirty="0">
                <a:solidFill>
                  <a:srgbClr val="3B3B3B"/>
                </a:solidFill>
                <a:effectLst/>
                <a:highlight>
                  <a:srgbClr val="FFFF00"/>
                </a:highlight>
                <a:latin typeface="Menlo" panose="020B0609030804020204" pitchFamily="49" charset="0"/>
              </a:rPr>
              <a:t>: </a:t>
            </a:r>
            <a:r>
              <a:rPr lang="en" altLang="ko-KR" sz="1000" b="0" dirty="0">
                <a:solidFill>
                  <a:srgbClr val="0000FF"/>
                </a:solidFill>
                <a:effectLst/>
                <a:highlight>
                  <a:srgbClr val="FFFF00"/>
                </a:highlight>
                <a:latin typeface="Menlo" panose="020B0609030804020204" pitchFamily="49" charset="0"/>
              </a:rPr>
              <a:t>CPAPP_S4HANA_CLOUD</a:t>
            </a:r>
            <a:endParaRPr lang="en" altLang="ko-KR" sz="1000" b="0" dirty="0">
              <a:solidFill>
                <a:srgbClr val="3B3B3B"/>
              </a:solidFill>
              <a:effectLst/>
              <a:highlight>
                <a:srgbClr val="FFFF00"/>
              </a:highlight>
              <a:latin typeface="Menlo" panose="020B0609030804020204" pitchFamily="49" charset="0"/>
            </a:endParaRPr>
          </a:p>
        </p:txBody>
      </p:sp>
      <p:sp>
        <p:nvSpPr>
          <p:cNvPr id="9" name="TextBox 8">
            <a:extLst>
              <a:ext uri="{FF2B5EF4-FFF2-40B4-BE49-F238E27FC236}">
                <a16:creationId xmlns:a16="http://schemas.microsoft.com/office/drawing/2014/main" id="{1CDF5AC2-6AF6-E04D-8C4A-5168925F45B0}"/>
              </a:ext>
            </a:extLst>
          </p:cNvPr>
          <p:cNvSpPr txBox="1"/>
          <p:nvPr/>
        </p:nvSpPr>
        <p:spPr>
          <a:xfrm>
            <a:off x="9565655" y="1891328"/>
            <a:ext cx="107561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err="1">
                <a:ea typeface="Arial Unicode MS" pitchFamily="34" charset="-128"/>
                <a:cs typeface="Arial Unicode MS" pitchFamily="34" charset="-128"/>
              </a:rPr>
              <a:t>package.json</a:t>
            </a:r>
            <a:endParaRPr kumimoji="1" lang="ko-KR" altLang="en-US" sz="1400" kern="0" dirty="0" err="1">
              <a:ea typeface="Arial Unicode MS" pitchFamily="34" charset="-128"/>
              <a:cs typeface="Arial Unicode MS" pitchFamily="34" charset="-128"/>
            </a:endParaRPr>
          </a:p>
        </p:txBody>
      </p:sp>
      <p:sp>
        <p:nvSpPr>
          <p:cNvPr id="10" name="직사각형 9">
            <a:extLst>
              <a:ext uri="{FF2B5EF4-FFF2-40B4-BE49-F238E27FC236}">
                <a16:creationId xmlns:a16="http://schemas.microsoft.com/office/drawing/2014/main" id="{E57EADB0-F42C-E9ED-3845-03A626C695C6}"/>
              </a:ext>
            </a:extLst>
          </p:cNvPr>
          <p:cNvSpPr/>
          <p:nvPr/>
        </p:nvSpPr>
        <p:spPr bwMode="gray">
          <a:xfrm>
            <a:off x="8363745" y="2270234"/>
            <a:ext cx="4963372" cy="4908332"/>
          </a:xfrm>
          <a:prstGeom prst="rect">
            <a:avLst/>
          </a:prstGeom>
          <a:noFill/>
          <a:ln w="25400" algn="ctr">
            <a:solidFill>
              <a:schemeClr val="tx1"/>
            </a:solidFill>
            <a:miter lim="800000"/>
            <a:headEnd/>
            <a:tailEnd/>
          </a:ln>
        </p:spPr>
        <p:txBody>
          <a:bodyPr lIns="90000" tIns="72000" rIns="90000" bIns="72000" rtlCol="0" anchor="ctr"/>
          <a:lstStyle/>
          <a:p>
            <a:r>
              <a:rPr lang="en" altLang="ko-KR" sz="800" b="0" dirty="0">
                <a:solidFill>
                  <a:srgbClr val="0451A5"/>
                </a:solidFill>
                <a:effectLst/>
                <a:latin typeface="Menlo" panose="020B0609030804020204" pitchFamily="49" charset="0"/>
              </a:rPr>
              <a:t>"</a:t>
            </a:r>
            <a:r>
              <a:rPr lang="en" altLang="ko-KR" sz="800" b="0" dirty="0" err="1">
                <a:solidFill>
                  <a:srgbClr val="0451A5"/>
                </a:solidFill>
                <a:effectLst/>
                <a:latin typeface="Menlo" panose="020B0609030804020204" pitchFamily="49" charset="0"/>
              </a:rPr>
              <a:t>cds</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"requires"</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a:t>
            </a:r>
            <a:r>
              <a:rPr lang="en" altLang="ko-KR" sz="800" b="0" dirty="0" err="1">
                <a:solidFill>
                  <a:srgbClr val="0451A5"/>
                </a:solidFill>
                <a:effectLst/>
                <a:latin typeface="Menlo" panose="020B0609030804020204" pitchFamily="49" charset="0"/>
              </a:rPr>
              <a:t>db</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a:t>
            </a:r>
            <a:r>
              <a:rPr lang="en" altLang="ko-KR" sz="800" b="0" dirty="0" err="1">
                <a:solidFill>
                  <a:srgbClr val="A31515"/>
                </a:solidFill>
                <a:effectLst/>
                <a:latin typeface="Menlo" panose="020B0609030804020204" pitchFamily="49" charset="0"/>
              </a:rPr>
              <a:t>sql</a:t>
            </a:r>
            <a:r>
              <a:rPr lang="en" altLang="ko-KR" sz="800" b="0" dirty="0">
                <a:solidFill>
                  <a:srgbClr val="A3151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"API_BUSINESS_PARTNER_0001"</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"kind"</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"odata-v2"</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"model"</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a:t>
            </a:r>
            <a:r>
              <a:rPr lang="en" altLang="ko-KR" sz="800" b="0" dirty="0" err="1">
                <a:solidFill>
                  <a:srgbClr val="A31515"/>
                </a:solidFill>
                <a:effectLst/>
                <a:latin typeface="Menlo" panose="020B0609030804020204" pitchFamily="49" charset="0"/>
              </a:rPr>
              <a:t>srv</a:t>
            </a:r>
            <a:r>
              <a:rPr lang="en" altLang="ko-KR" sz="800" b="0" dirty="0">
                <a:solidFill>
                  <a:srgbClr val="A31515"/>
                </a:solidFill>
                <a:effectLst/>
                <a:latin typeface="Menlo" panose="020B0609030804020204" pitchFamily="49" charset="0"/>
              </a:rPr>
              <a:t>/external/API_BUSINESS_PARTNER_0001"</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"[sandbox]"</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"credentials"</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"headers"</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a:t>
            </a:r>
            <a:r>
              <a:rPr lang="en" altLang="ko-KR" sz="800" b="0" dirty="0" err="1">
                <a:solidFill>
                  <a:srgbClr val="0451A5"/>
                </a:solidFill>
                <a:effectLst/>
                <a:latin typeface="Menlo" panose="020B0609030804020204" pitchFamily="49" charset="0"/>
              </a:rPr>
              <a:t>APIKey</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"U3fwL3AfmJyu7SCDpDVxoPERL0wevZgS"</a:t>
            </a:r>
            <a:endParaRPr lang="en" altLang="ko-KR" sz="800" b="0" dirty="0">
              <a:solidFill>
                <a:srgbClr val="3B3B3B"/>
              </a:solidFill>
              <a:effectLst/>
              <a:latin typeface="Menlo" panose="020B0609030804020204" pitchFamily="49" charset="0"/>
            </a:endParaRPr>
          </a:p>
          <a:p>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a:t>
            </a:r>
            <a:r>
              <a:rPr lang="en" altLang="ko-KR" sz="800" b="0" dirty="0" err="1">
                <a:solidFill>
                  <a:srgbClr val="0451A5"/>
                </a:solidFill>
                <a:effectLst/>
                <a:latin typeface="Menlo" panose="020B0609030804020204" pitchFamily="49" charset="0"/>
              </a:rPr>
              <a:t>url</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"https://</a:t>
            </a:r>
            <a:r>
              <a:rPr lang="en" altLang="ko-KR" sz="800" b="0" dirty="0" err="1">
                <a:solidFill>
                  <a:srgbClr val="A31515"/>
                </a:solidFill>
                <a:effectLst/>
                <a:latin typeface="Menlo" panose="020B0609030804020204" pitchFamily="49" charset="0"/>
              </a:rPr>
              <a:t>sandbox.api.sap.com</a:t>
            </a:r>
            <a:r>
              <a:rPr lang="en" altLang="ko-KR" sz="800" b="0" dirty="0">
                <a:solidFill>
                  <a:srgbClr val="A31515"/>
                </a:solidFill>
                <a:effectLst/>
                <a:latin typeface="Menlo" panose="020B0609030804020204" pitchFamily="49" charset="0"/>
              </a:rPr>
              <a:t>/s4hanacloud/sap/</a:t>
            </a:r>
            <a:r>
              <a:rPr lang="en" altLang="ko-KR" sz="800" b="0" dirty="0" err="1">
                <a:solidFill>
                  <a:srgbClr val="A31515"/>
                </a:solidFill>
                <a:effectLst/>
                <a:latin typeface="Menlo" panose="020B0609030804020204" pitchFamily="49" charset="0"/>
              </a:rPr>
              <a:t>opu</a:t>
            </a:r>
            <a:r>
              <a:rPr lang="en" altLang="ko-KR" sz="800" b="0" dirty="0">
                <a:solidFill>
                  <a:srgbClr val="A31515"/>
                </a:solidFill>
                <a:effectLst/>
                <a:latin typeface="Menlo" panose="020B0609030804020204" pitchFamily="49" charset="0"/>
              </a:rPr>
              <a:t>/</a:t>
            </a:r>
            <a:r>
              <a:rPr lang="en" altLang="ko-KR" sz="800" b="0" dirty="0" err="1">
                <a:solidFill>
                  <a:srgbClr val="A31515"/>
                </a:solidFill>
                <a:effectLst/>
                <a:latin typeface="Menlo" panose="020B0609030804020204" pitchFamily="49" charset="0"/>
              </a:rPr>
              <a:t>odata</a:t>
            </a:r>
            <a:r>
              <a:rPr lang="en" altLang="ko-KR" sz="800" b="0" dirty="0">
                <a:solidFill>
                  <a:srgbClr val="A31515"/>
                </a:solidFill>
                <a:effectLst/>
                <a:latin typeface="Menlo" panose="020B0609030804020204" pitchFamily="49" charset="0"/>
              </a:rPr>
              <a:t>/sap/API_BUSINESS_PARTNER/"</a:t>
            </a:r>
            <a:endParaRPr lang="en" altLang="ko-KR" sz="800" b="0" dirty="0">
              <a:solidFill>
                <a:srgbClr val="3B3B3B"/>
              </a:solidFill>
              <a:effectLst/>
              <a:latin typeface="Menlo" panose="020B0609030804020204" pitchFamily="49" charset="0"/>
            </a:endParaRPr>
          </a:p>
          <a:p>
            <a:r>
              <a:rPr lang="en" altLang="ko-KR" sz="800" b="0" dirty="0">
                <a:solidFill>
                  <a:srgbClr val="3B3B3B"/>
                </a:solidFill>
                <a:effectLst/>
                <a:latin typeface="Menlo" panose="020B0609030804020204" pitchFamily="49" charset="0"/>
              </a:rPr>
              <a:t>          }</a:t>
            </a:r>
          </a:p>
          <a:p>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"[production]"</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"credentials"</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"path"</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"/sap/</a:t>
            </a:r>
            <a:r>
              <a:rPr lang="en" altLang="ko-KR" sz="800" b="0" dirty="0" err="1">
                <a:solidFill>
                  <a:srgbClr val="A31515"/>
                </a:solidFill>
                <a:effectLst/>
                <a:latin typeface="Menlo" panose="020B0609030804020204" pitchFamily="49" charset="0"/>
              </a:rPr>
              <a:t>opu</a:t>
            </a:r>
            <a:r>
              <a:rPr lang="en" altLang="ko-KR" sz="800" b="0" dirty="0">
                <a:solidFill>
                  <a:srgbClr val="A31515"/>
                </a:solidFill>
                <a:effectLst/>
                <a:latin typeface="Menlo" panose="020B0609030804020204" pitchFamily="49" charset="0"/>
              </a:rPr>
              <a:t>/</a:t>
            </a:r>
            <a:r>
              <a:rPr lang="en" altLang="ko-KR" sz="800" b="0" dirty="0" err="1">
                <a:solidFill>
                  <a:srgbClr val="A31515"/>
                </a:solidFill>
                <a:effectLst/>
                <a:latin typeface="Menlo" panose="020B0609030804020204" pitchFamily="49" charset="0"/>
              </a:rPr>
              <a:t>odata</a:t>
            </a:r>
            <a:r>
              <a:rPr lang="en" altLang="ko-KR" sz="800" b="0" dirty="0">
                <a:solidFill>
                  <a:srgbClr val="A31515"/>
                </a:solidFill>
                <a:effectLst/>
                <a:latin typeface="Menlo" panose="020B0609030804020204" pitchFamily="49" charset="0"/>
              </a:rPr>
              <a:t>/sap/API_BUSINESS_PARTNER"</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"destination"</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"TestCAP01-bupa"</a:t>
            </a:r>
            <a:endParaRPr lang="en" altLang="ko-KR" sz="800" b="0" dirty="0">
              <a:solidFill>
                <a:srgbClr val="3B3B3B"/>
              </a:solidFill>
              <a:effectLst/>
              <a:latin typeface="Menlo" panose="020B0609030804020204" pitchFamily="49" charset="0"/>
            </a:endParaRPr>
          </a:p>
          <a:p>
            <a:r>
              <a:rPr lang="en" altLang="ko-KR" sz="800" b="0" dirty="0">
                <a:solidFill>
                  <a:srgbClr val="3B3B3B"/>
                </a:solidFill>
                <a:effectLst/>
                <a:latin typeface="Menlo" panose="020B0609030804020204" pitchFamily="49" charset="0"/>
              </a:rPr>
              <a:t>            }</a:t>
            </a:r>
          </a:p>
          <a:p>
            <a:r>
              <a:rPr lang="en" altLang="ko-KR" sz="800" b="0" dirty="0">
                <a:solidFill>
                  <a:srgbClr val="3B3B3B"/>
                </a:solidFill>
                <a:effectLst/>
                <a:latin typeface="Menlo" panose="020B0609030804020204" pitchFamily="49" charset="0"/>
              </a:rPr>
              <a:t>         }</a:t>
            </a:r>
          </a:p>
          <a:p>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"API_SALES_ORDER_SRV"</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"kind"</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"odata-v2"</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"model"</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a:t>
            </a:r>
            <a:r>
              <a:rPr lang="en" altLang="ko-KR" sz="800" b="0" dirty="0" err="1">
                <a:solidFill>
                  <a:srgbClr val="A31515"/>
                </a:solidFill>
                <a:effectLst/>
                <a:latin typeface="Menlo" panose="020B0609030804020204" pitchFamily="49" charset="0"/>
              </a:rPr>
              <a:t>srv</a:t>
            </a:r>
            <a:r>
              <a:rPr lang="en" altLang="ko-KR" sz="800" b="0" dirty="0">
                <a:solidFill>
                  <a:srgbClr val="A31515"/>
                </a:solidFill>
                <a:effectLst/>
                <a:latin typeface="Menlo" panose="020B0609030804020204" pitchFamily="49" charset="0"/>
              </a:rPr>
              <a:t>/external/API_SALES_ORDER_SRV"</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a:t>
            </a:r>
            <a:r>
              <a:rPr lang="en" altLang="ko-KR" sz="800" b="0" dirty="0" err="1">
                <a:solidFill>
                  <a:srgbClr val="0451A5"/>
                </a:solidFill>
                <a:effectLst/>
                <a:latin typeface="Menlo" panose="020B0609030804020204" pitchFamily="49" charset="0"/>
              </a:rPr>
              <a:t>csrf</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0000FF"/>
                </a:solidFill>
                <a:effectLst/>
                <a:latin typeface="Menlo" panose="020B0609030804020204" pitchFamily="49" charset="0"/>
              </a:rPr>
              <a:t>true</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a:t>
            </a:r>
            <a:r>
              <a:rPr lang="en" altLang="ko-KR" sz="800" b="0" dirty="0" err="1">
                <a:solidFill>
                  <a:srgbClr val="0451A5"/>
                </a:solidFill>
                <a:effectLst/>
                <a:latin typeface="Menlo" panose="020B0609030804020204" pitchFamily="49" charset="0"/>
              </a:rPr>
              <a:t>csrfInBatch</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0000FF"/>
                </a:solidFill>
                <a:effectLst/>
                <a:latin typeface="Menlo" panose="020B0609030804020204" pitchFamily="49" charset="0"/>
              </a:rPr>
              <a:t>true</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"[production]"</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"credentials"</a:t>
            </a:r>
            <a:r>
              <a:rPr lang="en" altLang="ko-KR" sz="800" b="0" dirty="0">
                <a:solidFill>
                  <a:srgbClr val="3B3B3B"/>
                </a:solidFill>
                <a:effectLst/>
                <a:latin typeface="Menlo" panose="020B0609030804020204" pitchFamily="49" charset="0"/>
              </a:rPr>
              <a:t>: {</a:t>
            </a:r>
          </a:p>
          <a:p>
            <a:r>
              <a:rPr lang="en" altLang="ko-KR" sz="800" b="0" dirty="0">
                <a:solidFill>
                  <a:srgbClr val="0451A5"/>
                </a:solidFill>
                <a:effectLst/>
                <a:latin typeface="Menlo" panose="020B0609030804020204" pitchFamily="49" charset="0"/>
              </a:rPr>
              <a:t>           "path"</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"/sap/</a:t>
            </a:r>
            <a:r>
              <a:rPr lang="en" altLang="ko-KR" sz="800" b="0" dirty="0" err="1">
                <a:solidFill>
                  <a:srgbClr val="A31515"/>
                </a:solidFill>
                <a:effectLst/>
                <a:latin typeface="Menlo" panose="020B0609030804020204" pitchFamily="49" charset="0"/>
              </a:rPr>
              <a:t>opu</a:t>
            </a:r>
            <a:r>
              <a:rPr lang="en" altLang="ko-KR" sz="800" b="0" dirty="0">
                <a:solidFill>
                  <a:srgbClr val="A31515"/>
                </a:solidFill>
                <a:effectLst/>
                <a:latin typeface="Menlo" panose="020B0609030804020204" pitchFamily="49" charset="0"/>
              </a:rPr>
              <a:t>/</a:t>
            </a:r>
            <a:r>
              <a:rPr lang="en" altLang="ko-KR" sz="800" b="0" dirty="0" err="1">
                <a:solidFill>
                  <a:srgbClr val="A31515"/>
                </a:solidFill>
                <a:effectLst/>
                <a:latin typeface="Menlo" panose="020B0609030804020204" pitchFamily="49" charset="0"/>
              </a:rPr>
              <a:t>odata</a:t>
            </a:r>
            <a:r>
              <a:rPr lang="en" altLang="ko-KR" sz="800" b="0" dirty="0">
                <a:solidFill>
                  <a:srgbClr val="A31515"/>
                </a:solidFill>
                <a:effectLst/>
                <a:latin typeface="Menlo" panose="020B0609030804020204" pitchFamily="49" charset="0"/>
              </a:rPr>
              <a:t>/sap/API_SALES_ORDER_SRV"</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"destination"</a:t>
            </a:r>
            <a:r>
              <a:rPr lang="en" altLang="ko-KR" sz="800" b="0" dirty="0">
                <a:solidFill>
                  <a:srgbClr val="3B3B3B"/>
                </a:solidFill>
                <a:effectLst/>
                <a:latin typeface="Menlo" panose="020B0609030804020204" pitchFamily="49" charset="0"/>
              </a:rPr>
              <a:t>: </a:t>
            </a:r>
            <a:r>
              <a:rPr lang="en" altLang="ko-KR" sz="800" b="0" dirty="0">
                <a:solidFill>
                  <a:srgbClr val="A31515"/>
                </a:solidFill>
                <a:effectLst/>
                <a:latin typeface="Menlo" panose="020B0609030804020204" pitchFamily="49" charset="0"/>
              </a:rPr>
              <a:t>"TestCAP01-salesorder"</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a:t>
            </a:r>
            <a:r>
              <a:rPr lang="en" altLang="ko-KR" sz="800" b="0" dirty="0" err="1">
                <a:solidFill>
                  <a:srgbClr val="0451A5"/>
                </a:solidFill>
                <a:effectLst/>
                <a:latin typeface="Menlo" panose="020B0609030804020204" pitchFamily="49" charset="0"/>
              </a:rPr>
              <a:t>csrf</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0000FF"/>
                </a:solidFill>
                <a:effectLst/>
                <a:latin typeface="Menlo" panose="020B0609030804020204" pitchFamily="49" charset="0"/>
              </a:rPr>
              <a:t>true</a:t>
            </a:r>
            <a:r>
              <a:rPr lang="en" altLang="ko-KR" sz="800" b="0" dirty="0">
                <a:solidFill>
                  <a:srgbClr val="3B3B3B"/>
                </a:solidFill>
                <a:effectLst/>
                <a:latin typeface="Menlo" panose="020B0609030804020204" pitchFamily="49" charset="0"/>
              </a:rPr>
              <a:t>,</a:t>
            </a:r>
          </a:p>
          <a:p>
            <a:r>
              <a:rPr lang="en" altLang="ko-KR" sz="800" b="0" dirty="0">
                <a:solidFill>
                  <a:srgbClr val="0451A5"/>
                </a:solidFill>
                <a:effectLst/>
                <a:latin typeface="Menlo" panose="020B0609030804020204" pitchFamily="49" charset="0"/>
              </a:rPr>
              <a:t>            "</a:t>
            </a:r>
            <a:r>
              <a:rPr lang="en" altLang="ko-KR" sz="800" b="0" dirty="0" err="1">
                <a:solidFill>
                  <a:srgbClr val="0451A5"/>
                </a:solidFill>
                <a:effectLst/>
                <a:latin typeface="Menlo" panose="020B0609030804020204" pitchFamily="49" charset="0"/>
              </a:rPr>
              <a:t>csrfInBatch</a:t>
            </a:r>
            <a:r>
              <a:rPr lang="en" altLang="ko-KR" sz="800" b="0" dirty="0">
                <a:solidFill>
                  <a:srgbClr val="0451A5"/>
                </a:solidFill>
                <a:effectLst/>
                <a:latin typeface="Menlo" panose="020B0609030804020204" pitchFamily="49" charset="0"/>
              </a:rPr>
              <a:t>"</a:t>
            </a:r>
            <a:r>
              <a:rPr lang="en" altLang="ko-KR" sz="800" b="0" dirty="0">
                <a:solidFill>
                  <a:srgbClr val="3B3B3B"/>
                </a:solidFill>
                <a:effectLst/>
                <a:latin typeface="Menlo" panose="020B0609030804020204" pitchFamily="49" charset="0"/>
              </a:rPr>
              <a:t>: </a:t>
            </a:r>
            <a:r>
              <a:rPr lang="en" altLang="ko-KR" sz="800" b="0" dirty="0">
                <a:solidFill>
                  <a:srgbClr val="0000FF"/>
                </a:solidFill>
                <a:effectLst/>
                <a:latin typeface="Menlo" panose="020B0609030804020204" pitchFamily="49" charset="0"/>
              </a:rPr>
              <a:t>true</a:t>
            </a:r>
            <a:r>
              <a:rPr lang="en" altLang="ko-KR" sz="800" b="0" dirty="0">
                <a:solidFill>
                  <a:srgbClr val="3B3B3B"/>
                </a:solidFill>
                <a:effectLst/>
                <a:latin typeface="Menlo" panose="020B0609030804020204" pitchFamily="49" charset="0"/>
              </a:rPr>
              <a:t> </a:t>
            </a:r>
          </a:p>
          <a:p>
            <a:r>
              <a:rPr lang="en" altLang="ko-KR" sz="800" b="0" dirty="0">
                <a:solidFill>
                  <a:srgbClr val="3B3B3B"/>
                </a:solidFill>
                <a:effectLst/>
                <a:latin typeface="Menlo" panose="020B0609030804020204" pitchFamily="49" charset="0"/>
              </a:rPr>
              <a:t>           }</a:t>
            </a:r>
          </a:p>
          <a:p>
            <a:r>
              <a:rPr lang="en" altLang="ko-KR" sz="800" b="0" dirty="0">
                <a:solidFill>
                  <a:srgbClr val="3B3B3B"/>
                </a:solidFill>
                <a:effectLst/>
                <a:latin typeface="Menlo" panose="020B0609030804020204" pitchFamily="49" charset="0"/>
              </a:rPr>
              <a:t>          } </a:t>
            </a:r>
          </a:p>
          <a:p>
            <a:r>
              <a:rPr lang="en" altLang="ko-KR" sz="800" b="0" dirty="0">
                <a:solidFill>
                  <a:srgbClr val="3B3B3B"/>
                </a:solidFill>
                <a:effectLst/>
                <a:latin typeface="Menlo" panose="020B0609030804020204" pitchFamily="49" charset="0"/>
              </a:rPr>
              <a:t>        }</a:t>
            </a:r>
          </a:p>
          <a:p>
            <a:r>
              <a:rPr lang="en" altLang="ko-KR" sz="800" b="0" dirty="0">
                <a:solidFill>
                  <a:srgbClr val="3B3B3B"/>
                </a:solidFill>
                <a:effectLst/>
                <a:latin typeface="Menlo" panose="020B0609030804020204" pitchFamily="49" charset="0"/>
              </a:rPr>
              <a:t>      }</a:t>
            </a:r>
          </a:p>
          <a:p>
            <a:r>
              <a:rPr lang="en" altLang="ko-KR" sz="800" b="0" dirty="0">
                <a:solidFill>
                  <a:srgbClr val="3B3B3B"/>
                </a:solidFill>
                <a:effectLst/>
                <a:latin typeface="Menlo" panose="020B0609030804020204" pitchFamily="49" charset="0"/>
              </a:rPr>
              <a:t>   }</a:t>
            </a:r>
          </a:p>
        </p:txBody>
      </p:sp>
      <p:sp>
        <p:nvSpPr>
          <p:cNvPr id="11" name="TextBox 10">
            <a:extLst>
              <a:ext uri="{FF2B5EF4-FFF2-40B4-BE49-F238E27FC236}">
                <a16:creationId xmlns:a16="http://schemas.microsoft.com/office/drawing/2014/main" id="{11872613-ACF7-2F3B-EB15-D0469C066775}"/>
              </a:ext>
            </a:extLst>
          </p:cNvPr>
          <p:cNvSpPr txBox="1"/>
          <p:nvPr/>
        </p:nvSpPr>
        <p:spPr>
          <a:xfrm>
            <a:off x="577721" y="6290461"/>
            <a:ext cx="3783087"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100" kern="0" dirty="0">
                <a:solidFill>
                  <a:srgbClr val="FF0000"/>
                </a:solidFill>
                <a:ea typeface="Arial Unicode MS" pitchFamily="34" charset="-128"/>
                <a:cs typeface="Arial Unicode MS" pitchFamily="34" charset="-128"/>
              </a:rPr>
              <a:t>※</a:t>
            </a:r>
            <a:r>
              <a:rPr kumimoji="1" lang="ko-KR" altLang="en-US" sz="1100" kern="0" dirty="0">
                <a:solidFill>
                  <a:srgbClr val="FF0000"/>
                </a:solidFill>
                <a:ea typeface="Arial Unicode MS" pitchFamily="34" charset="-128"/>
                <a:cs typeface="Arial Unicode MS" pitchFamily="34" charset="-128"/>
              </a:rPr>
              <a:t> </a:t>
            </a:r>
            <a:r>
              <a:rPr kumimoji="1" lang="en-US" altLang="ko-KR" sz="1100" kern="0" dirty="0">
                <a:solidFill>
                  <a:srgbClr val="FF0000"/>
                </a:solidFill>
                <a:ea typeface="Arial Unicode MS" pitchFamily="34" charset="-128"/>
                <a:cs typeface="Arial Unicode MS" pitchFamily="34" charset="-128"/>
              </a:rPr>
              <a:t>Web Page</a:t>
            </a:r>
            <a:r>
              <a:rPr kumimoji="1" lang="ko-KR" altLang="en-US" sz="1100" kern="0" dirty="0">
                <a:solidFill>
                  <a:srgbClr val="FF0000"/>
                </a:solidFill>
                <a:ea typeface="Arial Unicode MS" pitchFamily="34" charset="-128"/>
                <a:cs typeface="Arial Unicode MS" pitchFamily="34" charset="-128"/>
              </a:rPr>
              <a:t>의 </a:t>
            </a:r>
            <a:r>
              <a:rPr kumimoji="1" lang="en-US" altLang="ko-KR" sz="1100" kern="0" dirty="0">
                <a:solidFill>
                  <a:srgbClr val="FF0000"/>
                </a:solidFill>
                <a:ea typeface="Arial Unicode MS" pitchFamily="34" charset="-128"/>
                <a:cs typeface="Arial Unicode MS" pitchFamily="34" charset="-128"/>
              </a:rPr>
              <a:t> Text</a:t>
            </a:r>
            <a:r>
              <a:rPr kumimoji="1" lang="ko-KR" altLang="en-US" sz="1100" kern="0" dirty="0">
                <a:solidFill>
                  <a:srgbClr val="FF0000"/>
                </a:solidFill>
                <a:ea typeface="Arial Unicode MS" pitchFamily="34" charset="-128"/>
                <a:cs typeface="Arial Unicode MS" pitchFamily="34" charset="-128"/>
              </a:rPr>
              <a:t>예제  </a:t>
            </a:r>
            <a:r>
              <a:rPr kumimoji="1" lang="en-US" altLang="ko-KR" sz="1100" kern="0" dirty="0">
                <a:solidFill>
                  <a:srgbClr val="FF0000"/>
                </a:solidFill>
                <a:ea typeface="Arial Unicode MS" pitchFamily="34" charset="-128"/>
                <a:cs typeface="Arial Unicode MS" pitchFamily="34" charset="-128"/>
              </a:rPr>
              <a:t>copy/paste</a:t>
            </a:r>
            <a:r>
              <a:rPr kumimoji="1" lang="ko-KR" altLang="en-US" sz="1100" kern="0" dirty="0">
                <a:solidFill>
                  <a:srgbClr val="FF0000"/>
                </a:solidFill>
                <a:ea typeface="Arial Unicode MS" pitchFamily="34" charset="-128"/>
                <a:cs typeface="Arial Unicode MS" pitchFamily="34" charset="-128"/>
              </a:rPr>
              <a:t>시 </a:t>
            </a:r>
            <a:r>
              <a:rPr kumimoji="1" lang="en-US" altLang="ko-KR" sz="1100" kern="0" dirty="0">
                <a:solidFill>
                  <a:srgbClr val="FF0000"/>
                </a:solidFill>
                <a:ea typeface="Arial Unicode MS" pitchFamily="34" charset="-128"/>
                <a:cs typeface="Arial Unicode MS" pitchFamily="34" charset="-128"/>
              </a:rPr>
              <a:t>garbage</a:t>
            </a:r>
            <a:r>
              <a:rPr kumimoji="1" lang="ko-KR" altLang="en-US" sz="1100" kern="0" dirty="0">
                <a:solidFill>
                  <a:srgbClr val="FF0000"/>
                </a:solidFill>
                <a:ea typeface="Arial Unicode MS" pitchFamily="34" charset="-128"/>
                <a:cs typeface="Arial Unicode MS" pitchFamily="34" charset="-128"/>
              </a:rPr>
              <a:t>값 입력가능</a:t>
            </a:r>
          </a:p>
        </p:txBody>
      </p:sp>
      <p:sp>
        <p:nvSpPr>
          <p:cNvPr id="12" name="TextBox 11">
            <a:extLst>
              <a:ext uri="{FF2B5EF4-FFF2-40B4-BE49-F238E27FC236}">
                <a16:creationId xmlns:a16="http://schemas.microsoft.com/office/drawing/2014/main" id="{69EBBE57-483E-54B7-59B8-D6ACF0525A92}"/>
              </a:ext>
            </a:extLst>
          </p:cNvPr>
          <p:cNvSpPr txBox="1"/>
          <p:nvPr/>
        </p:nvSpPr>
        <p:spPr>
          <a:xfrm>
            <a:off x="8529145" y="1304673"/>
            <a:ext cx="2821285" cy="4231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100" kern="0" dirty="0">
                <a:highlight>
                  <a:srgbClr val="00FFFF"/>
                </a:highlight>
                <a:ea typeface="Arial Unicode MS" pitchFamily="34" charset="-128"/>
                <a:cs typeface="Arial Unicode MS" pitchFamily="34" charset="-128"/>
              </a:rPr>
              <a:t>※</a:t>
            </a:r>
            <a:r>
              <a:rPr kumimoji="1" lang="ko-KR" altLang="en-US" sz="1100" kern="0" dirty="0">
                <a:highlight>
                  <a:srgbClr val="00FFFF"/>
                </a:highlight>
                <a:ea typeface="Arial Unicode MS" pitchFamily="34" charset="-128"/>
                <a:cs typeface="Arial Unicode MS" pitchFamily="34" charset="-128"/>
              </a:rPr>
              <a:t> 아래 </a:t>
            </a:r>
            <a:r>
              <a:rPr kumimoji="1" lang="en-US" altLang="ko-KR" sz="1100" kern="0" dirty="0">
                <a:highlight>
                  <a:srgbClr val="00FFFF"/>
                </a:highlight>
                <a:ea typeface="Arial Unicode MS" pitchFamily="34" charset="-128"/>
                <a:cs typeface="Arial Unicode MS" pitchFamily="34" charset="-128"/>
              </a:rPr>
              <a:t>destination</a:t>
            </a:r>
            <a:r>
              <a:rPr kumimoji="1" lang="ko-KR" altLang="en-US" sz="1100" kern="0" dirty="0">
                <a:highlight>
                  <a:srgbClr val="00FFFF"/>
                </a:highlight>
                <a:ea typeface="Arial Unicode MS" pitchFamily="34" charset="-128"/>
                <a:cs typeface="Arial Unicode MS" pitchFamily="34" charset="-128"/>
              </a:rPr>
              <a:t>정보는 </a:t>
            </a:r>
            <a:r>
              <a:rPr kumimoji="1" lang="ko-KR" altLang="en-US" sz="1100" kern="0" dirty="0" err="1">
                <a:highlight>
                  <a:srgbClr val="00FFFF"/>
                </a:highlight>
                <a:ea typeface="Arial Unicode MS" pitchFamily="34" charset="-128"/>
                <a:cs typeface="Arial Unicode MS" pitchFamily="34" charset="-128"/>
              </a:rPr>
              <a:t>배포시</a:t>
            </a:r>
            <a:r>
              <a:rPr kumimoji="1" lang="ko-KR" altLang="en-US" sz="1100" kern="0" dirty="0">
                <a:highlight>
                  <a:srgbClr val="00FFFF"/>
                </a:highlight>
                <a:ea typeface="Arial Unicode MS" pitchFamily="34" charset="-128"/>
                <a:cs typeface="Arial Unicode MS" pitchFamily="34" charset="-128"/>
              </a:rPr>
              <a:t> 자동생성됨</a:t>
            </a:r>
            <a:r>
              <a:rPr kumimoji="1" lang="en-US" altLang="ko-KR" sz="1100" kern="0" dirty="0">
                <a:highlight>
                  <a:srgbClr val="00FFFF"/>
                </a:highlight>
                <a:ea typeface="Arial Unicode MS" pitchFamily="34" charset="-128"/>
                <a:cs typeface="Arial Unicode MS" pitchFamily="34" charset="-128"/>
              </a:rPr>
              <a:t>.</a:t>
            </a:r>
          </a:p>
          <a:p>
            <a:pPr fontAlgn="base">
              <a:spcBef>
                <a:spcPct val="50000"/>
              </a:spcBef>
              <a:spcAft>
                <a:spcPct val="0"/>
              </a:spcAft>
              <a:buClr>
                <a:srgbClr val="F0AB00"/>
              </a:buClr>
              <a:buSzPct val="80000"/>
            </a:pPr>
            <a:r>
              <a:rPr kumimoji="1" lang="en-US" altLang="ko-KR" sz="1100" kern="0" dirty="0">
                <a:highlight>
                  <a:srgbClr val="00FFFF"/>
                </a:highlight>
                <a:ea typeface="Arial Unicode MS" pitchFamily="34" charset="-128"/>
                <a:cs typeface="Arial Unicode MS" pitchFamily="34" charset="-128"/>
              </a:rPr>
              <a:t>BTP Cockpit</a:t>
            </a:r>
            <a:r>
              <a:rPr kumimoji="1" lang="ko-KR" altLang="en-US" sz="1100" kern="0">
                <a:highlight>
                  <a:srgbClr val="00FFFF"/>
                </a:highlight>
                <a:ea typeface="Arial Unicode MS" pitchFamily="34" charset="-128"/>
                <a:cs typeface="Arial Unicode MS" pitchFamily="34" charset="-128"/>
              </a:rPr>
              <a:t>에서 만들 </a:t>
            </a:r>
            <a:r>
              <a:rPr kumimoji="1" lang="ko-KR" altLang="en-US" sz="1100" kern="0" dirty="0">
                <a:highlight>
                  <a:srgbClr val="00FFFF"/>
                </a:highlight>
                <a:ea typeface="Arial Unicode MS" pitchFamily="34" charset="-128"/>
                <a:cs typeface="Arial Unicode MS" pitchFamily="34" charset="-128"/>
              </a:rPr>
              <a:t>필요 없음</a:t>
            </a:r>
            <a:r>
              <a:rPr kumimoji="1" lang="en-US" altLang="ko-KR" sz="1100" kern="0" dirty="0">
                <a:highlight>
                  <a:srgbClr val="00FFFF"/>
                </a:highlight>
                <a:ea typeface="Arial Unicode MS" pitchFamily="34" charset="-128"/>
                <a:cs typeface="Arial Unicode MS" pitchFamily="34" charset="-128"/>
              </a:rPr>
              <a:t>.</a:t>
            </a:r>
            <a:endParaRPr kumimoji="1" lang="ko-KR" altLang="en-US" sz="1100" kern="0" dirty="0" err="1">
              <a:highlight>
                <a:srgbClr val="00FFFF"/>
              </a:highlight>
              <a:ea typeface="Arial Unicode MS" pitchFamily="34" charset="-128"/>
              <a:cs typeface="Arial Unicode MS" pitchFamily="34" charset="-128"/>
            </a:endParaRPr>
          </a:p>
        </p:txBody>
      </p:sp>
    </p:spTree>
    <p:extLst>
      <p:ext uri="{BB962C8B-B14F-4D97-AF65-F5344CB8AC3E}">
        <p14:creationId xmlns:p14="http://schemas.microsoft.com/office/powerpoint/2010/main" val="282377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157F88-DB35-849E-4CCB-B50D62264F12}"/>
              </a:ext>
            </a:extLst>
          </p:cNvPr>
          <p:cNvSpPr>
            <a:spLocks noGrp="1"/>
          </p:cNvSpPr>
          <p:nvPr>
            <p:ph type="title"/>
          </p:nvPr>
        </p:nvSpPr>
        <p:spPr/>
        <p:txBody>
          <a:bodyPr/>
          <a:lstStyle/>
          <a:p>
            <a:r>
              <a:rPr kumimoji="1" lang="en-US" altLang="ko-KR" dirty="0"/>
              <a:t>Deploy &amp; </a:t>
            </a:r>
            <a:r>
              <a:rPr kumimoji="1" lang="en-US" altLang="ko-KR" dirty="0" err="1"/>
              <a:t>Undeploy</a:t>
            </a:r>
            <a:endParaRPr kumimoji="1" lang="ko-KR" altLang="en-US" dirty="0"/>
          </a:p>
        </p:txBody>
      </p:sp>
      <p:sp>
        <p:nvSpPr>
          <p:cNvPr id="3" name="TextBox 2">
            <a:extLst>
              <a:ext uri="{FF2B5EF4-FFF2-40B4-BE49-F238E27FC236}">
                <a16:creationId xmlns:a16="http://schemas.microsoft.com/office/drawing/2014/main" id="{5F30A946-21BF-71D9-0A05-2A0AFAF9C4E5}"/>
              </a:ext>
            </a:extLst>
          </p:cNvPr>
          <p:cNvSpPr txBox="1"/>
          <p:nvPr/>
        </p:nvSpPr>
        <p:spPr>
          <a:xfrm>
            <a:off x="578069" y="1366345"/>
            <a:ext cx="11186476" cy="466281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$&gt;</a:t>
            </a:r>
            <a:r>
              <a:rPr kumimoji="1" lang="en" altLang="ko-KR" sz="1400" kern="0" dirty="0" err="1">
                <a:ea typeface="Arial Unicode MS" pitchFamily="34" charset="-128"/>
                <a:cs typeface="Arial Unicode MS" pitchFamily="34" charset="-128"/>
              </a:rPr>
              <a:t>mbt</a:t>
            </a:r>
            <a:r>
              <a:rPr kumimoji="1" lang="en" altLang="ko-KR" sz="1400" kern="0" dirty="0">
                <a:ea typeface="Arial Unicode MS" pitchFamily="34" charset="-128"/>
                <a:cs typeface="Arial Unicode MS" pitchFamily="34" charset="-128"/>
              </a:rPr>
              <a:t> build –t ./</a:t>
            </a:r>
          </a:p>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$&gt;</a:t>
            </a:r>
            <a:r>
              <a:rPr kumimoji="1" lang="en" altLang="ko-KR" sz="1400" kern="0" dirty="0" err="1">
                <a:ea typeface="Arial Unicode MS" pitchFamily="34" charset="-128"/>
                <a:cs typeface="Arial Unicode MS" pitchFamily="34" charset="-128"/>
              </a:rPr>
              <a:t>cf</a:t>
            </a:r>
            <a:r>
              <a:rPr kumimoji="1" lang="en" altLang="ko-KR" sz="1400" kern="0" dirty="0">
                <a:ea typeface="Arial Unicode MS" pitchFamily="34" charset="-128"/>
                <a:cs typeface="Arial Unicode MS" pitchFamily="34" charset="-128"/>
              </a:rPr>
              <a:t> deploy TestCAP01_1.0.0.mtar</a:t>
            </a:r>
          </a:p>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--&gt; </a:t>
            </a:r>
            <a:r>
              <a:rPr kumimoji="1" lang="ko-KR" altLang="en-US" sz="1400" kern="0" dirty="0" err="1">
                <a:ea typeface="Arial Unicode MS" pitchFamily="34" charset="-128"/>
                <a:cs typeface="Arial Unicode MS" pitchFamily="34" charset="-128"/>
              </a:rPr>
              <a:t>재배포시</a:t>
            </a:r>
            <a:r>
              <a:rPr kumimoji="1" lang="en-US" altLang="ko-KR" sz="1400" kern="0" dirty="0">
                <a:ea typeface="Arial Unicode MS" pitchFamily="34" charset="-128"/>
                <a:cs typeface="Arial Unicode MS" pitchFamily="34" charset="-128"/>
              </a:rPr>
              <a:t>,</a:t>
            </a: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s4-hana-cloud </a:t>
            </a:r>
            <a:r>
              <a:rPr kumimoji="1" lang="ko-KR" altLang="en-US" sz="1400" kern="0" dirty="0">
                <a:ea typeface="Arial Unicode MS" pitchFamily="34" charset="-128"/>
                <a:cs typeface="Arial Unicode MS" pitchFamily="34" charset="-128"/>
              </a:rPr>
              <a:t>서비스 에러 발생 할 수 있음</a:t>
            </a:r>
            <a:r>
              <a:rPr kumimoji="1" lang="en-US" altLang="ko-KR" sz="1400" kern="0" dirty="0">
                <a:ea typeface="Arial Unicode MS" pitchFamily="34" charset="-128"/>
                <a:cs typeface="Arial Unicode MS" pitchFamily="34" charset="-128"/>
              </a:rPr>
              <a:t>.</a:t>
            </a: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 Warning </a:t>
            </a:r>
            <a:r>
              <a:rPr kumimoji="1" lang="ko-KR" altLang="en-US" sz="1400" kern="0" dirty="0">
                <a:ea typeface="Arial Unicode MS" pitchFamily="34" charset="-128"/>
                <a:cs typeface="Arial Unicode MS" pitchFamily="34" charset="-128"/>
              </a:rPr>
              <a:t>메시지 </a:t>
            </a:r>
            <a:r>
              <a:rPr kumimoji="1" lang="en-US" altLang="ko-KR" sz="14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Error determining actions to execute on service "TestCAP01-bupa": Controller operation failed: 502 Error determining actions to execute on service "TestCAP01-bupa": CF-</a:t>
            </a:r>
            <a:r>
              <a:rPr kumimoji="1" lang="en" altLang="ko-KR" sz="1400" kern="0" dirty="0" err="1">
                <a:ea typeface="Arial Unicode MS" pitchFamily="34" charset="-128"/>
                <a:cs typeface="Arial Unicode MS" pitchFamily="34" charset="-128"/>
              </a:rPr>
              <a:t>ServiceBrokerBadResponse</a:t>
            </a:r>
            <a:r>
              <a:rPr kumimoji="1" lang="en" altLang="ko-KR" sz="1400" kern="0" dirty="0">
                <a:ea typeface="Arial Unicode MS" pitchFamily="34" charset="-128"/>
                <a:cs typeface="Arial Unicode MS" pitchFamily="34" charset="-128"/>
              </a:rPr>
              <a:t>(10001): Service broker error: Service broker s4-service-broker failed with: Internal server error </a:t>
            </a:r>
          </a:p>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Proceeding with automatic retry... (2 of 3 attempts left)</a:t>
            </a:r>
          </a:p>
          <a:p>
            <a:pPr fontAlgn="base">
              <a:spcBef>
                <a:spcPct val="50000"/>
              </a:spcBef>
              <a:spcAft>
                <a:spcPct val="0"/>
              </a:spcAft>
              <a:buClr>
                <a:srgbClr val="F0AB00"/>
              </a:buClr>
              <a:buSzPct val="80000"/>
            </a:pPr>
            <a:r>
              <a:rPr kumimoji="1" lang="en-US" altLang="ko-KR" sz="1200" kern="0" dirty="0">
                <a:ea typeface="Arial Unicode MS" pitchFamily="34" charset="-128"/>
                <a:cs typeface="Arial Unicode MS" pitchFamily="34" charset="-128"/>
              </a:rPr>
              <a:t>--(</a:t>
            </a:r>
            <a:r>
              <a:rPr kumimoji="1" lang="ko-KR" altLang="en-US" sz="1200" kern="0" dirty="0">
                <a:ea typeface="Arial Unicode MS" pitchFamily="34" charset="-128"/>
                <a:cs typeface="Arial Unicode MS" pitchFamily="34" charset="-128"/>
              </a:rPr>
              <a:t>관련해서 </a:t>
            </a:r>
            <a:r>
              <a:rPr kumimoji="1" lang="ko-KR" altLang="en-US" sz="1200" kern="0" dirty="0">
                <a:ea typeface="Arial Unicode MS" pitchFamily="34" charset="-128"/>
                <a:cs typeface="Arial Unicode MS" pitchFamily="34" charset="-128"/>
                <a:hlinkClick r:id="rId2"/>
              </a:rPr>
              <a:t>메뉴얼 </a:t>
            </a:r>
            <a:r>
              <a:rPr kumimoji="1" lang="ko-KR" altLang="en-US" sz="1200" kern="0" dirty="0">
                <a:ea typeface="Arial Unicode MS" pitchFamily="34" charset="-128"/>
                <a:cs typeface="Arial Unicode MS" pitchFamily="34" charset="-128"/>
              </a:rPr>
              <a:t>참조</a:t>
            </a:r>
            <a:r>
              <a:rPr kumimoji="1" lang="en-US" altLang="ko-KR" sz="1200" kern="0" dirty="0">
                <a:ea typeface="Arial Unicode MS" pitchFamily="34" charset="-128"/>
                <a:cs typeface="Arial Unicode MS" pitchFamily="34" charset="-128"/>
              </a:rPr>
              <a:t>)</a:t>
            </a:r>
            <a:endParaRPr kumimoji="1" lang="en"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 altLang="ko-KR" sz="1200" b="0" i="0" dirty="0">
                <a:solidFill>
                  <a:srgbClr val="1F1F1F"/>
                </a:solidFill>
                <a:effectLst/>
                <a:highlight>
                  <a:srgbClr val="FFFF00"/>
                </a:highlight>
                <a:latin typeface="72-Regular" panose="020B0503030000000003" pitchFamily="34" charset="0"/>
              </a:rPr>
              <a:t>The service doesn’t support updates, to avoid errors in subsequent deployments the </a:t>
            </a:r>
            <a:r>
              <a:rPr lang="en" altLang="ko-KR" sz="1200" dirty="0">
                <a:highlight>
                  <a:srgbClr val="FFFF00"/>
                </a:highlight>
              </a:rPr>
              <a:t>skip-service-updates</a:t>
            </a:r>
            <a:r>
              <a:rPr lang="en" altLang="ko-KR" sz="1200" b="0" i="0" dirty="0">
                <a:solidFill>
                  <a:srgbClr val="1F1F1F"/>
                </a:solidFill>
                <a:effectLst/>
                <a:highlight>
                  <a:srgbClr val="FFFF00"/>
                </a:highlight>
                <a:latin typeface="72-Regular" panose="020B0503030000000003" pitchFamily="34" charset="0"/>
              </a:rPr>
              <a:t> option is activated. This means if you want to change the service settings, that you need to delete and newly create the service instance manually.</a:t>
            </a:r>
            <a:endParaRPr kumimoji="1" lang="en" altLang="ko-KR" sz="1200" b="0" i="0" kern="0" dirty="0">
              <a:solidFill>
                <a:srgbClr val="1F1F1F"/>
              </a:solidFill>
              <a:effectLst/>
              <a:highlight>
                <a:srgbClr val="FFFF00"/>
              </a:highlight>
              <a:latin typeface="72-Regular" panose="020B0503030000000003" pitchFamily="34" charset="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US" altLang="ko-KR" sz="1200" kern="0" dirty="0">
                <a:ea typeface="Arial Unicode MS" pitchFamily="34" charset="-128"/>
                <a:cs typeface="Arial Unicode MS" pitchFamily="34" charset="-128"/>
              </a:rPr>
              <a:t>--</a:t>
            </a:r>
            <a:r>
              <a:rPr kumimoji="1" lang="ko-KR" altLang="en-US" sz="1200" kern="0" dirty="0">
                <a:ea typeface="Arial Unicode MS" pitchFamily="34" charset="-128"/>
                <a:cs typeface="Arial Unicode MS" pitchFamily="34" charset="-128"/>
              </a:rPr>
              <a:t> 다음과 같이 </a:t>
            </a:r>
            <a:r>
              <a:rPr kumimoji="1" lang="ko-KR" altLang="en-US" sz="1200" kern="0" dirty="0" err="1">
                <a:ea typeface="Arial Unicode MS" pitchFamily="34" charset="-128"/>
                <a:cs typeface="Arial Unicode MS" pitchFamily="34" charset="-128"/>
              </a:rPr>
              <a:t>재배포시</a:t>
            </a:r>
            <a:r>
              <a:rPr kumimoji="1" lang="ko-KR" altLang="en-US" sz="1200" kern="0" dirty="0">
                <a:ea typeface="Arial Unicode MS" pitchFamily="34" charset="-128"/>
                <a:cs typeface="Arial Unicode MS" pitchFamily="34" charset="-128"/>
              </a:rPr>
              <a:t> 에러로그가 없어짐</a:t>
            </a:r>
            <a:r>
              <a:rPr kumimoji="1" lang="en-US" altLang="ko-KR" sz="1200" kern="0" dirty="0">
                <a:ea typeface="Arial Unicode MS" pitchFamily="34" charset="-128"/>
                <a:cs typeface="Arial Unicode MS" pitchFamily="34" charset="-128"/>
              </a:rPr>
              <a:t>.</a:t>
            </a:r>
            <a:endParaRPr kumimoji="1" lang="en" altLang="ko-KR" sz="120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en" altLang="ko-KR" sz="1200" kern="0" dirty="0">
                <a:highlight>
                  <a:srgbClr val="00FFFF"/>
                </a:highlight>
                <a:ea typeface="Arial Unicode MS" pitchFamily="34" charset="-128"/>
                <a:cs typeface="Arial Unicode MS" pitchFamily="34" charset="-128"/>
                <a:sym typeface="Wingdings" pitchFamily="2" charset="2"/>
              </a:rPr>
              <a:t>Processing service "TestCAP01-bupa"...</a:t>
            </a:r>
          </a:p>
          <a:p>
            <a:pPr fontAlgn="base">
              <a:spcBef>
                <a:spcPts val="100"/>
              </a:spcBef>
              <a:spcAft>
                <a:spcPct val="0"/>
              </a:spcAft>
              <a:buClr>
                <a:srgbClr val="F0AB00"/>
              </a:buClr>
              <a:buSzPct val="80000"/>
            </a:pPr>
            <a:r>
              <a:rPr kumimoji="1" lang="en" altLang="ko-KR" sz="1200" kern="0" dirty="0">
                <a:highlight>
                  <a:srgbClr val="00FFFF"/>
                </a:highlight>
                <a:ea typeface="Arial Unicode MS" pitchFamily="34" charset="-128"/>
                <a:cs typeface="Arial Unicode MS" pitchFamily="34" charset="-128"/>
                <a:sym typeface="Wingdings" pitchFamily="2" charset="2"/>
              </a:rPr>
              <a:t>Setting service "TestCAP01-bupa" parameters from "</a:t>
            </a:r>
            <a:r>
              <a:rPr kumimoji="1" lang="en" altLang="ko-KR" sz="1200" kern="0" dirty="0" err="1">
                <a:highlight>
                  <a:srgbClr val="00FFFF"/>
                </a:highlight>
                <a:ea typeface="Arial Unicode MS" pitchFamily="34" charset="-128"/>
                <a:cs typeface="Arial Unicode MS" pitchFamily="34" charset="-128"/>
                <a:sym typeface="Wingdings" pitchFamily="2" charset="2"/>
              </a:rPr>
              <a:t>bupa</a:t>
            </a:r>
            <a:r>
              <a:rPr kumimoji="1" lang="en" altLang="ko-KR" sz="1200" kern="0" dirty="0">
                <a:highlight>
                  <a:srgbClr val="00FFFF"/>
                </a:highlight>
                <a:ea typeface="Arial Unicode MS" pitchFamily="34" charset="-128"/>
                <a:cs typeface="Arial Unicode MS" pitchFamily="34" charset="-128"/>
                <a:sym typeface="Wingdings" pitchFamily="2" charset="2"/>
              </a:rPr>
              <a:t>-service-</a:t>
            </a:r>
            <a:r>
              <a:rPr kumimoji="1" lang="en" altLang="ko-KR" sz="1200" kern="0" dirty="0" err="1">
                <a:highlight>
                  <a:srgbClr val="00FFFF"/>
                </a:highlight>
                <a:ea typeface="Arial Unicode MS" pitchFamily="34" charset="-128"/>
                <a:cs typeface="Arial Unicode MS" pitchFamily="34" charset="-128"/>
                <a:sym typeface="Wingdings" pitchFamily="2" charset="2"/>
              </a:rPr>
              <a:t>config.json</a:t>
            </a:r>
            <a:r>
              <a:rPr kumimoji="1" lang="en" altLang="ko-KR" sz="1200" kern="0" dirty="0">
                <a:highlight>
                  <a:srgbClr val="00FFFF"/>
                </a:highlight>
                <a:ea typeface="Arial Unicode MS" pitchFamily="34" charset="-128"/>
                <a:cs typeface="Arial Unicode MS" pitchFamily="34" charset="-128"/>
                <a:sym typeface="Wingdings" pitchFamily="2" charset="2"/>
              </a:rPr>
              <a:t>"</a:t>
            </a:r>
          </a:p>
          <a:p>
            <a:pPr fontAlgn="base">
              <a:spcBef>
                <a:spcPts val="100"/>
              </a:spcBef>
              <a:spcAft>
                <a:spcPct val="0"/>
              </a:spcAft>
              <a:buClr>
                <a:srgbClr val="F0AB00"/>
              </a:buClr>
              <a:buSzPct val="80000"/>
            </a:pPr>
            <a:r>
              <a:rPr kumimoji="1" lang="en" altLang="ko-KR" sz="1200" kern="0" dirty="0">
                <a:highlight>
                  <a:srgbClr val="00FFFF"/>
                </a:highlight>
                <a:ea typeface="Arial Unicode MS" pitchFamily="34" charset="-128"/>
                <a:cs typeface="Arial Unicode MS" pitchFamily="34" charset="-128"/>
                <a:sym typeface="Wingdings" pitchFamily="2" charset="2"/>
              </a:rPr>
              <a:t>Service parameters for service "TestCAP01-bupa" will not be updated, as the option for skipping service parameter updates is enabled.</a:t>
            </a:r>
          </a:p>
          <a:p>
            <a:pPr fontAlgn="base">
              <a:spcBef>
                <a:spcPct val="50000"/>
              </a:spcBef>
              <a:spcAft>
                <a:spcPct val="0"/>
              </a:spcAft>
              <a:buClr>
                <a:srgbClr val="F0AB00"/>
              </a:buClr>
              <a:buSzPct val="80000"/>
            </a:pPr>
            <a:endParaRPr kumimoji="1" lang="en" altLang="ko-KR"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a:t>
            </a:r>
            <a:r>
              <a:rPr kumimoji="1" lang="ko-KR" altLang="en-US" sz="1400" kern="0" dirty="0">
                <a:ea typeface="Arial Unicode MS" pitchFamily="34" charset="-128"/>
                <a:cs typeface="Arial Unicode MS" pitchFamily="34" charset="-128"/>
              </a:rPr>
              <a:t> 참고로 </a:t>
            </a:r>
            <a:r>
              <a:rPr kumimoji="1" lang="en-US" altLang="ko-KR" sz="1400" kern="0" dirty="0" err="1">
                <a:ea typeface="Arial Unicode MS" pitchFamily="34" charset="-128"/>
                <a:cs typeface="Arial Unicode MS" pitchFamily="34" charset="-128"/>
              </a:rPr>
              <a:t>undeploy</a:t>
            </a:r>
            <a:endParaRPr kumimoji="1" lang="en" altLang="ko-KR"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kumimoji="1" lang="en" altLang="ko-KR" sz="1400" kern="0" dirty="0">
                <a:ea typeface="Arial Unicode MS" pitchFamily="34" charset="-128"/>
                <a:cs typeface="Arial Unicode MS" pitchFamily="34" charset="-128"/>
              </a:rPr>
              <a:t>$&gt;</a:t>
            </a:r>
            <a:r>
              <a:rPr kumimoji="1" lang="en" altLang="ko-KR" sz="1400" kern="0" dirty="0" err="1">
                <a:ea typeface="Arial Unicode MS" pitchFamily="34" charset="-128"/>
                <a:cs typeface="Arial Unicode MS" pitchFamily="34" charset="-128"/>
              </a:rPr>
              <a:t>cf</a:t>
            </a:r>
            <a:r>
              <a:rPr kumimoji="1" lang="en" altLang="ko-KR" sz="1400" kern="0" dirty="0">
                <a:ea typeface="Arial Unicode MS" pitchFamily="34" charset="-128"/>
                <a:cs typeface="Arial Unicode MS" pitchFamily="34" charset="-128"/>
              </a:rPr>
              <a:t> </a:t>
            </a:r>
            <a:r>
              <a:rPr kumimoji="1" lang="en" altLang="ko-KR" sz="1400" kern="0" dirty="0" err="1">
                <a:ea typeface="Arial Unicode MS" pitchFamily="34" charset="-128"/>
                <a:cs typeface="Arial Unicode MS" pitchFamily="34" charset="-128"/>
              </a:rPr>
              <a:t>undeploy</a:t>
            </a:r>
            <a:r>
              <a:rPr kumimoji="1" lang="en" altLang="ko-KR" sz="1400" kern="0" dirty="0">
                <a:ea typeface="Arial Unicode MS" pitchFamily="34" charset="-128"/>
                <a:cs typeface="Arial Unicode MS" pitchFamily="34" charset="-128"/>
              </a:rPr>
              <a:t> TestCAP01 --delete-service-keys --delete-services</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200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AAAC75-7D8B-E68E-14B7-A09667D5E81D}"/>
              </a:ext>
            </a:extLst>
          </p:cNvPr>
          <p:cNvSpPr>
            <a:spLocks noGrp="1"/>
          </p:cNvSpPr>
          <p:nvPr>
            <p:ph type="title"/>
          </p:nvPr>
        </p:nvSpPr>
        <p:spPr/>
        <p:txBody>
          <a:bodyPr/>
          <a:lstStyle/>
          <a:p>
            <a:r>
              <a:rPr kumimoji="1" lang="en-US" altLang="ko-KR" dirty="0"/>
              <a:t>Deploy &amp; </a:t>
            </a:r>
            <a:r>
              <a:rPr kumimoji="1" lang="en-US" altLang="ko-KR" dirty="0" err="1"/>
              <a:t>Undeploy</a:t>
            </a:r>
            <a:endParaRPr kumimoji="1" lang="ko-KR" altLang="en-US" dirty="0"/>
          </a:p>
        </p:txBody>
      </p:sp>
      <p:pic>
        <p:nvPicPr>
          <p:cNvPr id="3" name="그림 2">
            <a:extLst>
              <a:ext uri="{FF2B5EF4-FFF2-40B4-BE49-F238E27FC236}">
                <a16:creationId xmlns:a16="http://schemas.microsoft.com/office/drawing/2014/main" id="{B8C586A2-38A2-7E46-62C3-9D9BD7DE71A4}"/>
              </a:ext>
            </a:extLst>
          </p:cNvPr>
          <p:cNvPicPr>
            <a:picLocks noChangeAspect="1"/>
          </p:cNvPicPr>
          <p:nvPr/>
        </p:nvPicPr>
        <p:blipFill>
          <a:blip r:embed="rId2"/>
          <a:stretch>
            <a:fillRect/>
          </a:stretch>
        </p:blipFill>
        <p:spPr>
          <a:xfrm>
            <a:off x="504001" y="4555259"/>
            <a:ext cx="7772400" cy="1671237"/>
          </a:xfrm>
          <a:prstGeom prst="rect">
            <a:avLst/>
          </a:prstGeom>
        </p:spPr>
      </p:pic>
      <p:pic>
        <p:nvPicPr>
          <p:cNvPr id="4" name="그림 3">
            <a:extLst>
              <a:ext uri="{FF2B5EF4-FFF2-40B4-BE49-F238E27FC236}">
                <a16:creationId xmlns:a16="http://schemas.microsoft.com/office/drawing/2014/main" id="{CE66E087-B9F0-A86B-9E0B-70AED8677772}"/>
              </a:ext>
            </a:extLst>
          </p:cNvPr>
          <p:cNvPicPr>
            <a:picLocks noChangeAspect="1"/>
          </p:cNvPicPr>
          <p:nvPr/>
        </p:nvPicPr>
        <p:blipFill>
          <a:blip r:embed="rId3"/>
          <a:stretch>
            <a:fillRect/>
          </a:stretch>
        </p:blipFill>
        <p:spPr>
          <a:xfrm>
            <a:off x="504001" y="1334544"/>
            <a:ext cx="7772400" cy="2759503"/>
          </a:xfrm>
          <a:prstGeom prst="rect">
            <a:avLst/>
          </a:prstGeom>
        </p:spPr>
      </p:pic>
      <p:sp>
        <p:nvSpPr>
          <p:cNvPr id="5" name="TextBox 4">
            <a:extLst>
              <a:ext uri="{FF2B5EF4-FFF2-40B4-BE49-F238E27FC236}">
                <a16:creationId xmlns:a16="http://schemas.microsoft.com/office/drawing/2014/main" id="{B03FD737-3DC0-F3F0-9A92-C495CE52A08D}"/>
              </a:ext>
            </a:extLst>
          </p:cNvPr>
          <p:cNvSpPr txBox="1"/>
          <p:nvPr/>
        </p:nvSpPr>
        <p:spPr>
          <a:xfrm>
            <a:off x="8755117" y="1502979"/>
            <a:ext cx="2764221"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Custom Application &amp; Service Bindings</a:t>
            </a:r>
            <a:endParaRPr kumimoji="1" lang="ko-KR" altLang="en-US" sz="1400" kern="0" dirty="0" err="1">
              <a:ea typeface="Arial Unicode MS" pitchFamily="34" charset="-128"/>
              <a:cs typeface="Arial Unicode MS" pitchFamily="34" charset="-128"/>
            </a:endParaRPr>
          </a:p>
        </p:txBody>
      </p:sp>
      <p:cxnSp>
        <p:nvCxnSpPr>
          <p:cNvPr id="7" name="직선 화살표 연결선 6">
            <a:extLst>
              <a:ext uri="{FF2B5EF4-FFF2-40B4-BE49-F238E27FC236}">
                <a16:creationId xmlns:a16="http://schemas.microsoft.com/office/drawing/2014/main" id="{E56DFEE8-E724-7A84-1725-D02DE667CCAF}"/>
              </a:ext>
            </a:extLst>
          </p:cNvPr>
          <p:cNvCxnSpPr/>
          <p:nvPr/>
        </p:nvCxnSpPr>
        <p:spPr>
          <a:xfrm>
            <a:off x="4390201" y="1713186"/>
            <a:ext cx="4207261" cy="0"/>
          </a:xfrm>
          <a:prstGeom prst="straightConnector1">
            <a:avLst/>
          </a:prstGeom>
          <a:ln w="25400">
            <a:solidFill>
              <a:schemeClr val="accent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구부러진 연결선[U] 8">
            <a:extLst>
              <a:ext uri="{FF2B5EF4-FFF2-40B4-BE49-F238E27FC236}">
                <a16:creationId xmlns:a16="http://schemas.microsoft.com/office/drawing/2014/main" id="{81FC1E22-1303-12D6-A6B6-52BD767DB612}"/>
              </a:ext>
            </a:extLst>
          </p:cNvPr>
          <p:cNvCxnSpPr/>
          <p:nvPr/>
        </p:nvCxnSpPr>
        <p:spPr>
          <a:xfrm rot="16200000" flipH="1">
            <a:off x="4073224" y="3441672"/>
            <a:ext cx="2773801" cy="1124607"/>
          </a:xfrm>
          <a:prstGeom prst="curvedConnector3">
            <a:avLst>
              <a:gd name="adj1" fmla="val -396"/>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구부러진 연결선[U] 10">
            <a:extLst>
              <a:ext uri="{FF2B5EF4-FFF2-40B4-BE49-F238E27FC236}">
                <a16:creationId xmlns:a16="http://schemas.microsoft.com/office/drawing/2014/main" id="{78FC8249-8D71-920C-913A-BAD7BCC9D5B2}"/>
              </a:ext>
            </a:extLst>
          </p:cNvPr>
          <p:cNvCxnSpPr>
            <a:cxnSpLocks/>
          </p:cNvCxnSpPr>
          <p:nvPr/>
        </p:nvCxnSpPr>
        <p:spPr>
          <a:xfrm rot="5400000">
            <a:off x="2134779" y="3458153"/>
            <a:ext cx="2047160" cy="1818288"/>
          </a:xfrm>
          <a:prstGeom prst="curvedConnector3">
            <a:avLst>
              <a:gd name="adj1" fmla="val 4820"/>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B645F8-23C0-DFA9-FF70-8BBD7A206DD2}"/>
              </a:ext>
            </a:extLst>
          </p:cNvPr>
          <p:cNvSpPr txBox="1"/>
          <p:nvPr/>
        </p:nvSpPr>
        <p:spPr>
          <a:xfrm>
            <a:off x="8755116" y="4708691"/>
            <a:ext cx="2764221"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Communication Arrangement @S/4HANA Public Cloud</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74466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820141-C3CD-3C01-DD47-01B14B64079F}"/>
              </a:ext>
            </a:extLst>
          </p:cNvPr>
          <p:cNvSpPr>
            <a:spLocks noGrp="1"/>
          </p:cNvSpPr>
          <p:nvPr>
            <p:ph type="title"/>
          </p:nvPr>
        </p:nvSpPr>
        <p:spPr/>
        <p:txBody>
          <a:bodyPr/>
          <a:lstStyle/>
          <a:p>
            <a:r>
              <a:rPr kumimoji="1" lang="ko-KR" altLang="en-US" dirty="0"/>
              <a:t>유사한 </a:t>
            </a:r>
            <a:r>
              <a:rPr kumimoji="1" lang="en-US" altLang="ko-KR" dirty="0"/>
              <a:t>blog </a:t>
            </a:r>
            <a:r>
              <a:rPr kumimoji="1" lang="ko-KR" altLang="en-US" dirty="0"/>
              <a:t>참조 </a:t>
            </a:r>
            <a:r>
              <a:rPr kumimoji="1" lang="en-US" altLang="ko-KR" dirty="0"/>
              <a:t>–</a:t>
            </a:r>
            <a:r>
              <a:rPr kumimoji="1" lang="ko-KR" altLang="en-US" dirty="0"/>
              <a:t> </a:t>
            </a:r>
            <a:r>
              <a:rPr kumimoji="1" lang="en-US" altLang="ko-KR" dirty="0"/>
              <a:t>Sales Order </a:t>
            </a:r>
            <a:r>
              <a:rPr kumimoji="1" lang="ko-KR" altLang="en-US" dirty="0"/>
              <a:t>처리</a:t>
            </a:r>
          </a:p>
        </p:txBody>
      </p:sp>
      <p:sp>
        <p:nvSpPr>
          <p:cNvPr id="3" name="TextBox 2">
            <a:extLst>
              <a:ext uri="{FF2B5EF4-FFF2-40B4-BE49-F238E27FC236}">
                <a16:creationId xmlns:a16="http://schemas.microsoft.com/office/drawing/2014/main" id="{E8CE8C29-8805-9C95-F983-8E0A6FD341D4}"/>
              </a:ext>
            </a:extLst>
          </p:cNvPr>
          <p:cNvSpPr txBox="1"/>
          <p:nvPr/>
        </p:nvSpPr>
        <p:spPr>
          <a:xfrm>
            <a:off x="504001" y="2203506"/>
            <a:ext cx="564577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 altLang="ko-KR" sz="1400" b="0" i="0" dirty="0">
                <a:solidFill>
                  <a:srgbClr val="000000"/>
                </a:solidFill>
                <a:effectLst/>
                <a:latin typeface="BentonSansRegular" panose="02000503000000020004" pitchFamily="2" charset="0"/>
                <a:hlinkClick r:id="rId2"/>
              </a:rPr>
              <a:t>CAP Service to Fetch + Create Sales Order in S4 HANA Public Cloud</a:t>
            </a:r>
            <a:endParaRPr kumimoji="1" lang="ko-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FE518DD3-7DCF-3E87-1AB3-8D99F0BCB213}"/>
              </a:ext>
            </a:extLst>
          </p:cNvPr>
          <p:cNvPicPr>
            <a:picLocks noChangeAspect="1"/>
          </p:cNvPicPr>
          <p:nvPr/>
        </p:nvPicPr>
        <p:blipFill>
          <a:blip r:embed="rId3"/>
          <a:stretch>
            <a:fillRect/>
          </a:stretch>
        </p:blipFill>
        <p:spPr>
          <a:xfrm>
            <a:off x="504001" y="2812095"/>
            <a:ext cx="5917324" cy="3169860"/>
          </a:xfrm>
          <a:prstGeom prst="rect">
            <a:avLst/>
          </a:prstGeom>
        </p:spPr>
      </p:pic>
      <p:pic>
        <p:nvPicPr>
          <p:cNvPr id="5" name="그림 4">
            <a:extLst>
              <a:ext uri="{FF2B5EF4-FFF2-40B4-BE49-F238E27FC236}">
                <a16:creationId xmlns:a16="http://schemas.microsoft.com/office/drawing/2014/main" id="{19DAEEA8-4278-5286-4D58-279C08153F90}"/>
              </a:ext>
            </a:extLst>
          </p:cNvPr>
          <p:cNvPicPr>
            <a:picLocks noChangeAspect="1"/>
          </p:cNvPicPr>
          <p:nvPr/>
        </p:nvPicPr>
        <p:blipFill>
          <a:blip r:embed="rId4"/>
          <a:stretch>
            <a:fillRect/>
          </a:stretch>
        </p:blipFill>
        <p:spPr>
          <a:xfrm>
            <a:off x="6978869" y="2812095"/>
            <a:ext cx="6944575" cy="3454541"/>
          </a:xfrm>
          <a:prstGeom prst="rect">
            <a:avLst/>
          </a:prstGeom>
        </p:spPr>
      </p:pic>
      <p:sp>
        <p:nvSpPr>
          <p:cNvPr id="6" name="TextBox 5">
            <a:extLst>
              <a:ext uri="{FF2B5EF4-FFF2-40B4-BE49-F238E27FC236}">
                <a16:creationId xmlns:a16="http://schemas.microsoft.com/office/drawing/2014/main" id="{BE3F5335-4623-94B6-A937-B44F809F26E5}"/>
              </a:ext>
            </a:extLst>
          </p:cNvPr>
          <p:cNvSpPr txBox="1"/>
          <p:nvPr/>
        </p:nvSpPr>
        <p:spPr>
          <a:xfrm>
            <a:off x="6978869" y="2203506"/>
            <a:ext cx="448680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SO </a:t>
            </a:r>
            <a:r>
              <a:rPr kumimoji="1" lang="ko-KR" altLang="en-US" sz="1400" kern="0" dirty="0">
                <a:ea typeface="Arial Unicode MS" pitchFamily="34" charset="-128"/>
                <a:cs typeface="Arial Unicode MS" pitchFamily="34" charset="-128"/>
              </a:rPr>
              <a:t>생성테스트는 오류 </a:t>
            </a:r>
            <a:r>
              <a:rPr kumimoji="1" lang="en-US" altLang="ko-KR" sz="1400" kern="0" dirty="0">
                <a:ea typeface="Arial Unicode MS" pitchFamily="34" charset="-128"/>
                <a:cs typeface="Arial Unicode MS" pitchFamily="34" charset="-128"/>
                <a:sym typeface="Wingdings" pitchFamily="2" charset="2"/>
              </a:rPr>
              <a:t></a:t>
            </a:r>
            <a:r>
              <a:rPr kumimoji="1" lang="ko-KR" altLang="en-US" sz="1400" kern="0" dirty="0">
                <a:ea typeface="Arial Unicode MS" pitchFamily="34" charset="-128"/>
                <a:cs typeface="Arial Unicode MS" pitchFamily="34" charset="-128"/>
                <a:sym typeface="Wingdings" pitchFamily="2" charset="2"/>
              </a:rPr>
              <a:t> </a:t>
            </a:r>
            <a:r>
              <a:rPr kumimoji="1" lang="en-US" altLang="ko-KR" sz="1400" kern="0" dirty="0">
                <a:ea typeface="Arial Unicode MS" pitchFamily="34" charset="-128"/>
                <a:cs typeface="Arial Unicode MS" pitchFamily="34" charset="-128"/>
              </a:rPr>
              <a:t>Master</a:t>
            </a: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data </a:t>
            </a:r>
            <a:r>
              <a:rPr kumimoji="1" lang="ko-KR" altLang="en-US" sz="1400" kern="0" dirty="0">
                <a:ea typeface="Arial Unicode MS" pitchFamily="34" charset="-128"/>
                <a:cs typeface="Arial Unicode MS" pitchFamily="34" charset="-128"/>
              </a:rPr>
              <a:t>값의 오류로 발생</a:t>
            </a:r>
            <a:r>
              <a:rPr kumimoji="1" lang="en-US" altLang="ko-KR" sz="1400" kern="0" dirty="0">
                <a:ea typeface="Arial Unicode MS" pitchFamily="34" charset="-128"/>
                <a:cs typeface="Arial Unicode MS" pitchFamily="34" charset="-128"/>
              </a:rPr>
              <a:t>.</a:t>
            </a:r>
            <a:endParaRPr kumimoji="1" lang="ko-KR" altLang="en-US" sz="14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94E66F6B-6BC5-D54A-2897-A704C21E3040}"/>
              </a:ext>
            </a:extLst>
          </p:cNvPr>
          <p:cNvSpPr txBox="1"/>
          <p:nvPr/>
        </p:nvSpPr>
        <p:spPr>
          <a:xfrm>
            <a:off x="504001" y="1271752"/>
            <a:ext cx="7588616" cy="53860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Blog</a:t>
            </a:r>
            <a:r>
              <a:rPr kumimoji="1" lang="ko-KR" altLang="en-US" sz="1400" kern="0" dirty="0">
                <a:ea typeface="Arial Unicode MS" pitchFamily="34" charset="-128"/>
                <a:cs typeface="Arial Unicode MS" pitchFamily="34" charset="-128"/>
              </a:rPr>
              <a:t>는 </a:t>
            </a:r>
            <a:r>
              <a:rPr kumimoji="1" lang="en-US" altLang="ko-KR" sz="1400" kern="0" dirty="0">
                <a:ea typeface="Arial Unicode MS" pitchFamily="34" charset="-128"/>
                <a:cs typeface="Arial Unicode MS" pitchFamily="34" charset="-128"/>
              </a:rPr>
              <a:t>BTP</a:t>
            </a:r>
            <a:r>
              <a:rPr kumimoji="1" lang="ko-KR" altLang="en-US" sz="1400" kern="0" dirty="0">
                <a:ea typeface="Arial Unicode MS" pitchFamily="34" charset="-128"/>
                <a:cs typeface="Arial Unicode MS" pitchFamily="34" charset="-128"/>
              </a:rPr>
              <a:t> </a:t>
            </a:r>
            <a:r>
              <a:rPr kumimoji="1" lang="en-US" altLang="ko-KR" sz="1400" kern="0" dirty="0">
                <a:ea typeface="Arial Unicode MS" pitchFamily="34" charset="-128"/>
                <a:cs typeface="Arial Unicode MS" pitchFamily="34" charset="-128"/>
              </a:rPr>
              <a:t>CAP</a:t>
            </a:r>
            <a:r>
              <a:rPr kumimoji="1" lang="ko-KR" altLang="en-US" sz="1400" kern="0" dirty="0">
                <a:ea typeface="Arial Unicode MS" pitchFamily="34" charset="-128"/>
                <a:cs typeface="Arial Unicode MS" pitchFamily="34" charset="-128"/>
              </a:rPr>
              <a:t>에서</a:t>
            </a:r>
            <a:r>
              <a:rPr kumimoji="1" lang="en-US" altLang="ko-KR" sz="1400" kern="0" dirty="0">
                <a:ea typeface="Arial Unicode MS" pitchFamily="34" charset="-128"/>
                <a:cs typeface="Arial Unicode MS" pitchFamily="34" charset="-128"/>
              </a:rPr>
              <a:t> S/4HANA Public Cloud Sales Order</a:t>
            </a:r>
            <a:r>
              <a:rPr kumimoji="1" lang="ko-KR" altLang="en-US" sz="1400" kern="0" dirty="0">
                <a:ea typeface="Arial Unicode MS" pitchFamily="34" charset="-128"/>
                <a:cs typeface="Arial Unicode MS" pitchFamily="34" charset="-128"/>
              </a:rPr>
              <a:t> 생성을 수행할 수 있는 가이드입니다</a:t>
            </a:r>
            <a:r>
              <a:rPr kumimoji="1" lang="en-US" altLang="ko-KR" sz="14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kumimoji="1" lang="ko-KR" altLang="en-US" sz="1400" kern="0" dirty="0">
                <a:ea typeface="Arial Unicode MS" pitchFamily="34" charset="-128"/>
                <a:cs typeface="Arial Unicode MS" pitchFamily="34" charset="-128"/>
              </a:rPr>
              <a:t>구현된</a:t>
            </a:r>
            <a:r>
              <a:rPr kumimoji="1" lang="en-US" altLang="ko-KR" sz="1400" kern="0" dirty="0">
                <a:ea typeface="Arial Unicode MS" pitchFamily="34" charset="-128"/>
                <a:cs typeface="Arial Unicode MS" pitchFamily="34" charset="-128"/>
              </a:rPr>
              <a:t>(working)</a:t>
            </a:r>
            <a:r>
              <a:rPr kumimoji="1" lang="ko-KR" altLang="en-US" sz="1400" kern="0" dirty="0">
                <a:ea typeface="Arial Unicode MS" pitchFamily="34" charset="-128"/>
                <a:cs typeface="Arial Unicode MS" pitchFamily="34" charset="-128"/>
              </a:rPr>
              <a:t> 데모 소스는 </a:t>
            </a:r>
            <a:r>
              <a:rPr kumimoji="1" lang="ko-KR" altLang="en-US" sz="1400" kern="0" dirty="0">
                <a:ea typeface="Arial Unicode MS" pitchFamily="34" charset="-128"/>
                <a:cs typeface="Arial Unicode MS" pitchFamily="34" charset="-128"/>
                <a:hlinkClick r:id="rId5"/>
              </a:rPr>
              <a:t>링크</a:t>
            </a:r>
            <a:r>
              <a:rPr kumimoji="1" lang="ko-KR" altLang="en-US" sz="1400" kern="0" dirty="0">
                <a:ea typeface="Arial Unicode MS" pitchFamily="34" charset="-128"/>
                <a:cs typeface="Arial Unicode MS" pitchFamily="34" charset="-128"/>
              </a:rPr>
              <a:t> 참조</a:t>
            </a:r>
          </a:p>
        </p:txBody>
      </p:sp>
      <p:sp>
        <p:nvSpPr>
          <p:cNvPr id="8" name="TextBox 7">
            <a:extLst>
              <a:ext uri="{FF2B5EF4-FFF2-40B4-BE49-F238E27FC236}">
                <a16:creationId xmlns:a16="http://schemas.microsoft.com/office/drawing/2014/main" id="{AC81E101-0BB1-B39A-8038-6A184364B43B}"/>
              </a:ext>
            </a:extLst>
          </p:cNvPr>
          <p:cNvSpPr txBox="1"/>
          <p:nvPr/>
        </p:nvSpPr>
        <p:spPr>
          <a:xfrm>
            <a:off x="577721" y="6290461"/>
            <a:ext cx="3783087"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100" kern="0" dirty="0">
                <a:solidFill>
                  <a:srgbClr val="FF0000"/>
                </a:solidFill>
                <a:ea typeface="Arial Unicode MS" pitchFamily="34" charset="-128"/>
                <a:cs typeface="Arial Unicode MS" pitchFamily="34" charset="-128"/>
              </a:rPr>
              <a:t>※</a:t>
            </a:r>
            <a:r>
              <a:rPr kumimoji="1" lang="ko-KR" altLang="en-US" sz="1100" kern="0" dirty="0">
                <a:solidFill>
                  <a:srgbClr val="FF0000"/>
                </a:solidFill>
                <a:ea typeface="Arial Unicode MS" pitchFamily="34" charset="-128"/>
                <a:cs typeface="Arial Unicode MS" pitchFamily="34" charset="-128"/>
              </a:rPr>
              <a:t> </a:t>
            </a:r>
            <a:r>
              <a:rPr kumimoji="1" lang="en-US" altLang="ko-KR" sz="1100" kern="0" dirty="0">
                <a:solidFill>
                  <a:srgbClr val="FF0000"/>
                </a:solidFill>
                <a:ea typeface="Arial Unicode MS" pitchFamily="34" charset="-128"/>
                <a:cs typeface="Arial Unicode MS" pitchFamily="34" charset="-128"/>
              </a:rPr>
              <a:t>Web Page</a:t>
            </a:r>
            <a:r>
              <a:rPr kumimoji="1" lang="ko-KR" altLang="en-US" sz="1100" kern="0" dirty="0">
                <a:solidFill>
                  <a:srgbClr val="FF0000"/>
                </a:solidFill>
                <a:ea typeface="Arial Unicode MS" pitchFamily="34" charset="-128"/>
                <a:cs typeface="Arial Unicode MS" pitchFamily="34" charset="-128"/>
              </a:rPr>
              <a:t>의 </a:t>
            </a:r>
            <a:r>
              <a:rPr kumimoji="1" lang="en-US" altLang="ko-KR" sz="1100" kern="0" dirty="0">
                <a:solidFill>
                  <a:srgbClr val="FF0000"/>
                </a:solidFill>
                <a:ea typeface="Arial Unicode MS" pitchFamily="34" charset="-128"/>
                <a:cs typeface="Arial Unicode MS" pitchFamily="34" charset="-128"/>
              </a:rPr>
              <a:t> Text</a:t>
            </a:r>
            <a:r>
              <a:rPr kumimoji="1" lang="ko-KR" altLang="en-US" sz="1100" kern="0" dirty="0">
                <a:solidFill>
                  <a:srgbClr val="FF0000"/>
                </a:solidFill>
                <a:ea typeface="Arial Unicode MS" pitchFamily="34" charset="-128"/>
                <a:cs typeface="Arial Unicode MS" pitchFamily="34" charset="-128"/>
              </a:rPr>
              <a:t>예제  </a:t>
            </a:r>
            <a:r>
              <a:rPr kumimoji="1" lang="en-US" altLang="ko-KR" sz="1100" kern="0" dirty="0">
                <a:solidFill>
                  <a:srgbClr val="FF0000"/>
                </a:solidFill>
                <a:ea typeface="Arial Unicode MS" pitchFamily="34" charset="-128"/>
                <a:cs typeface="Arial Unicode MS" pitchFamily="34" charset="-128"/>
              </a:rPr>
              <a:t>copy/paste</a:t>
            </a:r>
            <a:r>
              <a:rPr kumimoji="1" lang="ko-KR" altLang="en-US" sz="1100" kern="0" dirty="0">
                <a:solidFill>
                  <a:srgbClr val="FF0000"/>
                </a:solidFill>
                <a:ea typeface="Arial Unicode MS" pitchFamily="34" charset="-128"/>
                <a:cs typeface="Arial Unicode MS" pitchFamily="34" charset="-128"/>
              </a:rPr>
              <a:t>시 </a:t>
            </a:r>
            <a:r>
              <a:rPr kumimoji="1" lang="en-US" altLang="ko-KR" sz="1100" kern="0" dirty="0">
                <a:solidFill>
                  <a:srgbClr val="FF0000"/>
                </a:solidFill>
                <a:ea typeface="Arial Unicode MS" pitchFamily="34" charset="-128"/>
                <a:cs typeface="Arial Unicode MS" pitchFamily="34" charset="-128"/>
              </a:rPr>
              <a:t>garbage</a:t>
            </a:r>
            <a:r>
              <a:rPr kumimoji="1" lang="ko-KR" altLang="en-US" sz="1100" kern="0" dirty="0">
                <a:solidFill>
                  <a:srgbClr val="FF0000"/>
                </a:solidFill>
                <a:ea typeface="Arial Unicode MS" pitchFamily="34" charset="-128"/>
                <a:cs typeface="Arial Unicode MS" pitchFamily="34" charset="-128"/>
              </a:rPr>
              <a:t>값 입력가능</a:t>
            </a:r>
          </a:p>
        </p:txBody>
      </p:sp>
    </p:spTree>
    <p:extLst>
      <p:ext uri="{BB962C8B-B14F-4D97-AF65-F5344CB8AC3E}">
        <p14:creationId xmlns:p14="http://schemas.microsoft.com/office/powerpoint/2010/main" val="337868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57E77A-7A67-3533-2EDF-23A92FE59B39}"/>
              </a:ext>
            </a:extLst>
          </p:cNvPr>
          <p:cNvSpPr>
            <a:spLocks noGrp="1"/>
          </p:cNvSpPr>
          <p:nvPr>
            <p:ph type="title"/>
          </p:nvPr>
        </p:nvSpPr>
        <p:spPr/>
        <p:txBody>
          <a:bodyPr/>
          <a:lstStyle/>
          <a:p>
            <a:r>
              <a:rPr kumimoji="1" lang="en-US" altLang="ko-KR" dirty="0"/>
              <a:t>User Interface</a:t>
            </a:r>
            <a:r>
              <a:rPr kumimoji="1" lang="ko-KR" altLang="en-US" dirty="0"/>
              <a:t> </a:t>
            </a:r>
            <a:r>
              <a:rPr kumimoji="1" lang="en-US" altLang="ko-KR" dirty="0"/>
              <a:t>–</a:t>
            </a:r>
            <a:r>
              <a:rPr kumimoji="1" lang="ko-KR" altLang="en-US" dirty="0"/>
              <a:t> </a:t>
            </a:r>
            <a:r>
              <a:rPr kumimoji="1" lang="en-US" altLang="ko-KR" dirty="0"/>
              <a:t>Fiori</a:t>
            </a:r>
            <a:r>
              <a:rPr kumimoji="1" lang="ko-KR" altLang="en-US" dirty="0"/>
              <a:t> </a:t>
            </a:r>
            <a:r>
              <a:rPr kumimoji="1" lang="en-US" altLang="ko-KR" dirty="0"/>
              <a:t>App(w/</a:t>
            </a:r>
            <a:r>
              <a:rPr kumimoji="1" lang="ko-KR" altLang="en-US" dirty="0"/>
              <a:t> </a:t>
            </a:r>
            <a:r>
              <a:rPr kumimoji="1" lang="en-US" altLang="ko-KR" dirty="0"/>
              <a:t>element)</a:t>
            </a:r>
            <a:endParaRPr kumimoji="1" lang="ko-KR" altLang="en-US" dirty="0"/>
          </a:p>
        </p:txBody>
      </p:sp>
      <p:pic>
        <p:nvPicPr>
          <p:cNvPr id="3" name="그림 2">
            <a:extLst>
              <a:ext uri="{FF2B5EF4-FFF2-40B4-BE49-F238E27FC236}">
                <a16:creationId xmlns:a16="http://schemas.microsoft.com/office/drawing/2014/main" id="{FB5A9722-0CEB-2EFC-38F9-458BF4940885}"/>
              </a:ext>
            </a:extLst>
          </p:cNvPr>
          <p:cNvPicPr>
            <a:picLocks noChangeAspect="1"/>
          </p:cNvPicPr>
          <p:nvPr/>
        </p:nvPicPr>
        <p:blipFill>
          <a:blip r:embed="rId3"/>
          <a:stretch>
            <a:fillRect/>
          </a:stretch>
        </p:blipFill>
        <p:spPr>
          <a:xfrm>
            <a:off x="504001" y="1619250"/>
            <a:ext cx="5969000" cy="3619500"/>
          </a:xfrm>
          <a:prstGeom prst="rect">
            <a:avLst/>
          </a:prstGeom>
        </p:spPr>
      </p:pic>
      <p:pic>
        <p:nvPicPr>
          <p:cNvPr id="4" name="그림 3">
            <a:extLst>
              <a:ext uri="{FF2B5EF4-FFF2-40B4-BE49-F238E27FC236}">
                <a16:creationId xmlns:a16="http://schemas.microsoft.com/office/drawing/2014/main" id="{A4B18B80-DE37-47FB-AEE0-D9E3BC5C1106}"/>
              </a:ext>
            </a:extLst>
          </p:cNvPr>
          <p:cNvPicPr>
            <a:picLocks noChangeAspect="1"/>
          </p:cNvPicPr>
          <p:nvPr/>
        </p:nvPicPr>
        <p:blipFill>
          <a:blip r:embed="rId4"/>
          <a:stretch>
            <a:fillRect/>
          </a:stretch>
        </p:blipFill>
        <p:spPr>
          <a:xfrm>
            <a:off x="6647205" y="1619250"/>
            <a:ext cx="4896127" cy="3341633"/>
          </a:xfrm>
          <a:prstGeom prst="rect">
            <a:avLst/>
          </a:prstGeom>
        </p:spPr>
      </p:pic>
    </p:spTree>
    <p:extLst>
      <p:ext uri="{BB962C8B-B14F-4D97-AF65-F5344CB8AC3E}">
        <p14:creationId xmlns:p14="http://schemas.microsoft.com/office/powerpoint/2010/main" val="917363854"/>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cb34fe04620412692758718e721b9362">
  <xsd:schema xmlns:xsd="http://www.w3.org/2001/XMLSchema" xmlns:xs="http://www.w3.org/2001/XMLSchema" xmlns:p="http://schemas.microsoft.com/office/2006/metadata/properties" xmlns:ns3="386f4720-9db4-4950-8ffd-cd1ef4b846d5" xmlns:ns4="025efd7d-4e1d-49ec-b269-b81537660960" targetNamespace="http://schemas.microsoft.com/office/2006/metadata/properties" ma:root="true" ma:fieldsID="1fec72e8a40bc6b4c1f7c21834302be1" ns3:_="" ns4:_="">
    <xsd:import namespace="386f4720-9db4-4950-8ffd-cd1ef4b846d5"/>
    <xsd:import namespace="025efd7d-4e1d-49ec-b269-b815376609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8791E2-E0F4-4F84-9225-C8D2250CBC2B}">
  <ds:schemaRefs>
    <ds:schemaRef ds:uri="http://schemas.microsoft.com/sharepoint/v3/contenttype/forms"/>
  </ds:schemaRefs>
</ds:datastoreItem>
</file>

<file path=customXml/itemProps2.xml><?xml version="1.0" encoding="utf-8"?>
<ds:datastoreItem xmlns:ds="http://schemas.openxmlformats.org/officeDocument/2006/customXml" ds:itemID="{61DC6441-C09C-4AC0-A6F1-CE8420C0E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9A9436-A5C5-44E7-9980-67B0004B462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66810</TotalTime>
  <Words>1332</Words>
  <Application>Microsoft Macintosh PowerPoint</Application>
  <PresentationFormat>사용자 지정</PresentationFormat>
  <Paragraphs>197</Paragraphs>
  <Slides>15</Slides>
  <Notes>8</Notes>
  <HiddenSlides>0</HiddenSlides>
  <MMClips>0</MMClips>
  <ScaleCrop>false</ScaleCrop>
  <HeadingPairs>
    <vt:vector size="6" baseType="variant">
      <vt:variant>
        <vt:lpstr>사용한 글꼴</vt:lpstr>
      </vt:variant>
      <vt:variant>
        <vt:i4>10</vt:i4>
      </vt:variant>
      <vt:variant>
        <vt:lpstr>테마</vt:lpstr>
      </vt:variant>
      <vt:variant>
        <vt:i4>2</vt:i4>
      </vt:variant>
      <vt:variant>
        <vt:lpstr>슬라이드 제목</vt:lpstr>
      </vt:variant>
      <vt:variant>
        <vt:i4>15</vt:i4>
      </vt:variant>
    </vt:vector>
  </HeadingPairs>
  <TitlesOfParts>
    <vt:vector size="27" baseType="lpstr">
      <vt:lpstr>Arial Unicode MS</vt:lpstr>
      <vt:lpstr>72-Regular</vt:lpstr>
      <vt:lpstr>Arial</vt:lpstr>
      <vt:lpstr>BentonSansRegular</vt:lpstr>
      <vt:lpstr>Consolas</vt:lpstr>
      <vt:lpstr>Courier New</vt:lpstr>
      <vt:lpstr>Menlo</vt:lpstr>
      <vt:lpstr>Symbol</vt:lpstr>
      <vt:lpstr>wingdings</vt:lpstr>
      <vt:lpstr>wingdings</vt:lpstr>
      <vt:lpstr>SAP 2019 16x9 white</vt:lpstr>
      <vt:lpstr>SAP 2019 16x9 blue</vt:lpstr>
      <vt:lpstr>CAP Consume - Remote Service for S/4H Public Cloud</vt:lpstr>
      <vt:lpstr>Consume Remote Services from S/4HANA Coud Using CAP</vt:lpstr>
      <vt:lpstr>Consume Remote Services from S/4HANA Coud Using CAP</vt:lpstr>
      <vt:lpstr>BTP side</vt:lpstr>
      <vt:lpstr>주요 구성 요소</vt:lpstr>
      <vt:lpstr>Deploy &amp; Undeploy</vt:lpstr>
      <vt:lpstr>Deploy &amp; Undeploy</vt:lpstr>
      <vt:lpstr>유사한 blog 참조 – Sales Order 처리</vt:lpstr>
      <vt:lpstr>User Interface – Fiori App(w/ element)</vt:lpstr>
      <vt:lpstr>User Interface</vt:lpstr>
      <vt:lpstr>User Interface</vt:lpstr>
      <vt:lpstr>User Interface – AppRouter</vt:lpstr>
      <vt:lpstr>AppRouter 구성</vt:lpstr>
      <vt:lpstr>AppRouter 구성</vt:lpstr>
      <vt:lpstr>Git command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S/4HANA PCE What is it and How to position P&amp;T Solutions</dc:title>
  <dc:creator>Nallamotu, Anil</dc:creator>
  <cp:keywords>2019/16:9/white</cp:keywords>
  <cp:lastModifiedBy>Han, Jungwoo</cp:lastModifiedBy>
  <cp:revision>362</cp:revision>
  <dcterms:created xsi:type="dcterms:W3CDTF">2020-11-25T07:45:32Z</dcterms:created>
  <dcterms:modified xsi:type="dcterms:W3CDTF">2023-12-28T12:15:07Z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