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5"/>
  </p:notesMasterIdLst>
  <p:handoutMasterIdLst>
    <p:handoutMasterId r:id="rId26"/>
  </p:handoutMasterIdLst>
  <p:sldIdLst>
    <p:sldId id="2869" r:id="rId5"/>
    <p:sldId id="2870" r:id="rId6"/>
    <p:sldId id="1076" r:id="rId7"/>
    <p:sldId id="10094" r:id="rId8"/>
    <p:sldId id="10084" r:id="rId9"/>
    <p:sldId id="10085" r:id="rId10"/>
    <p:sldId id="10095" r:id="rId11"/>
    <p:sldId id="10096" r:id="rId12"/>
    <p:sldId id="10087" r:id="rId13"/>
    <p:sldId id="10086" r:id="rId14"/>
    <p:sldId id="10089" r:id="rId15"/>
    <p:sldId id="10097" r:id="rId16"/>
    <p:sldId id="10088" r:id="rId17"/>
    <p:sldId id="10090" r:id="rId18"/>
    <p:sldId id="10093" r:id="rId19"/>
    <p:sldId id="10100" r:id="rId20"/>
    <p:sldId id="10098" r:id="rId21"/>
    <p:sldId id="10099" r:id="rId22"/>
    <p:sldId id="2867" r:id="rId23"/>
    <p:sldId id="463"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en, Meghan" initials="GM" lastIdx="0" clrIdx="0">
    <p:extLst>
      <p:ext uri="{19B8F6BF-5375-455C-9EA6-DF929625EA0E}">
        <p15:presenceInfo xmlns:p15="http://schemas.microsoft.com/office/powerpoint/2012/main" userId="S-1-5-21-74642-3284969411-2123768488-7679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AFF"/>
    <a:srgbClr val="0096FF"/>
    <a:srgbClr val="999999"/>
    <a:srgbClr val="048039"/>
    <a:srgbClr val="C8468A"/>
    <a:srgbClr val="005B9C"/>
    <a:srgbClr val="E9822C"/>
    <a:srgbClr val="6CB744"/>
    <a:srgbClr val="00B0DE"/>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9"/>
    <p:restoredTop sz="87622"/>
  </p:normalViewPr>
  <p:slideViewPr>
    <p:cSldViewPr snapToGrid="0">
      <p:cViewPr varScale="1">
        <p:scale>
          <a:sx n="125" d="100"/>
          <a:sy n="125" d="100"/>
        </p:scale>
        <p:origin x="1112" y="176"/>
      </p:cViewPr>
      <p:guideLst>
        <p:guide pos="3841"/>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B3C10C-AA36-D549-BC5C-D2F79B25B25A}" type="doc">
      <dgm:prSet loTypeId="urn:microsoft.com/office/officeart/2005/8/layout/radial5" loCatId="" qsTypeId="urn:microsoft.com/office/officeart/2005/8/quickstyle/simple3" qsCatId="simple" csTypeId="urn:microsoft.com/office/officeart/2005/8/colors/colorful1" csCatId="colorful" phldr="1"/>
      <dgm:spPr/>
      <dgm:t>
        <a:bodyPr/>
        <a:lstStyle/>
        <a:p>
          <a:endParaRPr lang="en-US"/>
        </a:p>
      </dgm:t>
    </dgm:pt>
    <dgm:pt modelId="{6E08DCDA-8E45-EC4B-82AD-75CBB4B9AE0D}">
      <dgm:prSet phldrT="[Text]" custT="1"/>
      <dgm:spPr>
        <a:xfrm>
          <a:off x="888585" y="491953"/>
          <a:ext cx="351277" cy="351277"/>
        </a:xfrm>
        <a:prstGeom prst="ellipse">
          <a:avLst/>
        </a:prstGeom>
        <a:solidFill>
          <a:srgbClr val="FFFFFF"/>
        </a:solidFill>
        <a:ln w="19050" cmpd="sng">
          <a:solidFill>
            <a:srgbClr val="FF6600"/>
          </a:solidFill>
        </a:ln>
        <a:effectLst/>
        <a:scene3d>
          <a:camera prst="orthographicFront"/>
          <a:lightRig rig="flat" dir="t"/>
        </a:scene3d>
        <a:sp3d prstMaterial="dkEdge">
          <a:bevelT w="8200" h="38100"/>
        </a:sp3d>
      </dgm:spPr>
      <dgm:t>
        <a:bodyPr/>
        <a:lstStyle/>
        <a:p>
          <a:pPr>
            <a:buNone/>
          </a:pPr>
          <a:r>
            <a:rPr lang="en-US" sz="800" dirty="0">
              <a:solidFill>
                <a:srgbClr val="000000"/>
              </a:solidFill>
              <a:latin typeface="Arial"/>
              <a:ea typeface="+mn-ea"/>
              <a:cs typeface="+mn-cs"/>
            </a:rPr>
            <a:t>CDS</a:t>
          </a:r>
          <a:endParaRPr lang="en-US" sz="900" dirty="0">
            <a:solidFill>
              <a:srgbClr val="000000"/>
            </a:solidFill>
            <a:latin typeface="Arial"/>
            <a:ea typeface="+mn-ea"/>
            <a:cs typeface="+mn-cs"/>
          </a:endParaRPr>
        </a:p>
      </dgm:t>
    </dgm:pt>
    <dgm:pt modelId="{3B29A69C-7CD0-2347-934B-E3D81101DF3E}" type="parTrans" cxnId="{5F9EBD15-52F4-5243-B473-BFCCA3DF75E4}">
      <dgm:prSet/>
      <dgm:spPr/>
      <dgm:t>
        <a:bodyPr/>
        <a:lstStyle/>
        <a:p>
          <a:endParaRPr lang="en-US" sz="1200">
            <a:latin typeface="Optima"/>
            <a:cs typeface="Optima"/>
          </a:endParaRPr>
        </a:p>
      </dgm:t>
    </dgm:pt>
    <dgm:pt modelId="{D656B8F2-E554-7245-9020-44B6A9DAD08E}" type="sibTrans" cxnId="{5F9EBD15-52F4-5243-B473-BFCCA3DF75E4}">
      <dgm:prSet/>
      <dgm:spPr/>
      <dgm:t>
        <a:bodyPr/>
        <a:lstStyle/>
        <a:p>
          <a:endParaRPr lang="en-US" sz="1200">
            <a:latin typeface="Optima"/>
            <a:cs typeface="Optima"/>
          </a:endParaRPr>
        </a:p>
      </dgm:t>
    </dgm:pt>
    <dgm:pt modelId="{1DD5677A-F751-2E49-B6BC-DCF545450E54}">
      <dgm:prSet phldrT="[Text]" custT="1"/>
      <dgm:spPr>
        <a:xfrm>
          <a:off x="888585" y="621"/>
          <a:ext cx="351277" cy="351277"/>
        </a:xfrm>
        <a:prstGeom prst="ellipse">
          <a:avLst/>
        </a:prstGeom>
        <a:solidFill>
          <a:srgbClr val="FFFFFF"/>
        </a:solidFill>
        <a:ln w="19050" cmpd="sng">
          <a:solidFill>
            <a:srgbClr val="000000">
              <a:lumMod val="50000"/>
              <a:lumOff val="50000"/>
            </a:srgbClr>
          </a:solidFill>
        </a:ln>
        <a:effectLst/>
        <a:scene3d>
          <a:camera prst="orthographicFront"/>
          <a:lightRig rig="flat" dir="t"/>
        </a:scene3d>
        <a:sp3d prstMaterial="dkEdge">
          <a:bevelT w="8200" h="38100"/>
        </a:sp3d>
      </dgm:spPr>
      <dgm:t>
        <a:bodyPr/>
        <a:lstStyle/>
        <a:p>
          <a:pPr>
            <a:buNone/>
          </a:pPr>
          <a:r>
            <a:rPr lang="en-US" sz="500">
              <a:solidFill>
                <a:srgbClr val="000000"/>
              </a:solidFill>
              <a:latin typeface="Arial"/>
              <a:ea typeface="+mn-ea"/>
              <a:cs typeface="+mn-cs"/>
            </a:rPr>
            <a:t>Business</a:t>
          </a:r>
          <a:r>
            <a:rPr lang="en-US" sz="500">
              <a:solidFill>
                <a:srgbClr val="000000"/>
              </a:solidFill>
              <a:latin typeface="Optima"/>
              <a:ea typeface="+mn-ea"/>
              <a:cs typeface="+mn-cs"/>
            </a:rPr>
            <a:t> </a:t>
          </a:r>
          <a:r>
            <a:rPr lang="en-US" sz="500">
              <a:solidFill>
                <a:srgbClr val="000000"/>
              </a:solidFill>
              <a:latin typeface="Arial"/>
              <a:ea typeface="+mn-ea"/>
              <a:cs typeface="+mn-cs"/>
            </a:rPr>
            <a:t>Logic</a:t>
          </a:r>
        </a:p>
      </dgm:t>
    </dgm:pt>
    <dgm:pt modelId="{1CFB0CDC-BAC1-AE48-BA22-5DA8D32A38D6}" type="parTrans" cxnId="{0F1804E9-8506-CB45-B9D3-1EB3A143AE04}">
      <dgm:prSet custT="1"/>
      <dgm:spPr>
        <a:xfrm rot="5400000">
          <a:off x="1027109" y="364309"/>
          <a:ext cx="74228" cy="119434"/>
        </a:xfrm>
        <a:prstGeom prst="rightArrow">
          <a:avLst>
            <a:gd name="adj1" fmla="val 60000"/>
            <a:gd name="adj2" fmla="val 50000"/>
          </a:avLst>
        </a:prstGeom>
        <a:solidFill>
          <a:srgbClr val="666666">
            <a:hueOff val="0"/>
            <a:satOff val="0"/>
            <a:lumOff val="0"/>
            <a:alphaOff val="0"/>
          </a:srgbClr>
        </a:solidFill>
        <a:ln>
          <a:noFill/>
        </a:ln>
        <a:effectLst>
          <a:outerShdw blurRad="38100" dist="30000" dir="5400000" rotWithShape="0">
            <a:srgbClr val="000000">
              <a:alpha val="45000"/>
            </a:srgbClr>
          </a:outerShdw>
        </a:effectLst>
      </dgm:spPr>
      <dgm:t>
        <a:bodyPr/>
        <a:lstStyle/>
        <a:p>
          <a:pPr>
            <a:buNone/>
          </a:pPr>
          <a:endParaRPr lang="en-US" sz="400">
            <a:solidFill>
              <a:srgbClr val="000000"/>
            </a:solidFill>
            <a:latin typeface="Optima"/>
            <a:ea typeface="+mn-ea"/>
            <a:cs typeface="+mn-cs"/>
          </a:endParaRPr>
        </a:p>
      </dgm:t>
    </dgm:pt>
    <dgm:pt modelId="{8507624D-C4A5-FA44-906A-BA93A32FE66B}" type="sibTrans" cxnId="{0F1804E9-8506-CB45-B9D3-1EB3A143AE04}">
      <dgm:prSet/>
      <dgm:spPr/>
      <dgm:t>
        <a:bodyPr/>
        <a:lstStyle/>
        <a:p>
          <a:endParaRPr lang="en-US" sz="1200">
            <a:latin typeface="Optima"/>
            <a:cs typeface="Optima"/>
          </a:endParaRPr>
        </a:p>
      </dgm:t>
    </dgm:pt>
    <dgm:pt modelId="{94C84887-2729-074F-BD1C-28797ADB806C}">
      <dgm:prSet phldrT="[Text]" custT="1"/>
      <dgm:spPr>
        <a:xfrm>
          <a:off x="1314091" y="246287"/>
          <a:ext cx="351277" cy="351277"/>
        </a:xfrm>
        <a:prstGeom prst="ellipse">
          <a:avLst/>
        </a:prstGeom>
        <a:solidFill>
          <a:srgbClr val="FFFFFF"/>
        </a:solidFill>
        <a:ln w="19050" cmpd="sng">
          <a:solidFill>
            <a:srgbClr val="3366FF"/>
          </a:solidFill>
        </a:ln>
        <a:effectLst/>
        <a:scene3d>
          <a:camera prst="orthographicFront"/>
          <a:lightRig rig="flat" dir="t"/>
        </a:scene3d>
        <a:sp3d prstMaterial="dkEdge">
          <a:bevelT w="8200" h="38100"/>
        </a:sp3d>
      </dgm:spPr>
      <dgm:t>
        <a:bodyPr/>
        <a:lstStyle/>
        <a:p>
          <a:pPr>
            <a:buNone/>
          </a:pPr>
          <a:r>
            <a:rPr lang="en-US" sz="500">
              <a:solidFill>
                <a:srgbClr val="000000"/>
              </a:solidFill>
              <a:latin typeface="Arial"/>
              <a:ea typeface="+mn-ea"/>
              <a:cs typeface="+mn-cs"/>
            </a:rPr>
            <a:t>Analytics</a:t>
          </a:r>
        </a:p>
      </dgm:t>
    </dgm:pt>
    <dgm:pt modelId="{6F8C5E5B-909C-584E-BE9D-B63CA1BCC2CD}" type="parTrans" cxnId="{3D631AF3-4EF1-984A-B269-B217E4AEB48B}">
      <dgm:prSet custT="1"/>
      <dgm:spPr>
        <a:xfrm rot="8948100">
          <a:off x="1238042" y="486092"/>
          <a:ext cx="74228" cy="119434"/>
        </a:xfrm>
        <a:prstGeom prst="rightArrow">
          <a:avLst>
            <a:gd name="adj1" fmla="val 60000"/>
            <a:gd name="adj2" fmla="val 50000"/>
          </a:avLst>
        </a:prstGeom>
        <a:solidFill>
          <a:srgbClr val="0076CB">
            <a:hueOff val="0"/>
            <a:satOff val="0"/>
            <a:lumOff val="0"/>
            <a:alphaOff val="0"/>
          </a:srgbClr>
        </a:solidFill>
        <a:ln>
          <a:noFill/>
        </a:ln>
        <a:effectLst>
          <a:outerShdw blurRad="38100" dist="30000" dir="5400000" rotWithShape="0">
            <a:srgbClr val="000000">
              <a:alpha val="45000"/>
            </a:srgbClr>
          </a:outerShdw>
        </a:effectLst>
      </dgm:spPr>
      <dgm:t>
        <a:bodyPr/>
        <a:lstStyle/>
        <a:p>
          <a:pPr>
            <a:buNone/>
          </a:pPr>
          <a:endParaRPr lang="en-US" sz="400">
            <a:solidFill>
              <a:srgbClr val="000000"/>
            </a:solidFill>
            <a:latin typeface="Optima"/>
            <a:ea typeface="+mn-ea"/>
            <a:cs typeface="+mn-cs"/>
          </a:endParaRPr>
        </a:p>
      </dgm:t>
    </dgm:pt>
    <dgm:pt modelId="{F707849C-B6A0-AD47-ABB1-F8F33B2D693D}" type="sibTrans" cxnId="{3D631AF3-4EF1-984A-B269-B217E4AEB48B}">
      <dgm:prSet/>
      <dgm:spPr/>
      <dgm:t>
        <a:bodyPr/>
        <a:lstStyle/>
        <a:p>
          <a:endParaRPr lang="en-US" sz="1200">
            <a:latin typeface="Optima"/>
            <a:cs typeface="Optima"/>
          </a:endParaRPr>
        </a:p>
      </dgm:t>
    </dgm:pt>
    <dgm:pt modelId="{D3A02A71-C014-DD49-9AB7-414370309CA9}">
      <dgm:prSet phldrT="[Text]" custT="1"/>
      <dgm:spPr>
        <a:xfrm>
          <a:off x="1314091" y="737619"/>
          <a:ext cx="351277" cy="351277"/>
        </a:xfrm>
        <a:prstGeom prst="ellipse">
          <a:avLst/>
        </a:prstGeom>
        <a:solidFill>
          <a:srgbClr val="FFFFFF"/>
        </a:solidFill>
        <a:ln w="19050" cmpd="sng">
          <a:solidFill>
            <a:srgbClr val="4FB81C"/>
          </a:solidFill>
        </a:ln>
        <a:effectLst/>
        <a:scene3d>
          <a:camera prst="orthographicFront"/>
          <a:lightRig rig="flat" dir="t"/>
        </a:scene3d>
        <a:sp3d prstMaterial="dkEdge">
          <a:bevelT w="8200" h="38100"/>
        </a:sp3d>
      </dgm:spPr>
      <dgm:t>
        <a:bodyPr/>
        <a:lstStyle/>
        <a:p>
          <a:pPr>
            <a:buNone/>
          </a:pPr>
          <a:r>
            <a:rPr lang="en-US" sz="500">
              <a:solidFill>
                <a:srgbClr val="000000"/>
              </a:solidFill>
              <a:latin typeface="Arial"/>
              <a:ea typeface="+mn-ea"/>
              <a:cs typeface="+mn-cs"/>
            </a:rPr>
            <a:t>OData</a:t>
          </a:r>
        </a:p>
      </dgm:t>
    </dgm:pt>
    <dgm:pt modelId="{C4F9CD8F-7DDE-BF47-868D-D2E12ABC6C37}" type="parTrans" cxnId="{B02063BD-7A03-834B-B6A3-E9E14112B23D}">
      <dgm:prSet custT="1"/>
      <dgm:spPr>
        <a:xfrm rot="12703796">
          <a:off x="1238042" y="729657"/>
          <a:ext cx="74228" cy="119434"/>
        </a:xfrm>
        <a:prstGeom prst="rightArrow">
          <a:avLst>
            <a:gd name="adj1" fmla="val 60000"/>
            <a:gd name="adj2" fmla="val 50000"/>
          </a:avLst>
        </a:prstGeom>
        <a:solidFill>
          <a:srgbClr val="4FB81C">
            <a:hueOff val="0"/>
            <a:satOff val="0"/>
            <a:lumOff val="0"/>
            <a:alphaOff val="0"/>
          </a:srgbClr>
        </a:solidFill>
        <a:ln>
          <a:noFill/>
        </a:ln>
        <a:effectLst>
          <a:outerShdw blurRad="38100" dist="30000" dir="5400000" rotWithShape="0">
            <a:srgbClr val="000000">
              <a:alpha val="45000"/>
            </a:srgbClr>
          </a:outerShdw>
        </a:effectLst>
      </dgm:spPr>
      <dgm:t>
        <a:bodyPr/>
        <a:lstStyle/>
        <a:p>
          <a:pPr>
            <a:buNone/>
          </a:pPr>
          <a:endParaRPr lang="en-US" sz="400" dirty="0">
            <a:solidFill>
              <a:srgbClr val="000000"/>
            </a:solidFill>
            <a:latin typeface="Optima"/>
            <a:ea typeface="+mn-ea"/>
            <a:cs typeface="+mn-cs"/>
          </a:endParaRPr>
        </a:p>
      </dgm:t>
    </dgm:pt>
    <dgm:pt modelId="{859A7D02-588B-7340-B6A1-0FE98B17437C}" type="sibTrans" cxnId="{B02063BD-7A03-834B-B6A3-E9E14112B23D}">
      <dgm:prSet/>
      <dgm:spPr/>
      <dgm:t>
        <a:bodyPr/>
        <a:lstStyle/>
        <a:p>
          <a:endParaRPr lang="en-US" sz="1200">
            <a:latin typeface="Optima"/>
            <a:cs typeface="Optima"/>
          </a:endParaRPr>
        </a:p>
      </dgm:t>
    </dgm:pt>
    <dgm:pt modelId="{6AD7ACC1-DA02-D647-BB05-E9008553489B}">
      <dgm:prSet phldrT="[Text]" custT="1"/>
      <dgm:spPr>
        <a:xfrm>
          <a:off x="888585" y="983284"/>
          <a:ext cx="351277" cy="351277"/>
        </a:xfrm>
        <a:prstGeom prst="ellipse">
          <a:avLst/>
        </a:prstGeom>
        <a:solidFill>
          <a:srgbClr val="FFFFFF"/>
        </a:solidFill>
        <a:ln w="19050" cmpd="sng">
          <a:solidFill>
            <a:srgbClr val="E35500"/>
          </a:solidFill>
        </a:ln>
        <a:effectLst/>
        <a:scene3d>
          <a:camera prst="orthographicFront"/>
          <a:lightRig rig="flat" dir="t"/>
        </a:scene3d>
        <a:sp3d prstMaterial="dkEdge">
          <a:bevelT w="8200" h="38100"/>
        </a:sp3d>
      </dgm:spPr>
      <dgm:t>
        <a:bodyPr/>
        <a:lstStyle/>
        <a:p>
          <a:pPr>
            <a:buNone/>
          </a:pPr>
          <a:r>
            <a:rPr lang="en-US" sz="500">
              <a:solidFill>
                <a:srgbClr val="000000"/>
              </a:solidFill>
              <a:latin typeface="Arial"/>
              <a:ea typeface="+mn-ea"/>
              <a:cs typeface="+mn-cs"/>
            </a:rPr>
            <a:t>Search</a:t>
          </a:r>
        </a:p>
      </dgm:t>
    </dgm:pt>
    <dgm:pt modelId="{BA996EF9-623F-C04A-B95E-894E5AAFA0C3}" type="parTrans" cxnId="{C0069204-8C09-9D4E-9852-5422A491827E}">
      <dgm:prSet custT="1"/>
      <dgm:spPr>
        <a:xfrm rot="16200000">
          <a:off x="1027109" y="851439"/>
          <a:ext cx="74228" cy="119434"/>
        </a:xfrm>
        <a:prstGeom prst="rightArrow">
          <a:avLst>
            <a:gd name="adj1" fmla="val 60000"/>
            <a:gd name="adj2" fmla="val 50000"/>
          </a:avLst>
        </a:prstGeom>
        <a:solidFill>
          <a:srgbClr val="E35500">
            <a:hueOff val="0"/>
            <a:satOff val="0"/>
            <a:lumOff val="0"/>
            <a:alphaOff val="0"/>
          </a:srgbClr>
        </a:solidFill>
        <a:ln>
          <a:noFill/>
        </a:ln>
        <a:effectLst>
          <a:outerShdw blurRad="38100" dist="30000" dir="5400000" rotWithShape="0">
            <a:srgbClr val="000000">
              <a:alpha val="45000"/>
            </a:srgbClr>
          </a:outerShdw>
        </a:effectLst>
      </dgm:spPr>
      <dgm:t>
        <a:bodyPr/>
        <a:lstStyle/>
        <a:p>
          <a:pPr>
            <a:buNone/>
          </a:pPr>
          <a:endParaRPr lang="en-US" sz="400">
            <a:solidFill>
              <a:srgbClr val="000000"/>
            </a:solidFill>
            <a:latin typeface="Optima"/>
            <a:ea typeface="+mn-ea"/>
            <a:cs typeface="+mn-cs"/>
          </a:endParaRPr>
        </a:p>
      </dgm:t>
    </dgm:pt>
    <dgm:pt modelId="{E400F15C-8034-724F-84A7-04F14D9BDB3F}" type="sibTrans" cxnId="{C0069204-8C09-9D4E-9852-5422A491827E}">
      <dgm:prSet/>
      <dgm:spPr/>
      <dgm:t>
        <a:bodyPr/>
        <a:lstStyle/>
        <a:p>
          <a:endParaRPr lang="en-US" sz="1200">
            <a:latin typeface="Optima"/>
            <a:cs typeface="Optima"/>
          </a:endParaRPr>
        </a:p>
      </dgm:t>
    </dgm:pt>
    <dgm:pt modelId="{8554DC3A-BB48-444D-B6B9-C882B8699A83}">
      <dgm:prSet phldrT="[Text]" custT="1"/>
      <dgm:spPr>
        <a:xfrm>
          <a:off x="463079" y="737619"/>
          <a:ext cx="351277" cy="351277"/>
        </a:xfrm>
        <a:prstGeom prst="ellipse">
          <a:avLst/>
        </a:prstGeom>
        <a:solidFill>
          <a:srgbClr val="FFFFFF"/>
        </a:solidFill>
        <a:ln w="19050" cmpd="sng">
          <a:solidFill>
            <a:srgbClr val="760A85"/>
          </a:solidFill>
        </a:ln>
        <a:effectLst/>
        <a:scene3d>
          <a:camera prst="orthographicFront"/>
          <a:lightRig rig="flat" dir="t"/>
        </a:scene3d>
        <a:sp3d prstMaterial="dkEdge">
          <a:bevelT w="8200" h="38100"/>
        </a:sp3d>
      </dgm:spPr>
      <dgm:t>
        <a:bodyPr/>
        <a:lstStyle/>
        <a:p>
          <a:pPr>
            <a:buNone/>
          </a:pPr>
          <a:r>
            <a:rPr lang="en-US" sz="500">
              <a:solidFill>
                <a:srgbClr val="000000"/>
              </a:solidFill>
              <a:latin typeface="Arial"/>
              <a:ea typeface="+mn-ea"/>
              <a:cs typeface="+mn-cs"/>
            </a:rPr>
            <a:t>BI-Tools</a:t>
          </a:r>
        </a:p>
      </dgm:t>
    </dgm:pt>
    <dgm:pt modelId="{4F9B4BCC-894D-7E4B-81A6-AFDA96533BB8}" type="parTrans" cxnId="{26653023-D3FD-B340-8CA2-A67F0C147E6F}">
      <dgm:prSet custT="1"/>
      <dgm:spPr>
        <a:xfrm rot="19690785">
          <a:off x="816176" y="729657"/>
          <a:ext cx="74228" cy="119434"/>
        </a:xfrm>
        <a:prstGeom prst="rightArrow">
          <a:avLst>
            <a:gd name="adj1" fmla="val 60000"/>
            <a:gd name="adj2" fmla="val 50000"/>
          </a:avLst>
        </a:prstGeom>
        <a:solidFill>
          <a:srgbClr val="760A85">
            <a:hueOff val="0"/>
            <a:satOff val="0"/>
            <a:lumOff val="0"/>
            <a:alphaOff val="0"/>
          </a:srgbClr>
        </a:solidFill>
        <a:ln>
          <a:noFill/>
        </a:ln>
        <a:effectLst>
          <a:outerShdw blurRad="38100" dist="30000" dir="5400000" rotWithShape="0">
            <a:srgbClr val="000000">
              <a:alpha val="45000"/>
            </a:srgbClr>
          </a:outerShdw>
        </a:effectLst>
      </dgm:spPr>
      <dgm:t>
        <a:bodyPr/>
        <a:lstStyle/>
        <a:p>
          <a:pPr>
            <a:buNone/>
          </a:pPr>
          <a:endParaRPr lang="en-US" sz="400">
            <a:solidFill>
              <a:srgbClr val="000000"/>
            </a:solidFill>
            <a:latin typeface="Optima"/>
            <a:ea typeface="+mn-ea"/>
            <a:cs typeface="+mn-cs"/>
          </a:endParaRPr>
        </a:p>
      </dgm:t>
    </dgm:pt>
    <dgm:pt modelId="{83F68CD4-5E89-EA46-A2DA-60A06E0F5DE9}" type="sibTrans" cxnId="{26653023-D3FD-B340-8CA2-A67F0C147E6F}">
      <dgm:prSet/>
      <dgm:spPr/>
      <dgm:t>
        <a:bodyPr/>
        <a:lstStyle/>
        <a:p>
          <a:endParaRPr lang="en-US" sz="1200">
            <a:latin typeface="Optima"/>
            <a:cs typeface="Optima"/>
          </a:endParaRPr>
        </a:p>
      </dgm:t>
    </dgm:pt>
    <dgm:pt modelId="{0A48CA6C-68C4-F448-B13B-9C8034303E84}">
      <dgm:prSet phldrT="[Text]" custT="1"/>
      <dgm:spPr>
        <a:xfrm>
          <a:off x="463079" y="246287"/>
          <a:ext cx="351277" cy="351277"/>
        </a:xfrm>
        <a:prstGeom prst="ellipse">
          <a:avLst/>
        </a:prstGeom>
        <a:solidFill>
          <a:srgbClr val="FFFFFF"/>
        </a:solidFill>
        <a:ln w="19050" cmpd="sng">
          <a:solidFill>
            <a:srgbClr val="F0AB00">
              <a:lumMod val="60000"/>
              <a:lumOff val="40000"/>
            </a:srgbClr>
          </a:solidFill>
        </a:ln>
        <a:effectLst/>
        <a:scene3d>
          <a:camera prst="orthographicFront"/>
          <a:lightRig rig="flat" dir="t"/>
        </a:scene3d>
        <a:sp3d prstMaterial="dkEdge">
          <a:bevelT w="8200" h="38100"/>
        </a:sp3d>
      </dgm:spPr>
      <dgm:t>
        <a:bodyPr/>
        <a:lstStyle/>
        <a:p>
          <a:pPr>
            <a:buNone/>
          </a:pPr>
          <a:r>
            <a:rPr lang="en-US" sz="500">
              <a:solidFill>
                <a:srgbClr val="000000"/>
              </a:solidFill>
              <a:latin typeface="Arial"/>
              <a:ea typeface="+mn-ea"/>
              <a:cs typeface="+mn-cs"/>
            </a:rPr>
            <a:t>Planning</a:t>
          </a:r>
        </a:p>
      </dgm:t>
    </dgm:pt>
    <dgm:pt modelId="{41E74701-FDAA-704F-838E-AD3E6516655B}" type="parTrans" cxnId="{BCCECA73-D7B8-A64A-94C2-6BFD8BBF0C71}">
      <dgm:prSet custT="1"/>
      <dgm:spPr>
        <a:xfrm rot="1603803">
          <a:off x="816176" y="486092"/>
          <a:ext cx="74228" cy="119434"/>
        </a:xfrm>
        <a:prstGeom prst="rightArrow">
          <a:avLst>
            <a:gd name="adj1" fmla="val 60000"/>
            <a:gd name="adj2" fmla="val 50000"/>
          </a:avLst>
        </a:prstGeom>
        <a:solidFill>
          <a:srgbClr val="F0AB00">
            <a:lumMod val="60000"/>
            <a:lumOff val="40000"/>
          </a:srgbClr>
        </a:solidFill>
        <a:ln>
          <a:solidFill>
            <a:srgbClr val="FFD05D"/>
          </a:solidFill>
        </a:ln>
        <a:effectLst>
          <a:outerShdw blurRad="38100" dist="30000" dir="5400000" rotWithShape="0">
            <a:srgbClr val="000000">
              <a:alpha val="45000"/>
            </a:srgbClr>
          </a:outerShdw>
        </a:effectLst>
      </dgm:spPr>
      <dgm:t>
        <a:bodyPr/>
        <a:lstStyle/>
        <a:p>
          <a:pPr>
            <a:buNone/>
          </a:pPr>
          <a:endParaRPr lang="en-US" sz="400">
            <a:solidFill>
              <a:srgbClr val="000000"/>
            </a:solidFill>
            <a:latin typeface="Optima"/>
            <a:ea typeface="+mn-ea"/>
            <a:cs typeface="+mn-cs"/>
          </a:endParaRPr>
        </a:p>
      </dgm:t>
    </dgm:pt>
    <dgm:pt modelId="{F7F26181-DF13-3044-9DD3-9892BF41EBA9}" type="sibTrans" cxnId="{BCCECA73-D7B8-A64A-94C2-6BFD8BBF0C71}">
      <dgm:prSet/>
      <dgm:spPr/>
      <dgm:t>
        <a:bodyPr/>
        <a:lstStyle/>
        <a:p>
          <a:endParaRPr lang="en-US" sz="1200">
            <a:latin typeface="Optima"/>
            <a:cs typeface="Optima"/>
          </a:endParaRPr>
        </a:p>
      </dgm:t>
    </dgm:pt>
    <dgm:pt modelId="{BDEF9AAE-45AF-814F-A207-FFE4C70A6172}" type="pres">
      <dgm:prSet presAssocID="{10B3C10C-AA36-D549-BC5C-D2F79B25B25A}" presName="Name0" presStyleCnt="0">
        <dgm:presLayoutVars>
          <dgm:chMax val="1"/>
          <dgm:dir/>
          <dgm:animLvl val="ctr"/>
          <dgm:resizeHandles val="exact"/>
        </dgm:presLayoutVars>
      </dgm:prSet>
      <dgm:spPr/>
    </dgm:pt>
    <dgm:pt modelId="{EE5C22EA-FD44-7E4D-9E73-F6D40DDD28A5}" type="pres">
      <dgm:prSet presAssocID="{6E08DCDA-8E45-EC4B-82AD-75CBB4B9AE0D}" presName="centerShape" presStyleLbl="node0" presStyleIdx="0" presStyleCnt="1"/>
      <dgm:spPr/>
    </dgm:pt>
    <dgm:pt modelId="{E1578455-50C3-D14D-8D16-AE2AAE2A4797}" type="pres">
      <dgm:prSet presAssocID="{1CFB0CDC-BAC1-AE48-BA22-5DA8D32A38D6}" presName="parTrans" presStyleLbl="sibTrans2D1" presStyleIdx="0" presStyleCnt="6" custAng="10800000"/>
      <dgm:spPr/>
    </dgm:pt>
    <dgm:pt modelId="{5C102C8F-51EA-FD47-B682-F0DD7AD34439}" type="pres">
      <dgm:prSet presAssocID="{1CFB0CDC-BAC1-AE48-BA22-5DA8D32A38D6}" presName="connectorText" presStyleLbl="sibTrans2D1" presStyleIdx="0" presStyleCnt="6"/>
      <dgm:spPr/>
    </dgm:pt>
    <dgm:pt modelId="{1A9EB615-F0E8-C646-BC91-63330E7EEC3F}" type="pres">
      <dgm:prSet presAssocID="{1DD5677A-F751-2E49-B6BC-DCF545450E54}" presName="node" presStyleLbl="node1" presStyleIdx="0" presStyleCnt="6">
        <dgm:presLayoutVars>
          <dgm:bulletEnabled val="1"/>
        </dgm:presLayoutVars>
      </dgm:prSet>
      <dgm:spPr/>
    </dgm:pt>
    <dgm:pt modelId="{1CB3EB51-91AB-3E40-A345-57818554DE63}" type="pres">
      <dgm:prSet presAssocID="{6F8C5E5B-909C-584E-BE9D-B63CA1BCC2CD}" presName="parTrans" presStyleLbl="sibTrans2D1" presStyleIdx="1" presStyleCnt="6" custAng="10748100"/>
      <dgm:spPr/>
    </dgm:pt>
    <dgm:pt modelId="{EBE2E7EC-298B-9545-82D5-FE7DEF7EE246}" type="pres">
      <dgm:prSet presAssocID="{6F8C5E5B-909C-584E-BE9D-B63CA1BCC2CD}" presName="connectorText" presStyleLbl="sibTrans2D1" presStyleIdx="1" presStyleCnt="6"/>
      <dgm:spPr/>
    </dgm:pt>
    <dgm:pt modelId="{24C348AE-9E0F-6E47-A42B-B738FAB41A49}" type="pres">
      <dgm:prSet presAssocID="{94C84887-2729-074F-BD1C-28797ADB806C}" presName="node" presStyleLbl="node1" presStyleIdx="1" presStyleCnt="6">
        <dgm:presLayoutVars>
          <dgm:bulletEnabled val="1"/>
        </dgm:presLayoutVars>
      </dgm:prSet>
      <dgm:spPr/>
    </dgm:pt>
    <dgm:pt modelId="{69B3A66D-55F0-EF4E-B74C-0A8FDBFFF18B}" type="pres">
      <dgm:prSet presAssocID="{C4F9CD8F-7DDE-BF47-868D-D2E12ABC6C37}" presName="parTrans" presStyleLbl="sibTrans2D1" presStyleIdx="2" presStyleCnt="6" custAng="10903796"/>
      <dgm:spPr/>
    </dgm:pt>
    <dgm:pt modelId="{34B28FEE-7470-5044-8A72-4F4F66425ECE}" type="pres">
      <dgm:prSet presAssocID="{C4F9CD8F-7DDE-BF47-868D-D2E12ABC6C37}" presName="connectorText" presStyleLbl="sibTrans2D1" presStyleIdx="2" presStyleCnt="6"/>
      <dgm:spPr/>
    </dgm:pt>
    <dgm:pt modelId="{E58B3210-AA2A-BF46-99EB-D2C2735424CD}" type="pres">
      <dgm:prSet presAssocID="{D3A02A71-C014-DD49-9AB7-414370309CA9}" presName="node" presStyleLbl="node1" presStyleIdx="2" presStyleCnt="6">
        <dgm:presLayoutVars>
          <dgm:bulletEnabled val="1"/>
        </dgm:presLayoutVars>
      </dgm:prSet>
      <dgm:spPr/>
    </dgm:pt>
    <dgm:pt modelId="{64309BBE-B08D-214E-AAB1-F4EF7F7F6612}" type="pres">
      <dgm:prSet presAssocID="{BA996EF9-623F-C04A-B95E-894E5AAFA0C3}" presName="parTrans" presStyleLbl="sibTrans2D1" presStyleIdx="3" presStyleCnt="6" custAng="10800000"/>
      <dgm:spPr/>
    </dgm:pt>
    <dgm:pt modelId="{AD45A8B1-9D5A-654B-A2CA-21387B57BAF1}" type="pres">
      <dgm:prSet presAssocID="{BA996EF9-623F-C04A-B95E-894E5AAFA0C3}" presName="connectorText" presStyleLbl="sibTrans2D1" presStyleIdx="3" presStyleCnt="6"/>
      <dgm:spPr/>
    </dgm:pt>
    <dgm:pt modelId="{85FC0BFD-8FF9-B14B-A098-ADFADABC3FBC}" type="pres">
      <dgm:prSet presAssocID="{6AD7ACC1-DA02-D647-BB05-E9008553489B}" presName="node" presStyleLbl="node1" presStyleIdx="3" presStyleCnt="6">
        <dgm:presLayoutVars>
          <dgm:bulletEnabled val="1"/>
        </dgm:presLayoutVars>
      </dgm:prSet>
      <dgm:spPr/>
    </dgm:pt>
    <dgm:pt modelId="{4564A4E9-E069-0546-8FA3-81121BF6259B}" type="pres">
      <dgm:prSet presAssocID="{4F9B4BCC-894D-7E4B-81A6-AFDA96533BB8}" presName="parTrans" presStyleLbl="sibTrans2D1" presStyleIdx="4" presStyleCnt="6" custAng="10690785"/>
      <dgm:spPr/>
    </dgm:pt>
    <dgm:pt modelId="{38547E00-9194-E441-B65A-1EB8E2A3611E}" type="pres">
      <dgm:prSet presAssocID="{4F9B4BCC-894D-7E4B-81A6-AFDA96533BB8}" presName="connectorText" presStyleLbl="sibTrans2D1" presStyleIdx="4" presStyleCnt="6"/>
      <dgm:spPr/>
    </dgm:pt>
    <dgm:pt modelId="{4E356C13-F8BF-414F-BF7E-6B7383CDC76C}" type="pres">
      <dgm:prSet presAssocID="{8554DC3A-BB48-444D-B6B9-C882B8699A83}" presName="node" presStyleLbl="node1" presStyleIdx="4" presStyleCnt="6">
        <dgm:presLayoutVars>
          <dgm:bulletEnabled val="1"/>
        </dgm:presLayoutVars>
      </dgm:prSet>
      <dgm:spPr/>
    </dgm:pt>
    <dgm:pt modelId="{62B9DD57-6255-5D44-A4ED-A8D1A47F2F82}" type="pres">
      <dgm:prSet presAssocID="{41E74701-FDAA-704F-838E-AD3E6516655B}" presName="parTrans" presStyleLbl="sibTrans2D1" presStyleIdx="5" presStyleCnt="6" custAng="10603803"/>
      <dgm:spPr/>
    </dgm:pt>
    <dgm:pt modelId="{9E5041D0-1AF6-4F41-A296-5B0E78A3B3D2}" type="pres">
      <dgm:prSet presAssocID="{41E74701-FDAA-704F-838E-AD3E6516655B}" presName="connectorText" presStyleLbl="sibTrans2D1" presStyleIdx="5" presStyleCnt="6"/>
      <dgm:spPr/>
    </dgm:pt>
    <dgm:pt modelId="{2B969AE8-F2EA-F64F-98F2-0FF18A319AE2}" type="pres">
      <dgm:prSet presAssocID="{0A48CA6C-68C4-F448-B13B-9C8034303E84}" presName="node" presStyleLbl="node1" presStyleIdx="5" presStyleCnt="6">
        <dgm:presLayoutVars>
          <dgm:bulletEnabled val="1"/>
        </dgm:presLayoutVars>
      </dgm:prSet>
      <dgm:spPr/>
    </dgm:pt>
  </dgm:ptLst>
  <dgm:cxnLst>
    <dgm:cxn modelId="{6E5CFF00-6371-40D1-8ADB-A8C899C6E61C}" type="presOf" srcId="{41E74701-FDAA-704F-838E-AD3E6516655B}" destId="{9E5041D0-1AF6-4F41-A296-5B0E78A3B3D2}" srcOrd="1" destOrd="0" presId="urn:microsoft.com/office/officeart/2005/8/layout/radial5"/>
    <dgm:cxn modelId="{C0069204-8C09-9D4E-9852-5422A491827E}" srcId="{6E08DCDA-8E45-EC4B-82AD-75CBB4B9AE0D}" destId="{6AD7ACC1-DA02-D647-BB05-E9008553489B}" srcOrd="3" destOrd="0" parTransId="{BA996EF9-623F-C04A-B95E-894E5AAFA0C3}" sibTransId="{E400F15C-8034-724F-84A7-04F14D9BDB3F}"/>
    <dgm:cxn modelId="{56AF800C-ED46-4EBD-9D7E-FBF111AA78DE}" type="presOf" srcId="{41E74701-FDAA-704F-838E-AD3E6516655B}" destId="{62B9DD57-6255-5D44-A4ED-A8D1A47F2F82}" srcOrd="0" destOrd="0" presId="urn:microsoft.com/office/officeart/2005/8/layout/radial5"/>
    <dgm:cxn modelId="{5F9EBD15-52F4-5243-B473-BFCCA3DF75E4}" srcId="{10B3C10C-AA36-D549-BC5C-D2F79B25B25A}" destId="{6E08DCDA-8E45-EC4B-82AD-75CBB4B9AE0D}" srcOrd="0" destOrd="0" parTransId="{3B29A69C-7CD0-2347-934B-E3D81101DF3E}" sibTransId="{D656B8F2-E554-7245-9020-44B6A9DAD08E}"/>
    <dgm:cxn modelId="{B1486118-4818-4536-A6E7-61E1766E076B}" type="presOf" srcId="{6E08DCDA-8E45-EC4B-82AD-75CBB4B9AE0D}" destId="{EE5C22EA-FD44-7E4D-9E73-F6D40DDD28A5}" srcOrd="0" destOrd="0" presId="urn:microsoft.com/office/officeart/2005/8/layout/radial5"/>
    <dgm:cxn modelId="{26653023-D3FD-B340-8CA2-A67F0C147E6F}" srcId="{6E08DCDA-8E45-EC4B-82AD-75CBB4B9AE0D}" destId="{8554DC3A-BB48-444D-B6B9-C882B8699A83}" srcOrd="4" destOrd="0" parTransId="{4F9B4BCC-894D-7E4B-81A6-AFDA96533BB8}" sibTransId="{83F68CD4-5E89-EA46-A2DA-60A06E0F5DE9}"/>
    <dgm:cxn modelId="{3EE7123A-7D12-4F68-B4B1-55B2BDEEDCD7}" type="presOf" srcId="{4F9B4BCC-894D-7E4B-81A6-AFDA96533BB8}" destId="{4564A4E9-E069-0546-8FA3-81121BF6259B}" srcOrd="0" destOrd="0" presId="urn:microsoft.com/office/officeart/2005/8/layout/radial5"/>
    <dgm:cxn modelId="{1559F43A-8A98-414C-AC21-C4525604D91A}" type="presOf" srcId="{BA996EF9-623F-C04A-B95E-894E5AAFA0C3}" destId="{AD45A8B1-9D5A-654B-A2CA-21387B57BAF1}" srcOrd="1" destOrd="0" presId="urn:microsoft.com/office/officeart/2005/8/layout/radial5"/>
    <dgm:cxn modelId="{A479CB3D-0116-4C3D-8017-1C2E7228AF37}" type="presOf" srcId="{D3A02A71-C014-DD49-9AB7-414370309CA9}" destId="{E58B3210-AA2A-BF46-99EB-D2C2735424CD}" srcOrd="0" destOrd="0" presId="urn:microsoft.com/office/officeart/2005/8/layout/radial5"/>
    <dgm:cxn modelId="{35060C50-940D-4809-9941-61466FF0EA80}" type="presOf" srcId="{6AD7ACC1-DA02-D647-BB05-E9008553489B}" destId="{85FC0BFD-8FF9-B14B-A098-ADFADABC3FBC}" srcOrd="0" destOrd="0" presId="urn:microsoft.com/office/officeart/2005/8/layout/radial5"/>
    <dgm:cxn modelId="{4ABC2073-495E-4D69-AACD-7315162D4B84}" type="presOf" srcId="{1CFB0CDC-BAC1-AE48-BA22-5DA8D32A38D6}" destId="{E1578455-50C3-D14D-8D16-AE2AAE2A4797}" srcOrd="0" destOrd="0" presId="urn:microsoft.com/office/officeart/2005/8/layout/radial5"/>
    <dgm:cxn modelId="{BCCECA73-D7B8-A64A-94C2-6BFD8BBF0C71}" srcId="{6E08DCDA-8E45-EC4B-82AD-75CBB4B9AE0D}" destId="{0A48CA6C-68C4-F448-B13B-9C8034303E84}" srcOrd="5" destOrd="0" parTransId="{41E74701-FDAA-704F-838E-AD3E6516655B}" sibTransId="{F7F26181-DF13-3044-9DD3-9892BF41EBA9}"/>
    <dgm:cxn modelId="{7E155697-8A81-46EB-BF39-F8BB23C17FF0}" type="presOf" srcId="{0A48CA6C-68C4-F448-B13B-9C8034303E84}" destId="{2B969AE8-F2EA-F64F-98F2-0FF18A319AE2}" srcOrd="0" destOrd="0" presId="urn:microsoft.com/office/officeart/2005/8/layout/radial5"/>
    <dgm:cxn modelId="{08C4999E-9CBD-4E40-8453-0EF4EBFB3DF3}" type="presOf" srcId="{8554DC3A-BB48-444D-B6B9-C882B8699A83}" destId="{4E356C13-F8BF-414F-BF7E-6B7383CDC76C}" srcOrd="0" destOrd="0" presId="urn:microsoft.com/office/officeart/2005/8/layout/radial5"/>
    <dgm:cxn modelId="{1AADDCAE-36AB-4936-B824-9A9993F956A4}" type="presOf" srcId="{1DD5677A-F751-2E49-B6BC-DCF545450E54}" destId="{1A9EB615-F0E8-C646-BC91-63330E7EEC3F}" srcOrd="0" destOrd="0" presId="urn:microsoft.com/office/officeart/2005/8/layout/radial5"/>
    <dgm:cxn modelId="{C8A561B2-7AE6-46AE-B053-DDBC23A7CAAE}" type="presOf" srcId="{94C84887-2729-074F-BD1C-28797ADB806C}" destId="{24C348AE-9E0F-6E47-A42B-B738FAB41A49}" srcOrd="0" destOrd="0" presId="urn:microsoft.com/office/officeart/2005/8/layout/radial5"/>
    <dgm:cxn modelId="{7999BDB6-890C-4176-A8D8-4D69F912739D}" type="presOf" srcId="{1CFB0CDC-BAC1-AE48-BA22-5DA8D32A38D6}" destId="{5C102C8F-51EA-FD47-B682-F0DD7AD34439}" srcOrd="1" destOrd="0" presId="urn:microsoft.com/office/officeart/2005/8/layout/radial5"/>
    <dgm:cxn modelId="{B02063BD-7A03-834B-B6A3-E9E14112B23D}" srcId="{6E08DCDA-8E45-EC4B-82AD-75CBB4B9AE0D}" destId="{D3A02A71-C014-DD49-9AB7-414370309CA9}" srcOrd="2" destOrd="0" parTransId="{C4F9CD8F-7DDE-BF47-868D-D2E12ABC6C37}" sibTransId="{859A7D02-588B-7340-B6A1-0FE98B17437C}"/>
    <dgm:cxn modelId="{51D6FDD0-AC24-435D-AF04-8B767E774160}" type="presOf" srcId="{C4F9CD8F-7DDE-BF47-868D-D2E12ABC6C37}" destId="{69B3A66D-55F0-EF4E-B74C-0A8FDBFFF18B}" srcOrd="0" destOrd="0" presId="urn:microsoft.com/office/officeart/2005/8/layout/radial5"/>
    <dgm:cxn modelId="{1570FBD8-09B5-41C1-B89A-0E757BC3B202}" type="presOf" srcId="{4F9B4BCC-894D-7E4B-81A6-AFDA96533BB8}" destId="{38547E00-9194-E441-B65A-1EB8E2A3611E}" srcOrd="1" destOrd="0" presId="urn:microsoft.com/office/officeart/2005/8/layout/radial5"/>
    <dgm:cxn modelId="{1A21EBD9-08D0-4DB2-B57C-868D05838B40}" type="presOf" srcId="{BA996EF9-623F-C04A-B95E-894E5AAFA0C3}" destId="{64309BBE-B08D-214E-AAB1-F4EF7F7F6612}" srcOrd="0" destOrd="0" presId="urn:microsoft.com/office/officeart/2005/8/layout/radial5"/>
    <dgm:cxn modelId="{6632F4DB-4DBC-4498-B42A-82B5255858B0}" type="presOf" srcId="{10B3C10C-AA36-D549-BC5C-D2F79B25B25A}" destId="{BDEF9AAE-45AF-814F-A207-FFE4C70A6172}" srcOrd="0" destOrd="0" presId="urn:microsoft.com/office/officeart/2005/8/layout/radial5"/>
    <dgm:cxn modelId="{3D07F8DC-AC30-42A4-B773-0E498126E390}" type="presOf" srcId="{6F8C5E5B-909C-584E-BE9D-B63CA1BCC2CD}" destId="{EBE2E7EC-298B-9545-82D5-FE7DEF7EE246}" srcOrd="1" destOrd="0" presId="urn:microsoft.com/office/officeart/2005/8/layout/radial5"/>
    <dgm:cxn modelId="{0F1804E9-8506-CB45-B9D3-1EB3A143AE04}" srcId="{6E08DCDA-8E45-EC4B-82AD-75CBB4B9AE0D}" destId="{1DD5677A-F751-2E49-B6BC-DCF545450E54}" srcOrd="0" destOrd="0" parTransId="{1CFB0CDC-BAC1-AE48-BA22-5DA8D32A38D6}" sibTransId="{8507624D-C4A5-FA44-906A-BA93A32FE66B}"/>
    <dgm:cxn modelId="{E0C6D7EB-598A-4034-A66F-BEDE8260057B}" type="presOf" srcId="{6F8C5E5B-909C-584E-BE9D-B63CA1BCC2CD}" destId="{1CB3EB51-91AB-3E40-A345-57818554DE63}" srcOrd="0" destOrd="0" presId="urn:microsoft.com/office/officeart/2005/8/layout/radial5"/>
    <dgm:cxn modelId="{8DBC0BEF-DCAD-4FC5-A445-FBFDE9EA74A0}" type="presOf" srcId="{C4F9CD8F-7DDE-BF47-868D-D2E12ABC6C37}" destId="{34B28FEE-7470-5044-8A72-4F4F66425ECE}" srcOrd="1" destOrd="0" presId="urn:microsoft.com/office/officeart/2005/8/layout/radial5"/>
    <dgm:cxn modelId="{3D631AF3-4EF1-984A-B269-B217E4AEB48B}" srcId="{6E08DCDA-8E45-EC4B-82AD-75CBB4B9AE0D}" destId="{94C84887-2729-074F-BD1C-28797ADB806C}" srcOrd="1" destOrd="0" parTransId="{6F8C5E5B-909C-584E-BE9D-B63CA1BCC2CD}" sibTransId="{F707849C-B6A0-AD47-ABB1-F8F33B2D693D}"/>
    <dgm:cxn modelId="{D7EC9C84-77CE-4B96-B05F-B227D88F2AC3}" type="presParOf" srcId="{BDEF9AAE-45AF-814F-A207-FFE4C70A6172}" destId="{EE5C22EA-FD44-7E4D-9E73-F6D40DDD28A5}" srcOrd="0" destOrd="0" presId="urn:microsoft.com/office/officeart/2005/8/layout/radial5"/>
    <dgm:cxn modelId="{41BAB4D2-9FB8-44CE-9E35-974163DA515D}" type="presParOf" srcId="{BDEF9AAE-45AF-814F-A207-FFE4C70A6172}" destId="{E1578455-50C3-D14D-8D16-AE2AAE2A4797}" srcOrd="1" destOrd="0" presId="urn:microsoft.com/office/officeart/2005/8/layout/radial5"/>
    <dgm:cxn modelId="{5D3C3A0E-F414-4ED8-97DD-0B969ACF69CB}" type="presParOf" srcId="{E1578455-50C3-D14D-8D16-AE2AAE2A4797}" destId="{5C102C8F-51EA-FD47-B682-F0DD7AD34439}" srcOrd="0" destOrd="0" presId="urn:microsoft.com/office/officeart/2005/8/layout/radial5"/>
    <dgm:cxn modelId="{A2BB1FA1-DAC3-4AE2-BD91-9BD9788229B4}" type="presParOf" srcId="{BDEF9AAE-45AF-814F-A207-FFE4C70A6172}" destId="{1A9EB615-F0E8-C646-BC91-63330E7EEC3F}" srcOrd="2" destOrd="0" presId="urn:microsoft.com/office/officeart/2005/8/layout/radial5"/>
    <dgm:cxn modelId="{E39CEB93-9B2B-43B1-AE67-227D3CD00CD0}" type="presParOf" srcId="{BDEF9AAE-45AF-814F-A207-FFE4C70A6172}" destId="{1CB3EB51-91AB-3E40-A345-57818554DE63}" srcOrd="3" destOrd="0" presId="urn:microsoft.com/office/officeart/2005/8/layout/radial5"/>
    <dgm:cxn modelId="{5EAE5A27-FCED-425D-9365-AFB763C60564}" type="presParOf" srcId="{1CB3EB51-91AB-3E40-A345-57818554DE63}" destId="{EBE2E7EC-298B-9545-82D5-FE7DEF7EE246}" srcOrd="0" destOrd="0" presId="urn:microsoft.com/office/officeart/2005/8/layout/radial5"/>
    <dgm:cxn modelId="{3C317C3F-E016-4CEF-A66F-E602B57D6862}" type="presParOf" srcId="{BDEF9AAE-45AF-814F-A207-FFE4C70A6172}" destId="{24C348AE-9E0F-6E47-A42B-B738FAB41A49}" srcOrd="4" destOrd="0" presId="urn:microsoft.com/office/officeart/2005/8/layout/radial5"/>
    <dgm:cxn modelId="{3A9B7ECE-2004-425A-8B13-789F71AA5F0D}" type="presParOf" srcId="{BDEF9AAE-45AF-814F-A207-FFE4C70A6172}" destId="{69B3A66D-55F0-EF4E-B74C-0A8FDBFFF18B}" srcOrd="5" destOrd="0" presId="urn:microsoft.com/office/officeart/2005/8/layout/radial5"/>
    <dgm:cxn modelId="{BA49DAD9-A1C8-4E37-B9DB-A2BC5ADD01C3}" type="presParOf" srcId="{69B3A66D-55F0-EF4E-B74C-0A8FDBFFF18B}" destId="{34B28FEE-7470-5044-8A72-4F4F66425ECE}" srcOrd="0" destOrd="0" presId="urn:microsoft.com/office/officeart/2005/8/layout/radial5"/>
    <dgm:cxn modelId="{39C21238-0CEE-41DC-A4CF-B91695CE4338}" type="presParOf" srcId="{BDEF9AAE-45AF-814F-A207-FFE4C70A6172}" destId="{E58B3210-AA2A-BF46-99EB-D2C2735424CD}" srcOrd="6" destOrd="0" presId="urn:microsoft.com/office/officeart/2005/8/layout/radial5"/>
    <dgm:cxn modelId="{054CBED9-9FA3-40AB-A2C0-655A7E4495C8}" type="presParOf" srcId="{BDEF9AAE-45AF-814F-A207-FFE4C70A6172}" destId="{64309BBE-B08D-214E-AAB1-F4EF7F7F6612}" srcOrd="7" destOrd="0" presId="urn:microsoft.com/office/officeart/2005/8/layout/radial5"/>
    <dgm:cxn modelId="{D2B1BE03-B95F-4CF9-9B1E-C4C6F9374EB1}" type="presParOf" srcId="{64309BBE-B08D-214E-AAB1-F4EF7F7F6612}" destId="{AD45A8B1-9D5A-654B-A2CA-21387B57BAF1}" srcOrd="0" destOrd="0" presId="urn:microsoft.com/office/officeart/2005/8/layout/radial5"/>
    <dgm:cxn modelId="{5C31C115-AF8A-440B-A190-49F138067464}" type="presParOf" srcId="{BDEF9AAE-45AF-814F-A207-FFE4C70A6172}" destId="{85FC0BFD-8FF9-B14B-A098-ADFADABC3FBC}" srcOrd="8" destOrd="0" presId="urn:microsoft.com/office/officeart/2005/8/layout/radial5"/>
    <dgm:cxn modelId="{CA38916A-336A-42C3-B91A-B6182B3A7126}" type="presParOf" srcId="{BDEF9AAE-45AF-814F-A207-FFE4C70A6172}" destId="{4564A4E9-E069-0546-8FA3-81121BF6259B}" srcOrd="9" destOrd="0" presId="urn:microsoft.com/office/officeart/2005/8/layout/radial5"/>
    <dgm:cxn modelId="{6FEB412F-0F1B-41FF-8804-1566AE1D9C8D}" type="presParOf" srcId="{4564A4E9-E069-0546-8FA3-81121BF6259B}" destId="{38547E00-9194-E441-B65A-1EB8E2A3611E}" srcOrd="0" destOrd="0" presId="urn:microsoft.com/office/officeart/2005/8/layout/radial5"/>
    <dgm:cxn modelId="{71AE1A8B-BECE-484A-8703-288B91EE2C32}" type="presParOf" srcId="{BDEF9AAE-45AF-814F-A207-FFE4C70A6172}" destId="{4E356C13-F8BF-414F-BF7E-6B7383CDC76C}" srcOrd="10" destOrd="0" presId="urn:microsoft.com/office/officeart/2005/8/layout/radial5"/>
    <dgm:cxn modelId="{FF5FB45D-B6FB-4AD6-A5FF-A4F6608655D7}" type="presParOf" srcId="{BDEF9AAE-45AF-814F-A207-FFE4C70A6172}" destId="{62B9DD57-6255-5D44-A4ED-A8D1A47F2F82}" srcOrd="11" destOrd="0" presId="urn:microsoft.com/office/officeart/2005/8/layout/radial5"/>
    <dgm:cxn modelId="{8D818818-6342-445A-B8FC-EFE67C5733F7}" type="presParOf" srcId="{62B9DD57-6255-5D44-A4ED-A8D1A47F2F82}" destId="{9E5041D0-1AF6-4F41-A296-5B0E78A3B3D2}" srcOrd="0" destOrd="0" presId="urn:microsoft.com/office/officeart/2005/8/layout/radial5"/>
    <dgm:cxn modelId="{DBED1833-A3E6-440B-BD44-247239C1007B}" type="presParOf" srcId="{BDEF9AAE-45AF-814F-A207-FFE4C70A6172}" destId="{2B969AE8-F2EA-F64F-98F2-0FF18A319AE2}"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C22EA-FD44-7E4D-9E73-F6D40DDD28A5}">
      <dsp:nvSpPr>
        <dsp:cNvPr id="0" name=""/>
        <dsp:cNvSpPr/>
      </dsp:nvSpPr>
      <dsp:spPr>
        <a:xfrm>
          <a:off x="819649" y="420990"/>
          <a:ext cx="300206" cy="300206"/>
        </a:xfrm>
        <a:prstGeom prst="ellipse">
          <a:avLst/>
        </a:prstGeom>
        <a:solidFill>
          <a:srgbClr val="FFFFFF"/>
        </a:solidFill>
        <a:ln w="19050" cmpd="sng">
          <a:solidFill>
            <a:srgbClr val="FF66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solidFill>
                <a:srgbClr val="000000"/>
              </a:solidFill>
              <a:latin typeface="Arial"/>
              <a:ea typeface="+mn-ea"/>
              <a:cs typeface="+mn-cs"/>
            </a:rPr>
            <a:t>CDS</a:t>
          </a:r>
          <a:endParaRPr lang="en-US" sz="900" kern="1200" dirty="0">
            <a:solidFill>
              <a:srgbClr val="000000"/>
            </a:solidFill>
            <a:latin typeface="Arial"/>
            <a:ea typeface="+mn-ea"/>
            <a:cs typeface="+mn-cs"/>
          </a:endParaRPr>
        </a:p>
      </dsp:txBody>
      <dsp:txXfrm>
        <a:off x="863613" y="464954"/>
        <a:ext cx="212278" cy="212278"/>
      </dsp:txXfrm>
    </dsp:sp>
    <dsp:sp modelId="{E1578455-50C3-D14D-8D16-AE2AAE2A4797}">
      <dsp:nvSpPr>
        <dsp:cNvPr id="0" name=""/>
        <dsp:cNvSpPr/>
      </dsp:nvSpPr>
      <dsp:spPr>
        <a:xfrm rot="5400000">
          <a:off x="937926" y="311706"/>
          <a:ext cx="63653" cy="102070"/>
        </a:xfrm>
        <a:prstGeom prst="rightArrow">
          <a:avLst>
            <a:gd name="adj1" fmla="val 60000"/>
            <a:gd name="adj2" fmla="val 50000"/>
          </a:avLst>
        </a:prstGeom>
        <a:solidFill>
          <a:srgbClr val="666666">
            <a:hueOff val="0"/>
            <a:satOff val="0"/>
            <a:lumOff val="0"/>
            <a:alphaOff val="0"/>
          </a:srgb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solidFill>
              <a:srgbClr val="000000"/>
            </a:solidFill>
            <a:latin typeface="Optima"/>
            <a:ea typeface="+mn-ea"/>
            <a:cs typeface="+mn-cs"/>
          </a:endParaRPr>
        </a:p>
      </dsp:txBody>
      <dsp:txXfrm>
        <a:off x="947474" y="322572"/>
        <a:ext cx="44557" cy="61242"/>
      </dsp:txXfrm>
    </dsp:sp>
    <dsp:sp modelId="{1A9EB615-F0E8-C646-BC91-63330E7EEC3F}">
      <dsp:nvSpPr>
        <dsp:cNvPr id="0" name=""/>
        <dsp:cNvSpPr/>
      </dsp:nvSpPr>
      <dsp:spPr>
        <a:xfrm>
          <a:off x="819649" y="682"/>
          <a:ext cx="300206" cy="300206"/>
        </a:xfrm>
        <a:prstGeom prst="ellipse">
          <a:avLst/>
        </a:prstGeom>
        <a:solidFill>
          <a:srgbClr val="FFFFFF"/>
        </a:solidFill>
        <a:ln w="19050" cmpd="sng">
          <a:solidFill>
            <a:srgbClr val="000000">
              <a:lumMod val="50000"/>
              <a:lumOff val="50000"/>
            </a:srgb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solidFill>
                <a:srgbClr val="000000"/>
              </a:solidFill>
              <a:latin typeface="Arial"/>
              <a:ea typeface="+mn-ea"/>
              <a:cs typeface="+mn-cs"/>
            </a:rPr>
            <a:t>Business</a:t>
          </a:r>
          <a:r>
            <a:rPr lang="en-US" sz="500" kern="1200">
              <a:solidFill>
                <a:srgbClr val="000000"/>
              </a:solidFill>
              <a:latin typeface="Optima"/>
              <a:ea typeface="+mn-ea"/>
              <a:cs typeface="+mn-cs"/>
            </a:rPr>
            <a:t> </a:t>
          </a:r>
          <a:r>
            <a:rPr lang="en-US" sz="500" kern="1200">
              <a:solidFill>
                <a:srgbClr val="000000"/>
              </a:solidFill>
              <a:latin typeface="Arial"/>
              <a:ea typeface="+mn-ea"/>
              <a:cs typeface="+mn-cs"/>
            </a:rPr>
            <a:t>Logic</a:t>
          </a:r>
        </a:p>
      </dsp:txBody>
      <dsp:txXfrm>
        <a:off x="863613" y="44646"/>
        <a:ext cx="212278" cy="212278"/>
      </dsp:txXfrm>
    </dsp:sp>
    <dsp:sp modelId="{1CB3EB51-91AB-3E40-A345-57818554DE63}">
      <dsp:nvSpPr>
        <dsp:cNvPr id="0" name=""/>
        <dsp:cNvSpPr/>
      </dsp:nvSpPr>
      <dsp:spPr>
        <a:xfrm rot="8948100">
          <a:off x="1118364" y="415882"/>
          <a:ext cx="63653" cy="102070"/>
        </a:xfrm>
        <a:prstGeom prst="rightArrow">
          <a:avLst>
            <a:gd name="adj1" fmla="val 60000"/>
            <a:gd name="adj2" fmla="val 50000"/>
          </a:avLst>
        </a:prstGeom>
        <a:solidFill>
          <a:srgbClr val="0076CB">
            <a:hueOff val="0"/>
            <a:satOff val="0"/>
            <a:lumOff val="0"/>
            <a:alphaOff val="0"/>
          </a:srgb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solidFill>
              <a:srgbClr val="000000"/>
            </a:solidFill>
            <a:latin typeface="Optima"/>
            <a:ea typeface="+mn-ea"/>
            <a:cs typeface="+mn-cs"/>
          </a:endParaRPr>
        </a:p>
      </dsp:txBody>
      <dsp:txXfrm>
        <a:off x="1136108" y="431398"/>
        <a:ext cx="44557" cy="61242"/>
      </dsp:txXfrm>
    </dsp:sp>
    <dsp:sp modelId="{24C348AE-9E0F-6E47-A42B-B738FAB41A49}">
      <dsp:nvSpPr>
        <dsp:cNvPr id="0" name=""/>
        <dsp:cNvSpPr/>
      </dsp:nvSpPr>
      <dsp:spPr>
        <a:xfrm>
          <a:off x="1183646" y="210836"/>
          <a:ext cx="300206" cy="300206"/>
        </a:xfrm>
        <a:prstGeom prst="ellipse">
          <a:avLst/>
        </a:prstGeom>
        <a:solidFill>
          <a:srgbClr val="FFFFFF"/>
        </a:solidFill>
        <a:ln w="19050" cmpd="sng">
          <a:solidFill>
            <a:srgbClr val="3366FF"/>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solidFill>
                <a:srgbClr val="000000"/>
              </a:solidFill>
              <a:latin typeface="Arial"/>
              <a:ea typeface="+mn-ea"/>
              <a:cs typeface="+mn-cs"/>
            </a:rPr>
            <a:t>Analytics</a:t>
          </a:r>
        </a:p>
      </dsp:txBody>
      <dsp:txXfrm>
        <a:off x="1227610" y="254800"/>
        <a:ext cx="212278" cy="212278"/>
      </dsp:txXfrm>
    </dsp:sp>
    <dsp:sp modelId="{69B3A66D-55F0-EF4E-B74C-0A8FDBFFF18B}">
      <dsp:nvSpPr>
        <dsp:cNvPr id="0" name=""/>
        <dsp:cNvSpPr/>
      </dsp:nvSpPr>
      <dsp:spPr>
        <a:xfrm rot="12703796">
          <a:off x="1118364" y="624235"/>
          <a:ext cx="63653" cy="102070"/>
        </a:xfrm>
        <a:prstGeom prst="rightArrow">
          <a:avLst>
            <a:gd name="adj1" fmla="val 60000"/>
            <a:gd name="adj2" fmla="val 50000"/>
          </a:avLst>
        </a:prstGeom>
        <a:solidFill>
          <a:srgbClr val="4FB81C">
            <a:hueOff val="0"/>
            <a:satOff val="0"/>
            <a:lumOff val="0"/>
            <a:alphaOff val="0"/>
          </a:srgb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dirty="0">
            <a:solidFill>
              <a:srgbClr val="000000"/>
            </a:solidFill>
            <a:latin typeface="Optima"/>
            <a:ea typeface="+mn-ea"/>
            <a:cs typeface="+mn-cs"/>
          </a:endParaRPr>
        </a:p>
      </dsp:txBody>
      <dsp:txXfrm>
        <a:off x="1136033" y="649670"/>
        <a:ext cx="44557" cy="61242"/>
      </dsp:txXfrm>
    </dsp:sp>
    <dsp:sp modelId="{E58B3210-AA2A-BF46-99EB-D2C2735424CD}">
      <dsp:nvSpPr>
        <dsp:cNvPr id="0" name=""/>
        <dsp:cNvSpPr/>
      </dsp:nvSpPr>
      <dsp:spPr>
        <a:xfrm>
          <a:off x="1183646" y="631144"/>
          <a:ext cx="300206" cy="300206"/>
        </a:xfrm>
        <a:prstGeom prst="ellipse">
          <a:avLst/>
        </a:prstGeom>
        <a:solidFill>
          <a:srgbClr val="FFFFFF"/>
        </a:solidFill>
        <a:ln w="19050" cmpd="sng">
          <a:solidFill>
            <a:srgbClr val="4FB81C"/>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solidFill>
                <a:srgbClr val="000000"/>
              </a:solidFill>
              <a:latin typeface="Arial"/>
              <a:ea typeface="+mn-ea"/>
              <a:cs typeface="+mn-cs"/>
            </a:rPr>
            <a:t>OData</a:t>
          </a:r>
        </a:p>
      </dsp:txBody>
      <dsp:txXfrm>
        <a:off x="1227610" y="675108"/>
        <a:ext cx="212278" cy="212278"/>
      </dsp:txXfrm>
    </dsp:sp>
    <dsp:sp modelId="{64309BBE-B08D-214E-AAB1-F4EF7F7F6612}">
      <dsp:nvSpPr>
        <dsp:cNvPr id="0" name=""/>
        <dsp:cNvSpPr/>
      </dsp:nvSpPr>
      <dsp:spPr>
        <a:xfrm rot="16200000">
          <a:off x="937926" y="728411"/>
          <a:ext cx="63653" cy="102070"/>
        </a:xfrm>
        <a:prstGeom prst="rightArrow">
          <a:avLst>
            <a:gd name="adj1" fmla="val 60000"/>
            <a:gd name="adj2" fmla="val 50000"/>
          </a:avLst>
        </a:prstGeom>
        <a:solidFill>
          <a:srgbClr val="E35500">
            <a:hueOff val="0"/>
            <a:satOff val="0"/>
            <a:lumOff val="0"/>
            <a:alphaOff val="0"/>
          </a:srgb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solidFill>
              <a:srgbClr val="000000"/>
            </a:solidFill>
            <a:latin typeface="Optima"/>
            <a:ea typeface="+mn-ea"/>
            <a:cs typeface="+mn-cs"/>
          </a:endParaRPr>
        </a:p>
      </dsp:txBody>
      <dsp:txXfrm>
        <a:off x="947474" y="758373"/>
        <a:ext cx="44557" cy="61242"/>
      </dsp:txXfrm>
    </dsp:sp>
    <dsp:sp modelId="{85FC0BFD-8FF9-B14B-A098-ADFADABC3FBC}">
      <dsp:nvSpPr>
        <dsp:cNvPr id="0" name=""/>
        <dsp:cNvSpPr/>
      </dsp:nvSpPr>
      <dsp:spPr>
        <a:xfrm>
          <a:off x="819649" y="841298"/>
          <a:ext cx="300206" cy="300206"/>
        </a:xfrm>
        <a:prstGeom prst="ellipse">
          <a:avLst/>
        </a:prstGeom>
        <a:solidFill>
          <a:srgbClr val="FFFFFF"/>
        </a:solidFill>
        <a:ln w="19050" cmpd="sng">
          <a:solidFill>
            <a:srgbClr val="E355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solidFill>
                <a:srgbClr val="000000"/>
              </a:solidFill>
              <a:latin typeface="Arial"/>
              <a:ea typeface="+mn-ea"/>
              <a:cs typeface="+mn-cs"/>
            </a:rPr>
            <a:t>Search</a:t>
          </a:r>
        </a:p>
      </dsp:txBody>
      <dsp:txXfrm>
        <a:off x="863613" y="885262"/>
        <a:ext cx="212278" cy="212278"/>
      </dsp:txXfrm>
    </dsp:sp>
    <dsp:sp modelId="{4564A4E9-E069-0546-8FA3-81121BF6259B}">
      <dsp:nvSpPr>
        <dsp:cNvPr id="0" name=""/>
        <dsp:cNvSpPr/>
      </dsp:nvSpPr>
      <dsp:spPr>
        <a:xfrm rot="19690785">
          <a:off x="757487" y="624235"/>
          <a:ext cx="63653" cy="102070"/>
        </a:xfrm>
        <a:prstGeom prst="rightArrow">
          <a:avLst>
            <a:gd name="adj1" fmla="val 60000"/>
            <a:gd name="adj2" fmla="val 50000"/>
          </a:avLst>
        </a:prstGeom>
        <a:solidFill>
          <a:srgbClr val="760A85">
            <a:hueOff val="0"/>
            <a:satOff val="0"/>
            <a:lumOff val="0"/>
            <a:alphaOff val="0"/>
          </a:srgb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solidFill>
              <a:srgbClr val="000000"/>
            </a:solidFill>
            <a:latin typeface="Optima"/>
            <a:ea typeface="+mn-ea"/>
            <a:cs typeface="+mn-cs"/>
          </a:endParaRPr>
        </a:p>
      </dsp:txBody>
      <dsp:txXfrm rot="10800000">
        <a:off x="758922" y="649683"/>
        <a:ext cx="44557" cy="61242"/>
      </dsp:txXfrm>
    </dsp:sp>
    <dsp:sp modelId="{4E356C13-F8BF-414F-BF7E-6B7383CDC76C}">
      <dsp:nvSpPr>
        <dsp:cNvPr id="0" name=""/>
        <dsp:cNvSpPr/>
      </dsp:nvSpPr>
      <dsp:spPr>
        <a:xfrm>
          <a:off x="455652" y="631144"/>
          <a:ext cx="300206" cy="300206"/>
        </a:xfrm>
        <a:prstGeom prst="ellipse">
          <a:avLst/>
        </a:prstGeom>
        <a:solidFill>
          <a:srgbClr val="FFFFFF"/>
        </a:solidFill>
        <a:ln w="19050" cmpd="sng">
          <a:solidFill>
            <a:srgbClr val="760A85"/>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solidFill>
                <a:srgbClr val="000000"/>
              </a:solidFill>
              <a:latin typeface="Arial"/>
              <a:ea typeface="+mn-ea"/>
              <a:cs typeface="+mn-cs"/>
            </a:rPr>
            <a:t>BI-Tools</a:t>
          </a:r>
        </a:p>
      </dsp:txBody>
      <dsp:txXfrm>
        <a:off x="499616" y="675108"/>
        <a:ext cx="212278" cy="212278"/>
      </dsp:txXfrm>
    </dsp:sp>
    <dsp:sp modelId="{62B9DD57-6255-5D44-A4ED-A8D1A47F2F82}">
      <dsp:nvSpPr>
        <dsp:cNvPr id="0" name=""/>
        <dsp:cNvSpPr/>
      </dsp:nvSpPr>
      <dsp:spPr>
        <a:xfrm rot="1603803">
          <a:off x="757487" y="415882"/>
          <a:ext cx="63653" cy="102070"/>
        </a:xfrm>
        <a:prstGeom prst="rightArrow">
          <a:avLst>
            <a:gd name="adj1" fmla="val 60000"/>
            <a:gd name="adj2" fmla="val 50000"/>
          </a:avLst>
        </a:prstGeom>
        <a:solidFill>
          <a:srgbClr val="F0AB00">
            <a:lumMod val="60000"/>
            <a:lumOff val="40000"/>
          </a:srgbClr>
        </a:solidFill>
        <a:ln>
          <a:solidFill>
            <a:srgbClr val="FFD05D"/>
          </a:solid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solidFill>
              <a:srgbClr val="000000"/>
            </a:solidFill>
            <a:latin typeface="Optima"/>
            <a:ea typeface="+mn-ea"/>
            <a:cs typeface="+mn-cs"/>
          </a:endParaRPr>
        </a:p>
      </dsp:txBody>
      <dsp:txXfrm rot="10800000">
        <a:off x="758507" y="432001"/>
        <a:ext cx="44557" cy="61242"/>
      </dsp:txXfrm>
    </dsp:sp>
    <dsp:sp modelId="{2B969AE8-F2EA-F64F-98F2-0FF18A319AE2}">
      <dsp:nvSpPr>
        <dsp:cNvPr id="0" name=""/>
        <dsp:cNvSpPr/>
      </dsp:nvSpPr>
      <dsp:spPr>
        <a:xfrm>
          <a:off x="455652" y="210836"/>
          <a:ext cx="300206" cy="300206"/>
        </a:xfrm>
        <a:prstGeom prst="ellipse">
          <a:avLst/>
        </a:prstGeom>
        <a:solidFill>
          <a:srgbClr val="FFFFFF"/>
        </a:solidFill>
        <a:ln w="19050" cmpd="sng">
          <a:solidFill>
            <a:srgbClr val="F0AB00">
              <a:lumMod val="60000"/>
              <a:lumOff val="40000"/>
            </a:srgb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solidFill>
                <a:srgbClr val="000000"/>
              </a:solidFill>
              <a:latin typeface="Arial"/>
              <a:ea typeface="+mn-ea"/>
              <a:cs typeface="+mn-cs"/>
            </a:rPr>
            <a:t>Planning</a:t>
          </a:r>
        </a:p>
      </dsp:txBody>
      <dsp:txXfrm>
        <a:off x="499616" y="254800"/>
        <a:ext cx="212278" cy="21227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a:p>
        </p:txBody>
      </p:sp>
    </p:spTree>
    <p:extLst>
      <p:ext uri="{BB962C8B-B14F-4D97-AF65-F5344CB8AC3E}">
        <p14:creationId xmlns:p14="http://schemas.microsoft.com/office/powerpoint/2010/main" val="360404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en-US" smtClean="0"/>
              <a:pPr/>
              <a:t>19</a:t>
            </a:fld>
            <a:endParaRPr lang="en-US"/>
          </a:p>
        </p:txBody>
      </p:sp>
    </p:spTree>
    <p:extLst>
      <p:ext uri="{BB962C8B-B14F-4D97-AF65-F5344CB8AC3E}">
        <p14:creationId xmlns:p14="http://schemas.microsoft.com/office/powerpoint/2010/main" val="3426158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8230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985293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a:p>
        </p:txBody>
      </p:sp>
    </p:spTree>
    <p:extLst>
      <p:ext uri="{BB962C8B-B14F-4D97-AF65-F5344CB8AC3E}">
        <p14:creationId xmlns:p14="http://schemas.microsoft.com/office/powerpoint/2010/main" val="141288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a:p>
        </p:txBody>
      </p:sp>
    </p:spTree>
    <p:extLst>
      <p:ext uri="{BB962C8B-B14F-4D97-AF65-F5344CB8AC3E}">
        <p14:creationId xmlns:p14="http://schemas.microsoft.com/office/powerpoint/2010/main" val="3636121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a:p>
        </p:txBody>
      </p:sp>
    </p:spTree>
    <p:extLst>
      <p:ext uri="{BB962C8B-B14F-4D97-AF65-F5344CB8AC3E}">
        <p14:creationId xmlns:p14="http://schemas.microsoft.com/office/powerpoint/2010/main" val="242013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15</a:t>
            </a:fld>
            <a:endParaRPr lang="de-DE"/>
          </a:p>
        </p:txBody>
      </p:sp>
    </p:spTree>
    <p:extLst>
      <p:ext uri="{BB962C8B-B14F-4D97-AF65-F5344CB8AC3E}">
        <p14:creationId xmlns:p14="http://schemas.microsoft.com/office/powerpoint/2010/main" val="991493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a:p>
        </p:txBody>
      </p:sp>
    </p:spTree>
    <p:extLst>
      <p:ext uri="{BB962C8B-B14F-4D97-AF65-F5344CB8AC3E}">
        <p14:creationId xmlns:p14="http://schemas.microsoft.com/office/powerpoint/2010/main" val="1813345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17</a:t>
            </a:fld>
            <a:endParaRPr lang="de-DE"/>
          </a:p>
        </p:txBody>
      </p:sp>
    </p:spTree>
    <p:extLst>
      <p:ext uri="{BB962C8B-B14F-4D97-AF65-F5344CB8AC3E}">
        <p14:creationId xmlns:p14="http://schemas.microsoft.com/office/powerpoint/2010/main" val="1887533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18</a:t>
            </a:fld>
            <a:endParaRPr lang="de-DE"/>
          </a:p>
        </p:txBody>
      </p:sp>
    </p:spTree>
    <p:extLst>
      <p:ext uri="{BB962C8B-B14F-4D97-AF65-F5344CB8AC3E}">
        <p14:creationId xmlns:p14="http://schemas.microsoft.com/office/powerpoint/2010/main" val="1073773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a:t>
            </a:r>
          </a:p>
        </p:txBody>
      </p:sp>
      <p:sp>
        <p:nvSpPr>
          <p:cNvPr id="8" name="Speaker">
            <a:extLst>
              <a:ext uri="{FF2B5EF4-FFF2-40B4-BE49-F238E27FC236}">
                <a16:creationId xmlns:a16="http://schemas.microsoft.com/office/drawing/2014/main" id="{6CA1EA28-24E6-4EDA-9582-9724E2C8528D}"/>
              </a:ext>
            </a:extLst>
          </p:cNvPr>
          <p:cNvSpPr>
            <a:spLocks noGrp="1"/>
          </p:cNvSpPr>
          <p:nvPr>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grpSp>
        <p:nvGrpSpPr>
          <p:cNvPr id="4" name="Group 3">
            <a:extLst>
              <a:ext uri="{FF2B5EF4-FFF2-40B4-BE49-F238E27FC236}">
                <a16:creationId xmlns:a16="http://schemas.microsoft.com/office/drawing/2014/main" id="{DEDB69E3-C90C-F04B-AE62-8AE52DEC5123}"/>
              </a:ext>
            </a:extLst>
          </p:cNvPr>
          <p:cNvGrpSpPr/>
          <p:nvPr userDrawn="1"/>
        </p:nvGrpSpPr>
        <p:grpSpPr>
          <a:xfrm>
            <a:off x="9012310" y="6209268"/>
            <a:ext cx="2901878" cy="369332"/>
            <a:chOff x="9012310" y="6209268"/>
            <a:chExt cx="2901878" cy="369332"/>
          </a:xfrm>
        </p:grpSpPr>
        <p:sp>
          <p:nvSpPr>
            <p:cNvPr id="2" name="TextBox 1">
              <a:extLst>
                <a:ext uri="{FF2B5EF4-FFF2-40B4-BE49-F238E27FC236}">
                  <a16:creationId xmlns:a16="http://schemas.microsoft.com/office/drawing/2014/main" id="{93EF4BB7-809E-414A-853E-B6374516234F}"/>
                </a:ext>
              </a:extLst>
            </p:cNvPr>
            <p:cNvSpPr txBox="1"/>
            <p:nvPr userDrawn="1"/>
          </p:nvSpPr>
          <p:spPr>
            <a:xfrm>
              <a:off x="9777385" y="6209268"/>
              <a:ext cx="2136803" cy="369332"/>
            </a:xfrm>
            <a:prstGeom prst="rect">
              <a:avLst/>
            </a:prstGeom>
            <a:solidFill>
              <a:schemeClr val="bg1"/>
            </a:solidFill>
          </p:spPr>
          <p:txBody>
            <a:bodyPr wrap="none" lIns="0" tIns="0" rIns="0" bIns="0" rtlCol="0">
              <a:spAutoFit/>
            </a:bodyPr>
            <a:lstStyle/>
            <a:p>
              <a:pPr fontAlgn="base">
                <a:spcBef>
                  <a:spcPct val="50000"/>
                </a:spcBef>
                <a:spcAft>
                  <a:spcPct val="0"/>
                </a:spcAft>
                <a:buClr>
                  <a:srgbClr val="F0AB00"/>
                </a:buClr>
                <a:buSzPct val="80000"/>
              </a:pPr>
              <a:r>
                <a:rPr lang="en-KR" sz="2400" b="1" kern="0" dirty="0">
                  <a:solidFill>
                    <a:srgbClr val="999999"/>
                  </a:solidFill>
                  <a:ea typeface="Arial Unicode MS" pitchFamily="34" charset="-128"/>
                  <a:cs typeface="Arial Unicode MS" pitchFamily="34" charset="-128"/>
                </a:rPr>
                <a:t>TECH SUMMIT</a:t>
              </a:r>
            </a:p>
          </p:txBody>
        </p:sp>
        <p:pic>
          <p:nvPicPr>
            <p:cNvPr id="9" name="SAP Logo" descr="SAP Logo" title="SAP Logo">
              <a:extLst>
                <a:ext uri="{FF2B5EF4-FFF2-40B4-BE49-F238E27FC236}">
                  <a16:creationId xmlns:a16="http://schemas.microsoft.com/office/drawing/2014/main" id="{FBE6E9A8-976A-2240-AAC8-4B55AD56444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61038"/>
            <a:stretch/>
          </p:blipFill>
          <p:spPr>
            <a:xfrm>
              <a:off x="9012310" y="6213934"/>
              <a:ext cx="765075" cy="360000"/>
            </a:xfrm>
            <a:prstGeom prst="rect">
              <a:avLst/>
            </a:prstGeom>
          </p:spPr>
        </p:pic>
      </p:grpSp>
    </p:spTree>
    <p:extLst>
      <p:ext uri="{BB962C8B-B14F-4D97-AF65-F5344CB8AC3E}">
        <p14:creationId xmlns:p14="http://schemas.microsoft.com/office/powerpoint/2010/main" val="24126432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guide id="9" pos="704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bleed Image ">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image/screenshot</a:t>
            </a:r>
          </a:p>
        </p:txBody>
      </p:sp>
    </p:spTree>
    <p:extLst>
      <p:ext uri="{BB962C8B-B14F-4D97-AF65-F5344CB8AC3E}">
        <p14:creationId xmlns:p14="http://schemas.microsoft.com/office/powerpoint/2010/main" val="1901049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18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0"/>
            <a:ext cx="12195175" cy="28800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11" name="Contact information">
            <a:extLst>
              <a:ext uri="{FF2B5EF4-FFF2-40B4-BE49-F238E27FC236}">
                <a16:creationId xmlns:a16="http://schemas.microsoft.com/office/drawing/2014/main" id="{953705C4-10D8-44D2-A563-498A9AF2B401}"/>
              </a:ext>
            </a:extLst>
          </p:cNvPr>
          <p:cNvSpPr>
            <a:spLocks noGrp="1"/>
          </p:cNvSpPr>
          <p:nvPr>
            <p:ph type="body" sz="quarter" idx="10" hasCustomPrompt="1"/>
          </p:nvPr>
        </p:nvSpPr>
        <p:spPr>
          <a:xfrm>
            <a:off x="504000" y="4446842"/>
            <a:ext cx="5593588" cy="1231106"/>
          </a:xfrm>
        </p:spPr>
        <p:txBody>
          <a:bodyPr anchor="t" anchorCtr="0">
            <a:spAutoFit/>
          </a:bodyPr>
          <a:lstStyle>
            <a:lvl1pPr>
              <a:spcBef>
                <a:spcPts val="0"/>
              </a:spcBef>
              <a:spcAft>
                <a:spcPts val="1200"/>
              </a:spcAft>
              <a:defRPr sz="1400" b="0"/>
            </a:lvl1pPr>
            <a:lvl2pPr marL="0" indent="0">
              <a:spcBef>
                <a:spcPts val="0"/>
              </a:spcBef>
              <a:buNone/>
              <a:defRPr sz="14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15" name="Title 13">
            <a:extLst>
              <a:ext uri="{FF2B5EF4-FFF2-40B4-BE49-F238E27FC236}">
                <a16:creationId xmlns:a16="http://schemas.microsoft.com/office/drawing/2014/main" id="{3E2CA39D-6DBB-4568-813B-F60B4DE95257}"/>
              </a:ext>
            </a:extLst>
          </p:cNvPr>
          <p:cNvSpPr txBox="1">
            <a:spLocks/>
          </p:cNvSpPr>
          <p:nvPr userDrawn="1"/>
        </p:nvSpPr>
        <p:spPr bwMode="black">
          <a:xfrm>
            <a:off x="504000" y="3300893"/>
            <a:ext cx="6661597" cy="67710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4400">
                <a:solidFill>
                  <a:schemeClr val="accent1"/>
                </a:solidFill>
              </a:rPr>
              <a:t>Thank you. </a:t>
            </a:r>
          </a:p>
        </p:txBody>
      </p:sp>
      <p:grpSp>
        <p:nvGrpSpPr>
          <p:cNvPr id="6" name="Group 5">
            <a:extLst>
              <a:ext uri="{FF2B5EF4-FFF2-40B4-BE49-F238E27FC236}">
                <a16:creationId xmlns:a16="http://schemas.microsoft.com/office/drawing/2014/main" id="{726BFD0E-F898-1A4E-8817-29DF9D556DAC}"/>
              </a:ext>
            </a:extLst>
          </p:cNvPr>
          <p:cNvGrpSpPr/>
          <p:nvPr userDrawn="1"/>
        </p:nvGrpSpPr>
        <p:grpSpPr>
          <a:xfrm>
            <a:off x="9012310" y="6209268"/>
            <a:ext cx="2901878" cy="369332"/>
            <a:chOff x="9012310" y="6209268"/>
            <a:chExt cx="2901878" cy="369332"/>
          </a:xfrm>
        </p:grpSpPr>
        <p:sp>
          <p:nvSpPr>
            <p:cNvPr id="7" name="TextBox 6">
              <a:extLst>
                <a:ext uri="{FF2B5EF4-FFF2-40B4-BE49-F238E27FC236}">
                  <a16:creationId xmlns:a16="http://schemas.microsoft.com/office/drawing/2014/main" id="{AC828663-40DE-414D-8745-D015571B4FB2}"/>
                </a:ext>
              </a:extLst>
            </p:cNvPr>
            <p:cNvSpPr txBox="1"/>
            <p:nvPr userDrawn="1"/>
          </p:nvSpPr>
          <p:spPr>
            <a:xfrm>
              <a:off x="9777385" y="6209268"/>
              <a:ext cx="2136803" cy="369332"/>
            </a:xfrm>
            <a:prstGeom prst="rect">
              <a:avLst/>
            </a:prstGeom>
            <a:solidFill>
              <a:schemeClr val="bg1"/>
            </a:solidFill>
          </p:spPr>
          <p:txBody>
            <a:bodyPr wrap="none" lIns="0" tIns="0" rIns="0" bIns="0" rtlCol="0">
              <a:spAutoFit/>
            </a:bodyPr>
            <a:lstStyle/>
            <a:p>
              <a:pPr fontAlgn="base">
                <a:spcBef>
                  <a:spcPct val="50000"/>
                </a:spcBef>
                <a:spcAft>
                  <a:spcPct val="0"/>
                </a:spcAft>
                <a:buClr>
                  <a:srgbClr val="F0AB00"/>
                </a:buClr>
                <a:buSzPct val="80000"/>
              </a:pPr>
              <a:r>
                <a:rPr lang="en-KR" sz="2400" b="1" kern="0" dirty="0">
                  <a:solidFill>
                    <a:srgbClr val="999999"/>
                  </a:solidFill>
                  <a:ea typeface="Arial Unicode MS" pitchFamily="34" charset="-128"/>
                  <a:cs typeface="Arial Unicode MS" pitchFamily="34" charset="-128"/>
                </a:rPr>
                <a:t>TECH SUMMIT</a:t>
              </a:r>
            </a:p>
          </p:txBody>
        </p:sp>
        <p:pic>
          <p:nvPicPr>
            <p:cNvPr id="8" name="SAP Logo" descr="SAP Logo" title="SAP Logo">
              <a:extLst>
                <a:ext uri="{FF2B5EF4-FFF2-40B4-BE49-F238E27FC236}">
                  <a16:creationId xmlns:a16="http://schemas.microsoft.com/office/drawing/2014/main" id="{2A8F86B9-1497-AC4A-A9D9-A45B3480659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61038"/>
            <a:stretch/>
          </p:blipFill>
          <p:spPr>
            <a:xfrm>
              <a:off x="9012310" y="6213934"/>
              <a:ext cx="765075" cy="360000"/>
            </a:xfrm>
            <a:prstGeom prst="rect">
              <a:avLst/>
            </a:prstGeom>
          </p:spPr>
        </p:pic>
      </p:grpSp>
    </p:spTree>
    <p:extLst>
      <p:ext uri="{BB962C8B-B14F-4D97-AF65-F5344CB8AC3E}">
        <p14:creationId xmlns:p14="http://schemas.microsoft.com/office/powerpoint/2010/main" val="2037191737"/>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en-US"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Divider Page with illustration scene art">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4338000"/>
            <a:ext cx="12195175" cy="2520000"/>
          </a:xfrm>
          <a:noFill/>
        </p:spPr>
        <p:txBody>
          <a:bodyPr tIns="324000"/>
          <a:lstStyle>
            <a:lvl1pPr marL="0" marR="0" indent="0" algn="ctr" defTabSz="816201" rtl="0" eaLnBrk="1" fontAlgn="auto" latinLnBrk="0" hangingPunct="1">
              <a:lnSpc>
                <a:spcPct val="100000"/>
              </a:lnSpc>
              <a:spcBef>
                <a:spcPts val="900"/>
              </a:spcBef>
              <a:spcAft>
                <a:spcPts val="0"/>
              </a:spcAft>
              <a:buClr>
                <a:schemeClr val="accent1"/>
              </a:buClr>
              <a:buSzPct val="80000"/>
              <a:buFontTx/>
              <a:buNone/>
              <a:tabLst/>
              <a:defRPr sz="1200">
                <a:solidFill>
                  <a:schemeClr val="tx1"/>
                </a:solidFill>
              </a:defRPr>
            </a:lvl1pPr>
          </a:lstStyle>
          <a:p>
            <a:pPr marL="0" marR="0" lvl="0" indent="0" algn="ctr" defTabSz="816201" rtl="0" eaLnBrk="1" fontAlgn="auto" latinLnBrk="0" hangingPunct="1">
              <a:lnSpc>
                <a:spcPct val="100000"/>
              </a:lnSpc>
              <a:spcBef>
                <a:spcPts val="900"/>
              </a:spcBef>
              <a:spcAft>
                <a:spcPts val="0"/>
              </a:spcAft>
              <a:buClr>
                <a:schemeClr val="accent1"/>
              </a:buClr>
              <a:buSzPct val="80000"/>
              <a:buFontTx/>
              <a:buNone/>
              <a:tabLst/>
              <a:defRPr/>
            </a:pPr>
            <a:r>
              <a:rPr lang="en-US"/>
              <a:t>Placeholder for illustration scene art</a:t>
            </a:r>
          </a:p>
        </p:txBody>
      </p:sp>
      <p:sp>
        <p:nvSpPr>
          <p:cNvPr id="2" name="Divider text"/>
          <p:cNvSpPr>
            <a:spLocks noGrp="1"/>
          </p:cNvSpPr>
          <p:nvPr>
            <p:ph type="ctrTitle" hasCustomPrompt="1"/>
          </p:nvPr>
        </p:nvSpPr>
        <p:spPr bwMode="gray">
          <a:xfrm>
            <a:off x="480125" y="3092400"/>
            <a:ext cx="11185200" cy="677108"/>
          </a:xfrm>
        </p:spPr>
        <p:txBody>
          <a:bodyPr anchor="t" anchorCtr="0">
            <a:noAutofit/>
          </a:bodyPr>
          <a:lstStyle>
            <a:lvl1pPr>
              <a:defRPr sz="4400">
                <a:solidFill>
                  <a:schemeClr val="tx1"/>
                </a:solidFill>
                <a:latin typeface="Meiryo UI" panose="020B0604030504040204" pitchFamily="50" charset="-128"/>
              </a:defRPr>
            </a:lvl1pPr>
          </a:lstStyle>
          <a:p>
            <a:r>
              <a:rPr lang="en-US"/>
              <a:t>Divider page</a:t>
            </a:r>
            <a:endParaRPr lang="de-DE"/>
          </a:p>
        </p:txBody>
      </p:sp>
    </p:spTree>
    <p:extLst>
      <p:ext uri="{BB962C8B-B14F-4D97-AF65-F5344CB8AC3E}">
        <p14:creationId xmlns:p14="http://schemas.microsoft.com/office/powerpoint/2010/main" val="27416198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2230471"/>
            <a:ext cx="7867114" cy="677108"/>
          </a:xfrm>
        </p:spPr>
        <p:txBody>
          <a:bodyPr anchor="ctr" anchorCtr="0">
            <a:noAutofit/>
          </a:bodyPr>
          <a:lstStyle>
            <a:lvl1pPr>
              <a:defRPr sz="6000">
                <a:solidFill>
                  <a:schemeClr val="tx1"/>
                </a:solidFill>
                <a:latin typeface="+mj-lt"/>
              </a:defRPr>
            </a:lvl1pPr>
          </a:lstStyle>
          <a:p>
            <a:r>
              <a:rPr lang="en-US"/>
              <a:t>Demo</a:t>
            </a:r>
          </a:p>
        </p:txBody>
      </p:sp>
      <p:sp>
        <p:nvSpPr>
          <p:cNvPr id="4" name="Text Placeholder 3">
            <a:extLst>
              <a:ext uri="{FF2B5EF4-FFF2-40B4-BE49-F238E27FC236}">
                <a16:creationId xmlns:a16="http://schemas.microsoft.com/office/drawing/2014/main" id="{21D19BBE-2B2A-4839-AFC3-2AE120763C6C}"/>
              </a:ext>
            </a:extLst>
          </p:cNvPr>
          <p:cNvSpPr>
            <a:spLocks noGrp="1"/>
          </p:cNvSpPr>
          <p:nvPr>
            <p:ph type="body" sz="quarter" idx="10" hasCustomPrompt="1"/>
          </p:nvPr>
        </p:nvSpPr>
        <p:spPr>
          <a:xfrm>
            <a:off x="503238" y="3173188"/>
            <a:ext cx="7868459" cy="1741714"/>
          </a:xfrm>
        </p:spPr>
        <p:txBody>
          <a:bodyPr/>
          <a:lstStyle>
            <a:lvl1pPr>
              <a:defRPr/>
            </a:lvl1pPr>
            <a:lvl2pPr marL="0" indent="0">
              <a:buNone/>
              <a:defRPr/>
            </a:lvl2pPr>
          </a:lstStyle>
          <a:p>
            <a:r>
              <a:rPr lang="en-US"/>
              <a:t>Description text</a:t>
            </a:r>
          </a:p>
        </p:txBody>
      </p:sp>
      <p:cxnSp>
        <p:nvCxnSpPr>
          <p:cNvPr id="6" name="Straight Connector 5">
            <a:extLst>
              <a:ext uri="{FF2B5EF4-FFF2-40B4-BE49-F238E27FC236}">
                <a16:creationId xmlns:a16="http://schemas.microsoft.com/office/drawing/2014/main" id="{1F51EF05-6FBE-48A6-A7B6-BD96DAB0AB2A}"/>
              </a:ext>
            </a:extLst>
          </p:cNvPr>
          <p:cNvCxnSpPr>
            <a:cxnSpLocks/>
          </p:cNvCxnSpPr>
          <p:nvPr userDrawn="1"/>
        </p:nvCxnSpPr>
        <p:spPr>
          <a:xfrm>
            <a:off x="504000" y="2995266"/>
            <a:ext cx="2103129" cy="0"/>
          </a:xfrm>
          <a:prstGeom prst="line">
            <a:avLst/>
          </a:prstGeom>
          <a:ln w="28575">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61897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b="0"/>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7" r:id="rId1"/>
    <p:sldLayoutId id="2147483741" r:id="rId2"/>
    <p:sldLayoutId id="2147483765" r:id="rId3"/>
    <p:sldLayoutId id="2147483767" r:id="rId4"/>
    <p:sldLayoutId id="2147483778" r:id="rId5"/>
    <p:sldLayoutId id="2147483743" r:id="rId6"/>
    <p:sldLayoutId id="2147483774" r:id="rId7"/>
    <p:sldLayoutId id="2147483745" r:id="rId8"/>
    <p:sldLayoutId id="2147483760" r:id="rId9"/>
    <p:sldLayoutId id="2147483768" r:id="rId10"/>
    <p:sldLayoutId id="2147483769" r:id="rId11"/>
    <p:sldLayoutId id="2147483770" r:id="rId12"/>
    <p:sldLayoutId id="2147483744" r:id="rId13"/>
    <p:sldLayoutId id="2147483757" r:id="rId14"/>
    <p:sldLayoutId id="2147483748" r:id="rId15"/>
    <p:sldLayoutId id="2147483762" r:id="rId16"/>
    <p:sldLayoutId id="2147483763" r:id="rId17"/>
    <p:sldLayoutId id="2147483751" r:id="rId18"/>
    <p:sldLayoutId id="2147483753" r:id="rId19"/>
    <p:sldLayoutId id="2147483779" r:id="rId20"/>
    <p:sldLayoutId id="2147483754" r:id="rId21"/>
    <p:sldLayoutId id="2147483823" r:id="rId22"/>
  </p:sldLayoutIdLst>
  <p:hf hdr="0" ftr="0" dt="0"/>
  <p:txStyles>
    <p:titleStyle>
      <a:lvl1pPr algn="l" defTabSz="1088558" rtl="0" eaLnBrk="1" latinLnBrk="0" hangingPunct="1">
        <a:spcBef>
          <a:spcPct val="0"/>
        </a:spcBef>
        <a:buNone/>
        <a:defRPr sz="2400" b="1" kern="1200" baseline="0">
          <a:solidFill>
            <a:schemeClr val="tx1"/>
          </a:solidFill>
          <a:latin typeface="Malgun Gothic" panose="020B0503020000020004" pitchFamily="34" charset="-127"/>
          <a:ea typeface="Malgun Gothic" panose="020B0503020000020004" pitchFamily="34" charset="-127"/>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algun Gothic" panose="020B0503020000020004" pitchFamily="34" charset="-127"/>
          <a:ea typeface="Malgun Gothic" panose="020B0503020000020004" pitchFamily="34" charset="-127"/>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algun Gothic" panose="020B0503020000020004" pitchFamily="34" charset="-127"/>
          <a:ea typeface="Malgun Gothic" panose="020B0503020000020004" pitchFamily="34" charset="-127"/>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algun Gothic" panose="020B0503020000020004" pitchFamily="34" charset="-127"/>
          <a:ea typeface="Malgun Gothic" panose="020B0503020000020004" pitchFamily="34" charset="-127"/>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algun Gothic" panose="020B0503020000020004" pitchFamily="34" charset="-127"/>
          <a:ea typeface="Malgun Gothic" panose="020B0503020000020004" pitchFamily="34" charset="-127"/>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algun Gothic" panose="020B0503020000020004" pitchFamily="34" charset="-127"/>
          <a:ea typeface="Malgun Gothic" panose="020B0503020000020004" pitchFamily="34" charset="-127"/>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microsoft.com/office/2007/relationships/hdphoto" Target="../media/hdphoto1.wdp"/><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hyperlink" Target="https://blogs.sap.com/2019/03/16/fiori-for-s4hana-new-rapid-content-activation-on-s4hana-1809-1709-part-1-overview/"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blogs.sap.com/2017/06/01/view-browser-how-to-find-suitable-views-matching-a-business-requirement-and-display-its-content-for-analytical-queries-in-design-studio/" TargetMode="External"/><Relationship Id="rId13" Type="http://schemas.openxmlformats.org/officeDocument/2006/relationships/hyperlink" Target="https://www.youtube.com/watch?v=TS8UBwxEbHg" TargetMode="External"/><Relationship Id="rId3" Type="http://schemas.openxmlformats.org/officeDocument/2006/relationships/hyperlink" Target="https://blogs.sap.com/2017/05/31/custom-analytical-query-how-to-create-a-custom-analytical-query-and-display-in-a-grid-based-application/" TargetMode="External"/><Relationship Id="rId7" Type="http://schemas.openxmlformats.org/officeDocument/2006/relationships/hyperlink" Target="https://help.sap.com/saphelp_uiaddon20/helpdata/en/5c/424437bf794f809087fdce391149f2/frameset.htm" TargetMode="External"/><Relationship Id="rId12" Type="http://schemas.openxmlformats.org/officeDocument/2006/relationships/hyperlink" Target="https://www.youtube.com/watch?v=IJxDEhuqaC8"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help.sap.com/doc/saphelp_snc700_ehp04/7.0.4/en-US/3c/cb50e724b045508fea8b2cf1774b2b/content.htm?no_cache=true" TargetMode="External"/><Relationship Id="rId11" Type="http://schemas.openxmlformats.org/officeDocument/2006/relationships/hyperlink" Target="https://www.youtube.com/watch?v=aYRduGG_kL4" TargetMode="External"/><Relationship Id="rId5" Type="http://schemas.openxmlformats.org/officeDocument/2006/relationships/hyperlink" Target="https://blogs.sap.com/2017/12/21/sap-s4hana-extensibility-custom-cds-views-in-sap-s4hana-cloud/" TargetMode="External"/><Relationship Id="rId10" Type="http://schemas.openxmlformats.org/officeDocument/2006/relationships/hyperlink" Target="https://www.youtube.com/watch?v=7EZXeghRQyU" TargetMode="External"/><Relationship Id="rId4" Type="http://schemas.openxmlformats.org/officeDocument/2006/relationships/hyperlink" Target="https://developers.sap.com/japan/group.abap-extensibiliy-cbo-cce-ccl.html" TargetMode="External"/><Relationship Id="rId9" Type="http://schemas.openxmlformats.org/officeDocument/2006/relationships/hyperlink" Target="https://help.sap.com/viewer/6b356c79dea443c4bbeeaf0865e04207/1909.001/en-US/c00cbf7fe8464663aee830fb6e7eec13.html" TargetMode="External"/><Relationship Id="rId14" Type="http://schemas.openxmlformats.org/officeDocument/2006/relationships/hyperlink" Target="https://www.youtube.com/watch?v=oQHfcyCFWWw"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image" Target="../media/image7.png"/><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13D1BC-17CE-4200-9D58-0EFE75DA21F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629275" y="-9330"/>
            <a:ext cx="6565900" cy="3429000"/>
          </a:xfrm>
          <a:prstGeom prst="rect">
            <a:avLst/>
          </a:prstGeom>
        </p:spPr>
      </p:pic>
      <p:sp>
        <p:nvSpPr>
          <p:cNvPr id="12" name="Presentation Title">
            <a:extLst>
              <a:ext uri="{FF2B5EF4-FFF2-40B4-BE49-F238E27FC236}">
                <a16:creationId xmlns:a16="http://schemas.microsoft.com/office/drawing/2014/main" id="{07A2F104-EE97-8A4D-B5B2-E6B25F28F775}"/>
              </a:ext>
            </a:extLst>
          </p:cNvPr>
          <p:cNvSpPr>
            <a:spLocks noGrp="1"/>
          </p:cNvSpPr>
          <p:nvPr>
            <p:ph type="title"/>
          </p:nvPr>
        </p:nvSpPr>
        <p:spPr/>
        <p:txBody>
          <a:bodyPr/>
          <a:lstStyle/>
          <a:p>
            <a:r>
              <a:rPr lang="en-US" dirty="0"/>
              <a:t>S/4HANA Embedded Analytics</a:t>
            </a:r>
            <a:br>
              <a:rPr lang="en-US" dirty="0"/>
            </a:br>
            <a:endParaRPr lang="de-DE" dirty="0">
              <a:solidFill>
                <a:schemeClr val="accent1"/>
              </a:solidFill>
            </a:endParaRPr>
          </a:p>
        </p:txBody>
      </p:sp>
      <p:sp>
        <p:nvSpPr>
          <p:cNvPr id="9" name="Subtitle 8">
            <a:extLst>
              <a:ext uri="{FF2B5EF4-FFF2-40B4-BE49-F238E27FC236}">
                <a16:creationId xmlns:a16="http://schemas.microsoft.com/office/drawing/2014/main" id="{B05631E9-D0D5-4CC0-A8A4-93C222F59586}"/>
              </a:ext>
            </a:extLst>
          </p:cNvPr>
          <p:cNvSpPr>
            <a:spLocks noGrp="1"/>
          </p:cNvSpPr>
          <p:nvPr>
            <p:ph type="subTitle" idx="1"/>
          </p:nvPr>
        </p:nvSpPr>
        <p:spPr/>
        <p:txBody>
          <a:bodyPr/>
          <a:lstStyle/>
          <a:p>
            <a:r>
              <a:rPr lang="ko-KR" altLang="en-US" dirty="0"/>
              <a:t>한 정우</a:t>
            </a:r>
            <a:r>
              <a:rPr lang="en-US" altLang="ko-KR" dirty="0"/>
              <a:t>, SAP</a:t>
            </a:r>
            <a:endParaRPr lang="en-US" dirty="0"/>
          </a:p>
        </p:txBody>
      </p:sp>
      <p:pic>
        <p:nvPicPr>
          <p:cNvPr id="6" name="Picture 5">
            <a:extLst>
              <a:ext uri="{FF2B5EF4-FFF2-40B4-BE49-F238E27FC236}">
                <a16:creationId xmlns:a16="http://schemas.microsoft.com/office/drawing/2014/main" id="{41B67090-A524-47D2-81F4-F08C341F567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0" y="-9331"/>
            <a:ext cx="8352815" cy="3430800"/>
          </a:xfrm>
          <a:prstGeom prst="rect">
            <a:avLst/>
          </a:prstGeom>
        </p:spPr>
      </p:pic>
    </p:spTree>
    <p:extLst>
      <p:ext uri="{BB962C8B-B14F-4D97-AF65-F5344CB8AC3E}">
        <p14:creationId xmlns:p14="http://schemas.microsoft.com/office/powerpoint/2010/main" val="452211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33E-63CA-5445-AD4A-8D1E98B798C7}"/>
              </a:ext>
            </a:extLst>
          </p:cNvPr>
          <p:cNvSpPr>
            <a:spLocks noGrp="1"/>
          </p:cNvSpPr>
          <p:nvPr>
            <p:ph type="title"/>
          </p:nvPr>
        </p:nvSpPr>
        <p:spPr>
          <a:xfrm>
            <a:off x="504001" y="504000"/>
            <a:ext cx="11186476" cy="646331"/>
          </a:xfrm>
        </p:spPr>
        <p:txBody>
          <a:bodyPr/>
          <a:lstStyle/>
          <a:p>
            <a:r>
              <a:rPr lang="en-US" altLang="ko-KR" dirty="0"/>
              <a:t>S4H Embedded Analytics</a:t>
            </a:r>
            <a:r>
              <a:rPr lang="ko-KR" altLang="en-US" dirty="0"/>
              <a:t> </a:t>
            </a:r>
            <a:r>
              <a:rPr lang="en-US" altLang="ko-KR" dirty="0"/>
              <a:t>in detail</a:t>
            </a:r>
            <a:br>
              <a:rPr lang="en-US" altLang="ko-KR" dirty="0"/>
            </a:br>
            <a:r>
              <a:rPr lang="en-US" altLang="ko-KR" sz="1800" b="0" dirty="0"/>
              <a:t>Fiori and embedded analytics</a:t>
            </a:r>
            <a:r>
              <a:rPr lang="ko-KR" altLang="en-US" sz="1800" b="0" dirty="0"/>
              <a:t>의 관계</a:t>
            </a:r>
            <a:endParaRPr lang="en-KR" sz="1800" b="0" dirty="0"/>
          </a:p>
        </p:txBody>
      </p:sp>
      <p:sp>
        <p:nvSpPr>
          <p:cNvPr id="3" name="Rectangle 2">
            <a:extLst>
              <a:ext uri="{FF2B5EF4-FFF2-40B4-BE49-F238E27FC236}">
                <a16:creationId xmlns:a16="http://schemas.microsoft.com/office/drawing/2014/main" id="{605DB1BD-866B-974A-849D-34CF1FE5ABB0}"/>
              </a:ext>
            </a:extLst>
          </p:cNvPr>
          <p:cNvSpPr/>
          <p:nvPr/>
        </p:nvSpPr>
        <p:spPr>
          <a:xfrm>
            <a:off x="505459" y="1328735"/>
            <a:ext cx="11183437" cy="830997"/>
          </a:xfrm>
          <a:prstGeom prst="rect">
            <a:avLst/>
          </a:prstGeom>
        </p:spPr>
        <p:txBody>
          <a:bodyPr wrap="square">
            <a:spAutoFit/>
          </a:bodyPr>
          <a:lstStyle/>
          <a:p>
            <a:pPr>
              <a:defRPr/>
            </a:pPr>
            <a:r>
              <a:rPr lang="en-US" altLang="ko-KR" sz="1600" dirty="0">
                <a:solidFill>
                  <a:srgbClr val="000000"/>
                </a:solidFill>
                <a:latin typeface="Malgun Gothic" panose="020B0503020000020004" pitchFamily="34" charset="-127"/>
                <a:ea typeface="Malgun Gothic" panose="020B0503020000020004" pitchFamily="34" charset="-127"/>
              </a:rPr>
              <a:t>UI layer</a:t>
            </a:r>
            <a:r>
              <a:rPr lang="ko-KR" altLang="en-US" sz="1600" dirty="0">
                <a:solidFill>
                  <a:srgbClr val="000000"/>
                </a:solidFill>
                <a:latin typeface="Malgun Gothic" panose="020B0503020000020004" pitchFamily="34" charset="-127"/>
                <a:ea typeface="Malgun Gothic" panose="020B0503020000020004" pitchFamily="34" charset="-127"/>
              </a:rPr>
              <a:t>는 </a:t>
            </a:r>
            <a:r>
              <a:rPr lang="en-US" altLang="ko-KR" sz="1600" dirty="0">
                <a:solidFill>
                  <a:srgbClr val="000000"/>
                </a:solidFill>
                <a:latin typeface="Malgun Gothic" panose="020B0503020000020004" pitchFamily="34" charset="-127"/>
                <a:ea typeface="Malgun Gothic" panose="020B0503020000020004" pitchFamily="34" charset="-127"/>
              </a:rPr>
              <a:t>Fiori Application</a:t>
            </a:r>
            <a:r>
              <a:rPr lang="ko-KR" altLang="en-US" sz="1600" dirty="0" err="1">
                <a:solidFill>
                  <a:srgbClr val="000000"/>
                </a:solidFill>
                <a:latin typeface="Malgun Gothic" panose="020B0503020000020004" pitchFamily="34" charset="-127"/>
                <a:ea typeface="Malgun Gothic" panose="020B0503020000020004" pitchFamily="34" charset="-127"/>
              </a:rPr>
              <a:t>으로</a:t>
            </a:r>
            <a:r>
              <a:rPr lang="ko-KR" altLang="en-US" sz="1600" dirty="0">
                <a:solidFill>
                  <a:srgbClr val="000000"/>
                </a:solidFill>
                <a:latin typeface="Malgun Gothic" panose="020B0503020000020004" pitchFamily="34" charset="-127"/>
                <a:ea typeface="Malgun Gothic" panose="020B0503020000020004" pitchFamily="34" charset="-127"/>
              </a:rPr>
              <a:t> 서비스 되며 다양한 </a:t>
            </a:r>
            <a:r>
              <a:rPr lang="en-US" altLang="ko-KR" sz="1600" dirty="0">
                <a:solidFill>
                  <a:srgbClr val="000000"/>
                </a:solidFill>
                <a:latin typeface="Malgun Gothic" panose="020B0503020000020004" pitchFamily="34" charset="-127"/>
                <a:ea typeface="Malgun Gothic" panose="020B0503020000020004" pitchFamily="34" charset="-127"/>
              </a:rPr>
              <a:t>Applications</a:t>
            </a:r>
            <a:r>
              <a:rPr lang="ko-KR" altLang="en-US" sz="1600" dirty="0">
                <a:solidFill>
                  <a:srgbClr val="000000"/>
                </a:solidFill>
                <a:latin typeface="Malgun Gothic" panose="020B0503020000020004" pitchFamily="34" charset="-127"/>
                <a:ea typeface="Malgun Gothic" panose="020B0503020000020004" pitchFamily="34" charset="-127"/>
              </a:rPr>
              <a:t> 타입으로 구성되어 있습니다</a:t>
            </a:r>
            <a:r>
              <a:rPr lang="en-US" altLang="ko-KR" sz="1600" dirty="0">
                <a:solidFill>
                  <a:srgbClr val="000000"/>
                </a:solidFill>
                <a:latin typeface="Malgun Gothic" panose="020B0503020000020004" pitchFamily="34" charset="-127"/>
                <a:ea typeface="Malgun Gothic" panose="020B0503020000020004" pitchFamily="34" charset="-127"/>
              </a:rPr>
              <a:t>. Business </a:t>
            </a:r>
            <a:r>
              <a:rPr lang="ko-KR" altLang="en-US" sz="1600" dirty="0">
                <a:solidFill>
                  <a:srgbClr val="000000"/>
                </a:solidFill>
                <a:latin typeface="Malgun Gothic" panose="020B0503020000020004" pitchFamily="34" charset="-127"/>
                <a:ea typeface="Malgun Gothic" panose="020B0503020000020004" pitchFamily="34" charset="-127"/>
              </a:rPr>
              <a:t>사용자 관점에서 </a:t>
            </a:r>
            <a:r>
              <a:rPr lang="en-US" altLang="ko-KR" sz="1600" dirty="0">
                <a:solidFill>
                  <a:srgbClr val="000000"/>
                </a:solidFill>
                <a:latin typeface="Malgun Gothic" panose="020B0503020000020004" pitchFamily="34" charset="-127"/>
                <a:ea typeface="Malgun Gothic" panose="020B0503020000020004" pitchFamily="34" charset="-127"/>
              </a:rPr>
              <a:t>Embedded Analytics</a:t>
            </a:r>
            <a:r>
              <a:rPr lang="ko-KR" altLang="en-US" sz="1600" dirty="0">
                <a:solidFill>
                  <a:srgbClr val="000000"/>
                </a:solidFill>
                <a:latin typeface="Malgun Gothic" panose="020B0503020000020004" pitchFamily="34" charset="-127"/>
                <a:ea typeface="Malgun Gothic" panose="020B0503020000020004" pitchFamily="34" charset="-127"/>
              </a:rPr>
              <a:t>는 </a:t>
            </a:r>
            <a:r>
              <a:rPr lang="en-US" altLang="ko-KR" sz="1600" dirty="0">
                <a:solidFill>
                  <a:srgbClr val="000000"/>
                </a:solidFill>
                <a:latin typeface="Malgun Gothic" panose="020B0503020000020004" pitchFamily="34" charset="-127"/>
                <a:ea typeface="Malgun Gothic" panose="020B0503020000020004" pitchFamily="34" charset="-127"/>
              </a:rPr>
              <a:t>Fiori App</a:t>
            </a:r>
            <a:r>
              <a:rPr lang="ko-KR" altLang="en-US" sz="1600" dirty="0">
                <a:solidFill>
                  <a:srgbClr val="000000"/>
                </a:solidFill>
                <a:latin typeface="Malgun Gothic" panose="020B0503020000020004" pitchFamily="34" charset="-127"/>
                <a:ea typeface="Malgun Gothic" panose="020B0503020000020004" pitchFamily="34" charset="-127"/>
              </a:rPr>
              <a:t>의 한 부분으로 설명 될 수 있으며</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 아래와 같이 크게 </a:t>
            </a:r>
            <a:r>
              <a:rPr lang="en-US" altLang="ko-KR" sz="1600" dirty="0">
                <a:solidFill>
                  <a:srgbClr val="000000"/>
                </a:solidFill>
                <a:latin typeface="Malgun Gothic" panose="020B0503020000020004" pitchFamily="34" charset="-127"/>
                <a:ea typeface="Malgun Gothic" panose="020B0503020000020004" pitchFamily="34" charset="-127"/>
              </a:rPr>
              <a:t>Predefined standard Fiori App</a:t>
            </a:r>
            <a:r>
              <a:rPr lang="ko-KR" altLang="en-US" sz="1600" dirty="0">
                <a:solidFill>
                  <a:srgbClr val="000000"/>
                </a:solidFill>
                <a:latin typeface="Malgun Gothic" panose="020B0503020000020004" pitchFamily="34" charset="-127"/>
                <a:ea typeface="Malgun Gothic" panose="020B0503020000020004" pitchFamily="34" charset="-127"/>
              </a:rPr>
              <a:t> 과 </a:t>
            </a:r>
            <a:r>
              <a:rPr lang="en-US" altLang="ko-KR" sz="1600" dirty="0">
                <a:solidFill>
                  <a:srgbClr val="000000"/>
                </a:solidFill>
                <a:latin typeface="Malgun Gothic" panose="020B0503020000020004" pitchFamily="34" charset="-127"/>
                <a:ea typeface="Malgun Gothic" panose="020B0503020000020004" pitchFamily="34" charset="-127"/>
              </a:rPr>
              <a:t>custom Fiori</a:t>
            </a:r>
            <a:r>
              <a:rPr lang="ko-KR" altLang="en-US" sz="1600" dirty="0">
                <a:solidFill>
                  <a:srgbClr val="000000"/>
                </a:solidFill>
                <a:latin typeface="Malgun Gothic" panose="020B0503020000020004" pitchFamily="34" charset="-127"/>
                <a:ea typeface="Malgun Gothic" panose="020B0503020000020004" pitchFamily="34" charset="-127"/>
              </a:rPr>
              <a:t> </a:t>
            </a:r>
            <a:r>
              <a:rPr lang="en-US" altLang="ko-KR" sz="1600" dirty="0">
                <a:solidFill>
                  <a:srgbClr val="000000"/>
                </a:solidFill>
                <a:latin typeface="Malgun Gothic" panose="020B0503020000020004" pitchFamily="34" charset="-127"/>
                <a:ea typeface="Malgun Gothic" panose="020B0503020000020004" pitchFamily="34" charset="-127"/>
              </a:rPr>
              <a:t>application</a:t>
            </a:r>
            <a:r>
              <a:rPr lang="ko-KR" altLang="en-US" sz="1600" dirty="0">
                <a:solidFill>
                  <a:srgbClr val="000000"/>
                </a:solidFill>
                <a:latin typeface="Malgun Gothic" panose="020B0503020000020004" pitchFamily="34" charset="-127"/>
                <a:ea typeface="Malgun Gothic" panose="020B0503020000020004" pitchFamily="34" charset="-127"/>
              </a:rPr>
              <a:t>을 생성할 수 있는 </a:t>
            </a:r>
            <a:r>
              <a:rPr lang="en-US" altLang="ko-KR" sz="1600" dirty="0">
                <a:solidFill>
                  <a:srgbClr val="000000"/>
                </a:solidFill>
                <a:latin typeface="Malgun Gothic" panose="020B0503020000020004" pitchFamily="34" charset="-127"/>
                <a:ea typeface="Malgun Gothic" panose="020B0503020000020004" pitchFamily="34" charset="-127"/>
              </a:rPr>
              <a:t>Fiori tools</a:t>
            </a:r>
            <a:r>
              <a:rPr lang="ko-KR" altLang="en-US" sz="1600" dirty="0">
                <a:solidFill>
                  <a:srgbClr val="000000"/>
                </a:solidFill>
                <a:latin typeface="Malgun Gothic" panose="020B0503020000020004" pitchFamily="34" charset="-127"/>
                <a:ea typeface="Malgun Gothic" panose="020B0503020000020004" pitchFamily="34" charset="-127"/>
              </a:rPr>
              <a:t>이 있습니다</a:t>
            </a:r>
            <a:r>
              <a:rPr lang="en-US" altLang="ko-KR" sz="1600" dirty="0">
                <a:solidFill>
                  <a:srgbClr val="000000"/>
                </a:solidFill>
                <a:latin typeface="Malgun Gothic" panose="020B0503020000020004" pitchFamily="34" charset="-127"/>
                <a:ea typeface="Malgun Gothic" panose="020B0503020000020004" pitchFamily="34" charset="-127"/>
              </a:rPr>
              <a:t>.</a:t>
            </a:r>
            <a:endParaRPr lang="ko-KR" altLang="en-US" sz="1600" dirty="0">
              <a:solidFill>
                <a:srgbClr val="000000"/>
              </a:solidFill>
              <a:latin typeface="Malgun Gothic" panose="020B0503020000020004" pitchFamily="34" charset="-127"/>
              <a:ea typeface="Malgun Gothic" panose="020B0503020000020004" pitchFamily="34" charset="-127"/>
            </a:endParaRPr>
          </a:p>
        </p:txBody>
      </p:sp>
      <p:grpSp>
        <p:nvGrpSpPr>
          <p:cNvPr id="4" name="Group 3">
            <a:extLst>
              <a:ext uri="{FF2B5EF4-FFF2-40B4-BE49-F238E27FC236}">
                <a16:creationId xmlns:a16="http://schemas.microsoft.com/office/drawing/2014/main" id="{7CB38833-11B4-1041-940C-61CF9DF3A8C1}"/>
              </a:ext>
            </a:extLst>
          </p:cNvPr>
          <p:cNvGrpSpPr/>
          <p:nvPr/>
        </p:nvGrpSpPr>
        <p:grpSpPr>
          <a:xfrm>
            <a:off x="7725808" y="2309508"/>
            <a:ext cx="3377502" cy="4074413"/>
            <a:chOff x="7193542" y="2081900"/>
            <a:chExt cx="3679693" cy="4424853"/>
          </a:xfrm>
        </p:grpSpPr>
        <p:sp>
          <p:nvSpPr>
            <p:cNvPr id="119" name="Rectangle 118">
              <a:extLst>
                <a:ext uri="{FF2B5EF4-FFF2-40B4-BE49-F238E27FC236}">
                  <a16:creationId xmlns:a16="http://schemas.microsoft.com/office/drawing/2014/main" id="{0D8915C9-DA34-0E42-9698-4CFF7E7C3678}"/>
                </a:ext>
              </a:extLst>
            </p:cNvPr>
            <p:cNvSpPr/>
            <p:nvPr/>
          </p:nvSpPr>
          <p:spPr bwMode="gray">
            <a:xfrm>
              <a:off x="7391995" y="2481366"/>
              <a:ext cx="3481240" cy="4025387"/>
            </a:xfrm>
            <a:prstGeom prst="rect">
              <a:avLst/>
            </a:prstGeom>
            <a:solidFill>
              <a:schemeClr val="accent3">
                <a:lumMod val="40000"/>
                <a:lumOff val="60000"/>
                <a:alpha val="50196"/>
              </a:schemeClr>
            </a:solidFill>
            <a:ln w="6350" algn="ctr">
              <a:noFill/>
              <a:miter lim="800000"/>
              <a:headEnd/>
              <a:tailEnd/>
            </a:ln>
          </p:spPr>
          <p:txBody>
            <a:bodyPr lIns="89977" tIns="71981" rIns="89977" bIns="71981" rtlCol="0" anchor="b" anchorCtr="0"/>
            <a:lstStyle/>
            <a:p>
              <a:pPr algn="ctr" defTabSz="914126" fontAlgn="base">
                <a:spcBef>
                  <a:spcPct val="50000"/>
                </a:spcBef>
                <a:spcAft>
                  <a:spcPct val="0"/>
                </a:spcAft>
                <a:buClr>
                  <a:srgbClr val="F0AB00"/>
                </a:buClr>
                <a:buSzPct val="80000"/>
              </a:pPr>
              <a:r>
                <a:rPr lang="en-US" altLang="ja-JP" sz="1600" kern="0" dirty="0">
                  <a:latin typeface="+mj-lt"/>
                  <a:ea typeface="Meiryo UI" panose="020B0604030504040204" pitchFamily="50" charset="-128"/>
                  <a:cs typeface="Arial Unicode MS" pitchFamily="34" charset="-128"/>
                </a:rPr>
                <a:t>SAP Cloud Platform</a:t>
              </a:r>
              <a:endParaRPr lang="ja-JP" altLang="en-US" sz="1600" kern="0" dirty="0" err="1">
                <a:latin typeface="+mj-lt"/>
                <a:ea typeface="Meiryo UI" panose="020B0604030504040204" pitchFamily="50" charset="-128"/>
                <a:cs typeface="Arial Unicode MS" pitchFamily="34" charset="-128"/>
              </a:endParaRPr>
            </a:p>
          </p:txBody>
        </p:sp>
        <p:sp>
          <p:nvSpPr>
            <p:cNvPr id="120" name="Rectangle 119">
              <a:extLst>
                <a:ext uri="{FF2B5EF4-FFF2-40B4-BE49-F238E27FC236}">
                  <a16:creationId xmlns:a16="http://schemas.microsoft.com/office/drawing/2014/main" id="{5375525B-2A1B-0849-88F3-4268749C2242}"/>
                </a:ext>
              </a:extLst>
            </p:cNvPr>
            <p:cNvSpPr/>
            <p:nvPr/>
          </p:nvSpPr>
          <p:spPr bwMode="gray">
            <a:xfrm>
              <a:off x="7193542" y="2081900"/>
              <a:ext cx="3387777" cy="2281564"/>
            </a:xfrm>
            <a:prstGeom prst="rect">
              <a:avLst/>
            </a:prstGeom>
            <a:solidFill>
              <a:schemeClr val="bg1">
                <a:lumMod val="75000"/>
                <a:alpha val="50196"/>
              </a:schemeClr>
            </a:solidFill>
            <a:ln w="6350" algn="ctr">
              <a:noFill/>
              <a:miter lim="800000"/>
              <a:headEnd/>
              <a:tailEnd/>
            </a:ln>
          </p:spPr>
          <p:txBody>
            <a:bodyPr lIns="89977" tIns="71981" rIns="89977" bIns="71981" rtlCol="0" anchor="t" anchorCtr="0"/>
            <a:lstStyle/>
            <a:p>
              <a:pPr algn="ctr" defTabSz="914126" fontAlgn="base">
                <a:spcBef>
                  <a:spcPct val="50000"/>
                </a:spcBef>
                <a:spcAft>
                  <a:spcPct val="0"/>
                </a:spcAft>
                <a:buClr>
                  <a:srgbClr val="F0AB00"/>
                </a:buClr>
                <a:buSzPct val="80000"/>
              </a:pPr>
              <a:r>
                <a:rPr lang="en-US" altLang="ja-JP" sz="1600" kern="0" dirty="0">
                  <a:latin typeface="+mj-lt"/>
                  <a:ea typeface="Meiryo UI" panose="020B0604030504040204" pitchFamily="50" charset="-128"/>
                  <a:cs typeface="Arial Unicode MS" pitchFamily="34" charset="-128"/>
                </a:rPr>
                <a:t>S/4HANA Fiori</a:t>
              </a:r>
              <a:endParaRPr lang="ja-JP" altLang="en-US" sz="1600" kern="0" dirty="0" err="1">
                <a:latin typeface="+mj-lt"/>
                <a:ea typeface="Meiryo UI" panose="020B0604030504040204" pitchFamily="50" charset="-128"/>
                <a:cs typeface="Arial Unicode MS" pitchFamily="34" charset="-128"/>
              </a:endParaRPr>
            </a:p>
          </p:txBody>
        </p:sp>
        <p:sp>
          <p:nvSpPr>
            <p:cNvPr id="121" name="Rectangle: Rounded Corners 5">
              <a:extLst>
                <a:ext uri="{FF2B5EF4-FFF2-40B4-BE49-F238E27FC236}">
                  <a16:creationId xmlns:a16="http://schemas.microsoft.com/office/drawing/2014/main" id="{6EAB8C7F-FC54-EC4E-A771-8993ED6BEEBD}"/>
                </a:ext>
              </a:extLst>
            </p:cNvPr>
            <p:cNvSpPr/>
            <p:nvPr/>
          </p:nvSpPr>
          <p:spPr bwMode="gray">
            <a:xfrm>
              <a:off x="7554598" y="2604279"/>
              <a:ext cx="2773216" cy="699065"/>
            </a:xfrm>
            <a:prstGeom prst="roundRect">
              <a:avLst/>
            </a:prstGeom>
            <a:solidFill>
              <a:schemeClr val="accent4"/>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altLang="ja-JP" sz="1600" b="1" kern="0" dirty="0">
                  <a:solidFill>
                    <a:schemeClr val="bg1"/>
                  </a:solidFill>
                  <a:latin typeface="+mj-lt"/>
                  <a:ea typeface="Meiryo UI" panose="020B0604030504040204" pitchFamily="50" charset="-128"/>
                  <a:cs typeface="Arial Unicode MS" pitchFamily="34" charset="-128"/>
                </a:rPr>
                <a:t>Fiori Predefined app</a:t>
              </a:r>
              <a:endParaRPr lang="ja-JP" altLang="en-US" sz="1600" b="1" kern="0" dirty="0" err="1">
                <a:solidFill>
                  <a:schemeClr val="bg1"/>
                </a:solidFill>
                <a:latin typeface="+mj-lt"/>
                <a:ea typeface="Meiryo UI" panose="020B0604030504040204" pitchFamily="50" charset="-128"/>
                <a:cs typeface="Arial Unicode MS" pitchFamily="34" charset="-128"/>
              </a:endParaRPr>
            </a:p>
          </p:txBody>
        </p:sp>
        <p:sp>
          <p:nvSpPr>
            <p:cNvPr id="122" name="Rectangle: Rounded Corners 6">
              <a:extLst>
                <a:ext uri="{FF2B5EF4-FFF2-40B4-BE49-F238E27FC236}">
                  <a16:creationId xmlns:a16="http://schemas.microsoft.com/office/drawing/2014/main" id="{36CAF7F1-D3BF-EA4C-AA13-4AC4AF71547D}"/>
                </a:ext>
              </a:extLst>
            </p:cNvPr>
            <p:cNvSpPr/>
            <p:nvPr/>
          </p:nvSpPr>
          <p:spPr bwMode="gray">
            <a:xfrm>
              <a:off x="7554598" y="3494114"/>
              <a:ext cx="2773216" cy="699065"/>
            </a:xfrm>
            <a:prstGeom prst="roundRect">
              <a:avLst/>
            </a:prstGeom>
            <a:solidFill>
              <a:schemeClr val="accent4"/>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altLang="ja-JP" sz="1600" b="1" kern="0" dirty="0">
                  <a:solidFill>
                    <a:schemeClr val="bg1"/>
                  </a:solidFill>
                  <a:latin typeface="+mj-lt"/>
                  <a:ea typeface="Meiryo UI" panose="020B0604030504040204" pitchFamily="50" charset="-128"/>
                  <a:cs typeface="Arial Unicode MS" pitchFamily="34" charset="-128"/>
                </a:rPr>
                <a:t>Fiori</a:t>
              </a:r>
              <a:r>
                <a:rPr lang="ja-JP" altLang="en-US" sz="1600" b="1" kern="0" dirty="0">
                  <a:solidFill>
                    <a:schemeClr val="bg1"/>
                  </a:solidFill>
                  <a:latin typeface="+mj-lt"/>
                  <a:ea typeface="Meiryo UI" panose="020B0604030504040204" pitchFamily="50" charset="-128"/>
                  <a:cs typeface="Arial Unicode MS" pitchFamily="34" charset="-128"/>
                </a:rPr>
                <a:t> </a:t>
              </a:r>
              <a:r>
                <a:rPr lang="en-US" altLang="ja-JP" sz="1600" b="1" kern="0" dirty="0">
                  <a:solidFill>
                    <a:schemeClr val="bg1"/>
                  </a:solidFill>
                  <a:latin typeface="+mj-lt"/>
                  <a:ea typeface="Meiryo UI" panose="020B0604030504040204" pitchFamily="50" charset="-128"/>
                  <a:cs typeface="Arial Unicode MS" pitchFamily="34" charset="-128"/>
                </a:rPr>
                <a:t>Tool</a:t>
              </a:r>
              <a:endParaRPr lang="ja-JP" altLang="en-US" sz="1600" b="1" kern="0" dirty="0" err="1">
                <a:solidFill>
                  <a:schemeClr val="bg1"/>
                </a:solidFill>
                <a:latin typeface="+mj-lt"/>
                <a:ea typeface="Meiryo UI" panose="020B0604030504040204" pitchFamily="50" charset="-128"/>
                <a:cs typeface="Arial Unicode MS" pitchFamily="34" charset="-128"/>
              </a:endParaRPr>
            </a:p>
          </p:txBody>
        </p:sp>
        <p:sp>
          <p:nvSpPr>
            <p:cNvPr id="123" name="Rectangle: Rounded Corners 7">
              <a:extLst>
                <a:ext uri="{FF2B5EF4-FFF2-40B4-BE49-F238E27FC236}">
                  <a16:creationId xmlns:a16="http://schemas.microsoft.com/office/drawing/2014/main" id="{B1FB9CE7-4B2A-1D48-8922-9E05548D6A4C}"/>
                </a:ext>
              </a:extLst>
            </p:cNvPr>
            <p:cNvSpPr/>
            <p:nvPr/>
          </p:nvSpPr>
          <p:spPr bwMode="gray">
            <a:xfrm>
              <a:off x="7554597" y="4468453"/>
              <a:ext cx="2773216" cy="699065"/>
            </a:xfrm>
            <a:prstGeom prst="roundRect">
              <a:avLst/>
            </a:prstGeom>
            <a:solidFill>
              <a:schemeClr val="accent4">
                <a:lumMod val="75000"/>
              </a:schemeClr>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altLang="ja-JP" sz="1600" b="1" kern="0" dirty="0">
                  <a:solidFill>
                    <a:schemeClr val="bg1"/>
                  </a:solidFill>
                  <a:latin typeface="+mj-lt"/>
                  <a:ea typeface="Meiryo UI" panose="020B0604030504040204" pitchFamily="50" charset="-128"/>
                  <a:cs typeface="Arial Unicode MS" pitchFamily="34" charset="-128"/>
                </a:rPr>
                <a:t>Web IDE</a:t>
              </a:r>
              <a:endParaRPr lang="ja-JP" altLang="en-US" sz="1600" b="1" kern="0" dirty="0" err="1">
                <a:solidFill>
                  <a:schemeClr val="bg1"/>
                </a:solidFill>
                <a:latin typeface="+mj-lt"/>
                <a:ea typeface="Meiryo UI" panose="020B0604030504040204" pitchFamily="50" charset="-128"/>
                <a:cs typeface="Arial Unicode MS" pitchFamily="34" charset="-128"/>
              </a:endParaRPr>
            </a:p>
          </p:txBody>
        </p:sp>
        <p:sp>
          <p:nvSpPr>
            <p:cNvPr id="124" name="Rectangle: Rounded Corners 8">
              <a:extLst>
                <a:ext uri="{FF2B5EF4-FFF2-40B4-BE49-F238E27FC236}">
                  <a16:creationId xmlns:a16="http://schemas.microsoft.com/office/drawing/2014/main" id="{0B20BAC6-3E66-CA4B-85AD-C843530B1872}"/>
                </a:ext>
              </a:extLst>
            </p:cNvPr>
            <p:cNvSpPr/>
            <p:nvPr/>
          </p:nvSpPr>
          <p:spPr bwMode="gray">
            <a:xfrm>
              <a:off x="7554596" y="5373652"/>
              <a:ext cx="2773216" cy="699065"/>
            </a:xfrm>
            <a:prstGeom prst="roundRect">
              <a:avLst/>
            </a:prstGeom>
            <a:solidFill>
              <a:schemeClr val="accent1"/>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altLang="ja-JP" sz="1600" b="1" kern="0" dirty="0">
                  <a:solidFill>
                    <a:schemeClr val="bg1"/>
                  </a:solidFill>
                  <a:latin typeface="+mj-lt"/>
                  <a:ea typeface="Meiryo UI" panose="020B0604030504040204" pitchFamily="50" charset="-128"/>
                  <a:cs typeface="Arial Unicode MS" pitchFamily="34" charset="-128"/>
                </a:rPr>
                <a:t>SAP</a:t>
              </a:r>
              <a:r>
                <a:rPr lang="ja-JP" altLang="en-US" sz="1600" b="1" kern="0" dirty="0">
                  <a:solidFill>
                    <a:schemeClr val="bg1"/>
                  </a:solidFill>
                  <a:latin typeface="+mj-lt"/>
                  <a:ea typeface="Meiryo UI" panose="020B0604030504040204" pitchFamily="50" charset="-128"/>
                  <a:cs typeface="Arial Unicode MS" pitchFamily="34" charset="-128"/>
                </a:rPr>
                <a:t> </a:t>
              </a:r>
              <a:r>
                <a:rPr lang="en-US" altLang="ja-JP" sz="1600" b="1" kern="0" dirty="0">
                  <a:solidFill>
                    <a:schemeClr val="bg1"/>
                  </a:solidFill>
                  <a:latin typeface="+mj-lt"/>
                  <a:ea typeface="Meiryo UI" panose="020B0604030504040204" pitchFamily="50" charset="-128"/>
                  <a:cs typeface="Arial Unicode MS" pitchFamily="34" charset="-128"/>
                </a:rPr>
                <a:t>Analytics Cloud</a:t>
              </a:r>
            </a:p>
          </p:txBody>
        </p:sp>
        <p:sp>
          <p:nvSpPr>
            <p:cNvPr id="125" name="Rectangle: Rounded Corners 9">
              <a:extLst>
                <a:ext uri="{FF2B5EF4-FFF2-40B4-BE49-F238E27FC236}">
                  <a16:creationId xmlns:a16="http://schemas.microsoft.com/office/drawing/2014/main" id="{3D287AC5-602C-C745-A152-8436C0464F37}"/>
                </a:ext>
              </a:extLst>
            </p:cNvPr>
            <p:cNvSpPr/>
            <p:nvPr/>
          </p:nvSpPr>
          <p:spPr bwMode="gray">
            <a:xfrm>
              <a:off x="7391996" y="3129216"/>
              <a:ext cx="3074092" cy="527500"/>
            </a:xfrm>
            <a:prstGeom prst="roundRect">
              <a:avLst/>
            </a:prstGeom>
            <a:noFill/>
            <a:ln w="28575" algn="ctr">
              <a:solidFill>
                <a:srgbClr val="FF0000"/>
              </a:solidFill>
              <a:prstDash val="sysDash"/>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altLang="ja-JP" sz="1600" b="1" kern="0" dirty="0">
                  <a:solidFill>
                    <a:srgbClr val="FF0000"/>
                  </a:solidFill>
                  <a:latin typeface="+mj-lt"/>
                  <a:ea typeface="Arial Unicode MS" pitchFamily="34" charset="-128"/>
                  <a:cs typeface="Arial Unicode MS" pitchFamily="34" charset="-128"/>
                </a:rPr>
                <a:t>e</a:t>
              </a:r>
              <a:r>
                <a:rPr lang="en-US" altLang="ja-JP" sz="1600" b="1" kern="0" dirty="0" err="1">
                  <a:solidFill>
                    <a:srgbClr val="FF0000"/>
                  </a:solidFill>
                  <a:latin typeface="+mj-lt"/>
                  <a:ea typeface="Arial Unicode MS" pitchFamily="34" charset="-128"/>
                  <a:cs typeface="Arial Unicode MS" pitchFamily="34" charset="-128"/>
                </a:rPr>
                <a:t>mbedded</a:t>
              </a:r>
              <a:r>
                <a:rPr lang="en-US" altLang="ja-JP" sz="1600" b="1" kern="0" dirty="0">
                  <a:solidFill>
                    <a:srgbClr val="FF0000"/>
                  </a:solidFill>
                  <a:latin typeface="+mj-lt"/>
                  <a:ea typeface="Arial Unicode MS" pitchFamily="34" charset="-128"/>
                  <a:cs typeface="Arial Unicode MS" pitchFamily="34" charset="-128"/>
                </a:rPr>
                <a:t> analytics</a:t>
              </a:r>
              <a:endParaRPr lang="ja-JP" altLang="en-US" sz="1600" b="1" kern="0" dirty="0" err="1">
                <a:solidFill>
                  <a:srgbClr val="FF0000"/>
                </a:solidFill>
                <a:latin typeface="+mj-lt"/>
                <a:ea typeface="Arial Unicode MS" pitchFamily="34" charset="-128"/>
                <a:cs typeface="Arial Unicode MS" pitchFamily="34" charset="-128"/>
              </a:endParaRPr>
            </a:p>
          </p:txBody>
        </p:sp>
      </p:grpSp>
      <p:sp>
        <p:nvSpPr>
          <p:cNvPr id="126" name="Text Placeholder 1">
            <a:extLst>
              <a:ext uri="{FF2B5EF4-FFF2-40B4-BE49-F238E27FC236}">
                <a16:creationId xmlns:a16="http://schemas.microsoft.com/office/drawing/2014/main" id="{25FC9E38-70EF-5C45-92CF-DB50DD851030}"/>
              </a:ext>
            </a:extLst>
          </p:cNvPr>
          <p:cNvSpPr txBox="1">
            <a:spLocks/>
          </p:cNvSpPr>
          <p:nvPr/>
        </p:nvSpPr>
        <p:spPr>
          <a:xfrm>
            <a:off x="429198" y="2209470"/>
            <a:ext cx="7299194" cy="4198255"/>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algun Gothic" panose="020B0503020000020004" pitchFamily="34" charset="-127"/>
                <a:ea typeface="Malgun Gothic" panose="020B0503020000020004" pitchFamily="34" charset="-127"/>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algun Gothic" panose="020B0503020000020004" pitchFamily="34" charset="-127"/>
                <a:ea typeface="Malgun Gothic" panose="020B0503020000020004" pitchFamily="34" charset="-127"/>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algun Gothic" panose="020B0503020000020004" pitchFamily="34" charset="-127"/>
                <a:ea typeface="Malgun Gothic" panose="020B0503020000020004" pitchFamily="34" charset="-127"/>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algun Gothic" panose="020B0503020000020004" pitchFamily="34" charset="-127"/>
                <a:ea typeface="Malgun Gothic" panose="020B0503020000020004" pitchFamily="34" charset="-127"/>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algun Gothic" panose="020B0503020000020004" pitchFamily="34" charset="-127"/>
                <a:ea typeface="Malgun Gothic" panose="020B0503020000020004" pitchFamily="34" charset="-127"/>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86" indent="-285750">
              <a:buFont typeface="Wingdings" pitchFamily="2" charset="2"/>
              <a:buChar char="§"/>
            </a:pPr>
            <a:r>
              <a:rPr lang="ja-JP" altLang="en-US" sz="1800">
                <a:solidFill>
                  <a:schemeClr val="accent3"/>
                </a:solidFill>
              </a:rPr>
              <a:t>많은 </a:t>
            </a:r>
            <a:r>
              <a:rPr kumimoji="1" lang="en-US" altLang="ja-JP" sz="1800" dirty="0">
                <a:solidFill>
                  <a:schemeClr val="accent3"/>
                </a:solidFill>
              </a:rPr>
              <a:t>Fiori app types </a:t>
            </a:r>
            <a:r>
              <a:rPr kumimoji="1" lang="ja-JP" altLang="en-US" sz="1800">
                <a:solidFill>
                  <a:schemeClr val="accent3"/>
                </a:solidFill>
              </a:rPr>
              <a:t>들이 </a:t>
            </a:r>
            <a:r>
              <a:rPr kumimoji="1" lang="en-US" altLang="ja-JP" sz="1800" dirty="0">
                <a:solidFill>
                  <a:schemeClr val="accent3"/>
                </a:solidFill>
              </a:rPr>
              <a:t>Embedded Analytics</a:t>
            </a:r>
            <a:r>
              <a:rPr kumimoji="1" lang="ja-JP" altLang="en-US" sz="1800">
                <a:solidFill>
                  <a:schemeClr val="accent3"/>
                </a:solidFill>
              </a:rPr>
              <a:t> 구현에 활용됩니다</a:t>
            </a:r>
            <a:r>
              <a:rPr kumimoji="1" lang="en-US" altLang="ko-KR" sz="1800" dirty="0">
                <a:solidFill>
                  <a:schemeClr val="accent3"/>
                </a:solidFill>
              </a:rPr>
              <a:t>.</a:t>
            </a:r>
            <a:endParaRPr kumimoji="1" lang="en-US" altLang="ja-JP" sz="1800" dirty="0">
              <a:solidFill>
                <a:schemeClr val="accent3"/>
              </a:solidFill>
            </a:endParaRPr>
          </a:p>
          <a:p>
            <a:pPr marL="465714" lvl="1" indent="-285750"/>
            <a:r>
              <a:rPr kumimoji="1" lang="en-US" altLang="ja-JP" sz="1200" dirty="0"/>
              <a:t>Fiori Elements apps (Overview Page, Analytical List Report) and Fiori Elements in Web IDE.</a:t>
            </a:r>
          </a:p>
          <a:p>
            <a:pPr marL="644633" lvl="2" indent="-285750">
              <a:spcBef>
                <a:spcPts val="600"/>
              </a:spcBef>
              <a:buClr>
                <a:schemeClr val="accent1"/>
              </a:buClr>
              <a:buFont typeface="Wingdings" pitchFamily="2" charset="2"/>
              <a:buChar char="§"/>
            </a:pPr>
            <a:r>
              <a:rPr lang="en-US" altLang="ja-JP" sz="1400" dirty="0"/>
              <a:t>List Report is categorized as Transactional app officially, not Analytical app.</a:t>
            </a:r>
          </a:p>
          <a:p>
            <a:pPr marL="465714" lvl="1" indent="-285750"/>
            <a:r>
              <a:rPr lang="en-US" altLang="ja-JP" sz="1200" dirty="0"/>
              <a:t>Analysis Path Framework and APF Configuration Modeler.</a:t>
            </a:r>
          </a:p>
          <a:p>
            <a:pPr marL="465714" lvl="1" indent="-285750"/>
            <a:r>
              <a:rPr lang="en-US" altLang="ja-JP" sz="1200" dirty="0"/>
              <a:t>Smart Business Apps (KPI Tile, Report (Analytical List Report)) and design tools to create them.</a:t>
            </a:r>
          </a:p>
          <a:p>
            <a:pPr marL="465714" lvl="1" indent="-285750"/>
            <a:r>
              <a:rPr lang="en-US" altLang="ja-JP" sz="1200" dirty="0"/>
              <a:t>Multidimensional Reporting (Design Studio / Web Dynpro Grid)</a:t>
            </a:r>
          </a:p>
          <a:p>
            <a:pPr marL="285750" indent="-285750">
              <a:spcBef>
                <a:spcPts val="600"/>
              </a:spcBef>
              <a:buFont typeface="Wingdings" pitchFamily="2" charset="2"/>
              <a:buChar char="§"/>
            </a:pPr>
            <a:endParaRPr kumimoji="1" lang="en-US" altLang="ja-JP" sz="1800" dirty="0">
              <a:solidFill>
                <a:schemeClr val="accent3"/>
              </a:solidFill>
            </a:endParaRPr>
          </a:p>
          <a:p>
            <a:pPr marL="285750" indent="-285750">
              <a:spcBef>
                <a:spcPts val="600"/>
              </a:spcBef>
              <a:buFont typeface="Wingdings" pitchFamily="2" charset="2"/>
              <a:buChar char="§"/>
            </a:pPr>
            <a:r>
              <a:rPr lang="en-US" altLang="ja-JP" sz="1800" dirty="0">
                <a:solidFill>
                  <a:schemeClr val="accent3"/>
                </a:solidFill>
              </a:rPr>
              <a:t>S/4HANA</a:t>
            </a:r>
            <a:r>
              <a:rPr lang="ja-JP" altLang="en-US" sz="1800">
                <a:solidFill>
                  <a:schemeClr val="accent3"/>
                </a:solidFill>
              </a:rPr>
              <a:t>내에서 </a:t>
            </a:r>
            <a:r>
              <a:rPr lang="en-US" altLang="ja-JP" sz="1800" dirty="0">
                <a:solidFill>
                  <a:schemeClr val="accent3"/>
                </a:solidFill>
              </a:rPr>
              <a:t>analytical app</a:t>
            </a:r>
            <a:r>
              <a:rPr lang="ja-JP" altLang="en-US" sz="1800">
                <a:solidFill>
                  <a:schemeClr val="accent3"/>
                </a:solidFill>
              </a:rPr>
              <a:t> 생성시 아래 </a:t>
            </a:r>
            <a:r>
              <a:rPr lang="en-US" altLang="ko-KR" sz="1800" dirty="0">
                <a:solidFill>
                  <a:schemeClr val="accent3"/>
                </a:solidFill>
              </a:rPr>
              <a:t>2</a:t>
            </a:r>
            <a:r>
              <a:rPr lang="ko-KR" altLang="en-US" sz="1800" dirty="0">
                <a:solidFill>
                  <a:schemeClr val="accent3"/>
                </a:solidFill>
              </a:rPr>
              <a:t>가지 방법이 적용됩니다</a:t>
            </a:r>
            <a:r>
              <a:rPr lang="en-US" altLang="ko-KR" sz="1800" dirty="0">
                <a:solidFill>
                  <a:schemeClr val="accent3"/>
                </a:solidFill>
              </a:rPr>
              <a:t>.</a:t>
            </a:r>
            <a:r>
              <a:rPr lang="en-US" altLang="ja-JP" sz="1800" dirty="0">
                <a:solidFill>
                  <a:schemeClr val="accent3"/>
                </a:solidFill>
              </a:rPr>
              <a:t> </a:t>
            </a:r>
          </a:p>
          <a:p>
            <a:pPr marL="465750" lvl="1" indent="-285750"/>
            <a:r>
              <a:rPr lang="en-US" altLang="ja-JP" sz="1600" dirty="0">
                <a:solidFill>
                  <a:schemeClr val="accent3"/>
                </a:solidFill>
              </a:rPr>
              <a:t>1) Use Standard Fiori apps, </a:t>
            </a:r>
          </a:p>
          <a:p>
            <a:pPr marL="465750" lvl="1" indent="-285750"/>
            <a:r>
              <a:rPr lang="en-US" altLang="ja-JP" sz="1600" dirty="0">
                <a:solidFill>
                  <a:schemeClr val="accent3"/>
                </a:solidFill>
              </a:rPr>
              <a:t>2) Create custom analytical apps using</a:t>
            </a:r>
          </a:p>
          <a:p>
            <a:pPr marL="644525" lvl="2" indent="-285750">
              <a:spcBef>
                <a:spcPts val="600"/>
              </a:spcBef>
              <a:buClr>
                <a:schemeClr val="accent1"/>
              </a:buClr>
              <a:buFont typeface="Wingdings" pitchFamily="2" charset="2"/>
              <a:buChar char="§"/>
            </a:pPr>
            <a:r>
              <a:rPr lang="en-US" altLang="ja-JP" sz="1600" dirty="0">
                <a:solidFill>
                  <a:schemeClr val="accent3"/>
                </a:solidFill>
              </a:rPr>
              <a:t>Fiori tools for analytical apps or Web IDE</a:t>
            </a:r>
          </a:p>
          <a:p>
            <a:pPr marL="644525" lvl="2" indent="-285750">
              <a:spcBef>
                <a:spcPts val="600"/>
              </a:spcBef>
              <a:buClr>
                <a:schemeClr val="accent1"/>
              </a:buClr>
              <a:buFont typeface="Wingdings" pitchFamily="2" charset="2"/>
              <a:buChar char="§"/>
            </a:pPr>
            <a:r>
              <a:rPr lang="en-US" altLang="ja-JP" sz="1600" dirty="0">
                <a:solidFill>
                  <a:schemeClr val="accent3"/>
                </a:solidFill>
              </a:rPr>
              <a:t>SAC or BusinessObjects</a:t>
            </a:r>
          </a:p>
        </p:txBody>
      </p:sp>
    </p:spTree>
    <p:extLst>
      <p:ext uri="{BB962C8B-B14F-4D97-AF65-F5344CB8AC3E}">
        <p14:creationId xmlns:p14="http://schemas.microsoft.com/office/powerpoint/2010/main" val="113153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33E-63CA-5445-AD4A-8D1E98B798C7}"/>
              </a:ext>
            </a:extLst>
          </p:cNvPr>
          <p:cNvSpPr>
            <a:spLocks noGrp="1"/>
          </p:cNvSpPr>
          <p:nvPr>
            <p:ph type="title"/>
          </p:nvPr>
        </p:nvSpPr>
        <p:spPr>
          <a:xfrm>
            <a:off x="504001" y="504000"/>
            <a:ext cx="11186476" cy="646331"/>
          </a:xfrm>
        </p:spPr>
        <p:txBody>
          <a:bodyPr/>
          <a:lstStyle/>
          <a:p>
            <a:r>
              <a:rPr lang="en-US" altLang="ko-KR" dirty="0"/>
              <a:t>S4H Embedded Analytics</a:t>
            </a:r>
            <a:r>
              <a:rPr lang="ko-KR" altLang="en-US" dirty="0"/>
              <a:t> </a:t>
            </a:r>
            <a:r>
              <a:rPr lang="en-US" altLang="ko-KR" dirty="0"/>
              <a:t>in detail</a:t>
            </a:r>
            <a:br>
              <a:rPr lang="en-US" altLang="ko-KR" dirty="0"/>
            </a:br>
            <a:r>
              <a:rPr lang="en-US" altLang="ko-KR" sz="1800" b="0" dirty="0"/>
              <a:t>Fiori and embedded analytics</a:t>
            </a:r>
            <a:r>
              <a:rPr lang="ko-KR" altLang="en-US" sz="1800" b="0" dirty="0"/>
              <a:t>의 관계</a:t>
            </a:r>
            <a:endParaRPr lang="en-KR" sz="1800" b="0" dirty="0"/>
          </a:p>
        </p:txBody>
      </p:sp>
      <p:sp>
        <p:nvSpPr>
          <p:cNvPr id="3" name="Rectangle 2">
            <a:extLst>
              <a:ext uri="{FF2B5EF4-FFF2-40B4-BE49-F238E27FC236}">
                <a16:creationId xmlns:a16="http://schemas.microsoft.com/office/drawing/2014/main" id="{605DB1BD-866B-974A-849D-34CF1FE5ABB0}"/>
              </a:ext>
            </a:extLst>
          </p:cNvPr>
          <p:cNvSpPr/>
          <p:nvPr/>
        </p:nvSpPr>
        <p:spPr>
          <a:xfrm>
            <a:off x="505459" y="1328735"/>
            <a:ext cx="11183437" cy="830997"/>
          </a:xfrm>
          <a:prstGeom prst="rect">
            <a:avLst/>
          </a:prstGeom>
        </p:spPr>
        <p:txBody>
          <a:bodyPr wrap="square">
            <a:spAutoFit/>
          </a:bodyPr>
          <a:lstStyle/>
          <a:p>
            <a:pPr>
              <a:defRPr/>
            </a:pPr>
            <a:r>
              <a:rPr lang="en-US" altLang="ko-KR" sz="1600" dirty="0">
                <a:solidFill>
                  <a:srgbClr val="000000"/>
                </a:solidFill>
                <a:latin typeface="Malgun Gothic" panose="020B0503020000020004" pitchFamily="34" charset="-127"/>
                <a:ea typeface="Malgun Gothic" panose="020B0503020000020004" pitchFamily="34" charset="-127"/>
              </a:rPr>
              <a:t>Fiori Application</a:t>
            </a:r>
            <a:r>
              <a:rPr lang="ko-KR" altLang="en-US" sz="1600" dirty="0">
                <a:solidFill>
                  <a:srgbClr val="000000"/>
                </a:solidFill>
                <a:latin typeface="Malgun Gothic" panose="020B0503020000020004" pitchFamily="34" charset="-127"/>
                <a:ea typeface="Malgun Gothic" panose="020B0503020000020004" pitchFamily="34" charset="-127"/>
              </a:rPr>
              <a:t>은 </a:t>
            </a:r>
            <a:r>
              <a:rPr lang="en-US" altLang="ko-KR" sz="1600" dirty="0">
                <a:solidFill>
                  <a:srgbClr val="000000"/>
                </a:solidFill>
                <a:latin typeface="Malgun Gothic" panose="020B0503020000020004" pitchFamily="34" charset="-127"/>
                <a:ea typeface="Malgun Gothic" panose="020B0503020000020004" pitchFamily="34" charset="-127"/>
              </a:rPr>
              <a:t>Business </a:t>
            </a:r>
            <a:r>
              <a:rPr lang="ko-KR" altLang="en-US" sz="1600" dirty="0">
                <a:solidFill>
                  <a:srgbClr val="000000"/>
                </a:solidFill>
                <a:latin typeface="Malgun Gothic" panose="020B0503020000020004" pitchFamily="34" charset="-127"/>
                <a:ea typeface="Malgun Gothic" panose="020B0503020000020004" pitchFamily="34" charset="-127"/>
              </a:rPr>
              <a:t>사용자를 위해 </a:t>
            </a:r>
            <a:r>
              <a:rPr lang="en-US" altLang="ko-KR" sz="1600" dirty="0">
                <a:solidFill>
                  <a:srgbClr val="000000"/>
                </a:solidFill>
                <a:latin typeface="Malgun Gothic" panose="020B0503020000020004" pitchFamily="34" charset="-127"/>
                <a:ea typeface="Malgun Gothic" panose="020B0503020000020004" pitchFamily="34" charset="-127"/>
              </a:rPr>
              <a:t>Fiori contents</a:t>
            </a:r>
            <a:r>
              <a:rPr lang="ko-KR" altLang="en-US" sz="1600" dirty="0">
                <a:solidFill>
                  <a:srgbClr val="000000"/>
                </a:solidFill>
                <a:latin typeface="Malgun Gothic" panose="020B0503020000020004" pitchFamily="34" charset="-127"/>
                <a:ea typeface="Malgun Gothic" panose="020B0503020000020004" pitchFamily="34" charset="-127"/>
              </a:rPr>
              <a:t>와 이를 생성할 수 있는 저작</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개발</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 툴을 지원하며</a:t>
            </a:r>
            <a:r>
              <a:rPr lang="en-US" altLang="ko-KR" sz="1600" dirty="0">
                <a:solidFill>
                  <a:srgbClr val="000000"/>
                </a:solidFill>
                <a:latin typeface="Malgun Gothic" panose="020B0503020000020004" pitchFamily="34" charset="-127"/>
                <a:ea typeface="Malgun Gothic" panose="020B0503020000020004" pitchFamily="34" charset="-127"/>
              </a:rPr>
              <a:t>, Key-User</a:t>
            </a:r>
            <a:r>
              <a:rPr lang="ko-KR" altLang="en-US" sz="1600" dirty="0">
                <a:solidFill>
                  <a:srgbClr val="000000"/>
                </a:solidFill>
                <a:latin typeface="Malgun Gothic" panose="020B0503020000020004" pitchFamily="34" charset="-127"/>
                <a:ea typeface="Malgun Gothic" panose="020B0503020000020004" pitchFamily="34" charset="-127"/>
              </a:rPr>
              <a:t>들을 위해서 전문적인 </a:t>
            </a:r>
            <a:r>
              <a:rPr lang="en-US" altLang="ko-KR" sz="1600" dirty="0">
                <a:solidFill>
                  <a:srgbClr val="000000"/>
                </a:solidFill>
                <a:latin typeface="Malgun Gothic" panose="020B0503020000020004" pitchFamily="34" charset="-127"/>
                <a:ea typeface="Malgun Gothic" panose="020B0503020000020004" pitchFamily="34" charset="-127"/>
              </a:rPr>
              <a:t>Fiori </a:t>
            </a:r>
            <a:r>
              <a:rPr lang="ko-KR" altLang="en-US" sz="1600" dirty="0">
                <a:solidFill>
                  <a:srgbClr val="000000"/>
                </a:solidFill>
                <a:latin typeface="Malgun Gothic" panose="020B0503020000020004" pitchFamily="34" charset="-127"/>
                <a:ea typeface="Malgun Gothic" panose="020B0503020000020004" pitchFamily="34" charset="-127"/>
              </a:rPr>
              <a:t>저작</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개발</a:t>
            </a:r>
            <a:r>
              <a:rPr lang="en-US" altLang="ko-KR" sz="1600" dirty="0">
                <a:solidFill>
                  <a:srgbClr val="000000"/>
                </a:solidFill>
                <a:latin typeface="Malgun Gothic" panose="020B0503020000020004" pitchFamily="34" charset="-127"/>
                <a:ea typeface="Malgun Gothic" panose="020B0503020000020004" pitchFamily="34" charset="-127"/>
              </a:rPr>
              <a:t>) </a:t>
            </a:r>
            <a:r>
              <a:rPr lang="ko-KR" altLang="en-US" sz="1600" dirty="0">
                <a:solidFill>
                  <a:srgbClr val="000000"/>
                </a:solidFill>
                <a:latin typeface="Malgun Gothic" panose="020B0503020000020004" pitchFamily="34" charset="-127"/>
                <a:ea typeface="Malgun Gothic" panose="020B0503020000020004" pitchFamily="34" charset="-127"/>
              </a:rPr>
              <a:t>툴을 지원합니다</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 특히 </a:t>
            </a:r>
            <a:r>
              <a:rPr lang="ko-KR" altLang="en-US" sz="1600" dirty="0" err="1">
                <a:solidFill>
                  <a:srgbClr val="000000"/>
                </a:solidFill>
                <a:latin typeface="Malgun Gothic" panose="020B0503020000020004" pitchFamily="34" charset="-127"/>
                <a:ea typeface="Malgun Gothic" panose="020B0503020000020004" pitchFamily="34" charset="-127"/>
              </a:rPr>
              <a:t>다차원분석</a:t>
            </a:r>
            <a:r>
              <a:rPr lang="ko-KR" altLang="en-US" sz="1600" dirty="0">
                <a:solidFill>
                  <a:srgbClr val="000000"/>
                </a:solidFill>
                <a:latin typeface="Malgun Gothic" panose="020B0503020000020004" pitchFamily="34" charset="-127"/>
                <a:ea typeface="Malgun Gothic" panose="020B0503020000020004" pitchFamily="34" charset="-127"/>
              </a:rPr>
              <a:t> </a:t>
            </a:r>
            <a:r>
              <a:rPr lang="ko-KR" altLang="en-US" sz="1600" dirty="0" err="1">
                <a:solidFill>
                  <a:srgbClr val="000000"/>
                </a:solidFill>
                <a:latin typeface="Malgun Gothic" panose="020B0503020000020004" pitchFamily="34" charset="-127"/>
                <a:ea typeface="Malgun Gothic" panose="020B0503020000020004" pitchFamily="34" charset="-127"/>
              </a:rPr>
              <a:t>리포팅</a:t>
            </a:r>
            <a:r>
              <a:rPr lang="en-US" altLang="ko-KR" sz="1600" dirty="0">
                <a:solidFill>
                  <a:srgbClr val="000000"/>
                </a:solidFill>
                <a:latin typeface="Malgun Gothic" panose="020B0503020000020004" pitchFamily="34" charset="-127"/>
                <a:ea typeface="Malgun Gothic" panose="020B0503020000020004" pitchFamily="34" charset="-127"/>
              </a:rPr>
              <a:t> Fiori App</a:t>
            </a:r>
            <a:r>
              <a:rPr lang="ko-KR" altLang="en-US" sz="1600" dirty="0">
                <a:solidFill>
                  <a:srgbClr val="000000"/>
                </a:solidFill>
                <a:latin typeface="Malgun Gothic" panose="020B0503020000020004" pitchFamily="34" charset="-127"/>
                <a:ea typeface="Malgun Gothic" panose="020B0503020000020004" pitchFamily="34" charset="-127"/>
              </a:rPr>
              <a:t>의 경우 </a:t>
            </a:r>
            <a:r>
              <a:rPr lang="en-US" altLang="ko-KR" sz="1600" dirty="0">
                <a:solidFill>
                  <a:srgbClr val="000000"/>
                </a:solidFill>
                <a:latin typeface="Malgun Gothic" panose="020B0503020000020004" pitchFamily="34" charset="-127"/>
                <a:ea typeface="Malgun Gothic" panose="020B0503020000020004" pitchFamily="34" charset="-127"/>
              </a:rPr>
              <a:t>BPC</a:t>
            </a:r>
            <a:r>
              <a:rPr lang="ko-KR" altLang="en-US" sz="1600" dirty="0" err="1">
                <a:solidFill>
                  <a:srgbClr val="000000"/>
                </a:solidFill>
                <a:latin typeface="Malgun Gothic" panose="020B0503020000020004" pitchFamily="34" charset="-127"/>
                <a:ea typeface="Malgun Gothic" panose="020B0503020000020004" pitchFamily="34" charset="-127"/>
              </a:rPr>
              <a:t>를</a:t>
            </a:r>
            <a:r>
              <a:rPr lang="ko-KR" altLang="en-US" sz="1600" dirty="0">
                <a:solidFill>
                  <a:srgbClr val="000000"/>
                </a:solidFill>
                <a:latin typeface="Malgun Gothic" panose="020B0503020000020004" pitchFamily="34" charset="-127"/>
                <a:ea typeface="Malgun Gothic" panose="020B0503020000020004" pitchFamily="34" charset="-127"/>
              </a:rPr>
              <a:t> 지원하며</a:t>
            </a:r>
            <a:r>
              <a:rPr lang="en-US" altLang="ko-KR" sz="1600" dirty="0">
                <a:solidFill>
                  <a:srgbClr val="000000"/>
                </a:solidFill>
                <a:latin typeface="Malgun Gothic" panose="020B0503020000020004" pitchFamily="34" charset="-127"/>
                <a:ea typeface="Malgun Gothic" panose="020B0503020000020004" pitchFamily="34" charset="-127"/>
              </a:rPr>
              <a:t>, BI tools</a:t>
            </a:r>
            <a:r>
              <a:rPr lang="ko-KR" altLang="en-US" sz="1600" dirty="0">
                <a:solidFill>
                  <a:srgbClr val="000000"/>
                </a:solidFill>
                <a:latin typeface="Malgun Gothic" panose="020B0503020000020004" pitchFamily="34" charset="-127"/>
                <a:ea typeface="Malgun Gothic" panose="020B0503020000020004" pitchFamily="34" charset="-127"/>
              </a:rPr>
              <a:t>에서도 많은 활용이 되고 있습니다</a:t>
            </a:r>
            <a:r>
              <a:rPr lang="en-US" altLang="ko-KR" sz="1600" dirty="0">
                <a:solidFill>
                  <a:srgbClr val="000000"/>
                </a:solidFill>
                <a:latin typeface="Malgun Gothic" panose="020B0503020000020004" pitchFamily="34" charset="-127"/>
                <a:ea typeface="Malgun Gothic" panose="020B0503020000020004" pitchFamily="34" charset="-127"/>
              </a:rPr>
              <a:t>.</a:t>
            </a:r>
            <a:endParaRPr lang="ko-KR" altLang="en-US" sz="1600" dirty="0">
              <a:solidFill>
                <a:srgbClr val="000000"/>
              </a:solidFill>
              <a:latin typeface="Malgun Gothic" panose="020B0503020000020004" pitchFamily="34" charset="-127"/>
              <a:ea typeface="Malgun Gothic" panose="020B0503020000020004" pitchFamily="34" charset="-127"/>
            </a:endParaRPr>
          </a:p>
        </p:txBody>
      </p:sp>
      <p:grpSp>
        <p:nvGrpSpPr>
          <p:cNvPr id="5" name="Group 4">
            <a:extLst>
              <a:ext uri="{FF2B5EF4-FFF2-40B4-BE49-F238E27FC236}">
                <a16:creationId xmlns:a16="http://schemas.microsoft.com/office/drawing/2014/main" id="{9B7873A2-A178-844A-9355-F6DCCFFC37B1}"/>
              </a:ext>
            </a:extLst>
          </p:cNvPr>
          <p:cNvGrpSpPr/>
          <p:nvPr/>
        </p:nvGrpSpPr>
        <p:grpSpPr>
          <a:xfrm>
            <a:off x="781686" y="2254398"/>
            <a:ext cx="10627842" cy="4099601"/>
            <a:chOff x="781686" y="2254399"/>
            <a:chExt cx="8835865" cy="3650994"/>
          </a:xfrm>
        </p:grpSpPr>
        <p:grpSp>
          <p:nvGrpSpPr>
            <p:cNvPr id="13" name="Group 12">
              <a:extLst>
                <a:ext uri="{FF2B5EF4-FFF2-40B4-BE49-F238E27FC236}">
                  <a16:creationId xmlns:a16="http://schemas.microsoft.com/office/drawing/2014/main" id="{36B58D4C-0392-6440-B4AD-FDC6F27E3739}"/>
                </a:ext>
              </a:extLst>
            </p:cNvPr>
            <p:cNvGrpSpPr/>
            <p:nvPr/>
          </p:nvGrpSpPr>
          <p:grpSpPr>
            <a:xfrm>
              <a:off x="4288574" y="5045545"/>
              <a:ext cx="1082309" cy="730493"/>
              <a:chOff x="4967349" y="5334141"/>
              <a:chExt cx="1732454" cy="1083532"/>
            </a:xfrm>
            <a:solidFill>
              <a:schemeClr val="bg1">
                <a:lumMod val="85000"/>
              </a:schemeClr>
            </a:solidFill>
          </p:grpSpPr>
          <p:sp>
            <p:nvSpPr>
              <p:cNvPr id="14" name="Rounded Rectangle 43">
                <a:hlinkClick r:id="" action="ppaction://noaction"/>
                <a:extLst>
                  <a:ext uri="{FF2B5EF4-FFF2-40B4-BE49-F238E27FC236}">
                    <a16:creationId xmlns:a16="http://schemas.microsoft.com/office/drawing/2014/main" id="{B7812D04-172E-504A-B081-040086C45A9E}"/>
                  </a:ext>
                </a:extLst>
              </p:cNvPr>
              <p:cNvSpPr/>
              <p:nvPr/>
            </p:nvSpPr>
            <p:spPr bwMode="gray">
              <a:xfrm>
                <a:off x="4967349" y="5371298"/>
                <a:ext cx="1732454" cy="1046375"/>
              </a:xfrm>
              <a:prstGeom prst="roundRect">
                <a:avLst/>
              </a:prstGeom>
              <a:solidFill>
                <a:schemeClr val="accent3"/>
              </a:solid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900" b="1" kern="0" dirty="0">
                    <a:solidFill>
                      <a:schemeClr val="bg1">
                        <a:lumMod val="95000"/>
                      </a:schemeClr>
                    </a:solidFill>
                    <a:latin typeface="+mj-lt"/>
                    <a:ea typeface="Arial Unicode MS" pitchFamily="34" charset="-128"/>
                    <a:cs typeface="Arial Unicode MS" pitchFamily="34" charset="-128"/>
                  </a:rPr>
                  <a:t>VDM </a:t>
                </a:r>
              </a:p>
              <a:p>
                <a:pPr algn="ctr" defTabSz="514025" fontAlgn="base">
                  <a:spcBef>
                    <a:spcPct val="50000"/>
                  </a:spcBef>
                  <a:spcAft>
                    <a:spcPct val="0"/>
                  </a:spcAft>
                  <a:buClr>
                    <a:srgbClr val="F0AB00"/>
                  </a:buClr>
                  <a:buSzPct val="80000"/>
                </a:pPr>
                <a:r>
                  <a:rPr lang="en-US" sz="900" b="1" kern="0" dirty="0">
                    <a:solidFill>
                      <a:schemeClr val="bg1">
                        <a:lumMod val="95000"/>
                      </a:schemeClr>
                    </a:solidFill>
                    <a:latin typeface="+mj-lt"/>
                    <a:ea typeface="Arial Unicode MS" pitchFamily="34" charset="-128"/>
                    <a:cs typeface="Arial Unicode MS" pitchFamily="34" charset="-128"/>
                  </a:rPr>
                  <a:t>(CDS View)</a:t>
                </a:r>
              </a:p>
            </p:txBody>
          </p:sp>
          <p:sp>
            <p:nvSpPr>
              <p:cNvPr id="15" name="Pentagon 44">
                <a:extLst>
                  <a:ext uri="{FF2B5EF4-FFF2-40B4-BE49-F238E27FC236}">
                    <a16:creationId xmlns:a16="http://schemas.microsoft.com/office/drawing/2014/main" id="{E0F42123-0BF1-CF46-BC66-3008461FDC41}"/>
                  </a:ext>
                </a:extLst>
              </p:cNvPr>
              <p:cNvSpPr/>
              <p:nvPr/>
            </p:nvSpPr>
            <p:spPr bwMode="gray">
              <a:xfrm rot="16200000">
                <a:off x="6351569" y="5319480"/>
                <a:ext cx="228993" cy="258315"/>
              </a:xfrm>
              <a:prstGeom prst="homePlate">
                <a:avLst/>
              </a:prstGeom>
              <a:no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lumMod val="95000"/>
                    </a:schemeClr>
                  </a:solidFill>
                  <a:latin typeface="+mj-lt"/>
                  <a:cs typeface="BentonSans Regular"/>
                </a:endParaRPr>
              </a:p>
            </p:txBody>
          </p:sp>
        </p:grpSp>
        <p:sp>
          <p:nvSpPr>
            <p:cNvPr id="16" name="TextBox 15">
              <a:extLst>
                <a:ext uri="{FF2B5EF4-FFF2-40B4-BE49-F238E27FC236}">
                  <a16:creationId xmlns:a16="http://schemas.microsoft.com/office/drawing/2014/main" id="{6BD7E2B4-EBB5-EA47-AA83-91596665061A}"/>
                </a:ext>
              </a:extLst>
            </p:cNvPr>
            <p:cNvSpPr txBox="1"/>
            <p:nvPr/>
          </p:nvSpPr>
          <p:spPr>
            <a:xfrm>
              <a:off x="1786866" y="2638421"/>
              <a:ext cx="7830685" cy="1048838"/>
            </a:xfrm>
            <a:prstGeom prst="rect">
              <a:avLst/>
            </a:prstGeom>
            <a:solidFill>
              <a:schemeClr val="accent4">
                <a:lumMod val="40000"/>
                <a:lumOff val="60000"/>
              </a:schemeClr>
            </a:solidFill>
            <a:ln w="38100" algn="ctr">
              <a:noFill/>
              <a:miter lim="800000"/>
              <a:headEnd/>
              <a:tailEnd/>
            </a:ln>
          </p:spPr>
          <p:txBody>
            <a:bodyPr lIns="31870" tIns="25496" rIns="31870" bIns="25496" rtlCol="0" anchor="t"/>
            <a:lstStyle>
              <a:defPPr>
                <a:defRPr lang="de-DE"/>
              </a:defPPr>
              <a:lvl1pPr algn="ctr" defTabSz="767976" fontAlgn="base">
                <a:spcBef>
                  <a:spcPct val="50000"/>
                </a:spcBef>
                <a:spcAft>
                  <a:spcPct val="0"/>
                </a:spcAft>
                <a:buClr>
                  <a:srgbClr val="F0AB00"/>
                </a:buClr>
                <a:buSzPct val="80000"/>
                <a:defRPr sz="1100" b="1" kern="0">
                  <a:ea typeface="Arial Unicode MS" pitchFamily="34" charset="-128"/>
                  <a:cs typeface="Arial Unicode MS" pitchFamily="34" charset="-128"/>
                </a:defRPr>
              </a:lvl1pPr>
            </a:lstStyle>
            <a:p>
              <a:r>
                <a:rPr lang="en-US" sz="1050" dirty="0">
                  <a:latin typeface="+mj-lt"/>
                </a:rPr>
                <a:t>Business-User: Fiori contents/tools for Analytics</a:t>
              </a:r>
            </a:p>
          </p:txBody>
        </p:sp>
        <p:grpSp>
          <p:nvGrpSpPr>
            <p:cNvPr id="17" name="Group 16">
              <a:extLst>
                <a:ext uri="{FF2B5EF4-FFF2-40B4-BE49-F238E27FC236}">
                  <a16:creationId xmlns:a16="http://schemas.microsoft.com/office/drawing/2014/main" id="{CD5E3E5E-B4A3-864F-B42E-DE96480FAD31}"/>
                </a:ext>
              </a:extLst>
            </p:cNvPr>
            <p:cNvGrpSpPr/>
            <p:nvPr/>
          </p:nvGrpSpPr>
          <p:grpSpPr>
            <a:xfrm>
              <a:off x="4825609" y="2926484"/>
              <a:ext cx="873130" cy="698893"/>
              <a:chOff x="2362306" y="1715522"/>
              <a:chExt cx="1732454" cy="1095327"/>
            </a:xfrm>
            <a:solidFill>
              <a:schemeClr val="accent4"/>
            </a:solidFill>
          </p:grpSpPr>
          <p:sp>
            <p:nvSpPr>
              <p:cNvPr id="18" name="Rounded Rectangle 8">
                <a:hlinkClick r:id="" action="ppaction://noaction"/>
                <a:extLst>
                  <a:ext uri="{FF2B5EF4-FFF2-40B4-BE49-F238E27FC236}">
                    <a16:creationId xmlns:a16="http://schemas.microsoft.com/office/drawing/2014/main" id="{EE675EB3-73C6-2F44-B318-FE348E8AB800}"/>
                  </a:ext>
                </a:extLst>
              </p:cNvPr>
              <p:cNvSpPr/>
              <p:nvPr/>
            </p:nvSpPr>
            <p:spPr bwMode="gray">
              <a:xfrm>
                <a:off x="2362306" y="1764474"/>
                <a:ext cx="1732454" cy="1046375"/>
              </a:xfrm>
              <a:prstGeom prst="roundRect">
                <a:avLst/>
              </a:prstGeom>
              <a:grp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900" b="1" kern="0" dirty="0">
                    <a:solidFill>
                      <a:schemeClr val="bg1"/>
                    </a:solidFill>
                    <a:latin typeface="+mj-lt"/>
                    <a:ea typeface="Arial Unicode MS" pitchFamily="34" charset="-128"/>
                    <a:cs typeface="Arial Unicode MS" pitchFamily="34" charset="-128"/>
                  </a:rPr>
                  <a:t>Smart Business KPI (generic/APF)</a:t>
                </a:r>
              </a:p>
            </p:txBody>
          </p:sp>
          <p:sp>
            <p:nvSpPr>
              <p:cNvPr id="19" name="Freeform 5">
                <a:extLst>
                  <a:ext uri="{FF2B5EF4-FFF2-40B4-BE49-F238E27FC236}">
                    <a16:creationId xmlns:a16="http://schemas.microsoft.com/office/drawing/2014/main" id="{1AEA2539-172E-3348-A936-EEDDAADADD87}"/>
                  </a:ext>
                </a:extLst>
              </p:cNvPr>
              <p:cNvSpPr>
                <a:spLocks/>
              </p:cNvSpPr>
              <p:nvPr/>
            </p:nvSpPr>
            <p:spPr bwMode="auto">
              <a:xfrm>
                <a:off x="3416192" y="1747108"/>
                <a:ext cx="380723" cy="197407"/>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grp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20" name="Pentagon 18">
                <a:extLst>
                  <a:ext uri="{FF2B5EF4-FFF2-40B4-BE49-F238E27FC236}">
                    <a16:creationId xmlns:a16="http://schemas.microsoft.com/office/drawing/2014/main" id="{216D6C9B-B2F2-4C40-9B0A-44BFAAC30BC1}"/>
                  </a:ext>
                </a:extLst>
              </p:cNvPr>
              <p:cNvSpPr/>
              <p:nvPr/>
            </p:nvSpPr>
            <p:spPr bwMode="gray">
              <a:xfrm rot="16200000">
                <a:off x="3829527" y="1700861"/>
                <a:ext cx="228993" cy="258315"/>
              </a:xfrm>
              <a:prstGeom prst="homePlate">
                <a:avLst/>
              </a:prstGeom>
              <a:grp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grpSp>
          <p:nvGrpSpPr>
            <p:cNvPr id="21" name="Group 20">
              <a:extLst>
                <a:ext uri="{FF2B5EF4-FFF2-40B4-BE49-F238E27FC236}">
                  <a16:creationId xmlns:a16="http://schemas.microsoft.com/office/drawing/2014/main" id="{623DA027-C6C8-9D4D-B589-E5789C89D3F5}"/>
                </a:ext>
              </a:extLst>
            </p:cNvPr>
            <p:cNvGrpSpPr/>
            <p:nvPr/>
          </p:nvGrpSpPr>
          <p:grpSpPr>
            <a:xfrm>
              <a:off x="3880769" y="2926483"/>
              <a:ext cx="873130" cy="689739"/>
              <a:chOff x="457554" y="1715522"/>
              <a:chExt cx="1732454" cy="1080981"/>
            </a:xfrm>
            <a:solidFill>
              <a:schemeClr val="accent4"/>
            </a:solidFill>
          </p:grpSpPr>
          <p:sp>
            <p:nvSpPr>
              <p:cNvPr id="22" name="Rounded Rectangle 2">
                <a:hlinkClick r:id="" action="ppaction://noaction"/>
                <a:extLst>
                  <a:ext uri="{FF2B5EF4-FFF2-40B4-BE49-F238E27FC236}">
                    <a16:creationId xmlns:a16="http://schemas.microsoft.com/office/drawing/2014/main" id="{B4C9BDB9-AA9E-5D4E-9E47-AF9AF1371B9C}"/>
                  </a:ext>
                </a:extLst>
              </p:cNvPr>
              <p:cNvSpPr/>
              <p:nvPr/>
            </p:nvSpPr>
            <p:spPr bwMode="gray">
              <a:xfrm>
                <a:off x="457554" y="1750128"/>
                <a:ext cx="1732454" cy="1046375"/>
              </a:xfrm>
              <a:prstGeom prst="roundRect">
                <a:avLst/>
              </a:prstGeom>
              <a:grp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700" b="1" kern="0" dirty="0">
                    <a:solidFill>
                      <a:schemeClr val="bg1"/>
                    </a:solidFill>
                    <a:latin typeface="+mj-lt"/>
                    <a:ea typeface="Arial Unicode MS" pitchFamily="34" charset="-128"/>
                    <a:cs typeface="Arial Unicode MS" pitchFamily="34" charset="-128"/>
                  </a:rPr>
                  <a:t>Multi-</a:t>
                </a:r>
                <a:r>
                  <a:rPr lang="en-US" sz="700" b="1" kern="0" dirty="0" err="1">
                    <a:solidFill>
                      <a:schemeClr val="bg1"/>
                    </a:solidFill>
                    <a:latin typeface="+mj-lt"/>
                    <a:ea typeface="Arial Unicode MS" pitchFamily="34" charset="-128"/>
                    <a:cs typeface="Arial Unicode MS" pitchFamily="34" charset="-128"/>
                  </a:rPr>
                  <a:t>dimensionreport</a:t>
                </a:r>
                <a:endParaRPr lang="en-US" sz="700" b="1" kern="0" dirty="0">
                  <a:solidFill>
                    <a:schemeClr val="bg1"/>
                  </a:solidFill>
                  <a:latin typeface="+mj-lt"/>
                  <a:ea typeface="Arial Unicode MS" pitchFamily="34" charset="-128"/>
                  <a:cs typeface="Arial Unicode MS" pitchFamily="34" charset="-128"/>
                </a:endParaRPr>
              </a:p>
            </p:txBody>
          </p:sp>
          <p:sp>
            <p:nvSpPr>
              <p:cNvPr id="23" name="Freeform 5">
                <a:extLst>
                  <a:ext uri="{FF2B5EF4-FFF2-40B4-BE49-F238E27FC236}">
                    <a16:creationId xmlns:a16="http://schemas.microsoft.com/office/drawing/2014/main" id="{FE4F3C7C-60A1-4142-BC8B-9238C171E2AC}"/>
                  </a:ext>
                </a:extLst>
              </p:cNvPr>
              <p:cNvSpPr>
                <a:spLocks/>
              </p:cNvSpPr>
              <p:nvPr/>
            </p:nvSpPr>
            <p:spPr bwMode="auto">
              <a:xfrm>
                <a:off x="1519638" y="1747108"/>
                <a:ext cx="380723" cy="197407"/>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grp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700" b="1">
                  <a:solidFill>
                    <a:schemeClr val="bg1"/>
                  </a:solidFill>
                  <a:latin typeface="+mj-lt"/>
                  <a:cs typeface="BentonSans Regular"/>
                </a:endParaRPr>
              </a:p>
            </p:txBody>
          </p:sp>
          <p:sp>
            <p:nvSpPr>
              <p:cNvPr id="24" name="Pentagon 20">
                <a:extLst>
                  <a:ext uri="{FF2B5EF4-FFF2-40B4-BE49-F238E27FC236}">
                    <a16:creationId xmlns:a16="http://schemas.microsoft.com/office/drawing/2014/main" id="{F52303A9-C12D-8E47-8DED-0DCB31C09427}"/>
                  </a:ext>
                </a:extLst>
              </p:cNvPr>
              <p:cNvSpPr/>
              <p:nvPr/>
            </p:nvSpPr>
            <p:spPr bwMode="gray">
              <a:xfrm rot="16200000">
                <a:off x="1932973" y="1700861"/>
                <a:ext cx="228993" cy="258315"/>
              </a:xfrm>
              <a:prstGeom prst="homePlate">
                <a:avLst/>
              </a:prstGeom>
              <a:grp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700" b="1">
                  <a:solidFill>
                    <a:schemeClr val="bg1"/>
                  </a:solidFill>
                  <a:latin typeface="+mj-lt"/>
                  <a:cs typeface="BentonSans Regular"/>
                </a:endParaRPr>
              </a:p>
            </p:txBody>
          </p:sp>
        </p:grpSp>
        <p:grpSp>
          <p:nvGrpSpPr>
            <p:cNvPr id="25" name="Group 24">
              <a:extLst>
                <a:ext uri="{FF2B5EF4-FFF2-40B4-BE49-F238E27FC236}">
                  <a16:creationId xmlns:a16="http://schemas.microsoft.com/office/drawing/2014/main" id="{B741CE35-04F5-B445-A24C-BC3156FB7C71}"/>
                </a:ext>
              </a:extLst>
            </p:cNvPr>
            <p:cNvGrpSpPr/>
            <p:nvPr/>
          </p:nvGrpSpPr>
          <p:grpSpPr>
            <a:xfrm>
              <a:off x="7677689" y="2930507"/>
              <a:ext cx="873130" cy="698893"/>
              <a:chOff x="6195664" y="1715522"/>
              <a:chExt cx="1732454" cy="1095327"/>
            </a:xfrm>
            <a:solidFill>
              <a:schemeClr val="accent4"/>
            </a:solidFill>
          </p:grpSpPr>
          <p:sp>
            <p:nvSpPr>
              <p:cNvPr id="26" name="Rounded Rectangle 12">
                <a:hlinkClick r:id="rId2" action="ppaction://hlinksldjump"/>
                <a:extLst>
                  <a:ext uri="{FF2B5EF4-FFF2-40B4-BE49-F238E27FC236}">
                    <a16:creationId xmlns:a16="http://schemas.microsoft.com/office/drawing/2014/main" id="{4AD438D8-DBE3-C24A-99C9-3E10989CCA2A}"/>
                  </a:ext>
                </a:extLst>
              </p:cNvPr>
              <p:cNvSpPr/>
              <p:nvPr/>
            </p:nvSpPr>
            <p:spPr bwMode="gray">
              <a:xfrm>
                <a:off x="6195664" y="1764474"/>
                <a:ext cx="1732454" cy="1046375"/>
              </a:xfrm>
              <a:prstGeom prst="roundRect">
                <a:avLst/>
              </a:prstGeom>
              <a:grp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altLang="ja-JP" sz="900" b="1" kern="0" dirty="0">
                    <a:solidFill>
                      <a:schemeClr val="bg1"/>
                    </a:solidFill>
                    <a:latin typeface="+mj-lt"/>
                    <a:ea typeface="Arial Unicode MS" pitchFamily="34" charset="-128"/>
                    <a:cs typeface="Arial Unicode MS" pitchFamily="34" charset="-128"/>
                  </a:rPr>
                  <a:t>Analytical List page</a:t>
                </a:r>
              </a:p>
            </p:txBody>
          </p:sp>
          <p:sp>
            <p:nvSpPr>
              <p:cNvPr id="27" name="Freeform 5">
                <a:extLst>
                  <a:ext uri="{FF2B5EF4-FFF2-40B4-BE49-F238E27FC236}">
                    <a16:creationId xmlns:a16="http://schemas.microsoft.com/office/drawing/2014/main" id="{436C271A-23AC-4E49-9DDB-1F0BA7F69996}"/>
                  </a:ext>
                </a:extLst>
              </p:cNvPr>
              <p:cNvSpPr>
                <a:spLocks/>
              </p:cNvSpPr>
              <p:nvPr/>
            </p:nvSpPr>
            <p:spPr bwMode="auto">
              <a:xfrm>
                <a:off x="7260177" y="1747108"/>
                <a:ext cx="380723" cy="197407"/>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grp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28" name="Pentagon 28">
                <a:extLst>
                  <a:ext uri="{FF2B5EF4-FFF2-40B4-BE49-F238E27FC236}">
                    <a16:creationId xmlns:a16="http://schemas.microsoft.com/office/drawing/2014/main" id="{6BBD36A9-2446-8F45-AEFF-4054519B82BF}"/>
                  </a:ext>
                </a:extLst>
              </p:cNvPr>
              <p:cNvSpPr/>
              <p:nvPr/>
            </p:nvSpPr>
            <p:spPr bwMode="gray">
              <a:xfrm rot="16200000">
                <a:off x="7673512" y="1700861"/>
                <a:ext cx="228993" cy="258315"/>
              </a:xfrm>
              <a:prstGeom prst="homePlate">
                <a:avLst/>
              </a:prstGeom>
              <a:grp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grpSp>
          <p:nvGrpSpPr>
            <p:cNvPr id="29" name="Group 28">
              <a:extLst>
                <a:ext uri="{FF2B5EF4-FFF2-40B4-BE49-F238E27FC236}">
                  <a16:creationId xmlns:a16="http://schemas.microsoft.com/office/drawing/2014/main" id="{752156AE-1DC4-4C4D-8F35-B9A2D24BA9E8}"/>
                </a:ext>
              </a:extLst>
            </p:cNvPr>
            <p:cNvGrpSpPr/>
            <p:nvPr/>
          </p:nvGrpSpPr>
          <p:grpSpPr>
            <a:xfrm>
              <a:off x="2953419" y="2909347"/>
              <a:ext cx="873130" cy="698892"/>
              <a:chOff x="4290912" y="1715522"/>
              <a:chExt cx="1732454" cy="1095326"/>
            </a:xfrm>
            <a:solidFill>
              <a:schemeClr val="accent4"/>
            </a:solidFill>
          </p:grpSpPr>
          <p:sp>
            <p:nvSpPr>
              <p:cNvPr id="30" name="Rounded Rectangle 11">
                <a:hlinkClick r:id="rId2" action="ppaction://hlinksldjump"/>
                <a:extLst>
                  <a:ext uri="{FF2B5EF4-FFF2-40B4-BE49-F238E27FC236}">
                    <a16:creationId xmlns:a16="http://schemas.microsoft.com/office/drawing/2014/main" id="{B89867B5-3E82-F74B-B1D9-4EED78437B81}"/>
                  </a:ext>
                </a:extLst>
              </p:cNvPr>
              <p:cNvSpPr/>
              <p:nvPr/>
            </p:nvSpPr>
            <p:spPr bwMode="gray">
              <a:xfrm>
                <a:off x="4290912" y="1764473"/>
                <a:ext cx="1732454" cy="1046375"/>
              </a:xfrm>
              <a:prstGeom prst="roundRect">
                <a:avLst/>
              </a:prstGeom>
              <a:grp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900" b="1" kern="0" dirty="0">
                    <a:solidFill>
                      <a:schemeClr val="bg1"/>
                    </a:solidFill>
                    <a:latin typeface="+mj-lt"/>
                    <a:ea typeface="Arial Unicode MS" pitchFamily="34" charset="-128"/>
                    <a:cs typeface="Arial Unicode MS" pitchFamily="34" charset="-128"/>
                  </a:rPr>
                  <a:t>Query Browser</a:t>
                </a:r>
              </a:p>
            </p:txBody>
          </p:sp>
          <p:sp>
            <p:nvSpPr>
              <p:cNvPr id="31" name="Freeform 5">
                <a:extLst>
                  <a:ext uri="{FF2B5EF4-FFF2-40B4-BE49-F238E27FC236}">
                    <a16:creationId xmlns:a16="http://schemas.microsoft.com/office/drawing/2014/main" id="{8E1D8BD2-2D09-C243-BB88-BD856CD8D24A}"/>
                  </a:ext>
                </a:extLst>
              </p:cNvPr>
              <p:cNvSpPr>
                <a:spLocks/>
              </p:cNvSpPr>
              <p:nvPr/>
            </p:nvSpPr>
            <p:spPr bwMode="auto">
              <a:xfrm>
                <a:off x="5349092" y="1747108"/>
                <a:ext cx="380723" cy="197407"/>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grp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32" name="Pentagon 30">
                <a:extLst>
                  <a:ext uri="{FF2B5EF4-FFF2-40B4-BE49-F238E27FC236}">
                    <a16:creationId xmlns:a16="http://schemas.microsoft.com/office/drawing/2014/main" id="{6E871253-D1A9-F94A-987F-33F9B88DEA1A}"/>
                  </a:ext>
                </a:extLst>
              </p:cNvPr>
              <p:cNvSpPr/>
              <p:nvPr/>
            </p:nvSpPr>
            <p:spPr bwMode="gray">
              <a:xfrm rot="16200000">
                <a:off x="5762427" y="1700861"/>
                <a:ext cx="228993" cy="258315"/>
              </a:xfrm>
              <a:prstGeom prst="homePlate">
                <a:avLst/>
              </a:prstGeom>
              <a:grp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sp>
          <p:nvSpPr>
            <p:cNvPr id="33" name="TextBox 32">
              <a:extLst>
                <a:ext uri="{FF2B5EF4-FFF2-40B4-BE49-F238E27FC236}">
                  <a16:creationId xmlns:a16="http://schemas.microsoft.com/office/drawing/2014/main" id="{D746593B-44DA-2D43-94A8-3E31E19DDE28}"/>
                </a:ext>
              </a:extLst>
            </p:cNvPr>
            <p:cNvSpPr txBox="1"/>
            <p:nvPr/>
          </p:nvSpPr>
          <p:spPr>
            <a:xfrm>
              <a:off x="1786333" y="3737856"/>
              <a:ext cx="7811487" cy="1040757"/>
            </a:xfrm>
            <a:prstGeom prst="rect">
              <a:avLst/>
            </a:prstGeom>
            <a:solidFill>
              <a:schemeClr val="accent4">
                <a:lumMod val="40000"/>
                <a:lumOff val="60000"/>
              </a:schemeClr>
            </a:solidFill>
            <a:ln w="38100" algn="ctr">
              <a:noFill/>
              <a:miter lim="800000"/>
              <a:headEnd/>
              <a:tailEnd/>
            </a:ln>
          </p:spPr>
          <p:txBody>
            <a:bodyPr lIns="31870" tIns="25496" rIns="31870" bIns="25496" rtlCol="0" anchor="t"/>
            <a:lstStyle>
              <a:defPPr>
                <a:defRPr lang="de-DE"/>
              </a:defPPr>
              <a:lvl1pPr algn="ctr" defTabSz="767976" fontAlgn="base">
                <a:spcBef>
                  <a:spcPct val="50000"/>
                </a:spcBef>
                <a:spcAft>
                  <a:spcPct val="0"/>
                </a:spcAft>
                <a:buClr>
                  <a:srgbClr val="F0AB00"/>
                </a:buClr>
                <a:buSzPct val="80000"/>
                <a:defRPr sz="1100" b="1" kern="0">
                  <a:ea typeface="Arial Unicode MS" pitchFamily="34" charset="-128"/>
                  <a:cs typeface="Arial Unicode MS" pitchFamily="34" charset="-128"/>
                </a:defRPr>
              </a:lvl1pPr>
            </a:lstStyle>
            <a:p>
              <a:r>
                <a:rPr lang="en-US" sz="1050" dirty="0">
                  <a:latin typeface="+mj-lt"/>
                </a:rPr>
                <a:t>Key-User: </a:t>
              </a:r>
              <a:r>
                <a:rPr lang="en-US" altLang="ja-JP" sz="1050" dirty="0">
                  <a:latin typeface="+mj-lt"/>
                </a:rPr>
                <a:t>Fiori tools for Analytics</a:t>
              </a:r>
            </a:p>
          </p:txBody>
        </p:sp>
        <p:grpSp>
          <p:nvGrpSpPr>
            <p:cNvPr id="34" name="Group 33">
              <a:extLst>
                <a:ext uri="{FF2B5EF4-FFF2-40B4-BE49-F238E27FC236}">
                  <a16:creationId xmlns:a16="http://schemas.microsoft.com/office/drawing/2014/main" id="{A374B8D0-F5A2-D944-A6AB-9BCEB2879026}"/>
                </a:ext>
              </a:extLst>
            </p:cNvPr>
            <p:cNvGrpSpPr/>
            <p:nvPr/>
          </p:nvGrpSpPr>
          <p:grpSpPr>
            <a:xfrm>
              <a:off x="6203771" y="3999497"/>
              <a:ext cx="877345" cy="673227"/>
              <a:chOff x="457554" y="1740884"/>
              <a:chExt cx="1732454" cy="1055619"/>
            </a:xfrm>
            <a:solidFill>
              <a:schemeClr val="accent4"/>
            </a:solidFill>
          </p:grpSpPr>
          <p:sp>
            <p:nvSpPr>
              <p:cNvPr id="35" name="Rounded Rectangle 42">
                <a:hlinkClick r:id="" action="ppaction://noaction"/>
                <a:extLst>
                  <a:ext uri="{FF2B5EF4-FFF2-40B4-BE49-F238E27FC236}">
                    <a16:creationId xmlns:a16="http://schemas.microsoft.com/office/drawing/2014/main" id="{CD269748-EE4C-6246-AC2B-FE9E3CC7B5FA}"/>
                  </a:ext>
                </a:extLst>
              </p:cNvPr>
              <p:cNvSpPr/>
              <p:nvPr/>
            </p:nvSpPr>
            <p:spPr bwMode="gray">
              <a:xfrm>
                <a:off x="457554" y="1750128"/>
                <a:ext cx="1732454" cy="1046375"/>
              </a:xfrm>
              <a:prstGeom prst="roundRect">
                <a:avLst/>
              </a:prstGeom>
              <a:grp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900" b="1" kern="0" dirty="0">
                    <a:solidFill>
                      <a:schemeClr val="bg1"/>
                    </a:solidFill>
                    <a:latin typeface="+mj-lt"/>
                    <a:ea typeface="Arial Unicode MS" pitchFamily="34" charset="-128"/>
                    <a:cs typeface="Arial Unicode MS" pitchFamily="34" charset="-128"/>
                  </a:rPr>
                  <a:t>KPI Design modeler apps</a:t>
                </a:r>
              </a:p>
            </p:txBody>
          </p:sp>
          <p:sp>
            <p:nvSpPr>
              <p:cNvPr id="36" name="Freeform 5">
                <a:extLst>
                  <a:ext uri="{FF2B5EF4-FFF2-40B4-BE49-F238E27FC236}">
                    <a16:creationId xmlns:a16="http://schemas.microsoft.com/office/drawing/2014/main" id="{8259DF45-49EC-7946-9A53-669841FC9073}"/>
                  </a:ext>
                </a:extLst>
              </p:cNvPr>
              <p:cNvSpPr>
                <a:spLocks/>
              </p:cNvSpPr>
              <p:nvPr/>
            </p:nvSpPr>
            <p:spPr bwMode="auto">
              <a:xfrm>
                <a:off x="1499962" y="1772468"/>
                <a:ext cx="380722" cy="197407"/>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no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37" name="Pentagon 51">
                <a:extLst>
                  <a:ext uri="{FF2B5EF4-FFF2-40B4-BE49-F238E27FC236}">
                    <a16:creationId xmlns:a16="http://schemas.microsoft.com/office/drawing/2014/main" id="{5F5E2E31-BF48-C143-B023-C9D6285F3525}"/>
                  </a:ext>
                </a:extLst>
              </p:cNvPr>
              <p:cNvSpPr/>
              <p:nvPr/>
            </p:nvSpPr>
            <p:spPr bwMode="gray">
              <a:xfrm rot="16200000">
                <a:off x="1913296" y="1726223"/>
                <a:ext cx="228993" cy="258315"/>
              </a:xfrm>
              <a:prstGeom prst="homePlate">
                <a:avLst/>
              </a:prstGeom>
              <a:no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grpSp>
          <p:nvGrpSpPr>
            <p:cNvPr id="38" name="Group 37">
              <a:extLst>
                <a:ext uri="{FF2B5EF4-FFF2-40B4-BE49-F238E27FC236}">
                  <a16:creationId xmlns:a16="http://schemas.microsoft.com/office/drawing/2014/main" id="{8417E450-23C4-8049-BA05-7386FFB92A92}"/>
                </a:ext>
              </a:extLst>
            </p:cNvPr>
            <p:cNvGrpSpPr/>
            <p:nvPr/>
          </p:nvGrpSpPr>
          <p:grpSpPr>
            <a:xfrm>
              <a:off x="3204585" y="3987072"/>
              <a:ext cx="877345" cy="674894"/>
              <a:chOff x="1099669" y="3495946"/>
              <a:chExt cx="1073467" cy="1017449"/>
            </a:xfrm>
          </p:grpSpPr>
          <p:sp>
            <p:nvSpPr>
              <p:cNvPr id="39" name="Rounded Rectangle 63">
                <a:hlinkClick r:id="" action="ppaction://noaction"/>
                <a:extLst>
                  <a:ext uri="{FF2B5EF4-FFF2-40B4-BE49-F238E27FC236}">
                    <a16:creationId xmlns:a16="http://schemas.microsoft.com/office/drawing/2014/main" id="{8EF7FF47-51FC-A449-B792-1D39329B3E72}"/>
                  </a:ext>
                </a:extLst>
              </p:cNvPr>
              <p:cNvSpPr/>
              <p:nvPr/>
            </p:nvSpPr>
            <p:spPr bwMode="gray">
              <a:xfrm>
                <a:off x="1099669" y="3507348"/>
                <a:ext cx="1073467" cy="1006047"/>
              </a:xfrm>
              <a:prstGeom prst="roundRect">
                <a:avLst/>
              </a:prstGeom>
              <a:solidFill>
                <a:schemeClr val="accent4"/>
              </a:solid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900" b="1" kern="0" dirty="0">
                    <a:solidFill>
                      <a:schemeClr val="bg1"/>
                    </a:solidFill>
                    <a:latin typeface="+mj-lt"/>
                    <a:ea typeface="Arial Unicode MS" pitchFamily="34" charset="-128"/>
                    <a:cs typeface="Arial Unicode MS" pitchFamily="34" charset="-128"/>
                  </a:rPr>
                  <a:t>View Browser</a:t>
                </a:r>
              </a:p>
            </p:txBody>
          </p:sp>
          <p:sp>
            <p:nvSpPr>
              <p:cNvPr id="40" name="Freeform 5">
                <a:extLst>
                  <a:ext uri="{FF2B5EF4-FFF2-40B4-BE49-F238E27FC236}">
                    <a16:creationId xmlns:a16="http://schemas.microsoft.com/office/drawing/2014/main" id="{007464D9-FFA2-6F4C-BCAC-6DD344E5B247}"/>
                  </a:ext>
                </a:extLst>
              </p:cNvPr>
              <p:cNvSpPr>
                <a:spLocks/>
              </p:cNvSpPr>
              <p:nvPr/>
            </p:nvSpPr>
            <p:spPr bwMode="auto">
              <a:xfrm>
                <a:off x="1667087" y="3526315"/>
                <a:ext cx="254108" cy="194940"/>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accent4"/>
              </a:solid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41" name="Pentagon 65">
                <a:extLst>
                  <a:ext uri="{FF2B5EF4-FFF2-40B4-BE49-F238E27FC236}">
                    <a16:creationId xmlns:a16="http://schemas.microsoft.com/office/drawing/2014/main" id="{0F1C6620-AE7A-2F4D-9B9F-E8A081852067}"/>
                  </a:ext>
                </a:extLst>
              </p:cNvPr>
              <p:cNvSpPr/>
              <p:nvPr/>
            </p:nvSpPr>
            <p:spPr bwMode="gray">
              <a:xfrm rot="16200000">
                <a:off x="1929413" y="3522808"/>
                <a:ext cx="226131" cy="172407"/>
              </a:xfrm>
              <a:prstGeom prst="homePlate">
                <a:avLst/>
              </a:prstGeom>
              <a:solidFill>
                <a:schemeClr val="accent4"/>
              </a:solid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grpSp>
          <p:nvGrpSpPr>
            <p:cNvPr id="42" name="Group 41">
              <a:extLst>
                <a:ext uri="{FF2B5EF4-FFF2-40B4-BE49-F238E27FC236}">
                  <a16:creationId xmlns:a16="http://schemas.microsoft.com/office/drawing/2014/main" id="{B58B42B2-403E-024D-BF45-8051C4E63184}"/>
                </a:ext>
              </a:extLst>
            </p:cNvPr>
            <p:cNvGrpSpPr/>
            <p:nvPr/>
          </p:nvGrpSpPr>
          <p:grpSpPr>
            <a:xfrm>
              <a:off x="7210290" y="3994471"/>
              <a:ext cx="877345" cy="673227"/>
              <a:chOff x="457554" y="1740884"/>
              <a:chExt cx="1732454" cy="1055619"/>
            </a:xfrm>
            <a:solidFill>
              <a:schemeClr val="accent4"/>
            </a:solidFill>
          </p:grpSpPr>
          <p:sp>
            <p:nvSpPr>
              <p:cNvPr id="43" name="Rounded Rectangle 70">
                <a:hlinkClick r:id="" action="ppaction://noaction"/>
                <a:extLst>
                  <a:ext uri="{FF2B5EF4-FFF2-40B4-BE49-F238E27FC236}">
                    <a16:creationId xmlns:a16="http://schemas.microsoft.com/office/drawing/2014/main" id="{9B90899B-C420-7043-850F-9BB189190F0A}"/>
                  </a:ext>
                </a:extLst>
              </p:cNvPr>
              <p:cNvSpPr/>
              <p:nvPr/>
            </p:nvSpPr>
            <p:spPr bwMode="gray">
              <a:xfrm>
                <a:off x="457554" y="1750128"/>
                <a:ext cx="1732454" cy="1046375"/>
              </a:xfrm>
              <a:prstGeom prst="roundRect">
                <a:avLst/>
              </a:prstGeom>
              <a:grp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900" b="1" kern="0" dirty="0">
                    <a:solidFill>
                      <a:schemeClr val="bg1"/>
                    </a:solidFill>
                    <a:latin typeface="+mj-lt"/>
                    <a:ea typeface="Arial Unicode MS" pitchFamily="34" charset="-128"/>
                    <a:cs typeface="Arial Unicode MS" pitchFamily="34" charset="-128"/>
                  </a:rPr>
                  <a:t>APF Configuration Modeler</a:t>
                </a:r>
              </a:p>
            </p:txBody>
          </p:sp>
          <p:sp>
            <p:nvSpPr>
              <p:cNvPr id="44" name="Freeform 5">
                <a:extLst>
                  <a:ext uri="{FF2B5EF4-FFF2-40B4-BE49-F238E27FC236}">
                    <a16:creationId xmlns:a16="http://schemas.microsoft.com/office/drawing/2014/main" id="{F793B26B-6145-0F4B-9692-214995A51FE3}"/>
                  </a:ext>
                </a:extLst>
              </p:cNvPr>
              <p:cNvSpPr>
                <a:spLocks/>
              </p:cNvSpPr>
              <p:nvPr/>
            </p:nvSpPr>
            <p:spPr bwMode="auto">
              <a:xfrm>
                <a:off x="1499962" y="1772470"/>
                <a:ext cx="380722" cy="197407"/>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grp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45" name="Pentagon 72">
                <a:extLst>
                  <a:ext uri="{FF2B5EF4-FFF2-40B4-BE49-F238E27FC236}">
                    <a16:creationId xmlns:a16="http://schemas.microsoft.com/office/drawing/2014/main" id="{E557DBF5-9E14-0D45-A5F4-15A6F2BC9B74}"/>
                  </a:ext>
                </a:extLst>
              </p:cNvPr>
              <p:cNvSpPr/>
              <p:nvPr/>
            </p:nvSpPr>
            <p:spPr bwMode="gray">
              <a:xfrm rot="16200000">
                <a:off x="1913296" y="1726223"/>
                <a:ext cx="228993" cy="258315"/>
              </a:xfrm>
              <a:prstGeom prst="homePlate">
                <a:avLst/>
              </a:prstGeom>
              <a:grp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grpSp>
          <p:nvGrpSpPr>
            <p:cNvPr id="46" name="Group 45">
              <a:extLst>
                <a:ext uri="{FF2B5EF4-FFF2-40B4-BE49-F238E27FC236}">
                  <a16:creationId xmlns:a16="http://schemas.microsoft.com/office/drawing/2014/main" id="{FE89CAE7-4C5F-CF47-96D7-C410076882DF}"/>
                </a:ext>
              </a:extLst>
            </p:cNvPr>
            <p:cNvGrpSpPr/>
            <p:nvPr/>
          </p:nvGrpSpPr>
          <p:grpSpPr>
            <a:xfrm>
              <a:off x="5770388" y="2926482"/>
              <a:ext cx="873130" cy="698893"/>
              <a:chOff x="2362306" y="1715522"/>
              <a:chExt cx="1732454" cy="1095327"/>
            </a:xfrm>
            <a:solidFill>
              <a:schemeClr val="accent4"/>
            </a:solidFill>
          </p:grpSpPr>
          <p:sp>
            <p:nvSpPr>
              <p:cNvPr id="47" name="Rounded Rectangle 74">
                <a:hlinkClick r:id="" action="ppaction://noaction"/>
                <a:extLst>
                  <a:ext uri="{FF2B5EF4-FFF2-40B4-BE49-F238E27FC236}">
                    <a16:creationId xmlns:a16="http://schemas.microsoft.com/office/drawing/2014/main" id="{3E5F415B-57CD-094A-A003-E0CDAA8A959F}"/>
                  </a:ext>
                </a:extLst>
              </p:cNvPr>
              <p:cNvSpPr/>
              <p:nvPr/>
            </p:nvSpPr>
            <p:spPr bwMode="gray">
              <a:xfrm>
                <a:off x="2362306" y="1764474"/>
                <a:ext cx="1732454" cy="1046375"/>
              </a:xfrm>
              <a:prstGeom prst="roundRect">
                <a:avLst/>
              </a:prstGeom>
              <a:grp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altLang="ja-JP" sz="900" b="1" kern="0" dirty="0">
                    <a:solidFill>
                      <a:schemeClr val="bg1"/>
                    </a:solidFill>
                    <a:latin typeface="+mj-lt"/>
                    <a:ea typeface="Arial Unicode MS" pitchFamily="34" charset="-128"/>
                    <a:cs typeface="Arial Unicode MS" pitchFamily="34" charset="-128"/>
                  </a:rPr>
                  <a:t>Analytical Fiori Apps</a:t>
                </a:r>
              </a:p>
            </p:txBody>
          </p:sp>
          <p:sp>
            <p:nvSpPr>
              <p:cNvPr id="48" name="Freeform 5">
                <a:extLst>
                  <a:ext uri="{FF2B5EF4-FFF2-40B4-BE49-F238E27FC236}">
                    <a16:creationId xmlns:a16="http://schemas.microsoft.com/office/drawing/2014/main" id="{8C13977D-0D02-7F4C-AE34-AA455DCAB669}"/>
                  </a:ext>
                </a:extLst>
              </p:cNvPr>
              <p:cNvSpPr>
                <a:spLocks/>
              </p:cNvSpPr>
              <p:nvPr/>
            </p:nvSpPr>
            <p:spPr bwMode="auto">
              <a:xfrm>
                <a:off x="3416192" y="1747108"/>
                <a:ext cx="380723" cy="197407"/>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grp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49" name="Pentagon 76">
                <a:extLst>
                  <a:ext uri="{FF2B5EF4-FFF2-40B4-BE49-F238E27FC236}">
                    <a16:creationId xmlns:a16="http://schemas.microsoft.com/office/drawing/2014/main" id="{F33F8AC1-3B30-6342-A8F3-A634A8347460}"/>
                  </a:ext>
                </a:extLst>
              </p:cNvPr>
              <p:cNvSpPr/>
              <p:nvPr/>
            </p:nvSpPr>
            <p:spPr bwMode="gray">
              <a:xfrm rot="16200000">
                <a:off x="3829527" y="1700861"/>
                <a:ext cx="228993" cy="258315"/>
              </a:xfrm>
              <a:prstGeom prst="homePlate">
                <a:avLst/>
              </a:prstGeom>
              <a:grp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grpSp>
          <p:nvGrpSpPr>
            <p:cNvPr id="50" name="Group 49">
              <a:extLst>
                <a:ext uri="{FF2B5EF4-FFF2-40B4-BE49-F238E27FC236}">
                  <a16:creationId xmlns:a16="http://schemas.microsoft.com/office/drawing/2014/main" id="{E017F734-3505-7945-A5A5-297C857EE2AE}"/>
                </a:ext>
              </a:extLst>
            </p:cNvPr>
            <p:cNvGrpSpPr/>
            <p:nvPr/>
          </p:nvGrpSpPr>
          <p:grpSpPr>
            <a:xfrm>
              <a:off x="8627598" y="2930505"/>
              <a:ext cx="873130" cy="698893"/>
              <a:chOff x="6195664" y="1715522"/>
              <a:chExt cx="1732454" cy="1095327"/>
            </a:xfrm>
            <a:solidFill>
              <a:schemeClr val="accent4"/>
            </a:solidFill>
          </p:grpSpPr>
          <p:sp>
            <p:nvSpPr>
              <p:cNvPr id="51" name="Rounded Rectangle 78">
                <a:hlinkClick r:id="rId2" action="ppaction://hlinksldjump"/>
                <a:extLst>
                  <a:ext uri="{FF2B5EF4-FFF2-40B4-BE49-F238E27FC236}">
                    <a16:creationId xmlns:a16="http://schemas.microsoft.com/office/drawing/2014/main" id="{80B697FB-0820-BE44-B6A0-04B0F6FC6615}"/>
                  </a:ext>
                </a:extLst>
              </p:cNvPr>
              <p:cNvSpPr/>
              <p:nvPr/>
            </p:nvSpPr>
            <p:spPr bwMode="gray">
              <a:xfrm>
                <a:off x="6195664" y="1764474"/>
                <a:ext cx="1732454" cy="1046375"/>
              </a:xfrm>
              <a:prstGeom prst="roundRect">
                <a:avLst/>
              </a:prstGeom>
              <a:grp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900" b="1" kern="0" dirty="0">
                    <a:solidFill>
                      <a:schemeClr val="bg1"/>
                    </a:solidFill>
                    <a:latin typeface="+mj-lt"/>
                    <a:ea typeface="Arial Unicode MS" pitchFamily="34" charset="-128"/>
                    <a:cs typeface="Arial Unicode MS" pitchFamily="34" charset="-128"/>
                  </a:rPr>
                  <a:t>List Report</a:t>
                </a:r>
              </a:p>
            </p:txBody>
          </p:sp>
          <p:sp>
            <p:nvSpPr>
              <p:cNvPr id="52" name="Freeform 5">
                <a:extLst>
                  <a:ext uri="{FF2B5EF4-FFF2-40B4-BE49-F238E27FC236}">
                    <a16:creationId xmlns:a16="http://schemas.microsoft.com/office/drawing/2014/main" id="{5BA38E1E-1DDB-BC4F-BA41-0F6EA0C37049}"/>
                  </a:ext>
                </a:extLst>
              </p:cNvPr>
              <p:cNvSpPr>
                <a:spLocks/>
              </p:cNvSpPr>
              <p:nvPr/>
            </p:nvSpPr>
            <p:spPr bwMode="auto">
              <a:xfrm>
                <a:off x="7260177" y="1747108"/>
                <a:ext cx="380723" cy="197407"/>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grp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53" name="Pentagon 80">
                <a:extLst>
                  <a:ext uri="{FF2B5EF4-FFF2-40B4-BE49-F238E27FC236}">
                    <a16:creationId xmlns:a16="http://schemas.microsoft.com/office/drawing/2014/main" id="{B151B66A-CEE2-2646-86D2-2E0B5E0FA91B}"/>
                  </a:ext>
                </a:extLst>
              </p:cNvPr>
              <p:cNvSpPr/>
              <p:nvPr/>
            </p:nvSpPr>
            <p:spPr bwMode="gray">
              <a:xfrm rot="16200000">
                <a:off x="7673512" y="1700861"/>
                <a:ext cx="228993" cy="258315"/>
              </a:xfrm>
              <a:prstGeom prst="homePlate">
                <a:avLst/>
              </a:prstGeom>
              <a:grp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grpSp>
          <p:nvGrpSpPr>
            <p:cNvPr id="54" name="Group 53">
              <a:extLst>
                <a:ext uri="{FF2B5EF4-FFF2-40B4-BE49-F238E27FC236}">
                  <a16:creationId xmlns:a16="http://schemas.microsoft.com/office/drawing/2014/main" id="{100E8BBE-7BBC-8444-AF19-A2A5A2CFC92B}"/>
                </a:ext>
              </a:extLst>
            </p:cNvPr>
            <p:cNvGrpSpPr/>
            <p:nvPr/>
          </p:nvGrpSpPr>
          <p:grpSpPr>
            <a:xfrm>
              <a:off x="5195400" y="3996326"/>
              <a:ext cx="877345" cy="681314"/>
              <a:chOff x="3534911" y="3521511"/>
              <a:chExt cx="1073467" cy="1027128"/>
            </a:xfrm>
          </p:grpSpPr>
          <p:sp>
            <p:nvSpPr>
              <p:cNvPr id="55" name="Rounded Rectangle 82">
                <a:hlinkClick r:id="" action="ppaction://noaction"/>
                <a:extLst>
                  <a:ext uri="{FF2B5EF4-FFF2-40B4-BE49-F238E27FC236}">
                    <a16:creationId xmlns:a16="http://schemas.microsoft.com/office/drawing/2014/main" id="{A1E37660-B195-9648-9F56-D304145FB58B}"/>
                  </a:ext>
                </a:extLst>
              </p:cNvPr>
              <p:cNvSpPr/>
              <p:nvPr/>
            </p:nvSpPr>
            <p:spPr bwMode="gray">
              <a:xfrm>
                <a:off x="3534911" y="3542591"/>
                <a:ext cx="1073467" cy="1006048"/>
              </a:xfrm>
              <a:prstGeom prst="roundRect">
                <a:avLst/>
              </a:prstGeom>
              <a:solidFill>
                <a:schemeClr val="accent4"/>
              </a:solid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900" b="1" kern="0" dirty="0">
                    <a:solidFill>
                      <a:schemeClr val="bg1"/>
                    </a:solidFill>
                    <a:latin typeface="+mj-lt"/>
                    <a:ea typeface="Arial Unicode MS" pitchFamily="34" charset="-128"/>
                    <a:cs typeface="Arial Unicode MS" pitchFamily="34" charset="-128"/>
                  </a:rPr>
                  <a:t>Custom Analytical Queries</a:t>
                </a:r>
              </a:p>
            </p:txBody>
          </p:sp>
          <p:sp>
            <p:nvSpPr>
              <p:cNvPr id="56" name="Freeform 5">
                <a:extLst>
                  <a:ext uri="{FF2B5EF4-FFF2-40B4-BE49-F238E27FC236}">
                    <a16:creationId xmlns:a16="http://schemas.microsoft.com/office/drawing/2014/main" id="{01671D98-A9AE-AE48-830D-7B78D193950A}"/>
                  </a:ext>
                </a:extLst>
              </p:cNvPr>
              <p:cNvSpPr>
                <a:spLocks/>
              </p:cNvSpPr>
              <p:nvPr/>
            </p:nvSpPr>
            <p:spPr bwMode="auto">
              <a:xfrm>
                <a:off x="4168618" y="3551880"/>
                <a:ext cx="235904" cy="189799"/>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no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57" name="Pentagon 84">
                <a:extLst>
                  <a:ext uri="{FF2B5EF4-FFF2-40B4-BE49-F238E27FC236}">
                    <a16:creationId xmlns:a16="http://schemas.microsoft.com/office/drawing/2014/main" id="{BFBABE6E-E6FF-494B-97BE-F2C28BA8D3EC}"/>
                  </a:ext>
                </a:extLst>
              </p:cNvPr>
              <p:cNvSpPr/>
              <p:nvPr/>
            </p:nvSpPr>
            <p:spPr bwMode="gray">
              <a:xfrm rot="16200000">
                <a:off x="4385588" y="3551566"/>
                <a:ext cx="220168" cy="160058"/>
              </a:xfrm>
              <a:prstGeom prst="homePlate">
                <a:avLst/>
              </a:prstGeom>
              <a:no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grpSp>
          <p:nvGrpSpPr>
            <p:cNvPr id="58" name="Group 57">
              <a:extLst>
                <a:ext uri="{FF2B5EF4-FFF2-40B4-BE49-F238E27FC236}">
                  <a16:creationId xmlns:a16="http://schemas.microsoft.com/office/drawing/2014/main" id="{9E78CB35-4D2E-7349-B82D-2F3BCF5DBD75}"/>
                </a:ext>
              </a:extLst>
            </p:cNvPr>
            <p:cNvGrpSpPr/>
            <p:nvPr/>
          </p:nvGrpSpPr>
          <p:grpSpPr>
            <a:xfrm>
              <a:off x="4197925" y="3991411"/>
              <a:ext cx="877345" cy="681314"/>
              <a:chOff x="3534911" y="3521511"/>
              <a:chExt cx="1073467" cy="1027128"/>
            </a:xfrm>
          </p:grpSpPr>
          <p:sp>
            <p:nvSpPr>
              <p:cNvPr id="59" name="Rounded Rectangle 89">
                <a:hlinkClick r:id="" action="ppaction://noaction"/>
                <a:extLst>
                  <a:ext uri="{FF2B5EF4-FFF2-40B4-BE49-F238E27FC236}">
                    <a16:creationId xmlns:a16="http://schemas.microsoft.com/office/drawing/2014/main" id="{EC199D16-6261-D646-95E0-A336FBD0F601}"/>
                  </a:ext>
                </a:extLst>
              </p:cNvPr>
              <p:cNvSpPr/>
              <p:nvPr/>
            </p:nvSpPr>
            <p:spPr bwMode="gray">
              <a:xfrm>
                <a:off x="3534911" y="3542591"/>
                <a:ext cx="1073467" cy="1006048"/>
              </a:xfrm>
              <a:prstGeom prst="roundRect">
                <a:avLst/>
              </a:prstGeom>
              <a:solidFill>
                <a:schemeClr val="accent4"/>
              </a:solid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900" b="1" kern="0" dirty="0">
                    <a:solidFill>
                      <a:schemeClr val="bg1"/>
                    </a:solidFill>
                    <a:latin typeface="+mj-lt"/>
                    <a:ea typeface="Arial Unicode MS" pitchFamily="34" charset="-128"/>
                    <a:cs typeface="Arial Unicode MS" pitchFamily="34" charset="-128"/>
                  </a:rPr>
                  <a:t>Custom</a:t>
                </a:r>
                <a:r>
                  <a:rPr lang="ja-JP" altLang="en-US" sz="900" b="1" kern="0" dirty="0">
                    <a:solidFill>
                      <a:schemeClr val="bg1"/>
                    </a:solidFill>
                    <a:latin typeface="+mj-lt"/>
                    <a:ea typeface="Arial Unicode MS" pitchFamily="34" charset="-128"/>
                    <a:cs typeface="Arial Unicode MS" pitchFamily="34" charset="-128"/>
                  </a:rPr>
                  <a:t> </a:t>
                </a:r>
                <a:r>
                  <a:rPr lang="en-US" altLang="ja-JP" sz="900" b="1" kern="0" dirty="0">
                    <a:solidFill>
                      <a:schemeClr val="bg1"/>
                    </a:solidFill>
                    <a:latin typeface="+mj-lt"/>
                    <a:ea typeface="Arial Unicode MS" pitchFamily="34" charset="-128"/>
                    <a:cs typeface="Arial Unicode MS" pitchFamily="34" charset="-128"/>
                  </a:rPr>
                  <a:t>CDS Views</a:t>
                </a:r>
                <a:endParaRPr lang="en-US" sz="900" b="1" kern="0" dirty="0">
                  <a:solidFill>
                    <a:schemeClr val="bg1"/>
                  </a:solidFill>
                  <a:latin typeface="+mj-lt"/>
                  <a:ea typeface="Arial Unicode MS" pitchFamily="34" charset="-128"/>
                  <a:cs typeface="Arial Unicode MS" pitchFamily="34" charset="-128"/>
                </a:endParaRPr>
              </a:p>
            </p:txBody>
          </p:sp>
          <p:sp>
            <p:nvSpPr>
              <p:cNvPr id="60" name="Freeform 5">
                <a:extLst>
                  <a:ext uri="{FF2B5EF4-FFF2-40B4-BE49-F238E27FC236}">
                    <a16:creationId xmlns:a16="http://schemas.microsoft.com/office/drawing/2014/main" id="{DB9B3CDC-1450-194D-9076-3D5082CF8926}"/>
                  </a:ext>
                </a:extLst>
              </p:cNvPr>
              <p:cNvSpPr>
                <a:spLocks/>
              </p:cNvSpPr>
              <p:nvPr/>
            </p:nvSpPr>
            <p:spPr bwMode="auto">
              <a:xfrm>
                <a:off x="4168618" y="3551880"/>
                <a:ext cx="235904" cy="189799"/>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no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61" name="Pentagon 91">
                <a:extLst>
                  <a:ext uri="{FF2B5EF4-FFF2-40B4-BE49-F238E27FC236}">
                    <a16:creationId xmlns:a16="http://schemas.microsoft.com/office/drawing/2014/main" id="{C9DDFE86-99F4-7044-93BC-6A8A22EBDC00}"/>
                  </a:ext>
                </a:extLst>
              </p:cNvPr>
              <p:cNvSpPr/>
              <p:nvPr/>
            </p:nvSpPr>
            <p:spPr bwMode="gray">
              <a:xfrm rot="16200000">
                <a:off x="4385588" y="3551566"/>
                <a:ext cx="220168" cy="160058"/>
              </a:xfrm>
              <a:prstGeom prst="homePlate">
                <a:avLst/>
              </a:prstGeom>
              <a:no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grpSp>
          <p:nvGrpSpPr>
            <p:cNvPr id="62" name="Group 61">
              <a:extLst>
                <a:ext uri="{FF2B5EF4-FFF2-40B4-BE49-F238E27FC236}">
                  <a16:creationId xmlns:a16="http://schemas.microsoft.com/office/drawing/2014/main" id="{F3429271-47DD-3F4D-A9D9-D12D366D3695}"/>
                </a:ext>
              </a:extLst>
            </p:cNvPr>
            <p:cNvGrpSpPr/>
            <p:nvPr/>
          </p:nvGrpSpPr>
          <p:grpSpPr>
            <a:xfrm>
              <a:off x="6722216" y="2929057"/>
              <a:ext cx="873129" cy="698893"/>
              <a:chOff x="6195664" y="1715522"/>
              <a:chExt cx="1732454" cy="1095327"/>
            </a:xfrm>
            <a:solidFill>
              <a:schemeClr val="accent4"/>
            </a:solidFill>
          </p:grpSpPr>
          <p:sp>
            <p:nvSpPr>
              <p:cNvPr id="63" name="Rounded Rectangle 12">
                <a:hlinkClick r:id="rId2" action="ppaction://hlinksldjump"/>
                <a:extLst>
                  <a:ext uri="{FF2B5EF4-FFF2-40B4-BE49-F238E27FC236}">
                    <a16:creationId xmlns:a16="http://schemas.microsoft.com/office/drawing/2014/main" id="{AC67FB39-4157-3748-9131-3BFC4C2A5C20}"/>
                  </a:ext>
                </a:extLst>
              </p:cNvPr>
              <p:cNvSpPr/>
              <p:nvPr/>
            </p:nvSpPr>
            <p:spPr bwMode="gray">
              <a:xfrm>
                <a:off x="6195664" y="1764474"/>
                <a:ext cx="1732454" cy="1046375"/>
              </a:xfrm>
              <a:prstGeom prst="roundRect">
                <a:avLst/>
              </a:prstGeom>
              <a:grp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altLang="ja-JP" sz="900" b="1" kern="0" dirty="0">
                    <a:solidFill>
                      <a:schemeClr val="bg1"/>
                    </a:solidFill>
                    <a:latin typeface="+mj-lt"/>
                    <a:ea typeface="Arial Unicode MS" pitchFamily="34" charset="-128"/>
                    <a:cs typeface="Arial Unicode MS" pitchFamily="34" charset="-128"/>
                  </a:rPr>
                  <a:t>Overview Page</a:t>
                </a:r>
              </a:p>
            </p:txBody>
          </p:sp>
          <p:sp>
            <p:nvSpPr>
              <p:cNvPr id="64" name="Freeform 5">
                <a:extLst>
                  <a:ext uri="{FF2B5EF4-FFF2-40B4-BE49-F238E27FC236}">
                    <a16:creationId xmlns:a16="http://schemas.microsoft.com/office/drawing/2014/main" id="{FA1AF634-CC0B-9B45-9379-7DE1B1AD8988}"/>
                  </a:ext>
                </a:extLst>
              </p:cNvPr>
              <p:cNvSpPr>
                <a:spLocks/>
              </p:cNvSpPr>
              <p:nvPr/>
            </p:nvSpPr>
            <p:spPr bwMode="auto">
              <a:xfrm>
                <a:off x="7260177" y="1747108"/>
                <a:ext cx="380723" cy="197407"/>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grp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65" name="Pentagon 28">
                <a:extLst>
                  <a:ext uri="{FF2B5EF4-FFF2-40B4-BE49-F238E27FC236}">
                    <a16:creationId xmlns:a16="http://schemas.microsoft.com/office/drawing/2014/main" id="{DF609139-C4AD-F14E-AC45-C929CAAB4CA3}"/>
                  </a:ext>
                </a:extLst>
              </p:cNvPr>
              <p:cNvSpPr/>
              <p:nvPr/>
            </p:nvSpPr>
            <p:spPr bwMode="gray">
              <a:xfrm rot="16200000">
                <a:off x="7673512" y="1700861"/>
                <a:ext cx="228993" cy="258315"/>
              </a:xfrm>
              <a:prstGeom prst="homePlate">
                <a:avLst/>
              </a:prstGeom>
              <a:grp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grpSp>
          <p:nvGrpSpPr>
            <p:cNvPr id="66" name="Group 65">
              <a:extLst>
                <a:ext uri="{FF2B5EF4-FFF2-40B4-BE49-F238E27FC236}">
                  <a16:creationId xmlns:a16="http://schemas.microsoft.com/office/drawing/2014/main" id="{73E5BB63-B803-0C4A-8194-D162E51DBFA8}"/>
                </a:ext>
              </a:extLst>
            </p:cNvPr>
            <p:cNvGrpSpPr/>
            <p:nvPr/>
          </p:nvGrpSpPr>
          <p:grpSpPr>
            <a:xfrm>
              <a:off x="8211144" y="3987072"/>
              <a:ext cx="877345" cy="673227"/>
              <a:chOff x="457554" y="1740884"/>
              <a:chExt cx="1732454" cy="1055619"/>
            </a:xfrm>
            <a:solidFill>
              <a:schemeClr val="accent4"/>
            </a:solidFill>
          </p:grpSpPr>
          <p:sp>
            <p:nvSpPr>
              <p:cNvPr id="67" name="Rounded Rectangle 70">
                <a:hlinkClick r:id="" action="ppaction://noaction"/>
                <a:extLst>
                  <a:ext uri="{FF2B5EF4-FFF2-40B4-BE49-F238E27FC236}">
                    <a16:creationId xmlns:a16="http://schemas.microsoft.com/office/drawing/2014/main" id="{4BE05F1F-E535-3241-A47B-F2B06B1BC411}"/>
                  </a:ext>
                </a:extLst>
              </p:cNvPr>
              <p:cNvSpPr/>
              <p:nvPr/>
            </p:nvSpPr>
            <p:spPr bwMode="gray">
              <a:xfrm>
                <a:off x="457554" y="1750128"/>
                <a:ext cx="1732454" cy="1046375"/>
              </a:xfrm>
              <a:prstGeom prst="roundRect">
                <a:avLst/>
              </a:prstGeom>
              <a:grp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altLang="ja-JP" sz="900" b="1" kern="0" dirty="0">
                    <a:solidFill>
                      <a:schemeClr val="bg1"/>
                    </a:solidFill>
                    <a:latin typeface="+mj-lt"/>
                    <a:ea typeface="Arial Unicode MS" pitchFamily="34" charset="-128"/>
                    <a:cs typeface="Arial Unicode MS" pitchFamily="34" charset="-128"/>
                  </a:rPr>
                  <a:t>Report Design modeler apps</a:t>
                </a:r>
              </a:p>
            </p:txBody>
          </p:sp>
          <p:sp>
            <p:nvSpPr>
              <p:cNvPr id="68" name="Freeform 5">
                <a:extLst>
                  <a:ext uri="{FF2B5EF4-FFF2-40B4-BE49-F238E27FC236}">
                    <a16:creationId xmlns:a16="http://schemas.microsoft.com/office/drawing/2014/main" id="{E1A7E2CF-CD45-4A40-876F-0F3B73ED753A}"/>
                  </a:ext>
                </a:extLst>
              </p:cNvPr>
              <p:cNvSpPr>
                <a:spLocks/>
              </p:cNvSpPr>
              <p:nvPr/>
            </p:nvSpPr>
            <p:spPr bwMode="auto">
              <a:xfrm>
                <a:off x="1499962" y="1772470"/>
                <a:ext cx="380722" cy="197407"/>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grpFill/>
              <a:ln w="38100" cmpd="sng">
                <a:solidFill>
                  <a:schemeClr val="accent3"/>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69" name="Pentagon 72">
                <a:extLst>
                  <a:ext uri="{FF2B5EF4-FFF2-40B4-BE49-F238E27FC236}">
                    <a16:creationId xmlns:a16="http://schemas.microsoft.com/office/drawing/2014/main" id="{F9839B05-1F63-E342-B621-DF24565889A8}"/>
                  </a:ext>
                </a:extLst>
              </p:cNvPr>
              <p:cNvSpPr/>
              <p:nvPr/>
            </p:nvSpPr>
            <p:spPr bwMode="gray">
              <a:xfrm rot="16200000">
                <a:off x="1913296" y="1726223"/>
                <a:ext cx="228993" cy="258315"/>
              </a:xfrm>
              <a:prstGeom prst="homePlate">
                <a:avLst/>
              </a:prstGeom>
              <a:grp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grpSp>
        <p:sp>
          <p:nvSpPr>
            <p:cNvPr id="70" name="Rounded Rectangle 2">
              <a:hlinkClick r:id="" action="ppaction://noaction"/>
              <a:extLst>
                <a:ext uri="{FF2B5EF4-FFF2-40B4-BE49-F238E27FC236}">
                  <a16:creationId xmlns:a16="http://schemas.microsoft.com/office/drawing/2014/main" id="{05F8659F-6B76-C34A-8715-52EB0BDDCD39}"/>
                </a:ext>
              </a:extLst>
            </p:cNvPr>
            <p:cNvSpPr/>
            <p:nvPr/>
          </p:nvSpPr>
          <p:spPr bwMode="gray">
            <a:xfrm>
              <a:off x="1876054" y="2921298"/>
              <a:ext cx="856150" cy="667658"/>
            </a:xfrm>
            <a:prstGeom prst="roundRect">
              <a:avLst/>
            </a:prstGeom>
            <a:solidFill>
              <a:schemeClr val="accent4"/>
            </a:solid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700" b="1" kern="0" dirty="0">
                  <a:solidFill>
                    <a:schemeClr val="bg1"/>
                  </a:solidFill>
                  <a:latin typeface="+mj-lt"/>
                  <a:ea typeface="Arial Unicode MS" pitchFamily="34" charset="-128"/>
                  <a:cs typeface="Arial Unicode MS" pitchFamily="34" charset="-128"/>
                </a:rPr>
                <a:t>Multi-</a:t>
              </a:r>
              <a:r>
                <a:rPr lang="en-US" sz="700" b="1" kern="0" dirty="0" err="1">
                  <a:solidFill>
                    <a:schemeClr val="bg1"/>
                  </a:solidFill>
                  <a:latin typeface="+mj-lt"/>
                  <a:ea typeface="Arial Unicode MS" pitchFamily="34" charset="-128"/>
                  <a:cs typeface="Arial Unicode MS" pitchFamily="34" charset="-128"/>
                </a:rPr>
                <a:t>dimensionreport</a:t>
              </a:r>
              <a:endParaRPr lang="en-US" sz="700" b="1" kern="0" dirty="0">
                <a:solidFill>
                  <a:schemeClr val="bg1"/>
                </a:solidFill>
                <a:latin typeface="+mj-lt"/>
                <a:ea typeface="Arial Unicode MS" pitchFamily="34" charset="-128"/>
                <a:cs typeface="Arial Unicode MS" pitchFamily="34" charset="-128"/>
              </a:endParaRPr>
            </a:p>
          </p:txBody>
        </p:sp>
        <p:sp>
          <p:nvSpPr>
            <p:cNvPr id="71" name="Pentagon 20">
              <a:extLst>
                <a:ext uri="{FF2B5EF4-FFF2-40B4-BE49-F238E27FC236}">
                  <a16:creationId xmlns:a16="http://schemas.microsoft.com/office/drawing/2014/main" id="{99FCB963-3D49-2A49-98A4-1106FF0A48FC}"/>
                </a:ext>
              </a:extLst>
            </p:cNvPr>
            <p:cNvSpPr/>
            <p:nvPr/>
          </p:nvSpPr>
          <p:spPr bwMode="gray">
            <a:xfrm rot="16200000">
              <a:off x="2105153" y="2889400"/>
              <a:ext cx="146113" cy="141842"/>
            </a:xfrm>
            <a:prstGeom prst="homePlate">
              <a:avLst/>
            </a:prstGeom>
            <a:solidFill>
              <a:schemeClr val="accent4"/>
            </a:solid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solidFill>
                <a:latin typeface="+mj-lt"/>
                <a:cs typeface="BentonSans Regular"/>
              </a:endParaRPr>
            </a:p>
          </p:txBody>
        </p:sp>
        <p:sp>
          <p:nvSpPr>
            <p:cNvPr id="72" name="Rectangle 71">
              <a:extLst>
                <a:ext uri="{FF2B5EF4-FFF2-40B4-BE49-F238E27FC236}">
                  <a16:creationId xmlns:a16="http://schemas.microsoft.com/office/drawing/2014/main" id="{A0E28FCB-7EA3-0D4E-A355-0E95B17DB45A}"/>
                </a:ext>
              </a:extLst>
            </p:cNvPr>
            <p:cNvSpPr/>
            <p:nvPr/>
          </p:nvSpPr>
          <p:spPr bwMode="gray">
            <a:xfrm>
              <a:off x="2869720" y="2632038"/>
              <a:ext cx="6723252" cy="3273355"/>
            </a:xfrm>
            <a:prstGeom prst="rect">
              <a:avLst/>
            </a:prstGeom>
            <a:noFill/>
            <a:ln w="38100" algn="ctr">
              <a:solidFill>
                <a:schemeClr val="accent5"/>
              </a:solidFill>
              <a:prstDash val="sys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latin typeface="+mj-lt"/>
                <a:ea typeface="Arial Unicode MS" pitchFamily="34" charset="-128"/>
                <a:cs typeface="Arial Unicode MS" pitchFamily="34" charset="-128"/>
              </a:endParaRPr>
            </a:p>
          </p:txBody>
        </p:sp>
        <p:sp>
          <p:nvSpPr>
            <p:cNvPr id="73" name="Rounded Rectangle 43">
              <a:hlinkClick r:id="" action="ppaction://noaction"/>
              <a:extLst>
                <a:ext uri="{FF2B5EF4-FFF2-40B4-BE49-F238E27FC236}">
                  <a16:creationId xmlns:a16="http://schemas.microsoft.com/office/drawing/2014/main" id="{E96B2163-43FF-8143-9C27-87FDECE5F2AA}"/>
                </a:ext>
              </a:extLst>
            </p:cNvPr>
            <p:cNvSpPr/>
            <p:nvPr/>
          </p:nvSpPr>
          <p:spPr bwMode="gray">
            <a:xfrm>
              <a:off x="1315006" y="5085868"/>
              <a:ext cx="951301" cy="705442"/>
            </a:xfrm>
            <a:prstGeom prst="roundRect">
              <a:avLst/>
            </a:prstGeom>
            <a:solidFill>
              <a:schemeClr val="accent3"/>
            </a:solid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sz="900" b="1" kern="0" dirty="0">
                  <a:solidFill>
                    <a:schemeClr val="bg1">
                      <a:lumMod val="95000"/>
                    </a:schemeClr>
                  </a:solidFill>
                  <a:latin typeface="+mj-lt"/>
                  <a:ea typeface="Arial Unicode MS" pitchFamily="34" charset="-128"/>
                  <a:cs typeface="Arial Unicode MS" pitchFamily="34" charset="-128"/>
                </a:rPr>
                <a:t>BW </a:t>
              </a:r>
              <a:r>
                <a:rPr lang="en-US" sz="900" b="1" kern="0" dirty="0" err="1">
                  <a:solidFill>
                    <a:schemeClr val="bg1">
                      <a:lumMod val="95000"/>
                    </a:schemeClr>
                  </a:solidFill>
                  <a:latin typeface="+mj-lt"/>
                  <a:ea typeface="Arial Unicode MS" pitchFamily="34" charset="-128"/>
                  <a:cs typeface="Arial Unicode MS" pitchFamily="34" charset="-128"/>
                </a:rPr>
                <a:t>Infoprovider</a:t>
              </a:r>
              <a:endParaRPr lang="en-US" sz="900" b="1" kern="0" dirty="0">
                <a:solidFill>
                  <a:schemeClr val="bg1">
                    <a:lumMod val="95000"/>
                  </a:schemeClr>
                </a:solidFill>
                <a:latin typeface="+mj-lt"/>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4D04694D-31DB-7043-B3D4-510B47D9C1BE}"/>
                </a:ext>
              </a:extLst>
            </p:cNvPr>
            <p:cNvSpPr/>
            <p:nvPr/>
          </p:nvSpPr>
          <p:spPr>
            <a:xfrm>
              <a:off x="5177593" y="2254399"/>
              <a:ext cx="1893467" cy="307777"/>
            </a:xfrm>
            <a:prstGeom prst="rect">
              <a:avLst/>
            </a:prstGeom>
          </p:spPr>
          <p:txBody>
            <a:bodyPr wrap="none">
              <a:spAutoFit/>
            </a:bodyPr>
            <a:lstStyle/>
            <a:p>
              <a:r>
                <a:rPr kumimoji="1" lang="en-US" altLang="ja-JP" sz="1400" b="1" kern="0" dirty="0">
                  <a:solidFill>
                    <a:schemeClr val="accent5"/>
                  </a:solidFill>
                  <a:latin typeface="+mj-lt"/>
                  <a:ea typeface="メイリオ" panose="020B0604030504040204" pitchFamily="50" charset="-128"/>
                </a:rPr>
                <a:t>embedded analytics</a:t>
              </a:r>
              <a:endParaRPr lang="ja-JP" altLang="en-US" sz="1400" b="1" dirty="0">
                <a:solidFill>
                  <a:schemeClr val="accent5"/>
                </a:solidFill>
                <a:latin typeface="+mj-lt"/>
              </a:endParaRPr>
            </a:p>
          </p:txBody>
        </p:sp>
        <p:sp>
          <p:nvSpPr>
            <p:cNvPr id="75" name="Rectangle 74">
              <a:extLst>
                <a:ext uri="{FF2B5EF4-FFF2-40B4-BE49-F238E27FC236}">
                  <a16:creationId xmlns:a16="http://schemas.microsoft.com/office/drawing/2014/main" id="{8D0D70A2-BAAA-2B46-9BE5-5E42E820B11C}"/>
                </a:ext>
              </a:extLst>
            </p:cNvPr>
            <p:cNvSpPr/>
            <p:nvPr/>
          </p:nvSpPr>
          <p:spPr>
            <a:xfrm>
              <a:off x="860775" y="2273283"/>
              <a:ext cx="1691489" cy="307777"/>
            </a:xfrm>
            <a:prstGeom prst="rect">
              <a:avLst/>
            </a:prstGeom>
          </p:spPr>
          <p:txBody>
            <a:bodyPr wrap="none">
              <a:spAutoFit/>
            </a:bodyPr>
            <a:lstStyle/>
            <a:p>
              <a:r>
                <a:rPr kumimoji="1" lang="en-US" altLang="ja-JP" sz="1400" b="1" kern="0" dirty="0">
                  <a:solidFill>
                    <a:schemeClr val="accent5"/>
                  </a:solidFill>
                  <a:latin typeface="+mj-lt"/>
                  <a:ea typeface="メイリオ" panose="020B0604030504040204" pitchFamily="50" charset="-128"/>
                </a:rPr>
                <a:t>BPC for S/4HANA</a:t>
              </a:r>
              <a:endParaRPr lang="ja-JP" altLang="en-US" sz="1400" b="1" dirty="0">
                <a:solidFill>
                  <a:schemeClr val="accent5"/>
                </a:solidFill>
                <a:latin typeface="+mj-lt"/>
              </a:endParaRPr>
            </a:p>
          </p:txBody>
        </p:sp>
        <p:sp>
          <p:nvSpPr>
            <p:cNvPr id="76" name="Rectangle 75">
              <a:extLst>
                <a:ext uri="{FF2B5EF4-FFF2-40B4-BE49-F238E27FC236}">
                  <a16:creationId xmlns:a16="http://schemas.microsoft.com/office/drawing/2014/main" id="{C8E0AFB1-85B5-1B49-AE54-DDCA2CCF3E11}"/>
                </a:ext>
              </a:extLst>
            </p:cNvPr>
            <p:cNvSpPr/>
            <p:nvPr/>
          </p:nvSpPr>
          <p:spPr>
            <a:xfrm>
              <a:off x="1237754" y="4816021"/>
              <a:ext cx="1133644" cy="253916"/>
            </a:xfrm>
            <a:prstGeom prst="rect">
              <a:avLst/>
            </a:prstGeom>
          </p:spPr>
          <p:txBody>
            <a:bodyPr wrap="none">
              <a:spAutoFit/>
            </a:bodyPr>
            <a:lstStyle/>
            <a:p>
              <a:r>
                <a:rPr lang="en-US" altLang="ja-JP" sz="1050" b="1" dirty="0">
                  <a:latin typeface="+mj-lt"/>
                </a:rPr>
                <a:t>Embedded BW</a:t>
              </a:r>
            </a:p>
          </p:txBody>
        </p:sp>
        <p:sp>
          <p:nvSpPr>
            <p:cNvPr id="77" name="Pentagon 44">
              <a:extLst>
                <a:ext uri="{FF2B5EF4-FFF2-40B4-BE49-F238E27FC236}">
                  <a16:creationId xmlns:a16="http://schemas.microsoft.com/office/drawing/2014/main" id="{207A2092-84DD-6345-9C03-F964203A84A1}"/>
                </a:ext>
              </a:extLst>
            </p:cNvPr>
            <p:cNvSpPr/>
            <p:nvPr/>
          </p:nvSpPr>
          <p:spPr bwMode="gray">
            <a:xfrm rot="16200000">
              <a:off x="2053306" y="5082370"/>
              <a:ext cx="154382" cy="161376"/>
            </a:xfrm>
            <a:prstGeom prst="homePlate">
              <a:avLst/>
            </a:prstGeom>
            <a:no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accent1">
                    <a:lumMod val="40000"/>
                    <a:lumOff val="60000"/>
                  </a:schemeClr>
                </a:solidFill>
                <a:latin typeface="+mj-lt"/>
                <a:cs typeface="BentonSans Regular"/>
              </a:endParaRPr>
            </a:p>
          </p:txBody>
        </p:sp>
        <p:sp>
          <p:nvSpPr>
            <p:cNvPr id="78" name="Rounded Rectangle 59">
              <a:hlinkClick r:id="" action="ppaction://noaction"/>
              <a:extLst>
                <a:ext uri="{FF2B5EF4-FFF2-40B4-BE49-F238E27FC236}">
                  <a16:creationId xmlns:a16="http://schemas.microsoft.com/office/drawing/2014/main" id="{75EA8C5A-2E7B-5143-8E24-A22A9A35968F}"/>
                </a:ext>
              </a:extLst>
            </p:cNvPr>
            <p:cNvSpPr/>
            <p:nvPr/>
          </p:nvSpPr>
          <p:spPr bwMode="gray">
            <a:xfrm>
              <a:off x="867330" y="2913533"/>
              <a:ext cx="803008" cy="1732755"/>
            </a:xfrm>
            <a:prstGeom prst="roundRect">
              <a:avLst/>
            </a:prstGeom>
            <a:solidFill>
              <a:schemeClr val="accent6"/>
            </a:solidFill>
            <a:ln w="6350" algn="ctr">
              <a:noFill/>
              <a:miter lim="800000"/>
              <a:headEnd/>
              <a:tailEnd/>
            </a:ln>
          </p:spPr>
          <p:txBody>
            <a:bodyPr lIns="20239" tIns="40477" rIns="20239" bIns="20239" rtlCol="0" anchor="ctr"/>
            <a:lstStyle/>
            <a:p>
              <a:pPr algn="ctr" defTabSz="514025" fontAlgn="base">
                <a:spcAft>
                  <a:spcPct val="0"/>
                </a:spcAft>
                <a:buClr>
                  <a:srgbClr val="F0AB00"/>
                </a:buClr>
                <a:buSzPct val="80000"/>
              </a:pPr>
              <a:r>
                <a:rPr lang="en-US" altLang="ja-JP" sz="900" b="1" kern="0" dirty="0">
                  <a:solidFill>
                    <a:schemeClr val="bg1"/>
                  </a:solidFill>
                  <a:latin typeface="+mj-lt"/>
                  <a:ea typeface="Arial Unicode MS" pitchFamily="34" charset="-128"/>
                  <a:cs typeface="Arial Unicode MS" pitchFamily="34" charset="-128"/>
                </a:rPr>
                <a:t>Analysis Office</a:t>
              </a:r>
            </a:p>
          </p:txBody>
        </p:sp>
        <p:sp>
          <p:nvSpPr>
            <p:cNvPr id="79" name="Rectangle 78">
              <a:extLst>
                <a:ext uri="{FF2B5EF4-FFF2-40B4-BE49-F238E27FC236}">
                  <a16:creationId xmlns:a16="http://schemas.microsoft.com/office/drawing/2014/main" id="{8DB2B556-091B-6D4E-8AF7-CB16A075AECE}"/>
                </a:ext>
              </a:extLst>
            </p:cNvPr>
            <p:cNvSpPr/>
            <p:nvPr/>
          </p:nvSpPr>
          <p:spPr bwMode="gray">
            <a:xfrm>
              <a:off x="781686" y="2618468"/>
              <a:ext cx="2014000" cy="3286925"/>
            </a:xfrm>
            <a:prstGeom prst="rect">
              <a:avLst/>
            </a:prstGeom>
            <a:noFill/>
            <a:ln w="38100" algn="ctr">
              <a:solidFill>
                <a:schemeClr val="accent5"/>
              </a:solidFill>
              <a:prstDash val="sys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latin typeface="+mj-lt"/>
                <a:ea typeface="Arial Unicode MS" pitchFamily="34" charset="-128"/>
                <a:cs typeface="Arial Unicode MS" pitchFamily="34" charset="-128"/>
              </a:endParaRPr>
            </a:p>
          </p:txBody>
        </p:sp>
        <p:sp>
          <p:nvSpPr>
            <p:cNvPr id="80" name="Freeform 5">
              <a:extLst>
                <a:ext uri="{FF2B5EF4-FFF2-40B4-BE49-F238E27FC236}">
                  <a16:creationId xmlns:a16="http://schemas.microsoft.com/office/drawing/2014/main" id="{21DF43A9-0A8D-C546-A97C-F72460C42E38}"/>
                </a:ext>
              </a:extLst>
            </p:cNvPr>
            <p:cNvSpPr>
              <a:spLocks/>
            </p:cNvSpPr>
            <p:nvPr/>
          </p:nvSpPr>
          <p:spPr bwMode="auto">
            <a:xfrm>
              <a:off x="4899473" y="5067089"/>
              <a:ext cx="207683" cy="129308"/>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noFill/>
            <a:ln w="38100" cmpd="sng">
              <a:solidFill>
                <a:schemeClr val="accent3">
                  <a:lumMod val="60000"/>
                  <a:lumOff val="40000"/>
                </a:schemeClr>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accent3">
                    <a:lumMod val="20000"/>
                    <a:lumOff val="80000"/>
                  </a:schemeClr>
                </a:solidFill>
                <a:latin typeface="+mj-lt"/>
                <a:cs typeface="BentonSans Regular"/>
              </a:endParaRPr>
            </a:p>
          </p:txBody>
        </p:sp>
        <p:grpSp>
          <p:nvGrpSpPr>
            <p:cNvPr id="81" name="Group 80">
              <a:extLst>
                <a:ext uri="{FF2B5EF4-FFF2-40B4-BE49-F238E27FC236}">
                  <a16:creationId xmlns:a16="http://schemas.microsoft.com/office/drawing/2014/main" id="{9808C527-20CB-7F47-AEDF-8639D66CB92D}"/>
                </a:ext>
              </a:extLst>
            </p:cNvPr>
            <p:cNvGrpSpPr/>
            <p:nvPr/>
          </p:nvGrpSpPr>
          <p:grpSpPr>
            <a:xfrm>
              <a:off x="6248582" y="5060893"/>
              <a:ext cx="1082309" cy="730493"/>
              <a:chOff x="4967349" y="5334141"/>
              <a:chExt cx="1732454" cy="1083532"/>
            </a:xfrm>
            <a:solidFill>
              <a:schemeClr val="bg1">
                <a:lumMod val="85000"/>
              </a:schemeClr>
            </a:solidFill>
          </p:grpSpPr>
          <p:sp>
            <p:nvSpPr>
              <p:cNvPr id="82" name="Rounded Rectangle 43">
                <a:hlinkClick r:id="" action="ppaction://noaction"/>
                <a:extLst>
                  <a:ext uri="{FF2B5EF4-FFF2-40B4-BE49-F238E27FC236}">
                    <a16:creationId xmlns:a16="http://schemas.microsoft.com/office/drawing/2014/main" id="{8DA43D92-5BA3-A646-A533-B4CDA83B3B38}"/>
                  </a:ext>
                </a:extLst>
              </p:cNvPr>
              <p:cNvSpPr/>
              <p:nvPr/>
            </p:nvSpPr>
            <p:spPr bwMode="gray">
              <a:xfrm>
                <a:off x="4967349" y="5371298"/>
                <a:ext cx="1732454" cy="1046375"/>
              </a:xfrm>
              <a:prstGeom prst="roundRect">
                <a:avLst/>
              </a:prstGeom>
              <a:solidFill>
                <a:schemeClr val="accent3"/>
              </a:solidFill>
              <a:ln w="6350" algn="ctr">
                <a:noFill/>
                <a:miter lim="800000"/>
                <a:headEnd/>
                <a:tailEnd/>
              </a:ln>
            </p:spPr>
            <p:txBody>
              <a:bodyPr lIns="20239" tIns="40477" rIns="20239" bIns="20239" rtlCol="0" anchor="ctr"/>
              <a:lstStyle/>
              <a:p>
                <a:pPr algn="ctr" defTabSz="514025" fontAlgn="base">
                  <a:spcBef>
                    <a:spcPct val="50000"/>
                  </a:spcBef>
                  <a:spcAft>
                    <a:spcPct val="0"/>
                  </a:spcAft>
                  <a:buClr>
                    <a:srgbClr val="F0AB00"/>
                  </a:buClr>
                  <a:buSzPct val="80000"/>
                </a:pPr>
                <a:r>
                  <a:rPr lang="en-US" altLang="ja-JP" sz="900" b="1" kern="0" dirty="0">
                    <a:solidFill>
                      <a:schemeClr val="bg1">
                        <a:lumMod val="95000"/>
                      </a:schemeClr>
                    </a:solidFill>
                    <a:latin typeface="+mj-lt"/>
                    <a:ea typeface="Arial Unicode MS" pitchFamily="34" charset="-128"/>
                    <a:cs typeface="Arial Unicode MS" pitchFamily="34" charset="-128"/>
                  </a:rPr>
                  <a:t>OData based on SEGW</a:t>
                </a:r>
                <a:endParaRPr lang="en-US" sz="900" b="1" kern="0" dirty="0">
                  <a:solidFill>
                    <a:schemeClr val="bg1">
                      <a:lumMod val="95000"/>
                    </a:schemeClr>
                  </a:solidFill>
                  <a:latin typeface="+mj-lt"/>
                  <a:ea typeface="Arial Unicode MS" pitchFamily="34" charset="-128"/>
                  <a:cs typeface="Arial Unicode MS" pitchFamily="34" charset="-128"/>
                </a:endParaRPr>
              </a:p>
            </p:txBody>
          </p:sp>
          <p:sp>
            <p:nvSpPr>
              <p:cNvPr id="83" name="Pentagon 44">
                <a:extLst>
                  <a:ext uri="{FF2B5EF4-FFF2-40B4-BE49-F238E27FC236}">
                    <a16:creationId xmlns:a16="http://schemas.microsoft.com/office/drawing/2014/main" id="{DDF2CA0D-53F6-0C48-971D-699947865392}"/>
                  </a:ext>
                </a:extLst>
              </p:cNvPr>
              <p:cNvSpPr/>
              <p:nvPr/>
            </p:nvSpPr>
            <p:spPr bwMode="gray">
              <a:xfrm rot="16200000">
                <a:off x="6351569" y="5319480"/>
                <a:ext cx="228993" cy="258315"/>
              </a:xfrm>
              <a:prstGeom prst="homePlate">
                <a:avLst/>
              </a:prstGeom>
              <a:noFill/>
              <a:ln w="38100" cmpd="sng">
                <a:solidFill>
                  <a:schemeClr val="accent1"/>
                </a:solidFill>
              </a:ln>
            </p:spPr>
            <p:txBody>
              <a:bodyPr vert="horz" wrap="square" lIns="68522" tIns="34261" rIns="68522" bIns="34261" numCol="1" anchor="t" anchorCtr="0" compatLnSpc="1">
                <a:prstTxWarp prst="textNoShape">
                  <a:avLst/>
                </a:prstTxWarp>
              </a:bodyPr>
              <a:lstStyle/>
              <a:p>
                <a:pPr defTabSz="610629"/>
                <a:endParaRPr lang="en-US" sz="900" b="1">
                  <a:solidFill>
                    <a:schemeClr val="bg1">
                      <a:lumMod val="95000"/>
                    </a:schemeClr>
                  </a:solidFill>
                  <a:latin typeface="+mj-lt"/>
                  <a:cs typeface="BentonSans Regular"/>
                </a:endParaRPr>
              </a:p>
            </p:txBody>
          </p:sp>
        </p:grpSp>
        <p:sp>
          <p:nvSpPr>
            <p:cNvPr id="84" name="Freeform 5">
              <a:extLst>
                <a:ext uri="{FF2B5EF4-FFF2-40B4-BE49-F238E27FC236}">
                  <a16:creationId xmlns:a16="http://schemas.microsoft.com/office/drawing/2014/main" id="{568AD204-B4A0-6844-BEBF-823D0D8BEBE0}"/>
                </a:ext>
              </a:extLst>
            </p:cNvPr>
            <p:cNvSpPr>
              <a:spLocks/>
            </p:cNvSpPr>
            <p:nvPr/>
          </p:nvSpPr>
          <p:spPr bwMode="auto">
            <a:xfrm>
              <a:off x="6859481" y="5082437"/>
              <a:ext cx="207683" cy="129308"/>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noFill/>
            <a:ln w="38100" cmpd="sng">
              <a:solidFill>
                <a:schemeClr val="accent3">
                  <a:lumMod val="60000"/>
                  <a:lumOff val="40000"/>
                </a:schemeClr>
              </a:solidFill>
            </a:ln>
          </p:spPr>
          <p:txBody>
            <a:bodyPr vert="horz" wrap="square" lIns="51407" tIns="25703" rIns="51407" bIns="25703" numCol="1" anchor="t" anchorCtr="0" compatLnSpc="1">
              <a:prstTxWarp prst="textNoShape">
                <a:avLst/>
              </a:prstTxWarp>
            </a:bodyPr>
            <a:lstStyle/>
            <a:p>
              <a:pPr defTabSz="610629"/>
              <a:endParaRPr lang="en-US" sz="900" b="1">
                <a:solidFill>
                  <a:schemeClr val="accent3">
                    <a:lumMod val="20000"/>
                    <a:lumOff val="80000"/>
                  </a:schemeClr>
                </a:solidFill>
                <a:latin typeface="+mj-lt"/>
                <a:cs typeface="BentonSans Regular"/>
              </a:endParaRPr>
            </a:p>
          </p:txBody>
        </p:sp>
      </p:grpSp>
    </p:spTree>
    <p:extLst>
      <p:ext uri="{BB962C8B-B14F-4D97-AF65-F5344CB8AC3E}">
        <p14:creationId xmlns:p14="http://schemas.microsoft.com/office/powerpoint/2010/main" val="79673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EFE92B-B3D8-4DC7-9D51-2D6D8A10F1C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flipH="1">
            <a:off x="5629273" y="3436531"/>
            <a:ext cx="6565901" cy="3430006"/>
          </a:xfrm>
          <a:prstGeom prst="rect">
            <a:avLst/>
          </a:prstGeom>
        </p:spPr>
      </p:pic>
      <p:pic>
        <p:nvPicPr>
          <p:cNvPr id="5" name="Picture 4">
            <a:extLst>
              <a:ext uri="{FF2B5EF4-FFF2-40B4-BE49-F238E27FC236}">
                <a16:creationId xmlns:a16="http://schemas.microsoft.com/office/drawing/2014/main" id="{53C8AA42-0D93-492D-95D1-CA5D4C5B9BA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0" y="3435737"/>
            <a:ext cx="8352815" cy="3430800"/>
          </a:xfrm>
          <a:prstGeom prst="rect">
            <a:avLst/>
          </a:prstGeom>
        </p:spPr>
      </p:pic>
      <p:sp>
        <p:nvSpPr>
          <p:cNvPr id="10" name="Divider">
            <a:extLst>
              <a:ext uri="{FF2B5EF4-FFF2-40B4-BE49-F238E27FC236}">
                <a16:creationId xmlns:a16="http://schemas.microsoft.com/office/drawing/2014/main" id="{A8E5A425-311A-5943-920E-FB202DA1E9F0}"/>
              </a:ext>
            </a:extLst>
          </p:cNvPr>
          <p:cNvSpPr>
            <a:spLocks noGrp="1"/>
          </p:cNvSpPr>
          <p:nvPr>
            <p:ph type="ctrTitle"/>
          </p:nvPr>
        </p:nvSpPr>
        <p:spPr bwMode="gray"/>
        <p:txBody>
          <a:bodyPr/>
          <a:lstStyle/>
          <a:p>
            <a:r>
              <a:rPr lang="en-US" altLang="ko-KR" dirty="0"/>
              <a:t>Search standard Fiori application</a:t>
            </a:r>
            <a:endParaRPr lang="en-US" dirty="0"/>
          </a:p>
        </p:txBody>
      </p:sp>
    </p:spTree>
    <p:extLst>
      <p:ext uri="{BB962C8B-B14F-4D97-AF65-F5344CB8AC3E}">
        <p14:creationId xmlns:p14="http://schemas.microsoft.com/office/powerpoint/2010/main" val="261479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33E-63CA-5445-AD4A-8D1E98B798C7}"/>
              </a:ext>
            </a:extLst>
          </p:cNvPr>
          <p:cNvSpPr>
            <a:spLocks noGrp="1"/>
          </p:cNvSpPr>
          <p:nvPr>
            <p:ph type="title"/>
          </p:nvPr>
        </p:nvSpPr>
        <p:spPr>
          <a:xfrm>
            <a:off x="504001" y="504000"/>
            <a:ext cx="11186476" cy="646331"/>
          </a:xfrm>
        </p:spPr>
        <p:txBody>
          <a:bodyPr/>
          <a:lstStyle/>
          <a:p>
            <a:r>
              <a:rPr lang="en-US" altLang="ko-KR" dirty="0"/>
              <a:t>Search standard Fiori applications</a:t>
            </a:r>
            <a:br>
              <a:rPr lang="en-US" altLang="ko-KR" dirty="0"/>
            </a:br>
            <a:r>
              <a:rPr lang="en-US" altLang="ko-KR" sz="1800" b="0" dirty="0"/>
              <a:t>Finding Standard Fiori Applications</a:t>
            </a:r>
            <a:endParaRPr lang="en-KR" sz="1800" b="0" dirty="0"/>
          </a:p>
        </p:txBody>
      </p:sp>
      <p:sp>
        <p:nvSpPr>
          <p:cNvPr id="3" name="Rectangle 2">
            <a:extLst>
              <a:ext uri="{FF2B5EF4-FFF2-40B4-BE49-F238E27FC236}">
                <a16:creationId xmlns:a16="http://schemas.microsoft.com/office/drawing/2014/main" id="{605DB1BD-866B-974A-849D-34CF1FE5ABB0}"/>
              </a:ext>
            </a:extLst>
          </p:cNvPr>
          <p:cNvSpPr/>
          <p:nvPr/>
        </p:nvSpPr>
        <p:spPr>
          <a:xfrm>
            <a:off x="505459" y="1328735"/>
            <a:ext cx="11183437" cy="584775"/>
          </a:xfrm>
          <a:prstGeom prst="rect">
            <a:avLst/>
          </a:prstGeom>
        </p:spPr>
        <p:txBody>
          <a:bodyPr wrap="square">
            <a:spAutoFit/>
          </a:bodyPr>
          <a:lstStyle/>
          <a:p>
            <a:pPr>
              <a:defRPr/>
            </a:pPr>
            <a:r>
              <a:rPr kumimoji="1" lang="en-US" altLang="ja-JP" sz="1600" kern="0" dirty="0">
                <a:ea typeface="Meiryo UI" panose="020B0604030504040204" pitchFamily="50" charset="-128"/>
                <a:cs typeface="Arial Unicode MS" pitchFamily="34" charset="-128"/>
              </a:rPr>
              <a:t>1750 Standard Fiori apps </a:t>
            </a:r>
            <a:r>
              <a:rPr kumimoji="1" lang="ja-JP" altLang="en-US" sz="1600" kern="0">
                <a:ea typeface="Meiryo UI" panose="020B0604030504040204" pitchFamily="50" charset="-128"/>
                <a:cs typeface="Arial Unicode MS" pitchFamily="34" charset="-128"/>
              </a:rPr>
              <a:t>이 제공되며</a:t>
            </a:r>
            <a:r>
              <a:rPr kumimoji="1" lang="en-US" altLang="ko-KR" sz="1600" kern="0" dirty="0">
                <a:ea typeface="Meiryo UI" panose="020B0604030504040204" pitchFamily="50" charset="-128"/>
                <a:cs typeface="Arial Unicode MS" pitchFamily="34" charset="-128"/>
              </a:rPr>
              <a:t>, </a:t>
            </a:r>
            <a:r>
              <a:rPr kumimoji="1" lang="ko-KR" altLang="en-US" sz="1600" kern="0" dirty="0">
                <a:ea typeface="Meiryo UI" panose="020B0604030504040204" pitchFamily="50" charset="-128"/>
                <a:cs typeface="Arial Unicode MS" pitchFamily="34" charset="-128"/>
              </a:rPr>
              <a:t>각 영역별로 목적에 맞게 활용할 수 있으며</a:t>
            </a:r>
            <a:r>
              <a:rPr kumimoji="1" lang="en-US" altLang="ko-KR" sz="1600" kern="0" dirty="0">
                <a:ea typeface="Meiryo UI" panose="020B0604030504040204" pitchFamily="50" charset="-128"/>
                <a:cs typeface="Arial Unicode MS" pitchFamily="34" charset="-128"/>
              </a:rPr>
              <a:t>, </a:t>
            </a:r>
            <a:r>
              <a:rPr kumimoji="1" lang="ja-JP" altLang="en-US" sz="1600" kern="0">
                <a:ea typeface="Meiryo UI" panose="020B0604030504040204" pitchFamily="50" charset="-128"/>
                <a:cs typeface="Arial Unicode MS" pitchFamily="34" charset="-128"/>
              </a:rPr>
              <a:t>아래 </a:t>
            </a:r>
            <a:r>
              <a:rPr kumimoji="1" lang="en-US" altLang="ja-JP" sz="1600" kern="0" dirty="0">
                <a:ea typeface="Meiryo UI" panose="020B0604030504040204" pitchFamily="50" charset="-128"/>
                <a:cs typeface="Arial Unicode MS" pitchFamily="34" charset="-128"/>
              </a:rPr>
              <a:t>Fiori library link</a:t>
            </a:r>
            <a:r>
              <a:rPr kumimoji="1" lang="ja-JP" altLang="en-US" sz="1600" kern="0">
                <a:ea typeface="Meiryo UI" panose="020B0604030504040204" pitchFamily="50" charset="-128"/>
                <a:cs typeface="Arial Unicode MS" pitchFamily="34" charset="-128"/>
              </a:rPr>
              <a:t>를 이용해 구체적인 </a:t>
            </a:r>
            <a:r>
              <a:rPr kumimoji="1" lang="en-US" altLang="ja-JP" sz="1600" kern="0" dirty="0">
                <a:ea typeface="Meiryo UI" panose="020B0604030504040204" pitchFamily="50" charset="-128"/>
                <a:cs typeface="Arial Unicode MS" pitchFamily="34" charset="-128"/>
              </a:rPr>
              <a:t>application </a:t>
            </a:r>
            <a:r>
              <a:rPr kumimoji="1" lang="ja-JP" altLang="en-US" sz="1600" kern="0">
                <a:ea typeface="Meiryo UI" panose="020B0604030504040204" pitchFamily="50" charset="-128"/>
                <a:cs typeface="Arial Unicode MS" pitchFamily="34" charset="-128"/>
              </a:rPr>
              <a:t>정보등을 확인해서 정확히 사용할 수 있습니다</a:t>
            </a:r>
            <a:r>
              <a:rPr kumimoji="1" lang="en-US" altLang="ko-KR" sz="1600" kern="0" dirty="0">
                <a:ea typeface="Meiryo UI" panose="020B0604030504040204" pitchFamily="50" charset="-128"/>
                <a:cs typeface="Arial Unicode MS" pitchFamily="34" charset="-128"/>
              </a:rPr>
              <a:t>.</a:t>
            </a:r>
            <a:endParaRPr kumimoji="1" lang="ja-JP" altLang="en-US" sz="1600" kern="0">
              <a:ea typeface="Meiryo UI" panose="020B0604030504040204" pitchFamily="50" charset="-128"/>
              <a:cs typeface="Arial Unicode MS" pitchFamily="34" charset="-128"/>
            </a:endParaRPr>
          </a:p>
        </p:txBody>
      </p:sp>
      <p:grpSp>
        <p:nvGrpSpPr>
          <p:cNvPr id="14" name="Group 13">
            <a:extLst>
              <a:ext uri="{FF2B5EF4-FFF2-40B4-BE49-F238E27FC236}">
                <a16:creationId xmlns:a16="http://schemas.microsoft.com/office/drawing/2014/main" id="{3F41C26D-6F8A-F04A-94BF-8361AD9F469D}"/>
              </a:ext>
            </a:extLst>
          </p:cNvPr>
          <p:cNvGrpSpPr/>
          <p:nvPr/>
        </p:nvGrpSpPr>
        <p:grpSpPr>
          <a:xfrm>
            <a:off x="4339987" y="2361062"/>
            <a:ext cx="7028597" cy="3992938"/>
            <a:chOff x="3725852" y="1442959"/>
            <a:chExt cx="8158546" cy="4710369"/>
          </a:xfrm>
        </p:grpSpPr>
        <p:pic>
          <p:nvPicPr>
            <p:cNvPr id="15" name="Picture 14">
              <a:extLst>
                <a:ext uri="{FF2B5EF4-FFF2-40B4-BE49-F238E27FC236}">
                  <a16:creationId xmlns:a16="http://schemas.microsoft.com/office/drawing/2014/main" id="{EB18FCAA-9932-E741-A177-5CAC3856128D}"/>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a:ext>
              </a:extLst>
            </a:blip>
            <a:srcRect/>
            <a:stretch/>
          </p:blipFill>
          <p:spPr>
            <a:xfrm>
              <a:off x="8911780" y="1481850"/>
              <a:ext cx="219897" cy="166101"/>
            </a:xfrm>
            <a:prstGeom prst="rect">
              <a:avLst/>
            </a:prstGeom>
          </p:spPr>
        </p:pic>
        <p:sp>
          <p:nvSpPr>
            <p:cNvPr id="16" name="TextBox 15">
              <a:extLst>
                <a:ext uri="{FF2B5EF4-FFF2-40B4-BE49-F238E27FC236}">
                  <a16:creationId xmlns:a16="http://schemas.microsoft.com/office/drawing/2014/main" id="{731F03E7-59A1-1141-8930-7E627FBDB3BF}"/>
                </a:ext>
              </a:extLst>
            </p:cNvPr>
            <p:cNvSpPr txBox="1"/>
            <p:nvPr/>
          </p:nvSpPr>
          <p:spPr>
            <a:xfrm>
              <a:off x="5143438" y="1705382"/>
              <a:ext cx="1290067" cy="1258714"/>
            </a:xfrm>
            <a:prstGeom prst="rect">
              <a:avLst/>
            </a:prstGeom>
            <a:noFill/>
          </p:spPr>
          <p:txBody>
            <a:bodyPr wrap="square" lIns="0" tIns="0" rIns="0" bIns="0" rtlCol="0">
              <a:spAutoFit/>
            </a:bodyPr>
            <a:lstStyle>
              <a:defPPr>
                <a:defRPr lang="de-DE"/>
              </a:defPPr>
              <a:lvl1pPr marL="171450" indent="-171450" defTabSz="1219444" fontAlgn="base">
                <a:spcBef>
                  <a:spcPts val="600"/>
                </a:spcBef>
                <a:spcAft>
                  <a:spcPct val="0"/>
                </a:spcAft>
                <a:buClr>
                  <a:srgbClr val="F0AB00"/>
                </a:buClr>
                <a:buSzPct val="100000"/>
                <a:buFont typeface="Wingdings" panose="05000000000000000000" pitchFamily="2" charset="2"/>
                <a:buChar char=""/>
                <a:defRPr sz="1200" kern="0">
                  <a:solidFill>
                    <a:srgbClr val="000000"/>
                  </a:solidFill>
                  <a:latin typeface="+mn-lt"/>
                  <a:ea typeface="Arial Unicode MS" pitchFamily="34" charset="-128"/>
                  <a:cs typeface="Calibri"/>
                </a:defRPr>
              </a:lvl1pPr>
            </a:lstStyle>
            <a:p>
              <a:pPr marL="91413" lvl="2" indent="-91413" fontAlgn="ctr">
                <a:spcBef>
                  <a:spcPts val="200"/>
                </a:spcBef>
                <a:buClr>
                  <a:schemeClr val="accent1"/>
                </a:buClr>
                <a:buSzPct val="100000"/>
                <a:buFont typeface="Wingdings" pitchFamily="2" charset="2"/>
                <a:buChar char=""/>
              </a:pPr>
              <a:r>
                <a:rPr lang="de-DE" sz="500" dirty="0">
                  <a:latin typeface="メイリオ" panose="020B0604030504040204" pitchFamily="50" charset="-128"/>
                </a:rPr>
                <a:t>Controller</a:t>
              </a:r>
            </a:p>
            <a:p>
              <a:pPr marL="91413" lvl="2" indent="-91413" fontAlgn="ctr">
                <a:spcBef>
                  <a:spcPts val="200"/>
                </a:spcBef>
                <a:buClr>
                  <a:schemeClr val="accent1"/>
                </a:buClr>
                <a:buSzPct val="100000"/>
                <a:buFont typeface="Wingdings" pitchFamily="2" charset="2"/>
                <a:buChar char=""/>
              </a:pPr>
              <a:r>
                <a:rPr lang="de-DE" sz="500" dirty="0">
                  <a:latin typeface="メイリオ" panose="020B0604030504040204" pitchFamily="50" charset="-128"/>
                </a:rPr>
                <a:t>Controller – </a:t>
              </a:r>
              <a:r>
                <a:rPr lang="de-DE" sz="500" dirty="0" err="1">
                  <a:latin typeface="メイリオ" panose="020B0604030504040204" pitchFamily="50" charset="-128"/>
                </a:rPr>
                <a:t>Production</a:t>
              </a:r>
              <a:r>
                <a:rPr lang="de-DE" sz="500" dirty="0">
                  <a:latin typeface="メイリオ" panose="020B0604030504040204" pitchFamily="50" charset="-128"/>
                </a:rPr>
                <a:t> </a:t>
              </a:r>
              <a:r>
                <a:rPr lang="de-DE" sz="500" dirty="0" err="1">
                  <a:latin typeface="メイリオ" panose="020B0604030504040204" pitchFamily="50" charset="-128"/>
                </a:rPr>
                <a:t>Costs</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Cash Manager</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Cash Management </a:t>
              </a:r>
              <a:r>
                <a:rPr lang="de-DE" sz="500" dirty="0" err="1">
                  <a:latin typeface="メイリオ" panose="020B0604030504040204" pitchFamily="50" charset="-128"/>
                </a:rPr>
                <a:t>Specialist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Credit</a:t>
              </a:r>
              <a:r>
                <a:rPr lang="de-DE" sz="500" dirty="0">
                  <a:latin typeface="メイリオ" panose="020B0604030504040204" pitchFamily="50" charset="-128"/>
                </a:rPr>
                <a:t> Controller</a:t>
              </a: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Inventory</a:t>
              </a:r>
              <a:r>
                <a:rPr lang="de-DE" sz="500" dirty="0">
                  <a:latin typeface="メイリオ" panose="020B0604030504040204" pitchFamily="50" charset="-128"/>
                </a:rPr>
                <a:t> </a:t>
              </a:r>
              <a:r>
                <a:rPr lang="de-DE" sz="500" dirty="0" err="1">
                  <a:latin typeface="メイリオ" panose="020B0604030504040204" pitchFamily="50" charset="-128"/>
                </a:rPr>
                <a:t>Accountant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Treasury </a:t>
              </a:r>
              <a:r>
                <a:rPr lang="de-DE" sz="500" dirty="0" err="1">
                  <a:latin typeface="メイリオ" panose="020B0604030504040204" pitchFamily="50" charset="-128"/>
                </a:rPr>
                <a:t>Risk</a:t>
              </a:r>
              <a:r>
                <a:rPr lang="de-DE" sz="500" dirty="0">
                  <a:latin typeface="メイリオ" panose="020B0604030504040204" pitchFamily="50" charset="-128"/>
                </a:rPr>
                <a:t> Manager</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External Auditor</a:t>
              </a:r>
            </a:p>
          </p:txBody>
        </p:sp>
        <p:sp>
          <p:nvSpPr>
            <p:cNvPr id="17" name="TextBox 16">
              <a:extLst>
                <a:ext uri="{FF2B5EF4-FFF2-40B4-BE49-F238E27FC236}">
                  <a16:creationId xmlns:a16="http://schemas.microsoft.com/office/drawing/2014/main" id="{00362B1C-8C49-7543-AFEC-67658A53C257}"/>
                </a:ext>
              </a:extLst>
            </p:cNvPr>
            <p:cNvSpPr txBox="1"/>
            <p:nvPr/>
          </p:nvSpPr>
          <p:spPr>
            <a:xfrm>
              <a:off x="7868240" y="1694613"/>
              <a:ext cx="1433414" cy="2585466"/>
            </a:xfrm>
            <a:prstGeom prst="rect">
              <a:avLst/>
            </a:prstGeom>
            <a:noFill/>
          </p:spPr>
          <p:txBody>
            <a:bodyPr wrap="square" lIns="0" tIns="0" rIns="0" bIns="0" rtlCol="0">
              <a:spAutoFit/>
            </a:bodyPr>
            <a:lstStyle>
              <a:defPPr>
                <a:defRPr lang="de-DE"/>
              </a:defPPr>
              <a:lvl1pPr marL="171450" indent="-171450" defTabSz="1219444" fontAlgn="base">
                <a:spcBef>
                  <a:spcPts val="200"/>
                </a:spcBef>
                <a:spcAft>
                  <a:spcPct val="0"/>
                </a:spcAft>
                <a:buClr>
                  <a:schemeClr val="accent3"/>
                </a:buClr>
                <a:buSzPct val="100000"/>
                <a:buFont typeface="Wingdings" panose="05000000000000000000" pitchFamily="2" charset="2"/>
                <a:buChar char=""/>
                <a:defRPr sz="1400" kern="0">
                  <a:latin typeface="Arial" pitchFamily="34" charset="0"/>
                  <a:ea typeface="Arial Unicode MS" pitchFamily="34" charset="-128"/>
                  <a:cs typeface="Arial" pitchFamily="34" charset="0"/>
                </a:defRPr>
              </a:lvl1pPr>
            </a:lstStyle>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BOM Engineer</a:t>
              </a: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Recipe</a:t>
              </a:r>
              <a:r>
                <a:rPr lang="de-DE" sz="500" dirty="0">
                  <a:latin typeface="メイリオ" panose="020B0604030504040204" pitchFamily="50" charset="-128"/>
                </a:rPr>
                <a:t> Developer</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Design Engineer</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Systems Engineer</a:t>
              </a: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Production</a:t>
              </a:r>
              <a:r>
                <a:rPr lang="de-DE" sz="500" dirty="0">
                  <a:latin typeface="メイリオ" panose="020B0604030504040204" pitchFamily="50" charset="-128"/>
                </a:rPr>
                <a:t> </a:t>
              </a:r>
              <a:r>
                <a:rPr lang="de-DE" sz="500" dirty="0" err="1">
                  <a:latin typeface="メイリオ" panose="020B0604030504040204" pitchFamily="50" charset="-128"/>
                </a:rPr>
                <a:t>Planner</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Production</a:t>
              </a:r>
              <a:r>
                <a:rPr lang="de-DE" sz="500" dirty="0">
                  <a:latin typeface="メイリオ" panose="020B0604030504040204" pitchFamily="50" charset="-128"/>
                </a:rPr>
                <a:t> Operator</a:t>
              </a:r>
              <a:br>
                <a:rPr lang="de-DE" sz="500" dirty="0">
                  <a:latin typeface="メイリオ" panose="020B0604030504040204" pitchFamily="50" charset="-128"/>
                </a:rPr>
              </a:br>
              <a:r>
                <a:rPr lang="de-DE" sz="500" dirty="0">
                  <a:latin typeface="メイリオ" panose="020B0604030504040204" pitchFamily="50" charset="-128"/>
                </a:rPr>
                <a:t>(</a:t>
              </a:r>
              <a:r>
                <a:rPr lang="de-DE" sz="500" dirty="0" err="1">
                  <a:latin typeface="メイリオ" panose="020B0604030504040204" pitchFamily="50" charset="-128"/>
                </a:rPr>
                <a:t>discrete</a:t>
              </a:r>
              <a:r>
                <a:rPr lang="de-DE" sz="500" dirty="0">
                  <a:latin typeface="メイリオ" panose="020B0604030504040204" pitchFamily="50" charset="-128"/>
                </a:rPr>
                <a:t>/</a:t>
              </a:r>
              <a:r>
                <a:rPr lang="de-DE" sz="500" dirty="0" err="1">
                  <a:latin typeface="メイリオ" panose="020B0604030504040204" pitchFamily="50" charset="-128"/>
                </a:rPr>
                <a:t>process</a:t>
              </a:r>
              <a:r>
                <a:rPr lang="de-DE" sz="500" dirty="0">
                  <a:latin typeface="メイリオ" panose="020B0604030504040204" pitchFamily="50" charset="-128"/>
                </a:rPr>
                <a:t>/repetitive/</a:t>
              </a:r>
              <a:br>
                <a:rPr lang="de-DE" sz="500" dirty="0">
                  <a:latin typeface="メイリオ" panose="020B0604030504040204" pitchFamily="50" charset="-128"/>
                </a:rPr>
              </a:br>
              <a:r>
                <a:rPr lang="de-DE" sz="500" dirty="0" err="1">
                  <a:latin typeface="メイリオ" panose="020B0604030504040204" pitchFamily="50" charset="-128"/>
                </a:rPr>
                <a:t>lean</a:t>
              </a:r>
              <a:r>
                <a:rPr lang="de-DE" sz="500" dirty="0">
                  <a:latin typeface="メイリオ" panose="020B0604030504040204" pitchFamily="50" charset="-128"/>
                </a:rPr>
                <a:t> </a:t>
              </a:r>
              <a:r>
                <a:rPr lang="de-DE" sz="500" dirty="0" err="1">
                  <a:latin typeface="メイリオ" panose="020B0604030504040204" pitchFamily="50" charset="-128"/>
                </a:rPr>
                <a:t>manufacturing</a:t>
              </a:r>
              <a:r>
                <a:rPr lang="de-DE" sz="500" dirty="0">
                  <a:latin typeface="メイリオ" panose="020B0604030504040204" pitchFamily="50" charset="-128"/>
                </a:rPr>
                <a:t>)</a:t>
              </a: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Production</a:t>
              </a:r>
              <a:r>
                <a:rPr lang="de-DE" sz="500" dirty="0">
                  <a:latin typeface="メイリオ" panose="020B0604030504040204" pitchFamily="50" charset="-128"/>
                </a:rPr>
                <a:t> Operator – </a:t>
              </a:r>
              <a:br>
                <a:rPr lang="de-DE" sz="500" dirty="0">
                  <a:latin typeface="メイリオ" panose="020B0604030504040204" pitchFamily="50" charset="-128"/>
                </a:rPr>
              </a:br>
              <a:r>
                <a:rPr lang="de-DE" sz="500" dirty="0">
                  <a:latin typeface="メイリオ" panose="020B0604030504040204" pitchFamily="50" charset="-128"/>
                </a:rPr>
                <a:t>EHS Info</a:t>
              </a: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Production</a:t>
              </a:r>
              <a:r>
                <a:rPr lang="de-DE" sz="500" dirty="0">
                  <a:latin typeface="メイリオ" panose="020B0604030504040204" pitchFamily="50" charset="-128"/>
                </a:rPr>
                <a:t> Engineer</a:t>
              </a:r>
              <a:br>
                <a:rPr lang="de-DE" sz="500" dirty="0">
                  <a:latin typeface="メイリオ" panose="020B0604030504040204" pitchFamily="50" charset="-128"/>
                </a:rPr>
              </a:br>
              <a:r>
                <a:rPr lang="de-DE" sz="500" dirty="0">
                  <a:latin typeface="メイリオ" panose="020B0604030504040204" pitchFamily="50" charset="-128"/>
                </a:rPr>
                <a:t>(</a:t>
              </a:r>
              <a:r>
                <a:rPr lang="de-DE" sz="500" dirty="0" err="1">
                  <a:latin typeface="メイリオ" panose="020B0604030504040204" pitchFamily="50" charset="-128"/>
                </a:rPr>
                <a:t>discrete</a:t>
              </a:r>
              <a:r>
                <a:rPr lang="de-DE" sz="500" dirty="0">
                  <a:latin typeface="メイリオ" panose="020B0604030504040204" pitchFamily="50" charset="-128"/>
                </a:rPr>
                <a:t>/</a:t>
              </a:r>
              <a:r>
                <a:rPr lang="de-DE" sz="500" dirty="0" err="1">
                  <a:latin typeface="メイリオ" panose="020B0604030504040204" pitchFamily="50" charset="-128"/>
                </a:rPr>
                <a:t>process</a:t>
              </a:r>
              <a:r>
                <a:rPr lang="de-DE" sz="500" dirty="0">
                  <a:latin typeface="メイリオ" panose="020B0604030504040204" pitchFamily="50" charset="-128"/>
                </a:rPr>
                <a:t> </a:t>
              </a:r>
              <a:r>
                <a:rPr lang="de-DE" sz="500" dirty="0" err="1">
                  <a:latin typeface="メイリオ" panose="020B0604030504040204" pitchFamily="50" charset="-128"/>
                </a:rPr>
                <a:t>manufacturing</a:t>
              </a:r>
              <a:r>
                <a:rPr lang="de-DE" sz="500" dirty="0">
                  <a:latin typeface="メイリオ" panose="020B0604030504040204" pitchFamily="50" charset="-128"/>
                </a:rPr>
                <a:t>)</a:t>
              </a: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Production</a:t>
              </a:r>
              <a:r>
                <a:rPr lang="de-DE" sz="500" dirty="0">
                  <a:latin typeface="メイリオ" panose="020B0604030504040204" pitchFamily="50" charset="-128"/>
                </a:rPr>
                <a:t> Supervisor</a:t>
              </a:r>
              <a:br>
                <a:rPr lang="de-DE" sz="500" dirty="0">
                  <a:latin typeface="メイリオ" panose="020B0604030504040204" pitchFamily="50" charset="-128"/>
                </a:rPr>
              </a:br>
              <a:r>
                <a:rPr lang="de-DE" sz="500" dirty="0">
                  <a:latin typeface="メイリオ" panose="020B0604030504040204" pitchFamily="50" charset="-128"/>
                </a:rPr>
                <a:t>(</a:t>
              </a:r>
              <a:r>
                <a:rPr lang="de-DE" sz="500" dirty="0" err="1">
                  <a:latin typeface="メイリオ" panose="020B0604030504040204" pitchFamily="50" charset="-128"/>
                </a:rPr>
                <a:t>discrete</a:t>
              </a:r>
              <a:r>
                <a:rPr lang="de-DE" sz="500" dirty="0">
                  <a:latin typeface="メイリオ" panose="020B0604030504040204" pitchFamily="50" charset="-128"/>
                </a:rPr>
                <a:t>/</a:t>
              </a:r>
              <a:r>
                <a:rPr lang="de-DE" sz="500" dirty="0" err="1">
                  <a:latin typeface="メイリオ" panose="020B0604030504040204" pitchFamily="50" charset="-128"/>
                </a:rPr>
                <a:t>process</a:t>
              </a:r>
              <a:r>
                <a:rPr lang="de-DE" sz="500" dirty="0">
                  <a:latin typeface="メイリオ" panose="020B0604030504040204" pitchFamily="50" charset="-128"/>
                </a:rPr>
                <a:t>/repetitive </a:t>
              </a:r>
              <a:r>
                <a:rPr lang="de-DE" sz="500" dirty="0" err="1">
                  <a:latin typeface="メイリオ" panose="020B0604030504040204" pitchFamily="50" charset="-128"/>
                </a:rPr>
                <a:t>manufacturing</a:t>
              </a:r>
              <a:r>
                <a:rPr lang="de-DE" sz="500" dirty="0">
                  <a:latin typeface="メイリオ" panose="020B0604030504040204" pitchFamily="50" charset="-128"/>
                </a:rPr>
                <a:t>)</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Quality Engineer</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Quality </a:t>
              </a:r>
              <a:r>
                <a:rPr lang="de-DE" sz="500" dirty="0" err="1">
                  <a:latin typeface="メイリオ" panose="020B0604030504040204" pitchFamily="50" charset="-128"/>
                </a:rPr>
                <a:t>Planner</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Quality </a:t>
              </a:r>
              <a:r>
                <a:rPr lang="de-DE" sz="500" dirty="0" err="1">
                  <a:latin typeface="メイリオ" panose="020B0604030504040204" pitchFamily="50" charset="-128"/>
                </a:rPr>
                <a:t>Technician</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Quality Manager</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Quality Auditor</a:t>
              </a:r>
            </a:p>
          </p:txBody>
        </p:sp>
        <p:sp>
          <p:nvSpPr>
            <p:cNvPr id="18" name="TextBox 17">
              <a:extLst>
                <a:ext uri="{FF2B5EF4-FFF2-40B4-BE49-F238E27FC236}">
                  <a16:creationId xmlns:a16="http://schemas.microsoft.com/office/drawing/2014/main" id="{A6EFEC07-6E29-954F-9598-780D47B35745}"/>
                </a:ext>
              </a:extLst>
            </p:cNvPr>
            <p:cNvSpPr txBox="1"/>
            <p:nvPr/>
          </p:nvSpPr>
          <p:spPr>
            <a:xfrm>
              <a:off x="6477570" y="3522992"/>
              <a:ext cx="1403127" cy="782443"/>
            </a:xfrm>
            <a:prstGeom prst="rect">
              <a:avLst/>
            </a:prstGeom>
            <a:noFill/>
          </p:spPr>
          <p:txBody>
            <a:bodyPr wrap="square" lIns="0" tIns="0" rIns="0" bIns="0" rtlCol="0">
              <a:spAutoFit/>
            </a:bodyPr>
            <a:lstStyle>
              <a:defPPr>
                <a:defRPr lang="de-DE"/>
              </a:defPPr>
              <a:lvl1pPr marL="171450" indent="-171450" defTabSz="1219444" fontAlgn="base">
                <a:spcBef>
                  <a:spcPts val="200"/>
                </a:spcBef>
                <a:spcAft>
                  <a:spcPct val="0"/>
                </a:spcAft>
                <a:buClr>
                  <a:schemeClr val="accent3"/>
                </a:buClr>
                <a:buSzPct val="100000"/>
                <a:buFont typeface="Wingdings" panose="05000000000000000000" pitchFamily="2" charset="2"/>
                <a:buChar char=""/>
                <a:defRPr sz="1400" kern="0">
                  <a:latin typeface="Arial" pitchFamily="34" charset="0"/>
                  <a:ea typeface="Arial Unicode MS" pitchFamily="34" charset="-128"/>
                  <a:cs typeface="Arial" pitchFamily="34" charset="0"/>
                </a:defRPr>
              </a:lvl1pPr>
            </a:lstStyle>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Order Fulfillment </a:t>
              </a:r>
              <a:r>
                <a:rPr lang="de-DE" sz="500" dirty="0" err="1">
                  <a:latin typeface="メイリオ" panose="020B0604030504040204" pitchFamily="50" charset="-128"/>
                </a:rPr>
                <a:t>Specialist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Order Fulfillment Manager</a:t>
              </a: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Shipping</a:t>
              </a:r>
              <a:r>
                <a:rPr lang="de-DE" sz="500" dirty="0">
                  <a:latin typeface="メイリオ" panose="020B0604030504040204" pitchFamily="50" charset="-128"/>
                </a:rPr>
                <a:t> </a:t>
              </a:r>
              <a:r>
                <a:rPr lang="de-DE" sz="500" dirty="0" err="1">
                  <a:latin typeface="メイリオ" panose="020B0604030504040204" pitchFamily="50" charset="-128"/>
                </a:rPr>
                <a:t>Specialist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Receiving</a:t>
              </a:r>
              <a:r>
                <a:rPr lang="de-DE" sz="500" dirty="0">
                  <a:latin typeface="メイリオ" panose="020B0604030504040204" pitchFamily="50" charset="-128"/>
                </a:rPr>
                <a:t> </a:t>
              </a:r>
              <a:r>
                <a:rPr lang="de-DE" sz="500" dirty="0" err="1">
                  <a:latin typeface="メイリオ" panose="020B0604030504040204" pitchFamily="50" charset="-128"/>
                </a:rPr>
                <a:t>Specialist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Warehouse Clerk</a:t>
              </a: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Inventory</a:t>
              </a:r>
              <a:r>
                <a:rPr lang="de-DE" sz="500" dirty="0">
                  <a:latin typeface="メイリオ" panose="020B0604030504040204" pitchFamily="50" charset="-128"/>
                </a:rPr>
                <a:t> Manager</a:t>
              </a:r>
            </a:p>
          </p:txBody>
        </p:sp>
        <p:pic>
          <p:nvPicPr>
            <p:cNvPr id="19" name="Picture 32" descr="\\psf\Host\Users\eric\Graphic Tank\Misc-44.png">
              <a:extLst>
                <a:ext uri="{FF2B5EF4-FFF2-40B4-BE49-F238E27FC236}">
                  <a16:creationId xmlns:a16="http://schemas.microsoft.com/office/drawing/2014/main" id="{2BFA4F27-4670-5A46-8AE1-579CF2AFBFA0}"/>
                </a:ext>
              </a:extLst>
            </p:cNvPr>
            <p:cNvPicPr>
              <a:picLocks noChangeAspect="1" noChangeArrowheads="1"/>
            </p:cNvPicPr>
            <p:nvPr/>
          </p:nvPicPr>
          <p:blipFill>
            <a:blip r:embed="rId4" cstate="screen">
              <a:biLevel thresh="50000"/>
              <a:extLst>
                <a:ext uri="{28A0092B-C50C-407E-A947-70E740481C1C}">
                  <a14:useLocalDpi xmlns:a14="http://schemas.microsoft.com/office/drawing/2010/main"/>
                </a:ext>
              </a:extLst>
            </a:blip>
            <a:srcRect/>
            <a:stretch>
              <a:fillRect/>
            </a:stretch>
          </p:blipFill>
          <p:spPr bwMode="auto">
            <a:xfrm>
              <a:off x="6159583" y="2424297"/>
              <a:ext cx="207288" cy="183583"/>
            </a:xfrm>
            <a:prstGeom prst="rect">
              <a:avLst/>
            </a:prstGeom>
            <a:noFill/>
          </p:spPr>
        </p:pic>
        <p:sp>
          <p:nvSpPr>
            <p:cNvPr id="20" name="Rectangle 19">
              <a:extLst>
                <a:ext uri="{FF2B5EF4-FFF2-40B4-BE49-F238E27FC236}">
                  <a16:creationId xmlns:a16="http://schemas.microsoft.com/office/drawing/2014/main" id="{5FFC836C-B278-1548-9D19-51775AD57299}"/>
                </a:ext>
              </a:extLst>
            </p:cNvPr>
            <p:cNvSpPr/>
            <p:nvPr/>
          </p:nvSpPr>
          <p:spPr bwMode="gray">
            <a:xfrm>
              <a:off x="3757945" y="1444001"/>
              <a:ext cx="2668348" cy="241119"/>
            </a:xfrm>
            <a:prstGeom prst="rect">
              <a:avLst/>
            </a:prstGeom>
            <a:solidFill>
              <a:schemeClr val="accent3"/>
            </a:solidFill>
            <a:ln w="6350" algn="ctr">
              <a:noFill/>
              <a:miter lim="800000"/>
              <a:headEnd/>
              <a:tailEnd/>
            </a:ln>
          </p:spPr>
          <p:txBody>
            <a:bodyPr lIns="0" tIns="0" rIns="0" bIns="0" rtlCol="0" anchor="ctr"/>
            <a:lstStyle/>
            <a:p>
              <a:pPr algn="ctr" defTabSz="456629">
                <a:spcBef>
                  <a:spcPct val="50000"/>
                </a:spcBef>
                <a:buClr>
                  <a:srgbClr val="F0AB00"/>
                </a:buClr>
                <a:buSzPct val="80000"/>
              </a:pPr>
              <a:r>
                <a:rPr lang="de-DE" sz="1000" b="1" kern="0" dirty="0" err="1">
                  <a:solidFill>
                    <a:srgbClr val="FFFFFF"/>
                  </a:solidFill>
                  <a:latin typeface="メイリオ" panose="020B0604030504040204" pitchFamily="50" charset="-128"/>
                  <a:ea typeface="メイリオ" panose="020B0604030504040204" pitchFamily="50" charset="-128"/>
                  <a:cs typeface="Arial Unicode MS" pitchFamily="34" charset="-128"/>
                </a:rPr>
                <a:t>Finance</a:t>
              </a: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 </a:t>
              </a:r>
            </a:p>
          </p:txBody>
        </p:sp>
        <p:sp>
          <p:nvSpPr>
            <p:cNvPr id="21" name="Rectangle 20">
              <a:extLst>
                <a:ext uri="{FF2B5EF4-FFF2-40B4-BE49-F238E27FC236}">
                  <a16:creationId xmlns:a16="http://schemas.microsoft.com/office/drawing/2014/main" id="{C77D6F17-40C4-134F-A5D7-EDD3D0FB826C}"/>
                </a:ext>
              </a:extLst>
            </p:cNvPr>
            <p:cNvSpPr/>
            <p:nvPr/>
          </p:nvSpPr>
          <p:spPr bwMode="gray">
            <a:xfrm>
              <a:off x="7868240" y="1443999"/>
              <a:ext cx="1290068" cy="241119"/>
            </a:xfrm>
            <a:prstGeom prst="rect">
              <a:avLst/>
            </a:prstGeom>
            <a:solidFill>
              <a:schemeClr val="accent3"/>
            </a:solidFill>
            <a:ln w="6350" algn="ctr">
              <a:noFill/>
              <a:miter lim="800000"/>
              <a:headEnd/>
              <a:tailEnd/>
            </a:ln>
          </p:spPr>
          <p:txBody>
            <a:bodyPr lIns="0" tIns="0" rIns="0" bIns="0" rtlCol="0" anchor="ctr"/>
            <a:lstStyle/>
            <a:p>
              <a:pPr algn="ctr" defTabSz="456629">
                <a:spcBef>
                  <a:spcPct val="50000"/>
                </a:spcBef>
                <a:buClr>
                  <a:srgbClr val="F0AB00"/>
                </a:buClr>
                <a:buSzPct val="80000"/>
              </a:pP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Manufacturing </a:t>
              </a:r>
            </a:p>
          </p:txBody>
        </p:sp>
        <p:sp>
          <p:nvSpPr>
            <p:cNvPr id="22" name="Rectangle 21">
              <a:extLst>
                <a:ext uri="{FF2B5EF4-FFF2-40B4-BE49-F238E27FC236}">
                  <a16:creationId xmlns:a16="http://schemas.microsoft.com/office/drawing/2014/main" id="{9E4229BF-21F8-944B-80D4-B76329A6C53D}"/>
                </a:ext>
              </a:extLst>
            </p:cNvPr>
            <p:cNvSpPr/>
            <p:nvPr/>
          </p:nvSpPr>
          <p:spPr bwMode="gray">
            <a:xfrm>
              <a:off x="6480094" y="3252403"/>
              <a:ext cx="1307738" cy="236036"/>
            </a:xfrm>
            <a:prstGeom prst="rect">
              <a:avLst/>
            </a:prstGeom>
            <a:solidFill>
              <a:schemeClr val="accent3"/>
            </a:solidFill>
            <a:ln w="6350" algn="ctr">
              <a:noFill/>
              <a:miter lim="800000"/>
              <a:headEnd/>
              <a:tailEnd/>
            </a:ln>
          </p:spPr>
          <p:txBody>
            <a:bodyPr lIns="0" tIns="0" rIns="0" bIns="0" rtlCol="0" anchor="ctr"/>
            <a:lstStyle/>
            <a:p>
              <a:pPr algn="ctr" defTabSz="456629">
                <a:spcBef>
                  <a:spcPct val="50000"/>
                </a:spcBef>
                <a:buClr>
                  <a:srgbClr val="F0AB00"/>
                </a:buClr>
                <a:buSzPct val="80000"/>
              </a:pP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Supply Chain </a:t>
              </a:r>
            </a:p>
          </p:txBody>
        </p:sp>
        <p:sp>
          <p:nvSpPr>
            <p:cNvPr id="23" name="TextBox 22">
              <a:extLst>
                <a:ext uri="{FF2B5EF4-FFF2-40B4-BE49-F238E27FC236}">
                  <a16:creationId xmlns:a16="http://schemas.microsoft.com/office/drawing/2014/main" id="{E21B9224-C30F-704A-AA7F-5A2C04CC9BE4}"/>
                </a:ext>
              </a:extLst>
            </p:cNvPr>
            <p:cNvSpPr txBox="1"/>
            <p:nvPr/>
          </p:nvSpPr>
          <p:spPr>
            <a:xfrm>
              <a:off x="4554415" y="3374814"/>
              <a:ext cx="88" cy="14288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endParaRPr lang="de-DE" sz="700" kern="0" dirty="0" err="1">
                <a:latin typeface="メイリオ" panose="020B0604030504040204" pitchFamily="50" charset="-128"/>
                <a:ea typeface="メイリオ" panose="020B0604030504040204" pitchFamily="50" charset="-128"/>
                <a:cs typeface="Arial Unicode MS" pitchFamily="34" charset="-128"/>
              </a:endParaRPr>
            </a:p>
          </p:txBody>
        </p:sp>
        <p:sp>
          <p:nvSpPr>
            <p:cNvPr id="24" name="Rectangle 23">
              <a:extLst>
                <a:ext uri="{FF2B5EF4-FFF2-40B4-BE49-F238E27FC236}">
                  <a16:creationId xmlns:a16="http://schemas.microsoft.com/office/drawing/2014/main" id="{6DD2D5D4-AF14-F445-B20E-20E0B0C25B7F}"/>
                </a:ext>
              </a:extLst>
            </p:cNvPr>
            <p:cNvSpPr/>
            <p:nvPr/>
          </p:nvSpPr>
          <p:spPr>
            <a:xfrm>
              <a:off x="9236336" y="1949222"/>
              <a:ext cx="1290067" cy="1462829"/>
            </a:xfrm>
            <a:prstGeom prst="rect">
              <a:avLst/>
            </a:prstGeom>
            <a:noFill/>
          </p:spPr>
          <p:txBody>
            <a:bodyPr wrap="square" lIns="0" tIns="0" rIns="0" bIns="0" rtlCol="0">
              <a:spAutoFit/>
            </a:bodyPr>
            <a:lstStyle/>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Project Portfolio Manager</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Project Manager</a:t>
              </a:r>
              <a:br>
                <a:rPr lang="de-DE" sz="500" dirty="0">
                  <a:latin typeface="メイリオ" panose="020B0604030504040204" pitchFamily="50" charset="-128"/>
                </a:rPr>
              </a:br>
              <a:r>
                <a:rPr lang="de-DE" sz="500" dirty="0">
                  <a:latin typeface="メイリオ" panose="020B0604030504040204" pitchFamily="50" charset="-128"/>
                </a:rPr>
                <a:t>(/CPM/Commercial Services)</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Project </a:t>
              </a:r>
              <a:r>
                <a:rPr lang="de-DE" sz="500" dirty="0" err="1">
                  <a:latin typeface="メイリオ" panose="020B0604030504040204" pitchFamily="50" charset="-128"/>
                </a:rPr>
                <a:t>Resource</a:t>
              </a:r>
              <a:r>
                <a:rPr lang="de-DE" sz="500" dirty="0">
                  <a:latin typeface="メイリオ" panose="020B0604030504040204" pitchFamily="50" charset="-128"/>
                </a:rPr>
                <a:t> Manager</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Project Team Member</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Project Management Office </a:t>
              </a:r>
              <a:r>
                <a:rPr lang="de-DE" sz="500" dirty="0" err="1">
                  <a:latin typeface="メイリオ" panose="020B0604030504040204" pitchFamily="50" charset="-128"/>
                </a:rPr>
                <a:t>Specialist</a:t>
              </a:r>
              <a:endParaRPr lang="de-DE" sz="500" dirty="0">
                <a:latin typeface="メイリオ" panose="020B0604030504040204" pitchFamily="50" charset="-128"/>
              </a:endParaRP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Project </a:t>
              </a:r>
              <a:r>
                <a:rPr lang="de-DE" sz="500" dirty="0" err="1">
                  <a:latin typeface="メイリオ" panose="020B0604030504040204" pitchFamily="50" charset="-128"/>
                </a:rPr>
                <a:t>Steering</a:t>
              </a:r>
              <a:r>
                <a:rPr lang="de-DE" sz="500" dirty="0">
                  <a:latin typeface="メイリオ" panose="020B0604030504040204" pitchFamily="50" charset="-128"/>
                </a:rPr>
                <a:t> </a:t>
              </a:r>
              <a:r>
                <a:rPr lang="de-DE" sz="500" dirty="0" err="1">
                  <a:latin typeface="メイリオ" panose="020B0604030504040204" pitchFamily="50" charset="-128"/>
                </a:rPr>
                <a:t>Committee</a:t>
              </a:r>
              <a:r>
                <a:rPr lang="de-DE" sz="500" dirty="0">
                  <a:latin typeface="メイリオ" panose="020B0604030504040204" pitchFamily="50" charset="-128"/>
                </a:rPr>
                <a:t> Member</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Project Financial Controller</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Project </a:t>
              </a:r>
              <a:r>
                <a:rPr lang="de-DE" sz="500" dirty="0" err="1">
                  <a:latin typeface="メイリオ" panose="020B0604030504040204" pitchFamily="50" charset="-128"/>
                </a:rPr>
                <a:t>Logistics</a:t>
              </a:r>
              <a:r>
                <a:rPr lang="de-DE" sz="500" dirty="0">
                  <a:latin typeface="メイリオ" panose="020B0604030504040204" pitchFamily="50" charset="-128"/>
                </a:rPr>
                <a:t> Controller</a:t>
              </a:r>
            </a:p>
          </p:txBody>
        </p:sp>
        <p:sp>
          <p:nvSpPr>
            <p:cNvPr id="25" name="Rectangle 24">
              <a:extLst>
                <a:ext uri="{FF2B5EF4-FFF2-40B4-BE49-F238E27FC236}">
                  <a16:creationId xmlns:a16="http://schemas.microsoft.com/office/drawing/2014/main" id="{2BB662CD-1441-6E45-BC97-ADB276C92DB9}"/>
                </a:ext>
              </a:extLst>
            </p:cNvPr>
            <p:cNvSpPr/>
            <p:nvPr/>
          </p:nvSpPr>
          <p:spPr>
            <a:xfrm>
              <a:off x="10602879" y="1969840"/>
              <a:ext cx="1281519" cy="238135"/>
            </a:xfrm>
            <a:prstGeom prst="rect">
              <a:avLst/>
            </a:prstGeom>
            <a:noFill/>
          </p:spPr>
          <p:txBody>
            <a:bodyPr wrap="square" lIns="0" tIns="0" rIns="0" bIns="0" rtlCol="0">
              <a:spAutoFit/>
            </a:bodyPr>
            <a:lstStyle/>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Maintenance </a:t>
              </a:r>
              <a:r>
                <a:rPr lang="de-DE" sz="500" dirty="0" err="1">
                  <a:latin typeface="メイリオ" panose="020B0604030504040204" pitchFamily="50" charset="-128"/>
                </a:rPr>
                <a:t>Planner</a:t>
              </a:r>
              <a:endParaRPr lang="de-DE" sz="500" dirty="0">
                <a:latin typeface="メイリオ" panose="020B0604030504040204" pitchFamily="50" charset="-128"/>
              </a:endParaRP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Maintenance </a:t>
              </a:r>
              <a:r>
                <a:rPr lang="de-DE" sz="500" dirty="0" err="1">
                  <a:latin typeface="メイリオ" panose="020B0604030504040204" pitchFamily="50" charset="-128"/>
                </a:rPr>
                <a:t>Technician</a:t>
              </a:r>
              <a:endParaRPr lang="de-DE" sz="500" dirty="0">
                <a:latin typeface="メイリオ" panose="020B0604030504040204" pitchFamily="50" charset="-128"/>
              </a:endParaRPr>
            </a:p>
          </p:txBody>
        </p:sp>
        <p:sp>
          <p:nvSpPr>
            <p:cNvPr id="26" name="Rectangle 25">
              <a:extLst>
                <a:ext uri="{FF2B5EF4-FFF2-40B4-BE49-F238E27FC236}">
                  <a16:creationId xmlns:a16="http://schemas.microsoft.com/office/drawing/2014/main" id="{B5C419D4-726C-0345-9EBC-95094E4BC394}"/>
                </a:ext>
              </a:extLst>
            </p:cNvPr>
            <p:cNvSpPr/>
            <p:nvPr/>
          </p:nvSpPr>
          <p:spPr bwMode="gray">
            <a:xfrm>
              <a:off x="9236336" y="1443999"/>
              <a:ext cx="1290068" cy="476052"/>
            </a:xfrm>
            <a:prstGeom prst="rect">
              <a:avLst/>
            </a:prstGeom>
            <a:solidFill>
              <a:schemeClr val="accent3"/>
            </a:solidFill>
            <a:ln w="6350" algn="ctr">
              <a:noFill/>
              <a:miter lim="800000"/>
              <a:headEnd/>
              <a:tailEnd/>
            </a:ln>
          </p:spPr>
          <p:txBody>
            <a:bodyPr lIns="0" tIns="0" rIns="0" bIns="0" rtlCol="0" anchor="ctr"/>
            <a:lstStyle/>
            <a:p>
              <a:pPr algn="ctr" defTabSz="456629">
                <a:spcBef>
                  <a:spcPct val="50000"/>
                </a:spcBef>
                <a:buClr>
                  <a:srgbClr val="F0AB00"/>
                </a:buClr>
                <a:buSzPct val="80000"/>
              </a:pP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R&amp;D/</a:t>
              </a:r>
              <a:b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b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Engineering </a:t>
              </a:r>
            </a:p>
          </p:txBody>
        </p:sp>
        <p:sp>
          <p:nvSpPr>
            <p:cNvPr id="27" name="Rectangle 26">
              <a:extLst>
                <a:ext uri="{FF2B5EF4-FFF2-40B4-BE49-F238E27FC236}">
                  <a16:creationId xmlns:a16="http://schemas.microsoft.com/office/drawing/2014/main" id="{9534D7A5-B1F1-5E48-BA05-5C061844E9CD}"/>
                </a:ext>
              </a:extLst>
            </p:cNvPr>
            <p:cNvSpPr/>
            <p:nvPr/>
          </p:nvSpPr>
          <p:spPr bwMode="gray">
            <a:xfrm>
              <a:off x="10602878" y="1442959"/>
              <a:ext cx="1260965" cy="477092"/>
            </a:xfrm>
            <a:prstGeom prst="rect">
              <a:avLst/>
            </a:prstGeom>
            <a:solidFill>
              <a:schemeClr val="accent3"/>
            </a:solidFill>
            <a:ln w="6350" algn="ctr">
              <a:noFill/>
              <a:miter lim="800000"/>
              <a:headEnd/>
              <a:tailEnd/>
            </a:ln>
          </p:spPr>
          <p:txBody>
            <a:bodyPr lIns="0" tIns="0" rIns="0" bIns="0" rtlCol="0" anchor="ctr"/>
            <a:lstStyle/>
            <a:p>
              <a:pPr algn="ctr" defTabSz="456629">
                <a:spcBef>
                  <a:spcPct val="50000"/>
                </a:spcBef>
                <a:buClr>
                  <a:srgbClr val="F0AB00"/>
                </a:buClr>
                <a:buSzPct val="80000"/>
              </a:pP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Asset Management </a:t>
              </a:r>
            </a:p>
          </p:txBody>
        </p:sp>
        <p:sp>
          <p:nvSpPr>
            <p:cNvPr id="28" name="Rectangle 27">
              <a:extLst>
                <a:ext uri="{FF2B5EF4-FFF2-40B4-BE49-F238E27FC236}">
                  <a16:creationId xmlns:a16="http://schemas.microsoft.com/office/drawing/2014/main" id="{C9CE559F-DB48-FF46-867B-19FADA77E5F4}"/>
                </a:ext>
              </a:extLst>
            </p:cNvPr>
            <p:cNvSpPr/>
            <p:nvPr/>
          </p:nvSpPr>
          <p:spPr bwMode="gray">
            <a:xfrm>
              <a:off x="6491837" y="1443999"/>
              <a:ext cx="1290068" cy="241119"/>
            </a:xfrm>
            <a:prstGeom prst="rect">
              <a:avLst/>
            </a:prstGeom>
            <a:solidFill>
              <a:schemeClr val="accent3"/>
            </a:solidFill>
            <a:ln w="6350" algn="ctr">
              <a:noFill/>
              <a:miter lim="800000"/>
              <a:headEnd/>
              <a:tailEnd/>
            </a:ln>
          </p:spPr>
          <p:txBody>
            <a:bodyPr lIns="0" tIns="0" rIns="0" bIns="0" rtlCol="0" anchor="ctr"/>
            <a:lstStyle/>
            <a:p>
              <a:pPr algn="ctr" defTabSz="456629">
                <a:spcBef>
                  <a:spcPct val="50000"/>
                </a:spcBef>
                <a:buClr>
                  <a:srgbClr val="F0AB00"/>
                </a:buClr>
                <a:buSzPct val="80000"/>
              </a:pP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Commerce </a:t>
              </a:r>
            </a:p>
          </p:txBody>
        </p:sp>
        <p:sp>
          <p:nvSpPr>
            <p:cNvPr id="29" name="TextBox 28">
              <a:extLst>
                <a:ext uri="{FF2B5EF4-FFF2-40B4-BE49-F238E27FC236}">
                  <a16:creationId xmlns:a16="http://schemas.microsoft.com/office/drawing/2014/main" id="{E07520B3-07FD-324B-8DF7-C150A61F97F2}"/>
                </a:ext>
              </a:extLst>
            </p:cNvPr>
            <p:cNvSpPr txBox="1"/>
            <p:nvPr/>
          </p:nvSpPr>
          <p:spPr>
            <a:xfrm>
              <a:off x="6491837" y="1702114"/>
              <a:ext cx="1290067" cy="680386"/>
            </a:xfrm>
            <a:prstGeom prst="rect">
              <a:avLst/>
            </a:prstGeom>
            <a:noFill/>
          </p:spPr>
          <p:txBody>
            <a:bodyPr wrap="square" lIns="0" tIns="0" rIns="0" bIns="0" rtlCol="0">
              <a:spAutoFit/>
            </a:bodyPr>
            <a:lstStyle>
              <a:defPPr>
                <a:defRPr lang="de-DE"/>
              </a:defPPr>
              <a:lvl1pPr marL="171450" indent="-171450" defTabSz="1219444" fontAlgn="base">
                <a:spcBef>
                  <a:spcPts val="200"/>
                </a:spcBef>
                <a:spcAft>
                  <a:spcPct val="0"/>
                </a:spcAft>
                <a:buClr>
                  <a:schemeClr val="accent3"/>
                </a:buClr>
                <a:buSzPct val="100000"/>
                <a:buFont typeface="Wingdings" panose="05000000000000000000" pitchFamily="2" charset="2"/>
                <a:buChar char=""/>
                <a:defRPr sz="1400" kern="0">
                  <a:latin typeface="Arial" pitchFamily="34" charset="0"/>
                  <a:ea typeface="Arial Unicode MS" pitchFamily="34" charset="-128"/>
                  <a:cs typeface="Arial" pitchFamily="34" charset="0"/>
                </a:defRPr>
              </a:lvl1pPr>
            </a:lstStyle>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Invoicing</a:t>
              </a:r>
              <a:r>
                <a:rPr lang="de-DE" sz="500" dirty="0">
                  <a:latin typeface="メイリオ" panose="020B0604030504040204" pitchFamily="50" charset="-128"/>
                </a:rPr>
                <a:t> </a:t>
              </a:r>
              <a:r>
                <a:rPr lang="de-DE" sz="500" dirty="0" err="1">
                  <a:latin typeface="メイリオ" panose="020B0604030504040204" pitchFamily="50" charset="-128"/>
                </a:rPr>
                <a:t>Specialist</a:t>
              </a:r>
              <a:r>
                <a:rPr lang="de-DE" sz="500" dirty="0">
                  <a:latin typeface="メイリオ" panose="020B0604030504040204" pitchFamily="50" charset="-128"/>
                </a:rPr>
                <a:t> </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Accounts </a:t>
              </a:r>
              <a:r>
                <a:rPr lang="de-DE" sz="500" dirty="0" err="1">
                  <a:latin typeface="メイリオ" panose="020B0604030504040204" pitchFamily="50" charset="-128"/>
                </a:rPr>
                <a:t>Payable</a:t>
              </a:r>
              <a:r>
                <a:rPr lang="de-DE" sz="500" dirty="0">
                  <a:latin typeface="メイリオ" panose="020B0604030504040204" pitchFamily="50" charset="-128"/>
                </a:rPr>
                <a:t>/</a:t>
              </a:r>
              <a:r>
                <a:rPr lang="de-DE" sz="500" dirty="0" err="1">
                  <a:latin typeface="メイリオ" panose="020B0604030504040204" pitchFamily="50" charset="-128"/>
                </a:rPr>
                <a:t>Receivable</a:t>
              </a:r>
              <a:r>
                <a:rPr lang="de-DE" sz="500" dirty="0">
                  <a:latin typeface="メイリオ" panose="020B0604030504040204" pitchFamily="50" charset="-128"/>
                </a:rPr>
                <a:t> Manager (FI-CA)</a:t>
              </a: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Invoicing</a:t>
              </a:r>
              <a:r>
                <a:rPr lang="de-DE" sz="500" dirty="0">
                  <a:latin typeface="メイリオ" panose="020B0604030504040204" pitchFamily="50" charset="-128"/>
                </a:rPr>
                <a:t> Manager (</a:t>
              </a:r>
              <a:r>
                <a:rPr lang="de-DE" sz="500" dirty="0" err="1">
                  <a:latin typeface="メイリオ" panose="020B0604030504040204" pitchFamily="50" charset="-128"/>
                </a:rPr>
                <a:t>Convergent</a:t>
              </a:r>
              <a:r>
                <a:rPr lang="de-DE" sz="500" dirty="0">
                  <a:latin typeface="メイリオ" panose="020B0604030504040204" pitchFamily="50" charset="-128"/>
                </a:rPr>
                <a:t> </a:t>
              </a:r>
              <a:r>
                <a:rPr lang="de-DE" sz="500" dirty="0" err="1">
                  <a:latin typeface="メイリオ" panose="020B0604030504040204" pitchFamily="50" charset="-128"/>
                </a:rPr>
                <a:t>Invoicing</a:t>
              </a:r>
              <a:r>
                <a:rPr lang="de-DE" sz="500" dirty="0">
                  <a:latin typeface="メイリオ" panose="020B0604030504040204" pitchFamily="50" charset="-128"/>
                </a:rPr>
                <a:t>)</a:t>
              </a:r>
            </a:p>
          </p:txBody>
        </p:sp>
        <p:sp>
          <p:nvSpPr>
            <p:cNvPr id="30" name="TextBox 29">
              <a:extLst>
                <a:ext uri="{FF2B5EF4-FFF2-40B4-BE49-F238E27FC236}">
                  <a16:creationId xmlns:a16="http://schemas.microsoft.com/office/drawing/2014/main" id="{464932F8-8633-F04D-96A7-002CD04E82A5}"/>
                </a:ext>
              </a:extLst>
            </p:cNvPr>
            <p:cNvSpPr txBox="1"/>
            <p:nvPr/>
          </p:nvSpPr>
          <p:spPr>
            <a:xfrm>
              <a:off x="3767051" y="1705381"/>
              <a:ext cx="1348778" cy="1088618"/>
            </a:xfrm>
            <a:prstGeom prst="rect">
              <a:avLst/>
            </a:prstGeom>
            <a:noFill/>
          </p:spPr>
          <p:txBody>
            <a:bodyPr wrap="square" lIns="0" tIns="0" rIns="0" bIns="0" rtlCol="0">
              <a:spAutoFit/>
            </a:bodyPr>
            <a:lstStyle>
              <a:defPPr>
                <a:defRPr lang="de-DE"/>
              </a:defPPr>
              <a:lvl1pPr marL="171450" indent="-171450" defTabSz="1219444" fontAlgn="base">
                <a:spcBef>
                  <a:spcPts val="600"/>
                </a:spcBef>
                <a:spcAft>
                  <a:spcPct val="0"/>
                </a:spcAft>
                <a:buClr>
                  <a:srgbClr val="F0AB00"/>
                </a:buClr>
                <a:buSzPct val="100000"/>
                <a:buFont typeface="Wingdings" panose="05000000000000000000" pitchFamily="2" charset="2"/>
                <a:buChar char=""/>
                <a:defRPr sz="1200" kern="0">
                  <a:solidFill>
                    <a:srgbClr val="000000"/>
                  </a:solidFill>
                  <a:latin typeface="+mn-lt"/>
                  <a:ea typeface="Arial Unicode MS" pitchFamily="34" charset="-128"/>
                  <a:cs typeface="Calibri"/>
                </a:defRPr>
              </a:lvl1pPr>
            </a:lstStyle>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General </a:t>
              </a:r>
              <a:r>
                <a:rPr lang="de-DE" sz="500" dirty="0" err="1">
                  <a:latin typeface="メイリオ" panose="020B0604030504040204" pitchFamily="50" charset="-128"/>
                </a:rPr>
                <a:t>Ledger</a:t>
              </a:r>
              <a:r>
                <a:rPr lang="de-DE" sz="500" dirty="0">
                  <a:latin typeface="メイリオ" panose="020B0604030504040204" pitchFamily="50" charset="-128"/>
                </a:rPr>
                <a:t> </a:t>
              </a:r>
              <a:r>
                <a:rPr lang="de-DE" sz="500" dirty="0" err="1">
                  <a:latin typeface="メイリオ" panose="020B0604030504040204" pitchFamily="50" charset="-128"/>
                </a:rPr>
                <a:t>Accountant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Accounts </a:t>
              </a:r>
              <a:r>
                <a:rPr lang="de-DE" sz="500" dirty="0" err="1">
                  <a:latin typeface="メイリオ" panose="020B0604030504040204" pitchFamily="50" charset="-128"/>
                </a:rPr>
                <a:t>Payable</a:t>
              </a:r>
              <a:r>
                <a:rPr lang="de-DE" sz="500" dirty="0">
                  <a:latin typeface="メイリオ" panose="020B0604030504040204" pitchFamily="50" charset="-128"/>
                </a:rPr>
                <a:t> </a:t>
              </a:r>
              <a:r>
                <a:rPr lang="de-DE" sz="500" dirty="0" err="1">
                  <a:latin typeface="メイリオ" panose="020B0604030504040204" pitchFamily="50" charset="-128"/>
                </a:rPr>
                <a:t>Accountant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Accounts </a:t>
              </a:r>
              <a:r>
                <a:rPr lang="de-DE" sz="500" dirty="0" err="1">
                  <a:latin typeface="メイリオ" panose="020B0604030504040204" pitchFamily="50" charset="-128"/>
                </a:rPr>
                <a:t>Payable</a:t>
              </a:r>
              <a:r>
                <a:rPr lang="de-DE" sz="500" dirty="0">
                  <a:latin typeface="メイリオ" panose="020B0604030504040204" pitchFamily="50" charset="-128"/>
                </a:rPr>
                <a:t> Manager</a:t>
              </a:r>
            </a:p>
            <a:p>
              <a:pPr marL="91413" lvl="2" indent="-91413" fontAlgn="ctr">
                <a:spcBef>
                  <a:spcPts val="200"/>
                </a:spcBef>
                <a:buClr>
                  <a:schemeClr val="accent1"/>
                </a:buClr>
                <a:buSzPct val="100000"/>
                <a:buFont typeface="Wingdings" pitchFamily="2" charset="2"/>
                <a:buChar char=""/>
              </a:pPr>
              <a:r>
                <a:rPr lang="de-DE" sz="500" dirty="0">
                  <a:latin typeface="メイリオ" panose="020B0604030504040204" pitchFamily="50" charset="-128"/>
                </a:rPr>
                <a:t>Accounts </a:t>
              </a:r>
              <a:r>
                <a:rPr lang="de-DE" sz="500" dirty="0" err="1">
                  <a:latin typeface="メイリオ" panose="020B0604030504040204" pitchFamily="50" charset="-128"/>
                </a:rPr>
                <a:t>Receivable</a:t>
              </a:r>
              <a:r>
                <a:rPr lang="de-DE" sz="500" dirty="0">
                  <a:latin typeface="メイリオ" panose="020B0604030504040204" pitchFamily="50" charset="-128"/>
                </a:rPr>
                <a:t> </a:t>
              </a:r>
              <a:r>
                <a:rPr lang="de-DE" sz="500" dirty="0" err="1">
                  <a:latin typeface="メイリオ" panose="020B0604030504040204" pitchFamily="50" charset="-128"/>
                </a:rPr>
                <a:t>Accountant</a:t>
              </a:r>
              <a:endParaRPr lang="de-DE" sz="500" dirty="0">
                <a:latin typeface="メイリオ" panose="020B0604030504040204" pitchFamily="50" charset="-128"/>
              </a:endParaRPr>
            </a:p>
            <a:p>
              <a:pPr marL="91413" lvl="2" indent="-91413" fontAlgn="ctr">
                <a:spcBef>
                  <a:spcPts val="200"/>
                </a:spcBef>
                <a:buClr>
                  <a:schemeClr val="accent1"/>
                </a:buClr>
                <a:buSzPct val="100000"/>
                <a:buFont typeface="Wingdings" pitchFamily="2" charset="2"/>
                <a:buChar char=""/>
              </a:pPr>
              <a:r>
                <a:rPr lang="de-DE" sz="500" dirty="0">
                  <a:latin typeface="メイリオ" panose="020B0604030504040204" pitchFamily="50" charset="-128"/>
                </a:rPr>
                <a:t>Accounts </a:t>
              </a:r>
              <a:r>
                <a:rPr lang="de-DE" sz="500" dirty="0" err="1">
                  <a:latin typeface="メイリオ" panose="020B0604030504040204" pitchFamily="50" charset="-128"/>
                </a:rPr>
                <a:t>Receivable</a:t>
              </a:r>
              <a:r>
                <a:rPr lang="de-DE" sz="500" dirty="0">
                  <a:latin typeface="メイリオ" panose="020B0604030504040204" pitchFamily="50" charset="-128"/>
                </a:rPr>
                <a:t> Manager</a:t>
              </a:r>
            </a:p>
            <a:p>
              <a:pPr marL="91413" lvl="2" indent="-91413" fontAlgn="ctr">
                <a:spcBef>
                  <a:spcPts val="200"/>
                </a:spcBef>
                <a:buClr>
                  <a:schemeClr val="accent1"/>
                </a:buClr>
                <a:buSzPct val="100000"/>
                <a:buFont typeface="Wingdings" pitchFamily="2" charset="2"/>
                <a:buChar char=""/>
              </a:pPr>
              <a:r>
                <a:rPr lang="de-DE" sz="500" dirty="0">
                  <a:latin typeface="メイリオ" panose="020B0604030504040204" pitchFamily="50" charset="-128"/>
                </a:rPr>
                <a:t>Asset </a:t>
              </a:r>
              <a:r>
                <a:rPr lang="de-DE" sz="500" dirty="0" err="1">
                  <a:latin typeface="メイリオ" panose="020B0604030504040204" pitchFamily="50" charset="-128"/>
                </a:rPr>
                <a:t>Accountant</a:t>
              </a:r>
              <a:endParaRPr lang="de-DE" sz="500" dirty="0">
                <a:latin typeface="メイリオ" panose="020B0604030504040204" pitchFamily="50" charset="-128"/>
              </a:endParaRPr>
            </a:p>
          </p:txBody>
        </p:sp>
        <p:sp>
          <p:nvSpPr>
            <p:cNvPr id="31" name="TextBox 30">
              <a:extLst>
                <a:ext uri="{FF2B5EF4-FFF2-40B4-BE49-F238E27FC236}">
                  <a16:creationId xmlns:a16="http://schemas.microsoft.com/office/drawing/2014/main" id="{EADECD8A-9DFC-5E43-A8A4-612C114FCFF5}"/>
                </a:ext>
              </a:extLst>
            </p:cNvPr>
            <p:cNvSpPr txBox="1"/>
            <p:nvPr/>
          </p:nvSpPr>
          <p:spPr>
            <a:xfrm>
              <a:off x="3757945" y="3516376"/>
              <a:ext cx="1290516" cy="850482"/>
            </a:xfrm>
            <a:prstGeom prst="rect">
              <a:avLst/>
            </a:prstGeom>
            <a:noFill/>
          </p:spPr>
          <p:txBody>
            <a:bodyPr wrap="square" lIns="0" tIns="0" rIns="0" bIns="0" rtlCol="0">
              <a:spAutoFit/>
            </a:bodyPr>
            <a:lstStyle>
              <a:defPPr>
                <a:defRPr lang="de-DE"/>
              </a:defPPr>
              <a:lvl1pPr marL="171450" indent="-171450" defTabSz="1219444" fontAlgn="base">
                <a:spcBef>
                  <a:spcPts val="200"/>
                </a:spcBef>
                <a:spcAft>
                  <a:spcPct val="0"/>
                </a:spcAft>
                <a:buClr>
                  <a:schemeClr val="accent3"/>
                </a:buClr>
                <a:buSzPct val="100000"/>
                <a:buFont typeface="Wingdings" panose="05000000000000000000" pitchFamily="2" charset="2"/>
                <a:buChar char=""/>
                <a:defRPr sz="1400" kern="0">
                  <a:latin typeface="Arial" pitchFamily="34" charset="0"/>
                  <a:ea typeface="Arial Unicode MS" pitchFamily="34" charset="-128"/>
                  <a:cs typeface="Arial" pitchFamily="34" charset="0"/>
                </a:defRPr>
              </a:lvl1pPr>
            </a:lstStyle>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Internal </a:t>
              </a:r>
              <a:r>
                <a:rPr lang="de-DE" sz="500" dirty="0" err="1">
                  <a:latin typeface="メイリオ" panose="020B0604030504040204" pitchFamily="50" charset="-128"/>
                </a:rPr>
                <a:t>Sales</a:t>
              </a:r>
              <a:r>
                <a:rPr lang="de-DE" sz="500" dirty="0">
                  <a:latin typeface="メイリオ" panose="020B0604030504040204" pitchFamily="50" charset="-128"/>
                </a:rPr>
                <a:t> </a:t>
              </a:r>
              <a:r>
                <a:rPr lang="de-DE" sz="500" dirty="0" err="1">
                  <a:latin typeface="メイリオ" panose="020B0604030504040204" pitchFamily="50" charset="-128"/>
                </a:rPr>
                <a:t>Representative</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Billing</a:t>
              </a:r>
              <a:r>
                <a:rPr lang="de-DE" sz="500" dirty="0">
                  <a:latin typeface="メイリオ" panose="020B0604030504040204" pitchFamily="50" charset="-128"/>
                </a:rPr>
                <a:t> Clerk</a:t>
              </a: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Pricing</a:t>
              </a:r>
              <a:r>
                <a:rPr lang="de-DE" sz="500" dirty="0">
                  <a:latin typeface="メイリオ" panose="020B0604030504040204" pitchFamily="50" charset="-128"/>
                </a:rPr>
                <a:t> </a:t>
              </a:r>
              <a:r>
                <a:rPr lang="de-DE" sz="500" dirty="0" err="1">
                  <a:latin typeface="メイリオ" panose="020B0604030504040204" pitchFamily="50" charset="-128"/>
                </a:rPr>
                <a:t>Specialist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Sales</a:t>
              </a:r>
              <a:r>
                <a:rPr lang="de-DE" sz="500" dirty="0">
                  <a:latin typeface="メイリオ" panose="020B0604030504040204" pitchFamily="50" charset="-128"/>
                </a:rPr>
                <a:t> Manager</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Order-</a:t>
              </a:r>
              <a:r>
                <a:rPr lang="de-DE" sz="500" dirty="0" err="1">
                  <a:latin typeface="メイリオ" panose="020B0604030504040204" pitchFamily="50" charset="-128"/>
                </a:rPr>
                <a:t>to</a:t>
              </a:r>
              <a:r>
                <a:rPr lang="de-DE" sz="500" dirty="0">
                  <a:latin typeface="メイリオ" panose="020B0604030504040204" pitchFamily="50" charset="-128"/>
                </a:rPr>
                <a:t>-Cash </a:t>
              </a:r>
              <a:r>
                <a:rPr lang="de-DE" sz="500" dirty="0" err="1">
                  <a:latin typeface="メイリオ" panose="020B0604030504040204" pitchFamily="50" charset="-128"/>
                </a:rPr>
                <a:t>Process</a:t>
              </a:r>
              <a:r>
                <a:rPr lang="de-DE" sz="500" dirty="0">
                  <a:latin typeface="メイリオ" panose="020B0604030504040204" pitchFamily="50" charset="-128"/>
                </a:rPr>
                <a:t> Manager</a:t>
              </a:r>
            </a:p>
          </p:txBody>
        </p:sp>
        <p:sp>
          <p:nvSpPr>
            <p:cNvPr id="32" name="Rectangle 31">
              <a:extLst>
                <a:ext uri="{FF2B5EF4-FFF2-40B4-BE49-F238E27FC236}">
                  <a16:creationId xmlns:a16="http://schemas.microsoft.com/office/drawing/2014/main" id="{53998B5D-7C2F-094C-A943-19BB7BC78378}"/>
                </a:ext>
              </a:extLst>
            </p:cNvPr>
            <p:cNvSpPr/>
            <p:nvPr/>
          </p:nvSpPr>
          <p:spPr bwMode="gray">
            <a:xfrm>
              <a:off x="3758390" y="3252403"/>
              <a:ext cx="1290068" cy="241119"/>
            </a:xfrm>
            <a:prstGeom prst="rect">
              <a:avLst/>
            </a:prstGeom>
            <a:solidFill>
              <a:schemeClr val="accent3"/>
            </a:solidFill>
            <a:ln w="6350" algn="ctr">
              <a:noFill/>
              <a:miter lim="800000"/>
              <a:headEnd/>
              <a:tailEnd/>
            </a:ln>
          </p:spPr>
          <p:txBody>
            <a:bodyPr lIns="0" tIns="0" rIns="0" bIns="0" rtlCol="0" anchor="ctr"/>
            <a:lstStyle/>
            <a:p>
              <a:pPr algn="ctr" defTabSz="456629">
                <a:buClr>
                  <a:srgbClr val="F0AB00"/>
                </a:buClr>
                <a:buSzPct val="80000"/>
              </a:pPr>
              <a:r>
                <a:rPr lang="de-DE" sz="1000" b="1" kern="0" dirty="0" err="1">
                  <a:solidFill>
                    <a:srgbClr val="FFFFFF"/>
                  </a:solidFill>
                  <a:latin typeface="メイリオ" panose="020B0604030504040204" pitchFamily="50" charset="-128"/>
                  <a:ea typeface="メイリオ" panose="020B0604030504040204" pitchFamily="50" charset="-128"/>
                  <a:cs typeface="Arial Unicode MS" pitchFamily="34" charset="-128"/>
                </a:rPr>
                <a:t>Sales</a:t>
              </a: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 </a:t>
              </a:r>
            </a:p>
          </p:txBody>
        </p:sp>
        <p:sp>
          <p:nvSpPr>
            <p:cNvPr id="33" name="TextBox 32">
              <a:extLst>
                <a:ext uri="{FF2B5EF4-FFF2-40B4-BE49-F238E27FC236}">
                  <a16:creationId xmlns:a16="http://schemas.microsoft.com/office/drawing/2014/main" id="{EB61432B-A197-054F-8F87-93E2CC6F1A33}"/>
                </a:ext>
              </a:extLst>
            </p:cNvPr>
            <p:cNvSpPr txBox="1"/>
            <p:nvPr/>
          </p:nvSpPr>
          <p:spPr>
            <a:xfrm>
              <a:off x="5155266" y="3520793"/>
              <a:ext cx="1333575" cy="714405"/>
            </a:xfrm>
            <a:prstGeom prst="rect">
              <a:avLst/>
            </a:prstGeom>
            <a:noFill/>
          </p:spPr>
          <p:txBody>
            <a:bodyPr wrap="square" lIns="0" tIns="0" rIns="0" bIns="0" rtlCol="0">
              <a:spAutoFit/>
            </a:bodyPr>
            <a:lstStyle>
              <a:defPPr>
                <a:defRPr lang="de-DE"/>
              </a:defPPr>
              <a:lvl1pPr marL="171450" indent="-171450" defTabSz="1219444" fontAlgn="base">
                <a:spcBef>
                  <a:spcPts val="200"/>
                </a:spcBef>
                <a:spcAft>
                  <a:spcPct val="0"/>
                </a:spcAft>
                <a:buClr>
                  <a:schemeClr val="accent3"/>
                </a:buClr>
                <a:buSzPct val="100000"/>
                <a:buFont typeface="Wingdings" panose="05000000000000000000" pitchFamily="2" charset="2"/>
                <a:buChar char=""/>
                <a:defRPr sz="1400" kern="0">
                  <a:latin typeface="Arial" pitchFamily="34" charset="0"/>
                  <a:ea typeface="Arial Unicode MS" pitchFamily="34" charset="-128"/>
                  <a:cs typeface="Arial" pitchFamily="34" charset="0"/>
                </a:defRPr>
              </a:lvl1pPr>
            </a:lstStyle>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Strategic </a:t>
              </a:r>
              <a:r>
                <a:rPr lang="de-DE" sz="500" dirty="0" err="1">
                  <a:latin typeface="メイリオ" panose="020B0604030504040204" pitchFamily="50" charset="-128"/>
                </a:rPr>
                <a:t>Buyer</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Material </a:t>
              </a:r>
              <a:r>
                <a:rPr lang="de-DE" sz="500" dirty="0" err="1">
                  <a:latin typeface="メイリオ" panose="020B0604030504040204" pitchFamily="50" charset="-128"/>
                </a:rPr>
                <a:t>Planner</a:t>
              </a:r>
              <a:r>
                <a:rPr lang="de-DE" sz="500" dirty="0">
                  <a:latin typeface="メイリオ" panose="020B0604030504040204" pitchFamily="50" charset="-128"/>
                </a:rPr>
                <a:t> – </a:t>
              </a:r>
              <a:br>
                <a:rPr lang="de-DE" sz="500" dirty="0">
                  <a:latin typeface="メイリオ" panose="020B0604030504040204" pitchFamily="50" charset="-128"/>
                </a:rPr>
              </a:br>
              <a:r>
                <a:rPr lang="de-DE" sz="500" dirty="0">
                  <a:latin typeface="メイリオ" panose="020B0604030504040204" pitchFamily="50" charset="-128"/>
                </a:rPr>
                <a:t>External </a:t>
              </a:r>
              <a:r>
                <a:rPr lang="de-DE" sz="500" dirty="0" err="1">
                  <a:latin typeface="メイリオ" panose="020B0604030504040204" pitchFamily="50" charset="-128"/>
                </a:rPr>
                <a:t>Procurement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Purchaser</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Accounts </a:t>
              </a:r>
              <a:r>
                <a:rPr lang="de-DE" sz="500" dirty="0" err="1">
                  <a:latin typeface="メイリオ" panose="020B0604030504040204" pitchFamily="50" charset="-128"/>
                </a:rPr>
                <a:t>Payable</a:t>
              </a:r>
              <a:r>
                <a:rPr lang="de-DE" sz="500" dirty="0">
                  <a:latin typeface="メイリオ" panose="020B0604030504040204" pitchFamily="50" charset="-128"/>
                </a:rPr>
                <a:t> </a:t>
              </a:r>
              <a:r>
                <a:rPr lang="de-DE" sz="500" dirty="0" err="1">
                  <a:latin typeface="メイリオ" panose="020B0604030504040204" pitchFamily="50" charset="-128"/>
                </a:rPr>
                <a:t>Accountant</a:t>
              </a:r>
              <a:r>
                <a:rPr lang="de-DE" sz="500" dirty="0">
                  <a:latin typeface="メイリオ" panose="020B0604030504040204" pitchFamily="50" charset="-128"/>
                </a:rPr>
                <a:t> -</a:t>
              </a:r>
              <a:r>
                <a:rPr lang="de-DE" sz="500" dirty="0" err="1">
                  <a:latin typeface="メイリオ" panose="020B0604030504040204" pitchFamily="50" charset="-128"/>
                </a:rPr>
                <a:t>Procurement</a:t>
              </a:r>
              <a:endParaRPr lang="de-DE" sz="500" dirty="0">
                <a:latin typeface="メイリオ" panose="020B0604030504040204" pitchFamily="50" charset="-128"/>
              </a:endParaRPr>
            </a:p>
          </p:txBody>
        </p:sp>
        <p:sp>
          <p:nvSpPr>
            <p:cNvPr id="34" name="Rectangle 33">
              <a:extLst>
                <a:ext uri="{FF2B5EF4-FFF2-40B4-BE49-F238E27FC236}">
                  <a16:creationId xmlns:a16="http://schemas.microsoft.com/office/drawing/2014/main" id="{DAB1F103-C38C-FD41-81CF-3638FEC9E98C}"/>
                </a:ext>
              </a:extLst>
            </p:cNvPr>
            <p:cNvSpPr/>
            <p:nvPr/>
          </p:nvSpPr>
          <p:spPr bwMode="gray">
            <a:xfrm>
              <a:off x="5117980" y="3252403"/>
              <a:ext cx="1290068" cy="241119"/>
            </a:xfrm>
            <a:prstGeom prst="rect">
              <a:avLst/>
            </a:prstGeom>
            <a:solidFill>
              <a:schemeClr val="accent3"/>
            </a:solidFill>
            <a:ln w="6350" algn="ctr">
              <a:noFill/>
              <a:miter lim="800000"/>
              <a:headEnd/>
              <a:tailEnd/>
            </a:ln>
          </p:spPr>
          <p:txBody>
            <a:bodyPr lIns="0" tIns="0" rIns="0" bIns="0" rtlCol="0" anchor="ctr"/>
            <a:lstStyle/>
            <a:p>
              <a:pPr algn="ctr" defTabSz="456629">
                <a:buClr>
                  <a:srgbClr val="F0AB00"/>
                </a:buClr>
                <a:buSzPct val="80000"/>
              </a:pPr>
              <a:r>
                <a:rPr lang="de-DE" sz="1000" b="1" kern="0" dirty="0" err="1">
                  <a:solidFill>
                    <a:srgbClr val="FFFFFF"/>
                  </a:solidFill>
                  <a:latin typeface="メイリオ" panose="020B0604030504040204" pitchFamily="50" charset="-128"/>
                  <a:ea typeface="メイリオ" panose="020B0604030504040204" pitchFamily="50" charset="-128"/>
                  <a:cs typeface="Arial Unicode MS" pitchFamily="34" charset="-128"/>
                </a:rPr>
                <a:t>Procurement</a:t>
              </a: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 </a:t>
              </a:r>
            </a:p>
          </p:txBody>
        </p:sp>
        <p:sp>
          <p:nvSpPr>
            <p:cNvPr id="35" name="Rectangle 34">
              <a:extLst>
                <a:ext uri="{FF2B5EF4-FFF2-40B4-BE49-F238E27FC236}">
                  <a16:creationId xmlns:a16="http://schemas.microsoft.com/office/drawing/2014/main" id="{B6DD6C1A-E0EB-BE4F-8208-1E63821FE0B8}"/>
                </a:ext>
              </a:extLst>
            </p:cNvPr>
            <p:cNvSpPr/>
            <p:nvPr/>
          </p:nvSpPr>
          <p:spPr bwMode="gray">
            <a:xfrm>
              <a:off x="3725852" y="4704881"/>
              <a:ext cx="2884404" cy="264802"/>
            </a:xfrm>
            <a:prstGeom prst="rect">
              <a:avLst/>
            </a:prstGeom>
            <a:solidFill>
              <a:schemeClr val="accent3"/>
            </a:solidFill>
            <a:ln w="6350" algn="ctr">
              <a:noFill/>
              <a:miter lim="800000"/>
              <a:headEnd/>
              <a:tailEnd/>
            </a:ln>
          </p:spPr>
          <p:txBody>
            <a:bodyPr lIns="0" tIns="0" rIns="0" bIns="0" rtlCol="0" anchor="ctr"/>
            <a:lstStyle/>
            <a:p>
              <a:pPr algn="ctr" defTabSz="456629">
                <a:spcBef>
                  <a:spcPct val="50000"/>
                </a:spcBef>
                <a:buClr>
                  <a:srgbClr val="F0AB00"/>
                </a:buClr>
                <a:buSzPct val="80000"/>
              </a:pP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Cross </a:t>
              </a:r>
              <a:r>
                <a:rPr lang="de-DE" sz="1000" b="1" kern="0" dirty="0" err="1">
                  <a:solidFill>
                    <a:srgbClr val="FFFFFF"/>
                  </a:solidFill>
                  <a:latin typeface="メイリオ" panose="020B0604030504040204" pitchFamily="50" charset="-128"/>
                  <a:ea typeface="メイリオ" panose="020B0604030504040204" pitchFamily="50" charset="-128"/>
                  <a:cs typeface="Arial Unicode MS" pitchFamily="34" charset="-128"/>
                </a:rPr>
                <a:t>LoB</a:t>
              </a: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 </a:t>
              </a:r>
            </a:p>
          </p:txBody>
        </p:sp>
        <p:sp>
          <p:nvSpPr>
            <p:cNvPr id="36" name="Rectangle 35">
              <a:extLst>
                <a:ext uri="{FF2B5EF4-FFF2-40B4-BE49-F238E27FC236}">
                  <a16:creationId xmlns:a16="http://schemas.microsoft.com/office/drawing/2014/main" id="{118C7784-2BC3-0741-8A1C-4206285C64E3}"/>
                </a:ext>
              </a:extLst>
            </p:cNvPr>
            <p:cNvSpPr/>
            <p:nvPr/>
          </p:nvSpPr>
          <p:spPr bwMode="gray">
            <a:xfrm>
              <a:off x="6761326" y="4704882"/>
              <a:ext cx="5102516" cy="264802"/>
            </a:xfrm>
            <a:prstGeom prst="rect">
              <a:avLst/>
            </a:prstGeom>
            <a:solidFill>
              <a:schemeClr val="accent3"/>
            </a:solidFill>
            <a:ln w="6350" algn="ctr">
              <a:noFill/>
              <a:miter lim="800000"/>
              <a:headEnd/>
              <a:tailEnd/>
            </a:ln>
          </p:spPr>
          <p:txBody>
            <a:bodyPr lIns="0" tIns="0" rIns="0" bIns="0" rtlCol="0" anchor="ctr"/>
            <a:lstStyle/>
            <a:p>
              <a:pPr algn="ctr" defTabSz="456629">
                <a:spcBef>
                  <a:spcPct val="50000"/>
                </a:spcBef>
                <a:buClr>
                  <a:srgbClr val="F0AB00"/>
                </a:buClr>
                <a:buSzPct val="80000"/>
              </a:pP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Industries </a:t>
              </a:r>
            </a:p>
          </p:txBody>
        </p:sp>
        <p:sp>
          <p:nvSpPr>
            <p:cNvPr id="37" name="TextBox 36">
              <a:extLst>
                <a:ext uri="{FF2B5EF4-FFF2-40B4-BE49-F238E27FC236}">
                  <a16:creationId xmlns:a16="http://schemas.microsoft.com/office/drawing/2014/main" id="{FA0E8AFE-7C8A-6141-ADFC-6DF746930D8D}"/>
                </a:ext>
              </a:extLst>
            </p:cNvPr>
            <p:cNvSpPr txBox="1"/>
            <p:nvPr/>
          </p:nvSpPr>
          <p:spPr>
            <a:xfrm>
              <a:off x="3743318" y="5015884"/>
              <a:ext cx="1384247" cy="1088618"/>
            </a:xfrm>
            <a:prstGeom prst="rect">
              <a:avLst/>
            </a:prstGeom>
            <a:noFill/>
          </p:spPr>
          <p:txBody>
            <a:bodyPr wrap="square" lIns="0" tIns="0" rIns="0" bIns="0" rtlCol="0">
              <a:spAutoFit/>
            </a:bodyPr>
            <a:lstStyle>
              <a:defPPr>
                <a:defRPr lang="de-DE"/>
              </a:defPPr>
              <a:lvl1pPr marL="171450" indent="-171450" defTabSz="1219444" fontAlgn="base">
                <a:spcBef>
                  <a:spcPts val="200"/>
                </a:spcBef>
                <a:spcAft>
                  <a:spcPct val="0"/>
                </a:spcAft>
                <a:buClr>
                  <a:schemeClr val="accent3"/>
                </a:buClr>
                <a:buSzPct val="100000"/>
                <a:buFont typeface="Wingdings" panose="05000000000000000000" pitchFamily="2" charset="2"/>
                <a:buChar char=""/>
                <a:defRPr sz="1400" kern="0">
                  <a:latin typeface="Arial" pitchFamily="34" charset="0"/>
                  <a:ea typeface="Arial Unicode MS" pitchFamily="34" charset="-128"/>
                  <a:cs typeface="Arial" pitchFamily="34" charset="0"/>
                </a:defRPr>
              </a:lvl1pPr>
            </a:lstStyle>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Employee</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Manager </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Administrator</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Master Data </a:t>
              </a:r>
              <a:r>
                <a:rPr lang="de-DE" sz="500" dirty="0" err="1">
                  <a:latin typeface="メイリオ" panose="020B0604030504040204" pitchFamily="50" charset="-128"/>
                </a:rPr>
                <a:t>Specialist</a:t>
              </a:r>
              <a:r>
                <a:rPr lang="de-DE" sz="500" dirty="0">
                  <a:latin typeface="メイリオ" panose="020B0604030504040204" pitchFamily="50" charset="-128"/>
                </a:rPr>
                <a:t> – Business Partner Data </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Master Data </a:t>
              </a:r>
              <a:r>
                <a:rPr lang="de-DE" sz="500" dirty="0" err="1">
                  <a:latin typeface="メイリオ" panose="020B0604030504040204" pitchFamily="50" charset="-128"/>
                </a:rPr>
                <a:t>Specialist</a:t>
              </a:r>
              <a:r>
                <a:rPr lang="de-DE" sz="500" dirty="0">
                  <a:latin typeface="メイリオ" panose="020B0604030504040204" pitchFamily="50" charset="-128"/>
                </a:rPr>
                <a:t> – </a:t>
              </a:r>
              <a:r>
                <a:rPr lang="de-DE" sz="500" dirty="0" err="1">
                  <a:latin typeface="メイリオ" panose="020B0604030504040204" pitchFamily="50" charset="-128"/>
                </a:rPr>
                <a:t>Product</a:t>
              </a:r>
              <a:r>
                <a:rPr lang="de-DE" sz="500" dirty="0">
                  <a:latin typeface="メイリオ" panose="020B0604030504040204" pitchFamily="50" charset="-128"/>
                </a:rPr>
                <a:t> Data</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Master Data Steward – </a:t>
              </a:r>
              <a:r>
                <a:rPr lang="de-DE" sz="500" dirty="0" err="1">
                  <a:latin typeface="メイリオ" panose="020B0604030504040204" pitchFamily="50" charset="-128"/>
                </a:rPr>
                <a:t>Product</a:t>
              </a:r>
              <a:r>
                <a:rPr lang="de-DE" sz="500" dirty="0">
                  <a:latin typeface="メイリオ" panose="020B0604030504040204" pitchFamily="50" charset="-128"/>
                </a:rPr>
                <a:t> Data</a:t>
              </a:r>
            </a:p>
          </p:txBody>
        </p:sp>
        <p:sp>
          <p:nvSpPr>
            <p:cNvPr id="38" name="Rectangle 37">
              <a:extLst>
                <a:ext uri="{FF2B5EF4-FFF2-40B4-BE49-F238E27FC236}">
                  <a16:creationId xmlns:a16="http://schemas.microsoft.com/office/drawing/2014/main" id="{7DB708F6-A228-5E4D-97E3-085EFACCB5C9}"/>
                </a:ext>
              </a:extLst>
            </p:cNvPr>
            <p:cNvSpPr/>
            <p:nvPr/>
          </p:nvSpPr>
          <p:spPr>
            <a:xfrm>
              <a:off x="6772416" y="5030691"/>
              <a:ext cx="1375073" cy="1122637"/>
            </a:xfrm>
            <a:prstGeom prst="rect">
              <a:avLst/>
            </a:prstGeom>
            <a:noFill/>
          </p:spPr>
          <p:txBody>
            <a:bodyPr wrap="square" lIns="0" tIns="0" rIns="0" bIns="0" rtlCol="0">
              <a:spAutoFit/>
            </a:bodyPr>
            <a:lstStyle/>
            <a:p>
              <a:pPr defTabSz="1219078" fontAlgn="base">
                <a:spcBef>
                  <a:spcPts val="200"/>
                </a:spcBef>
                <a:spcAft>
                  <a:spcPct val="0"/>
                </a:spcAft>
                <a:buClr>
                  <a:schemeClr val="accent3"/>
                </a:buClr>
                <a:buSzPct val="100000"/>
              </a:pPr>
              <a:r>
                <a:rPr lang="de-DE" sz="500" b="1" kern="0" dirty="0">
                  <a:latin typeface="メイリオ" panose="020B0604030504040204" pitchFamily="50" charset="-128"/>
                  <a:ea typeface="メイリオ" panose="020B0604030504040204" pitchFamily="50" charset="-128"/>
                  <a:cs typeface="Arial" pitchFamily="34" charset="0"/>
                </a:rPr>
                <a:t>Retail</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Master Data </a:t>
              </a:r>
              <a:r>
                <a:rPr lang="de-DE" sz="500" dirty="0" err="1">
                  <a:latin typeface="メイリオ" panose="020B0604030504040204" pitchFamily="50" charset="-128"/>
                </a:rPr>
                <a:t>Specialist</a:t>
              </a:r>
              <a:endParaRPr lang="de-DE" sz="500" dirty="0">
                <a:latin typeface="メイリオ" panose="020B0604030504040204" pitchFamily="50" charset="-128"/>
              </a:endParaRP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Store </a:t>
              </a:r>
              <a:r>
                <a:rPr lang="de-DE" sz="500" dirty="0" err="1">
                  <a:latin typeface="メイリオ" panose="020B0604030504040204" pitchFamily="50" charset="-128"/>
                </a:rPr>
                <a:t>Associate</a:t>
              </a:r>
              <a:endParaRPr lang="de-DE" sz="500" dirty="0">
                <a:latin typeface="メイリオ" panose="020B0604030504040204" pitchFamily="50" charset="-128"/>
              </a:endParaRPr>
            </a:p>
            <a:p>
              <a:pPr marL="91413" lvl="2" indent="-91413" fontAlgn="base">
                <a:spcBef>
                  <a:spcPts val="200"/>
                </a:spcBef>
                <a:spcAft>
                  <a:spcPct val="0"/>
                </a:spcAft>
                <a:buClr>
                  <a:schemeClr val="accent1"/>
                </a:buClr>
                <a:buSzPct val="100000"/>
                <a:buFont typeface="Wingdings" pitchFamily="2" charset="2"/>
                <a:buChar char=""/>
              </a:pPr>
              <a:r>
                <a:rPr lang="de-DE" sz="500" dirty="0" err="1">
                  <a:latin typeface="メイリオ" panose="020B0604030504040204" pitchFamily="50" charset="-128"/>
                </a:rPr>
                <a:t>Allocation</a:t>
              </a:r>
              <a:r>
                <a:rPr lang="de-DE" sz="500" dirty="0">
                  <a:latin typeface="メイリオ" panose="020B0604030504040204" pitchFamily="50" charset="-128"/>
                </a:rPr>
                <a:t> Manager</a:t>
              </a:r>
              <a:br>
                <a:rPr lang="de-DE" sz="500" dirty="0">
                  <a:latin typeface="メイリオ" panose="020B0604030504040204" pitchFamily="50" charset="-128"/>
                </a:rPr>
              </a:br>
              <a:endParaRPr lang="de-DE" sz="500" dirty="0">
                <a:latin typeface="メイリオ" panose="020B0604030504040204" pitchFamily="50" charset="-128"/>
              </a:endParaRPr>
            </a:p>
            <a:p>
              <a:pPr marL="92047" indent="-92047" defTabSz="1219078" fontAlgn="base">
                <a:spcBef>
                  <a:spcPts val="200"/>
                </a:spcBef>
                <a:spcAft>
                  <a:spcPct val="0"/>
                </a:spcAft>
                <a:buClr>
                  <a:schemeClr val="accent3"/>
                </a:buClr>
                <a:buSzPct val="100000"/>
              </a:pPr>
              <a:r>
                <a:rPr lang="de-DE" sz="500" b="1" kern="0" dirty="0" err="1">
                  <a:latin typeface="メイリオ" panose="020B0604030504040204" pitchFamily="50" charset="-128"/>
                  <a:ea typeface="メイリオ" panose="020B0604030504040204" pitchFamily="50" charset="-128"/>
                  <a:cs typeface="Arial" pitchFamily="34" charset="0"/>
                </a:rPr>
                <a:t>Wholesale</a:t>
              </a:r>
              <a:endParaRPr lang="de-DE" sz="500" b="1" kern="0" dirty="0">
                <a:latin typeface="メイリオ" panose="020B0604030504040204" pitchFamily="50" charset="-128"/>
                <a:ea typeface="メイリオ" panose="020B0604030504040204" pitchFamily="50" charset="-128"/>
                <a:cs typeface="Arial" pitchFamily="34" charset="0"/>
              </a:endParaRP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Settlement Clerk</a:t>
              </a:r>
            </a:p>
            <a:p>
              <a:pPr marL="91413" lvl="2" indent="-91413" fontAlgn="base">
                <a:spcBef>
                  <a:spcPts val="200"/>
                </a:spcBef>
                <a:spcAft>
                  <a:spcPct val="0"/>
                </a:spcAft>
                <a:buClr>
                  <a:schemeClr val="accent1"/>
                </a:buClr>
                <a:buSzPct val="100000"/>
                <a:buFont typeface="Wingdings" pitchFamily="2" charset="2"/>
                <a:buChar char=""/>
              </a:pPr>
              <a:r>
                <a:rPr lang="de-DE" sz="500" dirty="0" err="1">
                  <a:latin typeface="メイリオ" panose="020B0604030504040204" pitchFamily="50" charset="-128"/>
                </a:rPr>
                <a:t>Contract</a:t>
              </a:r>
              <a:r>
                <a:rPr lang="de-DE" sz="500" dirty="0">
                  <a:latin typeface="メイリオ" panose="020B0604030504040204" pitchFamily="50" charset="-128"/>
                </a:rPr>
                <a:t> Manager – Settlement Management</a:t>
              </a:r>
            </a:p>
          </p:txBody>
        </p:sp>
        <p:sp>
          <p:nvSpPr>
            <p:cNvPr id="39" name="Rectangle 38">
              <a:extLst>
                <a:ext uri="{FF2B5EF4-FFF2-40B4-BE49-F238E27FC236}">
                  <a16:creationId xmlns:a16="http://schemas.microsoft.com/office/drawing/2014/main" id="{F1206CB4-535A-0146-9134-F9D385BD2CFE}"/>
                </a:ext>
              </a:extLst>
            </p:cNvPr>
            <p:cNvSpPr/>
            <p:nvPr/>
          </p:nvSpPr>
          <p:spPr bwMode="gray">
            <a:xfrm>
              <a:off x="10605736" y="2534921"/>
              <a:ext cx="1258106" cy="233583"/>
            </a:xfrm>
            <a:prstGeom prst="rect">
              <a:avLst/>
            </a:prstGeom>
            <a:solidFill>
              <a:schemeClr val="accent3"/>
            </a:solidFill>
            <a:ln w="6350" algn="ctr">
              <a:noFill/>
              <a:miter lim="800000"/>
              <a:headEnd/>
              <a:tailEnd/>
            </a:ln>
          </p:spPr>
          <p:txBody>
            <a:bodyPr lIns="0" tIns="0" rIns="0" bIns="0" rtlCol="0" anchor="ctr"/>
            <a:lstStyle/>
            <a:p>
              <a:pPr algn="ctr" defTabSz="456629">
                <a:spcBef>
                  <a:spcPct val="50000"/>
                </a:spcBef>
                <a:buClr>
                  <a:srgbClr val="F0AB00"/>
                </a:buClr>
                <a:buSzPct val="80000"/>
              </a:pPr>
              <a:r>
                <a:rPr lang="de-DE" sz="1000" b="1" kern="0" dirty="0" err="1">
                  <a:solidFill>
                    <a:srgbClr val="FFFFFF"/>
                  </a:solidFill>
                  <a:latin typeface="メイリオ" panose="020B0604030504040204" pitchFamily="50" charset="-128"/>
                  <a:ea typeface="メイリオ" panose="020B0604030504040204" pitchFamily="50" charset="-128"/>
                  <a:cs typeface="Arial Unicode MS" pitchFamily="34" charset="-128"/>
                </a:rPr>
                <a:t>Sustainability</a:t>
              </a:r>
              <a:r>
                <a:rPr lang="de-DE" sz="1000" b="1" kern="0" dirty="0">
                  <a:solidFill>
                    <a:srgbClr val="FFFFFF"/>
                  </a:solidFill>
                  <a:latin typeface="メイリオ" panose="020B0604030504040204" pitchFamily="50" charset="-128"/>
                  <a:ea typeface="メイリオ" panose="020B0604030504040204" pitchFamily="50" charset="-128"/>
                  <a:cs typeface="Arial Unicode MS" pitchFamily="34" charset="-128"/>
                </a:rPr>
                <a:t> </a:t>
              </a:r>
            </a:p>
          </p:txBody>
        </p:sp>
        <p:sp>
          <p:nvSpPr>
            <p:cNvPr id="40" name="TextBox 39">
              <a:extLst>
                <a:ext uri="{FF2B5EF4-FFF2-40B4-BE49-F238E27FC236}">
                  <a16:creationId xmlns:a16="http://schemas.microsoft.com/office/drawing/2014/main" id="{FF1037DA-6923-2B40-87D0-6EEE63529E2A}"/>
                </a:ext>
              </a:extLst>
            </p:cNvPr>
            <p:cNvSpPr txBox="1"/>
            <p:nvPr/>
          </p:nvSpPr>
          <p:spPr>
            <a:xfrm>
              <a:off x="10602879" y="2794383"/>
              <a:ext cx="1203512" cy="952539"/>
            </a:xfrm>
            <a:prstGeom prst="rect">
              <a:avLst/>
            </a:prstGeom>
            <a:noFill/>
          </p:spPr>
          <p:txBody>
            <a:bodyPr wrap="square" lIns="0" tIns="0" rIns="0" bIns="0" rtlCol="0">
              <a:spAutoFit/>
            </a:bodyPr>
            <a:lstStyle>
              <a:defPPr>
                <a:defRPr lang="de-DE"/>
              </a:defPPr>
              <a:lvl1pPr marL="171450" indent="-171450" defTabSz="1219444" fontAlgn="base">
                <a:spcBef>
                  <a:spcPts val="200"/>
                </a:spcBef>
                <a:spcAft>
                  <a:spcPct val="0"/>
                </a:spcAft>
                <a:buClr>
                  <a:schemeClr val="accent3"/>
                </a:buClr>
                <a:buSzPct val="100000"/>
                <a:buFont typeface="Wingdings" panose="05000000000000000000" pitchFamily="2" charset="2"/>
                <a:buChar char=""/>
                <a:defRPr sz="1400" kern="0">
                  <a:latin typeface="Arial" pitchFamily="34" charset="0"/>
                  <a:ea typeface="Arial Unicode MS" pitchFamily="34" charset="-128"/>
                  <a:cs typeface="Arial" pitchFamily="34" charset="0"/>
                </a:defRPr>
              </a:lvl1pPr>
            </a:lstStyle>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Hazardous</a:t>
              </a:r>
              <a:r>
                <a:rPr lang="de-DE" sz="500" dirty="0">
                  <a:latin typeface="メイリオ" panose="020B0604030504040204" pitchFamily="50" charset="-128"/>
                </a:rPr>
                <a:t> Materials Manager</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Industrial </a:t>
              </a:r>
              <a:r>
                <a:rPr lang="de-DE" sz="500" dirty="0" err="1">
                  <a:latin typeface="メイリオ" panose="020B0604030504040204" pitchFamily="50" charset="-128"/>
                </a:rPr>
                <a:t>Hygienist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Product</a:t>
              </a:r>
              <a:r>
                <a:rPr lang="de-DE" sz="500" dirty="0">
                  <a:latin typeface="メイリオ" panose="020B0604030504040204" pitchFamily="50" charset="-128"/>
                </a:rPr>
                <a:t> </a:t>
              </a:r>
              <a:r>
                <a:rPr lang="de-DE" sz="500" dirty="0" err="1">
                  <a:latin typeface="メイリオ" panose="020B0604030504040204" pitchFamily="50" charset="-128"/>
                </a:rPr>
                <a:t>Stewardship</a:t>
              </a:r>
              <a:r>
                <a:rPr lang="de-DE" sz="500" dirty="0">
                  <a:latin typeface="メイリオ" panose="020B0604030504040204" pitchFamily="50" charset="-128"/>
                </a:rPr>
                <a:t> </a:t>
              </a:r>
              <a:r>
                <a:rPr lang="de-DE" sz="500" dirty="0" err="1">
                  <a:latin typeface="メイリオ" panose="020B0604030504040204" pitchFamily="50" charset="-128"/>
                </a:rPr>
                <a:t>Specialist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Environmental Manager</a:t>
              </a: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Dangerous</a:t>
              </a:r>
              <a:r>
                <a:rPr lang="de-DE" sz="500" dirty="0">
                  <a:latin typeface="メイリオ" panose="020B0604030504040204" pitchFamily="50" charset="-128"/>
                </a:rPr>
                <a:t> </a:t>
              </a:r>
              <a:r>
                <a:rPr lang="de-DE" sz="500" dirty="0" err="1">
                  <a:latin typeface="メイリオ" panose="020B0604030504040204" pitchFamily="50" charset="-128"/>
                </a:rPr>
                <a:t>Goods</a:t>
              </a:r>
              <a:r>
                <a:rPr lang="de-DE" sz="500" dirty="0">
                  <a:latin typeface="メイリオ" panose="020B0604030504040204" pitchFamily="50" charset="-128"/>
                </a:rPr>
                <a:t> </a:t>
              </a:r>
              <a:r>
                <a:rPr lang="de-DE" sz="500" dirty="0" err="1">
                  <a:latin typeface="メイリオ" panose="020B0604030504040204" pitchFamily="50" charset="-128"/>
                </a:rPr>
                <a:t>Safety</a:t>
              </a:r>
              <a:r>
                <a:rPr lang="de-DE" sz="500" dirty="0">
                  <a:latin typeface="メイリオ" panose="020B0604030504040204" pitchFamily="50" charset="-128"/>
                </a:rPr>
                <a:t> </a:t>
              </a:r>
              <a:r>
                <a:rPr lang="de-DE" sz="500" dirty="0" err="1">
                  <a:latin typeface="メイリオ" panose="020B0604030504040204" pitchFamily="50" charset="-128"/>
                </a:rPr>
                <a:t>Advisor</a:t>
              </a:r>
              <a:endParaRPr lang="de-DE" sz="500" dirty="0">
                <a:latin typeface="メイリオ" panose="020B0604030504040204" pitchFamily="50" charset="-128"/>
              </a:endParaRPr>
            </a:p>
          </p:txBody>
        </p:sp>
        <p:sp>
          <p:nvSpPr>
            <p:cNvPr id="41" name="Rectangle 40">
              <a:extLst>
                <a:ext uri="{FF2B5EF4-FFF2-40B4-BE49-F238E27FC236}">
                  <a16:creationId xmlns:a16="http://schemas.microsoft.com/office/drawing/2014/main" id="{78BC6EBC-C569-D944-8684-5742BFF96EA8}"/>
                </a:ext>
              </a:extLst>
            </p:cNvPr>
            <p:cNvSpPr/>
            <p:nvPr/>
          </p:nvSpPr>
          <p:spPr>
            <a:xfrm>
              <a:off x="10602878" y="5004236"/>
              <a:ext cx="1099595" cy="1122637"/>
            </a:xfrm>
            <a:prstGeom prst="rect">
              <a:avLst/>
            </a:prstGeom>
            <a:noFill/>
          </p:spPr>
          <p:txBody>
            <a:bodyPr wrap="square" lIns="0" tIns="0" rIns="0" bIns="0" rtlCol="0">
              <a:spAutoFit/>
            </a:bodyPr>
            <a:lstStyle/>
            <a:p>
              <a:pPr marL="92047" indent="-92047" defTabSz="1219078" fontAlgn="base">
                <a:spcBef>
                  <a:spcPts val="200"/>
                </a:spcBef>
                <a:spcAft>
                  <a:spcPct val="0"/>
                </a:spcAft>
                <a:buClr>
                  <a:schemeClr val="accent3"/>
                </a:buClr>
                <a:buSzPct val="100000"/>
              </a:pPr>
              <a:r>
                <a:rPr lang="de-DE" sz="500" b="1" kern="0" dirty="0">
                  <a:latin typeface="メイリオ" panose="020B0604030504040204" pitchFamily="50" charset="-128"/>
                  <a:ea typeface="メイリオ" panose="020B0604030504040204" pitchFamily="50" charset="-128"/>
                  <a:cs typeface="Arial" pitchFamily="34" charset="0"/>
                </a:rPr>
                <a:t>Public </a:t>
              </a:r>
              <a:r>
                <a:rPr lang="de-DE" sz="500" b="1" kern="0" dirty="0" err="1">
                  <a:latin typeface="メイリオ" panose="020B0604030504040204" pitchFamily="50" charset="-128"/>
                  <a:ea typeface="メイリオ" panose="020B0604030504040204" pitchFamily="50" charset="-128"/>
                  <a:cs typeface="Arial" pitchFamily="34" charset="0"/>
                </a:rPr>
                <a:t>Sector</a:t>
              </a:r>
              <a:endParaRPr lang="de-DE" sz="500" b="1" kern="0" dirty="0">
                <a:latin typeface="メイリオ" panose="020B0604030504040204" pitchFamily="50" charset="-128"/>
                <a:ea typeface="メイリオ" panose="020B0604030504040204" pitchFamily="50" charset="-128"/>
                <a:cs typeface="Arial" pitchFamily="34" charset="0"/>
              </a:endParaRP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Budget </a:t>
              </a:r>
              <a:r>
                <a:rPr lang="de-DE" sz="500" dirty="0" err="1">
                  <a:latin typeface="メイリオ" panose="020B0604030504040204" pitchFamily="50" charset="-128"/>
                </a:rPr>
                <a:t>Responsible</a:t>
              </a:r>
              <a:r>
                <a:rPr lang="de-DE" sz="500" dirty="0">
                  <a:latin typeface="メイリオ" panose="020B0604030504040204" pitchFamily="50" charset="-128"/>
                </a:rPr>
                <a:t> </a:t>
              </a:r>
              <a:br>
                <a:rPr lang="de-DE" sz="500" dirty="0">
                  <a:latin typeface="メイリオ" panose="020B0604030504040204" pitchFamily="50" charset="-128"/>
                </a:rPr>
              </a:br>
              <a:r>
                <a:rPr lang="de-DE" sz="500" dirty="0">
                  <a:latin typeface="メイリオ" panose="020B0604030504040204" pitchFamily="50" charset="-128"/>
                </a:rPr>
                <a:t>(Funds Management)</a:t>
              </a:r>
              <a:br>
                <a:rPr lang="de-DE" sz="500" dirty="0">
                  <a:latin typeface="メイリオ" panose="020B0604030504040204" pitchFamily="50" charset="-128"/>
                </a:rPr>
              </a:br>
              <a:endParaRPr lang="de-DE" sz="500" dirty="0">
                <a:latin typeface="メイリオ" panose="020B0604030504040204" pitchFamily="50" charset="-128"/>
              </a:endParaRPr>
            </a:p>
            <a:p>
              <a:pPr marL="92047" indent="-92047" defTabSz="1219078" fontAlgn="base">
                <a:spcBef>
                  <a:spcPts val="200"/>
                </a:spcBef>
                <a:spcAft>
                  <a:spcPct val="0"/>
                </a:spcAft>
                <a:buClr>
                  <a:schemeClr val="accent3"/>
                </a:buClr>
                <a:buSzPct val="100000"/>
              </a:pPr>
              <a:r>
                <a:rPr lang="de-DE" sz="500" b="1" kern="0" dirty="0">
                  <a:latin typeface="メイリオ" panose="020B0604030504040204" pitchFamily="50" charset="-128"/>
                  <a:ea typeface="メイリオ" panose="020B0604030504040204" pitchFamily="50" charset="-128"/>
                  <a:cs typeface="Arial" pitchFamily="34" charset="0"/>
                </a:rPr>
                <a:t>Higher Education </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Student</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Professor</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Academic </a:t>
              </a:r>
              <a:r>
                <a:rPr lang="de-DE" sz="500" dirty="0" err="1">
                  <a:latin typeface="メイリオ" panose="020B0604030504040204" pitchFamily="50" charset="-128"/>
                </a:rPr>
                <a:t>Advisor</a:t>
              </a:r>
              <a:endParaRPr lang="de-DE" sz="500" dirty="0">
                <a:latin typeface="メイリオ" panose="020B0604030504040204" pitchFamily="50" charset="-128"/>
              </a:endParaRPr>
            </a:p>
            <a:p>
              <a:pPr marL="91413" lvl="2" indent="-91413" fontAlgn="base">
                <a:spcBef>
                  <a:spcPts val="200"/>
                </a:spcBef>
                <a:spcAft>
                  <a:spcPct val="0"/>
                </a:spcAft>
                <a:buClr>
                  <a:schemeClr val="accent1"/>
                </a:buClr>
                <a:buSzPct val="100000"/>
                <a:buFont typeface="Wingdings" pitchFamily="2" charset="2"/>
                <a:buChar char=""/>
              </a:pPr>
              <a:r>
                <a:rPr lang="de-DE" sz="500" dirty="0" err="1">
                  <a:latin typeface="メイリオ" panose="020B0604030504040204" pitchFamily="50" charset="-128"/>
                </a:rPr>
                <a:t>Faculty</a:t>
              </a:r>
              <a:r>
                <a:rPr lang="de-DE" sz="500" dirty="0">
                  <a:latin typeface="メイリオ" panose="020B0604030504040204" pitchFamily="50" charset="-128"/>
                </a:rPr>
                <a:t> Member</a:t>
              </a:r>
            </a:p>
          </p:txBody>
        </p:sp>
        <p:sp>
          <p:nvSpPr>
            <p:cNvPr id="42" name="Rectangle 41">
              <a:extLst>
                <a:ext uri="{FF2B5EF4-FFF2-40B4-BE49-F238E27FC236}">
                  <a16:creationId xmlns:a16="http://schemas.microsoft.com/office/drawing/2014/main" id="{9C05BC11-71AF-3746-BF41-3162FA8F179E}"/>
                </a:ext>
              </a:extLst>
            </p:cNvPr>
            <p:cNvSpPr/>
            <p:nvPr/>
          </p:nvSpPr>
          <p:spPr>
            <a:xfrm>
              <a:off x="9360837" y="5009515"/>
              <a:ext cx="1165569" cy="1122637"/>
            </a:xfrm>
            <a:prstGeom prst="rect">
              <a:avLst/>
            </a:prstGeom>
            <a:noFill/>
          </p:spPr>
          <p:txBody>
            <a:bodyPr wrap="square" lIns="0" tIns="0" rIns="0" bIns="0" rtlCol="0">
              <a:spAutoFit/>
            </a:bodyPr>
            <a:lstStyle/>
            <a:p>
              <a:pPr defTabSz="1219078" fontAlgn="base">
                <a:spcBef>
                  <a:spcPts val="200"/>
                </a:spcBef>
                <a:spcAft>
                  <a:spcPct val="0"/>
                </a:spcAft>
                <a:buClr>
                  <a:schemeClr val="accent3"/>
                </a:buClr>
                <a:buSzPct val="100000"/>
              </a:pPr>
              <a:r>
                <a:rPr lang="de-DE" sz="500" b="1" kern="0" dirty="0" err="1">
                  <a:latin typeface="メイリオ" panose="020B0604030504040204" pitchFamily="50" charset="-128"/>
                  <a:ea typeface="メイリオ" panose="020B0604030504040204" pitchFamily="50" charset="-128"/>
                  <a:cs typeface="Arial" pitchFamily="34" charset="0"/>
                </a:rPr>
                <a:t>Oil</a:t>
              </a:r>
              <a:r>
                <a:rPr lang="de-DE" sz="500" b="1" kern="0" dirty="0">
                  <a:latin typeface="メイリオ" panose="020B0604030504040204" pitchFamily="50" charset="-128"/>
                  <a:ea typeface="メイリオ" panose="020B0604030504040204" pitchFamily="50" charset="-128"/>
                  <a:cs typeface="Arial" pitchFamily="34" charset="0"/>
                </a:rPr>
                <a:t> &amp; Gas</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Accounts </a:t>
              </a:r>
              <a:r>
                <a:rPr lang="de-DE" sz="500" dirty="0" err="1">
                  <a:latin typeface="メイリオ" panose="020B0604030504040204" pitchFamily="50" charset="-128"/>
                </a:rPr>
                <a:t>Payable</a:t>
              </a:r>
              <a:r>
                <a:rPr lang="de-DE" sz="500" dirty="0">
                  <a:latin typeface="メイリオ" panose="020B0604030504040204" pitchFamily="50" charset="-128"/>
                </a:rPr>
                <a:t> </a:t>
              </a:r>
              <a:r>
                <a:rPr lang="de-DE" sz="500" dirty="0" err="1">
                  <a:latin typeface="メイリオ" panose="020B0604030504040204" pitchFamily="50" charset="-128"/>
                </a:rPr>
                <a:t>Accountant</a:t>
              </a:r>
              <a:endParaRPr lang="de-DE" sz="500" dirty="0">
                <a:latin typeface="メイリオ" panose="020B0604030504040204" pitchFamily="50" charset="-128"/>
              </a:endParaRPr>
            </a:p>
            <a:p>
              <a:pPr marL="91413" lvl="2" indent="-91413" fontAlgn="base">
                <a:spcBef>
                  <a:spcPts val="200"/>
                </a:spcBef>
                <a:spcAft>
                  <a:spcPct val="0"/>
                </a:spcAft>
                <a:buClr>
                  <a:schemeClr val="accent1"/>
                </a:buClr>
                <a:buSzPct val="100000"/>
                <a:buFont typeface="Wingdings" pitchFamily="2" charset="2"/>
                <a:buChar char=""/>
              </a:pPr>
              <a:r>
                <a:rPr lang="de-DE" sz="500" dirty="0" err="1">
                  <a:latin typeface="メイリオ" panose="020B0604030504040204" pitchFamily="50" charset="-128"/>
                </a:rPr>
                <a:t>Billing</a:t>
              </a:r>
              <a:r>
                <a:rPr lang="de-DE" sz="500" dirty="0">
                  <a:latin typeface="メイリオ" panose="020B0604030504040204" pitchFamily="50" charset="-128"/>
                </a:rPr>
                <a:t> Clerk </a:t>
              </a:r>
            </a:p>
            <a:p>
              <a:pPr marL="91413" lvl="2" indent="-91413" fontAlgn="base">
                <a:spcBef>
                  <a:spcPts val="200"/>
                </a:spcBef>
                <a:spcAft>
                  <a:spcPct val="0"/>
                </a:spcAft>
                <a:buClr>
                  <a:schemeClr val="accent1"/>
                </a:buClr>
                <a:buSzPct val="100000"/>
                <a:buFont typeface="Wingdings" pitchFamily="2" charset="2"/>
                <a:buChar char=""/>
              </a:pPr>
              <a:r>
                <a:rPr lang="de-DE" sz="500" dirty="0" err="1">
                  <a:latin typeface="メイリオ" panose="020B0604030504040204" pitchFamily="50" charset="-128"/>
                </a:rPr>
                <a:t>Inventory</a:t>
              </a:r>
              <a:r>
                <a:rPr lang="de-DE" sz="500" dirty="0">
                  <a:latin typeface="メイリオ" panose="020B0604030504040204" pitchFamily="50" charset="-128"/>
                </a:rPr>
                <a:t> Manager </a:t>
              </a:r>
            </a:p>
            <a:p>
              <a:pPr marL="91413" lvl="2" indent="-91413" fontAlgn="base">
                <a:spcBef>
                  <a:spcPts val="200"/>
                </a:spcBef>
                <a:spcAft>
                  <a:spcPct val="0"/>
                </a:spcAft>
                <a:buClr>
                  <a:schemeClr val="accent1"/>
                </a:buClr>
                <a:buSzPct val="100000"/>
                <a:buFont typeface="Wingdings" pitchFamily="2" charset="2"/>
                <a:buChar char=""/>
              </a:pPr>
              <a:r>
                <a:rPr lang="de-DE" sz="500" dirty="0" err="1">
                  <a:latin typeface="メイリオ" panose="020B0604030504040204" pitchFamily="50" charset="-128"/>
                </a:rPr>
                <a:t>Shipping</a:t>
              </a:r>
              <a:r>
                <a:rPr lang="de-DE" sz="500" dirty="0">
                  <a:latin typeface="メイリオ" panose="020B0604030504040204" pitchFamily="50" charset="-128"/>
                </a:rPr>
                <a:t> </a:t>
              </a:r>
              <a:r>
                <a:rPr lang="de-DE" sz="500" dirty="0" err="1">
                  <a:latin typeface="メイリオ" panose="020B0604030504040204" pitchFamily="50" charset="-128"/>
                </a:rPr>
                <a:t>Specialist</a:t>
              </a:r>
              <a:r>
                <a:rPr lang="de-DE" sz="500" dirty="0">
                  <a:latin typeface="メイリオ" panose="020B0604030504040204" pitchFamily="50" charset="-128"/>
                </a:rPr>
                <a:t> </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Transportation Scheduler </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Supply Chain Manager </a:t>
              </a:r>
            </a:p>
          </p:txBody>
        </p:sp>
        <p:sp>
          <p:nvSpPr>
            <p:cNvPr id="43" name="Rectangle 42">
              <a:extLst>
                <a:ext uri="{FF2B5EF4-FFF2-40B4-BE49-F238E27FC236}">
                  <a16:creationId xmlns:a16="http://schemas.microsoft.com/office/drawing/2014/main" id="{95E7A146-E2A5-A64B-941B-B6D217BEDFAB}"/>
                </a:ext>
              </a:extLst>
            </p:cNvPr>
            <p:cNvSpPr/>
            <p:nvPr/>
          </p:nvSpPr>
          <p:spPr>
            <a:xfrm>
              <a:off x="8105990" y="5030691"/>
              <a:ext cx="1153885" cy="646367"/>
            </a:xfrm>
            <a:prstGeom prst="rect">
              <a:avLst/>
            </a:prstGeom>
            <a:noFill/>
          </p:spPr>
          <p:txBody>
            <a:bodyPr wrap="square" lIns="0" tIns="0" rIns="0" bIns="0" rtlCol="0">
              <a:spAutoFit/>
            </a:bodyPr>
            <a:lstStyle/>
            <a:p>
              <a:pPr marL="92047" indent="-92047" defTabSz="1219078" fontAlgn="base">
                <a:spcBef>
                  <a:spcPts val="200"/>
                </a:spcBef>
                <a:spcAft>
                  <a:spcPct val="0"/>
                </a:spcAft>
                <a:buClr>
                  <a:schemeClr val="accent3"/>
                </a:buClr>
                <a:buSzPct val="100000"/>
              </a:pPr>
              <a:r>
                <a:rPr lang="de-DE" sz="500" b="1" kern="0" dirty="0">
                  <a:latin typeface="メイリオ" panose="020B0604030504040204" pitchFamily="50" charset="-128"/>
                  <a:ea typeface="メイリオ" panose="020B0604030504040204" pitchFamily="50" charset="-128"/>
                  <a:cs typeface="Arial" pitchFamily="34" charset="0"/>
                </a:rPr>
                <a:t>Insurance</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Insurance </a:t>
              </a:r>
              <a:r>
                <a:rPr lang="de-DE" sz="500" dirty="0" err="1">
                  <a:latin typeface="メイリオ" panose="020B0604030504040204" pitchFamily="50" charset="-128"/>
                </a:rPr>
                <a:t>Underwriter</a:t>
              </a:r>
              <a:endParaRPr lang="de-DE" sz="500" dirty="0">
                <a:latin typeface="メイリオ" panose="020B0604030504040204" pitchFamily="50" charset="-128"/>
              </a:endParaRPr>
            </a:p>
            <a:p>
              <a:pPr defTabSz="1219078" fontAlgn="base">
                <a:spcBef>
                  <a:spcPts val="200"/>
                </a:spcBef>
                <a:spcAft>
                  <a:spcPct val="0"/>
                </a:spcAft>
                <a:buClr>
                  <a:schemeClr val="accent3"/>
                </a:buClr>
                <a:buSzPct val="100000"/>
              </a:pPr>
              <a:endParaRPr lang="de-DE" sz="500" kern="0" dirty="0">
                <a:latin typeface="メイリオ" panose="020B0604030504040204" pitchFamily="50" charset="-128"/>
                <a:ea typeface="メイリオ" panose="020B0604030504040204" pitchFamily="50" charset="-128"/>
                <a:cs typeface="Arial" pitchFamily="34" charset="0"/>
              </a:endParaRPr>
            </a:p>
            <a:p>
              <a:pPr marL="92047" indent="-92047" defTabSz="1219078" fontAlgn="base">
                <a:spcBef>
                  <a:spcPts val="200"/>
                </a:spcBef>
                <a:spcAft>
                  <a:spcPct val="0"/>
                </a:spcAft>
                <a:buClr>
                  <a:schemeClr val="accent3"/>
                </a:buClr>
                <a:buSzPct val="100000"/>
              </a:pPr>
              <a:r>
                <a:rPr lang="de-DE" sz="500" b="1" kern="0" dirty="0">
                  <a:latin typeface="メイリオ" panose="020B0604030504040204" pitchFamily="50" charset="-128"/>
                  <a:ea typeface="メイリオ" panose="020B0604030504040204" pitchFamily="50" charset="-128"/>
                  <a:cs typeface="Arial" pitchFamily="34" charset="0"/>
                </a:rPr>
                <a:t>Utilities</a:t>
              </a:r>
            </a:p>
            <a:p>
              <a:pPr marL="91413" lvl="2" indent="-91413" fontAlgn="base">
                <a:spcBef>
                  <a:spcPts val="200"/>
                </a:spcBef>
                <a:spcAft>
                  <a:spcPct val="0"/>
                </a:spcAft>
                <a:buClr>
                  <a:schemeClr val="accent1"/>
                </a:buClr>
                <a:buSzPct val="100000"/>
                <a:buFont typeface="Wingdings" pitchFamily="2" charset="2"/>
                <a:buChar char=""/>
              </a:pPr>
              <a:r>
                <a:rPr lang="de-DE" sz="500" dirty="0">
                  <a:latin typeface="メイリオ" panose="020B0604030504040204" pitchFamily="50" charset="-128"/>
                </a:rPr>
                <a:t>Meter Data </a:t>
              </a:r>
              <a:r>
                <a:rPr lang="de-DE" sz="500" dirty="0" err="1">
                  <a:latin typeface="メイリオ" panose="020B0604030504040204" pitchFamily="50" charset="-128"/>
                </a:rPr>
                <a:t>Specialist</a:t>
              </a:r>
              <a:endParaRPr lang="de-DE" sz="500" dirty="0">
                <a:latin typeface="メイリオ" panose="020B0604030504040204" pitchFamily="50" charset="-128"/>
              </a:endParaRPr>
            </a:p>
          </p:txBody>
        </p:sp>
        <p:sp>
          <p:nvSpPr>
            <p:cNvPr id="44" name="TextBox 43">
              <a:extLst>
                <a:ext uri="{FF2B5EF4-FFF2-40B4-BE49-F238E27FC236}">
                  <a16:creationId xmlns:a16="http://schemas.microsoft.com/office/drawing/2014/main" id="{CBD0D215-18F6-1240-B3DD-36779D8BF911}"/>
                </a:ext>
              </a:extLst>
            </p:cNvPr>
            <p:cNvSpPr txBox="1"/>
            <p:nvPr/>
          </p:nvSpPr>
          <p:spPr>
            <a:xfrm>
              <a:off x="5216860" y="5015881"/>
              <a:ext cx="1384247" cy="646367"/>
            </a:xfrm>
            <a:prstGeom prst="rect">
              <a:avLst/>
            </a:prstGeom>
            <a:noFill/>
          </p:spPr>
          <p:txBody>
            <a:bodyPr wrap="square" lIns="0" tIns="0" rIns="0" bIns="0" rtlCol="0">
              <a:spAutoFit/>
            </a:bodyPr>
            <a:lstStyle>
              <a:defPPr>
                <a:defRPr lang="de-DE"/>
              </a:defPPr>
              <a:lvl1pPr marL="171450" indent="-171450" defTabSz="1219444" fontAlgn="base">
                <a:spcBef>
                  <a:spcPts val="200"/>
                </a:spcBef>
                <a:spcAft>
                  <a:spcPct val="0"/>
                </a:spcAft>
                <a:buClr>
                  <a:schemeClr val="accent3"/>
                </a:buClr>
                <a:buSzPct val="100000"/>
                <a:buFont typeface="Wingdings" panose="05000000000000000000" pitchFamily="2" charset="2"/>
                <a:buChar char=""/>
                <a:defRPr sz="1400" kern="0">
                  <a:latin typeface="Arial" pitchFamily="34" charset="0"/>
                  <a:ea typeface="Arial Unicode MS" pitchFamily="34" charset="-128"/>
                  <a:cs typeface="Arial" pitchFamily="34" charset="0"/>
                </a:defRPr>
              </a:lvl1pPr>
            </a:lstStyle>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Analytics </a:t>
              </a:r>
              <a:r>
                <a:rPr lang="de-DE" sz="500" dirty="0" err="1">
                  <a:latin typeface="メイリオ" panose="020B0604030504040204" pitchFamily="50" charset="-128"/>
                </a:rPr>
                <a:t>Specialist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Configuration</a:t>
              </a:r>
              <a:r>
                <a:rPr lang="de-DE" sz="500" dirty="0">
                  <a:latin typeface="メイリオ" panose="020B0604030504040204" pitchFamily="50" charset="-128"/>
                </a:rPr>
                <a:t> Expert</a:t>
              </a: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Data Privacy </a:t>
              </a:r>
              <a:r>
                <a:rPr lang="de-DE" sz="500" dirty="0" err="1">
                  <a:latin typeface="メイリオ" panose="020B0604030504040204" pitchFamily="50" charset="-128"/>
                </a:rPr>
                <a:t>Specialist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a:latin typeface="メイリオ" panose="020B0604030504040204" pitchFamily="50" charset="-128"/>
                </a:rPr>
                <a:t>Trade </a:t>
              </a:r>
              <a:r>
                <a:rPr lang="de-DE" sz="500" dirty="0" err="1">
                  <a:latin typeface="メイリオ" panose="020B0604030504040204" pitchFamily="50" charset="-128"/>
                </a:rPr>
                <a:t>Classification</a:t>
              </a:r>
              <a:r>
                <a:rPr lang="de-DE" sz="500" dirty="0">
                  <a:latin typeface="メイリオ" panose="020B0604030504040204" pitchFamily="50" charset="-128"/>
                </a:rPr>
                <a:t> </a:t>
              </a:r>
              <a:r>
                <a:rPr lang="de-DE" sz="500" dirty="0" err="1">
                  <a:latin typeface="メイリオ" panose="020B0604030504040204" pitchFamily="50" charset="-128"/>
                </a:rPr>
                <a:t>Specialist</a:t>
              </a:r>
              <a:endParaRPr lang="de-DE" sz="500" dirty="0">
                <a:latin typeface="メイリオ" panose="020B0604030504040204" pitchFamily="50" charset="-128"/>
              </a:endParaRPr>
            </a:p>
            <a:p>
              <a:pPr marL="91413" lvl="2" indent="-91413">
                <a:spcBef>
                  <a:spcPts val="200"/>
                </a:spcBef>
                <a:buClr>
                  <a:schemeClr val="accent1"/>
                </a:buClr>
                <a:buSzPct val="100000"/>
                <a:buFont typeface="Wingdings" pitchFamily="2" charset="2"/>
                <a:buChar char=""/>
              </a:pPr>
              <a:r>
                <a:rPr lang="de-DE" sz="500" dirty="0" err="1">
                  <a:latin typeface="メイリオ" panose="020B0604030504040204" pitchFamily="50" charset="-128"/>
                </a:rPr>
                <a:t>Intrastat</a:t>
              </a:r>
              <a:r>
                <a:rPr lang="de-DE" sz="500" dirty="0">
                  <a:latin typeface="メイリオ" panose="020B0604030504040204" pitchFamily="50" charset="-128"/>
                </a:rPr>
                <a:t> </a:t>
              </a:r>
              <a:r>
                <a:rPr lang="de-DE" sz="500" dirty="0" err="1">
                  <a:latin typeface="メイリオ" panose="020B0604030504040204" pitchFamily="50" charset="-128"/>
                </a:rPr>
                <a:t>Specialist</a:t>
              </a:r>
              <a:endParaRPr lang="de-DE" sz="500" dirty="0">
                <a:latin typeface="メイリオ" panose="020B0604030504040204" pitchFamily="50" charset="-128"/>
              </a:endParaRPr>
            </a:p>
          </p:txBody>
        </p:sp>
      </p:grpSp>
      <p:grpSp>
        <p:nvGrpSpPr>
          <p:cNvPr id="45" name="Group 44">
            <a:extLst>
              <a:ext uri="{FF2B5EF4-FFF2-40B4-BE49-F238E27FC236}">
                <a16:creationId xmlns:a16="http://schemas.microsoft.com/office/drawing/2014/main" id="{F865FB4D-BEC7-DF4E-8737-BE51F8A7D693}"/>
              </a:ext>
            </a:extLst>
          </p:cNvPr>
          <p:cNvGrpSpPr/>
          <p:nvPr/>
        </p:nvGrpSpPr>
        <p:grpSpPr>
          <a:xfrm>
            <a:off x="771411" y="2807694"/>
            <a:ext cx="2854990" cy="2798231"/>
            <a:chOff x="5013003" y="1260167"/>
            <a:chExt cx="5218557" cy="5114810"/>
          </a:xfrm>
        </p:grpSpPr>
        <p:cxnSp>
          <p:nvCxnSpPr>
            <p:cNvPr id="46" name="Straight Arrow Connector 45">
              <a:extLst>
                <a:ext uri="{FF2B5EF4-FFF2-40B4-BE49-F238E27FC236}">
                  <a16:creationId xmlns:a16="http://schemas.microsoft.com/office/drawing/2014/main" id="{ADFD96FE-4D3B-134E-8970-5DA99B04C6B7}"/>
                </a:ext>
              </a:extLst>
            </p:cNvPr>
            <p:cNvCxnSpPr/>
            <p:nvPr/>
          </p:nvCxnSpPr>
          <p:spPr bwMode="gray">
            <a:xfrm>
              <a:off x="7600983" y="2635693"/>
              <a:ext cx="1" cy="342674"/>
            </a:xfrm>
            <a:prstGeom prst="straightConnector1">
              <a:avLst/>
            </a:prstGeom>
            <a:ln w="12700">
              <a:solidFill>
                <a:schemeClr val="tx1"/>
              </a:solidFill>
              <a:headEnd w="med" len="med"/>
              <a:tailEnd type="triangle" w="med" len="med"/>
            </a:ln>
          </p:spPr>
          <p:style>
            <a:lnRef idx="1">
              <a:schemeClr val="accent3"/>
            </a:lnRef>
            <a:fillRef idx="0">
              <a:schemeClr val="accent3"/>
            </a:fillRef>
            <a:effectRef idx="0">
              <a:schemeClr val="accent3"/>
            </a:effectRef>
            <a:fontRef idx="minor">
              <a:schemeClr val="tx1"/>
            </a:fontRef>
          </p:style>
        </p:cxnSp>
        <p:pic>
          <p:nvPicPr>
            <p:cNvPr id="47" name="Picture 46">
              <a:extLst>
                <a:ext uri="{FF2B5EF4-FFF2-40B4-BE49-F238E27FC236}">
                  <a16:creationId xmlns:a16="http://schemas.microsoft.com/office/drawing/2014/main" id="{81ADB6B3-F5C6-3145-8D79-E61F896273A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5013003" y="4724600"/>
              <a:ext cx="2239017" cy="1650377"/>
            </a:xfrm>
            <a:prstGeom prst="rect">
              <a:avLst/>
            </a:prstGeom>
            <a:ln>
              <a:solidFill>
                <a:schemeClr val="accent2"/>
              </a:solidFill>
            </a:ln>
            <a:effectLst/>
          </p:spPr>
        </p:pic>
        <p:cxnSp>
          <p:nvCxnSpPr>
            <p:cNvPr id="48" name="Straight Arrow Connector 47">
              <a:extLst>
                <a:ext uri="{FF2B5EF4-FFF2-40B4-BE49-F238E27FC236}">
                  <a16:creationId xmlns:a16="http://schemas.microsoft.com/office/drawing/2014/main" id="{A3C827FC-8AFF-D149-BAA2-30BD3584C210}"/>
                </a:ext>
              </a:extLst>
            </p:cNvPr>
            <p:cNvCxnSpPr/>
            <p:nvPr/>
          </p:nvCxnSpPr>
          <p:spPr bwMode="gray">
            <a:xfrm flipH="1" flipV="1">
              <a:off x="7337068" y="5587597"/>
              <a:ext cx="446475" cy="0"/>
            </a:xfrm>
            <a:prstGeom prst="straightConnector1">
              <a:avLst/>
            </a:prstGeom>
            <a:ln w="12700">
              <a:solidFill>
                <a:schemeClr val="tx1"/>
              </a:solidFill>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pic>
          <p:nvPicPr>
            <p:cNvPr id="49" name="Picture 48">
              <a:extLst>
                <a:ext uri="{FF2B5EF4-FFF2-40B4-BE49-F238E27FC236}">
                  <a16:creationId xmlns:a16="http://schemas.microsoft.com/office/drawing/2014/main" id="{D63C4286-FFB1-AE40-BF4A-F40C1E96BA5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7888338" y="4724600"/>
              <a:ext cx="2343222" cy="1650377"/>
            </a:xfrm>
            <a:prstGeom prst="rect">
              <a:avLst/>
            </a:prstGeom>
            <a:ln>
              <a:solidFill>
                <a:schemeClr val="accent2"/>
              </a:solidFill>
            </a:ln>
            <a:effectLst/>
          </p:spPr>
        </p:pic>
        <p:cxnSp>
          <p:nvCxnSpPr>
            <p:cNvPr id="50" name="Straight Arrow Connector 49">
              <a:extLst>
                <a:ext uri="{FF2B5EF4-FFF2-40B4-BE49-F238E27FC236}">
                  <a16:creationId xmlns:a16="http://schemas.microsoft.com/office/drawing/2014/main" id="{E5DE2A4F-86FA-4C41-A620-CC7BC9DD5E9E}"/>
                </a:ext>
              </a:extLst>
            </p:cNvPr>
            <p:cNvCxnSpPr/>
            <p:nvPr/>
          </p:nvCxnSpPr>
          <p:spPr bwMode="gray">
            <a:xfrm>
              <a:off x="7088882" y="4309082"/>
              <a:ext cx="0" cy="371438"/>
            </a:xfrm>
            <a:prstGeom prst="straightConnector1">
              <a:avLst/>
            </a:prstGeom>
            <a:ln w="12700">
              <a:solidFill>
                <a:schemeClr val="tx1"/>
              </a:solidFill>
              <a:headEnd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51" name="Straight Arrow Connector 50">
              <a:extLst>
                <a:ext uri="{FF2B5EF4-FFF2-40B4-BE49-F238E27FC236}">
                  <a16:creationId xmlns:a16="http://schemas.microsoft.com/office/drawing/2014/main" id="{51816AA8-9983-F149-A169-FDD9492B939B}"/>
                </a:ext>
              </a:extLst>
            </p:cNvPr>
            <p:cNvCxnSpPr/>
            <p:nvPr/>
          </p:nvCxnSpPr>
          <p:spPr bwMode="gray">
            <a:xfrm>
              <a:off x="8039649" y="4309082"/>
              <a:ext cx="0" cy="371438"/>
            </a:xfrm>
            <a:prstGeom prst="straightConnector1">
              <a:avLst/>
            </a:prstGeom>
            <a:ln w="12700">
              <a:solidFill>
                <a:schemeClr val="tx1"/>
              </a:solidFill>
              <a:headEnd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52" name="Elbow Connector 51">
              <a:extLst>
                <a:ext uri="{FF2B5EF4-FFF2-40B4-BE49-F238E27FC236}">
                  <a16:creationId xmlns:a16="http://schemas.microsoft.com/office/drawing/2014/main" id="{8BA7B96A-DBC2-C442-B914-3A28F227E126}"/>
                </a:ext>
              </a:extLst>
            </p:cNvPr>
            <p:cNvCxnSpPr>
              <a:endCxn id="47" idx="0"/>
            </p:cNvCxnSpPr>
            <p:nvPr/>
          </p:nvCxnSpPr>
          <p:spPr>
            <a:xfrm rot="5400000">
              <a:off x="5611994" y="3188719"/>
              <a:ext cx="2056400" cy="1015361"/>
            </a:xfrm>
            <a:prstGeom prst="bentConnector3">
              <a:avLst>
                <a:gd name="adj1" fmla="val 11096"/>
              </a:avLst>
            </a:prstGeom>
            <a:ln w="12700">
              <a:solidFill>
                <a:schemeClr val="tx1"/>
              </a:solidFill>
              <a:headEnd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53" name="Elbow Connector 52">
              <a:extLst>
                <a:ext uri="{FF2B5EF4-FFF2-40B4-BE49-F238E27FC236}">
                  <a16:creationId xmlns:a16="http://schemas.microsoft.com/office/drawing/2014/main" id="{CC4BA192-EE1C-594B-B8E9-307A91A07277}"/>
                </a:ext>
              </a:extLst>
            </p:cNvPr>
            <p:cNvCxnSpPr>
              <a:endCxn id="49" idx="0"/>
            </p:cNvCxnSpPr>
            <p:nvPr/>
          </p:nvCxnSpPr>
          <p:spPr>
            <a:xfrm rot="16200000" flipH="1">
              <a:off x="7511403" y="3176054"/>
              <a:ext cx="2044825" cy="1052268"/>
            </a:xfrm>
            <a:prstGeom prst="bentConnector3">
              <a:avLst>
                <a:gd name="adj1" fmla="val 10558"/>
              </a:avLst>
            </a:prstGeom>
            <a:ln w="12700">
              <a:solidFill>
                <a:schemeClr val="tx1"/>
              </a:solidFill>
              <a:headEnd w="med" len="med"/>
              <a:tailEnd type="triangle" w="med" len="med"/>
            </a:ln>
          </p:spPr>
          <p:style>
            <a:lnRef idx="1">
              <a:schemeClr val="accent3"/>
            </a:lnRef>
            <a:fillRef idx="0">
              <a:schemeClr val="accent3"/>
            </a:fillRef>
            <a:effectRef idx="0">
              <a:schemeClr val="accent3"/>
            </a:effectRef>
            <a:fontRef idx="minor">
              <a:schemeClr val="tx1"/>
            </a:fontRef>
          </p:style>
        </p:cxnSp>
        <p:pic>
          <p:nvPicPr>
            <p:cNvPr id="54" name="Picture 53">
              <a:extLst>
                <a:ext uri="{FF2B5EF4-FFF2-40B4-BE49-F238E27FC236}">
                  <a16:creationId xmlns:a16="http://schemas.microsoft.com/office/drawing/2014/main" id="{0D519FFB-8491-874C-A53D-6D45137D15A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486227" y="1260167"/>
              <a:ext cx="2222966" cy="1388792"/>
            </a:xfrm>
            <a:prstGeom prst="rect">
              <a:avLst/>
            </a:prstGeom>
            <a:ln>
              <a:solidFill>
                <a:schemeClr val="accent2"/>
              </a:solidFill>
            </a:ln>
            <a:effectLst/>
          </p:spPr>
        </p:pic>
        <p:pic>
          <p:nvPicPr>
            <p:cNvPr id="55" name="Picture 54">
              <a:extLst>
                <a:ext uri="{FF2B5EF4-FFF2-40B4-BE49-F238E27FC236}">
                  <a16:creationId xmlns:a16="http://schemas.microsoft.com/office/drawing/2014/main" id="{0C2F68F8-7494-DC46-8170-5BF07F72BB3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06393" y="3011223"/>
              <a:ext cx="2225760" cy="1393362"/>
            </a:xfrm>
            <a:prstGeom prst="rect">
              <a:avLst/>
            </a:prstGeom>
            <a:ln>
              <a:solidFill>
                <a:schemeClr val="accent2"/>
              </a:solidFill>
            </a:ln>
            <a:effectLst/>
          </p:spPr>
        </p:pic>
      </p:grpSp>
      <p:sp>
        <p:nvSpPr>
          <p:cNvPr id="5" name="Rectangle 4">
            <a:extLst>
              <a:ext uri="{FF2B5EF4-FFF2-40B4-BE49-F238E27FC236}">
                <a16:creationId xmlns:a16="http://schemas.microsoft.com/office/drawing/2014/main" id="{870E214B-7AF3-4341-93AF-C25B798E27EE}"/>
              </a:ext>
            </a:extLst>
          </p:cNvPr>
          <p:cNvSpPr/>
          <p:nvPr/>
        </p:nvSpPr>
        <p:spPr>
          <a:xfrm>
            <a:off x="544346" y="5857304"/>
            <a:ext cx="10309615" cy="307777"/>
          </a:xfrm>
          <a:prstGeom prst="rect">
            <a:avLst/>
          </a:prstGeom>
        </p:spPr>
        <p:txBody>
          <a:bodyPr wrap="square">
            <a:spAutoFit/>
          </a:bodyPr>
          <a:lstStyle/>
          <a:p>
            <a:r>
              <a:rPr lang="en-KR" sz="1400" dirty="0"/>
              <a:t>https://fioriappslibrary.hana.ondemand.com/sap/fix/externalViewer/</a:t>
            </a:r>
          </a:p>
        </p:txBody>
      </p:sp>
    </p:spTree>
    <p:extLst>
      <p:ext uri="{BB962C8B-B14F-4D97-AF65-F5344CB8AC3E}">
        <p14:creationId xmlns:p14="http://schemas.microsoft.com/office/powerpoint/2010/main" val="108168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33E-63CA-5445-AD4A-8D1E98B798C7}"/>
              </a:ext>
            </a:extLst>
          </p:cNvPr>
          <p:cNvSpPr>
            <a:spLocks noGrp="1"/>
          </p:cNvSpPr>
          <p:nvPr>
            <p:ph type="title"/>
          </p:nvPr>
        </p:nvSpPr>
        <p:spPr>
          <a:xfrm>
            <a:off x="504001" y="504000"/>
            <a:ext cx="11186476" cy="646331"/>
          </a:xfrm>
        </p:spPr>
        <p:txBody>
          <a:bodyPr/>
          <a:lstStyle/>
          <a:p>
            <a:r>
              <a:rPr lang="en-US" altLang="ko-KR" dirty="0"/>
              <a:t>Search standard Fiori applications</a:t>
            </a:r>
            <a:br>
              <a:rPr lang="en-US" altLang="ko-KR" dirty="0"/>
            </a:br>
            <a:r>
              <a:rPr lang="en-US" altLang="ja-JP" sz="1800" b="0" dirty="0"/>
              <a:t>Approach for standard Fiori apps</a:t>
            </a:r>
            <a:endParaRPr lang="en-KR" sz="1800" b="0" dirty="0"/>
          </a:p>
        </p:txBody>
      </p:sp>
      <p:sp>
        <p:nvSpPr>
          <p:cNvPr id="3" name="Rectangle 2">
            <a:extLst>
              <a:ext uri="{FF2B5EF4-FFF2-40B4-BE49-F238E27FC236}">
                <a16:creationId xmlns:a16="http://schemas.microsoft.com/office/drawing/2014/main" id="{605DB1BD-866B-974A-849D-34CF1FE5ABB0}"/>
              </a:ext>
            </a:extLst>
          </p:cNvPr>
          <p:cNvSpPr/>
          <p:nvPr/>
        </p:nvSpPr>
        <p:spPr>
          <a:xfrm>
            <a:off x="505459" y="1328735"/>
            <a:ext cx="11183437" cy="584775"/>
          </a:xfrm>
          <a:prstGeom prst="rect">
            <a:avLst/>
          </a:prstGeom>
        </p:spPr>
        <p:txBody>
          <a:bodyPr wrap="square">
            <a:spAutoFit/>
          </a:bodyPr>
          <a:lstStyle/>
          <a:p>
            <a:pPr>
              <a:defRPr/>
            </a:pPr>
            <a:r>
              <a:rPr lang="en-US" altLang="ko-KR" sz="1600" dirty="0">
                <a:solidFill>
                  <a:srgbClr val="000000"/>
                </a:solidFill>
                <a:latin typeface="Malgun Gothic" panose="020B0503020000020004" pitchFamily="34" charset="-127"/>
                <a:ea typeface="Malgun Gothic" panose="020B0503020000020004" pitchFamily="34" charset="-127"/>
              </a:rPr>
              <a:t>Standard Fiori applications</a:t>
            </a:r>
            <a:r>
              <a:rPr lang="ko-KR" altLang="en-US" sz="1600" dirty="0">
                <a:solidFill>
                  <a:srgbClr val="000000"/>
                </a:solidFill>
                <a:latin typeface="Malgun Gothic" panose="020B0503020000020004" pitchFamily="34" charset="-127"/>
                <a:ea typeface="Malgun Gothic" panose="020B0503020000020004" pitchFamily="34" charset="-127"/>
              </a:rPr>
              <a:t>들에 대해 </a:t>
            </a:r>
            <a:r>
              <a:rPr lang="en-US" altLang="ko-KR" sz="1600" dirty="0">
                <a:solidFill>
                  <a:srgbClr val="000000"/>
                </a:solidFill>
                <a:latin typeface="Malgun Gothic" panose="020B0503020000020004" pitchFamily="34" charset="-127"/>
                <a:ea typeface="Malgun Gothic" panose="020B0503020000020004" pitchFamily="34" charset="-127"/>
              </a:rPr>
              <a:t>Fit-Gap</a:t>
            </a:r>
            <a:r>
              <a:rPr lang="ko-KR" altLang="en-US" sz="1600" dirty="0">
                <a:solidFill>
                  <a:srgbClr val="000000"/>
                </a:solidFill>
                <a:latin typeface="Malgun Gothic" panose="020B0503020000020004" pitchFamily="34" charset="-127"/>
                <a:ea typeface="Malgun Gothic" panose="020B0503020000020004" pitchFamily="34" charset="-127"/>
              </a:rPr>
              <a:t>분석을 통해 추가로 개발해야 되며</a:t>
            </a:r>
            <a:r>
              <a:rPr lang="en-US" altLang="ko-KR" sz="1600" dirty="0">
                <a:solidFill>
                  <a:srgbClr val="000000"/>
                </a:solidFill>
                <a:latin typeface="Malgun Gothic" panose="020B0503020000020004" pitchFamily="34" charset="-127"/>
                <a:ea typeface="Malgun Gothic" panose="020B0503020000020004" pitchFamily="34" charset="-127"/>
              </a:rPr>
              <a:t>, </a:t>
            </a:r>
            <a:r>
              <a:rPr lang="ko-KR" altLang="en-US" sz="1600" dirty="0">
                <a:solidFill>
                  <a:srgbClr val="000000"/>
                </a:solidFill>
                <a:latin typeface="Malgun Gothic" panose="020B0503020000020004" pitchFamily="34" charset="-127"/>
                <a:ea typeface="Malgun Gothic" panose="020B0503020000020004" pitchFamily="34" charset="-127"/>
              </a:rPr>
              <a:t>이때 </a:t>
            </a:r>
            <a:r>
              <a:rPr lang="en-US" altLang="ko-KR" sz="1600" dirty="0">
                <a:solidFill>
                  <a:srgbClr val="000000"/>
                </a:solidFill>
                <a:latin typeface="Malgun Gothic" panose="020B0503020000020004" pitchFamily="34" charset="-127"/>
                <a:ea typeface="Malgun Gothic" panose="020B0503020000020004" pitchFamily="34" charset="-127"/>
              </a:rPr>
              <a:t>Functional Experts</a:t>
            </a:r>
            <a:r>
              <a:rPr lang="ko-KR" altLang="en-US" sz="1600" dirty="0">
                <a:solidFill>
                  <a:srgbClr val="000000"/>
                </a:solidFill>
                <a:latin typeface="Malgun Gothic" panose="020B0503020000020004" pitchFamily="34" charset="-127"/>
                <a:ea typeface="Malgun Gothic" panose="020B0503020000020004" pitchFamily="34" charset="-127"/>
              </a:rPr>
              <a:t>가 </a:t>
            </a:r>
            <a:r>
              <a:rPr lang="en-US" altLang="ko-KR" sz="1600" dirty="0">
                <a:solidFill>
                  <a:srgbClr val="000000"/>
                </a:solidFill>
                <a:latin typeface="Malgun Gothic" panose="020B0503020000020004" pitchFamily="34" charset="-127"/>
                <a:ea typeface="Malgun Gothic" panose="020B0503020000020004" pitchFamily="34" charset="-127"/>
              </a:rPr>
              <a:t>UX Experts</a:t>
            </a:r>
            <a:r>
              <a:rPr lang="ko-KR" altLang="en-US" sz="1600" dirty="0">
                <a:solidFill>
                  <a:srgbClr val="000000"/>
                </a:solidFill>
                <a:latin typeface="Malgun Gothic" panose="020B0503020000020004" pitchFamily="34" charset="-127"/>
                <a:ea typeface="Malgun Gothic" panose="020B0503020000020004" pitchFamily="34" charset="-127"/>
              </a:rPr>
              <a:t>와 협의 하게 됩니다</a:t>
            </a:r>
            <a:r>
              <a:rPr lang="en-US" altLang="ko-KR" sz="1600" dirty="0">
                <a:solidFill>
                  <a:srgbClr val="000000"/>
                </a:solidFill>
                <a:latin typeface="Malgun Gothic" panose="020B0503020000020004" pitchFamily="34" charset="-127"/>
                <a:ea typeface="Malgun Gothic" panose="020B0503020000020004" pitchFamily="34" charset="-127"/>
              </a:rPr>
              <a:t>. </a:t>
            </a:r>
            <a:endParaRPr lang="ko-KR" altLang="en-US" sz="1600" dirty="0">
              <a:solidFill>
                <a:srgbClr val="000000"/>
              </a:solidFill>
              <a:latin typeface="Malgun Gothic" panose="020B0503020000020004" pitchFamily="34" charset="-127"/>
              <a:ea typeface="Malgun Gothic" panose="020B0503020000020004" pitchFamily="34" charset="-127"/>
            </a:endParaRPr>
          </a:p>
        </p:txBody>
      </p:sp>
      <p:sp>
        <p:nvSpPr>
          <p:cNvPr id="56" name="Rectangle 55">
            <a:extLst>
              <a:ext uri="{FF2B5EF4-FFF2-40B4-BE49-F238E27FC236}">
                <a16:creationId xmlns:a16="http://schemas.microsoft.com/office/drawing/2014/main" id="{35FEDEB6-7E9C-5141-910B-56EF37F719D2}"/>
              </a:ext>
            </a:extLst>
          </p:cNvPr>
          <p:cNvSpPr/>
          <p:nvPr/>
        </p:nvSpPr>
        <p:spPr bwMode="gray">
          <a:xfrm>
            <a:off x="6097587" y="2709835"/>
            <a:ext cx="3907819" cy="2819430"/>
          </a:xfrm>
          <a:prstGeom prst="rect">
            <a:avLst/>
          </a:prstGeom>
          <a:noFill/>
          <a:ln w="25400" algn="ctr">
            <a:solidFill>
              <a:schemeClr val="accent1">
                <a:lumMod val="75000"/>
              </a:schemeClr>
            </a:solidFill>
            <a:prstDash val="sysDash"/>
            <a:miter lim="800000"/>
            <a:headEnd/>
            <a:tailEnd/>
          </a:ln>
        </p:spPr>
        <p:txBody>
          <a:bodyPr lIns="90000" tIns="72000" rIns="90000" bIns="72000" rtlCol="0" anchor="b"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altLang="ja-JP" sz="1800" b="0" i="0" u="none" strike="noStrike" kern="0" cap="none" spc="0" normalizeH="0" baseline="0" noProof="0" dirty="0">
                <a:ln>
                  <a:noFill/>
                </a:ln>
                <a:effectLst/>
                <a:uLnTx/>
                <a:uFillTx/>
                <a:ea typeface="Arial Unicode MS" pitchFamily="34" charset="-128"/>
                <a:cs typeface="Arial Unicode MS" pitchFamily="34" charset="-128"/>
              </a:rPr>
              <a:t>Realization-</a:t>
            </a:r>
            <a:r>
              <a:rPr lang="en-US" altLang="ja-JP" sz="1800" kern="0" baseline="-25000" dirty="0">
                <a:ea typeface="Arial Unicode MS" pitchFamily="34" charset="-128"/>
                <a:cs typeface="Arial Unicode MS" pitchFamily="34" charset="-128"/>
              </a:rPr>
              <a:t>`</a:t>
            </a: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Rectangle 56">
            <a:extLst>
              <a:ext uri="{FF2B5EF4-FFF2-40B4-BE49-F238E27FC236}">
                <a16:creationId xmlns:a16="http://schemas.microsoft.com/office/drawing/2014/main" id="{175AEBE8-12D5-5B4F-863F-3793538290CF}"/>
              </a:ext>
            </a:extLst>
          </p:cNvPr>
          <p:cNvSpPr/>
          <p:nvPr/>
        </p:nvSpPr>
        <p:spPr bwMode="gray">
          <a:xfrm>
            <a:off x="1493922" y="2699642"/>
            <a:ext cx="4536525" cy="2830372"/>
          </a:xfrm>
          <a:prstGeom prst="rect">
            <a:avLst/>
          </a:prstGeom>
          <a:noFill/>
          <a:ln w="25400" algn="ctr">
            <a:solidFill>
              <a:schemeClr val="accent3"/>
            </a:solidFill>
            <a:prstDash val="sysDash"/>
            <a:miter lim="800000"/>
            <a:headEnd/>
            <a:tailEnd/>
          </a:ln>
        </p:spPr>
        <p:txBody>
          <a:bodyPr lIns="90000" tIns="72000" rIns="90000" bIns="72000" rtlCol="0" anchor="b"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altLang="ja-JP" sz="1800" b="0" i="0" u="none" strike="noStrike" kern="0" cap="none" spc="0" normalizeH="0" baseline="0" noProof="0" dirty="0">
                <a:ln>
                  <a:noFill/>
                </a:ln>
                <a:effectLst/>
                <a:uLnTx/>
                <a:uFillTx/>
                <a:ea typeface="Arial Unicode MS" pitchFamily="34" charset="-128"/>
                <a:cs typeface="Arial Unicode MS" pitchFamily="34" charset="-128"/>
              </a:rPr>
              <a:t>Fit-Gap analysis for Fiori standard app</a:t>
            </a: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8" name="Arrow: Pentagon 4">
            <a:extLst>
              <a:ext uri="{FF2B5EF4-FFF2-40B4-BE49-F238E27FC236}">
                <a16:creationId xmlns:a16="http://schemas.microsoft.com/office/drawing/2014/main" id="{7C48CAEB-4805-464C-9C26-3BFCF70139CF}"/>
              </a:ext>
            </a:extLst>
          </p:cNvPr>
          <p:cNvSpPr/>
          <p:nvPr/>
        </p:nvSpPr>
        <p:spPr bwMode="gray">
          <a:xfrm>
            <a:off x="1599795" y="4348398"/>
            <a:ext cx="4381532" cy="268864"/>
          </a:xfrm>
          <a:prstGeom prst="homePlate">
            <a:avLst>
              <a:gd name="adj" fmla="val 57861"/>
            </a:avLst>
          </a:prstGeom>
          <a:solidFill>
            <a:schemeClr val="accent4">
              <a:lumMod val="60000"/>
              <a:lumOff val="40000"/>
            </a:schemeClr>
          </a:solidFill>
          <a:ln w="3810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altLang="ja-JP" sz="1200" b="1" kern="0" dirty="0"/>
              <a:t>Manage Fit-Gap analysis</a:t>
            </a:r>
            <a:endParaRPr lang="ja-JP" altLang="ja-JP" sz="1200" b="1" kern="100" dirty="0">
              <a:latin typeface="Arial" panose="020B0604020202020204" pitchFamily="34" charset="0"/>
              <a:ea typeface="Arial" panose="020B0604020202020204" pitchFamily="34" charset="0"/>
            </a:endParaRPr>
          </a:p>
        </p:txBody>
      </p:sp>
      <p:sp>
        <p:nvSpPr>
          <p:cNvPr id="59" name="Arrow: Pentagon 5">
            <a:extLst>
              <a:ext uri="{FF2B5EF4-FFF2-40B4-BE49-F238E27FC236}">
                <a16:creationId xmlns:a16="http://schemas.microsoft.com/office/drawing/2014/main" id="{2EB7F7AD-F5BD-4C4E-8770-6981A5AE97F6}"/>
              </a:ext>
            </a:extLst>
          </p:cNvPr>
          <p:cNvSpPr/>
          <p:nvPr/>
        </p:nvSpPr>
        <p:spPr bwMode="gray">
          <a:xfrm>
            <a:off x="1599794" y="3126331"/>
            <a:ext cx="877281" cy="1130142"/>
          </a:xfrm>
          <a:prstGeom prst="homePlate">
            <a:avLst>
              <a:gd name="adj" fmla="val 27895"/>
            </a:avLst>
          </a:prstGeom>
          <a:solidFill>
            <a:schemeClr val="accent1">
              <a:lumMod val="60000"/>
              <a:lumOff val="40000"/>
            </a:schemeClr>
          </a:solidFill>
          <a:ln w="38100" algn="ctr">
            <a:noFill/>
            <a:miter lim="800000"/>
            <a:headEnd/>
            <a:tailEnd/>
          </a:ln>
        </p:spPr>
        <p:txBody>
          <a:bodyPr lIns="90000" tIns="72000" rIns="90000" bIns="72000" rtlCol="0" anchor="ctr"/>
          <a:lstStyle/>
          <a:p>
            <a:r>
              <a:rPr lang="en-US" altLang="ja-JP" sz="1000" b="1" kern="0" dirty="0"/>
              <a:t>Select the Standard Fiori apps</a:t>
            </a:r>
            <a:endParaRPr lang="ja-JP" altLang="ja-JP" sz="1000" b="1" kern="100" dirty="0">
              <a:latin typeface="Arial" panose="020B0604020202020204" pitchFamily="34" charset="0"/>
              <a:ea typeface="Arial" panose="020B0604020202020204" pitchFamily="34" charset="0"/>
            </a:endParaRPr>
          </a:p>
        </p:txBody>
      </p:sp>
      <p:sp>
        <p:nvSpPr>
          <p:cNvPr id="60" name="Arrow: Pentagon 6">
            <a:extLst>
              <a:ext uri="{FF2B5EF4-FFF2-40B4-BE49-F238E27FC236}">
                <a16:creationId xmlns:a16="http://schemas.microsoft.com/office/drawing/2014/main" id="{B943DE12-8DD3-A64C-B2B1-34A9F9765B0D}"/>
              </a:ext>
            </a:extLst>
          </p:cNvPr>
          <p:cNvSpPr/>
          <p:nvPr/>
        </p:nvSpPr>
        <p:spPr bwMode="gray">
          <a:xfrm>
            <a:off x="2525030" y="3126331"/>
            <a:ext cx="928322" cy="1137266"/>
          </a:xfrm>
          <a:prstGeom prst="homePlate">
            <a:avLst>
              <a:gd name="adj" fmla="val 27895"/>
            </a:avLst>
          </a:prstGeom>
          <a:solidFill>
            <a:schemeClr val="accent4">
              <a:lumMod val="60000"/>
              <a:lumOff val="40000"/>
            </a:schemeClr>
          </a:solidFill>
          <a:ln w="38100" algn="ctr">
            <a:noFill/>
            <a:miter lim="800000"/>
            <a:headEnd/>
            <a:tailEnd/>
          </a:ln>
        </p:spPr>
        <p:txBody>
          <a:bodyPr lIns="90000" tIns="72000" rIns="90000" bIns="72000" rtlCol="0" anchor="ctr"/>
          <a:lstStyle/>
          <a:p>
            <a:r>
              <a:rPr lang="en-US" altLang="ja-JP" sz="1000" b="1" kern="100" dirty="0">
                <a:latin typeface="Arial" panose="020B0604020202020204" pitchFamily="34" charset="0"/>
                <a:ea typeface="Arial" panose="020B0604020202020204" pitchFamily="34" charset="0"/>
              </a:rPr>
              <a:t>Standard Fiori app activation</a:t>
            </a:r>
            <a:endParaRPr lang="ja-JP" altLang="ja-JP" sz="1000" b="1" kern="100" dirty="0">
              <a:latin typeface="Arial" panose="020B0604020202020204" pitchFamily="34" charset="0"/>
              <a:ea typeface="Arial" panose="020B0604020202020204" pitchFamily="34" charset="0"/>
            </a:endParaRPr>
          </a:p>
        </p:txBody>
      </p:sp>
      <p:sp>
        <p:nvSpPr>
          <p:cNvPr id="61" name="Arrow: Pentagon 7">
            <a:extLst>
              <a:ext uri="{FF2B5EF4-FFF2-40B4-BE49-F238E27FC236}">
                <a16:creationId xmlns:a16="http://schemas.microsoft.com/office/drawing/2014/main" id="{1B7F9FE6-FC97-0F4D-9F9F-1EFED929565B}"/>
              </a:ext>
            </a:extLst>
          </p:cNvPr>
          <p:cNvSpPr/>
          <p:nvPr/>
        </p:nvSpPr>
        <p:spPr bwMode="gray">
          <a:xfrm>
            <a:off x="3501307" y="3126330"/>
            <a:ext cx="2480019" cy="1137266"/>
          </a:xfrm>
          <a:prstGeom prst="homePlate">
            <a:avLst>
              <a:gd name="adj" fmla="val 27895"/>
            </a:avLst>
          </a:prstGeom>
          <a:solidFill>
            <a:schemeClr val="accent1">
              <a:lumMod val="60000"/>
              <a:lumOff val="40000"/>
            </a:schemeClr>
          </a:solidFill>
          <a:ln w="38100" algn="ctr">
            <a:noFill/>
            <a:miter lim="800000"/>
            <a:headEnd/>
            <a:tailEnd/>
          </a:ln>
        </p:spPr>
        <p:txBody>
          <a:bodyPr lIns="90000" tIns="72000" rIns="90000" bIns="72000" rtlCol="0" anchor="ctr"/>
          <a:lstStyle/>
          <a:p>
            <a:r>
              <a:rPr lang="en-US" altLang="ja-JP" sz="1200" b="1" kern="0" dirty="0"/>
              <a:t>Evaluation of Standard Fiori app</a:t>
            </a:r>
            <a:endParaRPr lang="ja-JP" altLang="ja-JP" sz="1200" b="1" kern="100" dirty="0">
              <a:latin typeface="Arial" panose="020B0604020202020204" pitchFamily="34" charset="0"/>
              <a:ea typeface="Arial" panose="020B0604020202020204" pitchFamily="34" charset="0"/>
            </a:endParaRPr>
          </a:p>
        </p:txBody>
      </p:sp>
      <p:sp>
        <p:nvSpPr>
          <p:cNvPr id="62" name="Arrow: Pentagon 8">
            <a:extLst>
              <a:ext uri="{FF2B5EF4-FFF2-40B4-BE49-F238E27FC236}">
                <a16:creationId xmlns:a16="http://schemas.microsoft.com/office/drawing/2014/main" id="{09944741-8B4D-B540-99FD-642955EECA9C}"/>
              </a:ext>
            </a:extLst>
          </p:cNvPr>
          <p:cNvSpPr/>
          <p:nvPr/>
        </p:nvSpPr>
        <p:spPr bwMode="gray">
          <a:xfrm>
            <a:off x="6193837" y="3108978"/>
            <a:ext cx="2464569" cy="1155247"/>
          </a:xfrm>
          <a:prstGeom prst="homePlate">
            <a:avLst>
              <a:gd name="adj" fmla="val 27895"/>
            </a:avLst>
          </a:prstGeom>
          <a:solidFill>
            <a:schemeClr val="accent4">
              <a:lumMod val="60000"/>
              <a:lumOff val="40000"/>
            </a:schemeClr>
          </a:solidFill>
          <a:ln w="38100" algn="ctr">
            <a:noFill/>
            <a:miter lim="800000"/>
            <a:headEnd/>
            <a:tailEnd/>
          </a:ln>
        </p:spPr>
        <p:txBody>
          <a:bodyPr lIns="90000" tIns="72000" rIns="90000" bIns="72000" rtlCol="0" anchor="ctr"/>
          <a:lstStyle/>
          <a:p>
            <a:r>
              <a:rPr lang="en-US" altLang="ja-JP" sz="1200" b="1" kern="100" dirty="0">
                <a:latin typeface="Arial" panose="020B0604020202020204" pitchFamily="34" charset="0"/>
                <a:ea typeface="Arial" panose="020B0604020202020204" pitchFamily="34" charset="0"/>
              </a:rPr>
              <a:t>Extend standard Fiori apps *2</a:t>
            </a:r>
            <a:endParaRPr lang="ja-JP" altLang="ja-JP" sz="1200" b="1" kern="100" dirty="0">
              <a:latin typeface="Arial" panose="020B0604020202020204" pitchFamily="34" charset="0"/>
              <a:ea typeface="Arial" panose="020B0604020202020204" pitchFamily="34" charset="0"/>
            </a:endParaRPr>
          </a:p>
        </p:txBody>
      </p:sp>
      <p:sp>
        <p:nvSpPr>
          <p:cNvPr id="63" name="Arrow: Pentagon 9">
            <a:extLst>
              <a:ext uri="{FF2B5EF4-FFF2-40B4-BE49-F238E27FC236}">
                <a16:creationId xmlns:a16="http://schemas.microsoft.com/office/drawing/2014/main" id="{AC380A81-9301-FF4C-8C6E-714536232724}"/>
              </a:ext>
            </a:extLst>
          </p:cNvPr>
          <p:cNvSpPr/>
          <p:nvPr/>
        </p:nvSpPr>
        <p:spPr bwMode="gray">
          <a:xfrm>
            <a:off x="8704750" y="3118578"/>
            <a:ext cx="1218627" cy="1137895"/>
          </a:xfrm>
          <a:prstGeom prst="homePlate">
            <a:avLst>
              <a:gd name="adj" fmla="val 27895"/>
            </a:avLst>
          </a:prstGeom>
          <a:solidFill>
            <a:schemeClr val="bg1">
              <a:lumMod val="75000"/>
            </a:schemeClr>
          </a:solidFill>
          <a:ln w="38100" algn="ctr">
            <a:noFill/>
            <a:miter lim="800000"/>
            <a:headEnd/>
            <a:tailEnd/>
          </a:ln>
        </p:spPr>
        <p:txBody>
          <a:bodyPr lIns="90000" tIns="72000" rIns="90000" bIns="72000" rtlCol="0" anchor="ctr"/>
          <a:lstStyle/>
          <a:p>
            <a:r>
              <a:rPr lang="en-US" altLang="ja-JP" sz="1200" b="1" kern="0" dirty="0"/>
              <a:t>Create Role, Fiori catalog /group</a:t>
            </a:r>
            <a:endParaRPr lang="ja-JP" altLang="ja-JP" sz="1200" b="1" kern="100" dirty="0">
              <a:latin typeface="Arial" panose="020B0604020202020204" pitchFamily="34" charset="0"/>
              <a:ea typeface="Arial" panose="020B0604020202020204" pitchFamily="34" charset="0"/>
            </a:endParaRPr>
          </a:p>
        </p:txBody>
      </p:sp>
      <p:cxnSp>
        <p:nvCxnSpPr>
          <p:cNvPr id="64" name="Straight Arrow Connector 63">
            <a:extLst>
              <a:ext uri="{FF2B5EF4-FFF2-40B4-BE49-F238E27FC236}">
                <a16:creationId xmlns:a16="http://schemas.microsoft.com/office/drawing/2014/main" id="{EF04EB6A-1EFE-9C4A-BE27-9718781167A5}"/>
              </a:ext>
            </a:extLst>
          </p:cNvPr>
          <p:cNvCxnSpPr/>
          <p:nvPr/>
        </p:nvCxnSpPr>
        <p:spPr>
          <a:xfrm>
            <a:off x="1599794" y="2960899"/>
            <a:ext cx="877281" cy="0"/>
          </a:xfrm>
          <a:prstGeom prst="straightConnector1">
            <a:avLst/>
          </a:prstGeom>
          <a:ln w="508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A707442-EC52-EE40-A61E-968D00C31CC3}"/>
              </a:ext>
            </a:extLst>
          </p:cNvPr>
          <p:cNvCxnSpPr>
            <a:cxnSpLocks/>
          </p:cNvCxnSpPr>
          <p:nvPr/>
        </p:nvCxnSpPr>
        <p:spPr>
          <a:xfrm>
            <a:off x="2477075" y="2960899"/>
            <a:ext cx="1024232" cy="0"/>
          </a:xfrm>
          <a:prstGeom prst="straightConnector1">
            <a:avLst/>
          </a:prstGeom>
          <a:ln w="508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22B9715-6A52-C848-866C-D01DC1C3E05B}"/>
              </a:ext>
            </a:extLst>
          </p:cNvPr>
          <p:cNvCxnSpPr>
            <a:cxnSpLocks/>
          </p:cNvCxnSpPr>
          <p:nvPr/>
        </p:nvCxnSpPr>
        <p:spPr>
          <a:xfrm flipV="1">
            <a:off x="3501307" y="2949867"/>
            <a:ext cx="2516810" cy="18522"/>
          </a:xfrm>
          <a:prstGeom prst="straightConnector1">
            <a:avLst/>
          </a:prstGeom>
          <a:ln w="508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451B317-2940-804D-85E9-15C64FA3D308}"/>
              </a:ext>
            </a:extLst>
          </p:cNvPr>
          <p:cNvSpPr txBox="1"/>
          <p:nvPr/>
        </p:nvSpPr>
        <p:spPr>
          <a:xfrm>
            <a:off x="1627308" y="2709835"/>
            <a:ext cx="82225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200" kern="0" dirty="0">
                <a:ea typeface="Arial Unicode MS" pitchFamily="34" charset="-128"/>
                <a:cs typeface="Arial Unicode MS" pitchFamily="34" charset="-128"/>
              </a:rPr>
              <a:t>A few days</a:t>
            </a:r>
            <a:endParaRPr kumimoji="1" lang="ja-JP" altLang="en-US" sz="1200" kern="0" dirty="0" err="1">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C2693C7C-C77C-0F48-8055-32EDACCA857B}"/>
              </a:ext>
            </a:extLst>
          </p:cNvPr>
          <p:cNvSpPr txBox="1"/>
          <p:nvPr/>
        </p:nvSpPr>
        <p:spPr>
          <a:xfrm>
            <a:off x="2631101" y="2713818"/>
            <a:ext cx="82225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200" kern="0" dirty="0">
                <a:ea typeface="Arial Unicode MS" pitchFamily="34" charset="-128"/>
                <a:cs typeface="Arial Unicode MS" pitchFamily="34" charset="-128"/>
              </a:rPr>
              <a:t>A few days</a:t>
            </a:r>
            <a:endParaRPr kumimoji="1" lang="ja-JP" altLang="en-US" sz="1200" kern="0" dirty="0" err="1">
              <a:ea typeface="Arial Unicode MS" pitchFamily="34" charset="-128"/>
              <a:cs typeface="Arial Unicode MS" pitchFamily="34" charset="-128"/>
            </a:endParaRPr>
          </a:p>
        </p:txBody>
      </p:sp>
      <p:sp>
        <p:nvSpPr>
          <p:cNvPr id="69" name="TextBox 68">
            <a:extLst>
              <a:ext uri="{FF2B5EF4-FFF2-40B4-BE49-F238E27FC236}">
                <a16:creationId xmlns:a16="http://schemas.microsoft.com/office/drawing/2014/main" id="{9F2061F4-84A3-8D47-9B91-051BC2477564}"/>
              </a:ext>
            </a:extLst>
          </p:cNvPr>
          <p:cNvSpPr txBox="1"/>
          <p:nvPr/>
        </p:nvSpPr>
        <p:spPr>
          <a:xfrm>
            <a:off x="4272167" y="2732422"/>
            <a:ext cx="13684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200" kern="0" dirty="0">
                <a:ea typeface="Arial Unicode MS" pitchFamily="34" charset="-128"/>
                <a:cs typeface="Arial Unicode MS" pitchFamily="34" charset="-128"/>
              </a:rPr>
              <a:t>Week(s)</a:t>
            </a:r>
            <a:endParaRPr kumimoji="1" lang="ja-JP" altLang="en-US" sz="1200" kern="0" dirty="0" err="1">
              <a:ea typeface="Arial Unicode MS" pitchFamily="34" charset="-128"/>
              <a:cs typeface="Arial Unicode MS" pitchFamily="34" charset="-128"/>
            </a:endParaRPr>
          </a:p>
        </p:txBody>
      </p:sp>
      <p:sp>
        <p:nvSpPr>
          <p:cNvPr id="70" name="Arrow: Pentagon 27">
            <a:extLst>
              <a:ext uri="{FF2B5EF4-FFF2-40B4-BE49-F238E27FC236}">
                <a16:creationId xmlns:a16="http://schemas.microsoft.com/office/drawing/2014/main" id="{F3FD23AF-1367-FE4D-9B59-9BC3C7EB4D62}"/>
              </a:ext>
            </a:extLst>
          </p:cNvPr>
          <p:cNvSpPr/>
          <p:nvPr/>
        </p:nvSpPr>
        <p:spPr bwMode="gray">
          <a:xfrm>
            <a:off x="485166" y="3160043"/>
            <a:ext cx="928322" cy="1137266"/>
          </a:xfrm>
          <a:prstGeom prst="homePlate">
            <a:avLst>
              <a:gd name="adj" fmla="val 27895"/>
            </a:avLst>
          </a:prstGeom>
          <a:solidFill>
            <a:schemeClr val="accent4">
              <a:lumMod val="60000"/>
              <a:lumOff val="40000"/>
            </a:schemeClr>
          </a:solidFill>
          <a:ln w="38100" algn="ctr">
            <a:noFill/>
            <a:miter lim="800000"/>
            <a:headEnd/>
            <a:tailEnd/>
          </a:ln>
        </p:spPr>
        <p:txBody>
          <a:bodyPr lIns="90000" tIns="72000" rIns="90000" bIns="72000" rtlCol="0" anchor="ctr"/>
          <a:lstStyle/>
          <a:p>
            <a:r>
              <a:rPr lang="en-US" altLang="ja-JP" sz="1000" b="1" kern="100" dirty="0">
                <a:latin typeface="Arial" panose="020B0604020202020204" pitchFamily="34" charset="0"/>
                <a:ea typeface="Arial" panose="020B0604020202020204" pitchFamily="34" charset="0"/>
              </a:rPr>
              <a:t>Fiori Initial Setup</a:t>
            </a:r>
            <a:endParaRPr lang="ja-JP" altLang="ja-JP" sz="1000" b="1" kern="100" dirty="0">
              <a:latin typeface="Arial" panose="020B0604020202020204" pitchFamily="34" charset="0"/>
              <a:ea typeface="Arial" panose="020B0604020202020204" pitchFamily="34" charset="0"/>
            </a:endParaRPr>
          </a:p>
        </p:txBody>
      </p:sp>
      <p:sp>
        <p:nvSpPr>
          <p:cNvPr id="71" name="Arrow: Pentagon 28">
            <a:extLst>
              <a:ext uri="{FF2B5EF4-FFF2-40B4-BE49-F238E27FC236}">
                <a16:creationId xmlns:a16="http://schemas.microsoft.com/office/drawing/2014/main" id="{1970751F-5A31-0B47-B737-85295E96B4C1}"/>
              </a:ext>
            </a:extLst>
          </p:cNvPr>
          <p:cNvSpPr/>
          <p:nvPr/>
        </p:nvSpPr>
        <p:spPr bwMode="gray">
          <a:xfrm>
            <a:off x="10060405" y="3126330"/>
            <a:ext cx="1276425" cy="1137266"/>
          </a:xfrm>
          <a:prstGeom prst="homePlate">
            <a:avLst>
              <a:gd name="adj" fmla="val 27895"/>
            </a:avLst>
          </a:prstGeom>
          <a:solidFill>
            <a:schemeClr val="accent1">
              <a:lumMod val="60000"/>
              <a:lumOff val="40000"/>
            </a:schemeClr>
          </a:solidFill>
          <a:ln w="38100" algn="ctr">
            <a:noFill/>
            <a:miter lim="800000"/>
            <a:headEnd/>
            <a:tailEnd/>
          </a:ln>
        </p:spPr>
        <p:txBody>
          <a:bodyPr lIns="90000" tIns="72000" rIns="90000" bIns="72000" rtlCol="0" anchor="ctr"/>
          <a:lstStyle/>
          <a:p>
            <a:r>
              <a:rPr lang="en-US" altLang="ja-JP" sz="1000" b="1" kern="100" dirty="0">
                <a:latin typeface="Arial" panose="020B0604020202020204" pitchFamily="34" charset="0"/>
                <a:ea typeface="Arial" panose="020B0604020202020204" pitchFamily="34" charset="0"/>
              </a:rPr>
              <a:t>Test, etc..</a:t>
            </a:r>
            <a:endParaRPr lang="ja-JP" altLang="ja-JP" sz="1000" b="1" kern="100" dirty="0">
              <a:latin typeface="Arial" panose="020B0604020202020204" pitchFamily="34" charset="0"/>
              <a:ea typeface="Arial" panose="020B0604020202020204" pitchFamily="34" charset="0"/>
            </a:endParaRPr>
          </a:p>
        </p:txBody>
      </p:sp>
      <p:sp>
        <p:nvSpPr>
          <p:cNvPr id="72" name="Arrow: Pentagon 29">
            <a:extLst>
              <a:ext uri="{FF2B5EF4-FFF2-40B4-BE49-F238E27FC236}">
                <a16:creationId xmlns:a16="http://schemas.microsoft.com/office/drawing/2014/main" id="{E837A2B9-9395-0440-96CE-DA5C129EF36F}"/>
              </a:ext>
            </a:extLst>
          </p:cNvPr>
          <p:cNvSpPr/>
          <p:nvPr/>
        </p:nvSpPr>
        <p:spPr bwMode="gray">
          <a:xfrm>
            <a:off x="10251590" y="4373091"/>
            <a:ext cx="1350486" cy="307404"/>
          </a:xfrm>
          <a:prstGeom prst="homePlate">
            <a:avLst>
              <a:gd name="adj" fmla="val 27895"/>
            </a:avLst>
          </a:prstGeom>
          <a:solidFill>
            <a:schemeClr val="accent1">
              <a:lumMod val="60000"/>
              <a:lumOff val="40000"/>
            </a:schemeClr>
          </a:solidFill>
          <a:ln w="38100" algn="ctr">
            <a:noFill/>
            <a:miter lim="800000"/>
            <a:headEnd/>
            <a:tailEnd/>
          </a:ln>
        </p:spPr>
        <p:txBody>
          <a:bodyPr lIns="90000" tIns="72000" rIns="90000" bIns="72000" rtlCol="0" anchor="ctr"/>
          <a:lstStyle/>
          <a:p>
            <a:r>
              <a:rPr lang="en-US" altLang="ja-JP" sz="1000" b="1" kern="100" dirty="0">
                <a:latin typeface="Arial" panose="020B0604020202020204" pitchFamily="34" charset="0"/>
                <a:ea typeface="Arial" panose="020B0604020202020204" pitchFamily="34" charset="0"/>
              </a:rPr>
              <a:t>Functional expert</a:t>
            </a:r>
            <a:endParaRPr lang="ja-JP" altLang="ja-JP" sz="1000" b="1" kern="100" dirty="0">
              <a:latin typeface="Arial" panose="020B0604020202020204" pitchFamily="34" charset="0"/>
              <a:ea typeface="Arial" panose="020B0604020202020204" pitchFamily="34" charset="0"/>
            </a:endParaRPr>
          </a:p>
        </p:txBody>
      </p:sp>
      <p:sp>
        <p:nvSpPr>
          <p:cNvPr id="73" name="Arrow: Pentagon 31">
            <a:extLst>
              <a:ext uri="{FF2B5EF4-FFF2-40B4-BE49-F238E27FC236}">
                <a16:creationId xmlns:a16="http://schemas.microsoft.com/office/drawing/2014/main" id="{EA156139-4313-4448-8889-19BE6917E2DB}"/>
              </a:ext>
            </a:extLst>
          </p:cNvPr>
          <p:cNvSpPr/>
          <p:nvPr/>
        </p:nvSpPr>
        <p:spPr bwMode="gray">
          <a:xfrm>
            <a:off x="10251591" y="4712746"/>
            <a:ext cx="1350485" cy="307404"/>
          </a:xfrm>
          <a:prstGeom prst="homePlate">
            <a:avLst>
              <a:gd name="adj" fmla="val 27895"/>
            </a:avLst>
          </a:prstGeom>
          <a:solidFill>
            <a:schemeClr val="accent4">
              <a:lumMod val="60000"/>
              <a:lumOff val="40000"/>
            </a:schemeClr>
          </a:solidFill>
          <a:ln w="38100" algn="ctr">
            <a:noFill/>
            <a:miter lim="800000"/>
            <a:headEnd/>
            <a:tailEnd/>
          </a:ln>
        </p:spPr>
        <p:txBody>
          <a:bodyPr lIns="90000" tIns="72000" rIns="90000" bIns="72000" rtlCol="0" anchor="ctr"/>
          <a:lstStyle/>
          <a:p>
            <a:r>
              <a:rPr lang="en-US" altLang="ja-JP" sz="1000" b="1" kern="100" dirty="0">
                <a:latin typeface="Arial" panose="020B0604020202020204" pitchFamily="34" charset="0"/>
                <a:ea typeface="Arial" panose="020B0604020202020204" pitchFamily="34" charset="0"/>
              </a:rPr>
              <a:t>UX expert</a:t>
            </a:r>
            <a:endParaRPr lang="ja-JP" altLang="ja-JP" sz="1000" b="1" kern="100" dirty="0">
              <a:latin typeface="Arial" panose="020B0604020202020204" pitchFamily="34" charset="0"/>
              <a:ea typeface="Arial" panose="020B0604020202020204" pitchFamily="34" charset="0"/>
            </a:endParaRPr>
          </a:p>
        </p:txBody>
      </p:sp>
      <p:sp>
        <p:nvSpPr>
          <p:cNvPr id="74" name="Rectangle 73">
            <a:extLst>
              <a:ext uri="{FF2B5EF4-FFF2-40B4-BE49-F238E27FC236}">
                <a16:creationId xmlns:a16="http://schemas.microsoft.com/office/drawing/2014/main" id="{E3A1E436-AFAA-0147-981D-783DA0CA627E}"/>
              </a:ext>
            </a:extLst>
          </p:cNvPr>
          <p:cNvSpPr/>
          <p:nvPr/>
        </p:nvSpPr>
        <p:spPr>
          <a:xfrm>
            <a:off x="6247176" y="4297309"/>
            <a:ext cx="2685635" cy="461665"/>
          </a:xfrm>
          <a:prstGeom prst="rect">
            <a:avLst/>
          </a:prstGeom>
        </p:spPr>
        <p:txBody>
          <a:bodyPr wrap="square">
            <a:spAutoFit/>
          </a:bodyPr>
          <a:lstStyle/>
          <a:p>
            <a:r>
              <a:rPr lang="en-US" altLang="ja-JP" sz="1200" kern="100" dirty="0">
                <a:latin typeface="Arial" panose="020B0604020202020204" pitchFamily="34" charset="0"/>
                <a:ea typeface="Arial" panose="020B0604020202020204" pitchFamily="34" charset="0"/>
              </a:rPr>
              <a:t>*2 Some extensions are done by analytic expert and ABAP developer</a:t>
            </a:r>
            <a:endParaRPr lang="ja-JP" altLang="ja-JP" sz="1200" kern="100" dirty="0">
              <a:latin typeface="Arial" panose="020B0604020202020204" pitchFamily="34" charset="0"/>
              <a:ea typeface="Arial" panose="020B0604020202020204" pitchFamily="34" charset="0"/>
            </a:endParaRPr>
          </a:p>
        </p:txBody>
      </p:sp>
      <p:sp>
        <p:nvSpPr>
          <p:cNvPr id="75" name="Rectangle 74">
            <a:extLst>
              <a:ext uri="{FF2B5EF4-FFF2-40B4-BE49-F238E27FC236}">
                <a16:creationId xmlns:a16="http://schemas.microsoft.com/office/drawing/2014/main" id="{5910CDFC-8934-4041-8BC3-079893E6E7B4}"/>
              </a:ext>
            </a:extLst>
          </p:cNvPr>
          <p:cNvSpPr/>
          <p:nvPr/>
        </p:nvSpPr>
        <p:spPr>
          <a:xfrm>
            <a:off x="4590821" y="5529265"/>
            <a:ext cx="7014163" cy="461665"/>
          </a:xfrm>
          <a:prstGeom prst="rect">
            <a:avLst/>
          </a:prstGeom>
        </p:spPr>
        <p:txBody>
          <a:bodyPr wrap="square">
            <a:spAutoFit/>
          </a:bodyPr>
          <a:lstStyle/>
          <a:p>
            <a:r>
              <a:rPr lang="en-US" altLang="ja-JP" sz="1200" kern="100" dirty="0">
                <a:latin typeface="Arial" panose="020B0604020202020204" pitchFamily="34" charset="0"/>
                <a:ea typeface="Arial" panose="020B0604020202020204" pitchFamily="34" charset="0"/>
              </a:rPr>
              <a:t>* Roles and responsibilities (who should do what) depends on the project. the case of this slide is only one example</a:t>
            </a:r>
            <a:endParaRPr lang="ja-JP" altLang="ja-JP" sz="1200" kern="100" dirty="0">
              <a:latin typeface="Arial" panose="020B0604020202020204" pitchFamily="34" charset="0"/>
              <a:ea typeface="Arial" panose="020B0604020202020204" pitchFamily="34" charset="0"/>
            </a:endParaRPr>
          </a:p>
        </p:txBody>
      </p:sp>
      <p:sp>
        <p:nvSpPr>
          <p:cNvPr id="76" name="Arrow: Pentagon 26">
            <a:extLst>
              <a:ext uri="{FF2B5EF4-FFF2-40B4-BE49-F238E27FC236}">
                <a16:creationId xmlns:a16="http://schemas.microsoft.com/office/drawing/2014/main" id="{2A508C8E-C21B-1642-9078-3B1F7568F038}"/>
              </a:ext>
            </a:extLst>
          </p:cNvPr>
          <p:cNvSpPr/>
          <p:nvPr/>
        </p:nvSpPr>
        <p:spPr bwMode="gray">
          <a:xfrm>
            <a:off x="10251590" y="5054962"/>
            <a:ext cx="1350485" cy="276999"/>
          </a:xfrm>
          <a:prstGeom prst="homePlate">
            <a:avLst>
              <a:gd name="adj" fmla="val 27895"/>
            </a:avLst>
          </a:prstGeom>
          <a:solidFill>
            <a:schemeClr val="bg1">
              <a:lumMod val="75000"/>
            </a:schemeClr>
          </a:solidFill>
          <a:ln w="38100" algn="ctr">
            <a:noFill/>
            <a:miter lim="800000"/>
            <a:headEnd/>
            <a:tailEnd/>
          </a:ln>
        </p:spPr>
        <p:txBody>
          <a:bodyPr lIns="90000" tIns="72000" rIns="90000" bIns="72000" rtlCol="0" anchor="ctr"/>
          <a:lstStyle/>
          <a:p>
            <a:r>
              <a:rPr lang="en-US" altLang="ja-JP" sz="1200" b="1" kern="0" dirty="0">
                <a:latin typeface="Arial" panose="020B0604020202020204" pitchFamily="34" charset="0"/>
                <a:ea typeface="Arial" panose="020B0604020202020204" pitchFamily="34" charset="0"/>
              </a:rPr>
              <a:t>Basis expert</a:t>
            </a:r>
            <a:endParaRPr lang="ja-JP" altLang="ja-JP" sz="1200" b="1" kern="100" dirty="0">
              <a:latin typeface="Arial" panose="020B0604020202020204" pitchFamily="34" charset="0"/>
              <a:ea typeface="Arial" panose="020B0604020202020204" pitchFamily="34" charset="0"/>
            </a:endParaRPr>
          </a:p>
        </p:txBody>
      </p:sp>
      <p:sp>
        <p:nvSpPr>
          <p:cNvPr id="77" name="Rectangle 76">
            <a:extLst>
              <a:ext uri="{FF2B5EF4-FFF2-40B4-BE49-F238E27FC236}">
                <a16:creationId xmlns:a16="http://schemas.microsoft.com/office/drawing/2014/main" id="{48F305FA-C144-E94F-873E-2C646ADC3B20}"/>
              </a:ext>
            </a:extLst>
          </p:cNvPr>
          <p:cNvSpPr/>
          <p:nvPr/>
        </p:nvSpPr>
        <p:spPr>
          <a:xfrm>
            <a:off x="1551583" y="4644749"/>
            <a:ext cx="4299819" cy="461665"/>
          </a:xfrm>
          <a:prstGeom prst="rect">
            <a:avLst/>
          </a:prstGeom>
        </p:spPr>
        <p:txBody>
          <a:bodyPr wrap="square">
            <a:spAutoFit/>
          </a:bodyPr>
          <a:lstStyle/>
          <a:p>
            <a:r>
              <a:rPr lang="en-US" altLang="ja-JP" sz="1200" kern="100" dirty="0">
                <a:latin typeface="Arial" panose="020B0604020202020204" pitchFamily="34" charset="0"/>
                <a:ea typeface="Arial" panose="020B0604020202020204" pitchFamily="34" charset="0"/>
              </a:rPr>
              <a:t>1* </a:t>
            </a:r>
            <a:r>
              <a:rPr lang="en-US" altLang="ja-JP" sz="1200" kern="100" dirty="0">
                <a:latin typeface="Arial" panose="020B0604020202020204" pitchFamily="34" charset="0"/>
                <a:ea typeface="Arial" panose="020B0604020202020204" pitchFamily="34" charset="0"/>
                <a:hlinkClick r:id="rId2"/>
              </a:rPr>
              <a:t>Rapid Content Activation </a:t>
            </a:r>
            <a:r>
              <a:rPr lang="en-US" altLang="ja-JP" sz="1200" kern="100" dirty="0">
                <a:latin typeface="Arial" panose="020B0604020202020204" pitchFamily="34" charset="0"/>
                <a:ea typeface="Arial" panose="020B0604020202020204" pitchFamily="34" charset="0"/>
              </a:rPr>
              <a:t>could help and which could make it possible for functional expert to activate themselves.</a:t>
            </a:r>
          </a:p>
        </p:txBody>
      </p:sp>
    </p:spTree>
    <p:extLst>
      <p:ext uri="{BB962C8B-B14F-4D97-AF65-F5344CB8AC3E}">
        <p14:creationId xmlns:p14="http://schemas.microsoft.com/office/powerpoint/2010/main" val="151662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33E-63CA-5445-AD4A-8D1E98B798C7}"/>
              </a:ext>
            </a:extLst>
          </p:cNvPr>
          <p:cNvSpPr>
            <a:spLocks noGrp="1"/>
          </p:cNvSpPr>
          <p:nvPr>
            <p:ph type="title"/>
          </p:nvPr>
        </p:nvSpPr>
        <p:spPr>
          <a:xfrm>
            <a:off x="504001" y="504000"/>
            <a:ext cx="11186476" cy="646331"/>
          </a:xfrm>
        </p:spPr>
        <p:txBody>
          <a:bodyPr/>
          <a:lstStyle/>
          <a:p>
            <a:r>
              <a:rPr lang="en-US" altLang="ko-KR" dirty="0"/>
              <a:t>Search standard Fiori applications</a:t>
            </a:r>
            <a:br>
              <a:rPr lang="en-US" altLang="ko-KR" dirty="0"/>
            </a:br>
            <a:r>
              <a:rPr lang="en-US" altLang="ja-JP" sz="1800" b="0" dirty="0"/>
              <a:t>Standard Fiori apps extension</a:t>
            </a:r>
            <a:endParaRPr lang="en-KR" sz="1800" b="0" dirty="0"/>
          </a:p>
        </p:txBody>
      </p:sp>
      <p:sp>
        <p:nvSpPr>
          <p:cNvPr id="3" name="Rectangle 2">
            <a:extLst>
              <a:ext uri="{FF2B5EF4-FFF2-40B4-BE49-F238E27FC236}">
                <a16:creationId xmlns:a16="http://schemas.microsoft.com/office/drawing/2014/main" id="{605DB1BD-866B-974A-849D-34CF1FE5ABB0}"/>
              </a:ext>
            </a:extLst>
          </p:cNvPr>
          <p:cNvSpPr/>
          <p:nvPr/>
        </p:nvSpPr>
        <p:spPr>
          <a:xfrm>
            <a:off x="505459" y="1328735"/>
            <a:ext cx="11183437" cy="584775"/>
          </a:xfrm>
          <a:prstGeom prst="rect">
            <a:avLst/>
          </a:prstGeom>
        </p:spPr>
        <p:txBody>
          <a:bodyPr wrap="square">
            <a:spAutoFit/>
          </a:bodyPr>
          <a:lstStyle/>
          <a:p>
            <a:pPr>
              <a:defRPr/>
            </a:pPr>
            <a:r>
              <a:rPr lang="en-US" altLang="ko-KR" sz="1600" dirty="0">
                <a:solidFill>
                  <a:srgbClr val="000000"/>
                </a:solidFill>
                <a:latin typeface="Malgun Gothic" panose="020B0503020000020004" pitchFamily="34" charset="-127"/>
                <a:ea typeface="Malgun Gothic" panose="020B0503020000020004" pitchFamily="34" charset="-127"/>
              </a:rPr>
              <a:t>UX experts</a:t>
            </a:r>
            <a:r>
              <a:rPr lang="ko-KR" altLang="en-US" sz="1600" dirty="0">
                <a:solidFill>
                  <a:srgbClr val="000000"/>
                </a:solidFill>
                <a:latin typeface="Malgun Gothic" panose="020B0503020000020004" pitchFamily="34" charset="-127"/>
                <a:ea typeface="Malgun Gothic" panose="020B0503020000020004" pitchFamily="34" charset="-127"/>
              </a:rPr>
              <a:t>들은 </a:t>
            </a:r>
            <a:r>
              <a:rPr lang="en-US" altLang="ko-KR" sz="1600" dirty="0">
                <a:solidFill>
                  <a:srgbClr val="000000"/>
                </a:solidFill>
                <a:latin typeface="Malgun Gothic" panose="020B0503020000020004" pitchFamily="34" charset="-127"/>
                <a:ea typeface="Malgun Gothic" panose="020B0503020000020004" pitchFamily="34" charset="-127"/>
              </a:rPr>
              <a:t>Standards Fiori app</a:t>
            </a:r>
            <a:r>
              <a:rPr lang="ko-KR" altLang="en-US" sz="1600" dirty="0" err="1">
                <a:solidFill>
                  <a:srgbClr val="000000"/>
                </a:solidFill>
                <a:latin typeface="Malgun Gothic" panose="020B0503020000020004" pitchFamily="34" charset="-127"/>
                <a:ea typeface="Malgun Gothic" panose="020B0503020000020004" pitchFamily="34" charset="-127"/>
              </a:rPr>
              <a:t>를</a:t>
            </a:r>
            <a:r>
              <a:rPr lang="ko-KR" altLang="en-US" sz="1600" dirty="0">
                <a:solidFill>
                  <a:srgbClr val="000000"/>
                </a:solidFill>
                <a:latin typeface="Malgun Gothic" panose="020B0503020000020004" pitchFamily="34" charset="-127"/>
                <a:ea typeface="Malgun Gothic" panose="020B0503020000020004" pitchFamily="34" charset="-127"/>
              </a:rPr>
              <a:t> 확장해야 하며 이때 </a:t>
            </a:r>
            <a:r>
              <a:rPr lang="en-US" altLang="ko-KR" sz="1600" dirty="0">
                <a:solidFill>
                  <a:srgbClr val="000000"/>
                </a:solidFill>
                <a:latin typeface="Malgun Gothic" panose="020B0503020000020004" pitchFamily="34" charset="-127"/>
                <a:ea typeface="Malgun Gothic" panose="020B0503020000020004" pitchFamily="34" charset="-127"/>
              </a:rPr>
              <a:t>ABAP &amp; Analytics expert</a:t>
            </a:r>
            <a:r>
              <a:rPr lang="ko-KR" altLang="en-US" sz="1600" dirty="0">
                <a:solidFill>
                  <a:srgbClr val="000000"/>
                </a:solidFill>
                <a:latin typeface="Malgun Gothic" panose="020B0503020000020004" pitchFamily="34" charset="-127"/>
                <a:ea typeface="Malgun Gothic" panose="020B0503020000020004" pitchFamily="34" charset="-127"/>
              </a:rPr>
              <a:t>와 협업을 합니다</a:t>
            </a:r>
            <a:r>
              <a:rPr lang="en-US" altLang="ko-KR" sz="1600" dirty="0">
                <a:solidFill>
                  <a:srgbClr val="000000"/>
                </a:solidFill>
                <a:latin typeface="Malgun Gothic" panose="020B0503020000020004" pitchFamily="34" charset="-127"/>
                <a:ea typeface="Malgun Gothic" panose="020B0503020000020004" pitchFamily="34" charset="-127"/>
              </a:rPr>
              <a:t>. </a:t>
            </a:r>
            <a:r>
              <a:rPr lang="ko-KR" altLang="en-US" sz="1600" dirty="0">
                <a:solidFill>
                  <a:srgbClr val="000000"/>
                </a:solidFill>
                <a:latin typeface="Malgun Gothic" panose="020B0503020000020004" pitchFamily="34" charset="-127"/>
                <a:ea typeface="Malgun Gothic" panose="020B0503020000020004" pitchFamily="34" charset="-127"/>
              </a:rPr>
              <a:t>아래와 같이 </a:t>
            </a:r>
            <a:r>
              <a:rPr lang="en-US" altLang="ko-KR" sz="1600" dirty="0">
                <a:solidFill>
                  <a:srgbClr val="000000"/>
                </a:solidFill>
                <a:latin typeface="Malgun Gothic" panose="020B0503020000020004" pitchFamily="34" charset="-127"/>
                <a:ea typeface="Malgun Gothic" panose="020B0503020000020004" pitchFamily="34" charset="-127"/>
              </a:rPr>
              <a:t>Custom field </a:t>
            </a:r>
            <a:r>
              <a:rPr lang="ko-KR" altLang="en-US" sz="1600" dirty="0">
                <a:solidFill>
                  <a:srgbClr val="000000"/>
                </a:solidFill>
                <a:latin typeface="Malgun Gothic" panose="020B0503020000020004" pitchFamily="34" charset="-127"/>
                <a:ea typeface="Malgun Gothic" panose="020B0503020000020004" pitchFamily="34" charset="-127"/>
              </a:rPr>
              <a:t>추가와 </a:t>
            </a:r>
            <a:r>
              <a:rPr lang="en-US" altLang="ko-KR" sz="1600" dirty="0">
                <a:solidFill>
                  <a:srgbClr val="000000"/>
                </a:solidFill>
                <a:latin typeface="Malgun Gothic" panose="020B0503020000020004" pitchFamily="34" charset="-127"/>
                <a:ea typeface="Malgun Gothic" panose="020B0503020000020004" pitchFamily="34" charset="-127"/>
              </a:rPr>
              <a:t>app types</a:t>
            </a:r>
            <a:r>
              <a:rPr lang="ko-KR" altLang="en-US" sz="1600" dirty="0">
                <a:solidFill>
                  <a:srgbClr val="000000"/>
                </a:solidFill>
                <a:latin typeface="Malgun Gothic" panose="020B0503020000020004" pitchFamily="34" charset="-127"/>
                <a:ea typeface="Malgun Gothic" panose="020B0503020000020004" pitchFamily="34" charset="-127"/>
              </a:rPr>
              <a:t>에 따라서 무엇을 어떻게 해야 할 지 확인 할 수 있습니다</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 </a:t>
            </a:r>
          </a:p>
        </p:txBody>
      </p:sp>
      <p:sp>
        <p:nvSpPr>
          <p:cNvPr id="27" name="Text Placeholder 1">
            <a:extLst>
              <a:ext uri="{FF2B5EF4-FFF2-40B4-BE49-F238E27FC236}">
                <a16:creationId xmlns:a16="http://schemas.microsoft.com/office/drawing/2014/main" id="{FFFC059E-2D78-B542-A1CB-FEC8DB2C1D5E}"/>
              </a:ext>
            </a:extLst>
          </p:cNvPr>
          <p:cNvSpPr txBox="1">
            <a:spLocks/>
          </p:cNvSpPr>
          <p:nvPr/>
        </p:nvSpPr>
        <p:spPr>
          <a:xfrm>
            <a:off x="479999" y="2135066"/>
            <a:ext cx="11231999" cy="4390424"/>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algun Gothic" panose="020B0503020000020004" pitchFamily="34" charset="-127"/>
                <a:ea typeface="Malgun Gothic" panose="020B0503020000020004" pitchFamily="34" charset="-127"/>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algun Gothic" panose="020B0503020000020004" pitchFamily="34" charset="-127"/>
                <a:ea typeface="Malgun Gothic" panose="020B0503020000020004" pitchFamily="34" charset="-127"/>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algun Gothic" panose="020B0503020000020004" pitchFamily="34" charset="-127"/>
                <a:ea typeface="Malgun Gothic" panose="020B0503020000020004" pitchFamily="34" charset="-127"/>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algun Gothic" panose="020B0503020000020004" pitchFamily="34" charset="-127"/>
                <a:ea typeface="Malgun Gothic" panose="020B0503020000020004" pitchFamily="34" charset="-127"/>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algun Gothic" panose="020B0503020000020004" pitchFamily="34" charset="-127"/>
                <a:ea typeface="Malgun Gothic" panose="020B0503020000020004" pitchFamily="34" charset="-127"/>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Wingdings" pitchFamily="2" charset="2"/>
              <a:buChar char="§"/>
            </a:pPr>
            <a:r>
              <a:rPr lang="en-US" altLang="ko-KR" sz="1600" b="1" dirty="0"/>
              <a:t>Custom</a:t>
            </a:r>
            <a:r>
              <a:rPr lang="ja-JP" altLang="en-US" sz="1600" b="1"/>
              <a:t> </a:t>
            </a:r>
            <a:r>
              <a:rPr lang="en-US" altLang="ko-KR" sz="1600" b="1" dirty="0"/>
              <a:t>field </a:t>
            </a:r>
            <a:r>
              <a:rPr lang="ko-KR" altLang="en-US" sz="1600" b="1" dirty="0"/>
              <a:t>추가</a:t>
            </a:r>
            <a:r>
              <a:rPr lang="en-US" altLang="ja-JP" sz="1600" b="1" dirty="0"/>
              <a:t>: </a:t>
            </a:r>
          </a:p>
          <a:p>
            <a:pPr marL="701675" lvl="2" indent="-342900">
              <a:buFont typeface="Courier New" panose="02070309020205020404" pitchFamily="49" charset="0"/>
              <a:buChar char="o"/>
            </a:pPr>
            <a:r>
              <a:rPr kumimoji="1" lang="en-US" altLang="ja-JP" sz="1600" dirty="0"/>
              <a:t>Use </a:t>
            </a:r>
            <a:r>
              <a:rPr kumimoji="1" lang="en-US" altLang="ja-JP" sz="1600" dirty="0">
                <a:solidFill>
                  <a:schemeClr val="accent3"/>
                </a:solidFill>
              </a:rPr>
              <a:t>Fiori Cust</a:t>
            </a:r>
            <a:r>
              <a:rPr lang="en-US" altLang="ja-JP" sz="1600" dirty="0">
                <a:solidFill>
                  <a:schemeClr val="accent3"/>
                </a:solidFill>
              </a:rPr>
              <a:t>om Fields and Logic </a:t>
            </a:r>
            <a:r>
              <a:rPr lang="en-US" altLang="ja-JP" sz="1600" dirty="0"/>
              <a:t>and </a:t>
            </a:r>
            <a:r>
              <a:rPr lang="en-US" altLang="ja-JP" sz="1600" dirty="0">
                <a:solidFill>
                  <a:schemeClr val="accent3"/>
                </a:solidFill>
              </a:rPr>
              <a:t>UI Adaption </a:t>
            </a:r>
            <a:r>
              <a:rPr lang="en-US" altLang="ja-JP" sz="1600" dirty="0"/>
              <a:t>(UI layer) if it can add the fields to the target app. </a:t>
            </a:r>
          </a:p>
          <a:p>
            <a:pPr lvl="3" indent="0">
              <a:buFont typeface="Arial" pitchFamily="34" charset="0"/>
              <a:buNone/>
            </a:pPr>
            <a:r>
              <a:rPr lang="en-US" altLang="ja-JP" sz="1400" dirty="0"/>
              <a:t>	Fields in the source table could be added using </a:t>
            </a:r>
            <a:r>
              <a:rPr lang="en-US" altLang="ja-JP" sz="1400" dirty="0" err="1"/>
              <a:t>Tcd</a:t>
            </a:r>
            <a:r>
              <a:rPr lang="en-US" altLang="ja-JP" sz="1400" dirty="0"/>
              <a:t>: </a:t>
            </a:r>
            <a:r>
              <a:rPr lang="en-US" altLang="ja-JP" sz="1400" dirty="0">
                <a:solidFill>
                  <a:srgbClr val="454545"/>
                </a:solidFill>
                <a:latin typeface="Helvetica Neue" panose="02000503000000020004" pitchFamily="2" charset="0"/>
              </a:rPr>
              <a:t>SCFD_EUI.</a:t>
            </a:r>
            <a:endParaRPr lang="en-US" altLang="ja-JP" sz="1400" dirty="0"/>
          </a:p>
          <a:p>
            <a:pPr marL="701675" lvl="2" indent="-342900">
              <a:buFont typeface="Courier New" panose="02070309020205020404" pitchFamily="49" charset="0"/>
              <a:buChar char="o"/>
            </a:pPr>
            <a:r>
              <a:rPr kumimoji="1" lang="en-US" altLang="ja-JP" sz="1600" dirty="0"/>
              <a:t>Backend: </a:t>
            </a:r>
            <a:r>
              <a:rPr kumimoji="1" lang="en-US" altLang="ja-JP" sz="1600" dirty="0">
                <a:solidFill>
                  <a:schemeClr val="accent3"/>
                </a:solidFill>
              </a:rPr>
              <a:t>Extension View </a:t>
            </a:r>
            <a:r>
              <a:rPr kumimoji="1" lang="en-US" altLang="ja-JP" sz="1600" dirty="0"/>
              <a:t>could be used to add fields in CDS View. it is created with ADT.</a:t>
            </a:r>
          </a:p>
          <a:p>
            <a:pPr marL="701675" lvl="2" indent="-342900">
              <a:buFont typeface="Courier New" panose="02070309020205020404" pitchFamily="49" charset="0"/>
              <a:buChar char="o"/>
            </a:pPr>
            <a:r>
              <a:rPr lang="en-US" altLang="ja-JP" sz="1600" dirty="0"/>
              <a:t>Backend: For OData created with </a:t>
            </a:r>
            <a:r>
              <a:rPr lang="en-US" altLang="ja-JP" sz="1600" dirty="0" err="1"/>
              <a:t>Tcd</a:t>
            </a:r>
            <a:r>
              <a:rPr lang="en-US" altLang="ja-JP" sz="1600" dirty="0"/>
              <a:t> SEGW, create new OData Service either by inheriting standard OData class or by redefined the standard OData Class.</a:t>
            </a:r>
          </a:p>
          <a:p>
            <a:pPr marL="342900" indent="-342900">
              <a:buFont typeface="Wingdings" pitchFamily="2" charset="2"/>
              <a:buChar char="§"/>
            </a:pPr>
            <a:r>
              <a:rPr kumimoji="1" lang="en-US" altLang="ja-JP" sz="1600" b="1" dirty="0"/>
              <a:t>UI5 app extension:</a:t>
            </a:r>
          </a:p>
          <a:p>
            <a:pPr marL="701675" lvl="2" indent="-342900">
              <a:buFont typeface="Courier New" panose="02070309020205020404" pitchFamily="49" charset="0"/>
              <a:buChar char="o"/>
            </a:pPr>
            <a:r>
              <a:rPr kumimoji="1" lang="en-US" altLang="ja-JP" sz="1600" u="sng" dirty="0"/>
              <a:t>For Free style apps, </a:t>
            </a:r>
            <a:r>
              <a:rPr kumimoji="1" lang="en-US" altLang="ja-JP" sz="1600" dirty="0"/>
              <a:t>use </a:t>
            </a:r>
            <a:r>
              <a:rPr kumimoji="1" lang="en-US" altLang="ja-JP" sz="1600" dirty="0">
                <a:solidFill>
                  <a:schemeClr val="accent3"/>
                </a:solidFill>
              </a:rPr>
              <a:t>Extension </a:t>
            </a:r>
            <a:r>
              <a:rPr lang="en-US" altLang="ja-JP" sz="1600" dirty="0">
                <a:solidFill>
                  <a:schemeClr val="accent3"/>
                </a:solidFill>
              </a:rPr>
              <a:t>P</a:t>
            </a:r>
            <a:r>
              <a:rPr kumimoji="1" lang="en-US" altLang="ja-JP" sz="1600" dirty="0">
                <a:solidFill>
                  <a:schemeClr val="accent3"/>
                </a:solidFill>
              </a:rPr>
              <a:t>oint </a:t>
            </a:r>
            <a:r>
              <a:rPr kumimoji="1" lang="en-US" altLang="ja-JP" sz="1600" dirty="0"/>
              <a:t>in Web IDE. If the app doesn’t have Extension Point, it is necessary to copy and create new one.</a:t>
            </a:r>
          </a:p>
          <a:p>
            <a:pPr marL="701675" lvl="2" indent="-342900">
              <a:buFont typeface="Courier New" panose="02070309020205020404" pitchFamily="49" charset="0"/>
              <a:buChar char="o"/>
            </a:pPr>
            <a:r>
              <a:rPr lang="en-US" altLang="ja-JP" sz="1600" u="sng" dirty="0"/>
              <a:t>For Fiori Elements apps, </a:t>
            </a:r>
            <a:r>
              <a:rPr lang="en-US" altLang="ja-JP" sz="1600" dirty="0"/>
              <a:t>use</a:t>
            </a:r>
            <a:r>
              <a:rPr lang="en-US" altLang="ja-JP" sz="1600" dirty="0">
                <a:solidFill>
                  <a:schemeClr val="accent3"/>
                </a:solidFill>
              </a:rPr>
              <a:t> Adaption Project </a:t>
            </a:r>
            <a:r>
              <a:rPr lang="en-US" altLang="ja-JP" sz="1600" dirty="0"/>
              <a:t>in Web IDE, but for some extensions, </a:t>
            </a:r>
            <a:r>
              <a:rPr lang="en-US" altLang="ja-JP" sz="1600" dirty="0">
                <a:solidFill>
                  <a:schemeClr val="accent3"/>
                </a:solidFill>
              </a:rPr>
              <a:t>Extension Point </a:t>
            </a:r>
            <a:r>
              <a:rPr lang="en-US" altLang="ja-JP" sz="1600" dirty="0"/>
              <a:t>is used, e.g. add input parameter in selection field of Fiori List Report.</a:t>
            </a:r>
          </a:p>
          <a:p>
            <a:pPr lvl="3" indent="0">
              <a:buFont typeface="Arial" pitchFamily="34" charset="0"/>
              <a:buNone/>
            </a:pPr>
            <a:r>
              <a:rPr lang="en-US" altLang="ja-JP" sz="1400" dirty="0"/>
              <a:t>	For overwriting UI Annotation in Consumption View, Meta Data Extension could be used with ADT.</a:t>
            </a:r>
          </a:p>
          <a:p>
            <a:pPr marL="701675" lvl="2" indent="-342900">
              <a:buFont typeface="Courier New" panose="02070309020205020404" pitchFamily="49" charset="0"/>
              <a:buChar char="o"/>
            </a:pPr>
            <a:r>
              <a:rPr kumimoji="1" lang="en-US" altLang="ja-JP" sz="1600" u="sng" dirty="0"/>
              <a:t>For KPI app, </a:t>
            </a:r>
            <a:r>
              <a:rPr kumimoji="1" lang="en-US" altLang="ja-JP" sz="1600" dirty="0"/>
              <a:t>some changes </a:t>
            </a:r>
            <a:r>
              <a:rPr lang="en-US" altLang="ja-JP" sz="1600" dirty="0"/>
              <a:t>can be overwritten with </a:t>
            </a:r>
            <a:r>
              <a:rPr lang="en-US" altLang="ja-JP" sz="1600" dirty="0">
                <a:solidFill>
                  <a:schemeClr val="accent3"/>
                </a:solidFill>
              </a:rPr>
              <a:t>KPI modeling tools, </a:t>
            </a:r>
            <a:r>
              <a:rPr lang="en-US" altLang="ja-JP" sz="1600" dirty="0"/>
              <a:t>but for other changes, it would be needed to recreate the app, e.g. remove jump targets.</a:t>
            </a:r>
          </a:p>
          <a:p>
            <a:pPr marL="701675" lvl="2" indent="-342900">
              <a:buFont typeface="Courier New" panose="02070309020205020404" pitchFamily="49" charset="0"/>
              <a:buChar char="o"/>
            </a:pPr>
            <a:r>
              <a:rPr kumimoji="1" lang="en-US" altLang="ja-JP" sz="1600" u="sng" dirty="0"/>
              <a:t>For </a:t>
            </a:r>
            <a:r>
              <a:rPr lang="en-US" altLang="ja-JP" sz="1600" u="sng" dirty="0"/>
              <a:t>Fiori Design Studio, </a:t>
            </a:r>
            <a:r>
              <a:rPr lang="en-US" altLang="ja-JP" sz="1600" dirty="0"/>
              <a:t>frontend adjustment is not needed.</a:t>
            </a:r>
            <a:endParaRPr kumimoji="1" lang="en-US" altLang="ja-JP" sz="1600" dirty="0"/>
          </a:p>
        </p:txBody>
      </p:sp>
    </p:spTree>
    <p:extLst>
      <p:ext uri="{BB962C8B-B14F-4D97-AF65-F5344CB8AC3E}">
        <p14:creationId xmlns:p14="http://schemas.microsoft.com/office/powerpoint/2010/main" val="82674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EFE92B-B3D8-4DC7-9D51-2D6D8A10F1C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flipH="1">
            <a:off x="5629273" y="3436531"/>
            <a:ext cx="6565901" cy="3430006"/>
          </a:xfrm>
          <a:prstGeom prst="rect">
            <a:avLst/>
          </a:prstGeom>
        </p:spPr>
      </p:pic>
      <p:pic>
        <p:nvPicPr>
          <p:cNvPr id="5" name="Picture 4">
            <a:extLst>
              <a:ext uri="{FF2B5EF4-FFF2-40B4-BE49-F238E27FC236}">
                <a16:creationId xmlns:a16="http://schemas.microsoft.com/office/drawing/2014/main" id="{53C8AA42-0D93-492D-95D1-CA5D4C5B9BA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0" y="3435737"/>
            <a:ext cx="8352815" cy="3430800"/>
          </a:xfrm>
          <a:prstGeom prst="rect">
            <a:avLst/>
          </a:prstGeom>
        </p:spPr>
      </p:pic>
      <p:sp>
        <p:nvSpPr>
          <p:cNvPr id="10" name="Divider">
            <a:extLst>
              <a:ext uri="{FF2B5EF4-FFF2-40B4-BE49-F238E27FC236}">
                <a16:creationId xmlns:a16="http://schemas.microsoft.com/office/drawing/2014/main" id="{A8E5A425-311A-5943-920E-FB202DA1E9F0}"/>
              </a:ext>
            </a:extLst>
          </p:cNvPr>
          <p:cNvSpPr>
            <a:spLocks noGrp="1"/>
          </p:cNvSpPr>
          <p:nvPr>
            <p:ph type="ctrTitle"/>
          </p:nvPr>
        </p:nvSpPr>
        <p:spPr bwMode="gray"/>
        <p:txBody>
          <a:bodyPr/>
          <a:lstStyle/>
          <a:p>
            <a:r>
              <a:rPr lang="en-US" altLang="ko-KR" dirty="0"/>
              <a:t>Building custom Fiori application</a:t>
            </a:r>
            <a:endParaRPr lang="en-US" dirty="0"/>
          </a:p>
        </p:txBody>
      </p:sp>
    </p:spTree>
    <p:extLst>
      <p:ext uri="{BB962C8B-B14F-4D97-AF65-F5344CB8AC3E}">
        <p14:creationId xmlns:p14="http://schemas.microsoft.com/office/powerpoint/2010/main" val="3690180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33E-63CA-5445-AD4A-8D1E98B798C7}"/>
              </a:ext>
            </a:extLst>
          </p:cNvPr>
          <p:cNvSpPr>
            <a:spLocks noGrp="1"/>
          </p:cNvSpPr>
          <p:nvPr>
            <p:ph type="title"/>
          </p:nvPr>
        </p:nvSpPr>
        <p:spPr>
          <a:xfrm>
            <a:off x="504001" y="504000"/>
            <a:ext cx="11186476" cy="646331"/>
          </a:xfrm>
        </p:spPr>
        <p:txBody>
          <a:bodyPr/>
          <a:lstStyle/>
          <a:p>
            <a:r>
              <a:rPr lang="en-US" altLang="ko-KR" dirty="0"/>
              <a:t>Building custom</a:t>
            </a:r>
            <a:r>
              <a:rPr lang="ko-KR" altLang="en-US" dirty="0"/>
              <a:t> </a:t>
            </a:r>
            <a:r>
              <a:rPr lang="en-US" altLang="ko-KR" dirty="0"/>
              <a:t>Fiori application</a:t>
            </a:r>
            <a:br>
              <a:rPr lang="en-US" altLang="ko-KR" dirty="0"/>
            </a:br>
            <a:r>
              <a:rPr lang="en-US" altLang="ja-JP" sz="1800" b="0" dirty="0"/>
              <a:t>Prepare Reusable basic CDS view </a:t>
            </a:r>
            <a:endParaRPr lang="en-KR" sz="1800" b="0" dirty="0"/>
          </a:p>
        </p:txBody>
      </p:sp>
      <p:sp>
        <p:nvSpPr>
          <p:cNvPr id="3" name="Rectangle 2">
            <a:extLst>
              <a:ext uri="{FF2B5EF4-FFF2-40B4-BE49-F238E27FC236}">
                <a16:creationId xmlns:a16="http://schemas.microsoft.com/office/drawing/2014/main" id="{605DB1BD-866B-974A-849D-34CF1FE5ABB0}"/>
              </a:ext>
            </a:extLst>
          </p:cNvPr>
          <p:cNvSpPr/>
          <p:nvPr/>
        </p:nvSpPr>
        <p:spPr>
          <a:xfrm>
            <a:off x="505459" y="1328735"/>
            <a:ext cx="11183437" cy="830997"/>
          </a:xfrm>
          <a:prstGeom prst="rect">
            <a:avLst/>
          </a:prstGeom>
        </p:spPr>
        <p:txBody>
          <a:bodyPr wrap="square">
            <a:spAutoFit/>
          </a:bodyPr>
          <a:lstStyle/>
          <a:p>
            <a:pPr>
              <a:defRPr/>
            </a:pPr>
            <a:r>
              <a:rPr lang="ko-KR" altLang="en-US" sz="1600" dirty="0">
                <a:solidFill>
                  <a:srgbClr val="000000"/>
                </a:solidFill>
                <a:latin typeface="Malgun Gothic" panose="020B0503020000020004" pitchFamily="34" charset="-127"/>
                <a:ea typeface="Malgun Gothic" panose="020B0503020000020004" pitchFamily="34" charset="-127"/>
              </a:rPr>
              <a:t>모듈 별로 사전에 정의된 </a:t>
            </a:r>
            <a:r>
              <a:rPr lang="en-US" altLang="ko-KR" sz="1600" dirty="0">
                <a:solidFill>
                  <a:srgbClr val="000000"/>
                </a:solidFill>
                <a:latin typeface="Malgun Gothic" panose="020B0503020000020004" pitchFamily="34" charset="-127"/>
                <a:ea typeface="Malgun Gothic" panose="020B0503020000020004" pitchFamily="34" charset="-127"/>
              </a:rPr>
              <a:t>Basic views(Master/Transaction), Composite views </a:t>
            </a:r>
            <a:r>
              <a:rPr lang="ko-KR" altLang="en-US" sz="1600" dirty="0">
                <a:solidFill>
                  <a:srgbClr val="000000"/>
                </a:solidFill>
                <a:latin typeface="Malgun Gothic" panose="020B0503020000020004" pitchFamily="34" charset="-127"/>
                <a:ea typeface="Malgun Gothic" panose="020B0503020000020004" pitchFamily="34" charset="-127"/>
              </a:rPr>
              <a:t>그리고 </a:t>
            </a:r>
            <a:r>
              <a:rPr lang="en-US" altLang="ko-KR" sz="1600" dirty="0">
                <a:solidFill>
                  <a:srgbClr val="000000"/>
                </a:solidFill>
                <a:latin typeface="Malgun Gothic" panose="020B0503020000020004" pitchFamily="34" charset="-127"/>
                <a:ea typeface="Malgun Gothic" panose="020B0503020000020004" pitchFamily="34" charset="-127"/>
              </a:rPr>
              <a:t>Consumption view</a:t>
            </a:r>
            <a:r>
              <a:rPr lang="ko-KR" altLang="en-US" sz="1600" dirty="0">
                <a:solidFill>
                  <a:srgbClr val="000000"/>
                </a:solidFill>
                <a:latin typeface="Malgun Gothic" panose="020B0503020000020004" pitchFamily="34" charset="-127"/>
                <a:ea typeface="Malgun Gothic" panose="020B0503020000020004" pitchFamily="34" charset="-127"/>
              </a:rPr>
              <a:t>들을 파악하고 필요한 </a:t>
            </a:r>
            <a:r>
              <a:rPr lang="en-US" altLang="ko-KR" sz="1600" dirty="0">
                <a:solidFill>
                  <a:srgbClr val="000000"/>
                </a:solidFill>
                <a:latin typeface="Malgun Gothic" panose="020B0503020000020004" pitchFamily="34" charset="-127"/>
                <a:ea typeface="Malgun Gothic" panose="020B0503020000020004" pitchFamily="34" charset="-127"/>
              </a:rPr>
              <a:t>Custom field</a:t>
            </a:r>
            <a:r>
              <a:rPr lang="ko-KR" altLang="en-US" sz="1600" dirty="0">
                <a:solidFill>
                  <a:srgbClr val="000000"/>
                </a:solidFill>
                <a:latin typeface="Malgun Gothic" panose="020B0503020000020004" pitchFamily="34" charset="-127"/>
                <a:ea typeface="Malgun Gothic" panose="020B0503020000020004" pitchFamily="34" charset="-127"/>
              </a:rPr>
              <a:t>와 </a:t>
            </a:r>
            <a:r>
              <a:rPr lang="en-US" altLang="ko-KR" sz="1600" dirty="0">
                <a:solidFill>
                  <a:srgbClr val="000000"/>
                </a:solidFill>
                <a:latin typeface="Malgun Gothic" panose="020B0503020000020004" pitchFamily="34" charset="-127"/>
                <a:ea typeface="Malgun Gothic" panose="020B0503020000020004" pitchFamily="34" charset="-127"/>
              </a:rPr>
              <a:t>Logic(Custom table)</a:t>
            </a:r>
            <a:r>
              <a:rPr lang="ko-KR" altLang="en-US" sz="1600" dirty="0">
                <a:solidFill>
                  <a:srgbClr val="000000"/>
                </a:solidFill>
                <a:latin typeface="Malgun Gothic" panose="020B0503020000020004" pitchFamily="34" charset="-127"/>
                <a:ea typeface="Malgun Gothic" panose="020B0503020000020004" pitchFamily="34" charset="-127"/>
              </a:rPr>
              <a:t>등을 반영한 새로운 </a:t>
            </a:r>
            <a:r>
              <a:rPr lang="en-US" altLang="ko-KR" sz="1600" dirty="0">
                <a:solidFill>
                  <a:srgbClr val="000000"/>
                </a:solidFill>
                <a:latin typeface="Malgun Gothic" panose="020B0503020000020004" pitchFamily="34" charset="-127"/>
                <a:ea typeface="Malgun Gothic" panose="020B0503020000020004" pitchFamily="34" charset="-127"/>
              </a:rPr>
              <a:t>Consumption view</a:t>
            </a:r>
            <a:r>
              <a:rPr lang="ko-KR" altLang="en-US" sz="1600" dirty="0" err="1">
                <a:solidFill>
                  <a:srgbClr val="000000"/>
                </a:solidFill>
                <a:latin typeface="Malgun Gothic" panose="020B0503020000020004" pitchFamily="34" charset="-127"/>
                <a:ea typeface="Malgun Gothic" panose="020B0503020000020004" pitchFamily="34" charset="-127"/>
              </a:rPr>
              <a:t>를</a:t>
            </a:r>
            <a:r>
              <a:rPr lang="ko-KR" altLang="en-US" sz="1600" dirty="0">
                <a:solidFill>
                  <a:srgbClr val="000000"/>
                </a:solidFill>
                <a:latin typeface="Malgun Gothic" panose="020B0503020000020004" pitchFamily="34" charset="-127"/>
                <a:ea typeface="Malgun Gothic" panose="020B0503020000020004" pitchFamily="34" charset="-127"/>
              </a:rPr>
              <a:t> 정의하며</a:t>
            </a:r>
            <a:r>
              <a:rPr lang="en-US" altLang="ko-KR" sz="1600" dirty="0">
                <a:solidFill>
                  <a:srgbClr val="000000"/>
                </a:solidFill>
                <a:latin typeface="Malgun Gothic" panose="020B0503020000020004" pitchFamily="34" charset="-127"/>
                <a:ea typeface="Malgun Gothic" panose="020B0503020000020004" pitchFamily="34" charset="-127"/>
              </a:rPr>
              <a:t>, UI layer</a:t>
            </a:r>
            <a:r>
              <a:rPr lang="ko-KR" altLang="en-US" sz="1600" dirty="0">
                <a:solidFill>
                  <a:srgbClr val="000000"/>
                </a:solidFill>
                <a:latin typeface="Malgun Gothic" panose="020B0503020000020004" pitchFamily="34" charset="-127"/>
                <a:ea typeface="Malgun Gothic" panose="020B0503020000020004" pitchFamily="34" charset="-127"/>
              </a:rPr>
              <a:t> </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 </a:t>
            </a:r>
            <a:r>
              <a:rPr lang="en-US" altLang="ko-KR" sz="1600" dirty="0">
                <a:solidFill>
                  <a:srgbClr val="000000"/>
                </a:solidFill>
                <a:latin typeface="Malgun Gothic" panose="020B0503020000020004" pitchFamily="34" charset="-127"/>
                <a:ea typeface="Malgun Gothic" panose="020B0503020000020004" pitchFamily="34" charset="-127"/>
              </a:rPr>
              <a:t>Fiori Application</a:t>
            </a:r>
            <a:r>
              <a:rPr lang="ko-KR" altLang="en-US" sz="1600" dirty="0">
                <a:solidFill>
                  <a:srgbClr val="000000"/>
                </a:solidFill>
                <a:latin typeface="Malgun Gothic" panose="020B0503020000020004" pitchFamily="34" charset="-127"/>
                <a:ea typeface="Malgun Gothic" panose="020B0503020000020004" pitchFamily="34" charset="-127"/>
              </a:rPr>
              <a:t>에서 활용됩니다</a:t>
            </a:r>
            <a:r>
              <a:rPr lang="en-US" altLang="ko-KR" sz="1600" dirty="0">
                <a:solidFill>
                  <a:srgbClr val="000000"/>
                </a:solidFill>
                <a:latin typeface="Malgun Gothic" panose="020B0503020000020004" pitchFamily="34" charset="-127"/>
                <a:ea typeface="Malgun Gothic" panose="020B0503020000020004" pitchFamily="34" charset="-127"/>
              </a:rPr>
              <a:t>.</a:t>
            </a:r>
            <a:endParaRPr lang="ko-KR" altLang="en-US" sz="1600" dirty="0">
              <a:solidFill>
                <a:srgbClr val="000000"/>
              </a:solidFill>
              <a:latin typeface="Malgun Gothic" panose="020B0503020000020004" pitchFamily="34" charset="-127"/>
              <a:ea typeface="Malgun Gothic" panose="020B0503020000020004" pitchFamily="34" charset="-127"/>
            </a:endParaRPr>
          </a:p>
        </p:txBody>
      </p:sp>
      <p:sp>
        <p:nvSpPr>
          <p:cNvPr id="6" name="Rectangle 5">
            <a:extLst>
              <a:ext uri="{FF2B5EF4-FFF2-40B4-BE49-F238E27FC236}">
                <a16:creationId xmlns:a16="http://schemas.microsoft.com/office/drawing/2014/main" id="{7ED60200-37AC-6343-9E1C-9C5AC7739F1C}"/>
              </a:ext>
            </a:extLst>
          </p:cNvPr>
          <p:cNvSpPr/>
          <p:nvPr/>
        </p:nvSpPr>
        <p:spPr bwMode="auto">
          <a:xfrm>
            <a:off x="504001" y="4996154"/>
            <a:ext cx="11356990" cy="1179473"/>
          </a:xfrm>
          <a:prstGeom prst="rect">
            <a:avLst/>
          </a:prstGeom>
          <a:solidFill>
            <a:schemeClr val="bg1">
              <a:lumMod val="85000"/>
            </a:schemeClr>
          </a:solidFill>
          <a:ln>
            <a:noFill/>
          </a:ln>
          <a:effectLst/>
        </p:spPr>
        <p:txBody>
          <a:bodyPr vert="horz" wrap="square" lIns="91392" tIns="45696" rIns="91392" bIns="45696" numCol="1" rtlCol="0" anchor="t" anchorCtr="0" compatLnSpc="1">
            <a:prstTxWarp prst="textNoShape">
              <a:avLst/>
            </a:prstTxWarp>
          </a:bodyPr>
          <a:lstStyle/>
          <a:p>
            <a:pPr defTabSz="913852" fontAlgn="base">
              <a:spcBef>
                <a:spcPct val="0"/>
              </a:spcBef>
              <a:spcAft>
                <a:spcPct val="0"/>
              </a:spcAft>
            </a:pPr>
            <a:r>
              <a:rPr kumimoji="1" lang="en-US" altLang="ja-JP" sz="1200" b="1" dirty="0">
                <a:latin typeface="Meiryo UI" panose="020B0604030504040204" pitchFamily="50" charset="-128"/>
                <a:ea typeface="Meiryo UI" panose="020B0604030504040204" pitchFamily="50" charset="-128"/>
              </a:rPr>
              <a:t>Table</a:t>
            </a:r>
            <a:endParaRPr kumimoji="1" lang="ja-JP" altLang="en-US" sz="1200" b="1" dirty="0">
              <a:latin typeface="Meiryo UI" panose="020B0604030504040204" pitchFamily="50" charset="-128"/>
              <a:ea typeface="Meiryo UI" panose="020B0604030504040204" pitchFamily="50" charset="-128"/>
            </a:endParaRPr>
          </a:p>
        </p:txBody>
      </p:sp>
      <p:sp>
        <p:nvSpPr>
          <p:cNvPr id="7" name="Rectangle 6">
            <a:extLst>
              <a:ext uri="{FF2B5EF4-FFF2-40B4-BE49-F238E27FC236}">
                <a16:creationId xmlns:a16="http://schemas.microsoft.com/office/drawing/2014/main" id="{3B009257-4D9B-804B-87DA-0D5CFBC33B97}"/>
              </a:ext>
            </a:extLst>
          </p:cNvPr>
          <p:cNvSpPr/>
          <p:nvPr/>
        </p:nvSpPr>
        <p:spPr bwMode="auto">
          <a:xfrm>
            <a:off x="1518775" y="5062645"/>
            <a:ext cx="7844449" cy="1017550"/>
          </a:xfrm>
          <a:prstGeom prst="rect">
            <a:avLst/>
          </a:prstGeom>
          <a:solidFill>
            <a:schemeClr val="bg1">
              <a:lumMod val="95000"/>
            </a:schemeClr>
          </a:solidFill>
          <a:ln>
            <a:noFill/>
          </a:ln>
          <a:effectLst/>
        </p:spPr>
        <p:txBody>
          <a:bodyPr vert="horz" wrap="square" lIns="91392" tIns="45696" rIns="91392" bIns="45696" numCol="1" rtlCol="0" anchor="b" anchorCtr="0" compatLnSpc="1">
            <a:prstTxWarp prst="textNoShape">
              <a:avLst/>
            </a:prstTxWarp>
          </a:bodyPr>
          <a:lstStyle/>
          <a:p>
            <a:pPr defTabSz="913852" fontAlgn="base">
              <a:spcBef>
                <a:spcPct val="0"/>
              </a:spcBef>
              <a:spcAft>
                <a:spcPct val="0"/>
              </a:spcAft>
            </a:pPr>
            <a:r>
              <a:rPr kumimoji="1" lang="en-US" altLang="ja-JP" sz="1200" dirty="0">
                <a:latin typeface="Meiryo UI" panose="020B0604030504040204" pitchFamily="50" charset="-128"/>
                <a:ea typeface="Meiryo UI" panose="020B0604030504040204" pitchFamily="50" charset="-128"/>
              </a:rPr>
              <a:t>Transaction Data</a:t>
            </a:r>
            <a:endParaRPr kumimoji="1" lang="ja-JP" altLang="en-US" sz="1200" dirty="0">
              <a:latin typeface="Meiryo UI" panose="020B0604030504040204" pitchFamily="50" charset="-128"/>
              <a:ea typeface="Meiryo UI" panose="020B0604030504040204" pitchFamily="50" charset="-128"/>
            </a:endParaRPr>
          </a:p>
        </p:txBody>
      </p:sp>
      <p:sp>
        <p:nvSpPr>
          <p:cNvPr id="8" name="Rectangle 7">
            <a:extLst>
              <a:ext uri="{FF2B5EF4-FFF2-40B4-BE49-F238E27FC236}">
                <a16:creationId xmlns:a16="http://schemas.microsoft.com/office/drawing/2014/main" id="{17830F10-FBFD-FD49-8D36-B3124E19A582}"/>
              </a:ext>
            </a:extLst>
          </p:cNvPr>
          <p:cNvSpPr/>
          <p:nvPr/>
        </p:nvSpPr>
        <p:spPr bwMode="auto">
          <a:xfrm>
            <a:off x="9817526" y="5062645"/>
            <a:ext cx="1886770" cy="1017550"/>
          </a:xfrm>
          <a:prstGeom prst="rect">
            <a:avLst/>
          </a:prstGeom>
          <a:solidFill>
            <a:schemeClr val="bg1">
              <a:lumMod val="95000"/>
            </a:schemeClr>
          </a:solidFill>
          <a:ln>
            <a:noFill/>
          </a:ln>
          <a:effectLst/>
        </p:spPr>
        <p:txBody>
          <a:bodyPr vert="horz" wrap="square" lIns="91392" tIns="45696" rIns="91392" bIns="45696" numCol="1" rtlCol="0" anchor="b" anchorCtr="0" compatLnSpc="1">
            <a:prstTxWarp prst="textNoShape">
              <a:avLst/>
            </a:prstTxWarp>
          </a:bodyPr>
          <a:lstStyle/>
          <a:p>
            <a:pPr defTabSz="913852" fontAlgn="base">
              <a:spcBef>
                <a:spcPct val="0"/>
              </a:spcBef>
              <a:spcAft>
                <a:spcPct val="0"/>
              </a:spcAft>
            </a:pPr>
            <a:r>
              <a:rPr kumimoji="1" lang="en-US" altLang="ja-JP" sz="1200" dirty="0">
                <a:latin typeface="Meiryo UI" panose="020B0604030504040204" pitchFamily="50" charset="-128"/>
                <a:ea typeface="Meiryo UI" panose="020B0604030504040204" pitchFamily="50" charset="-128"/>
              </a:rPr>
              <a:t>Master Data</a:t>
            </a:r>
            <a:endParaRPr kumimoji="1" lang="ja-JP" altLang="en-US" sz="1200" dirty="0">
              <a:latin typeface="Meiryo UI" panose="020B0604030504040204" pitchFamily="50" charset="-128"/>
              <a:ea typeface="Meiryo UI" panose="020B0604030504040204" pitchFamily="50" charset="-128"/>
            </a:endParaRPr>
          </a:p>
        </p:txBody>
      </p:sp>
      <p:sp>
        <p:nvSpPr>
          <p:cNvPr id="9" name="Rounded Rectangle 6">
            <a:extLst>
              <a:ext uri="{FF2B5EF4-FFF2-40B4-BE49-F238E27FC236}">
                <a16:creationId xmlns:a16="http://schemas.microsoft.com/office/drawing/2014/main" id="{6F40B900-B71F-9742-AD5A-C78447A3D61F}"/>
              </a:ext>
            </a:extLst>
          </p:cNvPr>
          <p:cNvSpPr/>
          <p:nvPr/>
        </p:nvSpPr>
        <p:spPr bwMode="gray">
          <a:xfrm>
            <a:off x="5461806" y="5250861"/>
            <a:ext cx="851007" cy="469816"/>
          </a:xfrm>
          <a:prstGeom prst="roundRect">
            <a:avLst/>
          </a:prstGeom>
          <a:solidFill>
            <a:schemeClr val="accent3">
              <a:lumMod val="60000"/>
              <a:lumOff val="40000"/>
            </a:schemeClr>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Purchase</a:t>
            </a:r>
            <a:endParaRPr lang="ja-JP" altLang="en-US" sz="1000" kern="0" dirty="0">
              <a:latin typeface="+mj-lt"/>
              <a:ea typeface="Meiryo UI" pitchFamily="50" charset="-128"/>
              <a:cs typeface="Meiryo UI" pitchFamily="50" charset="-128"/>
            </a:endParaRPr>
          </a:p>
        </p:txBody>
      </p:sp>
      <p:sp>
        <p:nvSpPr>
          <p:cNvPr id="10" name="Rounded Rectangle 7">
            <a:extLst>
              <a:ext uri="{FF2B5EF4-FFF2-40B4-BE49-F238E27FC236}">
                <a16:creationId xmlns:a16="http://schemas.microsoft.com/office/drawing/2014/main" id="{1B7B3E00-ADE4-0A49-86F2-2B407874F302}"/>
              </a:ext>
            </a:extLst>
          </p:cNvPr>
          <p:cNvSpPr/>
          <p:nvPr/>
        </p:nvSpPr>
        <p:spPr bwMode="gray">
          <a:xfrm>
            <a:off x="6442834" y="5247206"/>
            <a:ext cx="851007" cy="469816"/>
          </a:xfrm>
          <a:prstGeom prst="roundRect">
            <a:avLst/>
          </a:prstGeom>
          <a:solidFill>
            <a:schemeClr val="accent3">
              <a:lumMod val="60000"/>
              <a:lumOff val="40000"/>
            </a:schemeClr>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Stock</a:t>
            </a:r>
            <a:endParaRPr lang="ja-JP" altLang="en-US" sz="1000" kern="0" dirty="0">
              <a:latin typeface="+mj-lt"/>
              <a:ea typeface="Meiryo UI" pitchFamily="50" charset="-128"/>
              <a:cs typeface="Meiryo UI" pitchFamily="50" charset="-128"/>
            </a:endParaRPr>
          </a:p>
        </p:txBody>
      </p:sp>
      <p:sp>
        <p:nvSpPr>
          <p:cNvPr id="11" name="Rounded Rectangle 8">
            <a:extLst>
              <a:ext uri="{FF2B5EF4-FFF2-40B4-BE49-F238E27FC236}">
                <a16:creationId xmlns:a16="http://schemas.microsoft.com/office/drawing/2014/main" id="{DBBF271D-B963-8B46-9ABF-E3E7C38E2EC3}"/>
              </a:ext>
            </a:extLst>
          </p:cNvPr>
          <p:cNvSpPr/>
          <p:nvPr/>
        </p:nvSpPr>
        <p:spPr bwMode="gray">
          <a:xfrm>
            <a:off x="2090630" y="5250861"/>
            <a:ext cx="851007" cy="469816"/>
          </a:xfrm>
          <a:prstGeom prst="roundRect">
            <a:avLst/>
          </a:prstGeom>
          <a:solidFill>
            <a:schemeClr val="accent3">
              <a:lumMod val="60000"/>
              <a:lumOff val="40000"/>
            </a:schemeClr>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Finance and controlling</a:t>
            </a:r>
            <a:endParaRPr lang="ja-JP" altLang="en-US" sz="1000" kern="0" dirty="0">
              <a:latin typeface="+mj-lt"/>
              <a:ea typeface="Meiryo UI" pitchFamily="50" charset="-128"/>
              <a:cs typeface="Meiryo UI" pitchFamily="50" charset="-128"/>
            </a:endParaRPr>
          </a:p>
        </p:txBody>
      </p:sp>
      <p:sp>
        <p:nvSpPr>
          <p:cNvPr id="12" name="Rounded Rectangle 66">
            <a:extLst>
              <a:ext uri="{FF2B5EF4-FFF2-40B4-BE49-F238E27FC236}">
                <a16:creationId xmlns:a16="http://schemas.microsoft.com/office/drawing/2014/main" id="{2B9120EC-088F-3A49-9943-2A084326CF70}"/>
              </a:ext>
            </a:extLst>
          </p:cNvPr>
          <p:cNvSpPr/>
          <p:nvPr/>
        </p:nvSpPr>
        <p:spPr bwMode="gray">
          <a:xfrm>
            <a:off x="3582374" y="5247903"/>
            <a:ext cx="851007" cy="469816"/>
          </a:xfrm>
          <a:prstGeom prst="roundRect">
            <a:avLst/>
          </a:prstGeom>
          <a:solidFill>
            <a:schemeClr val="accent3">
              <a:lumMod val="60000"/>
              <a:lumOff val="40000"/>
            </a:schemeClr>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Sales</a:t>
            </a:r>
            <a:endParaRPr lang="ja-JP" altLang="en-US" sz="1000" kern="0" dirty="0">
              <a:latin typeface="+mj-lt"/>
              <a:ea typeface="Meiryo UI" pitchFamily="50" charset="-128"/>
              <a:cs typeface="Meiryo UI" pitchFamily="50" charset="-128"/>
            </a:endParaRPr>
          </a:p>
        </p:txBody>
      </p:sp>
      <p:sp>
        <p:nvSpPr>
          <p:cNvPr id="13" name="Rounded Rectangle 7">
            <a:extLst>
              <a:ext uri="{FF2B5EF4-FFF2-40B4-BE49-F238E27FC236}">
                <a16:creationId xmlns:a16="http://schemas.microsoft.com/office/drawing/2014/main" id="{2DED4D11-8073-9546-93CA-666BDFA05A5D}"/>
              </a:ext>
            </a:extLst>
          </p:cNvPr>
          <p:cNvSpPr/>
          <p:nvPr/>
        </p:nvSpPr>
        <p:spPr bwMode="gray">
          <a:xfrm>
            <a:off x="9954859" y="5141495"/>
            <a:ext cx="1183504" cy="204515"/>
          </a:xfrm>
          <a:prstGeom prst="roundRect">
            <a:avLst/>
          </a:prstGeom>
          <a:solidFill>
            <a:schemeClr val="accent3">
              <a:lumMod val="60000"/>
              <a:lumOff val="40000"/>
            </a:schemeClr>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200" kern="0" dirty="0">
                <a:latin typeface="+mj-lt"/>
                <a:ea typeface="Meiryo UI" pitchFamily="50" charset="-128"/>
                <a:cs typeface="Meiryo UI" pitchFamily="50" charset="-128"/>
              </a:rPr>
              <a:t>Profit Center</a:t>
            </a:r>
            <a:endParaRPr lang="ja-JP" altLang="en-US" sz="1200" kern="0" dirty="0">
              <a:latin typeface="+mj-lt"/>
              <a:ea typeface="Meiryo UI" pitchFamily="50" charset="-128"/>
              <a:cs typeface="Meiryo UI" pitchFamily="50" charset="-128"/>
            </a:endParaRPr>
          </a:p>
        </p:txBody>
      </p:sp>
      <p:sp>
        <p:nvSpPr>
          <p:cNvPr id="14" name="Rounded Rectangle 7">
            <a:extLst>
              <a:ext uri="{FF2B5EF4-FFF2-40B4-BE49-F238E27FC236}">
                <a16:creationId xmlns:a16="http://schemas.microsoft.com/office/drawing/2014/main" id="{05BF537E-3E54-F342-BEB1-CA8953EF76BE}"/>
              </a:ext>
            </a:extLst>
          </p:cNvPr>
          <p:cNvSpPr/>
          <p:nvPr/>
        </p:nvSpPr>
        <p:spPr bwMode="gray">
          <a:xfrm>
            <a:off x="10159096" y="5392428"/>
            <a:ext cx="1183504" cy="204515"/>
          </a:xfrm>
          <a:prstGeom prst="roundRect">
            <a:avLst/>
          </a:prstGeom>
          <a:solidFill>
            <a:schemeClr val="accent5">
              <a:lumMod val="60000"/>
              <a:lumOff val="40000"/>
            </a:schemeClr>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200" kern="0" dirty="0">
                <a:latin typeface="+mj-lt"/>
                <a:ea typeface="Meiryo UI" pitchFamily="50" charset="-128"/>
                <a:cs typeface="Meiryo UI" pitchFamily="50" charset="-128"/>
              </a:rPr>
              <a:t>Asset</a:t>
            </a:r>
            <a:endParaRPr lang="ja-JP" altLang="en-US" sz="1200" kern="0" dirty="0">
              <a:latin typeface="+mj-lt"/>
              <a:ea typeface="Meiryo UI" pitchFamily="50" charset="-128"/>
              <a:cs typeface="Meiryo UI" pitchFamily="50" charset="-128"/>
            </a:endParaRPr>
          </a:p>
        </p:txBody>
      </p:sp>
      <p:sp>
        <p:nvSpPr>
          <p:cNvPr id="15" name="Rounded Rectangle 7">
            <a:extLst>
              <a:ext uri="{FF2B5EF4-FFF2-40B4-BE49-F238E27FC236}">
                <a16:creationId xmlns:a16="http://schemas.microsoft.com/office/drawing/2014/main" id="{5A2C3CAD-82A4-BC48-ABCD-FAF6116928C6}"/>
              </a:ext>
            </a:extLst>
          </p:cNvPr>
          <p:cNvSpPr/>
          <p:nvPr/>
        </p:nvSpPr>
        <p:spPr bwMode="gray">
          <a:xfrm>
            <a:off x="10369521" y="5643360"/>
            <a:ext cx="1183504" cy="204515"/>
          </a:xfrm>
          <a:prstGeom prst="roundRect">
            <a:avLst/>
          </a:prstGeom>
          <a:solidFill>
            <a:schemeClr val="accent5">
              <a:lumMod val="60000"/>
              <a:lumOff val="40000"/>
            </a:schemeClr>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endParaRPr lang="ja-JP" altLang="en-US" sz="1200" kern="0" dirty="0">
              <a:latin typeface="+mj-lt"/>
              <a:ea typeface="Meiryo UI" pitchFamily="50" charset="-128"/>
              <a:cs typeface="Meiryo UI" pitchFamily="50" charset="-128"/>
            </a:endParaRPr>
          </a:p>
        </p:txBody>
      </p:sp>
      <p:sp>
        <p:nvSpPr>
          <p:cNvPr id="16" name="Rounded Rectangle 7">
            <a:extLst>
              <a:ext uri="{FF2B5EF4-FFF2-40B4-BE49-F238E27FC236}">
                <a16:creationId xmlns:a16="http://schemas.microsoft.com/office/drawing/2014/main" id="{692080BD-F4ED-8B4C-A3EB-C9F08809B102}"/>
              </a:ext>
            </a:extLst>
          </p:cNvPr>
          <p:cNvSpPr/>
          <p:nvPr/>
        </p:nvSpPr>
        <p:spPr bwMode="gray">
          <a:xfrm>
            <a:off x="7414000" y="5247206"/>
            <a:ext cx="851007" cy="469816"/>
          </a:xfrm>
          <a:prstGeom prst="roundRect">
            <a:avLst/>
          </a:prstGeom>
          <a:solidFill>
            <a:schemeClr val="accent3">
              <a:lumMod val="60000"/>
              <a:lumOff val="40000"/>
            </a:schemeClr>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Production</a:t>
            </a:r>
            <a:endParaRPr lang="ja-JP" altLang="en-US" sz="1000" kern="0" dirty="0">
              <a:latin typeface="+mj-lt"/>
              <a:ea typeface="Meiryo UI" pitchFamily="50" charset="-128"/>
              <a:cs typeface="Meiryo UI" pitchFamily="50" charset="-128"/>
            </a:endParaRPr>
          </a:p>
        </p:txBody>
      </p:sp>
      <p:sp>
        <p:nvSpPr>
          <p:cNvPr id="17" name="Rectangle 16">
            <a:extLst>
              <a:ext uri="{FF2B5EF4-FFF2-40B4-BE49-F238E27FC236}">
                <a16:creationId xmlns:a16="http://schemas.microsoft.com/office/drawing/2014/main" id="{17EBE538-102A-404D-B4F2-E16D92ED875D}"/>
              </a:ext>
            </a:extLst>
          </p:cNvPr>
          <p:cNvSpPr/>
          <p:nvPr/>
        </p:nvSpPr>
        <p:spPr bwMode="auto">
          <a:xfrm>
            <a:off x="504001" y="3817143"/>
            <a:ext cx="11356990" cy="1146920"/>
          </a:xfrm>
          <a:prstGeom prst="rect">
            <a:avLst/>
          </a:prstGeom>
          <a:solidFill>
            <a:schemeClr val="accent3">
              <a:lumMod val="20000"/>
              <a:lumOff val="80000"/>
            </a:schemeClr>
          </a:solidFill>
          <a:ln>
            <a:noFill/>
          </a:ln>
          <a:effectLst/>
        </p:spPr>
        <p:txBody>
          <a:bodyPr vert="horz" wrap="square" lIns="91392" tIns="45696" rIns="91392" bIns="45696" numCol="1" rtlCol="0" anchor="t" anchorCtr="0" compatLnSpc="1">
            <a:prstTxWarp prst="textNoShape">
              <a:avLst/>
            </a:prstTxWarp>
          </a:bodyPr>
          <a:lstStyle/>
          <a:p>
            <a:pPr defTabSz="913852" fontAlgn="base">
              <a:spcBef>
                <a:spcPct val="0"/>
              </a:spcBef>
              <a:spcAft>
                <a:spcPct val="0"/>
              </a:spcAft>
            </a:pPr>
            <a:r>
              <a:rPr kumimoji="1" lang="en-US" altLang="ja-JP" sz="1200" b="1" dirty="0">
                <a:latin typeface="+mj-lt"/>
                <a:ea typeface="HGPｺﾞｼｯｸE" pitchFamily="50" charset="-128"/>
              </a:rPr>
              <a:t>Basic</a:t>
            </a:r>
            <a:r>
              <a:rPr kumimoji="1" lang="ja-JP" altLang="en-US" sz="1200" b="1" dirty="0">
                <a:latin typeface="+mj-lt"/>
                <a:ea typeface="HGPｺﾞｼｯｸE" pitchFamily="50" charset="-128"/>
              </a:rPr>
              <a:t> </a:t>
            </a:r>
            <a:r>
              <a:rPr kumimoji="1" lang="en-US" altLang="ja-JP" sz="1200" b="1" dirty="0">
                <a:latin typeface="+mj-lt"/>
                <a:ea typeface="HGPｺﾞｼｯｸE" pitchFamily="50" charset="-128"/>
              </a:rPr>
              <a:t>View</a:t>
            </a:r>
            <a:endParaRPr kumimoji="1" lang="ja-JP" altLang="en-US" sz="1200" b="1" dirty="0">
              <a:latin typeface="+mj-lt"/>
              <a:ea typeface="HGPｺﾞｼｯｸE" pitchFamily="50" charset="-128"/>
            </a:endParaRPr>
          </a:p>
        </p:txBody>
      </p:sp>
      <p:sp>
        <p:nvSpPr>
          <p:cNvPr id="18" name="Rectangle 17">
            <a:extLst>
              <a:ext uri="{FF2B5EF4-FFF2-40B4-BE49-F238E27FC236}">
                <a16:creationId xmlns:a16="http://schemas.microsoft.com/office/drawing/2014/main" id="{0B7D5332-6E44-D74F-9217-D8FC7A8C195D}"/>
              </a:ext>
            </a:extLst>
          </p:cNvPr>
          <p:cNvSpPr/>
          <p:nvPr/>
        </p:nvSpPr>
        <p:spPr bwMode="auto">
          <a:xfrm>
            <a:off x="1512473" y="3879285"/>
            <a:ext cx="7844449" cy="995804"/>
          </a:xfrm>
          <a:prstGeom prst="rect">
            <a:avLst/>
          </a:prstGeom>
          <a:solidFill>
            <a:schemeClr val="accent3">
              <a:lumMod val="40000"/>
              <a:lumOff val="60000"/>
            </a:schemeClr>
          </a:solidFill>
          <a:ln>
            <a:noFill/>
          </a:ln>
          <a:effectLst/>
        </p:spPr>
        <p:txBody>
          <a:bodyPr vert="horz" wrap="square" lIns="91392" tIns="45696" rIns="91392" bIns="45696" numCol="1" rtlCol="0" anchor="t" anchorCtr="0" compatLnSpc="1">
            <a:prstTxWarp prst="textNoShape">
              <a:avLst/>
            </a:prstTxWarp>
          </a:bodyPr>
          <a:lstStyle/>
          <a:p>
            <a:pPr defTabSz="913852" fontAlgn="base">
              <a:spcBef>
                <a:spcPct val="0"/>
              </a:spcBef>
              <a:spcAft>
                <a:spcPct val="0"/>
              </a:spcAft>
            </a:pPr>
            <a:r>
              <a:rPr kumimoji="1" lang="en-US" altLang="ja-JP" sz="1200" dirty="0">
                <a:latin typeface="+mj-lt"/>
              </a:rPr>
              <a:t>Transaction</a:t>
            </a:r>
            <a:endParaRPr kumimoji="1" lang="ja-JP" altLang="en-US" sz="1200" dirty="0">
              <a:latin typeface="+mj-lt"/>
            </a:endParaRPr>
          </a:p>
        </p:txBody>
      </p:sp>
      <p:sp>
        <p:nvSpPr>
          <p:cNvPr id="19" name="Rectangle 18">
            <a:extLst>
              <a:ext uri="{FF2B5EF4-FFF2-40B4-BE49-F238E27FC236}">
                <a16:creationId xmlns:a16="http://schemas.microsoft.com/office/drawing/2014/main" id="{E5BC010C-A001-CD4F-9695-4381B2AF7C00}"/>
              </a:ext>
            </a:extLst>
          </p:cNvPr>
          <p:cNvSpPr/>
          <p:nvPr/>
        </p:nvSpPr>
        <p:spPr bwMode="auto">
          <a:xfrm>
            <a:off x="9817527" y="3879286"/>
            <a:ext cx="1886771" cy="995803"/>
          </a:xfrm>
          <a:prstGeom prst="rect">
            <a:avLst/>
          </a:prstGeom>
          <a:solidFill>
            <a:schemeClr val="accent3">
              <a:lumMod val="40000"/>
              <a:lumOff val="60000"/>
            </a:schemeClr>
          </a:solidFill>
          <a:ln>
            <a:noFill/>
          </a:ln>
          <a:effectLst/>
        </p:spPr>
        <p:txBody>
          <a:bodyPr vert="horz" wrap="square" lIns="91392" tIns="45696" rIns="91392" bIns="45696" numCol="1" rtlCol="0" anchor="t" anchorCtr="0" compatLnSpc="1">
            <a:prstTxWarp prst="textNoShape">
              <a:avLst/>
            </a:prstTxWarp>
          </a:bodyPr>
          <a:lstStyle/>
          <a:p>
            <a:pPr defTabSz="913852" fontAlgn="base">
              <a:spcBef>
                <a:spcPct val="0"/>
              </a:spcBef>
              <a:spcAft>
                <a:spcPct val="0"/>
              </a:spcAft>
            </a:pPr>
            <a:r>
              <a:rPr kumimoji="1" lang="en-US" altLang="ja-JP" sz="1200" dirty="0">
                <a:latin typeface="+mj-lt"/>
              </a:rPr>
              <a:t>Master</a:t>
            </a:r>
            <a:endParaRPr kumimoji="1" lang="ja-JP" altLang="en-US" sz="1200" dirty="0">
              <a:latin typeface="+mj-lt"/>
            </a:endParaRPr>
          </a:p>
        </p:txBody>
      </p:sp>
      <p:sp>
        <p:nvSpPr>
          <p:cNvPr id="20" name="Rounded Rectangle 6">
            <a:extLst>
              <a:ext uri="{FF2B5EF4-FFF2-40B4-BE49-F238E27FC236}">
                <a16:creationId xmlns:a16="http://schemas.microsoft.com/office/drawing/2014/main" id="{13510D37-76E7-5046-A88B-BD411544EF8B}"/>
              </a:ext>
            </a:extLst>
          </p:cNvPr>
          <p:cNvSpPr/>
          <p:nvPr/>
        </p:nvSpPr>
        <p:spPr bwMode="gray">
          <a:xfrm>
            <a:off x="5461806" y="4217461"/>
            <a:ext cx="851007" cy="469816"/>
          </a:xfrm>
          <a:prstGeom prst="roundRect">
            <a:avLst/>
          </a:prstGeom>
          <a:noFill/>
          <a:ln w="19050" algn="ctr">
            <a:solidFill>
              <a:schemeClr val="accent3"/>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Purchase</a:t>
            </a:r>
            <a:endParaRPr lang="ja-JP" altLang="en-US" sz="1000" kern="0" dirty="0">
              <a:latin typeface="+mj-lt"/>
              <a:ea typeface="Meiryo UI" pitchFamily="50" charset="-128"/>
              <a:cs typeface="Meiryo UI" pitchFamily="50" charset="-128"/>
            </a:endParaRPr>
          </a:p>
        </p:txBody>
      </p:sp>
      <p:sp>
        <p:nvSpPr>
          <p:cNvPr id="21" name="Rounded Rectangle 7">
            <a:extLst>
              <a:ext uri="{FF2B5EF4-FFF2-40B4-BE49-F238E27FC236}">
                <a16:creationId xmlns:a16="http://schemas.microsoft.com/office/drawing/2014/main" id="{86A6FBD0-6A21-F246-AD4D-1793D1DBF424}"/>
              </a:ext>
            </a:extLst>
          </p:cNvPr>
          <p:cNvSpPr/>
          <p:nvPr/>
        </p:nvSpPr>
        <p:spPr bwMode="gray">
          <a:xfrm>
            <a:off x="6442834" y="4213806"/>
            <a:ext cx="851007" cy="469816"/>
          </a:xfrm>
          <a:prstGeom prst="roundRect">
            <a:avLst/>
          </a:prstGeom>
          <a:noFill/>
          <a:ln w="19050" algn="ctr">
            <a:solidFill>
              <a:schemeClr val="accent3"/>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200" kern="0" dirty="0">
                <a:latin typeface="+mj-lt"/>
                <a:ea typeface="Meiryo UI" pitchFamily="50" charset="-128"/>
                <a:cs typeface="Meiryo UI" pitchFamily="50" charset="-128"/>
              </a:rPr>
              <a:t>Stock</a:t>
            </a:r>
            <a:endParaRPr lang="ja-JP" altLang="en-US" sz="1200" kern="0" dirty="0">
              <a:latin typeface="+mj-lt"/>
              <a:ea typeface="Meiryo UI" pitchFamily="50" charset="-128"/>
              <a:cs typeface="Meiryo UI" pitchFamily="50" charset="-128"/>
            </a:endParaRPr>
          </a:p>
        </p:txBody>
      </p:sp>
      <p:sp>
        <p:nvSpPr>
          <p:cNvPr id="22" name="Rounded Rectangle 8">
            <a:extLst>
              <a:ext uri="{FF2B5EF4-FFF2-40B4-BE49-F238E27FC236}">
                <a16:creationId xmlns:a16="http://schemas.microsoft.com/office/drawing/2014/main" id="{798D52CA-9FA6-C841-80DC-AC4599D0BA7D}"/>
              </a:ext>
            </a:extLst>
          </p:cNvPr>
          <p:cNvSpPr/>
          <p:nvPr/>
        </p:nvSpPr>
        <p:spPr bwMode="gray">
          <a:xfrm>
            <a:off x="2090630" y="4211112"/>
            <a:ext cx="851007" cy="469816"/>
          </a:xfrm>
          <a:prstGeom prst="roundRect">
            <a:avLst/>
          </a:prstGeom>
          <a:noFill/>
          <a:ln w="19050" algn="ctr">
            <a:solidFill>
              <a:schemeClr val="accent3"/>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Finance and controlling</a:t>
            </a:r>
            <a:endParaRPr lang="ja-JP" altLang="en-US" sz="1000" kern="0" dirty="0">
              <a:latin typeface="+mj-lt"/>
              <a:ea typeface="Meiryo UI" pitchFamily="50" charset="-128"/>
              <a:cs typeface="Meiryo UI" pitchFamily="50" charset="-128"/>
            </a:endParaRPr>
          </a:p>
        </p:txBody>
      </p:sp>
      <p:sp>
        <p:nvSpPr>
          <p:cNvPr id="23" name="Rounded Rectangle 66">
            <a:extLst>
              <a:ext uri="{FF2B5EF4-FFF2-40B4-BE49-F238E27FC236}">
                <a16:creationId xmlns:a16="http://schemas.microsoft.com/office/drawing/2014/main" id="{55FF982B-760B-B44D-A41E-FECEE0E720F2}"/>
              </a:ext>
            </a:extLst>
          </p:cNvPr>
          <p:cNvSpPr/>
          <p:nvPr/>
        </p:nvSpPr>
        <p:spPr bwMode="gray">
          <a:xfrm>
            <a:off x="3582374" y="4214509"/>
            <a:ext cx="851007" cy="469117"/>
          </a:xfrm>
          <a:prstGeom prst="roundRect">
            <a:avLst/>
          </a:prstGeom>
          <a:noFill/>
          <a:ln w="19050" algn="ctr">
            <a:solidFill>
              <a:schemeClr val="accent3"/>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200" kern="0" dirty="0">
                <a:latin typeface="+mj-lt"/>
                <a:ea typeface="Meiryo UI" pitchFamily="50" charset="-128"/>
                <a:cs typeface="Meiryo UI" pitchFamily="50" charset="-128"/>
              </a:rPr>
              <a:t>Sales</a:t>
            </a:r>
            <a:endParaRPr lang="ja-JP" altLang="en-US" sz="1200" kern="0" dirty="0">
              <a:latin typeface="+mj-lt"/>
              <a:ea typeface="Meiryo UI" pitchFamily="50" charset="-128"/>
              <a:cs typeface="Meiryo UI" pitchFamily="50" charset="-128"/>
            </a:endParaRPr>
          </a:p>
        </p:txBody>
      </p:sp>
      <p:sp>
        <p:nvSpPr>
          <p:cNvPr id="24" name="Rounded Rectangle 7">
            <a:extLst>
              <a:ext uri="{FF2B5EF4-FFF2-40B4-BE49-F238E27FC236}">
                <a16:creationId xmlns:a16="http://schemas.microsoft.com/office/drawing/2014/main" id="{AD23BD28-BDBA-B448-A4A5-313919554D43}"/>
              </a:ext>
            </a:extLst>
          </p:cNvPr>
          <p:cNvSpPr/>
          <p:nvPr/>
        </p:nvSpPr>
        <p:spPr bwMode="gray">
          <a:xfrm>
            <a:off x="9954859" y="4100959"/>
            <a:ext cx="1183504" cy="204515"/>
          </a:xfrm>
          <a:prstGeom prst="roundRect">
            <a:avLst/>
          </a:prstGeom>
          <a:noFill/>
          <a:ln w="19050" algn="ctr">
            <a:solidFill>
              <a:schemeClr val="accent3"/>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200" kern="0" dirty="0">
                <a:latin typeface="+mj-lt"/>
                <a:ea typeface="Meiryo UI" pitchFamily="50" charset="-128"/>
                <a:cs typeface="Meiryo UI" pitchFamily="50" charset="-128"/>
              </a:rPr>
              <a:t>Profit Center</a:t>
            </a:r>
            <a:endParaRPr lang="ja-JP" altLang="en-US" sz="1200" kern="0" dirty="0">
              <a:latin typeface="+mj-lt"/>
              <a:ea typeface="Meiryo UI" pitchFamily="50" charset="-128"/>
              <a:cs typeface="Meiryo UI" pitchFamily="50" charset="-128"/>
            </a:endParaRPr>
          </a:p>
        </p:txBody>
      </p:sp>
      <p:sp>
        <p:nvSpPr>
          <p:cNvPr id="25" name="Rounded Rectangle 7">
            <a:extLst>
              <a:ext uri="{FF2B5EF4-FFF2-40B4-BE49-F238E27FC236}">
                <a16:creationId xmlns:a16="http://schemas.microsoft.com/office/drawing/2014/main" id="{2A0BC411-A8C1-BC43-A867-C88990CEBAD8}"/>
              </a:ext>
            </a:extLst>
          </p:cNvPr>
          <p:cNvSpPr/>
          <p:nvPr/>
        </p:nvSpPr>
        <p:spPr bwMode="gray">
          <a:xfrm>
            <a:off x="10159096" y="4351892"/>
            <a:ext cx="1183504" cy="204515"/>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200" kern="0" dirty="0">
                <a:latin typeface="+mj-lt"/>
                <a:ea typeface="Meiryo UI" pitchFamily="50" charset="-128"/>
                <a:cs typeface="Meiryo UI" pitchFamily="50" charset="-128"/>
              </a:rPr>
              <a:t>Asset </a:t>
            </a:r>
            <a:endParaRPr lang="ja-JP" altLang="en-US" sz="1200" kern="0" dirty="0">
              <a:latin typeface="+mj-lt"/>
              <a:ea typeface="Meiryo UI" pitchFamily="50" charset="-128"/>
              <a:cs typeface="Meiryo UI" pitchFamily="50" charset="-128"/>
            </a:endParaRPr>
          </a:p>
        </p:txBody>
      </p:sp>
      <p:sp>
        <p:nvSpPr>
          <p:cNvPr id="26" name="Rounded Rectangle 7">
            <a:extLst>
              <a:ext uri="{FF2B5EF4-FFF2-40B4-BE49-F238E27FC236}">
                <a16:creationId xmlns:a16="http://schemas.microsoft.com/office/drawing/2014/main" id="{AA2B5C6A-5C67-114B-B8C9-07F94F654564}"/>
              </a:ext>
            </a:extLst>
          </p:cNvPr>
          <p:cNvSpPr/>
          <p:nvPr/>
        </p:nvSpPr>
        <p:spPr bwMode="gray">
          <a:xfrm>
            <a:off x="10369521" y="4602824"/>
            <a:ext cx="1183504" cy="204515"/>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200" kern="0" dirty="0">
                <a:latin typeface="+mj-lt"/>
                <a:ea typeface="Meiryo UI" pitchFamily="50" charset="-128"/>
                <a:cs typeface="Meiryo UI" pitchFamily="50" charset="-128"/>
              </a:rPr>
              <a:t>…</a:t>
            </a:r>
            <a:endParaRPr lang="ja-JP" altLang="en-US" sz="1200" kern="0" dirty="0">
              <a:latin typeface="+mj-lt"/>
              <a:ea typeface="Meiryo UI" pitchFamily="50" charset="-128"/>
              <a:cs typeface="Meiryo UI" pitchFamily="50" charset="-128"/>
            </a:endParaRPr>
          </a:p>
        </p:txBody>
      </p:sp>
      <p:sp>
        <p:nvSpPr>
          <p:cNvPr id="28" name="Rounded Rectangle 7">
            <a:extLst>
              <a:ext uri="{FF2B5EF4-FFF2-40B4-BE49-F238E27FC236}">
                <a16:creationId xmlns:a16="http://schemas.microsoft.com/office/drawing/2014/main" id="{4B7B9F01-AF4B-584A-8579-F8384A6E7E10}"/>
              </a:ext>
            </a:extLst>
          </p:cNvPr>
          <p:cNvSpPr/>
          <p:nvPr/>
        </p:nvSpPr>
        <p:spPr bwMode="gray">
          <a:xfrm>
            <a:off x="7414000" y="4213806"/>
            <a:ext cx="851007" cy="469816"/>
          </a:xfrm>
          <a:prstGeom prst="roundRect">
            <a:avLst/>
          </a:prstGeom>
          <a:noFill/>
          <a:ln w="19050" algn="ctr">
            <a:solidFill>
              <a:schemeClr val="accent3"/>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900" kern="0" dirty="0">
                <a:latin typeface="+mj-lt"/>
                <a:ea typeface="Meiryo UI" pitchFamily="50" charset="-128"/>
                <a:cs typeface="Meiryo UI" pitchFamily="50" charset="-128"/>
              </a:rPr>
              <a:t>Production</a:t>
            </a:r>
            <a:endParaRPr lang="ja-JP" altLang="en-US" sz="900" kern="0" dirty="0">
              <a:latin typeface="+mj-lt"/>
              <a:ea typeface="Meiryo UI" pitchFamily="50" charset="-128"/>
              <a:cs typeface="Meiryo UI" pitchFamily="50" charset="-128"/>
            </a:endParaRPr>
          </a:p>
        </p:txBody>
      </p:sp>
      <p:sp>
        <p:nvSpPr>
          <p:cNvPr id="29" name="Rectangle 28">
            <a:extLst>
              <a:ext uri="{FF2B5EF4-FFF2-40B4-BE49-F238E27FC236}">
                <a16:creationId xmlns:a16="http://schemas.microsoft.com/office/drawing/2014/main" id="{07A0B71A-8796-6C48-B908-C487BA03DE3E}"/>
              </a:ext>
            </a:extLst>
          </p:cNvPr>
          <p:cNvSpPr/>
          <p:nvPr/>
        </p:nvSpPr>
        <p:spPr bwMode="auto">
          <a:xfrm>
            <a:off x="504004" y="3150616"/>
            <a:ext cx="11356990" cy="638968"/>
          </a:xfrm>
          <a:prstGeom prst="rect">
            <a:avLst/>
          </a:prstGeom>
          <a:solidFill>
            <a:schemeClr val="accent3">
              <a:lumMod val="20000"/>
              <a:lumOff val="80000"/>
            </a:schemeClr>
          </a:solidFill>
          <a:ln>
            <a:noFill/>
          </a:ln>
          <a:effectLst/>
        </p:spPr>
        <p:txBody>
          <a:bodyPr vert="horz" wrap="square" lIns="91392" tIns="45696" rIns="91392" bIns="45696" numCol="1" rtlCol="0" anchor="t" anchorCtr="0" compatLnSpc="1">
            <a:prstTxWarp prst="textNoShape">
              <a:avLst/>
            </a:prstTxWarp>
          </a:bodyPr>
          <a:lstStyle/>
          <a:p>
            <a:pPr defTabSz="913852" fontAlgn="base">
              <a:spcBef>
                <a:spcPct val="0"/>
              </a:spcBef>
              <a:spcAft>
                <a:spcPct val="0"/>
              </a:spcAft>
            </a:pPr>
            <a:r>
              <a:rPr kumimoji="1" lang="en-US" altLang="ja-JP" sz="1200" b="1" dirty="0">
                <a:latin typeface="+mj-lt"/>
                <a:ea typeface="HGPｺﾞｼｯｸE" pitchFamily="50" charset="-128"/>
              </a:rPr>
              <a:t>Composite</a:t>
            </a:r>
            <a:r>
              <a:rPr kumimoji="1" lang="ja-JP" altLang="en-US" sz="1200" b="1" dirty="0">
                <a:latin typeface="+mj-lt"/>
                <a:ea typeface="HGPｺﾞｼｯｸE" pitchFamily="50" charset="-128"/>
              </a:rPr>
              <a:t> </a:t>
            </a:r>
            <a:r>
              <a:rPr kumimoji="1" lang="en-US" altLang="ja-JP" sz="1200" b="1" dirty="0">
                <a:latin typeface="+mj-lt"/>
                <a:ea typeface="HGPｺﾞｼｯｸE" pitchFamily="50" charset="-128"/>
              </a:rPr>
              <a:t>View</a:t>
            </a:r>
            <a:endParaRPr kumimoji="1" lang="ja-JP" altLang="en-US" sz="1200" b="1" dirty="0">
              <a:latin typeface="+mj-lt"/>
              <a:ea typeface="HGPｺﾞｼｯｸE" pitchFamily="50" charset="-128"/>
            </a:endParaRPr>
          </a:p>
        </p:txBody>
      </p:sp>
      <p:sp>
        <p:nvSpPr>
          <p:cNvPr id="30" name="Rounded Rectangle 66">
            <a:extLst>
              <a:ext uri="{FF2B5EF4-FFF2-40B4-BE49-F238E27FC236}">
                <a16:creationId xmlns:a16="http://schemas.microsoft.com/office/drawing/2014/main" id="{375CDD18-107E-104C-B2AE-24224156E53D}"/>
              </a:ext>
            </a:extLst>
          </p:cNvPr>
          <p:cNvSpPr/>
          <p:nvPr/>
        </p:nvSpPr>
        <p:spPr bwMode="gray">
          <a:xfrm>
            <a:off x="5697552" y="3244464"/>
            <a:ext cx="986464" cy="469816"/>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200" kern="0" dirty="0">
                <a:latin typeface="+mj-lt"/>
                <a:ea typeface="Meiryo UI" pitchFamily="50" charset="-128"/>
                <a:cs typeface="Meiryo UI" pitchFamily="50" charset="-128"/>
              </a:rPr>
              <a:t>Sales-Purchase-stock</a:t>
            </a:r>
            <a:endParaRPr lang="ja-JP" altLang="en-US" sz="1200" kern="0" dirty="0">
              <a:latin typeface="+mj-lt"/>
              <a:ea typeface="Meiryo UI" pitchFamily="50" charset="-128"/>
              <a:cs typeface="Meiryo UI" pitchFamily="50" charset="-128"/>
            </a:endParaRPr>
          </a:p>
        </p:txBody>
      </p:sp>
      <p:cxnSp>
        <p:nvCxnSpPr>
          <p:cNvPr id="31" name="Straight Arrow Connector 30">
            <a:extLst>
              <a:ext uri="{FF2B5EF4-FFF2-40B4-BE49-F238E27FC236}">
                <a16:creationId xmlns:a16="http://schemas.microsoft.com/office/drawing/2014/main" id="{DCB01AED-9F7F-6946-9B42-D19CE0284F5E}"/>
              </a:ext>
            </a:extLst>
          </p:cNvPr>
          <p:cNvCxnSpPr>
            <a:stCxn id="23" idx="0"/>
            <a:endCxn id="30" idx="2"/>
          </p:cNvCxnSpPr>
          <p:nvPr/>
        </p:nvCxnSpPr>
        <p:spPr bwMode="auto">
          <a:xfrm flipV="1">
            <a:off x="4007877" y="3714280"/>
            <a:ext cx="2182908" cy="500226"/>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13839A0B-A26E-F344-B6BB-6B8262A07F7F}"/>
              </a:ext>
            </a:extLst>
          </p:cNvPr>
          <p:cNvCxnSpPr>
            <a:stCxn id="20" idx="0"/>
            <a:endCxn id="30" idx="2"/>
          </p:cNvCxnSpPr>
          <p:nvPr/>
        </p:nvCxnSpPr>
        <p:spPr bwMode="auto">
          <a:xfrm flipV="1">
            <a:off x="5887308" y="3714281"/>
            <a:ext cx="303477" cy="503182"/>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4B33DE25-6295-7B4D-89C9-65237328008C}"/>
              </a:ext>
            </a:extLst>
          </p:cNvPr>
          <p:cNvCxnSpPr>
            <a:stCxn id="21" idx="0"/>
            <a:endCxn id="30" idx="2"/>
          </p:cNvCxnSpPr>
          <p:nvPr/>
        </p:nvCxnSpPr>
        <p:spPr bwMode="auto">
          <a:xfrm flipH="1" flipV="1">
            <a:off x="6190787" y="3714283"/>
            <a:ext cx="677553" cy="499527"/>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ounded Rectangle 66">
            <a:extLst>
              <a:ext uri="{FF2B5EF4-FFF2-40B4-BE49-F238E27FC236}">
                <a16:creationId xmlns:a16="http://schemas.microsoft.com/office/drawing/2014/main" id="{70B1CC4C-1547-E94F-A91F-6FE334DCAD0D}"/>
              </a:ext>
            </a:extLst>
          </p:cNvPr>
          <p:cNvSpPr/>
          <p:nvPr/>
        </p:nvSpPr>
        <p:spPr bwMode="gray">
          <a:xfrm>
            <a:off x="3467171" y="3239487"/>
            <a:ext cx="986463" cy="469816"/>
          </a:xfrm>
          <a:prstGeom prst="roundRect">
            <a:avLst/>
          </a:prstGeom>
          <a:noFill/>
          <a:ln w="19050" algn="ctr">
            <a:solidFill>
              <a:schemeClr val="accent3"/>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200" kern="0" dirty="0">
                <a:latin typeface="+mj-lt"/>
                <a:ea typeface="Meiryo UI" pitchFamily="50" charset="-128"/>
                <a:cs typeface="Meiryo UI" pitchFamily="50" charset="-128"/>
              </a:rPr>
              <a:t>GL Balance</a:t>
            </a:r>
            <a:endParaRPr lang="ja-JP" altLang="en-US" sz="1200" kern="0" dirty="0">
              <a:latin typeface="+mj-lt"/>
              <a:ea typeface="Meiryo UI" pitchFamily="50" charset="-128"/>
              <a:cs typeface="Meiryo UI" pitchFamily="50" charset="-128"/>
            </a:endParaRPr>
          </a:p>
        </p:txBody>
      </p:sp>
      <p:cxnSp>
        <p:nvCxnSpPr>
          <p:cNvPr id="35" name="Straight Arrow Connector 34">
            <a:extLst>
              <a:ext uri="{FF2B5EF4-FFF2-40B4-BE49-F238E27FC236}">
                <a16:creationId xmlns:a16="http://schemas.microsoft.com/office/drawing/2014/main" id="{23D93B18-0F27-674C-ABFD-EDA2A2D63792}"/>
              </a:ext>
            </a:extLst>
          </p:cNvPr>
          <p:cNvCxnSpPr>
            <a:stCxn id="22" idx="0"/>
            <a:endCxn id="34" idx="2"/>
          </p:cNvCxnSpPr>
          <p:nvPr/>
        </p:nvCxnSpPr>
        <p:spPr bwMode="auto">
          <a:xfrm flipV="1">
            <a:off x="2516134" y="3709304"/>
            <a:ext cx="1444269" cy="501809"/>
          </a:xfrm>
          <a:prstGeom prst="straightConnector1">
            <a:avLst/>
          </a:prstGeom>
          <a:noFill/>
          <a:ln w="19050" cap="flat" cmpd="sng" algn="ctr">
            <a:solidFill>
              <a:schemeClr val="accent3"/>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a:extLst>
              <a:ext uri="{FF2B5EF4-FFF2-40B4-BE49-F238E27FC236}">
                <a16:creationId xmlns:a16="http://schemas.microsoft.com/office/drawing/2014/main" id="{02C2DDC5-F27F-ED48-8824-FB390D10BC6F}"/>
              </a:ext>
            </a:extLst>
          </p:cNvPr>
          <p:cNvCxnSpPr>
            <a:stCxn id="19" idx="1"/>
            <a:endCxn id="18" idx="3"/>
          </p:cNvCxnSpPr>
          <p:nvPr/>
        </p:nvCxnSpPr>
        <p:spPr bwMode="auto">
          <a:xfrm flipH="1">
            <a:off x="9356923" y="4377185"/>
            <a:ext cx="460605" cy="0"/>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D8E1CDCE-AB0E-F242-AF47-432613468D52}"/>
              </a:ext>
            </a:extLst>
          </p:cNvPr>
          <p:cNvCxnSpPr>
            <a:stCxn id="11" idx="0"/>
            <a:endCxn id="22" idx="2"/>
          </p:cNvCxnSpPr>
          <p:nvPr/>
        </p:nvCxnSpPr>
        <p:spPr bwMode="auto">
          <a:xfrm flipV="1">
            <a:off x="2516132" y="4680930"/>
            <a:ext cx="0" cy="569933"/>
          </a:xfrm>
          <a:prstGeom prst="straightConnector1">
            <a:avLst/>
          </a:prstGeom>
          <a:noFill/>
          <a:ln w="19050" cap="flat" cmpd="sng" algn="ctr">
            <a:solidFill>
              <a:schemeClr val="accent3"/>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CFC93117-3CF7-4749-96E0-784A1D0981B5}"/>
              </a:ext>
            </a:extLst>
          </p:cNvPr>
          <p:cNvCxnSpPr>
            <a:stCxn id="12" idx="0"/>
            <a:endCxn id="23" idx="2"/>
          </p:cNvCxnSpPr>
          <p:nvPr/>
        </p:nvCxnSpPr>
        <p:spPr bwMode="auto">
          <a:xfrm flipV="1">
            <a:off x="4007875" y="4683623"/>
            <a:ext cx="0" cy="564282"/>
          </a:xfrm>
          <a:prstGeom prst="straightConnector1">
            <a:avLst/>
          </a:prstGeom>
          <a:noFill/>
          <a:ln w="19050" cap="flat" cmpd="sng" algn="ctr">
            <a:solidFill>
              <a:schemeClr val="accent3"/>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4646B1F3-0625-534F-B1C0-03A9FBE3E750}"/>
              </a:ext>
            </a:extLst>
          </p:cNvPr>
          <p:cNvCxnSpPr>
            <a:stCxn id="9" idx="0"/>
            <a:endCxn id="20" idx="2"/>
          </p:cNvCxnSpPr>
          <p:nvPr/>
        </p:nvCxnSpPr>
        <p:spPr bwMode="auto">
          <a:xfrm flipV="1">
            <a:off x="5887305" y="4687278"/>
            <a:ext cx="0" cy="563584"/>
          </a:xfrm>
          <a:prstGeom prst="straightConnector1">
            <a:avLst/>
          </a:prstGeom>
          <a:noFill/>
          <a:ln w="19050" cap="flat" cmpd="sng" algn="ctr">
            <a:solidFill>
              <a:schemeClr val="accent3"/>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6D6BBB4F-1DBC-DA41-860D-062BAD352C6C}"/>
              </a:ext>
            </a:extLst>
          </p:cNvPr>
          <p:cNvCxnSpPr>
            <a:stCxn id="10" idx="0"/>
            <a:endCxn id="21" idx="2"/>
          </p:cNvCxnSpPr>
          <p:nvPr/>
        </p:nvCxnSpPr>
        <p:spPr bwMode="auto">
          <a:xfrm flipV="1">
            <a:off x="6868335" y="4683623"/>
            <a:ext cx="0" cy="563584"/>
          </a:xfrm>
          <a:prstGeom prst="straightConnector1">
            <a:avLst/>
          </a:prstGeom>
          <a:noFill/>
          <a:ln w="19050" cap="flat" cmpd="sng" algn="ctr">
            <a:solidFill>
              <a:schemeClr val="accent3"/>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5C65D1-9284-8547-AEEA-AF96A6D23397}"/>
              </a:ext>
            </a:extLst>
          </p:cNvPr>
          <p:cNvCxnSpPr>
            <a:stCxn id="16" idx="0"/>
            <a:endCxn id="28" idx="2"/>
          </p:cNvCxnSpPr>
          <p:nvPr/>
        </p:nvCxnSpPr>
        <p:spPr bwMode="auto">
          <a:xfrm flipV="1">
            <a:off x="7839501" y="4683623"/>
            <a:ext cx="0" cy="563584"/>
          </a:xfrm>
          <a:prstGeom prst="straightConnector1">
            <a:avLst/>
          </a:prstGeom>
          <a:noFill/>
          <a:ln w="19050" cap="flat" cmpd="sng" algn="ctr">
            <a:solidFill>
              <a:schemeClr val="accent3"/>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ectangle 41">
            <a:extLst>
              <a:ext uri="{FF2B5EF4-FFF2-40B4-BE49-F238E27FC236}">
                <a16:creationId xmlns:a16="http://schemas.microsoft.com/office/drawing/2014/main" id="{97E17B3C-37B9-7443-9AA0-D0D15732A20F}"/>
              </a:ext>
            </a:extLst>
          </p:cNvPr>
          <p:cNvSpPr/>
          <p:nvPr/>
        </p:nvSpPr>
        <p:spPr bwMode="auto">
          <a:xfrm>
            <a:off x="504001" y="2264939"/>
            <a:ext cx="11356990" cy="865872"/>
          </a:xfrm>
          <a:prstGeom prst="rect">
            <a:avLst/>
          </a:prstGeom>
          <a:solidFill>
            <a:schemeClr val="accent3">
              <a:lumMod val="20000"/>
              <a:lumOff val="80000"/>
            </a:schemeClr>
          </a:solidFill>
          <a:ln>
            <a:noFill/>
          </a:ln>
          <a:effectLst/>
        </p:spPr>
        <p:txBody>
          <a:bodyPr vert="horz" wrap="square" lIns="91392" tIns="45696" rIns="91392" bIns="45696" numCol="1" rtlCol="0" anchor="t" anchorCtr="0" compatLnSpc="1">
            <a:prstTxWarp prst="textNoShape">
              <a:avLst/>
            </a:prstTxWarp>
          </a:bodyPr>
          <a:lstStyle/>
          <a:p>
            <a:pPr defTabSz="913852" fontAlgn="base">
              <a:spcBef>
                <a:spcPct val="0"/>
              </a:spcBef>
              <a:spcAft>
                <a:spcPct val="0"/>
              </a:spcAft>
            </a:pPr>
            <a:r>
              <a:rPr kumimoji="1" lang="en-US" altLang="ja-JP" sz="1200" b="1" dirty="0">
                <a:latin typeface="+mj-lt"/>
                <a:ea typeface="HGPｺﾞｼｯｸE" pitchFamily="50" charset="-128"/>
              </a:rPr>
              <a:t>Consumption</a:t>
            </a:r>
            <a:r>
              <a:rPr kumimoji="1" lang="ja-JP" altLang="en-US" sz="1200" b="1" dirty="0">
                <a:latin typeface="+mj-lt"/>
                <a:ea typeface="HGPｺﾞｼｯｸE" pitchFamily="50" charset="-128"/>
              </a:rPr>
              <a:t> </a:t>
            </a:r>
            <a:r>
              <a:rPr kumimoji="1" lang="en-US" altLang="ja-JP" sz="1200" b="1" dirty="0">
                <a:latin typeface="+mj-lt"/>
                <a:ea typeface="HGPｺﾞｼｯｸE" pitchFamily="50" charset="-128"/>
              </a:rPr>
              <a:t>View</a:t>
            </a:r>
            <a:endParaRPr kumimoji="1" lang="ja-JP" altLang="en-US" sz="1200" b="1" dirty="0">
              <a:latin typeface="+mj-lt"/>
              <a:ea typeface="HGPｺﾞｼｯｸE" pitchFamily="50" charset="-128"/>
            </a:endParaRPr>
          </a:p>
        </p:txBody>
      </p:sp>
      <p:sp>
        <p:nvSpPr>
          <p:cNvPr id="43" name="Rounded Rectangle 66">
            <a:extLst>
              <a:ext uri="{FF2B5EF4-FFF2-40B4-BE49-F238E27FC236}">
                <a16:creationId xmlns:a16="http://schemas.microsoft.com/office/drawing/2014/main" id="{7B34BD4B-6B5C-A94D-8E30-830FA54D87EC}"/>
              </a:ext>
            </a:extLst>
          </p:cNvPr>
          <p:cNvSpPr/>
          <p:nvPr/>
        </p:nvSpPr>
        <p:spPr bwMode="gray">
          <a:xfrm>
            <a:off x="1380959" y="2713814"/>
            <a:ext cx="934193" cy="290607"/>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Performance</a:t>
            </a:r>
            <a:endParaRPr lang="ja-JP" altLang="en-US" sz="1000" kern="0" dirty="0">
              <a:latin typeface="+mj-lt"/>
              <a:ea typeface="Meiryo UI" pitchFamily="50" charset="-128"/>
              <a:cs typeface="Meiryo UI" pitchFamily="50" charset="-128"/>
            </a:endParaRPr>
          </a:p>
        </p:txBody>
      </p:sp>
      <p:cxnSp>
        <p:nvCxnSpPr>
          <p:cNvPr id="44" name="Straight Arrow Connector 43">
            <a:extLst>
              <a:ext uri="{FF2B5EF4-FFF2-40B4-BE49-F238E27FC236}">
                <a16:creationId xmlns:a16="http://schemas.microsoft.com/office/drawing/2014/main" id="{2E9984AA-D41F-3043-8661-443173209165}"/>
              </a:ext>
            </a:extLst>
          </p:cNvPr>
          <p:cNvCxnSpPr>
            <a:stCxn id="22" idx="0"/>
            <a:endCxn id="43" idx="2"/>
          </p:cNvCxnSpPr>
          <p:nvPr/>
        </p:nvCxnSpPr>
        <p:spPr bwMode="auto">
          <a:xfrm flipH="1" flipV="1">
            <a:off x="1848054" y="3004421"/>
            <a:ext cx="668078" cy="1206693"/>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Rounded Rectangle 66">
            <a:extLst>
              <a:ext uri="{FF2B5EF4-FFF2-40B4-BE49-F238E27FC236}">
                <a16:creationId xmlns:a16="http://schemas.microsoft.com/office/drawing/2014/main" id="{C4A51037-1467-164A-A680-A57DF9A58B28}"/>
              </a:ext>
            </a:extLst>
          </p:cNvPr>
          <p:cNvSpPr/>
          <p:nvPr/>
        </p:nvSpPr>
        <p:spPr bwMode="gray">
          <a:xfrm>
            <a:off x="2406431" y="2729282"/>
            <a:ext cx="934193" cy="268535"/>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200" kern="0" dirty="0">
                <a:latin typeface="+mj-lt"/>
                <a:ea typeface="Meiryo UI" pitchFamily="50" charset="-128"/>
                <a:cs typeface="Meiryo UI" pitchFamily="50" charset="-128"/>
              </a:rPr>
              <a:t>P/L</a:t>
            </a:r>
            <a:endParaRPr lang="ja-JP" altLang="en-US" sz="1200" kern="0" dirty="0">
              <a:latin typeface="+mj-lt"/>
              <a:ea typeface="Meiryo UI" pitchFamily="50" charset="-128"/>
              <a:cs typeface="Meiryo UI" pitchFamily="50" charset="-128"/>
            </a:endParaRPr>
          </a:p>
        </p:txBody>
      </p:sp>
      <p:cxnSp>
        <p:nvCxnSpPr>
          <p:cNvPr id="46" name="Straight Arrow Connector 45">
            <a:extLst>
              <a:ext uri="{FF2B5EF4-FFF2-40B4-BE49-F238E27FC236}">
                <a16:creationId xmlns:a16="http://schemas.microsoft.com/office/drawing/2014/main" id="{27AA11FD-754C-7B41-8222-C4357DD56ACA}"/>
              </a:ext>
            </a:extLst>
          </p:cNvPr>
          <p:cNvCxnSpPr>
            <a:stCxn id="22" idx="0"/>
            <a:endCxn id="45" idx="2"/>
          </p:cNvCxnSpPr>
          <p:nvPr/>
        </p:nvCxnSpPr>
        <p:spPr bwMode="auto">
          <a:xfrm flipV="1">
            <a:off x="2516133" y="2997817"/>
            <a:ext cx="357394" cy="1213297"/>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ounded Rectangle 66">
            <a:extLst>
              <a:ext uri="{FF2B5EF4-FFF2-40B4-BE49-F238E27FC236}">
                <a16:creationId xmlns:a16="http://schemas.microsoft.com/office/drawing/2014/main" id="{66827FE5-97CC-8E40-BC3F-650F1748DD60}"/>
              </a:ext>
            </a:extLst>
          </p:cNvPr>
          <p:cNvSpPr/>
          <p:nvPr/>
        </p:nvSpPr>
        <p:spPr bwMode="gray">
          <a:xfrm>
            <a:off x="2996270" y="2354146"/>
            <a:ext cx="934193" cy="277398"/>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P/L Actual vs </a:t>
            </a:r>
            <a:r>
              <a:rPr lang="en-US" altLang="ja-JP" sz="1000" kern="0" dirty="0" err="1">
                <a:latin typeface="+mj-lt"/>
                <a:ea typeface="Meiryo UI" pitchFamily="50" charset="-128"/>
                <a:cs typeface="Meiryo UI" pitchFamily="50" charset="-128"/>
              </a:rPr>
              <a:t>prev</a:t>
            </a:r>
            <a:endParaRPr lang="ja-JP" altLang="en-US" sz="1000" kern="0" dirty="0">
              <a:latin typeface="+mj-lt"/>
              <a:ea typeface="Meiryo UI" pitchFamily="50" charset="-128"/>
              <a:cs typeface="Meiryo UI" pitchFamily="50" charset="-128"/>
            </a:endParaRPr>
          </a:p>
        </p:txBody>
      </p:sp>
      <p:sp>
        <p:nvSpPr>
          <p:cNvPr id="48" name="Rounded Rectangle 7">
            <a:extLst>
              <a:ext uri="{FF2B5EF4-FFF2-40B4-BE49-F238E27FC236}">
                <a16:creationId xmlns:a16="http://schemas.microsoft.com/office/drawing/2014/main" id="{C0BD1345-5387-3245-BDCF-EAB5FB022EB6}"/>
              </a:ext>
            </a:extLst>
          </p:cNvPr>
          <p:cNvSpPr/>
          <p:nvPr/>
        </p:nvSpPr>
        <p:spPr bwMode="gray">
          <a:xfrm>
            <a:off x="8368742" y="5239526"/>
            <a:ext cx="851007" cy="469816"/>
          </a:xfrm>
          <a:prstGeom prst="roundRect">
            <a:avLst/>
          </a:prstGeom>
          <a:solidFill>
            <a:schemeClr val="accent5">
              <a:lumMod val="60000"/>
              <a:lumOff val="40000"/>
            </a:schemeClr>
          </a:solidFill>
          <a:ln w="6350" algn="ctr">
            <a:noFill/>
            <a:miter lim="800000"/>
            <a:headEnd/>
            <a:tailEnd/>
          </a:ln>
        </p:spPr>
        <p:txBody>
          <a:bodyPr lIns="89954" tIns="71962" rIns="89954" bIns="71962" rtlCol="0" anchor="ctr"/>
          <a:lstStyle/>
          <a:p>
            <a:pPr algn="ctr" defTabSz="913852" fontAlgn="base">
              <a:spcAft>
                <a:spcPct val="0"/>
              </a:spcAft>
              <a:buClr>
                <a:srgbClr val="F0AB00"/>
              </a:buClr>
              <a:buSzPct val="80000"/>
            </a:pPr>
            <a:r>
              <a:rPr lang="en-US" altLang="ja-JP" sz="1000" kern="0" dirty="0">
                <a:latin typeface="+mj-lt"/>
                <a:ea typeface="Meiryo UI" pitchFamily="50" charset="-128"/>
                <a:cs typeface="Meiryo UI" pitchFamily="50" charset="-128"/>
              </a:rPr>
              <a:t>Custom table</a:t>
            </a:r>
          </a:p>
        </p:txBody>
      </p:sp>
      <p:sp>
        <p:nvSpPr>
          <p:cNvPr id="49" name="Rounded Rectangle 7">
            <a:extLst>
              <a:ext uri="{FF2B5EF4-FFF2-40B4-BE49-F238E27FC236}">
                <a16:creationId xmlns:a16="http://schemas.microsoft.com/office/drawing/2014/main" id="{72414910-2217-C748-97B5-9829654DE8AA}"/>
              </a:ext>
            </a:extLst>
          </p:cNvPr>
          <p:cNvSpPr/>
          <p:nvPr/>
        </p:nvSpPr>
        <p:spPr bwMode="gray">
          <a:xfrm>
            <a:off x="8368742" y="4206126"/>
            <a:ext cx="851007" cy="469816"/>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900" kern="0" dirty="0">
                <a:latin typeface="+mj-lt"/>
                <a:ea typeface="Meiryo UI" pitchFamily="50" charset="-128"/>
                <a:cs typeface="Meiryo UI" pitchFamily="50" charset="-128"/>
              </a:rPr>
              <a:t>Warehouse</a:t>
            </a:r>
            <a:endParaRPr lang="ja-JP" altLang="en-US" sz="900" kern="0" dirty="0">
              <a:latin typeface="+mj-lt"/>
              <a:ea typeface="Meiryo UI" pitchFamily="50" charset="-128"/>
              <a:cs typeface="Meiryo UI" pitchFamily="50" charset="-128"/>
            </a:endParaRPr>
          </a:p>
        </p:txBody>
      </p:sp>
      <p:cxnSp>
        <p:nvCxnSpPr>
          <p:cNvPr id="50" name="Straight Arrow Connector 49">
            <a:extLst>
              <a:ext uri="{FF2B5EF4-FFF2-40B4-BE49-F238E27FC236}">
                <a16:creationId xmlns:a16="http://schemas.microsoft.com/office/drawing/2014/main" id="{7370E534-54FA-3E42-AE54-63479379A71C}"/>
              </a:ext>
            </a:extLst>
          </p:cNvPr>
          <p:cNvCxnSpPr>
            <a:stCxn id="48" idx="0"/>
            <a:endCxn id="49" idx="2"/>
          </p:cNvCxnSpPr>
          <p:nvPr/>
        </p:nvCxnSpPr>
        <p:spPr bwMode="auto">
          <a:xfrm flipV="1">
            <a:off x="8794241" y="4675943"/>
            <a:ext cx="0" cy="563584"/>
          </a:xfrm>
          <a:prstGeom prst="straightConnector1">
            <a:avLst/>
          </a:prstGeom>
          <a:noFill/>
          <a:ln w="19050" cap="flat" cmpd="sng" algn="ctr">
            <a:solidFill>
              <a:schemeClr val="accent1">
                <a:lumMod val="75000"/>
              </a:schemeClr>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AA44DE53-6256-6441-A688-0F23B178C8FB}"/>
              </a:ext>
            </a:extLst>
          </p:cNvPr>
          <p:cNvCxnSpPr>
            <a:stCxn id="22" idx="0"/>
            <a:endCxn id="47" idx="2"/>
          </p:cNvCxnSpPr>
          <p:nvPr/>
        </p:nvCxnSpPr>
        <p:spPr bwMode="auto">
          <a:xfrm flipV="1">
            <a:off x="2516133" y="2631545"/>
            <a:ext cx="947233" cy="1579569"/>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Rounded Rectangle 66">
            <a:extLst>
              <a:ext uri="{FF2B5EF4-FFF2-40B4-BE49-F238E27FC236}">
                <a16:creationId xmlns:a16="http://schemas.microsoft.com/office/drawing/2014/main" id="{AA92C87F-A8E5-3F47-AAFD-F0C3478D506E}"/>
              </a:ext>
            </a:extLst>
          </p:cNvPr>
          <p:cNvSpPr/>
          <p:nvPr/>
        </p:nvSpPr>
        <p:spPr bwMode="gray">
          <a:xfrm>
            <a:off x="3677670" y="2720415"/>
            <a:ext cx="934193" cy="277398"/>
          </a:xfrm>
          <a:prstGeom prst="roundRect">
            <a:avLst/>
          </a:prstGeom>
          <a:noFill/>
          <a:ln w="19050" algn="ctr">
            <a:solidFill>
              <a:schemeClr val="accent3"/>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Trial Balance</a:t>
            </a:r>
            <a:endParaRPr lang="ja-JP" altLang="en-US" sz="1000" kern="0" dirty="0">
              <a:latin typeface="+mj-lt"/>
              <a:ea typeface="Meiryo UI" pitchFamily="50" charset="-128"/>
              <a:cs typeface="Meiryo UI" pitchFamily="50" charset="-128"/>
            </a:endParaRPr>
          </a:p>
        </p:txBody>
      </p:sp>
      <p:cxnSp>
        <p:nvCxnSpPr>
          <p:cNvPr id="53" name="Straight Arrow Connector 52">
            <a:extLst>
              <a:ext uri="{FF2B5EF4-FFF2-40B4-BE49-F238E27FC236}">
                <a16:creationId xmlns:a16="http://schemas.microsoft.com/office/drawing/2014/main" id="{CBEDBA72-F1C1-C742-AE67-FD30E0CDB001}"/>
              </a:ext>
            </a:extLst>
          </p:cNvPr>
          <p:cNvCxnSpPr>
            <a:stCxn id="34" idx="0"/>
            <a:endCxn id="52" idx="2"/>
          </p:cNvCxnSpPr>
          <p:nvPr/>
        </p:nvCxnSpPr>
        <p:spPr bwMode="auto">
          <a:xfrm flipV="1">
            <a:off x="3960400" y="2997816"/>
            <a:ext cx="184364" cy="241675"/>
          </a:xfrm>
          <a:prstGeom prst="straightConnector1">
            <a:avLst/>
          </a:prstGeom>
          <a:noFill/>
          <a:ln w="19050" cap="flat" cmpd="sng" algn="ctr">
            <a:solidFill>
              <a:schemeClr val="accent3"/>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Rounded Rectangle 66">
            <a:extLst>
              <a:ext uri="{FF2B5EF4-FFF2-40B4-BE49-F238E27FC236}">
                <a16:creationId xmlns:a16="http://schemas.microsoft.com/office/drawing/2014/main" id="{DFF4BB71-537C-1243-824E-C951139120CF}"/>
              </a:ext>
            </a:extLst>
          </p:cNvPr>
          <p:cNvSpPr/>
          <p:nvPr/>
        </p:nvSpPr>
        <p:spPr bwMode="gray">
          <a:xfrm>
            <a:off x="4274588" y="2356720"/>
            <a:ext cx="1024509" cy="281578"/>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Sales order item</a:t>
            </a:r>
            <a:endParaRPr lang="ja-JP" altLang="en-US" sz="1000" kern="0" dirty="0">
              <a:latin typeface="+mj-lt"/>
              <a:ea typeface="Meiryo UI" pitchFamily="50" charset="-128"/>
              <a:cs typeface="Meiryo UI" pitchFamily="50" charset="-128"/>
            </a:endParaRPr>
          </a:p>
        </p:txBody>
      </p:sp>
      <p:cxnSp>
        <p:nvCxnSpPr>
          <p:cNvPr id="55" name="Straight Arrow Connector 54">
            <a:extLst>
              <a:ext uri="{FF2B5EF4-FFF2-40B4-BE49-F238E27FC236}">
                <a16:creationId xmlns:a16="http://schemas.microsoft.com/office/drawing/2014/main" id="{255C37F0-4A49-6B45-8F74-ECDA91F52FB1}"/>
              </a:ext>
            </a:extLst>
          </p:cNvPr>
          <p:cNvCxnSpPr>
            <a:stCxn id="23" idx="0"/>
            <a:endCxn id="54" idx="2"/>
          </p:cNvCxnSpPr>
          <p:nvPr/>
        </p:nvCxnSpPr>
        <p:spPr bwMode="auto">
          <a:xfrm flipV="1">
            <a:off x="4007876" y="2638298"/>
            <a:ext cx="778966" cy="1576209"/>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a:extLst>
              <a:ext uri="{FF2B5EF4-FFF2-40B4-BE49-F238E27FC236}">
                <a16:creationId xmlns:a16="http://schemas.microsoft.com/office/drawing/2014/main" id="{6AB90408-A362-8543-9EF2-7D63058BFD3D}"/>
              </a:ext>
            </a:extLst>
          </p:cNvPr>
          <p:cNvCxnSpPr>
            <a:stCxn id="13" idx="0"/>
            <a:endCxn id="24" idx="2"/>
          </p:cNvCxnSpPr>
          <p:nvPr/>
        </p:nvCxnSpPr>
        <p:spPr bwMode="auto">
          <a:xfrm flipV="1">
            <a:off x="10546611" y="4305476"/>
            <a:ext cx="0" cy="836021"/>
          </a:xfrm>
          <a:prstGeom prst="straightConnector1">
            <a:avLst/>
          </a:prstGeom>
          <a:noFill/>
          <a:ln w="19050" cap="flat" cmpd="sng" algn="ctr">
            <a:solidFill>
              <a:schemeClr val="accent3"/>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a:extLst>
              <a:ext uri="{FF2B5EF4-FFF2-40B4-BE49-F238E27FC236}">
                <a16:creationId xmlns:a16="http://schemas.microsoft.com/office/drawing/2014/main" id="{1CD5782A-9AA6-6E4D-8D03-A3EC360B9367}"/>
              </a:ext>
            </a:extLst>
          </p:cNvPr>
          <p:cNvCxnSpPr>
            <a:stCxn id="14" idx="0"/>
            <a:endCxn id="25" idx="2"/>
          </p:cNvCxnSpPr>
          <p:nvPr/>
        </p:nvCxnSpPr>
        <p:spPr bwMode="auto">
          <a:xfrm flipV="1">
            <a:off x="10750848" y="4556408"/>
            <a:ext cx="0" cy="836021"/>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7C5668D2-14D5-7145-BA0B-C68DBD63D641}"/>
              </a:ext>
            </a:extLst>
          </p:cNvPr>
          <p:cNvCxnSpPr>
            <a:stCxn id="15" idx="0"/>
            <a:endCxn id="26" idx="2"/>
          </p:cNvCxnSpPr>
          <p:nvPr/>
        </p:nvCxnSpPr>
        <p:spPr bwMode="auto">
          <a:xfrm flipV="1">
            <a:off x="10961273" y="4807341"/>
            <a:ext cx="0" cy="836021"/>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Rounded Rectangle 66">
            <a:extLst>
              <a:ext uri="{FF2B5EF4-FFF2-40B4-BE49-F238E27FC236}">
                <a16:creationId xmlns:a16="http://schemas.microsoft.com/office/drawing/2014/main" id="{510EA8F0-695E-B74E-BECC-E3C79EBF2890}"/>
              </a:ext>
            </a:extLst>
          </p:cNvPr>
          <p:cNvSpPr/>
          <p:nvPr/>
        </p:nvSpPr>
        <p:spPr bwMode="gray">
          <a:xfrm>
            <a:off x="4814532" y="2724933"/>
            <a:ext cx="891132" cy="272883"/>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By vendor</a:t>
            </a:r>
            <a:endParaRPr lang="ja-JP" altLang="en-US" sz="1000" kern="0" dirty="0">
              <a:latin typeface="+mj-lt"/>
              <a:ea typeface="Meiryo UI" pitchFamily="50" charset="-128"/>
              <a:cs typeface="Meiryo UI" pitchFamily="50" charset="-128"/>
            </a:endParaRPr>
          </a:p>
        </p:txBody>
      </p:sp>
      <p:cxnSp>
        <p:nvCxnSpPr>
          <p:cNvPr id="60" name="Straight Arrow Connector 59">
            <a:extLst>
              <a:ext uri="{FF2B5EF4-FFF2-40B4-BE49-F238E27FC236}">
                <a16:creationId xmlns:a16="http://schemas.microsoft.com/office/drawing/2014/main" id="{DC2DEE1C-06B5-984B-B1D6-0747C283CBBF}"/>
              </a:ext>
            </a:extLst>
          </p:cNvPr>
          <p:cNvCxnSpPr>
            <a:stCxn id="20" idx="0"/>
            <a:endCxn id="59" idx="2"/>
          </p:cNvCxnSpPr>
          <p:nvPr/>
        </p:nvCxnSpPr>
        <p:spPr bwMode="auto">
          <a:xfrm flipH="1" flipV="1">
            <a:off x="5260100" y="2997813"/>
            <a:ext cx="627209" cy="1219648"/>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Rounded Rectangle 66">
            <a:extLst>
              <a:ext uri="{FF2B5EF4-FFF2-40B4-BE49-F238E27FC236}">
                <a16:creationId xmlns:a16="http://schemas.microsoft.com/office/drawing/2014/main" id="{05465654-F342-074E-A12D-FF88AA66065B}"/>
              </a:ext>
            </a:extLst>
          </p:cNvPr>
          <p:cNvSpPr/>
          <p:nvPr/>
        </p:nvSpPr>
        <p:spPr bwMode="gray">
          <a:xfrm>
            <a:off x="6417429" y="2729282"/>
            <a:ext cx="891132" cy="284973"/>
          </a:xfrm>
          <a:prstGeom prst="roundRect">
            <a:avLst/>
          </a:prstGeom>
          <a:noFill/>
          <a:ln w="19050" algn="ctr">
            <a:solidFill>
              <a:schemeClr val="accent3"/>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Stock List</a:t>
            </a:r>
            <a:endParaRPr lang="ja-JP" altLang="en-US" sz="1000" kern="0" dirty="0">
              <a:latin typeface="+mj-lt"/>
              <a:ea typeface="Meiryo UI" pitchFamily="50" charset="-128"/>
              <a:cs typeface="Meiryo UI" pitchFamily="50" charset="-128"/>
            </a:endParaRPr>
          </a:p>
        </p:txBody>
      </p:sp>
      <p:cxnSp>
        <p:nvCxnSpPr>
          <p:cNvPr id="62" name="Straight Arrow Connector 61">
            <a:extLst>
              <a:ext uri="{FF2B5EF4-FFF2-40B4-BE49-F238E27FC236}">
                <a16:creationId xmlns:a16="http://schemas.microsoft.com/office/drawing/2014/main" id="{C3B0303C-28E9-7C40-8D0D-83621294C7D4}"/>
              </a:ext>
            </a:extLst>
          </p:cNvPr>
          <p:cNvCxnSpPr>
            <a:stCxn id="21" idx="0"/>
            <a:endCxn id="61" idx="2"/>
          </p:cNvCxnSpPr>
          <p:nvPr/>
        </p:nvCxnSpPr>
        <p:spPr bwMode="auto">
          <a:xfrm flipH="1" flipV="1">
            <a:off x="6862997" y="3014254"/>
            <a:ext cx="5340" cy="1199557"/>
          </a:xfrm>
          <a:prstGeom prst="straightConnector1">
            <a:avLst/>
          </a:prstGeom>
          <a:noFill/>
          <a:ln w="19050" cap="flat" cmpd="sng" algn="ctr">
            <a:solidFill>
              <a:schemeClr val="accent3"/>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Rounded Rectangle 66">
            <a:extLst>
              <a:ext uri="{FF2B5EF4-FFF2-40B4-BE49-F238E27FC236}">
                <a16:creationId xmlns:a16="http://schemas.microsoft.com/office/drawing/2014/main" id="{D1EC61DF-3C24-EC42-A707-F95FEDFFC614}"/>
              </a:ext>
            </a:extLst>
          </p:cNvPr>
          <p:cNvSpPr/>
          <p:nvPr/>
        </p:nvSpPr>
        <p:spPr bwMode="gray">
          <a:xfrm>
            <a:off x="7414000" y="2728780"/>
            <a:ext cx="851007" cy="285475"/>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Capacity</a:t>
            </a:r>
            <a:endParaRPr lang="ja-JP" altLang="en-US" sz="1000" kern="0" dirty="0">
              <a:latin typeface="+mj-lt"/>
              <a:ea typeface="Meiryo UI" pitchFamily="50" charset="-128"/>
              <a:cs typeface="Meiryo UI" pitchFamily="50" charset="-128"/>
            </a:endParaRPr>
          </a:p>
        </p:txBody>
      </p:sp>
      <p:cxnSp>
        <p:nvCxnSpPr>
          <p:cNvPr id="64" name="Straight Arrow Connector 63">
            <a:extLst>
              <a:ext uri="{FF2B5EF4-FFF2-40B4-BE49-F238E27FC236}">
                <a16:creationId xmlns:a16="http://schemas.microsoft.com/office/drawing/2014/main" id="{231D0C4B-5920-9945-A637-85F814688323}"/>
              </a:ext>
            </a:extLst>
          </p:cNvPr>
          <p:cNvCxnSpPr>
            <a:stCxn id="28" idx="0"/>
            <a:endCxn id="63" idx="2"/>
          </p:cNvCxnSpPr>
          <p:nvPr/>
        </p:nvCxnSpPr>
        <p:spPr bwMode="auto">
          <a:xfrm flipV="1">
            <a:off x="7839501" y="3014254"/>
            <a:ext cx="0" cy="1199557"/>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Rounded Rectangle 66">
            <a:extLst>
              <a:ext uri="{FF2B5EF4-FFF2-40B4-BE49-F238E27FC236}">
                <a16:creationId xmlns:a16="http://schemas.microsoft.com/office/drawing/2014/main" id="{8955CE11-501A-A542-8D40-5FF9FBB38E9A}"/>
              </a:ext>
            </a:extLst>
          </p:cNvPr>
          <p:cNvSpPr/>
          <p:nvPr/>
        </p:nvSpPr>
        <p:spPr bwMode="gray">
          <a:xfrm>
            <a:off x="8368742" y="2728776"/>
            <a:ext cx="851007" cy="285474"/>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j-lt"/>
                <a:ea typeface="Meiryo UI" pitchFamily="50" charset="-128"/>
                <a:cs typeface="Meiryo UI" pitchFamily="50" charset="-128"/>
              </a:rPr>
              <a:t>Warehouse</a:t>
            </a:r>
            <a:endParaRPr lang="ja-JP" altLang="en-US" sz="1000" kern="0" dirty="0">
              <a:latin typeface="+mj-lt"/>
              <a:ea typeface="Meiryo UI" pitchFamily="50" charset="-128"/>
              <a:cs typeface="Meiryo UI" pitchFamily="50" charset="-128"/>
            </a:endParaRPr>
          </a:p>
        </p:txBody>
      </p:sp>
      <p:cxnSp>
        <p:nvCxnSpPr>
          <p:cNvPr id="66" name="Straight Arrow Connector 65">
            <a:extLst>
              <a:ext uri="{FF2B5EF4-FFF2-40B4-BE49-F238E27FC236}">
                <a16:creationId xmlns:a16="http://schemas.microsoft.com/office/drawing/2014/main" id="{89F1A663-8C97-DD44-944A-5A41B31FDA5F}"/>
              </a:ext>
            </a:extLst>
          </p:cNvPr>
          <p:cNvCxnSpPr>
            <a:stCxn id="49" idx="0"/>
            <a:endCxn id="65" idx="2"/>
          </p:cNvCxnSpPr>
          <p:nvPr/>
        </p:nvCxnSpPr>
        <p:spPr bwMode="auto">
          <a:xfrm flipV="1">
            <a:off x="8794241" y="3014254"/>
            <a:ext cx="0" cy="1191877"/>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Rounded Rectangle 7">
            <a:extLst>
              <a:ext uri="{FF2B5EF4-FFF2-40B4-BE49-F238E27FC236}">
                <a16:creationId xmlns:a16="http://schemas.microsoft.com/office/drawing/2014/main" id="{2B498032-D9DB-DE40-918D-3D111EF672D9}"/>
              </a:ext>
            </a:extLst>
          </p:cNvPr>
          <p:cNvSpPr/>
          <p:nvPr/>
        </p:nvSpPr>
        <p:spPr bwMode="gray">
          <a:xfrm>
            <a:off x="4519519" y="5239526"/>
            <a:ext cx="851007" cy="469816"/>
          </a:xfrm>
          <a:prstGeom prst="roundRect">
            <a:avLst/>
          </a:prstGeom>
          <a:solidFill>
            <a:schemeClr val="accent5">
              <a:lumMod val="60000"/>
              <a:lumOff val="40000"/>
            </a:schemeClr>
          </a:solidFill>
          <a:ln w="6350" algn="ctr">
            <a:noFill/>
            <a:miter lim="800000"/>
            <a:headEnd/>
            <a:tailEnd/>
          </a:ln>
        </p:spPr>
        <p:txBody>
          <a:bodyPr lIns="89954" tIns="71962" rIns="89954" bIns="71962" rtlCol="0" anchor="ctr"/>
          <a:lstStyle/>
          <a:p>
            <a:pPr algn="ctr" defTabSz="913852" fontAlgn="base">
              <a:spcAft>
                <a:spcPct val="0"/>
              </a:spcAft>
              <a:buClr>
                <a:srgbClr val="F0AB00"/>
              </a:buClr>
              <a:buSzPct val="80000"/>
            </a:pPr>
            <a:r>
              <a:rPr lang="en-US" altLang="ja-JP" sz="1000" kern="0" dirty="0">
                <a:latin typeface="+mj-lt"/>
                <a:ea typeface="Meiryo UI" pitchFamily="50" charset="-128"/>
                <a:cs typeface="Meiryo UI" pitchFamily="50" charset="-128"/>
              </a:rPr>
              <a:t>Custom table </a:t>
            </a:r>
          </a:p>
        </p:txBody>
      </p:sp>
      <p:cxnSp>
        <p:nvCxnSpPr>
          <p:cNvPr id="68" name="Straight Arrow Connector 67">
            <a:extLst>
              <a:ext uri="{FF2B5EF4-FFF2-40B4-BE49-F238E27FC236}">
                <a16:creationId xmlns:a16="http://schemas.microsoft.com/office/drawing/2014/main" id="{2FE13E84-564D-0343-A992-2E8CD962EE84}"/>
              </a:ext>
            </a:extLst>
          </p:cNvPr>
          <p:cNvCxnSpPr>
            <a:stCxn id="67" idx="0"/>
            <a:endCxn id="69" idx="2"/>
          </p:cNvCxnSpPr>
          <p:nvPr/>
        </p:nvCxnSpPr>
        <p:spPr bwMode="auto">
          <a:xfrm flipH="1" flipV="1">
            <a:off x="4618667" y="4675160"/>
            <a:ext cx="326354" cy="564369"/>
          </a:xfrm>
          <a:prstGeom prst="straightConnector1">
            <a:avLst/>
          </a:prstGeom>
          <a:noFill/>
          <a:ln w="19050" cap="flat" cmpd="sng" algn="ctr">
            <a:solidFill>
              <a:schemeClr val="accent1">
                <a:lumMod val="75000"/>
              </a:schemeClr>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Rounded Rectangle 7">
            <a:extLst>
              <a:ext uri="{FF2B5EF4-FFF2-40B4-BE49-F238E27FC236}">
                <a16:creationId xmlns:a16="http://schemas.microsoft.com/office/drawing/2014/main" id="{9EAC7A54-7B4B-6047-A3AF-5A59FDFD8BE3}"/>
              </a:ext>
            </a:extLst>
          </p:cNvPr>
          <p:cNvSpPr/>
          <p:nvPr/>
        </p:nvSpPr>
        <p:spPr bwMode="gray">
          <a:xfrm>
            <a:off x="4438695" y="4221980"/>
            <a:ext cx="359947" cy="453181"/>
          </a:xfrm>
          <a:prstGeom prst="roundRect">
            <a:avLst/>
          </a:prstGeom>
          <a:noFill/>
          <a:ln w="19050" algn="ctr">
            <a:solidFill>
              <a:schemeClr val="accent5"/>
            </a:solidFill>
            <a:prstDash val="sysDash"/>
            <a:miter lim="800000"/>
            <a:headEnd/>
            <a:tailEnd/>
          </a:ln>
        </p:spPr>
        <p:txBody>
          <a:bodyPr wrap="none" lIns="89954" tIns="71962" rIns="89954" bIns="71962" rtlCol="0" anchor="ctr"/>
          <a:lstStyle/>
          <a:p>
            <a:pPr algn="ctr" defTabSz="913852" fontAlgn="base">
              <a:spcAft>
                <a:spcPct val="0"/>
              </a:spcAft>
              <a:buClr>
                <a:srgbClr val="F0AB00"/>
              </a:buClr>
              <a:buSzPct val="80000"/>
            </a:pPr>
            <a:r>
              <a:rPr lang="en-US" altLang="ja-JP" sz="800" kern="0" dirty="0">
                <a:latin typeface="+mj-lt"/>
                <a:ea typeface="Meiryo UI" pitchFamily="50" charset="-128"/>
                <a:cs typeface="Meiryo UI" pitchFamily="50" charset="-128"/>
              </a:rPr>
              <a:t>Extend</a:t>
            </a:r>
          </a:p>
          <a:p>
            <a:pPr algn="ctr" defTabSz="913852" fontAlgn="base">
              <a:spcAft>
                <a:spcPct val="0"/>
              </a:spcAft>
              <a:buClr>
                <a:srgbClr val="F0AB00"/>
              </a:buClr>
              <a:buSzPct val="80000"/>
            </a:pPr>
            <a:r>
              <a:rPr lang="en-US" altLang="ja-JP" sz="800" kern="0" dirty="0">
                <a:latin typeface="+mj-lt"/>
                <a:ea typeface="Meiryo UI" pitchFamily="50" charset="-128"/>
                <a:cs typeface="Meiryo UI" pitchFamily="50" charset="-128"/>
              </a:rPr>
              <a:t>View</a:t>
            </a:r>
            <a:endParaRPr lang="ja-JP" altLang="en-US" sz="800" kern="0" dirty="0">
              <a:latin typeface="+mj-lt"/>
              <a:ea typeface="Meiryo UI" pitchFamily="50" charset="-128"/>
              <a:cs typeface="Meiryo UI" pitchFamily="50" charset="-128"/>
            </a:endParaRPr>
          </a:p>
        </p:txBody>
      </p:sp>
      <p:sp>
        <p:nvSpPr>
          <p:cNvPr id="70" name="Rectangle 69">
            <a:extLst>
              <a:ext uri="{FF2B5EF4-FFF2-40B4-BE49-F238E27FC236}">
                <a16:creationId xmlns:a16="http://schemas.microsoft.com/office/drawing/2014/main" id="{64B8272B-6C9D-C845-8F66-0136BF8590D6}"/>
              </a:ext>
            </a:extLst>
          </p:cNvPr>
          <p:cNvSpPr/>
          <p:nvPr/>
        </p:nvSpPr>
        <p:spPr>
          <a:xfrm>
            <a:off x="9198327" y="4398958"/>
            <a:ext cx="895682" cy="400006"/>
          </a:xfrm>
          <a:prstGeom prst="rect">
            <a:avLst/>
          </a:prstGeom>
        </p:spPr>
        <p:txBody>
          <a:bodyPr wrap="square">
            <a:spAutoFit/>
          </a:bodyPr>
          <a:lstStyle/>
          <a:p>
            <a:r>
              <a:rPr lang="en-US" altLang="ja-JP" sz="1000" dirty="0">
                <a:latin typeface="Meiryo UI" panose="020B0604030504040204" pitchFamily="50" charset="-128"/>
                <a:ea typeface="Meiryo UI" panose="020B0604030504040204" pitchFamily="50" charset="-128"/>
              </a:rPr>
              <a:t>Association Join</a:t>
            </a:r>
            <a:endParaRPr lang="ja-JP" altLang="en-US" sz="1000" dirty="0">
              <a:latin typeface="Meiryo UI" panose="020B0604030504040204" pitchFamily="50" charset="-128"/>
              <a:ea typeface="Meiryo UI" panose="020B0604030504040204" pitchFamily="50" charset="-128"/>
            </a:endParaRPr>
          </a:p>
        </p:txBody>
      </p:sp>
      <p:sp>
        <p:nvSpPr>
          <p:cNvPr id="71" name="Rounded Rectangle 66">
            <a:extLst>
              <a:ext uri="{FF2B5EF4-FFF2-40B4-BE49-F238E27FC236}">
                <a16:creationId xmlns:a16="http://schemas.microsoft.com/office/drawing/2014/main" id="{563FBB38-EC41-624F-87CF-7FB5990E2624}"/>
              </a:ext>
            </a:extLst>
          </p:cNvPr>
          <p:cNvSpPr/>
          <p:nvPr/>
        </p:nvSpPr>
        <p:spPr bwMode="gray">
          <a:xfrm>
            <a:off x="5612504" y="2361273"/>
            <a:ext cx="1153005" cy="268226"/>
          </a:xfrm>
          <a:prstGeom prst="roundRect">
            <a:avLst/>
          </a:prstGeom>
          <a:noFill/>
          <a:ln w="19050" algn="ctr">
            <a:solidFill>
              <a:schemeClr val="accent5"/>
            </a:solidFill>
            <a:prstDash val="sysDash"/>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altLang="ja-JP" sz="1000" kern="0" dirty="0">
                <a:latin typeface="+mn-ea"/>
                <a:cs typeface="Meiryo UI" pitchFamily="50" charset="-128"/>
              </a:rPr>
              <a:t>Sales-purchase-Stock</a:t>
            </a:r>
            <a:endParaRPr lang="ja-JP" altLang="en-US" sz="1000" kern="0" dirty="0">
              <a:latin typeface="+mn-ea"/>
              <a:cs typeface="Meiryo UI" pitchFamily="50" charset="-128"/>
            </a:endParaRPr>
          </a:p>
        </p:txBody>
      </p:sp>
      <p:cxnSp>
        <p:nvCxnSpPr>
          <p:cNvPr id="72" name="Straight Arrow Connector 71">
            <a:extLst>
              <a:ext uri="{FF2B5EF4-FFF2-40B4-BE49-F238E27FC236}">
                <a16:creationId xmlns:a16="http://schemas.microsoft.com/office/drawing/2014/main" id="{8638C2AE-4CF0-0F4A-A243-39FD2EEF455B}"/>
              </a:ext>
            </a:extLst>
          </p:cNvPr>
          <p:cNvCxnSpPr>
            <a:stCxn id="30" idx="0"/>
            <a:endCxn id="71" idx="2"/>
          </p:cNvCxnSpPr>
          <p:nvPr/>
        </p:nvCxnSpPr>
        <p:spPr bwMode="auto">
          <a:xfrm flipH="1" flipV="1">
            <a:off x="6189004" y="2629504"/>
            <a:ext cx="1780" cy="614965"/>
          </a:xfrm>
          <a:prstGeom prst="straightConnector1">
            <a:avLst/>
          </a:prstGeom>
          <a:noFill/>
          <a:ln w="19050" cap="flat" cmpd="sng" algn="ctr">
            <a:solidFill>
              <a:schemeClr val="accent5"/>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a:extLst>
              <a:ext uri="{FF2B5EF4-FFF2-40B4-BE49-F238E27FC236}">
                <a16:creationId xmlns:a16="http://schemas.microsoft.com/office/drawing/2014/main" id="{2765052C-9BD1-B948-9724-31BE4A850248}"/>
              </a:ext>
            </a:extLst>
          </p:cNvPr>
          <p:cNvCxnSpPr>
            <a:stCxn id="19" idx="1"/>
          </p:cNvCxnSpPr>
          <p:nvPr/>
        </p:nvCxnSpPr>
        <p:spPr bwMode="auto">
          <a:xfrm flipH="1" flipV="1">
            <a:off x="6684017" y="3446461"/>
            <a:ext cx="3133511" cy="930729"/>
          </a:xfrm>
          <a:prstGeom prst="straightConnector1">
            <a:avLst/>
          </a:prstGeom>
          <a:noFill/>
          <a:ln w="19050" cap="flat" cmpd="sng" algn="ctr">
            <a:solidFill>
              <a:schemeClr val="accent3"/>
            </a:solidFill>
            <a:prstDash val="sys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0358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33E-63CA-5445-AD4A-8D1E98B798C7}"/>
              </a:ext>
            </a:extLst>
          </p:cNvPr>
          <p:cNvSpPr>
            <a:spLocks noGrp="1"/>
          </p:cNvSpPr>
          <p:nvPr>
            <p:ph type="title"/>
          </p:nvPr>
        </p:nvSpPr>
        <p:spPr>
          <a:xfrm>
            <a:off x="504001" y="504000"/>
            <a:ext cx="11186476" cy="646331"/>
          </a:xfrm>
        </p:spPr>
        <p:txBody>
          <a:bodyPr/>
          <a:lstStyle/>
          <a:p>
            <a:r>
              <a:rPr lang="en-US" altLang="ko-KR" dirty="0"/>
              <a:t>Building custom Fiori application</a:t>
            </a:r>
            <a:br>
              <a:rPr lang="en-US" altLang="ko-KR" dirty="0"/>
            </a:br>
            <a:r>
              <a:rPr lang="en-US" altLang="ko-KR" sz="1800" b="0" dirty="0"/>
              <a:t>Tools and Objects</a:t>
            </a:r>
            <a:endParaRPr lang="en-KR" sz="1800" b="0" dirty="0"/>
          </a:p>
        </p:txBody>
      </p:sp>
      <p:sp>
        <p:nvSpPr>
          <p:cNvPr id="3" name="Rectangle 2">
            <a:extLst>
              <a:ext uri="{FF2B5EF4-FFF2-40B4-BE49-F238E27FC236}">
                <a16:creationId xmlns:a16="http://schemas.microsoft.com/office/drawing/2014/main" id="{605DB1BD-866B-974A-849D-34CF1FE5ABB0}"/>
              </a:ext>
            </a:extLst>
          </p:cNvPr>
          <p:cNvSpPr/>
          <p:nvPr/>
        </p:nvSpPr>
        <p:spPr>
          <a:xfrm>
            <a:off x="505459" y="1328735"/>
            <a:ext cx="11183437" cy="584775"/>
          </a:xfrm>
          <a:prstGeom prst="rect">
            <a:avLst/>
          </a:prstGeom>
        </p:spPr>
        <p:txBody>
          <a:bodyPr wrap="square">
            <a:spAutoFit/>
          </a:bodyPr>
          <a:lstStyle/>
          <a:p>
            <a:pPr>
              <a:defRPr/>
            </a:pPr>
            <a:r>
              <a:rPr lang="ko-KR" altLang="en-US" sz="1600" dirty="0">
                <a:solidFill>
                  <a:srgbClr val="000000"/>
                </a:solidFill>
                <a:latin typeface="Malgun Gothic" panose="020B0503020000020004" pitchFamily="34" charset="-127"/>
                <a:ea typeface="Malgun Gothic" panose="020B0503020000020004" pitchFamily="34" charset="-127"/>
              </a:rPr>
              <a:t>앞서 정의된 </a:t>
            </a:r>
            <a:r>
              <a:rPr lang="en-US" altLang="ko-KR" sz="1600" dirty="0">
                <a:solidFill>
                  <a:srgbClr val="000000"/>
                </a:solidFill>
                <a:latin typeface="Malgun Gothic" panose="020B0503020000020004" pitchFamily="34" charset="-127"/>
                <a:ea typeface="Malgun Gothic" panose="020B0503020000020004" pitchFamily="34" charset="-127"/>
              </a:rPr>
              <a:t>Custom consumption CDS </a:t>
            </a:r>
            <a:r>
              <a:rPr lang="ko-KR" altLang="en-US" sz="1600" dirty="0" err="1">
                <a:solidFill>
                  <a:srgbClr val="000000"/>
                </a:solidFill>
                <a:latin typeface="Malgun Gothic" panose="020B0503020000020004" pitchFamily="34" charset="-127"/>
                <a:ea typeface="Malgun Gothic" panose="020B0503020000020004" pitchFamily="34" charset="-127"/>
              </a:rPr>
              <a:t>를</a:t>
            </a:r>
            <a:r>
              <a:rPr lang="ko-KR" altLang="en-US" sz="1600" dirty="0">
                <a:solidFill>
                  <a:srgbClr val="000000"/>
                </a:solidFill>
                <a:latin typeface="Malgun Gothic" panose="020B0503020000020004" pitchFamily="34" charset="-127"/>
                <a:ea typeface="Malgun Gothic" panose="020B0503020000020004" pitchFamily="34" charset="-127"/>
              </a:rPr>
              <a:t> 이용해 </a:t>
            </a:r>
            <a:r>
              <a:rPr lang="en-US" altLang="ko-KR" sz="1600" dirty="0" err="1">
                <a:solidFill>
                  <a:srgbClr val="000000"/>
                </a:solidFill>
                <a:latin typeface="Malgun Gothic" panose="020B0503020000020004" pitchFamily="34" charset="-127"/>
                <a:ea typeface="Malgun Gothic" panose="020B0503020000020004" pitchFamily="34" charset="-127"/>
              </a:rPr>
              <a:t>oData</a:t>
            </a:r>
            <a:r>
              <a:rPr lang="ko-KR" altLang="en-US" sz="1600" dirty="0" err="1">
                <a:solidFill>
                  <a:srgbClr val="000000"/>
                </a:solidFill>
                <a:latin typeface="Malgun Gothic" panose="020B0503020000020004" pitchFamily="34" charset="-127"/>
                <a:ea typeface="Malgun Gothic" panose="020B0503020000020004" pitchFamily="34" charset="-127"/>
              </a:rPr>
              <a:t>를</a:t>
            </a:r>
            <a:r>
              <a:rPr lang="ko-KR" altLang="en-US" sz="1600" dirty="0">
                <a:solidFill>
                  <a:srgbClr val="000000"/>
                </a:solidFill>
                <a:latin typeface="Malgun Gothic" panose="020B0503020000020004" pitchFamily="34" charset="-127"/>
                <a:ea typeface="Malgun Gothic" panose="020B0503020000020004" pitchFamily="34" charset="-127"/>
              </a:rPr>
              <a:t> 완성 한 후</a:t>
            </a:r>
            <a:r>
              <a:rPr lang="en-US" altLang="ko-KR" sz="1600" dirty="0">
                <a:solidFill>
                  <a:srgbClr val="000000"/>
                </a:solidFill>
                <a:latin typeface="Malgun Gothic" panose="020B0503020000020004" pitchFamily="34" charset="-127"/>
                <a:ea typeface="Malgun Gothic" panose="020B0503020000020004" pitchFamily="34" charset="-127"/>
              </a:rPr>
              <a:t>, </a:t>
            </a:r>
            <a:r>
              <a:rPr lang="ko-KR" altLang="en-US" sz="1600" dirty="0">
                <a:solidFill>
                  <a:srgbClr val="000000"/>
                </a:solidFill>
                <a:latin typeface="Malgun Gothic" panose="020B0503020000020004" pitchFamily="34" charset="-127"/>
                <a:ea typeface="Malgun Gothic" panose="020B0503020000020004" pitchFamily="34" charset="-127"/>
              </a:rPr>
              <a:t>아래</a:t>
            </a:r>
            <a:r>
              <a:rPr lang="en-US" altLang="ko-KR" sz="1600" dirty="0">
                <a:solidFill>
                  <a:srgbClr val="000000"/>
                </a:solidFill>
                <a:latin typeface="Malgun Gothic" panose="020B0503020000020004" pitchFamily="34" charset="-127"/>
                <a:ea typeface="Malgun Gothic" panose="020B0503020000020004" pitchFamily="34" charset="-127"/>
              </a:rPr>
              <a:t> Fiori </a:t>
            </a:r>
            <a:r>
              <a:rPr lang="ko-KR" altLang="en-US" sz="1600" dirty="0">
                <a:solidFill>
                  <a:srgbClr val="000000"/>
                </a:solidFill>
                <a:latin typeface="Malgun Gothic" panose="020B0503020000020004" pitchFamily="34" charset="-127"/>
                <a:ea typeface="Malgun Gothic" panose="020B0503020000020004" pitchFamily="34" charset="-127"/>
              </a:rPr>
              <a:t>개발 툴들을 활용해 </a:t>
            </a:r>
            <a:r>
              <a:rPr lang="en-US" altLang="ko-KR" sz="1600" dirty="0">
                <a:solidFill>
                  <a:srgbClr val="000000"/>
                </a:solidFill>
                <a:latin typeface="Malgun Gothic" panose="020B0503020000020004" pitchFamily="34" charset="-127"/>
                <a:ea typeface="Malgun Gothic" panose="020B0503020000020004" pitchFamily="34" charset="-127"/>
              </a:rPr>
              <a:t>application</a:t>
            </a:r>
            <a:r>
              <a:rPr lang="ko-KR" altLang="en-US" sz="1600" dirty="0">
                <a:solidFill>
                  <a:srgbClr val="000000"/>
                </a:solidFill>
                <a:latin typeface="Malgun Gothic" panose="020B0503020000020004" pitchFamily="34" charset="-127"/>
                <a:ea typeface="Malgun Gothic" panose="020B0503020000020004" pitchFamily="34" charset="-127"/>
              </a:rPr>
              <a:t>을 생성 할 수 있습니다</a:t>
            </a:r>
            <a:r>
              <a:rPr lang="en-US" altLang="ko-KR" sz="1600" dirty="0">
                <a:solidFill>
                  <a:srgbClr val="000000"/>
                </a:solidFill>
                <a:latin typeface="Malgun Gothic" panose="020B0503020000020004" pitchFamily="34" charset="-127"/>
                <a:ea typeface="Malgun Gothic" panose="020B0503020000020004" pitchFamily="34" charset="-127"/>
              </a:rPr>
              <a:t>.</a:t>
            </a:r>
            <a:endParaRPr lang="ko-KR" altLang="en-US" sz="1600" dirty="0">
              <a:solidFill>
                <a:srgbClr val="000000"/>
              </a:solidFill>
              <a:latin typeface="Malgun Gothic" panose="020B0503020000020004" pitchFamily="34" charset="-127"/>
              <a:ea typeface="Malgun Gothic" panose="020B0503020000020004" pitchFamily="34" charset="-127"/>
            </a:endParaRPr>
          </a:p>
        </p:txBody>
      </p:sp>
      <p:graphicFrame>
        <p:nvGraphicFramePr>
          <p:cNvPr id="74" name="Table 73">
            <a:extLst>
              <a:ext uri="{FF2B5EF4-FFF2-40B4-BE49-F238E27FC236}">
                <a16:creationId xmlns:a16="http://schemas.microsoft.com/office/drawing/2014/main" id="{0F4CA59A-ACA9-054F-B599-C63977791ECE}"/>
              </a:ext>
            </a:extLst>
          </p:cNvPr>
          <p:cNvGraphicFramePr>
            <a:graphicFrameLocks noGrp="1"/>
          </p:cNvGraphicFramePr>
          <p:nvPr>
            <p:extLst>
              <p:ext uri="{D42A27DB-BD31-4B8C-83A1-F6EECF244321}">
                <p14:modId xmlns:p14="http://schemas.microsoft.com/office/powerpoint/2010/main" val="1780947416"/>
              </p:ext>
            </p:extLst>
          </p:nvPr>
        </p:nvGraphicFramePr>
        <p:xfrm>
          <a:off x="618082" y="2176675"/>
          <a:ext cx="10934431" cy="4083216"/>
        </p:xfrm>
        <a:graphic>
          <a:graphicData uri="http://schemas.openxmlformats.org/drawingml/2006/table">
            <a:tbl>
              <a:tblPr firstRow="1" bandRow="1">
                <a:tableStyleId>{9DCAF9ED-07DC-4A11-8D7F-57B35C25682E}</a:tableStyleId>
              </a:tblPr>
              <a:tblGrid>
                <a:gridCol w="1146377">
                  <a:extLst>
                    <a:ext uri="{9D8B030D-6E8A-4147-A177-3AD203B41FA5}">
                      <a16:colId xmlns:a16="http://schemas.microsoft.com/office/drawing/2014/main" val="2022596263"/>
                    </a:ext>
                  </a:extLst>
                </a:gridCol>
                <a:gridCol w="1856720">
                  <a:extLst>
                    <a:ext uri="{9D8B030D-6E8A-4147-A177-3AD203B41FA5}">
                      <a16:colId xmlns:a16="http://schemas.microsoft.com/office/drawing/2014/main" val="3029307395"/>
                    </a:ext>
                  </a:extLst>
                </a:gridCol>
                <a:gridCol w="2017264">
                  <a:extLst>
                    <a:ext uri="{9D8B030D-6E8A-4147-A177-3AD203B41FA5}">
                      <a16:colId xmlns:a16="http://schemas.microsoft.com/office/drawing/2014/main" val="1106172298"/>
                    </a:ext>
                  </a:extLst>
                </a:gridCol>
                <a:gridCol w="5914070">
                  <a:extLst>
                    <a:ext uri="{9D8B030D-6E8A-4147-A177-3AD203B41FA5}">
                      <a16:colId xmlns:a16="http://schemas.microsoft.com/office/drawing/2014/main" val="3537741433"/>
                    </a:ext>
                  </a:extLst>
                </a:gridCol>
              </a:tblGrid>
              <a:tr h="123316">
                <a:tc>
                  <a:txBody>
                    <a:bodyPr/>
                    <a:lstStyle/>
                    <a:p>
                      <a:pPr algn="l" fontAlgn="t"/>
                      <a:r>
                        <a:rPr lang="en-US" sz="1200" u="none" strike="noStrike" dirty="0" err="1">
                          <a:effectLst/>
                        </a:rPr>
                        <a:t>Categorys</a:t>
                      </a:r>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Tool</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Object</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Detail</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739627330"/>
                  </a:ext>
                </a:extLst>
              </a:tr>
              <a:tr h="180439">
                <a:tc rowSpan="9">
                  <a:txBody>
                    <a:bodyPr/>
                    <a:lstStyle/>
                    <a:p>
                      <a:pPr algn="l" fontAlgn="t"/>
                      <a:r>
                        <a:rPr lang="en-US" sz="1200" u="none" strike="noStrike" dirty="0">
                          <a:effectLst/>
                        </a:rPr>
                        <a:t>Fiori Key User Tools</a:t>
                      </a:r>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sng" strike="noStrike">
                          <a:effectLst/>
                          <a:hlinkClick r:id="rId3"/>
                        </a:rPr>
                        <a:t>Custom Analytical Queries</a:t>
                      </a:r>
                      <a:endParaRPr lang="en-US" sz="1200" b="0" i="0" u="sng" strike="noStrike">
                        <a:solidFill>
                          <a:srgbClr val="0563C1"/>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Analytic Query</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Analytic Query can be created from Released VDM.</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3982725537"/>
                  </a:ext>
                </a:extLst>
              </a:tr>
              <a:tr h="123316">
                <a:tc vMerge="1">
                  <a:txBody>
                    <a:bodyPr/>
                    <a:lstStyle/>
                    <a:p>
                      <a:endParaRPr kumimoji="1" lang="ja-JP" altLang="en-US"/>
                    </a:p>
                  </a:txBody>
                  <a:tcPr/>
                </a:tc>
                <a:tc rowSpan="2">
                  <a:txBody>
                    <a:bodyPr/>
                    <a:lstStyle/>
                    <a:p>
                      <a:pPr algn="l" fontAlgn="t"/>
                      <a:r>
                        <a:rPr lang="en-US" sz="1200" u="sng" strike="noStrike">
                          <a:effectLst/>
                          <a:hlinkClick r:id="rId4"/>
                        </a:rPr>
                        <a:t>Custom Business Object</a:t>
                      </a:r>
                      <a:endParaRPr lang="en-US" sz="1200" b="0" i="0" u="sng" strike="noStrike">
                        <a:solidFill>
                          <a:srgbClr val="0563C1"/>
                        </a:solidFill>
                        <a:effectLst/>
                        <a:latin typeface="Arial" panose="020B0604020202020204" pitchFamily="34" charset="0"/>
                        <a:ea typeface="游ゴシック" panose="020B0400000000000000" pitchFamily="50" charset="-128"/>
                      </a:endParaRPr>
                    </a:p>
                  </a:txBody>
                  <a:tcPr marL="3741" marR="3741" marT="3741" marB="0"/>
                </a:tc>
                <a:tc rowSpan="2">
                  <a:txBody>
                    <a:bodyPr/>
                    <a:lstStyle/>
                    <a:p>
                      <a:pPr algn="l" fontAlgn="t"/>
                      <a:r>
                        <a:rPr lang="en-US" sz="1200" u="none" strike="noStrike">
                          <a:effectLst/>
                        </a:rPr>
                        <a:t>CDS View with BOPF, Table</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(Not for analytical app)</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852529921"/>
                  </a:ext>
                </a:extLst>
              </a:tr>
              <a:tr h="24416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fontAlgn="t"/>
                      <a:r>
                        <a:rPr lang="en-US" sz="1200" u="none" strike="noStrike">
                          <a:effectLst/>
                        </a:rPr>
                        <a:t>CDS View with BOPF object and table for it can be created, which can be the source for Fiori Elements app in which data can be written.</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966426125"/>
                  </a:ext>
                </a:extLst>
              </a:tr>
              <a:tr h="244160">
                <a:tc vMerge="1">
                  <a:txBody>
                    <a:bodyPr/>
                    <a:lstStyle/>
                    <a:p>
                      <a:endParaRPr kumimoji="1" lang="ja-JP" altLang="en-US"/>
                    </a:p>
                  </a:txBody>
                  <a:tcPr/>
                </a:tc>
                <a:tc>
                  <a:txBody>
                    <a:bodyPr/>
                    <a:lstStyle/>
                    <a:p>
                      <a:pPr algn="l" fontAlgn="t"/>
                      <a:r>
                        <a:rPr lang="en-US" sz="1200" u="sng" strike="noStrike">
                          <a:effectLst/>
                          <a:hlinkClick r:id="rId5"/>
                        </a:rPr>
                        <a:t>Custom CDS View</a:t>
                      </a:r>
                      <a:endParaRPr lang="en-US" sz="1200" b="0" i="0" u="sng" strike="noStrike">
                        <a:solidFill>
                          <a:srgbClr val="0563C1"/>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Custom CDS View</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dirty="0">
                          <a:effectLst/>
                        </a:rPr>
                        <a:t>Custom CDS View can be created by associating released VDM, but complex modeling is not possible.</a:t>
                      </a:r>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2706205178"/>
                  </a:ext>
                </a:extLst>
              </a:tr>
              <a:tr h="123316">
                <a:tc vMerge="1">
                  <a:txBody>
                    <a:bodyPr/>
                    <a:lstStyle/>
                    <a:p>
                      <a:endParaRPr kumimoji="1" lang="ja-JP" altLang="en-US"/>
                    </a:p>
                  </a:txBody>
                  <a:tcPr/>
                </a:tc>
                <a:tc>
                  <a:txBody>
                    <a:bodyPr/>
                    <a:lstStyle/>
                    <a:p>
                      <a:pPr algn="l" fontAlgn="t"/>
                      <a:r>
                        <a:rPr lang="en-US" sz="1200" u="sng" strike="noStrike">
                          <a:effectLst/>
                          <a:hlinkClick r:id="rId6"/>
                        </a:rPr>
                        <a:t>Custom Fields and Logic</a:t>
                      </a:r>
                      <a:endParaRPr lang="en-US" sz="1200" b="0" i="0" u="sng" strike="noStrike">
                        <a:solidFill>
                          <a:srgbClr val="0563C1"/>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OData / Table etc..</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Add fields to Objects used in the Standard Fiori apps</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3632157577"/>
                  </a:ext>
                </a:extLst>
              </a:tr>
              <a:tr h="123316">
                <a:tc vMerge="1">
                  <a:txBody>
                    <a:bodyPr/>
                    <a:lstStyle/>
                    <a:p>
                      <a:endParaRPr kumimoji="1" lang="ja-JP" altLang="en-US"/>
                    </a:p>
                  </a:txBody>
                  <a:tcPr/>
                </a:tc>
                <a:tc>
                  <a:txBody>
                    <a:bodyPr/>
                    <a:lstStyle/>
                    <a:p>
                      <a:pPr algn="l" fontAlgn="t"/>
                      <a:r>
                        <a:rPr lang="en-US" sz="1200" u="sng" strike="noStrike" dirty="0">
                          <a:effectLst/>
                          <a:hlinkClick r:id="rId7"/>
                        </a:rPr>
                        <a:t>UI Adaption</a:t>
                      </a:r>
                      <a:endParaRPr lang="en-US" sz="1200" b="0" i="0" u="sng" strike="noStrike" dirty="0">
                        <a:solidFill>
                          <a:srgbClr val="0563C1"/>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Fiori app</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Add Fields to Fiori app. The function is in Fiori Launchpad.</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2724503606"/>
                  </a:ext>
                </a:extLst>
              </a:tr>
              <a:tr h="123316">
                <a:tc vMerge="1">
                  <a:txBody>
                    <a:bodyPr/>
                    <a:lstStyle/>
                    <a:p>
                      <a:endParaRPr kumimoji="1" lang="ja-JP" altLang="en-US"/>
                    </a:p>
                  </a:txBody>
                  <a:tcPr/>
                </a:tc>
                <a:tc>
                  <a:txBody>
                    <a:bodyPr/>
                    <a:lstStyle/>
                    <a:p>
                      <a:pPr algn="l" fontAlgn="t"/>
                      <a:r>
                        <a:rPr lang="en-US" sz="1200" u="sng" strike="noStrike" dirty="0">
                          <a:effectLst/>
                          <a:hlinkClick r:id="rId8"/>
                        </a:rPr>
                        <a:t>View Browser</a:t>
                      </a:r>
                      <a:endParaRPr lang="en-US" sz="1200" b="0" i="0" u="sng" strike="noStrike" dirty="0">
                        <a:solidFill>
                          <a:srgbClr val="0563C1"/>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CDS View (Search)</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Search VDMs in S/4HANA</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623814687"/>
                  </a:ext>
                </a:extLst>
              </a:tr>
              <a:tr h="123316">
                <a:tc vMerge="1">
                  <a:txBody>
                    <a:bodyPr/>
                    <a:lstStyle/>
                    <a:p>
                      <a:pPr algn="l" fontAlgn="t"/>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b="0" i="0" u="sng" strike="noStrike" dirty="0">
                          <a:solidFill>
                            <a:srgbClr val="0563C1"/>
                          </a:solidFill>
                          <a:effectLst/>
                          <a:latin typeface="Arial" panose="020B0604020202020204" pitchFamily="34" charset="0"/>
                          <a:ea typeface="游ゴシック" panose="020B0400000000000000" pitchFamily="50" charset="-128"/>
                          <a:hlinkClick r:id="rId9"/>
                        </a:rPr>
                        <a:t>Manage KPI and Report</a:t>
                      </a:r>
                      <a:endParaRPr lang="en-US" sz="1200" b="0" i="0" u="sng" strike="noStrike" dirty="0">
                        <a:solidFill>
                          <a:srgbClr val="0563C1"/>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dirty="0">
                          <a:effectLst/>
                        </a:rPr>
                        <a:t>KPI app/Tile</a:t>
                      </a:r>
                    </a:p>
                    <a:p>
                      <a:pPr marL="0" marR="0" lvl="0" indent="0" algn="l" defTabSz="816201" rtl="0" eaLnBrk="1" fontAlgn="t" latinLnBrk="0" hangingPunct="1">
                        <a:lnSpc>
                          <a:spcPct val="100000"/>
                        </a:lnSpc>
                        <a:spcBef>
                          <a:spcPts val="0"/>
                        </a:spcBef>
                        <a:spcAft>
                          <a:spcPts val="0"/>
                        </a:spcAft>
                        <a:buClrTx/>
                        <a:buSzTx/>
                        <a:buFontTx/>
                        <a:buNone/>
                        <a:tabLst/>
                        <a:defRPr/>
                      </a:pPr>
                      <a:r>
                        <a:rPr lang="en-US" altLang="ja-JP" sz="1200" u="none" strike="noStrike" dirty="0">
                          <a:effectLst/>
                        </a:rPr>
                        <a:t>Report app/Tile</a:t>
                      </a:r>
                      <a:endParaRPr lang="en-US" altLang="ja-JP"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dirty="0">
                          <a:effectLst/>
                        </a:rPr>
                        <a:t>KPI  app and Analytical List Report app can be created.</a:t>
                      </a:r>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2235460990"/>
                  </a:ext>
                </a:extLst>
              </a:tr>
              <a:tr h="123316">
                <a:tc vMerge="1">
                  <a:txBody>
                    <a:bodyPr/>
                    <a:lstStyle/>
                    <a:p>
                      <a:pPr algn="l" fontAlgn="t"/>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sng" strike="noStrike" dirty="0">
                          <a:effectLst/>
                          <a:hlinkClick r:id="rId10"/>
                        </a:rPr>
                        <a:t>APF Config Modeler</a:t>
                      </a:r>
                      <a:endParaRPr lang="en-US" sz="1200" b="0" i="0" u="sng" strike="noStrike" dirty="0">
                        <a:solidFill>
                          <a:srgbClr val="0563C1"/>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dirty="0">
                          <a:effectLst/>
                        </a:rPr>
                        <a:t>Analysis Path</a:t>
                      </a:r>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dirty="0">
                          <a:effectLst/>
                        </a:rPr>
                        <a:t>APF is used as the drilldown in the tile created with KPI Design.</a:t>
                      </a:r>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1515861729"/>
                  </a:ext>
                </a:extLst>
              </a:tr>
              <a:tr h="365004">
                <a:tc rowSpan="2">
                  <a:txBody>
                    <a:bodyPr/>
                    <a:lstStyle/>
                    <a:p>
                      <a:pPr algn="l" fontAlgn="t"/>
                      <a:r>
                        <a:rPr lang="en-US" sz="1200" u="none" strike="noStrike" dirty="0">
                          <a:effectLst/>
                        </a:rPr>
                        <a:t>Eclipse</a:t>
                      </a:r>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sng" strike="noStrike">
                          <a:effectLst/>
                          <a:hlinkClick r:id="rId11"/>
                        </a:rPr>
                        <a:t>ABAP Development Tools</a:t>
                      </a:r>
                      <a:endParaRPr lang="en-US" sz="1200" b="0" i="0" u="sng" strike="noStrike">
                        <a:solidFill>
                          <a:srgbClr val="0563C1"/>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CDS View</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ABAP Development tools is to create ABAP program and with which CDS View can be created. More complex CDS View can be created in ADT than the objects created with Custom Analytical Queries, Custom Business Object or Custom CDS View.</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2534961570"/>
                  </a:ext>
                </a:extLst>
              </a:tr>
              <a:tr h="126060">
                <a:tc vMerge="1">
                  <a:txBody>
                    <a:bodyPr/>
                    <a:lstStyle/>
                    <a:p>
                      <a:endParaRPr kumimoji="1" lang="ja-JP" altLang="en-US"/>
                    </a:p>
                  </a:txBody>
                  <a:tcPr/>
                </a:tc>
                <a:tc>
                  <a:txBody>
                    <a:bodyPr/>
                    <a:lstStyle/>
                    <a:p>
                      <a:pPr algn="l" fontAlgn="t"/>
                      <a:r>
                        <a:rPr lang="en-US" sz="1200" u="sng" strike="noStrike">
                          <a:effectLst/>
                          <a:hlinkClick r:id="rId12"/>
                        </a:rPr>
                        <a:t>BW Modeling Tools</a:t>
                      </a:r>
                      <a:endParaRPr lang="en-US" sz="1200" b="0" i="0" u="sng" strike="noStrike">
                        <a:solidFill>
                          <a:srgbClr val="0563C1"/>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BW Query and other objects</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BW Modeling Tools is for creating BW object.</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4226027311"/>
                  </a:ext>
                </a:extLst>
              </a:tr>
              <a:tr h="123316">
                <a:tc rowSpan="2">
                  <a:txBody>
                    <a:bodyPr/>
                    <a:lstStyle/>
                    <a:p>
                      <a:pPr algn="l" fontAlgn="t"/>
                      <a:r>
                        <a:rPr lang="en-US" sz="1200" u="none" strike="noStrike">
                          <a:effectLst/>
                        </a:rPr>
                        <a:t>SAP Cloud Platform</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rowSpan="2">
                  <a:txBody>
                    <a:bodyPr/>
                    <a:lstStyle/>
                    <a:p>
                      <a:pPr algn="l" fontAlgn="t"/>
                      <a:r>
                        <a:rPr lang="en-US" sz="1200" u="sng" strike="noStrike" dirty="0">
                          <a:effectLst/>
                          <a:hlinkClick r:id="rId13"/>
                        </a:rPr>
                        <a:t>Web IDE</a:t>
                      </a:r>
                      <a:endParaRPr lang="en-US" sz="1200" b="0" i="0" u="sng" strike="noStrike" dirty="0">
                        <a:solidFill>
                          <a:srgbClr val="0563C1"/>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Fiori Elements Apps</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rowSpan="2">
                  <a:txBody>
                    <a:bodyPr/>
                    <a:lstStyle/>
                    <a:p>
                      <a:pPr algn="l" fontAlgn="t"/>
                      <a:r>
                        <a:rPr lang="en-US" sz="1200" u="none" strike="noStrike" dirty="0">
                          <a:effectLst/>
                        </a:rPr>
                        <a:t>Web IDE is the tool on SAP Cloud Platform.</a:t>
                      </a:r>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3760094229"/>
                  </a:ext>
                </a:extLst>
              </a:tr>
              <a:tr h="123316">
                <a:tc vMerge="1">
                  <a:txBody>
                    <a:bodyPr/>
                    <a:lstStyle/>
                    <a:p>
                      <a:endParaRPr kumimoji="1" lang="ja-JP" altLang="en-US"/>
                    </a:p>
                  </a:txBody>
                  <a:tcPr/>
                </a:tc>
                <a:tc vMerge="1">
                  <a:txBody>
                    <a:bodyPr/>
                    <a:lstStyle/>
                    <a:p>
                      <a:endParaRPr kumimoji="1" lang="ja-JP" altLang="en-US"/>
                    </a:p>
                  </a:txBody>
                  <a:tcPr/>
                </a:tc>
                <a:tc>
                  <a:txBody>
                    <a:bodyPr/>
                    <a:lstStyle/>
                    <a:p>
                      <a:pPr algn="l" fontAlgn="t"/>
                      <a:r>
                        <a:rPr lang="en-US" sz="1200" u="none" strike="noStrike">
                          <a:effectLst/>
                        </a:rPr>
                        <a:t>Free style Apps</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vMerge="1">
                  <a:txBody>
                    <a:bodyPr/>
                    <a:lstStyle/>
                    <a:p>
                      <a:endParaRPr kumimoji="1" lang="ja-JP" altLang="en-US"/>
                    </a:p>
                  </a:txBody>
                  <a:tcPr/>
                </a:tc>
                <a:extLst>
                  <a:ext uri="{0D108BD9-81ED-4DB2-BD59-A6C34878D82A}">
                    <a16:rowId xmlns:a16="http://schemas.microsoft.com/office/drawing/2014/main" val="957728176"/>
                  </a:ext>
                </a:extLst>
              </a:tr>
              <a:tr h="244160">
                <a:tc rowSpan="2">
                  <a:txBody>
                    <a:bodyPr/>
                    <a:lstStyle/>
                    <a:p>
                      <a:r>
                        <a:rPr kumimoji="1" lang="en-US" altLang="ja-JP" sz="1200" dirty="0"/>
                        <a:t>S/4HANA</a:t>
                      </a:r>
                      <a:r>
                        <a:rPr kumimoji="1" lang="ja-JP" altLang="en-US" sz="1200" dirty="0"/>
                        <a:t> </a:t>
                      </a:r>
                      <a:r>
                        <a:rPr kumimoji="1" lang="en-US" altLang="ja-JP" sz="1200" dirty="0"/>
                        <a:t>tool</a:t>
                      </a:r>
                      <a:endParaRPr kumimoji="1" lang="ja-JP" altLang="en-US" sz="1200" dirty="0"/>
                    </a:p>
                  </a:txBody>
                  <a:tcPr/>
                </a:tc>
                <a:tc rowSpan="2">
                  <a:txBody>
                    <a:bodyPr/>
                    <a:lstStyle/>
                    <a:p>
                      <a:pPr algn="l" fontAlgn="t"/>
                      <a:r>
                        <a:rPr lang="en-US" sz="1200" u="sng" strike="noStrike" dirty="0">
                          <a:effectLst/>
                          <a:hlinkClick r:id="rId14"/>
                        </a:rPr>
                        <a:t>Launchpad Designer</a:t>
                      </a:r>
                      <a:endParaRPr lang="en-US" sz="1200" b="0" i="0" u="sng" strike="noStrike" dirty="0">
                        <a:solidFill>
                          <a:srgbClr val="0563C1"/>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a:effectLst/>
                        </a:rPr>
                        <a:t>Tile / Target Mapping / Catalog / Group,</a:t>
                      </a:r>
                      <a:endParaRPr lang="en-US" sz="1200" b="0" i="0" u="none" strike="noStrike">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dirty="0">
                          <a:effectLst/>
                        </a:rPr>
                        <a:t>Tile and Target Mapping is created and Semantic Object is set in it. Intent Based Navigation is also set.</a:t>
                      </a:r>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1053475512"/>
                  </a:ext>
                </a:extLst>
              </a:tr>
              <a:tr h="123316">
                <a:tc vMerge="1">
                  <a:txBody>
                    <a:bodyPr/>
                    <a:lstStyle/>
                    <a:p>
                      <a:endParaRPr kumimoji="1" lang="ja-JP" altLang="en-US"/>
                    </a:p>
                  </a:txBody>
                  <a:tcPr/>
                </a:tc>
                <a:tc vMerge="1">
                  <a:txBody>
                    <a:bodyPr/>
                    <a:lstStyle/>
                    <a:p>
                      <a:endParaRPr kumimoji="1" lang="ja-JP" altLang="en-US"/>
                    </a:p>
                  </a:txBody>
                  <a:tcPr/>
                </a:tc>
                <a:tc>
                  <a:txBody>
                    <a:bodyPr/>
                    <a:lstStyle/>
                    <a:p>
                      <a:pPr algn="l" fontAlgn="t"/>
                      <a:r>
                        <a:rPr lang="en-US" sz="1200" u="none" strike="noStrike" dirty="0">
                          <a:effectLst/>
                        </a:rPr>
                        <a:t>Design Studio app</a:t>
                      </a:r>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tc>
                  <a:txBody>
                    <a:bodyPr/>
                    <a:lstStyle/>
                    <a:p>
                      <a:pPr algn="l" fontAlgn="t"/>
                      <a:r>
                        <a:rPr lang="en-US" sz="1200" u="none" strike="noStrike" dirty="0">
                          <a:effectLst/>
                        </a:rPr>
                        <a:t>Custom Design Studio app can be created with this tool.</a:t>
                      </a:r>
                      <a:endParaRPr lang="en-US" sz="1200" b="0" i="0" u="none" strike="noStrike" dirty="0">
                        <a:solidFill>
                          <a:srgbClr val="333333"/>
                        </a:solidFill>
                        <a:effectLst/>
                        <a:latin typeface="Arial" panose="020B0604020202020204" pitchFamily="34" charset="0"/>
                        <a:ea typeface="游ゴシック" panose="020B0400000000000000" pitchFamily="50" charset="-128"/>
                      </a:endParaRPr>
                    </a:p>
                  </a:txBody>
                  <a:tcPr marL="3741" marR="3741" marT="3741" marB="0"/>
                </a:tc>
                <a:extLst>
                  <a:ext uri="{0D108BD9-81ED-4DB2-BD59-A6C34878D82A}">
                    <a16:rowId xmlns:a16="http://schemas.microsoft.com/office/drawing/2014/main" val="2132134389"/>
                  </a:ext>
                </a:extLst>
              </a:tr>
            </a:tbl>
          </a:graphicData>
        </a:graphic>
      </p:graphicFrame>
    </p:spTree>
    <p:extLst>
      <p:ext uri="{BB962C8B-B14F-4D97-AF65-F5344CB8AC3E}">
        <p14:creationId xmlns:p14="http://schemas.microsoft.com/office/powerpoint/2010/main" val="1142913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9380D0E-50D3-4163-B7BF-F4B77E1D2B2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795321" y="-9331"/>
            <a:ext cx="6399853" cy="2882770"/>
          </a:xfrm>
          <a:prstGeom prst="rect">
            <a:avLst/>
          </a:prstGeom>
        </p:spPr>
      </p:pic>
      <p:pic>
        <p:nvPicPr>
          <p:cNvPr id="22" name="Picture 21">
            <a:extLst>
              <a:ext uri="{FF2B5EF4-FFF2-40B4-BE49-F238E27FC236}">
                <a16:creationId xmlns:a16="http://schemas.microsoft.com/office/drawing/2014/main" id="{3D1A624D-3E4E-4A79-AF80-DBB259C16FC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flipH="1">
            <a:off x="4724398" y="-9331"/>
            <a:ext cx="1070921" cy="2882770"/>
          </a:xfrm>
          <a:prstGeom prst="rect">
            <a:avLst/>
          </a:prstGeom>
        </p:spPr>
      </p:pic>
      <p:sp>
        <p:nvSpPr>
          <p:cNvPr id="2" name="Text Placeholder 1">
            <a:extLst>
              <a:ext uri="{FF2B5EF4-FFF2-40B4-BE49-F238E27FC236}">
                <a16:creationId xmlns:a16="http://schemas.microsoft.com/office/drawing/2014/main" id="{2C539364-7C2D-4BEC-A037-EA94C7500926}"/>
              </a:ext>
            </a:extLst>
          </p:cNvPr>
          <p:cNvSpPr>
            <a:spLocks noGrp="1"/>
          </p:cNvSpPr>
          <p:nvPr>
            <p:ph type="body" sz="quarter" idx="10"/>
          </p:nvPr>
        </p:nvSpPr>
        <p:spPr>
          <a:xfrm>
            <a:off x="504000" y="4446842"/>
            <a:ext cx="5593588" cy="584775"/>
          </a:xfrm>
        </p:spPr>
        <p:txBody>
          <a:bodyPr/>
          <a:lstStyle/>
          <a:p>
            <a:r>
              <a:rPr lang="en-US" dirty="0"/>
              <a:t>Contact information:</a:t>
            </a:r>
          </a:p>
          <a:p>
            <a:pPr lvl="1"/>
            <a:r>
              <a:rPr lang="en-US" b="1" dirty="0" err="1"/>
              <a:t>Jungwoo.han@sap.com</a:t>
            </a:r>
            <a:endParaRPr lang="en-US" b="1" dirty="0"/>
          </a:p>
        </p:txBody>
      </p:sp>
      <p:pic>
        <p:nvPicPr>
          <p:cNvPr id="7" name="Picture 6">
            <a:extLst>
              <a:ext uri="{FF2B5EF4-FFF2-40B4-BE49-F238E27FC236}">
                <a16:creationId xmlns:a16="http://schemas.microsoft.com/office/drawing/2014/main" id="{C3F9E9F4-E105-4CCD-A80E-7AB686C0D7ED}"/>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 y="-9331"/>
            <a:ext cx="7020573" cy="2883600"/>
          </a:xfrm>
          <a:prstGeom prst="rect">
            <a:avLst/>
          </a:prstGeom>
        </p:spPr>
      </p:pic>
    </p:spTree>
    <p:extLst>
      <p:ext uri="{BB962C8B-B14F-4D97-AF65-F5344CB8AC3E}">
        <p14:creationId xmlns:p14="http://schemas.microsoft.com/office/powerpoint/2010/main" val="1745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F2FEA67-F7E1-4F18-86F6-1752E44993D9}"/>
              </a:ext>
            </a:extLst>
          </p:cNvPr>
          <p:cNvSpPr>
            <a:spLocks noGrp="1"/>
          </p:cNvSpPr>
          <p:nvPr>
            <p:ph type="body" sz="quarter" idx="10"/>
          </p:nvPr>
        </p:nvSpPr>
        <p:spPr/>
        <p:txBody>
          <a:bodyPr/>
          <a:lstStyle/>
          <a:p>
            <a:r>
              <a:rPr lang="en-US" altLang="ko-KR" dirty="0"/>
              <a:t>S4H Embedded Analytics</a:t>
            </a:r>
            <a:endParaRPr lang="en-US" dirty="0"/>
          </a:p>
          <a:p>
            <a:pPr lvl="1"/>
            <a:r>
              <a:rPr lang="en-US" altLang="ko-KR" dirty="0"/>
              <a:t>Definition &amp; Architecture</a:t>
            </a:r>
            <a:endParaRPr lang="en-US" dirty="0"/>
          </a:p>
          <a:p>
            <a:r>
              <a:rPr lang="en-US" altLang="ko-KR" dirty="0"/>
              <a:t>S4H Embedded Analytics in detail</a:t>
            </a:r>
            <a:endParaRPr lang="en-US" dirty="0"/>
          </a:p>
          <a:p>
            <a:pPr lvl="1"/>
            <a:r>
              <a:rPr lang="en-US" altLang="ko-KR" dirty="0"/>
              <a:t>Core technologies : ABAP CDS &amp; Fiori Application</a:t>
            </a:r>
            <a:endParaRPr lang="en-US" dirty="0"/>
          </a:p>
          <a:p>
            <a:r>
              <a:rPr lang="en-US" altLang="ko-KR" dirty="0"/>
              <a:t>Searching standard Fiori application</a:t>
            </a:r>
            <a:endParaRPr lang="en-US" dirty="0"/>
          </a:p>
          <a:p>
            <a:pPr lvl="1"/>
            <a:r>
              <a:rPr lang="en-US" altLang="ko-KR" dirty="0"/>
              <a:t>Extend Fiori applications</a:t>
            </a:r>
            <a:endParaRPr lang="en-US" dirty="0"/>
          </a:p>
          <a:p>
            <a:r>
              <a:rPr lang="en-US" altLang="ko-KR" dirty="0"/>
              <a:t>Building custom Fiori application</a:t>
            </a:r>
            <a:endParaRPr lang="en-US" dirty="0"/>
          </a:p>
          <a:p>
            <a:pPr lvl="1"/>
            <a:r>
              <a:rPr lang="en-US" altLang="ko-KR" dirty="0"/>
              <a:t>Custom app development</a:t>
            </a:r>
            <a:endParaRPr lang="en-US" dirty="0"/>
          </a:p>
        </p:txBody>
      </p:sp>
      <p:sp>
        <p:nvSpPr>
          <p:cNvPr id="4" name="Title 3">
            <a:extLst>
              <a:ext uri="{FF2B5EF4-FFF2-40B4-BE49-F238E27FC236}">
                <a16:creationId xmlns:a16="http://schemas.microsoft.com/office/drawing/2014/main" id="{3F7B63B1-38E9-4D6D-B08D-6EE497142849}"/>
              </a:ext>
            </a:extLst>
          </p:cNvPr>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3738014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84544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a:spLocks/>
          </p:cNvSpPr>
          <p:nvPr/>
        </p:nvSpPr>
        <p:spPr>
          <a:xfrm>
            <a:off x="455815" y="419265"/>
            <a:ext cx="11542526" cy="755628"/>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ltLang="ja-JP" sz="5000" dirty="0">
                <a:solidFill>
                  <a:srgbClr val="0070C0"/>
                </a:solidFill>
                <a:latin typeface="Arial" panose="020B0604020202020204" pitchFamily="34" charset="0"/>
                <a:cs typeface="Arial" panose="020B0604020202020204" pitchFamily="34" charset="0"/>
              </a:rPr>
              <a:t>Value of S/4HANA is Analytics! </a:t>
            </a:r>
          </a:p>
        </p:txBody>
      </p:sp>
      <p:pic>
        <p:nvPicPr>
          <p:cNvPr id="6" name="Picture 2" descr="Image result for Nestle logo"/>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08398" y="1743048"/>
            <a:ext cx="1736453" cy="15942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922250" y="1735194"/>
            <a:ext cx="8757369" cy="4691285"/>
          </a:xfrm>
          <a:prstGeom prst="rect">
            <a:avLst/>
          </a:prstGeom>
        </p:spPr>
        <p:txBody>
          <a:bodyPr wrap="square">
            <a:spAutoFit/>
          </a:bodyPr>
          <a:lstStyle/>
          <a:p>
            <a:r>
              <a:rPr lang="en-US" sz="1300" i="1" dirty="0"/>
              <a:t>“What are the benefits of going to SAP S/4HANA Finance from our side? And I think this is the key thing: is you really need to </a:t>
            </a:r>
            <a:r>
              <a:rPr lang="en-US" sz="1300" b="1" i="1" dirty="0">
                <a:solidFill>
                  <a:srgbClr val="0070C0"/>
                </a:solidFill>
              </a:rPr>
              <a:t>view SAP HANA and S/4HANA as the platform to enable you to unlock full potential of the finance function</a:t>
            </a:r>
            <a:r>
              <a:rPr lang="en-US" sz="1300" i="1" dirty="0">
                <a:solidFill>
                  <a:srgbClr val="0070C0"/>
                </a:solidFill>
              </a:rPr>
              <a:t>. </a:t>
            </a:r>
            <a:r>
              <a:rPr lang="en-US" sz="1300" i="1" dirty="0"/>
              <a:t>It helps us support our </a:t>
            </a:r>
            <a:r>
              <a:rPr lang="en-US" sz="1300" b="1" i="1" dirty="0">
                <a:solidFill>
                  <a:srgbClr val="0070C0"/>
                </a:solidFill>
              </a:rPr>
              <a:t>global end-to-end processes</a:t>
            </a:r>
            <a:r>
              <a:rPr lang="en-US" sz="1300" i="1" dirty="0">
                <a:solidFill>
                  <a:srgbClr val="0070C0"/>
                </a:solidFill>
              </a:rPr>
              <a:t> </a:t>
            </a:r>
            <a:r>
              <a:rPr lang="en-US" sz="1300" i="1" dirty="0"/>
              <a:t>and will help us to further </a:t>
            </a:r>
            <a:r>
              <a:rPr lang="en-US" sz="1300" b="1" i="1" dirty="0">
                <a:solidFill>
                  <a:srgbClr val="0070C0"/>
                </a:solidFill>
              </a:rPr>
              <a:t>extend shared services</a:t>
            </a:r>
            <a:r>
              <a:rPr lang="en-US" sz="1300" i="1" dirty="0">
                <a:solidFill>
                  <a:srgbClr val="0070C0"/>
                </a:solidFill>
              </a:rPr>
              <a:t>, </a:t>
            </a:r>
            <a:r>
              <a:rPr lang="en-US" sz="1300" i="1" dirty="0"/>
              <a:t>and eventually, after making some changes, it will enable us to move to </a:t>
            </a:r>
            <a:r>
              <a:rPr lang="en-US" sz="1300" b="1" i="1" dirty="0">
                <a:solidFill>
                  <a:srgbClr val="0070C0"/>
                </a:solidFill>
              </a:rPr>
              <a:t>continuous accounting</a:t>
            </a:r>
            <a:r>
              <a:rPr lang="en-US" sz="1300" i="1" dirty="0">
                <a:solidFill>
                  <a:srgbClr val="0070C0"/>
                </a:solidFill>
              </a:rPr>
              <a:t>.  </a:t>
            </a:r>
            <a:r>
              <a:rPr lang="en-US" sz="1300" i="1" dirty="0"/>
              <a:t>What we want to be able to do, in an organization of our nature, where we’ve got a geographical dimension, got a product dimension, we have globally managed businesses, locally managed business, we’ve got different business models</a:t>
            </a:r>
            <a:r>
              <a:rPr lang="en-US" sz="1300" i="1" dirty="0">
                <a:solidFill>
                  <a:schemeClr val="bg1"/>
                </a:solidFill>
              </a:rPr>
              <a:t>. </a:t>
            </a:r>
            <a:r>
              <a:rPr lang="en-US" sz="1300" b="1" i="1" dirty="0">
                <a:solidFill>
                  <a:srgbClr val="0070C0"/>
                </a:solidFill>
              </a:rPr>
              <a:t>You want to be able to slice and dice, your balance sheet your P&amp;L in any dimension</a:t>
            </a:r>
            <a:r>
              <a:rPr lang="en-US" sz="1300" i="1" dirty="0">
                <a:solidFill>
                  <a:srgbClr val="0070C0"/>
                </a:solidFill>
              </a:rPr>
              <a:t>.</a:t>
            </a:r>
            <a:endParaRPr lang="en-US" sz="1300" i="1" kern="0" dirty="0">
              <a:solidFill>
                <a:srgbClr val="0070C0"/>
              </a:solidFill>
              <a:ea typeface="Arial Unicode MS" pitchFamily="34" charset="-128"/>
              <a:cs typeface="Arial Unicode MS" pitchFamily="34" charset="-128"/>
            </a:endParaRPr>
          </a:p>
          <a:p>
            <a:endParaRPr lang="en-US" sz="1300" i="1" dirty="0"/>
          </a:p>
          <a:p>
            <a:r>
              <a:rPr lang="en-US" sz="1300" i="1" dirty="0"/>
              <a:t>Secondly, we have fairly sophisticated, activity based costing processes, for manufacturing, for distribution, and as well as white collar. </a:t>
            </a:r>
            <a:r>
              <a:rPr lang="en-US" sz="1300" b="1" i="1" dirty="0">
                <a:solidFill>
                  <a:srgbClr val="0070C0"/>
                </a:solidFill>
              </a:rPr>
              <a:t>We actually need to find a way to do our global, primary cost reporting and be able to drill down to the lowest level, cause we lose that through our allocation process</a:t>
            </a:r>
            <a:r>
              <a:rPr lang="en-US" sz="1300" i="1" dirty="0">
                <a:solidFill>
                  <a:srgbClr val="0070C0"/>
                </a:solidFill>
              </a:rPr>
              <a:t>. </a:t>
            </a:r>
            <a:r>
              <a:rPr lang="en-US" sz="1300" i="1" dirty="0"/>
              <a:t>We also, I am sure all of you face the same situation, when you change your business model and change the way you do things, we really struggle with realignments, and we are looking to do this a lot easier. </a:t>
            </a:r>
          </a:p>
          <a:p>
            <a:endParaRPr lang="en-US" sz="1300" i="1" dirty="0">
              <a:ea typeface="Calibri" panose="020F0502020204030204" pitchFamily="34" charset="0"/>
              <a:cs typeface="Times New Roman" panose="02020603050405020304" pitchFamily="18" charset="0"/>
            </a:endParaRPr>
          </a:p>
          <a:p>
            <a:r>
              <a:rPr lang="en-US" sz="1300" i="1" dirty="0">
                <a:ea typeface="Calibri" panose="020F0502020204030204" pitchFamily="34" charset="0"/>
                <a:cs typeface="Times New Roman" panose="02020603050405020304" pitchFamily="18" charset="0"/>
              </a:rPr>
              <a:t>I think the one that we find probably the most exciting is the ability to </a:t>
            </a:r>
            <a:r>
              <a:rPr lang="en-US" sz="1300" b="1" i="1" dirty="0">
                <a:solidFill>
                  <a:srgbClr val="0070C0"/>
                </a:solidFill>
                <a:ea typeface="Calibri" panose="020F0502020204030204" pitchFamily="34" charset="0"/>
                <a:cs typeface="Times New Roman" panose="02020603050405020304" pitchFamily="18" charset="0"/>
              </a:rPr>
              <a:t>do simulations on the fly</a:t>
            </a:r>
            <a:r>
              <a:rPr lang="en-US" sz="1300" i="1" dirty="0">
                <a:solidFill>
                  <a:srgbClr val="0070C0"/>
                </a:solidFill>
                <a:ea typeface="Calibri" panose="020F0502020204030204" pitchFamily="34" charset="0"/>
                <a:cs typeface="Times New Roman" panose="02020603050405020304" pitchFamily="18" charset="0"/>
              </a:rPr>
              <a:t>. </a:t>
            </a:r>
            <a:r>
              <a:rPr lang="en-US" sz="1300" i="1" dirty="0">
                <a:ea typeface="Calibri" panose="020F0502020204030204" pitchFamily="34" charset="0"/>
                <a:cs typeface="Times New Roman" panose="02020603050405020304" pitchFamily="18" charset="0"/>
              </a:rPr>
              <a:t>So that’s been one of the promises that has come with S/4HANA Finance, you can’t just do it without changing a lot of stuff. So first thing we need to do, is able to have our budgets, forecasts, in the same solution so that we don’t have to do a whole lot of interfaces, and we are doing that but we are also looking into a situation where we can see the price of commodities on foreign exchanges, at almost the push of a button. Enabling us to </a:t>
            </a:r>
            <a:r>
              <a:rPr lang="en-US" sz="1300" b="1" i="1" dirty="0">
                <a:solidFill>
                  <a:srgbClr val="0070C0"/>
                </a:solidFill>
                <a:ea typeface="Calibri" panose="020F0502020204030204" pitchFamily="34" charset="0"/>
                <a:cs typeface="Times New Roman" panose="02020603050405020304" pitchFamily="18" charset="0"/>
              </a:rPr>
              <a:t>simulate the impact on our P&amp;L</a:t>
            </a:r>
            <a:r>
              <a:rPr lang="en-US" sz="1300" i="1" dirty="0">
                <a:solidFill>
                  <a:srgbClr val="0070C0"/>
                </a:solidFill>
                <a:ea typeface="Calibri" panose="020F0502020204030204" pitchFamily="34" charset="0"/>
                <a:cs typeface="Times New Roman" panose="02020603050405020304" pitchFamily="18" charset="0"/>
              </a:rPr>
              <a:t>. </a:t>
            </a:r>
            <a:r>
              <a:rPr lang="en-US" sz="1300" i="1" dirty="0">
                <a:ea typeface="Calibri" panose="020F0502020204030204" pitchFamily="34" charset="0"/>
                <a:cs typeface="Times New Roman" panose="02020603050405020304" pitchFamily="18" charset="0"/>
              </a:rPr>
              <a:t>So those are things that we are working with SAP together, we are doing co-developments with them to get to the situation where we are able to do it and obviously other customers should be able to do the same thing. </a:t>
            </a:r>
          </a:p>
          <a:p>
            <a:endParaRPr lang="en-US" sz="1300" i="1" dirty="0"/>
          </a:p>
          <a:p>
            <a:pPr algn="r"/>
            <a:r>
              <a:rPr lang="en-US" sz="1300" dirty="0"/>
              <a:t>-- Gary Martinolli, Global Business Solution Manager, Finance &amp; Control</a:t>
            </a:r>
          </a:p>
        </p:txBody>
      </p:sp>
      <p:pic>
        <p:nvPicPr>
          <p:cNvPr id="8" name="Picture 2" descr="https://media.licdn.com/mpr/mpr/shrinknp_400_400/p/5/000/214/1f5/0b346fd.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34074" y="3889331"/>
            <a:ext cx="1710774" cy="171077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0959548" y="419266"/>
            <a:ext cx="1232631" cy="1346585"/>
            <a:chOff x="504001" y="1090432"/>
            <a:chExt cx="4932948" cy="5388991"/>
          </a:xfrm>
        </p:grpSpPr>
        <p:grpSp>
          <p:nvGrpSpPr>
            <p:cNvPr id="11" name="Group 10"/>
            <p:cNvGrpSpPr/>
            <p:nvPr/>
          </p:nvGrpSpPr>
          <p:grpSpPr>
            <a:xfrm>
              <a:off x="504001" y="1090432"/>
              <a:ext cx="4932948" cy="5388991"/>
              <a:chOff x="504001" y="1090432"/>
              <a:chExt cx="4932948" cy="5388991"/>
            </a:xfrm>
          </p:grpSpPr>
          <p:grpSp>
            <p:nvGrpSpPr>
              <p:cNvPr id="13" name="Group 12"/>
              <p:cNvGrpSpPr/>
              <p:nvPr/>
            </p:nvGrpSpPr>
            <p:grpSpPr>
              <a:xfrm>
                <a:off x="504001" y="1090432"/>
                <a:ext cx="4932948" cy="5388991"/>
                <a:chOff x="3477126" y="850248"/>
                <a:chExt cx="4932948" cy="5388991"/>
              </a:xfrm>
            </p:grpSpPr>
            <p:grpSp>
              <p:nvGrpSpPr>
                <p:cNvPr id="15" name="Group 14"/>
                <p:cNvGrpSpPr/>
                <p:nvPr/>
              </p:nvGrpSpPr>
              <p:grpSpPr>
                <a:xfrm>
                  <a:off x="3477126" y="850248"/>
                  <a:ext cx="4932948" cy="5388991"/>
                  <a:chOff x="3477126" y="850248"/>
                  <a:chExt cx="4932948" cy="5388991"/>
                </a:xfrm>
              </p:grpSpPr>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477126" y="1044725"/>
                    <a:ext cx="4932948" cy="4932948"/>
                  </a:xfrm>
                  <a:prstGeom prst="rect">
                    <a:avLst/>
                  </a:prstGeom>
                </p:spPr>
              </p:pic>
              <p:grpSp>
                <p:nvGrpSpPr>
                  <p:cNvPr id="22" name="Group 21"/>
                  <p:cNvGrpSpPr/>
                  <p:nvPr/>
                </p:nvGrpSpPr>
                <p:grpSpPr>
                  <a:xfrm>
                    <a:off x="4760890" y="850248"/>
                    <a:ext cx="2365420" cy="5388991"/>
                    <a:chOff x="9910493" y="504000"/>
                    <a:chExt cx="1525527" cy="5388991"/>
                  </a:xfrm>
                </p:grpSpPr>
                <p:pic>
                  <p:nvPicPr>
                    <p:cNvPr id="28" name="Picture 27"/>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0177612" y="504000"/>
                      <a:ext cx="1258408" cy="3051054"/>
                    </a:xfrm>
                    <a:prstGeom prst="rect">
                      <a:avLst/>
                    </a:prstGeom>
                  </p:spPr>
                </p:pic>
                <p:pic>
                  <p:nvPicPr>
                    <p:cNvPr id="29" name="Picture 28"/>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0800000">
                      <a:off x="9910493" y="2841937"/>
                      <a:ext cx="1301835" cy="3051054"/>
                    </a:xfrm>
                    <a:prstGeom prst="rect">
                      <a:avLst/>
                    </a:prstGeom>
                  </p:spPr>
                </p:pic>
              </p:grpSp>
              <p:sp>
                <p:nvSpPr>
                  <p:cNvPr id="23" name="Rectangle 22"/>
                  <p:cNvSpPr/>
                  <p:nvPr/>
                </p:nvSpPr>
                <p:spPr bwMode="gray">
                  <a:xfrm rot="19869438">
                    <a:off x="6436894" y="4788568"/>
                    <a:ext cx="866274" cy="288758"/>
                  </a:xfrm>
                  <a:prstGeom prst="rect">
                    <a:avLst/>
                  </a:prstGeom>
                  <a:solidFill>
                    <a:schemeClr val="bg1"/>
                  </a:solidFill>
                  <a:ln w="635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endParaRPr lang="en-US" sz="1799" kern="0" dirty="0">
                      <a:ea typeface="Arial Unicode MS" pitchFamily="34" charset="-128"/>
                      <a:cs typeface="Arial Unicode MS" pitchFamily="34" charset="-128"/>
                    </a:endParaRPr>
                  </a:p>
                </p:txBody>
              </p:sp>
              <p:sp>
                <p:nvSpPr>
                  <p:cNvPr id="27" name="Rectangle 26"/>
                  <p:cNvSpPr/>
                  <p:nvPr/>
                </p:nvSpPr>
                <p:spPr bwMode="gray">
                  <a:xfrm rot="19869438">
                    <a:off x="4534845" y="1972989"/>
                    <a:ext cx="866274" cy="288758"/>
                  </a:xfrm>
                  <a:prstGeom prst="rect">
                    <a:avLst/>
                  </a:prstGeom>
                  <a:solidFill>
                    <a:schemeClr val="bg1"/>
                  </a:solidFill>
                  <a:ln w="635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endParaRPr lang="en-US" sz="1799" kern="0" dirty="0">
                      <a:ea typeface="Arial Unicode MS" pitchFamily="34" charset="-128"/>
                      <a:cs typeface="Arial Unicode MS" pitchFamily="34" charset="-128"/>
                    </a:endParaRPr>
                  </a:p>
                </p:txBody>
              </p:sp>
            </p:grpSp>
            <p:grpSp>
              <p:nvGrpSpPr>
                <p:cNvPr id="16" name="Group 15"/>
                <p:cNvGrpSpPr/>
                <p:nvPr/>
              </p:nvGrpSpPr>
              <p:grpSpPr>
                <a:xfrm>
                  <a:off x="4230293" y="1754357"/>
                  <a:ext cx="3429518" cy="3547920"/>
                  <a:chOff x="4230293" y="1754357"/>
                  <a:chExt cx="3429518" cy="3547920"/>
                </a:xfrm>
              </p:grpSpPr>
              <p:pic>
                <p:nvPicPr>
                  <p:cNvPr id="17" name="Picture 1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flipV="1">
                    <a:off x="4230293" y="1754357"/>
                    <a:ext cx="1568292" cy="1541831"/>
                  </a:xfrm>
                  <a:prstGeom prst="rect">
                    <a:avLst/>
                  </a:prstGeom>
                </p:spPr>
              </p:pic>
              <p:pic>
                <p:nvPicPr>
                  <p:cNvPr id="18" name="Picture 1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flipV="1">
                    <a:off x="6150692" y="1754357"/>
                    <a:ext cx="1509119" cy="1518867"/>
                  </a:xfrm>
                  <a:prstGeom prst="rect">
                    <a:avLst/>
                  </a:prstGeom>
                </p:spPr>
              </p:pic>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flipH="1">
                    <a:off x="4230293" y="3770089"/>
                    <a:ext cx="1524897" cy="1532188"/>
                  </a:xfrm>
                  <a:prstGeom prst="rect">
                    <a:avLst/>
                  </a:prstGeom>
                </p:spPr>
              </p:pic>
              <p:pic>
                <p:nvPicPr>
                  <p:cNvPr id="20" name="Picture 19"/>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6109590" y="3745514"/>
                    <a:ext cx="1550221" cy="1556763"/>
                  </a:xfrm>
                  <a:prstGeom prst="rect">
                    <a:avLst/>
                  </a:prstGeom>
                </p:spPr>
              </p:pic>
            </p:grpSp>
          </p:grpSp>
          <p:pic>
            <p:nvPicPr>
              <p:cNvPr id="14" name="Picture 13"/>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207711" y="3151939"/>
                <a:ext cx="1525527" cy="1525527"/>
              </a:xfrm>
              <a:prstGeom prst="rect">
                <a:avLst/>
              </a:prstGeom>
            </p:spPr>
          </p:pic>
        </p:grpSp>
        <p:sp>
          <p:nvSpPr>
            <p:cNvPr id="12" name="Rectangle 11"/>
            <p:cNvSpPr/>
            <p:nvPr/>
          </p:nvSpPr>
          <p:spPr bwMode="gray">
            <a:xfrm rot="8225037">
              <a:off x="2405954" y="2486516"/>
              <a:ext cx="84543" cy="65653"/>
            </a:xfrm>
            <a:prstGeom prst="rect">
              <a:avLst/>
            </a:prstGeom>
            <a:solidFill>
              <a:schemeClr val="bg1"/>
            </a:solidFill>
            <a:ln w="635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endParaRPr lang="en-US" sz="1799"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107928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EFE92B-B3D8-4DC7-9D51-2D6D8A10F1C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flipH="1">
            <a:off x="5629273" y="3436531"/>
            <a:ext cx="6565901" cy="3430006"/>
          </a:xfrm>
          <a:prstGeom prst="rect">
            <a:avLst/>
          </a:prstGeom>
        </p:spPr>
      </p:pic>
      <p:pic>
        <p:nvPicPr>
          <p:cNvPr id="5" name="Picture 4">
            <a:extLst>
              <a:ext uri="{FF2B5EF4-FFF2-40B4-BE49-F238E27FC236}">
                <a16:creationId xmlns:a16="http://schemas.microsoft.com/office/drawing/2014/main" id="{53C8AA42-0D93-492D-95D1-CA5D4C5B9BA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0" y="3435737"/>
            <a:ext cx="8352815" cy="3430800"/>
          </a:xfrm>
          <a:prstGeom prst="rect">
            <a:avLst/>
          </a:prstGeom>
        </p:spPr>
      </p:pic>
      <p:sp>
        <p:nvSpPr>
          <p:cNvPr id="10" name="Divider">
            <a:extLst>
              <a:ext uri="{FF2B5EF4-FFF2-40B4-BE49-F238E27FC236}">
                <a16:creationId xmlns:a16="http://schemas.microsoft.com/office/drawing/2014/main" id="{A8E5A425-311A-5943-920E-FB202DA1E9F0}"/>
              </a:ext>
            </a:extLst>
          </p:cNvPr>
          <p:cNvSpPr>
            <a:spLocks noGrp="1"/>
          </p:cNvSpPr>
          <p:nvPr>
            <p:ph type="ctrTitle"/>
          </p:nvPr>
        </p:nvSpPr>
        <p:spPr bwMode="gray"/>
        <p:txBody>
          <a:bodyPr/>
          <a:lstStyle/>
          <a:p>
            <a:r>
              <a:rPr lang="en-US" dirty="0"/>
              <a:t>S/4H Embedded analytics </a:t>
            </a:r>
          </a:p>
        </p:txBody>
      </p:sp>
    </p:spTree>
    <p:extLst>
      <p:ext uri="{BB962C8B-B14F-4D97-AF65-F5344CB8AC3E}">
        <p14:creationId xmlns:p14="http://schemas.microsoft.com/office/powerpoint/2010/main" val="219252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33E-63CA-5445-AD4A-8D1E98B798C7}"/>
              </a:ext>
            </a:extLst>
          </p:cNvPr>
          <p:cNvSpPr>
            <a:spLocks noGrp="1"/>
          </p:cNvSpPr>
          <p:nvPr>
            <p:ph type="title"/>
          </p:nvPr>
        </p:nvSpPr>
        <p:spPr>
          <a:xfrm>
            <a:off x="504001" y="504000"/>
            <a:ext cx="11186476" cy="646331"/>
          </a:xfrm>
        </p:spPr>
        <p:txBody>
          <a:bodyPr/>
          <a:lstStyle/>
          <a:p>
            <a:r>
              <a:rPr lang="en-US" altLang="ko-KR" dirty="0"/>
              <a:t>S4H Embedded Analytics</a:t>
            </a:r>
            <a:r>
              <a:rPr lang="ko-KR" altLang="en-US" dirty="0"/>
              <a:t> 란 </a:t>
            </a:r>
            <a:r>
              <a:rPr lang="en-US" altLang="ko-KR" dirty="0"/>
              <a:t>?</a:t>
            </a:r>
            <a:br>
              <a:rPr lang="en-US" altLang="ko-KR" dirty="0"/>
            </a:br>
            <a:r>
              <a:rPr lang="ko-KR" altLang="en-US" sz="1800" b="0" dirty="0"/>
              <a:t>정의</a:t>
            </a:r>
            <a:endParaRPr lang="en-KR" sz="1800" b="0" dirty="0"/>
          </a:p>
        </p:txBody>
      </p:sp>
      <p:sp>
        <p:nvSpPr>
          <p:cNvPr id="3" name="Rectangle 2">
            <a:extLst>
              <a:ext uri="{FF2B5EF4-FFF2-40B4-BE49-F238E27FC236}">
                <a16:creationId xmlns:a16="http://schemas.microsoft.com/office/drawing/2014/main" id="{605DB1BD-866B-974A-849D-34CF1FE5ABB0}"/>
              </a:ext>
            </a:extLst>
          </p:cNvPr>
          <p:cNvSpPr/>
          <p:nvPr/>
        </p:nvSpPr>
        <p:spPr>
          <a:xfrm>
            <a:off x="505459" y="1328735"/>
            <a:ext cx="11183437" cy="830997"/>
          </a:xfrm>
          <a:prstGeom prst="rect">
            <a:avLst/>
          </a:prstGeom>
        </p:spPr>
        <p:txBody>
          <a:bodyPr wrap="square">
            <a:spAutoFit/>
          </a:bodyPr>
          <a:lstStyle/>
          <a:p>
            <a:pPr>
              <a:defRPr/>
            </a:pPr>
            <a:r>
              <a:rPr lang="en-US" altLang="ko-KR" sz="1600" dirty="0">
                <a:solidFill>
                  <a:srgbClr val="000000"/>
                </a:solidFill>
                <a:latin typeface="Malgun Gothic" panose="020B0503020000020004" pitchFamily="34" charset="-127"/>
                <a:ea typeface="Malgun Gothic" panose="020B0503020000020004" pitchFamily="34" charset="-127"/>
              </a:rPr>
              <a:t>S4HANA Embedded Analytics</a:t>
            </a:r>
            <a:r>
              <a:rPr lang="ko-KR" altLang="en-US" sz="1600" dirty="0">
                <a:solidFill>
                  <a:srgbClr val="000000"/>
                </a:solidFill>
                <a:latin typeface="Malgun Gothic" panose="020B0503020000020004" pitchFamily="34" charset="-127"/>
                <a:ea typeface="Malgun Gothic" panose="020B0503020000020004" pitchFamily="34" charset="-127"/>
              </a:rPr>
              <a:t>는 </a:t>
            </a:r>
            <a:r>
              <a:rPr lang="en-US" altLang="ko-KR" sz="1600" dirty="0">
                <a:solidFill>
                  <a:srgbClr val="000000"/>
                </a:solidFill>
                <a:latin typeface="Malgun Gothic" panose="020B0503020000020004" pitchFamily="34" charset="-127"/>
                <a:ea typeface="Malgun Gothic" panose="020B0503020000020004" pitchFamily="34" charset="-127"/>
              </a:rPr>
              <a:t>Standard</a:t>
            </a:r>
            <a:r>
              <a:rPr lang="ko-KR" altLang="en-US" sz="1600" dirty="0">
                <a:solidFill>
                  <a:srgbClr val="000000"/>
                </a:solidFill>
                <a:latin typeface="Malgun Gothic" panose="020B0503020000020004" pitchFamily="34" charset="-127"/>
                <a:ea typeface="Malgun Gothic" panose="020B0503020000020004" pitchFamily="34" charset="-127"/>
              </a:rPr>
              <a:t> 관련 분석 리포트를 </a:t>
            </a:r>
            <a:r>
              <a:rPr lang="en-US" altLang="ko-KR" sz="1600" dirty="0">
                <a:solidFill>
                  <a:srgbClr val="000000"/>
                </a:solidFill>
                <a:latin typeface="Malgun Gothic" panose="020B0503020000020004" pitchFamily="34" charset="-127"/>
                <a:ea typeface="Malgun Gothic" panose="020B0503020000020004" pitchFamily="34" charset="-127"/>
              </a:rPr>
              <a:t>Fiori Application</a:t>
            </a:r>
            <a:r>
              <a:rPr lang="ko-KR" altLang="en-US" sz="1600" dirty="0">
                <a:solidFill>
                  <a:srgbClr val="000000"/>
                </a:solidFill>
                <a:latin typeface="Malgun Gothic" panose="020B0503020000020004" pitchFamily="34" charset="-127"/>
                <a:ea typeface="Malgun Gothic" panose="020B0503020000020004" pitchFamily="34" charset="-127"/>
              </a:rPr>
              <a:t>에서 활용할 수 있도록 내장된 </a:t>
            </a:r>
            <a:r>
              <a:rPr lang="en-US" altLang="ko-KR" sz="1600" dirty="0">
                <a:solidFill>
                  <a:srgbClr val="000000"/>
                </a:solidFill>
                <a:latin typeface="Malgun Gothic" panose="020B0503020000020004" pitchFamily="34" charset="-127"/>
                <a:ea typeface="Malgun Gothic" panose="020B0503020000020004" pitchFamily="34" charset="-127"/>
              </a:rPr>
              <a:t>pre-packaged</a:t>
            </a:r>
            <a:r>
              <a:rPr lang="ko-KR" altLang="en-US" sz="1600" dirty="0">
                <a:solidFill>
                  <a:srgbClr val="000000"/>
                </a:solidFill>
                <a:latin typeface="Malgun Gothic" panose="020B0503020000020004" pitchFamily="34" charset="-127"/>
                <a:ea typeface="Malgun Gothic" panose="020B0503020000020004" pitchFamily="34" charset="-127"/>
              </a:rPr>
              <a:t> 컨텐츠입니다</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 과거 </a:t>
            </a:r>
            <a:r>
              <a:rPr lang="ko-KR" altLang="en-US" sz="1600" dirty="0" err="1">
                <a:solidFill>
                  <a:srgbClr val="000000"/>
                </a:solidFill>
                <a:latin typeface="Malgun Gothic" panose="020B0503020000020004" pitchFamily="34" charset="-127"/>
                <a:ea typeface="Malgun Gothic" panose="020B0503020000020004" pitchFamily="34" charset="-127"/>
              </a:rPr>
              <a:t>데이타에</a:t>
            </a:r>
            <a:r>
              <a:rPr lang="ko-KR" altLang="en-US" sz="1600" dirty="0">
                <a:solidFill>
                  <a:srgbClr val="000000"/>
                </a:solidFill>
                <a:latin typeface="Malgun Gothic" panose="020B0503020000020004" pitchFamily="34" charset="-127"/>
                <a:ea typeface="Malgun Gothic" panose="020B0503020000020004" pitchFamily="34" charset="-127"/>
              </a:rPr>
              <a:t> 대한 분석과 이를 기반으로 한 예측 리포트까지 다양한 내용이 포함되어 있으며</a:t>
            </a:r>
            <a:r>
              <a:rPr lang="en-US" altLang="ko-KR" sz="1600" dirty="0">
                <a:solidFill>
                  <a:srgbClr val="000000"/>
                </a:solidFill>
                <a:latin typeface="Malgun Gothic" panose="020B0503020000020004" pitchFamily="34" charset="-127"/>
                <a:ea typeface="Malgun Gothic" panose="020B0503020000020004" pitchFamily="34" charset="-127"/>
              </a:rPr>
              <a:t>, </a:t>
            </a:r>
            <a:r>
              <a:rPr lang="ko-KR" altLang="en-US" sz="1600" dirty="0">
                <a:solidFill>
                  <a:srgbClr val="000000"/>
                </a:solidFill>
                <a:latin typeface="Malgun Gothic" panose="020B0503020000020004" pitchFamily="34" charset="-127"/>
                <a:ea typeface="Malgun Gothic" panose="020B0503020000020004" pitchFamily="34" charset="-127"/>
              </a:rPr>
              <a:t>이를 기반으로 과거보다는 훨씬 많은 </a:t>
            </a:r>
            <a:r>
              <a:rPr lang="en-US" altLang="ko-KR" sz="1600" dirty="0">
                <a:solidFill>
                  <a:srgbClr val="000000"/>
                </a:solidFill>
                <a:latin typeface="Malgun Gothic" panose="020B0503020000020004" pitchFamily="34" charset="-127"/>
                <a:ea typeface="Malgun Gothic" panose="020B0503020000020004" pitchFamily="34" charset="-127"/>
              </a:rPr>
              <a:t>User Experience</a:t>
            </a:r>
            <a:r>
              <a:rPr lang="ko-KR" altLang="en-US" sz="1600" dirty="0" err="1">
                <a:solidFill>
                  <a:srgbClr val="000000"/>
                </a:solidFill>
                <a:latin typeface="Malgun Gothic" panose="020B0503020000020004" pitchFamily="34" charset="-127"/>
                <a:ea typeface="Malgun Gothic" panose="020B0503020000020004" pitchFamily="34" charset="-127"/>
              </a:rPr>
              <a:t>를</a:t>
            </a:r>
            <a:r>
              <a:rPr lang="ko-KR" altLang="en-US" sz="1600" dirty="0">
                <a:solidFill>
                  <a:srgbClr val="000000"/>
                </a:solidFill>
                <a:latin typeface="Malgun Gothic" panose="020B0503020000020004" pitchFamily="34" charset="-127"/>
                <a:ea typeface="Malgun Gothic" panose="020B0503020000020004" pitchFamily="34" charset="-127"/>
              </a:rPr>
              <a:t> 제공하고 있습니다</a:t>
            </a:r>
            <a:r>
              <a:rPr lang="en-US" altLang="ko-KR" sz="1600" dirty="0">
                <a:solidFill>
                  <a:srgbClr val="000000"/>
                </a:solidFill>
                <a:latin typeface="Malgun Gothic" panose="020B0503020000020004" pitchFamily="34" charset="-127"/>
                <a:ea typeface="Malgun Gothic" panose="020B0503020000020004" pitchFamily="34" charset="-127"/>
              </a:rPr>
              <a:t>.</a:t>
            </a:r>
            <a:endParaRPr lang="ko-KR" altLang="en-US" sz="1600" dirty="0">
              <a:solidFill>
                <a:srgbClr val="000000"/>
              </a:solidFill>
              <a:latin typeface="Malgun Gothic" panose="020B0503020000020004" pitchFamily="34" charset="-127"/>
              <a:ea typeface="Malgun Gothic" panose="020B0503020000020004" pitchFamily="34" charset="-127"/>
            </a:endParaRPr>
          </a:p>
        </p:txBody>
      </p:sp>
      <p:sp>
        <p:nvSpPr>
          <p:cNvPr id="9" name="Speech Bubble: Rectangle 18">
            <a:extLst>
              <a:ext uri="{FF2B5EF4-FFF2-40B4-BE49-F238E27FC236}">
                <a16:creationId xmlns:a16="http://schemas.microsoft.com/office/drawing/2014/main" id="{BF9D4C34-802D-9946-A006-EB5933764D14}"/>
              </a:ext>
            </a:extLst>
          </p:cNvPr>
          <p:cNvSpPr/>
          <p:nvPr/>
        </p:nvSpPr>
        <p:spPr bwMode="gray">
          <a:xfrm>
            <a:off x="9211979" y="3801499"/>
            <a:ext cx="1875928" cy="394527"/>
          </a:xfrm>
          <a:prstGeom prst="wedgeRectCallout">
            <a:avLst>
              <a:gd name="adj1" fmla="val -37884"/>
              <a:gd name="adj2" fmla="val -100070"/>
            </a:avLst>
          </a:prstGeom>
          <a:solidFill>
            <a:srgbClr val="FF0000"/>
          </a:solidFill>
          <a:ln w="25400" algn="ctr">
            <a:noFill/>
            <a:miter lim="800000"/>
            <a:headEnd/>
            <a:tailEnd/>
          </a:ln>
        </p:spPr>
        <p:txBody>
          <a:bodyPr lIns="90000" tIns="72000" rIns="90000" bIns="72000" rtlCol="0" anchor="ctr"/>
          <a:lstStyle/>
          <a:p>
            <a:pPr marR="0" defTabSz="914400" eaLnBrk="1" fontAlgn="base" latinLnBrk="0" hangingPunct="1">
              <a:lnSpc>
                <a:spcPct val="100000"/>
              </a:lnSpc>
              <a:spcAft>
                <a:spcPct val="0"/>
              </a:spcAft>
              <a:buClr>
                <a:srgbClr val="F0AB00"/>
              </a:buClr>
              <a:buSzPct val="80000"/>
              <a:tabLst/>
            </a:pPr>
            <a:r>
              <a:rPr lang="en-US" altLang="ko-KR" sz="1400" kern="0" dirty="0">
                <a:solidFill>
                  <a:schemeClr val="bg1"/>
                </a:solidFill>
                <a:latin typeface="Malgun Gothic" panose="020B0503020000020004" pitchFamily="34" charset="-127"/>
                <a:ea typeface="Malgun Gothic" panose="020B0503020000020004" pitchFamily="34" charset="-127"/>
                <a:cs typeface="Arial Unicode MS" pitchFamily="34" charset="-128"/>
              </a:rPr>
              <a:t>Body: Regular</a:t>
            </a:r>
            <a:r>
              <a:rPr lang="ko-KR" altLang="en-US" sz="1400" kern="0" dirty="0">
                <a:solidFill>
                  <a:schemeClr val="bg1"/>
                </a:solidFill>
                <a:latin typeface="Malgun Gothic" panose="020B0503020000020004" pitchFamily="34" charset="-127"/>
                <a:ea typeface="Malgun Gothic" panose="020B0503020000020004" pitchFamily="34" charset="-127"/>
                <a:cs typeface="Arial Unicode MS" pitchFamily="34" charset="-128"/>
              </a:rPr>
              <a:t> </a:t>
            </a:r>
            <a:r>
              <a:rPr lang="en-US" altLang="ko-KR" sz="1400" kern="0" dirty="0">
                <a:solidFill>
                  <a:schemeClr val="bg1"/>
                </a:solidFill>
                <a:latin typeface="Malgun Gothic" panose="020B0503020000020004" pitchFamily="34" charset="-127"/>
                <a:ea typeface="Malgun Gothic" panose="020B0503020000020004" pitchFamily="34" charset="-127"/>
                <a:cs typeface="Arial Unicode MS" pitchFamily="34" charset="-128"/>
              </a:rPr>
              <a:t>12-14</a:t>
            </a:r>
            <a:endParaRPr kumimoji="0" lang="ko-KR" altLang="en-US" sz="1400" b="0" i="0" u="none" strike="noStrike" kern="0" cap="none" spc="0" normalizeH="0" noProof="0" dirty="0">
              <a:ln>
                <a:noFill/>
              </a:ln>
              <a:solidFill>
                <a:schemeClr val="bg1"/>
              </a:solidFill>
              <a:effectLst/>
              <a:uLnTx/>
              <a:uFillTx/>
              <a:latin typeface="Malgun Gothic" panose="020B0503020000020004" pitchFamily="34" charset="-127"/>
              <a:ea typeface="Malgun Gothic" panose="020B0503020000020004" pitchFamily="34" charset="-127"/>
              <a:cs typeface="Arial Unicode MS" pitchFamily="34" charset="-128"/>
            </a:endParaRPr>
          </a:p>
        </p:txBody>
      </p:sp>
      <p:sp>
        <p:nvSpPr>
          <p:cNvPr id="10" name="Rectangle 9">
            <a:extLst>
              <a:ext uri="{FF2B5EF4-FFF2-40B4-BE49-F238E27FC236}">
                <a16:creationId xmlns:a16="http://schemas.microsoft.com/office/drawing/2014/main" id="{2DFD836D-F4D4-E14E-895D-F753FEBCDD47}"/>
              </a:ext>
            </a:extLst>
          </p:cNvPr>
          <p:cNvSpPr/>
          <p:nvPr/>
        </p:nvSpPr>
        <p:spPr bwMode="gray">
          <a:xfrm>
            <a:off x="6567960" y="2308262"/>
            <a:ext cx="5308338" cy="3973017"/>
          </a:xfrm>
          <a:prstGeom prst="rect">
            <a:avLst/>
          </a:prstGeom>
          <a:solidFill>
            <a:schemeClr val="bg1">
              <a:lumMod val="95000"/>
            </a:schemeClr>
          </a:solidFill>
          <a:ln w="6350" algn="ctr">
            <a:noFill/>
            <a:miter lim="800000"/>
            <a:headEnd/>
            <a:tailEnd/>
          </a:ln>
        </p:spPr>
        <p:txBody>
          <a:bodyPr lIns="90000" tIns="72000" rIns="90000" bIns="72000" rtlCol="0" anchor="b"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altLang="ja-JP" sz="2200" b="1" i="0" u="none" strike="noStrike" kern="0" cap="none" spc="0" normalizeH="0" baseline="0" noProof="0" dirty="0">
                <a:ln>
                  <a:noFill/>
                </a:ln>
                <a:effectLst/>
                <a:uLnTx/>
                <a:uFillTx/>
                <a:ea typeface="Arial Unicode MS" pitchFamily="34" charset="-128"/>
                <a:cs typeface="Arial Unicode MS" pitchFamily="34" charset="-128"/>
              </a:rPr>
              <a:t>After…</a:t>
            </a:r>
            <a:endParaRPr kumimoji="0" lang="ja-JP" altLang="en-US" sz="22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78B3BB80-6921-EE43-AC7A-BD3188C18EB2}"/>
              </a:ext>
            </a:extLst>
          </p:cNvPr>
          <p:cNvSpPr/>
          <p:nvPr/>
        </p:nvSpPr>
        <p:spPr bwMode="gray">
          <a:xfrm>
            <a:off x="630511" y="2306680"/>
            <a:ext cx="4219477" cy="3950943"/>
          </a:xfrm>
          <a:prstGeom prst="rect">
            <a:avLst/>
          </a:prstGeom>
          <a:solidFill>
            <a:schemeClr val="bg1">
              <a:lumMod val="95000"/>
            </a:schemeClr>
          </a:solidFill>
          <a:ln w="6350" algn="ctr">
            <a:noFill/>
            <a:miter lim="800000"/>
            <a:headEnd/>
            <a:tailEnd/>
          </a:ln>
        </p:spPr>
        <p:txBody>
          <a:bodyPr lIns="90000" tIns="72000" rIns="90000" bIns="72000" rtlCol="0" anchor="b"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altLang="ja-JP" sz="2200" b="1" i="0" u="none" strike="noStrike" kern="0" cap="none" spc="0" normalizeH="0" baseline="0" noProof="0" dirty="0">
                <a:ln>
                  <a:noFill/>
                </a:ln>
                <a:effectLst/>
                <a:uLnTx/>
                <a:uFillTx/>
                <a:ea typeface="Arial Unicode MS" pitchFamily="34" charset="-128"/>
                <a:cs typeface="Arial Unicode MS" pitchFamily="34" charset="-128"/>
              </a:rPr>
              <a:t>Before…</a:t>
            </a:r>
            <a:endParaRPr kumimoji="0" lang="ja-JP" altLang="en-US" sz="22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CF42322-FF44-E44C-8267-84ECC6BB96F3}"/>
              </a:ext>
            </a:extLst>
          </p:cNvPr>
          <p:cNvSpPr/>
          <p:nvPr/>
        </p:nvSpPr>
        <p:spPr bwMode="gray">
          <a:xfrm>
            <a:off x="6798076" y="2432340"/>
            <a:ext cx="4827806" cy="1993320"/>
          </a:xfrm>
          <a:prstGeom prst="rect">
            <a:avLst/>
          </a:prstGeom>
          <a:solidFill>
            <a:srgbClr val="C3ECFF">
              <a:alpha val="50196"/>
            </a:srgbClr>
          </a:solidFill>
          <a:ln w="19050" algn="ctr">
            <a:noFill/>
            <a:prstDash val="sysDot"/>
            <a:miter lim="800000"/>
            <a:headEnd/>
            <a:tailEnd/>
          </a:ln>
        </p:spPr>
        <p:txBody>
          <a:bodyPr lIns="90000" tIns="72000" rIns="90000" bIns="72000" rtlCol="0" anchor="b"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altLang="ja-JP" sz="1200" b="1" i="0" u="none" strike="noStrike" kern="0" cap="none" spc="0" normalizeH="0" baseline="0" noProof="0" dirty="0">
                <a:ln>
                  <a:noFill/>
                </a:ln>
                <a:effectLst/>
                <a:uLnTx/>
                <a:uFillTx/>
                <a:ea typeface="Arial Unicode MS" pitchFamily="34" charset="-128"/>
                <a:cs typeface="Arial Unicode MS" pitchFamily="34" charset="-128"/>
              </a:rPr>
              <a:t>Outside of the office</a:t>
            </a:r>
            <a:endParaRPr kumimoji="0" lang="ja-JP" altLang="en-US" sz="12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51DCEC89-F9AC-8641-934B-4599D9A06064}"/>
              </a:ext>
            </a:extLst>
          </p:cNvPr>
          <p:cNvSpPr/>
          <p:nvPr/>
        </p:nvSpPr>
        <p:spPr bwMode="gray">
          <a:xfrm>
            <a:off x="9166236" y="2526334"/>
            <a:ext cx="2311179" cy="1800065"/>
          </a:xfrm>
          <a:prstGeom prst="rect">
            <a:avLst/>
          </a:prstGeom>
          <a:solidFill>
            <a:schemeClr val="accent1">
              <a:lumMod val="20000"/>
              <a:lumOff val="80000"/>
              <a:alpha val="50196"/>
            </a:schemeClr>
          </a:solidFill>
          <a:ln w="19050" algn="ctr">
            <a:noFill/>
            <a:prstDash val="sysDot"/>
            <a:miter lim="800000"/>
            <a:headEnd/>
            <a:tailEnd/>
          </a:ln>
        </p:spPr>
        <p:txBody>
          <a:bodyPr lIns="90000" tIns="72000" rIns="90000" bIns="72000" rtlCol="0" anchor="t" anchorCtr="0"/>
          <a:lstStyle/>
          <a:p>
            <a:pPr marR="0" algn="r" defTabSz="914400" eaLnBrk="1" fontAlgn="base" latinLnBrk="0" hangingPunct="1">
              <a:lnSpc>
                <a:spcPct val="100000"/>
              </a:lnSpc>
              <a:spcBef>
                <a:spcPct val="50000"/>
              </a:spcBef>
              <a:spcAft>
                <a:spcPct val="0"/>
              </a:spcAft>
              <a:buClr>
                <a:srgbClr val="F0AB00"/>
              </a:buClr>
              <a:buSzPct val="80000"/>
              <a:tabLst/>
            </a:pPr>
            <a:r>
              <a:rPr kumimoji="0" lang="en-US" altLang="ja-JP" sz="1200" b="1" i="0" u="none" strike="noStrike" kern="0" cap="none" spc="0" normalizeH="0" baseline="0" noProof="0" dirty="0">
                <a:ln>
                  <a:noFill/>
                </a:ln>
                <a:effectLst/>
                <a:uLnTx/>
                <a:uFillTx/>
                <a:ea typeface="Arial Unicode MS" pitchFamily="34" charset="-128"/>
                <a:cs typeface="Arial Unicode MS" pitchFamily="34" charset="-128"/>
              </a:rPr>
              <a:t>Office</a:t>
            </a:r>
            <a:endParaRPr kumimoji="0" lang="ja-JP" altLang="en-US" sz="12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85EF9FC5-56C0-A643-9A25-7111FE8136A8}"/>
              </a:ext>
            </a:extLst>
          </p:cNvPr>
          <p:cNvSpPr/>
          <p:nvPr/>
        </p:nvSpPr>
        <p:spPr bwMode="gray">
          <a:xfrm>
            <a:off x="1203325" y="2432340"/>
            <a:ext cx="2995631" cy="2093464"/>
          </a:xfrm>
          <a:prstGeom prst="rect">
            <a:avLst/>
          </a:prstGeom>
          <a:solidFill>
            <a:schemeClr val="accent1">
              <a:lumMod val="20000"/>
              <a:lumOff val="80000"/>
              <a:alpha val="50196"/>
            </a:schemeClr>
          </a:solidFill>
          <a:ln w="19050" algn="ctr">
            <a:noFill/>
            <a:prstDash val="sysDot"/>
            <a:miter lim="800000"/>
            <a:headEnd/>
            <a:tailEnd/>
          </a:ln>
        </p:spPr>
        <p:txBody>
          <a:bodyPr lIns="90000" tIns="72000" rIns="90000" bIns="72000" rtlCol="0" anchor="b" anchorCtr="0"/>
          <a:lstStyle/>
          <a:p>
            <a:pPr marR="0" algn="r" defTabSz="914400" eaLnBrk="1" fontAlgn="base" latinLnBrk="0" hangingPunct="1">
              <a:lnSpc>
                <a:spcPct val="100000"/>
              </a:lnSpc>
              <a:spcBef>
                <a:spcPct val="50000"/>
              </a:spcBef>
              <a:spcAft>
                <a:spcPct val="0"/>
              </a:spcAft>
              <a:buClr>
                <a:srgbClr val="F0AB00"/>
              </a:buClr>
              <a:buSzPct val="80000"/>
              <a:tabLst/>
            </a:pPr>
            <a:r>
              <a:rPr kumimoji="0" lang="en-US" altLang="ja-JP" sz="1200" b="1" i="0" u="none" strike="noStrike" kern="0" cap="none" spc="0" normalizeH="0" baseline="0" noProof="0" dirty="0">
                <a:ln>
                  <a:noFill/>
                </a:ln>
                <a:effectLst/>
                <a:uLnTx/>
                <a:uFillTx/>
                <a:ea typeface="Arial Unicode MS" pitchFamily="34" charset="-128"/>
                <a:cs typeface="Arial Unicode MS" pitchFamily="34" charset="-128"/>
              </a:rPr>
              <a:t>Office</a:t>
            </a:r>
            <a:endParaRPr kumimoji="0" lang="ja-JP" altLang="en-US" sz="12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5" name="Group 14">
            <a:extLst>
              <a:ext uri="{FF2B5EF4-FFF2-40B4-BE49-F238E27FC236}">
                <a16:creationId xmlns:a16="http://schemas.microsoft.com/office/drawing/2014/main" id="{4A369782-BD9A-BE42-B7CB-85EDBB16B1FC}"/>
              </a:ext>
            </a:extLst>
          </p:cNvPr>
          <p:cNvGrpSpPr/>
          <p:nvPr/>
        </p:nvGrpSpPr>
        <p:grpSpPr>
          <a:xfrm>
            <a:off x="2541483" y="3401466"/>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16" name="Isosceles Triangle 3">
              <a:extLst>
                <a:ext uri="{FF2B5EF4-FFF2-40B4-BE49-F238E27FC236}">
                  <a16:creationId xmlns:a16="http://schemas.microsoft.com/office/drawing/2014/main" id="{8AABF3A6-F121-6341-AF7E-50E69ED86595}"/>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Oval 16">
              <a:extLst>
                <a:ext uri="{FF2B5EF4-FFF2-40B4-BE49-F238E27FC236}">
                  <a16:creationId xmlns:a16="http://schemas.microsoft.com/office/drawing/2014/main" id="{161DF6E7-FEC9-8D43-9245-1573E5E1D8CA}"/>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Rectangle: Rounded Corners 6">
            <a:extLst>
              <a:ext uri="{FF2B5EF4-FFF2-40B4-BE49-F238E27FC236}">
                <a16:creationId xmlns:a16="http://schemas.microsoft.com/office/drawing/2014/main" id="{822B1089-B38D-C44A-B184-A11420A4F9F5}"/>
              </a:ext>
            </a:extLst>
          </p:cNvPr>
          <p:cNvSpPr/>
          <p:nvPr/>
        </p:nvSpPr>
        <p:spPr bwMode="gray">
          <a:xfrm>
            <a:off x="2059687" y="4995255"/>
            <a:ext cx="1325762" cy="1087498"/>
          </a:xfrm>
          <a:prstGeom prst="roundRect">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 name="Picture 18" descr="282104_Hybrid2_R_neg_blue.png">
            <a:extLst>
              <a:ext uri="{FF2B5EF4-FFF2-40B4-BE49-F238E27FC236}">
                <a16:creationId xmlns:a16="http://schemas.microsoft.com/office/drawing/2014/main" id="{3336E17A-377D-5C45-9B02-FAECB29B073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34366" y="4991669"/>
            <a:ext cx="1012342" cy="1012342"/>
          </a:xfrm>
          <a:prstGeom prst="rect">
            <a:avLst/>
          </a:prstGeom>
        </p:spPr>
      </p:pic>
      <p:sp>
        <p:nvSpPr>
          <p:cNvPr id="20" name="Rectangle 19">
            <a:extLst>
              <a:ext uri="{FF2B5EF4-FFF2-40B4-BE49-F238E27FC236}">
                <a16:creationId xmlns:a16="http://schemas.microsoft.com/office/drawing/2014/main" id="{F5B78057-2C55-1445-9372-F67D47512FC4}"/>
              </a:ext>
            </a:extLst>
          </p:cNvPr>
          <p:cNvSpPr/>
          <p:nvPr/>
        </p:nvSpPr>
        <p:spPr>
          <a:xfrm>
            <a:off x="2835694" y="5779179"/>
            <a:ext cx="685665" cy="276999"/>
          </a:xfrm>
          <a:prstGeom prst="rect">
            <a:avLst/>
          </a:prstGeom>
        </p:spPr>
        <p:txBody>
          <a:bodyPr wrap="square">
            <a:spAutoFit/>
          </a:bodyPr>
          <a:lstStyle/>
          <a:p>
            <a:pPr lvl="0">
              <a:defRPr/>
            </a:pPr>
            <a:r>
              <a:rPr lang="en-US" altLang="ja-JP" sz="1200" b="1" dirty="0">
                <a:solidFill>
                  <a:schemeClr val="bg1"/>
                </a:solidFill>
              </a:rPr>
              <a:t>ECC</a:t>
            </a:r>
            <a:endParaRPr lang="en-US" altLang="ja-JP" sz="1200" b="1" i="1" dirty="0">
              <a:solidFill>
                <a:schemeClr val="bg1"/>
              </a:solidFill>
            </a:endParaRPr>
          </a:p>
        </p:txBody>
      </p:sp>
      <p:sp>
        <p:nvSpPr>
          <p:cNvPr id="21" name="TextBox 20">
            <a:extLst>
              <a:ext uri="{FF2B5EF4-FFF2-40B4-BE49-F238E27FC236}">
                <a16:creationId xmlns:a16="http://schemas.microsoft.com/office/drawing/2014/main" id="{54713A7C-DFCE-2147-AC99-D8E220FA83A3}"/>
              </a:ext>
            </a:extLst>
          </p:cNvPr>
          <p:cNvSpPr txBox="1"/>
          <p:nvPr/>
        </p:nvSpPr>
        <p:spPr>
          <a:xfrm>
            <a:off x="10486533" y="2833750"/>
            <a:ext cx="842369"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kern="0" dirty="0" err="1">
                <a:ea typeface="Arial Unicode MS" pitchFamily="34" charset="-128"/>
                <a:cs typeface="Arial Unicode MS" pitchFamily="34" charset="-128"/>
              </a:rPr>
              <a:t>LoB</a:t>
            </a:r>
            <a:r>
              <a:rPr kumimoji="1" lang="ja-JP" altLang="en-US" sz="1000" kern="0" dirty="0">
                <a:ea typeface="Arial Unicode MS" pitchFamily="34" charset="-128"/>
                <a:cs typeface="Arial Unicode MS" pitchFamily="34" charset="-128"/>
              </a:rPr>
              <a:t> </a:t>
            </a:r>
            <a:r>
              <a:rPr kumimoji="1" lang="en-US" altLang="ja-JP" sz="1000" kern="0" dirty="0">
                <a:ea typeface="Arial Unicode MS" pitchFamily="34" charset="-128"/>
                <a:cs typeface="Arial Unicode MS" pitchFamily="34" charset="-128"/>
              </a:rPr>
              <a:t>Managers</a:t>
            </a:r>
            <a:endParaRPr kumimoji="1" lang="ja-JP" altLang="en-US" sz="1000" kern="0" dirty="0" err="1">
              <a:ea typeface="Arial Unicode MS" pitchFamily="34" charset="-128"/>
              <a:cs typeface="Arial Unicode MS" pitchFamily="34" charset="-128"/>
            </a:endParaRPr>
          </a:p>
        </p:txBody>
      </p:sp>
      <p:grpSp>
        <p:nvGrpSpPr>
          <p:cNvPr id="22" name="Group 21">
            <a:extLst>
              <a:ext uri="{FF2B5EF4-FFF2-40B4-BE49-F238E27FC236}">
                <a16:creationId xmlns:a16="http://schemas.microsoft.com/office/drawing/2014/main" id="{E9E16F16-E5CE-174D-A298-2F9C0F475D68}"/>
              </a:ext>
            </a:extLst>
          </p:cNvPr>
          <p:cNvGrpSpPr/>
          <p:nvPr/>
        </p:nvGrpSpPr>
        <p:grpSpPr>
          <a:xfrm>
            <a:off x="10720883" y="3034909"/>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23" name="Isosceles Triangle 19">
              <a:extLst>
                <a:ext uri="{FF2B5EF4-FFF2-40B4-BE49-F238E27FC236}">
                  <a16:creationId xmlns:a16="http://schemas.microsoft.com/office/drawing/2014/main" id="{C8574E28-EE4A-7B4A-ABB4-2AB2488BB785}"/>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Oval 23">
              <a:extLst>
                <a:ext uri="{FF2B5EF4-FFF2-40B4-BE49-F238E27FC236}">
                  <a16:creationId xmlns:a16="http://schemas.microsoft.com/office/drawing/2014/main" id="{6E602551-8CE4-B240-A473-EF9D6BFB6BBF}"/>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25" name="Group 24">
            <a:extLst>
              <a:ext uri="{FF2B5EF4-FFF2-40B4-BE49-F238E27FC236}">
                <a16:creationId xmlns:a16="http://schemas.microsoft.com/office/drawing/2014/main" id="{7F593E49-4BAC-A741-9813-91C067969B43}"/>
              </a:ext>
            </a:extLst>
          </p:cNvPr>
          <p:cNvGrpSpPr/>
          <p:nvPr/>
        </p:nvGrpSpPr>
        <p:grpSpPr>
          <a:xfrm>
            <a:off x="10587280" y="3165447"/>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26" name="Isosceles Triangle 22">
              <a:extLst>
                <a:ext uri="{FF2B5EF4-FFF2-40B4-BE49-F238E27FC236}">
                  <a16:creationId xmlns:a16="http://schemas.microsoft.com/office/drawing/2014/main" id="{BB1A6569-178B-544E-B761-F5E6F52F06AE}"/>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Oval 26">
              <a:extLst>
                <a:ext uri="{FF2B5EF4-FFF2-40B4-BE49-F238E27FC236}">
                  <a16:creationId xmlns:a16="http://schemas.microsoft.com/office/drawing/2014/main" id="{1A09A404-59B5-0A47-AFC0-031789FBB153}"/>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28" name="Group 27">
            <a:extLst>
              <a:ext uri="{FF2B5EF4-FFF2-40B4-BE49-F238E27FC236}">
                <a16:creationId xmlns:a16="http://schemas.microsoft.com/office/drawing/2014/main" id="{832DD0AA-C4BF-CD46-8F1F-F3D2D254AAD0}"/>
              </a:ext>
            </a:extLst>
          </p:cNvPr>
          <p:cNvGrpSpPr/>
          <p:nvPr/>
        </p:nvGrpSpPr>
        <p:grpSpPr>
          <a:xfrm>
            <a:off x="10898368" y="3113919"/>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29" name="Isosceles Triangle 25">
              <a:extLst>
                <a:ext uri="{FF2B5EF4-FFF2-40B4-BE49-F238E27FC236}">
                  <a16:creationId xmlns:a16="http://schemas.microsoft.com/office/drawing/2014/main" id="{8F8AC0E4-3557-104E-9D95-ED807586629D}"/>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Oval 29">
              <a:extLst>
                <a:ext uri="{FF2B5EF4-FFF2-40B4-BE49-F238E27FC236}">
                  <a16:creationId xmlns:a16="http://schemas.microsoft.com/office/drawing/2014/main" id="{A9257242-A581-8E43-A595-2AB3DCD660C6}"/>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31" name="TextBox 30">
            <a:extLst>
              <a:ext uri="{FF2B5EF4-FFF2-40B4-BE49-F238E27FC236}">
                <a16:creationId xmlns:a16="http://schemas.microsoft.com/office/drawing/2014/main" id="{EC15BD90-7681-9047-B131-FB9C6092501E}"/>
              </a:ext>
            </a:extLst>
          </p:cNvPr>
          <p:cNvSpPr txBox="1"/>
          <p:nvPr/>
        </p:nvSpPr>
        <p:spPr>
          <a:xfrm>
            <a:off x="2215124" y="3787756"/>
            <a:ext cx="1014888"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kern="0" dirty="0">
                <a:ea typeface="Arial Unicode MS" pitchFamily="34" charset="-128"/>
                <a:cs typeface="Arial Unicode MS" pitchFamily="34" charset="-128"/>
              </a:rPr>
              <a:t>Accounting</a:t>
            </a:r>
            <a:r>
              <a:rPr kumimoji="1" lang="ja-JP" altLang="en-US" sz="1000" kern="0" dirty="0">
                <a:ea typeface="Arial Unicode MS" pitchFamily="34" charset="-128"/>
                <a:cs typeface="Arial Unicode MS" pitchFamily="34" charset="-128"/>
              </a:rPr>
              <a:t> </a:t>
            </a:r>
            <a:r>
              <a:rPr kumimoji="1" lang="en-US" altLang="ja-JP" sz="1000" kern="0" dirty="0">
                <a:ea typeface="Arial Unicode MS" pitchFamily="34" charset="-128"/>
                <a:cs typeface="Arial Unicode MS" pitchFamily="34" charset="-128"/>
              </a:rPr>
              <a:t>Team</a:t>
            </a:r>
            <a:endParaRPr kumimoji="1" lang="ja-JP" altLang="en-US" sz="1000" kern="0" dirty="0" err="1">
              <a:ea typeface="Arial Unicode MS" pitchFamily="34" charset="-128"/>
              <a:cs typeface="Arial Unicode MS" pitchFamily="34" charset="-128"/>
            </a:endParaRPr>
          </a:p>
        </p:txBody>
      </p:sp>
      <p:cxnSp>
        <p:nvCxnSpPr>
          <p:cNvPr id="32" name="Straight Arrow Connector 31">
            <a:extLst>
              <a:ext uri="{FF2B5EF4-FFF2-40B4-BE49-F238E27FC236}">
                <a16:creationId xmlns:a16="http://schemas.microsoft.com/office/drawing/2014/main" id="{15684533-C1EF-3241-8CA3-0CFF6E9FBAE4}"/>
              </a:ext>
            </a:extLst>
          </p:cNvPr>
          <p:cNvCxnSpPr>
            <a:cxnSpLocks/>
          </p:cNvCxnSpPr>
          <p:nvPr/>
        </p:nvCxnSpPr>
        <p:spPr>
          <a:xfrm flipH="1">
            <a:off x="2868126" y="3145989"/>
            <a:ext cx="378582" cy="303259"/>
          </a:xfrm>
          <a:prstGeom prst="straightConnector1">
            <a:avLst/>
          </a:prstGeom>
          <a:ln w="25400">
            <a:solidFill>
              <a:schemeClr val="bg1">
                <a:lumMod val="50000"/>
              </a:schemeClr>
            </a:solidFill>
            <a:prstDash val="sysDot"/>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F5E45943-7281-C049-BA38-B74056B58A9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36433" y="3318546"/>
            <a:ext cx="432095" cy="369332"/>
          </a:xfrm>
          <a:prstGeom prst="rect">
            <a:avLst/>
          </a:prstGeom>
        </p:spPr>
      </p:pic>
      <p:sp>
        <p:nvSpPr>
          <p:cNvPr id="34" name="TextBox 33">
            <a:extLst>
              <a:ext uri="{FF2B5EF4-FFF2-40B4-BE49-F238E27FC236}">
                <a16:creationId xmlns:a16="http://schemas.microsoft.com/office/drawing/2014/main" id="{06066B6C-E3C5-3B47-8F79-1133A100AEFA}"/>
              </a:ext>
            </a:extLst>
          </p:cNvPr>
          <p:cNvSpPr txBox="1"/>
          <p:nvPr/>
        </p:nvSpPr>
        <p:spPr>
          <a:xfrm>
            <a:off x="3408465" y="3684840"/>
            <a:ext cx="712667" cy="12311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800" kern="0" dirty="0">
                <a:ea typeface="Arial Unicode MS" pitchFamily="34" charset="-128"/>
                <a:cs typeface="Arial Unicode MS" pitchFamily="34" charset="-128"/>
              </a:rPr>
              <a:t>Planning</a:t>
            </a:r>
            <a:r>
              <a:rPr kumimoji="1" lang="ja-JP" altLang="en-US" sz="800" kern="0" dirty="0">
                <a:ea typeface="Arial Unicode MS" pitchFamily="34" charset="-128"/>
                <a:cs typeface="Arial Unicode MS" pitchFamily="34" charset="-128"/>
              </a:rPr>
              <a:t> </a:t>
            </a:r>
            <a:r>
              <a:rPr kumimoji="1" lang="en-US" altLang="ja-JP" sz="800" kern="0" dirty="0">
                <a:ea typeface="Arial Unicode MS" pitchFamily="34" charset="-128"/>
                <a:cs typeface="Arial Unicode MS" pitchFamily="34" charset="-128"/>
              </a:rPr>
              <a:t>Data</a:t>
            </a:r>
            <a:endParaRPr kumimoji="1" lang="ja-JP" altLang="en-US" sz="800" kern="0" dirty="0" err="1">
              <a:ea typeface="Arial Unicode MS" pitchFamily="34" charset="-128"/>
              <a:cs typeface="Arial Unicode MS" pitchFamily="34" charset="-128"/>
            </a:endParaRPr>
          </a:p>
        </p:txBody>
      </p:sp>
      <p:cxnSp>
        <p:nvCxnSpPr>
          <p:cNvPr id="35" name="Straight Arrow Connector 34">
            <a:extLst>
              <a:ext uri="{FF2B5EF4-FFF2-40B4-BE49-F238E27FC236}">
                <a16:creationId xmlns:a16="http://schemas.microsoft.com/office/drawing/2014/main" id="{AE6CCDC9-933E-C54B-A93F-51A422844365}"/>
              </a:ext>
            </a:extLst>
          </p:cNvPr>
          <p:cNvCxnSpPr>
            <a:cxnSpLocks/>
          </p:cNvCxnSpPr>
          <p:nvPr/>
        </p:nvCxnSpPr>
        <p:spPr>
          <a:xfrm flipH="1" flipV="1">
            <a:off x="1964301" y="3145989"/>
            <a:ext cx="456923" cy="271223"/>
          </a:xfrm>
          <a:prstGeom prst="straightConnector1">
            <a:avLst/>
          </a:prstGeom>
          <a:ln w="25400">
            <a:solidFill>
              <a:schemeClr val="bg1">
                <a:lumMod val="50000"/>
              </a:schemeClr>
            </a:solidFill>
            <a:prstDash val="sysDot"/>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F422029-EDC0-2C4B-AFDD-44161CF382A2}"/>
              </a:ext>
            </a:extLst>
          </p:cNvPr>
          <p:cNvGrpSpPr/>
          <p:nvPr/>
        </p:nvGrpSpPr>
        <p:grpSpPr>
          <a:xfrm>
            <a:off x="1624131" y="2612640"/>
            <a:ext cx="244215" cy="363164"/>
            <a:chOff x="1534438" y="2743292"/>
            <a:chExt cx="338203" cy="532078"/>
          </a:xfrm>
          <a:solidFill>
            <a:schemeClr val="tx1">
              <a:lumMod val="50000"/>
              <a:lumOff val="50000"/>
            </a:schemeClr>
          </a:solidFill>
          <a:scene3d>
            <a:camera prst="orthographicFront">
              <a:rot lat="0" lon="0" rev="0"/>
            </a:camera>
            <a:lightRig rig="balanced" dir="t">
              <a:rot lat="0" lon="0" rev="8700000"/>
            </a:lightRig>
          </a:scene3d>
        </p:grpSpPr>
        <p:sp>
          <p:nvSpPr>
            <p:cNvPr id="37" name="Isosceles Triangle 39">
              <a:extLst>
                <a:ext uri="{FF2B5EF4-FFF2-40B4-BE49-F238E27FC236}">
                  <a16:creationId xmlns:a16="http://schemas.microsoft.com/office/drawing/2014/main" id="{B96605FC-4B32-8143-86E2-551931ABC1EF}"/>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Oval 37">
              <a:extLst>
                <a:ext uri="{FF2B5EF4-FFF2-40B4-BE49-F238E27FC236}">
                  <a16:creationId xmlns:a16="http://schemas.microsoft.com/office/drawing/2014/main" id="{1F404050-37C7-2545-8B0D-8EEC584E9187}"/>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39" name="TextBox 38">
            <a:extLst>
              <a:ext uri="{FF2B5EF4-FFF2-40B4-BE49-F238E27FC236}">
                <a16:creationId xmlns:a16="http://schemas.microsoft.com/office/drawing/2014/main" id="{816C0F60-CB9B-3948-8911-66414ED1C47E}"/>
              </a:ext>
            </a:extLst>
          </p:cNvPr>
          <p:cNvSpPr txBox="1"/>
          <p:nvPr/>
        </p:nvSpPr>
        <p:spPr>
          <a:xfrm>
            <a:off x="1203325" y="3068794"/>
            <a:ext cx="686832"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kern="0" dirty="0">
                <a:ea typeface="Arial Unicode MS" pitchFamily="34" charset="-128"/>
                <a:cs typeface="Arial Unicode MS" pitchFamily="34" charset="-128"/>
              </a:rPr>
              <a:t>Executives</a:t>
            </a:r>
            <a:endParaRPr kumimoji="1" lang="ja-JP" altLang="en-US" sz="1000" kern="0" dirty="0" err="1">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102FCEB0-19D0-B84C-899B-E5D0DF3005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35609" y="3347912"/>
            <a:ext cx="432095" cy="369332"/>
          </a:xfrm>
          <a:prstGeom prst="rect">
            <a:avLst/>
          </a:prstGeom>
        </p:spPr>
      </p:pic>
      <p:sp>
        <p:nvSpPr>
          <p:cNvPr id="41" name="TextBox 40">
            <a:extLst>
              <a:ext uri="{FF2B5EF4-FFF2-40B4-BE49-F238E27FC236}">
                <a16:creationId xmlns:a16="http://schemas.microsoft.com/office/drawing/2014/main" id="{82616A85-B359-2C46-9083-F577474AA323}"/>
              </a:ext>
            </a:extLst>
          </p:cNvPr>
          <p:cNvSpPr txBox="1"/>
          <p:nvPr/>
        </p:nvSpPr>
        <p:spPr>
          <a:xfrm>
            <a:off x="1366101" y="3724823"/>
            <a:ext cx="73500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800" kern="0" dirty="0">
                <a:ea typeface="Arial Unicode MS" pitchFamily="34" charset="-128"/>
                <a:cs typeface="Arial Unicode MS" pitchFamily="34" charset="-128"/>
              </a:rPr>
              <a:t>Management</a:t>
            </a:r>
            <a:r>
              <a:rPr kumimoji="1" lang="ja-JP" altLang="en-US" sz="800" kern="0" dirty="0">
                <a:ea typeface="Arial Unicode MS" pitchFamily="34" charset="-128"/>
                <a:cs typeface="Arial Unicode MS" pitchFamily="34" charset="-128"/>
              </a:rPr>
              <a:t> </a:t>
            </a:r>
            <a:r>
              <a:rPr kumimoji="1" lang="en-US" altLang="ja-JP" sz="800" kern="0" dirty="0">
                <a:ea typeface="Arial Unicode MS" pitchFamily="34" charset="-128"/>
                <a:cs typeface="Arial Unicode MS" pitchFamily="34" charset="-128"/>
              </a:rPr>
              <a:t>Report</a:t>
            </a:r>
            <a:endParaRPr kumimoji="1" lang="ja-JP" altLang="en-US" sz="800" kern="0" dirty="0" err="1">
              <a:ea typeface="Arial Unicode MS" pitchFamily="34" charset="-128"/>
              <a:cs typeface="Arial Unicode MS" pitchFamily="34" charset="-128"/>
            </a:endParaRPr>
          </a:p>
        </p:txBody>
      </p:sp>
      <p:cxnSp>
        <p:nvCxnSpPr>
          <p:cNvPr id="42" name="Straight Arrow Connector 41">
            <a:extLst>
              <a:ext uri="{FF2B5EF4-FFF2-40B4-BE49-F238E27FC236}">
                <a16:creationId xmlns:a16="http://schemas.microsoft.com/office/drawing/2014/main" id="{1CC87A2F-385D-3242-8582-F7C1D4B39705}"/>
              </a:ext>
            </a:extLst>
          </p:cNvPr>
          <p:cNvCxnSpPr>
            <a:cxnSpLocks/>
          </p:cNvCxnSpPr>
          <p:nvPr/>
        </p:nvCxnSpPr>
        <p:spPr>
          <a:xfrm>
            <a:off x="2868125" y="4374110"/>
            <a:ext cx="0" cy="610578"/>
          </a:xfrm>
          <a:prstGeom prst="straightConnector1">
            <a:avLst/>
          </a:prstGeom>
          <a:ln w="25400">
            <a:solidFill>
              <a:schemeClr val="bg1">
                <a:lumMod val="50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791CF1A-20B7-6740-A1C5-2C741A1FF5BA}"/>
              </a:ext>
            </a:extLst>
          </p:cNvPr>
          <p:cNvCxnSpPr>
            <a:cxnSpLocks/>
          </p:cNvCxnSpPr>
          <p:nvPr/>
        </p:nvCxnSpPr>
        <p:spPr>
          <a:xfrm flipV="1">
            <a:off x="2555547" y="4374111"/>
            <a:ext cx="0" cy="610577"/>
          </a:xfrm>
          <a:prstGeom prst="straightConnector1">
            <a:avLst/>
          </a:prstGeom>
          <a:ln w="25400">
            <a:solidFill>
              <a:schemeClr val="bg1">
                <a:lumMod val="50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23FD4A3-E79B-C243-8151-22CC52BCC0B5}"/>
              </a:ext>
            </a:extLst>
          </p:cNvPr>
          <p:cNvGrpSpPr/>
          <p:nvPr/>
        </p:nvGrpSpPr>
        <p:grpSpPr>
          <a:xfrm>
            <a:off x="9612334" y="3161025"/>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45" name="Isosceles Triangle 46">
              <a:extLst>
                <a:ext uri="{FF2B5EF4-FFF2-40B4-BE49-F238E27FC236}">
                  <a16:creationId xmlns:a16="http://schemas.microsoft.com/office/drawing/2014/main" id="{9F70F51F-16BF-3245-9B57-F2BB9C92370B}"/>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6" name="Oval 45">
              <a:extLst>
                <a:ext uri="{FF2B5EF4-FFF2-40B4-BE49-F238E27FC236}">
                  <a16:creationId xmlns:a16="http://schemas.microsoft.com/office/drawing/2014/main" id="{07773CD6-DEF8-8141-985E-4B9334D49AEE}"/>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7" name="Rectangle: Rounded Corners 48">
            <a:extLst>
              <a:ext uri="{FF2B5EF4-FFF2-40B4-BE49-F238E27FC236}">
                <a16:creationId xmlns:a16="http://schemas.microsoft.com/office/drawing/2014/main" id="{E10FE949-6DB1-704A-99D1-118F2DA33A48}"/>
              </a:ext>
            </a:extLst>
          </p:cNvPr>
          <p:cNvSpPr/>
          <p:nvPr/>
        </p:nvSpPr>
        <p:spPr bwMode="gray">
          <a:xfrm>
            <a:off x="8474305" y="5030329"/>
            <a:ext cx="1325762" cy="1087498"/>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descr="282104_Hybrid2_R_neg_blue.png">
            <a:extLst>
              <a:ext uri="{FF2B5EF4-FFF2-40B4-BE49-F238E27FC236}">
                <a16:creationId xmlns:a16="http://schemas.microsoft.com/office/drawing/2014/main" id="{14B56B2E-B652-8F49-9A4E-4EFDE5CF23B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865161" y="5003581"/>
            <a:ext cx="517855" cy="517855"/>
          </a:xfrm>
          <a:prstGeom prst="rect">
            <a:avLst/>
          </a:prstGeom>
        </p:spPr>
      </p:pic>
      <p:cxnSp>
        <p:nvCxnSpPr>
          <p:cNvPr id="49" name="Straight Arrow Connector 48">
            <a:extLst>
              <a:ext uri="{FF2B5EF4-FFF2-40B4-BE49-F238E27FC236}">
                <a16:creationId xmlns:a16="http://schemas.microsoft.com/office/drawing/2014/main" id="{CA0FA6F1-E4FF-C644-80E1-7049D259FB50}"/>
              </a:ext>
            </a:extLst>
          </p:cNvPr>
          <p:cNvCxnSpPr>
            <a:cxnSpLocks/>
            <a:stCxn id="98" idx="2"/>
          </p:cNvCxnSpPr>
          <p:nvPr/>
        </p:nvCxnSpPr>
        <p:spPr>
          <a:xfrm flipH="1">
            <a:off x="9550751" y="4242086"/>
            <a:ext cx="1381062" cy="788243"/>
          </a:xfrm>
          <a:prstGeom prst="straightConnector1">
            <a:avLst/>
          </a:prstGeom>
          <a:ln w="25400">
            <a:solidFill>
              <a:schemeClr val="bg1">
                <a:lumMod val="50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55761B4-B2A3-9149-94A8-59C7013DA54F}"/>
              </a:ext>
            </a:extLst>
          </p:cNvPr>
          <p:cNvCxnSpPr>
            <a:cxnSpLocks/>
            <a:endCxn id="102" idx="2"/>
          </p:cNvCxnSpPr>
          <p:nvPr/>
        </p:nvCxnSpPr>
        <p:spPr>
          <a:xfrm flipV="1">
            <a:off x="9302755" y="4231514"/>
            <a:ext cx="524026" cy="798815"/>
          </a:xfrm>
          <a:prstGeom prst="straightConnector1">
            <a:avLst/>
          </a:prstGeom>
          <a:ln w="25400">
            <a:solidFill>
              <a:schemeClr val="bg1">
                <a:lumMod val="50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9AB2F61-D478-4444-B96C-4DCC247AE3A8}"/>
              </a:ext>
            </a:extLst>
          </p:cNvPr>
          <p:cNvSpPr txBox="1"/>
          <p:nvPr/>
        </p:nvSpPr>
        <p:spPr>
          <a:xfrm>
            <a:off x="2934715" y="4656635"/>
            <a:ext cx="546271"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800" kern="0" dirty="0">
                <a:ea typeface="Arial Unicode MS" pitchFamily="34" charset="-128"/>
                <a:cs typeface="Arial Unicode MS" pitchFamily="34" charset="-128"/>
              </a:rPr>
              <a:t>Planning</a:t>
            </a:r>
            <a:r>
              <a:rPr kumimoji="1" lang="ja-JP" altLang="en-US" sz="800" kern="0" dirty="0">
                <a:ea typeface="Arial Unicode MS" pitchFamily="34" charset="-128"/>
                <a:cs typeface="Arial Unicode MS" pitchFamily="34" charset="-128"/>
              </a:rPr>
              <a:t> </a:t>
            </a:r>
            <a:r>
              <a:rPr kumimoji="1" lang="en-US" altLang="ja-JP" sz="800" kern="0" dirty="0">
                <a:ea typeface="Arial Unicode MS" pitchFamily="34" charset="-128"/>
                <a:cs typeface="Arial Unicode MS" pitchFamily="34" charset="-128"/>
              </a:rPr>
              <a:t>Data</a:t>
            </a:r>
            <a:endParaRPr kumimoji="1" lang="ja-JP" altLang="en-US" sz="800" kern="0" dirty="0" err="1">
              <a:ea typeface="Arial Unicode MS" pitchFamily="34" charset="-128"/>
              <a:cs typeface="Arial Unicode MS" pitchFamily="34" charset="-128"/>
            </a:endParaRPr>
          </a:p>
        </p:txBody>
      </p:sp>
      <p:grpSp>
        <p:nvGrpSpPr>
          <p:cNvPr id="52" name="Group 51">
            <a:extLst>
              <a:ext uri="{FF2B5EF4-FFF2-40B4-BE49-F238E27FC236}">
                <a16:creationId xmlns:a16="http://schemas.microsoft.com/office/drawing/2014/main" id="{005F7011-3EED-3248-A280-216DBBBCB075}"/>
              </a:ext>
            </a:extLst>
          </p:cNvPr>
          <p:cNvGrpSpPr/>
          <p:nvPr/>
        </p:nvGrpSpPr>
        <p:grpSpPr>
          <a:xfrm>
            <a:off x="1810666" y="2685423"/>
            <a:ext cx="244215" cy="363164"/>
            <a:chOff x="1534438" y="2743292"/>
            <a:chExt cx="338203" cy="532078"/>
          </a:xfrm>
          <a:solidFill>
            <a:schemeClr val="tx1">
              <a:lumMod val="50000"/>
              <a:lumOff val="50000"/>
            </a:schemeClr>
          </a:solidFill>
          <a:scene3d>
            <a:camera prst="orthographicFront">
              <a:rot lat="0" lon="0" rev="0"/>
            </a:camera>
            <a:lightRig rig="balanced" dir="t">
              <a:rot lat="0" lon="0" rev="8700000"/>
            </a:lightRig>
          </a:scene3d>
        </p:grpSpPr>
        <p:sp>
          <p:nvSpPr>
            <p:cNvPr id="53" name="Isosceles Triangle 59">
              <a:extLst>
                <a:ext uri="{FF2B5EF4-FFF2-40B4-BE49-F238E27FC236}">
                  <a16:creationId xmlns:a16="http://schemas.microsoft.com/office/drawing/2014/main" id="{7112DDAF-51D3-E343-ADB4-D94E5CD2560A}"/>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4" name="Oval 53">
              <a:extLst>
                <a:ext uri="{FF2B5EF4-FFF2-40B4-BE49-F238E27FC236}">
                  <a16:creationId xmlns:a16="http://schemas.microsoft.com/office/drawing/2014/main" id="{40FA512F-5723-8744-9FC0-3775B477CCB5}"/>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5" name="TextBox 54">
            <a:extLst>
              <a:ext uri="{FF2B5EF4-FFF2-40B4-BE49-F238E27FC236}">
                <a16:creationId xmlns:a16="http://schemas.microsoft.com/office/drawing/2014/main" id="{428685B7-8A79-7E48-A768-498430A63FBC}"/>
              </a:ext>
            </a:extLst>
          </p:cNvPr>
          <p:cNvSpPr txBox="1"/>
          <p:nvPr/>
        </p:nvSpPr>
        <p:spPr>
          <a:xfrm>
            <a:off x="3343613" y="3084329"/>
            <a:ext cx="842369"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kern="0" dirty="0" err="1">
                <a:ea typeface="Arial Unicode MS" pitchFamily="34" charset="-128"/>
                <a:cs typeface="Arial Unicode MS" pitchFamily="34" charset="-128"/>
              </a:rPr>
              <a:t>LoB</a:t>
            </a:r>
            <a:r>
              <a:rPr kumimoji="1" lang="ja-JP" altLang="en-US" sz="1000" kern="0" dirty="0">
                <a:ea typeface="Arial Unicode MS" pitchFamily="34" charset="-128"/>
                <a:cs typeface="Arial Unicode MS" pitchFamily="34" charset="-128"/>
              </a:rPr>
              <a:t> </a:t>
            </a:r>
            <a:r>
              <a:rPr kumimoji="1" lang="en-US" altLang="ja-JP" sz="1000" kern="0" dirty="0">
                <a:ea typeface="Arial Unicode MS" pitchFamily="34" charset="-128"/>
                <a:cs typeface="Arial Unicode MS" pitchFamily="34" charset="-128"/>
              </a:rPr>
              <a:t>Managers</a:t>
            </a:r>
            <a:endParaRPr kumimoji="1" lang="ja-JP" altLang="en-US" sz="1000" kern="0" dirty="0" err="1">
              <a:ea typeface="Arial Unicode MS" pitchFamily="34" charset="-128"/>
              <a:cs typeface="Arial Unicode MS" pitchFamily="34" charset="-128"/>
            </a:endParaRPr>
          </a:p>
        </p:txBody>
      </p:sp>
      <p:grpSp>
        <p:nvGrpSpPr>
          <p:cNvPr id="56" name="Group 55">
            <a:extLst>
              <a:ext uri="{FF2B5EF4-FFF2-40B4-BE49-F238E27FC236}">
                <a16:creationId xmlns:a16="http://schemas.microsoft.com/office/drawing/2014/main" id="{E2BFABE0-DCAE-D543-ABBE-4CEB7B715B2D}"/>
              </a:ext>
            </a:extLst>
          </p:cNvPr>
          <p:cNvGrpSpPr/>
          <p:nvPr/>
        </p:nvGrpSpPr>
        <p:grpSpPr>
          <a:xfrm>
            <a:off x="3094710" y="2560884"/>
            <a:ext cx="244215" cy="363164"/>
            <a:chOff x="1534438" y="2743292"/>
            <a:chExt cx="338203" cy="532078"/>
          </a:xfrm>
          <a:solidFill>
            <a:schemeClr val="tx1">
              <a:lumMod val="50000"/>
              <a:lumOff val="50000"/>
            </a:schemeClr>
          </a:solidFill>
          <a:scene3d>
            <a:camera prst="orthographicFront">
              <a:rot lat="0" lon="0" rev="0"/>
            </a:camera>
            <a:lightRig rig="balanced" dir="t">
              <a:rot lat="0" lon="0" rev="8700000"/>
            </a:lightRig>
          </a:scene3d>
        </p:grpSpPr>
        <p:sp>
          <p:nvSpPr>
            <p:cNvPr id="57" name="Isosceles Triangle 63">
              <a:extLst>
                <a:ext uri="{FF2B5EF4-FFF2-40B4-BE49-F238E27FC236}">
                  <a16:creationId xmlns:a16="http://schemas.microsoft.com/office/drawing/2014/main" id="{2AF61FC6-3A9B-AE47-861B-023E86EE4786}"/>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127E7C9E-7CCB-2840-B979-42E8E88C7A5B}"/>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59" name="Group 58">
            <a:extLst>
              <a:ext uri="{FF2B5EF4-FFF2-40B4-BE49-F238E27FC236}">
                <a16:creationId xmlns:a16="http://schemas.microsoft.com/office/drawing/2014/main" id="{C817DE21-9C6B-854D-B72C-E19B0EEFE41D}"/>
              </a:ext>
            </a:extLst>
          </p:cNvPr>
          <p:cNvGrpSpPr/>
          <p:nvPr/>
        </p:nvGrpSpPr>
        <p:grpSpPr>
          <a:xfrm>
            <a:off x="2961107" y="2691422"/>
            <a:ext cx="244215" cy="363164"/>
            <a:chOff x="1534438" y="2743292"/>
            <a:chExt cx="338203" cy="532078"/>
          </a:xfrm>
          <a:solidFill>
            <a:schemeClr val="tx1">
              <a:lumMod val="50000"/>
              <a:lumOff val="50000"/>
            </a:schemeClr>
          </a:solidFill>
          <a:scene3d>
            <a:camera prst="orthographicFront">
              <a:rot lat="0" lon="0" rev="0"/>
            </a:camera>
            <a:lightRig rig="balanced" dir="t">
              <a:rot lat="0" lon="0" rev="8700000"/>
            </a:lightRig>
          </a:scene3d>
        </p:grpSpPr>
        <p:sp>
          <p:nvSpPr>
            <p:cNvPr id="60" name="Isosceles Triangle 66">
              <a:extLst>
                <a:ext uri="{FF2B5EF4-FFF2-40B4-BE49-F238E27FC236}">
                  <a16:creationId xmlns:a16="http://schemas.microsoft.com/office/drawing/2014/main" id="{EEA52021-18BF-B944-B2BA-A8955A5FE967}"/>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1" name="Oval 60">
              <a:extLst>
                <a:ext uri="{FF2B5EF4-FFF2-40B4-BE49-F238E27FC236}">
                  <a16:creationId xmlns:a16="http://schemas.microsoft.com/office/drawing/2014/main" id="{5D1A6B7B-BAE2-8E44-8AA8-F267572259AB}"/>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62" name="Group 61">
            <a:extLst>
              <a:ext uri="{FF2B5EF4-FFF2-40B4-BE49-F238E27FC236}">
                <a16:creationId xmlns:a16="http://schemas.microsoft.com/office/drawing/2014/main" id="{2260A43C-C369-DA4E-9627-45E54AEA268E}"/>
              </a:ext>
            </a:extLst>
          </p:cNvPr>
          <p:cNvGrpSpPr/>
          <p:nvPr/>
        </p:nvGrpSpPr>
        <p:grpSpPr>
          <a:xfrm>
            <a:off x="3272195" y="2639894"/>
            <a:ext cx="244215" cy="363164"/>
            <a:chOff x="1534438" y="2743292"/>
            <a:chExt cx="338203" cy="532078"/>
          </a:xfrm>
          <a:solidFill>
            <a:schemeClr val="tx1">
              <a:lumMod val="50000"/>
              <a:lumOff val="50000"/>
            </a:schemeClr>
          </a:solidFill>
          <a:scene3d>
            <a:camera prst="orthographicFront">
              <a:rot lat="0" lon="0" rev="0"/>
            </a:camera>
            <a:lightRig rig="balanced" dir="t">
              <a:rot lat="0" lon="0" rev="8700000"/>
            </a:lightRig>
          </a:scene3d>
        </p:grpSpPr>
        <p:sp>
          <p:nvSpPr>
            <p:cNvPr id="63" name="Isosceles Triangle 69">
              <a:extLst>
                <a:ext uri="{FF2B5EF4-FFF2-40B4-BE49-F238E27FC236}">
                  <a16:creationId xmlns:a16="http://schemas.microsoft.com/office/drawing/2014/main" id="{14C167E2-349B-D242-B065-54D5E68F7856}"/>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4" name="Oval 63">
              <a:extLst>
                <a:ext uri="{FF2B5EF4-FFF2-40B4-BE49-F238E27FC236}">
                  <a16:creationId xmlns:a16="http://schemas.microsoft.com/office/drawing/2014/main" id="{A826A44C-4117-374C-B07B-03585482B141}"/>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65" name="Group 64">
            <a:extLst>
              <a:ext uri="{FF2B5EF4-FFF2-40B4-BE49-F238E27FC236}">
                <a16:creationId xmlns:a16="http://schemas.microsoft.com/office/drawing/2014/main" id="{13C43338-EE2C-424C-890C-0DA8E4CDB834}"/>
              </a:ext>
            </a:extLst>
          </p:cNvPr>
          <p:cNvGrpSpPr/>
          <p:nvPr/>
        </p:nvGrpSpPr>
        <p:grpSpPr>
          <a:xfrm>
            <a:off x="8233162" y="3016514"/>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66" name="Isosceles Triangle 72">
              <a:extLst>
                <a:ext uri="{FF2B5EF4-FFF2-40B4-BE49-F238E27FC236}">
                  <a16:creationId xmlns:a16="http://schemas.microsoft.com/office/drawing/2014/main" id="{F5DC5B75-8C2B-AC4F-A895-BCC20731733C}"/>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7" name="Oval 66">
              <a:extLst>
                <a:ext uri="{FF2B5EF4-FFF2-40B4-BE49-F238E27FC236}">
                  <a16:creationId xmlns:a16="http://schemas.microsoft.com/office/drawing/2014/main" id="{FFFFEDB9-2813-7F4C-84A8-AEBB16C142D0}"/>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68" name="TextBox 67">
            <a:extLst>
              <a:ext uri="{FF2B5EF4-FFF2-40B4-BE49-F238E27FC236}">
                <a16:creationId xmlns:a16="http://schemas.microsoft.com/office/drawing/2014/main" id="{45BC8CDE-AB1B-B543-8C14-4F5B1FD8CC15}"/>
              </a:ext>
            </a:extLst>
          </p:cNvPr>
          <p:cNvSpPr txBox="1"/>
          <p:nvPr/>
        </p:nvSpPr>
        <p:spPr>
          <a:xfrm>
            <a:off x="8133056" y="2821940"/>
            <a:ext cx="686832"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kern="0" dirty="0">
                <a:ea typeface="Arial Unicode MS" pitchFamily="34" charset="-128"/>
                <a:cs typeface="Arial Unicode MS" pitchFamily="34" charset="-128"/>
              </a:rPr>
              <a:t>Executives</a:t>
            </a:r>
            <a:endParaRPr kumimoji="1" lang="ja-JP" altLang="en-US" sz="1000" kern="0" dirty="0" err="1">
              <a:ea typeface="Arial Unicode MS" pitchFamily="34" charset="-128"/>
              <a:cs typeface="Arial Unicode MS" pitchFamily="34" charset="-128"/>
            </a:endParaRPr>
          </a:p>
        </p:txBody>
      </p:sp>
      <p:grpSp>
        <p:nvGrpSpPr>
          <p:cNvPr id="69" name="Group 68">
            <a:extLst>
              <a:ext uri="{FF2B5EF4-FFF2-40B4-BE49-F238E27FC236}">
                <a16:creationId xmlns:a16="http://schemas.microsoft.com/office/drawing/2014/main" id="{0DBF5616-0FEF-A24F-BA80-689143E7700D}"/>
              </a:ext>
            </a:extLst>
          </p:cNvPr>
          <p:cNvGrpSpPr/>
          <p:nvPr/>
        </p:nvGrpSpPr>
        <p:grpSpPr>
          <a:xfrm>
            <a:off x="8419697" y="3089297"/>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70" name="Isosceles Triangle 76">
              <a:extLst>
                <a:ext uri="{FF2B5EF4-FFF2-40B4-BE49-F238E27FC236}">
                  <a16:creationId xmlns:a16="http://schemas.microsoft.com/office/drawing/2014/main" id="{8B77D4DD-AAB0-B041-A38D-ADEF440ED2B1}"/>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Oval 70">
              <a:extLst>
                <a:ext uri="{FF2B5EF4-FFF2-40B4-BE49-F238E27FC236}">
                  <a16:creationId xmlns:a16="http://schemas.microsoft.com/office/drawing/2014/main" id="{9699F094-5534-3848-82B5-A1E4319866C9}"/>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72" name="Straight Arrow Connector 71">
            <a:extLst>
              <a:ext uri="{FF2B5EF4-FFF2-40B4-BE49-F238E27FC236}">
                <a16:creationId xmlns:a16="http://schemas.microsoft.com/office/drawing/2014/main" id="{5B0CBCB9-AEF0-B449-9229-689A78213908}"/>
              </a:ext>
            </a:extLst>
          </p:cNvPr>
          <p:cNvCxnSpPr>
            <a:cxnSpLocks/>
            <a:endCxn id="101" idx="2"/>
          </p:cNvCxnSpPr>
          <p:nvPr/>
        </p:nvCxnSpPr>
        <p:spPr>
          <a:xfrm flipH="1" flipV="1">
            <a:off x="8583030" y="4160595"/>
            <a:ext cx="386453" cy="845186"/>
          </a:xfrm>
          <a:prstGeom prst="straightConnector1">
            <a:avLst/>
          </a:prstGeom>
          <a:ln w="25400">
            <a:solidFill>
              <a:schemeClr val="bg1">
                <a:lumMod val="50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BBA26363-9EC0-5342-9A61-438149E46F4B}"/>
              </a:ext>
            </a:extLst>
          </p:cNvPr>
          <p:cNvSpPr txBox="1"/>
          <p:nvPr/>
        </p:nvSpPr>
        <p:spPr>
          <a:xfrm>
            <a:off x="9274223" y="2886584"/>
            <a:ext cx="1004195"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kern="0" dirty="0">
                <a:ea typeface="Arial Unicode MS" pitchFamily="34" charset="-128"/>
                <a:cs typeface="Arial Unicode MS" pitchFamily="34" charset="-128"/>
              </a:rPr>
              <a:t>Accounting</a:t>
            </a:r>
            <a:r>
              <a:rPr kumimoji="1" lang="ja-JP" altLang="en-US" sz="1000" kern="0" dirty="0">
                <a:ea typeface="Arial Unicode MS" pitchFamily="34" charset="-128"/>
                <a:cs typeface="Arial Unicode MS" pitchFamily="34" charset="-128"/>
              </a:rPr>
              <a:t> </a:t>
            </a:r>
            <a:r>
              <a:rPr kumimoji="1" lang="en-US" altLang="ja-JP" sz="1000" kern="0" dirty="0">
                <a:ea typeface="Arial Unicode MS" pitchFamily="34" charset="-128"/>
                <a:cs typeface="Arial Unicode MS" pitchFamily="34" charset="-128"/>
              </a:rPr>
              <a:t>Team</a:t>
            </a:r>
            <a:endParaRPr kumimoji="1" lang="ja-JP" altLang="en-US" sz="1000" kern="0" dirty="0" err="1">
              <a:ea typeface="Arial Unicode MS" pitchFamily="34" charset="-128"/>
              <a:cs typeface="Arial Unicode MS" pitchFamily="34" charset="-128"/>
            </a:endParaRPr>
          </a:p>
        </p:txBody>
      </p:sp>
      <p:sp>
        <p:nvSpPr>
          <p:cNvPr id="74" name="TextBox 73">
            <a:extLst>
              <a:ext uri="{FF2B5EF4-FFF2-40B4-BE49-F238E27FC236}">
                <a16:creationId xmlns:a16="http://schemas.microsoft.com/office/drawing/2014/main" id="{A4BD4DFE-2471-A449-AE1B-2168342B6D89}"/>
              </a:ext>
            </a:extLst>
          </p:cNvPr>
          <p:cNvSpPr txBox="1"/>
          <p:nvPr/>
        </p:nvSpPr>
        <p:spPr>
          <a:xfrm>
            <a:off x="1964301" y="4689651"/>
            <a:ext cx="554980" cy="24622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800" kern="0" dirty="0">
                <a:ea typeface="Arial Unicode MS" pitchFamily="34" charset="-128"/>
                <a:cs typeface="Arial Unicode MS" pitchFamily="34" charset="-128"/>
              </a:rPr>
              <a:t>Download</a:t>
            </a:r>
            <a:r>
              <a:rPr kumimoji="1" lang="ja-JP" altLang="en-US" sz="800" kern="0" dirty="0">
                <a:ea typeface="Arial Unicode MS" pitchFamily="34" charset="-128"/>
                <a:cs typeface="Arial Unicode MS" pitchFamily="34" charset="-128"/>
              </a:rPr>
              <a:t> </a:t>
            </a:r>
            <a:r>
              <a:rPr kumimoji="1" lang="en-US" altLang="ja-JP" sz="800" kern="0" dirty="0">
                <a:ea typeface="Arial Unicode MS" pitchFamily="34" charset="-128"/>
                <a:cs typeface="Arial Unicode MS" pitchFamily="34" charset="-128"/>
              </a:rPr>
              <a:t>Data</a:t>
            </a:r>
            <a:endParaRPr kumimoji="1" lang="ja-JP" altLang="en-US" sz="800" kern="0" dirty="0" err="1">
              <a:ea typeface="Arial Unicode MS" pitchFamily="34" charset="-128"/>
              <a:cs typeface="Arial Unicode MS" pitchFamily="34" charset="-128"/>
            </a:endParaRPr>
          </a:p>
        </p:txBody>
      </p:sp>
      <p:cxnSp>
        <p:nvCxnSpPr>
          <p:cNvPr id="75" name="Straight Arrow Connector 74">
            <a:extLst>
              <a:ext uri="{FF2B5EF4-FFF2-40B4-BE49-F238E27FC236}">
                <a16:creationId xmlns:a16="http://schemas.microsoft.com/office/drawing/2014/main" id="{0CDF73B8-2BA3-4F4E-9F3D-4591B013AF4C}"/>
              </a:ext>
            </a:extLst>
          </p:cNvPr>
          <p:cNvCxnSpPr>
            <a:cxnSpLocks/>
            <a:endCxn id="97" idx="2"/>
          </p:cNvCxnSpPr>
          <p:nvPr/>
        </p:nvCxnSpPr>
        <p:spPr>
          <a:xfrm flipH="1" flipV="1">
            <a:off x="7496850" y="4149942"/>
            <a:ext cx="1274456" cy="855839"/>
          </a:xfrm>
          <a:prstGeom prst="straightConnector1">
            <a:avLst/>
          </a:prstGeom>
          <a:ln w="25400">
            <a:solidFill>
              <a:schemeClr val="bg1">
                <a:lumMod val="50000"/>
              </a:schemeClr>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895A0EC-6732-A24A-993C-FB3D63089AD2}"/>
              </a:ext>
            </a:extLst>
          </p:cNvPr>
          <p:cNvSpPr txBox="1"/>
          <p:nvPr/>
        </p:nvSpPr>
        <p:spPr>
          <a:xfrm>
            <a:off x="7061862" y="2640812"/>
            <a:ext cx="386453"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kern="0" dirty="0">
                <a:ea typeface="Arial Unicode MS" pitchFamily="34" charset="-128"/>
                <a:cs typeface="Arial Unicode MS" pitchFamily="34" charset="-128"/>
              </a:rPr>
              <a:t>Sales</a:t>
            </a:r>
          </a:p>
        </p:txBody>
      </p:sp>
      <p:grpSp>
        <p:nvGrpSpPr>
          <p:cNvPr id="77" name="Group 76">
            <a:extLst>
              <a:ext uri="{FF2B5EF4-FFF2-40B4-BE49-F238E27FC236}">
                <a16:creationId xmlns:a16="http://schemas.microsoft.com/office/drawing/2014/main" id="{77699DD4-F002-1542-AA1C-EB8955230B79}"/>
              </a:ext>
            </a:extLst>
          </p:cNvPr>
          <p:cNvGrpSpPr/>
          <p:nvPr/>
        </p:nvGrpSpPr>
        <p:grpSpPr>
          <a:xfrm>
            <a:off x="7200292" y="2856338"/>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78" name="Isosceles Triangle 128">
              <a:extLst>
                <a:ext uri="{FF2B5EF4-FFF2-40B4-BE49-F238E27FC236}">
                  <a16:creationId xmlns:a16="http://schemas.microsoft.com/office/drawing/2014/main" id="{E0F77053-B941-B243-9C2A-0912AA4BB2AD}"/>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Oval 78">
              <a:extLst>
                <a:ext uri="{FF2B5EF4-FFF2-40B4-BE49-F238E27FC236}">
                  <a16:creationId xmlns:a16="http://schemas.microsoft.com/office/drawing/2014/main" id="{D6118D51-958A-E14D-B177-08402883E7B7}"/>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80" name="Group 79">
            <a:extLst>
              <a:ext uri="{FF2B5EF4-FFF2-40B4-BE49-F238E27FC236}">
                <a16:creationId xmlns:a16="http://schemas.microsoft.com/office/drawing/2014/main" id="{D76DE104-060E-D445-AC7F-9D9A5DD654A3}"/>
              </a:ext>
            </a:extLst>
          </p:cNvPr>
          <p:cNvGrpSpPr/>
          <p:nvPr/>
        </p:nvGrpSpPr>
        <p:grpSpPr>
          <a:xfrm>
            <a:off x="7115549" y="3077616"/>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81" name="Isosceles Triangle 131">
              <a:extLst>
                <a:ext uri="{FF2B5EF4-FFF2-40B4-BE49-F238E27FC236}">
                  <a16:creationId xmlns:a16="http://schemas.microsoft.com/office/drawing/2014/main" id="{C2173F35-B84C-1041-8179-AD324568142A}"/>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2" name="Oval 81">
              <a:extLst>
                <a:ext uri="{FF2B5EF4-FFF2-40B4-BE49-F238E27FC236}">
                  <a16:creationId xmlns:a16="http://schemas.microsoft.com/office/drawing/2014/main" id="{8A1FB3AC-24CC-554B-B5BF-3362F98E9C82}"/>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83" name="Group 82">
            <a:extLst>
              <a:ext uri="{FF2B5EF4-FFF2-40B4-BE49-F238E27FC236}">
                <a16:creationId xmlns:a16="http://schemas.microsoft.com/office/drawing/2014/main" id="{83DA152E-5837-2341-B07B-A780E00EA695}"/>
              </a:ext>
            </a:extLst>
          </p:cNvPr>
          <p:cNvGrpSpPr/>
          <p:nvPr/>
        </p:nvGrpSpPr>
        <p:grpSpPr>
          <a:xfrm>
            <a:off x="7451887" y="2771194"/>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84" name="Isosceles Triangle 134">
              <a:extLst>
                <a:ext uri="{FF2B5EF4-FFF2-40B4-BE49-F238E27FC236}">
                  <a16:creationId xmlns:a16="http://schemas.microsoft.com/office/drawing/2014/main" id="{7AE37DA8-00B3-C044-AF60-B1844EBE3A60}"/>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01C96CEB-22D1-1846-84BF-216C26EA2662}"/>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86" name="Group 85">
            <a:extLst>
              <a:ext uri="{FF2B5EF4-FFF2-40B4-BE49-F238E27FC236}">
                <a16:creationId xmlns:a16="http://schemas.microsoft.com/office/drawing/2014/main" id="{9F1823E5-FC22-394A-84B6-C23A100599A1}"/>
              </a:ext>
            </a:extLst>
          </p:cNvPr>
          <p:cNvGrpSpPr/>
          <p:nvPr/>
        </p:nvGrpSpPr>
        <p:grpSpPr>
          <a:xfrm>
            <a:off x="7401552" y="3099478"/>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87" name="Isosceles Triangle 137">
              <a:extLst>
                <a:ext uri="{FF2B5EF4-FFF2-40B4-BE49-F238E27FC236}">
                  <a16:creationId xmlns:a16="http://schemas.microsoft.com/office/drawing/2014/main" id="{ABE74B9B-454C-0F42-A250-C9679ABD5CFE}"/>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8" name="Oval 87">
              <a:extLst>
                <a:ext uri="{FF2B5EF4-FFF2-40B4-BE49-F238E27FC236}">
                  <a16:creationId xmlns:a16="http://schemas.microsoft.com/office/drawing/2014/main" id="{FE5660B9-B91A-A946-BD48-A6609473DFD3}"/>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89" name="Group 88">
            <a:extLst>
              <a:ext uri="{FF2B5EF4-FFF2-40B4-BE49-F238E27FC236}">
                <a16:creationId xmlns:a16="http://schemas.microsoft.com/office/drawing/2014/main" id="{2EEE34C3-23D7-BE4F-A40E-890526B488D6}"/>
              </a:ext>
            </a:extLst>
          </p:cNvPr>
          <p:cNvGrpSpPr/>
          <p:nvPr/>
        </p:nvGrpSpPr>
        <p:grpSpPr>
          <a:xfrm>
            <a:off x="7555915" y="2904952"/>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90" name="Isosceles Triangle 140">
              <a:extLst>
                <a:ext uri="{FF2B5EF4-FFF2-40B4-BE49-F238E27FC236}">
                  <a16:creationId xmlns:a16="http://schemas.microsoft.com/office/drawing/2014/main" id="{63D68619-1E7E-4949-9C8C-7317CDC5C73B}"/>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Oval 90">
              <a:extLst>
                <a:ext uri="{FF2B5EF4-FFF2-40B4-BE49-F238E27FC236}">
                  <a16:creationId xmlns:a16="http://schemas.microsoft.com/office/drawing/2014/main" id="{92B3AEDE-FB23-B343-9D63-766E46250B85}"/>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92" name="Group 91">
            <a:extLst>
              <a:ext uri="{FF2B5EF4-FFF2-40B4-BE49-F238E27FC236}">
                <a16:creationId xmlns:a16="http://schemas.microsoft.com/office/drawing/2014/main" id="{B54B9EDA-722F-5943-A8BD-C2888099CF1F}"/>
              </a:ext>
            </a:extLst>
          </p:cNvPr>
          <p:cNvGrpSpPr/>
          <p:nvPr/>
        </p:nvGrpSpPr>
        <p:grpSpPr>
          <a:xfrm>
            <a:off x="7667323" y="3037603"/>
            <a:ext cx="244215" cy="363164"/>
            <a:chOff x="1534438" y="2743292"/>
            <a:chExt cx="338203" cy="532078"/>
          </a:xfrm>
          <a:solidFill>
            <a:schemeClr val="accent3"/>
          </a:solidFill>
          <a:scene3d>
            <a:camera prst="orthographicFront">
              <a:rot lat="0" lon="0" rev="0"/>
            </a:camera>
            <a:lightRig rig="balanced" dir="t">
              <a:rot lat="0" lon="0" rev="8700000"/>
            </a:lightRig>
          </a:scene3d>
        </p:grpSpPr>
        <p:sp>
          <p:nvSpPr>
            <p:cNvPr id="93" name="Isosceles Triangle 143">
              <a:extLst>
                <a:ext uri="{FF2B5EF4-FFF2-40B4-BE49-F238E27FC236}">
                  <a16:creationId xmlns:a16="http://schemas.microsoft.com/office/drawing/2014/main" id="{758C6F7D-BA4E-0646-953D-506C0C5DE229}"/>
                </a:ext>
              </a:extLst>
            </p:cNvPr>
            <p:cNvSpPr/>
            <p:nvPr/>
          </p:nvSpPr>
          <p:spPr bwMode="gray">
            <a:xfrm>
              <a:off x="1534438" y="2906038"/>
              <a:ext cx="338203" cy="369332"/>
            </a:xfrm>
            <a:prstGeom prst="triangl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Oval 93">
              <a:extLst>
                <a:ext uri="{FF2B5EF4-FFF2-40B4-BE49-F238E27FC236}">
                  <a16:creationId xmlns:a16="http://schemas.microsoft.com/office/drawing/2014/main" id="{6DFFF781-6F56-BB40-8B63-DCCB0F17BB09}"/>
                </a:ext>
              </a:extLst>
            </p:cNvPr>
            <p:cNvSpPr/>
            <p:nvPr/>
          </p:nvSpPr>
          <p:spPr bwMode="gray">
            <a:xfrm>
              <a:off x="1534438" y="2743292"/>
              <a:ext cx="338203" cy="325491"/>
            </a:xfrm>
            <a:prstGeom prst="ellipse">
              <a:avLst/>
            </a:prstGeom>
            <a:grpFill/>
            <a:ln w="6350" algn="ctr">
              <a:noFill/>
              <a:miter lim="800000"/>
              <a:headEnd/>
              <a:tailEnd/>
            </a:ln>
            <a:effectLst>
              <a:outerShdw blurRad="44450" dist="27940" dir="5400000" algn="ctr">
                <a:srgbClr val="000000">
                  <a:alpha val="32000"/>
                </a:srgbClr>
              </a:outerShdw>
            </a:effectLst>
            <a:sp3d>
              <a:bevelT w="190500" h="381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95" name="Arrow: Right 179">
            <a:extLst>
              <a:ext uri="{FF2B5EF4-FFF2-40B4-BE49-F238E27FC236}">
                <a16:creationId xmlns:a16="http://schemas.microsoft.com/office/drawing/2014/main" id="{215C0FA5-4DA8-5044-8913-388EC41C6900}"/>
              </a:ext>
            </a:extLst>
          </p:cNvPr>
          <p:cNvSpPr/>
          <p:nvPr/>
        </p:nvSpPr>
        <p:spPr bwMode="gray">
          <a:xfrm>
            <a:off x="5259758" y="3458323"/>
            <a:ext cx="937631" cy="1444533"/>
          </a:xfrm>
          <a:prstGeom prst="rightArrow">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6" name="Rectangle 95">
            <a:extLst>
              <a:ext uri="{FF2B5EF4-FFF2-40B4-BE49-F238E27FC236}">
                <a16:creationId xmlns:a16="http://schemas.microsoft.com/office/drawing/2014/main" id="{E0F54EA4-6511-314C-AC80-7468D9CA7A4D}"/>
              </a:ext>
            </a:extLst>
          </p:cNvPr>
          <p:cNvSpPr/>
          <p:nvPr/>
        </p:nvSpPr>
        <p:spPr bwMode="gray">
          <a:xfrm>
            <a:off x="2231365" y="4075843"/>
            <a:ext cx="835525" cy="412361"/>
          </a:xfrm>
          <a:prstGeom prst="rect">
            <a:avLst/>
          </a:prstGeom>
          <a:solidFill>
            <a:schemeClr val="accent1"/>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7" name="Rectangle 96">
            <a:extLst>
              <a:ext uri="{FF2B5EF4-FFF2-40B4-BE49-F238E27FC236}">
                <a16:creationId xmlns:a16="http://schemas.microsoft.com/office/drawing/2014/main" id="{4ECFF1C2-C289-DC48-945A-46A94497F174}"/>
              </a:ext>
            </a:extLst>
          </p:cNvPr>
          <p:cNvSpPr/>
          <p:nvPr/>
        </p:nvSpPr>
        <p:spPr bwMode="gray">
          <a:xfrm>
            <a:off x="7223240" y="3606688"/>
            <a:ext cx="547220" cy="543254"/>
          </a:xfrm>
          <a:prstGeom prst="rect">
            <a:avLst/>
          </a:prstGeom>
          <a:solidFill>
            <a:schemeClr val="accent4"/>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8" name="Rectangle 97">
            <a:extLst>
              <a:ext uri="{FF2B5EF4-FFF2-40B4-BE49-F238E27FC236}">
                <a16:creationId xmlns:a16="http://schemas.microsoft.com/office/drawing/2014/main" id="{734C4405-291D-3B40-9ED9-0ECF82CF5D11}"/>
              </a:ext>
            </a:extLst>
          </p:cNvPr>
          <p:cNvSpPr/>
          <p:nvPr/>
        </p:nvSpPr>
        <p:spPr bwMode="gray">
          <a:xfrm>
            <a:off x="10643721" y="3689844"/>
            <a:ext cx="576184" cy="552242"/>
          </a:xfrm>
          <a:prstGeom prst="rect">
            <a:avLst/>
          </a:prstGeom>
          <a:solidFill>
            <a:schemeClr val="accent3"/>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9" name="Picture 98">
            <a:extLst>
              <a:ext uri="{FF2B5EF4-FFF2-40B4-BE49-F238E27FC236}">
                <a16:creationId xmlns:a16="http://schemas.microsoft.com/office/drawing/2014/main" id="{86C5228E-664B-6849-B09E-915290A3E44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546211" y="3615194"/>
            <a:ext cx="576184" cy="556143"/>
          </a:xfrm>
          <a:prstGeom prst="rect">
            <a:avLst/>
          </a:prstGeom>
          <a:effectLst>
            <a:outerShdw blurRad="50800" dist="38100" dir="2700000" algn="tl" rotWithShape="0">
              <a:prstClr val="black">
                <a:alpha val="40000"/>
              </a:prstClr>
            </a:outerShdw>
          </a:effectLst>
        </p:spPr>
      </p:pic>
      <p:pic>
        <p:nvPicPr>
          <p:cNvPr id="100" name="Picture 99">
            <a:extLst>
              <a:ext uri="{FF2B5EF4-FFF2-40B4-BE49-F238E27FC236}">
                <a16:creationId xmlns:a16="http://schemas.microsoft.com/office/drawing/2014/main" id="{22E0A256-F274-DE44-918B-A132E4FA140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21914" y="3527476"/>
            <a:ext cx="547220" cy="543255"/>
          </a:xfrm>
          <a:prstGeom prst="rect">
            <a:avLst/>
          </a:prstGeom>
          <a:effectLst>
            <a:outerShdw blurRad="50800" dist="38100" dir="2700000" algn="tl" rotWithShape="0">
              <a:prstClr val="black">
                <a:alpha val="40000"/>
              </a:prstClr>
            </a:outerShdw>
          </a:effectLst>
        </p:spPr>
      </p:pic>
      <p:sp>
        <p:nvSpPr>
          <p:cNvPr id="101" name="Rectangle 100">
            <a:extLst>
              <a:ext uri="{FF2B5EF4-FFF2-40B4-BE49-F238E27FC236}">
                <a16:creationId xmlns:a16="http://schemas.microsoft.com/office/drawing/2014/main" id="{18178222-B14F-DB4E-A19A-71D81644B66F}"/>
              </a:ext>
            </a:extLst>
          </p:cNvPr>
          <p:cNvSpPr/>
          <p:nvPr/>
        </p:nvSpPr>
        <p:spPr bwMode="gray">
          <a:xfrm>
            <a:off x="8309420" y="3611660"/>
            <a:ext cx="547220" cy="548935"/>
          </a:xfrm>
          <a:prstGeom prst="rect">
            <a:avLst/>
          </a:prstGeom>
          <a:solidFill>
            <a:schemeClr val="accent3"/>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Rectangle 101">
            <a:extLst>
              <a:ext uri="{FF2B5EF4-FFF2-40B4-BE49-F238E27FC236}">
                <a16:creationId xmlns:a16="http://schemas.microsoft.com/office/drawing/2014/main" id="{ABDDB9F3-C54E-1D44-B131-4822168892E3}"/>
              </a:ext>
            </a:extLst>
          </p:cNvPr>
          <p:cNvSpPr/>
          <p:nvPr/>
        </p:nvSpPr>
        <p:spPr bwMode="gray">
          <a:xfrm>
            <a:off x="9553171" y="3688260"/>
            <a:ext cx="547220" cy="543254"/>
          </a:xfrm>
          <a:prstGeom prst="rect">
            <a:avLst/>
          </a:prstGeom>
          <a:solidFill>
            <a:schemeClr val="accent4"/>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ja-JP"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E1F2010B-477D-3E49-8CAE-B8D6E01FF94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451845" y="3609048"/>
            <a:ext cx="547220" cy="543255"/>
          </a:xfrm>
          <a:prstGeom prst="rect">
            <a:avLst/>
          </a:prstGeom>
          <a:effectLst>
            <a:outerShdw blurRad="50800" dist="38100" dir="2700000" algn="tl" rotWithShape="0">
              <a:prstClr val="black">
                <a:alpha val="40000"/>
              </a:prstClr>
            </a:outerShdw>
          </a:effectLst>
        </p:spPr>
      </p:pic>
      <p:pic>
        <p:nvPicPr>
          <p:cNvPr id="104" name="Picture 103">
            <a:extLst>
              <a:ext uri="{FF2B5EF4-FFF2-40B4-BE49-F238E27FC236}">
                <a16:creationId xmlns:a16="http://schemas.microsoft.com/office/drawing/2014/main" id="{EF7E1B86-EDC5-0049-8CCF-26AD7704588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58428" y="3935864"/>
            <a:ext cx="832127" cy="489796"/>
          </a:xfrm>
          <a:prstGeom prst="rect">
            <a:avLst/>
          </a:prstGeom>
          <a:effectLst>
            <a:outerShdw blurRad="50800" dist="38100" dir="2700000" algn="tl" rotWithShape="0">
              <a:prstClr val="black">
                <a:alpha val="40000"/>
              </a:prstClr>
            </a:outerShdw>
          </a:effectLst>
        </p:spPr>
      </p:pic>
      <p:sp>
        <p:nvSpPr>
          <p:cNvPr id="105" name="TextBox 104">
            <a:extLst>
              <a:ext uri="{FF2B5EF4-FFF2-40B4-BE49-F238E27FC236}">
                <a16:creationId xmlns:a16="http://schemas.microsoft.com/office/drawing/2014/main" id="{3C0444F4-0685-8142-A695-CE9B07CAED92}"/>
              </a:ext>
            </a:extLst>
          </p:cNvPr>
          <p:cNvSpPr txBox="1"/>
          <p:nvPr/>
        </p:nvSpPr>
        <p:spPr>
          <a:xfrm>
            <a:off x="6979351" y="3706200"/>
            <a:ext cx="386453"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b="1" kern="0" dirty="0">
                <a:ea typeface="Arial Unicode MS" pitchFamily="34" charset="-128"/>
                <a:cs typeface="Arial Unicode MS" pitchFamily="34" charset="-128"/>
              </a:rPr>
              <a:t>KPI</a:t>
            </a:r>
          </a:p>
        </p:txBody>
      </p:sp>
      <p:sp>
        <p:nvSpPr>
          <p:cNvPr id="106" name="TextBox 105">
            <a:extLst>
              <a:ext uri="{FF2B5EF4-FFF2-40B4-BE49-F238E27FC236}">
                <a16:creationId xmlns:a16="http://schemas.microsoft.com/office/drawing/2014/main" id="{BA7E7CDF-E7B9-D344-BD16-22E1B053815D}"/>
              </a:ext>
            </a:extLst>
          </p:cNvPr>
          <p:cNvSpPr txBox="1"/>
          <p:nvPr/>
        </p:nvSpPr>
        <p:spPr>
          <a:xfrm>
            <a:off x="9327946" y="3760966"/>
            <a:ext cx="514676"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b="1" kern="0" dirty="0">
                <a:ea typeface="Arial Unicode MS" pitchFamily="34" charset="-128"/>
                <a:cs typeface="Arial Unicode MS" pitchFamily="34" charset="-128"/>
              </a:rPr>
              <a:t>Design Studio</a:t>
            </a:r>
          </a:p>
        </p:txBody>
      </p:sp>
      <p:pic>
        <p:nvPicPr>
          <p:cNvPr id="107" name="Picture 106">
            <a:extLst>
              <a:ext uri="{FF2B5EF4-FFF2-40B4-BE49-F238E27FC236}">
                <a16:creationId xmlns:a16="http://schemas.microsoft.com/office/drawing/2014/main" id="{1D87FDB1-EF6F-4B41-BA43-2EF196AB5B6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45186" y="3532103"/>
            <a:ext cx="626120" cy="569000"/>
          </a:xfrm>
          <a:prstGeom prst="rect">
            <a:avLst/>
          </a:prstGeom>
          <a:effectLst>
            <a:outerShdw blurRad="50800" dist="38100" dir="2700000" algn="tl" rotWithShape="0">
              <a:prstClr val="black">
                <a:alpha val="40000"/>
              </a:prstClr>
            </a:outerShdw>
          </a:effectLst>
        </p:spPr>
      </p:pic>
      <p:sp>
        <p:nvSpPr>
          <p:cNvPr id="108" name="TextBox 107">
            <a:extLst>
              <a:ext uri="{FF2B5EF4-FFF2-40B4-BE49-F238E27FC236}">
                <a16:creationId xmlns:a16="http://schemas.microsoft.com/office/drawing/2014/main" id="{0ED054A7-5E71-EE4B-95BE-241BC7CBFD52}"/>
              </a:ext>
            </a:extLst>
          </p:cNvPr>
          <p:cNvSpPr txBox="1"/>
          <p:nvPr/>
        </p:nvSpPr>
        <p:spPr>
          <a:xfrm>
            <a:off x="8478708" y="3551482"/>
            <a:ext cx="386453"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b="1" kern="0" dirty="0">
                <a:ea typeface="Arial Unicode MS" pitchFamily="34" charset="-128"/>
                <a:cs typeface="Arial Unicode MS" pitchFamily="34" charset="-128"/>
              </a:rPr>
              <a:t>SAC</a:t>
            </a:r>
          </a:p>
        </p:txBody>
      </p:sp>
      <p:sp>
        <p:nvSpPr>
          <p:cNvPr id="109" name="TextBox 108">
            <a:extLst>
              <a:ext uri="{FF2B5EF4-FFF2-40B4-BE49-F238E27FC236}">
                <a16:creationId xmlns:a16="http://schemas.microsoft.com/office/drawing/2014/main" id="{A25DD509-3310-DD46-A4B9-88A6764DE0F1}"/>
              </a:ext>
            </a:extLst>
          </p:cNvPr>
          <p:cNvSpPr txBox="1"/>
          <p:nvPr/>
        </p:nvSpPr>
        <p:spPr>
          <a:xfrm>
            <a:off x="10329873" y="3836031"/>
            <a:ext cx="547220"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b="1" kern="0" dirty="0">
                <a:ea typeface="Arial Unicode MS" pitchFamily="34" charset="-128"/>
                <a:cs typeface="Arial Unicode MS" pitchFamily="34" charset="-128"/>
              </a:rPr>
              <a:t>Analysis Office</a:t>
            </a:r>
          </a:p>
        </p:txBody>
      </p:sp>
      <p:sp>
        <p:nvSpPr>
          <p:cNvPr id="110" name="TextBox 109">
            <a:extLst>
              <a:ext uri="{FF2B5EF4-FFF2-40B4-BE49-F238E27FC236}">
                <a16:creationId xmlns:a16="http://schemas.microsoft.com/office/drawing/2014/main" id="{DC58FD6B-9248-C340-86D5-486D43D7EEDC}"/>
              </a:ext>
            </a:extLst>
          </p:cNvPr>
          <p:cNvSpPr txBox="1"/>
          <p:nvPr/>
        </p:nvSpPr>
        <p:spPr>
          <a:xfrm>
            <a:off x="2709078" y="4211339"/>
            <a:ext cx="523670"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ja-JP" sz="1000" b="1" kern="0" dirty="0">
                <a:ea typeface="Arial Unicode MS" pitchFamily="34" charset="-128"/>
                <a:cs typeface="Arial Unicode MS" pitchFamily="34" charset="-128"/>
              </a:rPr>
              <a:t>SAPGUI</a:t>
            </a:r>
          </a:p>
        </p:txBody>
      </p:sp>
      <p:pic>
        <p:nvPicPr>
          <p:cNvPr id="111" name="Picture 110">
            <a:extLst>
              <a:ext uri="{FF2B5EF4-FFF2-40B4-BE49-F238E27FC236}">
                <a16:creationId xmlns:a16="http://schemas.microsoft.com/office/drawing/2014/main" id="{DF0A300A-5FCD-0F45-927E-851B631AA1C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585812" y="5916234"/>
            <a:ext cx="1160847" cy="279888"/>
          </a:xfrm>
          <a:prstGeom prst="rect">
            <a:avLst/>
          </a:prstGeom>
        </p:spPr>
      </p:pic>
      <p:grpSp>
        <p:nvGrpSpPr>
          <p:cNvPr id="112" name="Group 111">
            <a:extLst>
              <a:ext uri="{FF2B5EF4-FFF2-40B4-BE49-F238E27FC236}">
                <a16:creationId xmlns:a16="http://schemas.microsoft.com/office/drawing/2014/main" id="{D3E3D86B-9A39-F84D-916D-96642DF63124}"/>
              </a:ext>
            </a:extLst>
          </p:cNvPr>
          <p:cNvGrpSpPr/>
          <p:nvPr/>
        </p:nvGrpSpPr>
        <p:grpSpPr>
          <a:xfrm>
            <a:off x="6604664" y="2816267"/>
            <a:ext cx="676188" cy="726036"/>
            <a:chOff x="6901049" y="3899425"/>
            <a:chExt cx="770700" cy="770700"/>
          </a:xfrm>
        </p:grpSpPr>
        <p:pic>
          <p:nvPicPr>
            <p:cNvPr id="113" name="Picture 112">
              <a:extLst>
                <a:ext uri="{FF2B5EF4-FFF2-40B4-BE49-F238E27FC236}">
                  <a16:creationId xmlns:a16="http://schemas.microsoft.com/office/drawing/2014/main" id="{134D01ED-C141-F842-A8EE-AE2DF84C891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901049" y="3899425"/>
              <a:ext cx="770700" cy="770700"/>
            </a:xfrm>
            <a:prstGeom prst="rect">
              <a:avLst/>
            </a:prstGeom>
          </p:spPr>
        </p:pic>
        <p:pic>
          <p:nvPicPr>
            <p:cNvPr id="114" name="Picture 6">
              <a:extLst>
                <a:ext uri="{FF2B5EF4-FFF2-40B4-BE49-F238E27FC236}">
                  <a16:creationId xmlns:a16="http://schemas.microsoft.com/office/drawing/2014/main" id="{0EAC1D3C-8EF7-5A43-B9BA-A08EDA37438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118758" y="4086673"/>
              <a:ext cx="288340" cy="445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5" name="Group 114">
            <a:extLst>
              <a:ext uri="{FF2B5EF4-FFF2-40B4-BE49-F238E27FC236}">
                <a16:creationId xmlns:a16="http://schemas.microsoft.com/office/drawing/2014/main" id="{BACADC67-FC53-EB41-B82E-D1C24F24851B}"/>
              </a:ext>
            </a:extLst>
          </p:cNvPr>
          <p:cNvGrpSpPr/>
          <p:nvPr/>
        </p:nvGrpSpPr>
        <p:grpSpPr>
          <a:xfrm>
            <a:off x="8589080" y="2967045"/>
            <a:ext cx="659573" cy="604423"/>
            <a:chOff x="4320642" y="1253025"/>
            <a:chExt cx="989021" cy="989021"/>
          </a:xfrm>
        </p:grpSpPr>
        <p:pic>
          <p:nvPicPr>
            <p:cNvPr id="116" name="Picture 115">
              <a:extLst>
                <a:ext uri="{FF2B5EF4-FFF2-40B4-BE49-F238E27FC236}">
                  <a16:creationId xmlns:a16="http://schemas.microsoft.com/office/drawing/2014/main" id="{C7B34DC5-8B38-6649-A4AD-42F6AF8ABA18}"/>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320642" y="1253025"/>
              <a:ext cx="989021" cy="989021"/>
            </a:xfrm>
            <a:prstGeom prst="rect">
              <a:avLst/>
            </a:prstGeom>
          </p:spPr>
        </p:pic>
        <p:pic>
          <p:nvPicPr>
            <p:cNvPr id="117" name="Picture 5">
              <a:extLst>
                <a:ext uri="{FF2B5EF4-FFF2-40B4-BE49-F238E27FC236}">
                  <a16:creationId xmlns:a16="http://schemas.microsoft.com/office/drawing/2014/main" id="{4E8902EF-05E5-144F-A251-AFE11730E280}"/>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4569864" y="1437062"/>
              <a:ext cx="492356" cy="658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8" name="TextBox 117">
            <a:extLst>
              <a:ext uri="{FF2B5EF4-FFF2-40B4-BE49-F238E27FC236}">
                <a16:creationId xmlns:a16="http://schemas.microsoft.com/office/drawing/2014/main" id="{F3B832B9-F3AD-6446-812F-20D09984FB25}"/>
              </a:ext>
            </a:extLst>
          </p:cNvPr>
          <p:cNvSpPr txBox="1"/>
          <p:nvPr/>
        </p:nvSpPr>
        <p:spPr>
          <a:xfrm>
            <a:off x="8644547" y="5511314"/>
            <a:ext cx="1033532" cy="33855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kumimoji="1" lang="en-US" altLang="ko-KR" sz="1100" b="1" kern="0" dirty="0">
                <a:ea typeface="Arial Unicode MS" pitchFamily="34" charset="-128"/>
                <a:cs typeface="Arial Unicode MS" pitchFamily="34" charset="-128"/>
              </a:rPr>
              <a:t>Embedded</a:t>
            </a:r>
            <a:r>
              <a:rPr kumimoji="1" lang="ko-KR" altLang="en-US" sz="1100" b="1" kern="0" dirty="0">
                <a:ea typeface="Arial Unicode MS" pitchFamily="34" charset="-128"/>
                <a:cs typeface="Arial Unicode MS" pitchFamily="34" charset="-128"/>
              </a:rPr>
              <a:t> </a:t>
            </a:r>
            <a:r>
              <a:rPr kumimoji="1" lang="en-US" altLang="ko-KR" sz="1100" b="1" kern="0" dirty="0">
                <a:ea typeface="Arial Unicode MS" pitchFamily="34" charset="-128"/>
                <a:cs typeface="Arial Unicode MS" pitchFamily="34" charset="-128"/>
              </a:rPr>
              <a:t>Analytics</a:t>
            </a:r>
            <a:endParaRPr kumimoji="1" lang="ja-JP" altLang="en-US" sz="1100" b="1"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99643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33E-63CA-5445-AD4A-8D1E98B798C7}"/>
              </a:ext>
            </a:extLst>
          </p:cNvPr>
          <p:cNvSpPr>
            <a:spLocks noGrp="1"/>
          </p:cNvSpPr>
          <p:nvPr>
            <p:ph type="title"/>
          </p:nvPr>
        </p:nvSpPr>
        <p:spPr>
          <a:xfrm>
            <a:off x="504001" y="504000"/>
            <a:ext cx="11186476" cy="646331"/>
          </a:xfrm>
        </p:spPr>
        <p:txBody>
          <a:bodyPr/>
          <a:lstStyle/>
          <a:p>
            <a:r>
              <a:rPr lang="en-US" altLang="ko-KR" dirty="0"/>
              <a:t>S4H Embedded Analytics</a:t>
            </a:r>
            <a:r>
              <a:rPr lang="ko-KR" altLang="en-US" dirty="0"/>
              <a:t> 란 </a:t>
            </a:r>
            <a:r>
              <a:rPr lang="en-US" altLang="ko-KR" dirty="0"/>
              <a:t>?</a:t>
            </a:r>
            <a:br>
              <a:rPr lang="en-US" altLang="ko-KR" dirty="0"/>
            </a:br>
            <a:r>
              <a:rPr lang="ko-KR" altLang="en-US" sz="1800" b="0" dirty="0"/>
              <a:t>구성요소</a:t>
            </a:r>
            <a:r>
              <a:rPr lang="en-US" altLang="ko-KR" sz="1800" b="0" dirty="0"/>
              <a:t>(&amp;Architecture)</a:t>
            </a:r>
            <a:endParaRPr lang="en-KR" sz="1800" b="0" dirty="0"/>
          </a:p>
        </p:txBody>
      </p:sp>
      <p:sp>
        <p:nvSpPr>
          <p:cNvPr id="3" name="Rectangle 2">
            <a:extLst>
              <a:ext uri="{FF2B5EF4-FFF2-40B4-BE49-F238E27FC236}">
                <a16:creationId xmlns:a16="http://schemas.microsoft.com/office/drawing/2014/main" id="{605DB1BD-866B-974A-849D-34CF1FE5ABB0}"/>
              </a:ext>
            </a:extLst>
          </p:cNvPr>
          <p:cNvSpPr/>
          <p:nvPr/>
        </p:nvSpPr>
        <p:spPr>
          <a:xfrm>
            <a:off x="505459" y="1328735"/>
            <a:ext cx="11183437" cy="584775"/>
          </a:xfrm>
          <a:prstGeom prst="rect">
            <a:avLst/>
          </a:prstGeom>
        </p:spPr>
        <p:txBody>
          <a:bodyPr wrap="square">
            <a:spAutoFit/>
          </a:bodyPr>
          <a:lstStyle/>
          <a:p>
            <a:pPr>
              <a:defRPr/>
            </a:pPr>
            <a:r>
              <a:rPr lang="en-US" altLang="ko-KR" sz="1600" dirty="0">
                <a:solidFill>
                  <a:srgbClr val="000000"/>
                </a:solidFill>
                <a:latin typeface="Malgun Gothic" panose="020B0503020000020004" pitchFamily="34" charset="-127"/>
                <a:ea typeface="Malgun Gothic" panose="020B0503020000020004" pitchFamily="34" charset="-127"/>
              </a:rPr>
              <a:t>Business</a:t>
            </a:r>
            <a:r>
              <a:rPr lang="ko-KR" altLang="en-US" sz="1600" dirty="0">
                <a:solidFill>
                  <a:srgbClr val="000000"/>
                </a:solidFill>
                <a:latin typeface="Malgun Gothic" panose="020B0503020000020004" pitchFamily="34" charset="-127"/>
                <a:ea typeface="Malgun Gothic" panose="020B0503020000020004" pitchFamily="34" charset="-127"/>
              </a:rPr>
              <a:t> </a:t>
            </a:r>
            <a:r>
              <a:rPr lang="en-US" altLang="ko-KR" sz="1600" dirty="0">
                <a:solidFill>
                  <a:srgbClr val="000000"/>
                </a:solidFill>
                <a:latin typeface="Malgun Gothic" panose="020B0503020000020004" pitchFamily="34" charset="-127"/>
                <a:ea typeface="Malgun Gothic" panose="020B0503020000020004" pitchFamily="34" charset="-127"/>
              </a:rPr>
              <a:t>Logic</a:t>
            </a:r>
            <a:r>
              <a:rPr lang="ko-KR" altLang="en-US" sz="1600" dirty="0">
                <a:solidFill>
                  <a:srgbClr val="000000"/>
                </a:solidFill>
                <a:latin typeface="Malgun Gothic" panose="020B0503020000020004" pitchFamily="34" charset="-127"/>
                <a:ea typeface="Malgun Gothic" panose="020B0503020000020004" pitchFamily="34" charset="-127"/>
              </a:rPr>
              <a:t>은 </a:t>
            </a:r>
            <a:r>
              <a:rPr lang="en-US" altLang="ko-KR" sz="1600" dirty="0">
                <a:solidFill>
                  <a:srgbClr val="000000"/>
                </a:solidFill>
                <a:latin typeface="Malgun Gothic" panose="020B0503020000020004" pitchFamily="34" charset="-127"/>
                <a:ea typeface="Malgun Gothic" panose="020B0503020000020004" pitchFamily="34" charset="-127"/>
              </a:rPr>
              <a:t>Virtual Data Model</a:t>
            </a:r>
            <a:r>
              <a:rPr lang="ko-KR" altLang="en-US" sz="1600" dirty="0">
                <a:solidFill>
                  <a:srgbClr val="000000"/>
                </a:solidFill>
                <a:latin typeface="Malgun Gothic" panose="020B0503020000020004" pitchFamily="34" charset="-127"/>
                <a:ea typeface="Malgun Gothic" panose="020B0503020000020004" pitchFamily="34" charset="-127"/>
              </a:rPr>
              <a:t> </a:t>
            </a:r>
            <a:r>
              <a:rPr lang="en-US" altLang="ko-KR" sz="1600" dirty="0">
                <a:solidFill>
                  <a:srgbClr val="000000"/>
                </a:solidFill>
                <a:latin typeface="Malgun Gothic" panose="020B0503020000020004" pitchFamily="34" charset="-127"/>
                <a:ea typeface="Malgun Gothic" panose="020B0503020000020004" pitchFamily="34" charset="-127"/>
              </a:rPr>
              <a:t>framework</a:t>
            </a:r>
            <a:r>
              <a:rPr lang="ko-KR" altLang="en-US" sz="1600" dirty="0">
                <a:solidFill>
                  <a:srgbClr val="000000"/>
                </a:solidFill>
                <a:latin typeface="Malgun Gothic" panose="020B0503020000020004" pitchFamily="34" charset="-127"/>
                <a:ea typeface="Malgun Gothic" panose="020B0503020000020004" pitchFamily="34" charset="-127"/>
              </a:rPr>
              <a:t>을 이용해 개발되었으며</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 근간이 되는 기술 요소는 </a:t>
            </a:r>
            <a:r>
              <a:rPr lang="en-US" altLang="ko-KR" sz="1600" dirty="0">
                <a:solidFill>
                  <a:srgbClr val="000000"/>
                </a:solidFill>
                <a:latin typeface="Malgun Gothic" panose="020B0503020000020004" pitchFamily="34" charset="-127"/>
                <a:ea typeface="Malgun Gothic" panose="020B0503020000020004" pitchFamily="34" charset="-127"/>
              </a:rPr>
              <a:t>ABAP</a:t>
            </a:r>
            <a:r>
              <a:rPr lang="ko-KR" altLang="en-US" sz="1600" dirty="0">
                <a:solidFill>
                  <a:srgbClr val="000000"/>
                </a:solidFill>
                <a:latin typeface="Malgun Gothic" panose="020B0503020000020004" pitchFamily="34" charset="-127"/>
                <a:ea typeface="Malgun Gothic" panose="020B0503020000020004" pitchFamily="34" charset="-127"/>
              </a:rPr>
              <a:t> </a:t>
            </a:r>
            <a:r>
              <a:rPr lang="en-US" altLang="ko-KR" sz="1600" dirty="0">
                <a:solidFill>
                  <a:srgbClr val="000000"/>
                </a:solidFill>
                <a:latin typeface="Malgun Gothic" panose="020B0503020000020004" pitchFamily="34" charset="-127"/>
                <a:ea typeface="Malgun Gothic" panose="020B0503020000020004" pitchFamily="34" charset="-127"/>
              </a:rPr>
              <a:t>CDS(Core Data Service)</a:t>
            </a:r>
            <a:r>
              <a:rPr lang="ko-KR" altLang="en-US" sz="1600" dirty="0">
                <a:solidFill>
                  <a:srgbClr val="000000"/>
                </a:solidFill>
                <a:latin typeface="Malgun Gothic" panose="020B0503020000020004" pitchFamily="34" charset="-127"/>
                <a:ea typeface="Malgun Gothic" panose="020B0503020000020004" pitchFamily="34" charset="-127"/>
              </a:rPr>
              <a:t> 이며</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 </a:t>
            </a:r>
            <a:r>
              <a:rPr lang="en-US" altLang="ko-KR" sz="1600" dirty="0">
                <a:solidFill>
                  <a:srgbClr val="000000"/>
                </a:solidFill>
                <a:latin typeface="Malgun Gothic" panose="020B0503020000020004" pitchFamily="34" charset="-127"/>
                <a:ea typeface="Malgun Gothic" panose="020B0503020000020004" pitchFamily="34" charset="-127"/>
              </a:rPr>
              <a:t>Presentation layer</a:t>
            </a:r>
            <a:r>
              <a:rPr lang="ko-KR" altLang="en-US" sz="1600" dirty="0">
                <a:solidFill>
                  <a:srgbClr val="000000"/>
                </a:solidFill>
                <a:latin typeface="Malgun Gothic" panose="020B0503020000020004" pitchFamily="34" charset="-127"/>
                <a:ea typeface="Malgun Gothic" panose="020B0503020000020004" pitchFamily="34" charset="-127"/>
              </a:rPr>
              <a:t>의 </a:t>
            </a:r>
            <a:r>
              <a:rPr lang="en-US" altLang="ko-KR" sz="1600" dirty="0">
                <a:solidFill>
                  <a:srgbClr val="000000"/>
                </a:solidFill>
                <a:latin typeface="Malgun Gothic" panose="020B0503020000020004" pitchFamily="34" charset="-127"/>
                <a:ea typeface="Malgun Gothic" panose="020B0503020000020004" pitchFamily="34" charset="-127"/>
              </a:rPr>
              <a:t>Fiori</a:t>
            </a:r>
            <a:r>
              <a:rPr lang="ko-KR" altLang="en-US" sz="1600" dirty="0">
                <a:solidFill>
                  <a:srgbClr val="000000"/>
                </a:solidFill>
                <a:latin typeface="Malgun Gothic" panose="020B0503020000020004" pitchFamily="34" charset="-127"/>
                <a:ea typeface="Malgun Gothic" panose="020B0503020000020004" pitchFamily="34" charset="-127"/>
              </a:rPr>
              <a:t>기술과 접목되어 다양한 </a:t>
            </a:r>
            <a:r>
              <a:rPr lang="en-US" altLang="ko-KR" sz="1600" dirty="0">
                <a:solidFill>
                  <a:srgbClr val="000000"/>
                </a:solidFill>
                <a:latin typeface="Malgun Gothic" panose="020B0503020000020004" pitchFamily="34" charset="-127"/>
                <a:ea typeface="Malgun Gothic" panose="020B0503020000020004" pitchFamily="34" charset="-127"/>
              </a:rPr>
              <a:t>User Experience</a:t>
            </a:r>
            <a:r>
              <a:rPr lang="ko-KR" altLang="en-US" sz="1600" dirty="0" err="1">
                <a:solidFill>
                  <a:srgbClr val="000000"/>
                </a:solidFill>
                <a:latin typeface="Malgun Gothic" panose="020B0503020000020004" pitchFamily="34" charset="-127"/>
                <a:ea typeface="Malgun Gothic" panose="020B0503020000020004" pitchFamily="34" charset="-127"/>
              </a:rPr>
              <a:t>를</a:t>
            </a:r>
            <a:r>
              <a:rPr lang="ko-KR" altLang="en-US" sz="1600" dirty="0">
                <a:solidFill>
                  <a:srgbClr val="000000"/>
                </a:solidFill>
                <a:latin typeface="Malgun Gothic" panose="020B0503020000020004" pitchFamily="34" charset="-127"/>
                <a:ea typeface="Malgun Gothic" panose="020B0503020000020004" pitchFamily="34" charset="-127"/>
              </a:rPr>
              <a:t> 제공합니다</a:t>
            </a:r>
            <a:r>
              <a:rPr lang="en-US" altLang="ko-KR" sz="1600" dirty="0">
                <a:solidFill>
                  <a:srgbClr val="000000"/>
                </a:solidFill>
                <a:latin typeface="Malgun Gothic" panose="020B0503020000020004" pitchFamily="34" charset="-127"/>
                <a:ea typeface="Malgun Gothic" panose="020B0503020000020004" pitchFamily="34" charset="-127"/>
              </a:rPr>
              <a:t>.</a:t>
            </a:r>
            <a:endParaRPr lang="ko-KR" altLang="en-US" sz="1600" dirty="0">
              <a:solidFill>
                <a:srgbClr val="000000"/>
              </a:solidFill>
              <a:latin typeface="Malgun Gothic" panose="020B0503020000020004" pitchFamily="34" charset="-127"/>
              <a:ea typeface="Malgun Gothic" panose="020B0503020000020004" pitchFamily="34" charset="-127"/>
            </a:endParaRPr>
          </a:p>
        </p:txBody>
      </p:sp>
      <p:grpSp>
        <p:nvGrpSpPr>
          <p:cNvPr id="189" name="Group 188">
            <a:extLst>
              <a:ext uri="{FF2B5EF4-FFF2-40B4-BE49-F238E27FC236}">
                <a16:creationId xmlns:a16="http://schemas.microsoft.com/office/drawing/2014/main" id="{F88F068C-186C-0C43-99CB-33A989B056B0}"/>
              </a:ext>
            </a:extLst>
          </p:cNvPr>
          <p:cNvGrpSpPr/>
          <p:nvPr/>
        </p:nvGrpSpPr>
        <p:grpSpPr>
          <a:xfrm>
            <a:off x="642218" y="2403662"/>
            <a:ext cx="6016745" cy="3845473"/>
            <a:chOff x="366607" y="1504152"/>
            <a:chExt cx="7333468" cy="4867655"/>
          </a:xfrm>
        </p:grpSpPr>
        <p:grpSp>
          <p:nvGrpSpPr>
            <p:cNvPr id="190" name="Group 189">
              <a:extLst>
                <a:ext uri="{FF2B5EF4-FFF2-40B4-BE49-F238E27FC236}">
                  <a16:creationId xmlns:a16="http://schemas.microsoft.com/office/drawing/2014/main" id="{1DCF6C58-18CB-994C-A387-14D520AAC7B1}"/>
                </a:ext>
              </a:extLst>
            </p:cNvPr>
            <p:cNvGrpSpPr/>
            <p:nvPr/>
          </p:nvGrpSpPr>
          <p:grpSpPr>
            <a:xfrm>
              <a:off x="366608" y="3250745"/>
              <a:ext cx="5671777" cy="3121062"/>
              <a:chOff x="411213" y="2776818"/>
              <a:chExt cx="4663707" cy="3121062"/>
            </a:xfrm>
          </p:grpSpPr>
          <p:sp>
            <p:nvSpPr>
              <p:cNvPr id="257" name="Rounded Rectangle 138">
                <a:extLst>
                  <a:ext uri="{FF2B5EF4-FFF2-40B4-BE49-F238E27FC236}">
                    <a16:creationId xmlns:a16="http://schemas.microsoft.com/office/drawing/2014/main" id="{AC3F8E21-0572-8544-878A-A2A9AAD961B7}"/>
                  </a:ext>
                </a:extLst>
              </p:cNvPr>
              <p:cNvSpPr/>
              <p:nvPr/>
            </p:nvSpPr>
            <p:spPr bwMode="gray">
              <a:xfrm>
                <a:off x="411213" y="2776818"/>
                <a:ext cx="4663707" cy="3121062"/>
              </a:xfrm>
              <a:prstGeom prst="roundRect">
                <a:avLst>
                  <a:gd name="adj" fmla="val 5300"/>
                </a:avLst>
              </a:prstGeom>
              <a:solidFill>
                <a:srgbClr val="0076CB">
                  <a:lumMod val="50000"/>
                </a:srgbClr>
              </a:solidFill>
              <a:ln w="6350" algn="ctr">
                <a:noFill/>
                <a:miter lim="800000"/>
                <a:headEnd/>
                <a:tailEnd/>
              </a:ln>
            </p:spPr>
            <p:txBody>
              <a:bodyPr lIns="89995" tIns="71996" rIns="89995" bIns="71996" rtlCol="0" anchor="ctr"/>
              <a:lstStyle/>
              <a:p>
                <a:pPr marL="0" marR="0" lvl="0" indent="0" algn="ctr" defTabSz="914217" eaLnBrk="1" fontAlgn="base" latinLnBrk="0" hangingPunct="1">
                  <a:lnSpc>
                    <a:spcPct val="100000"/>
                  </a:lnSpc>
                  <a:spcBef>
                    <a:spcPct val="50000"/>
                  </a:spcBef>
                  <a:spcAft>
                    <a:spcPct val="0"/>
                  </a:spcAft>
                  <a:buClr>
                    <a:srgbClr val="F0AB00"/>
                  </a:buClr>
                  <a:buSzPct val="80000"/>
                  <a:buFontTx/>
                  <a:buNone/>
                  <a:tabLst/>
                  <a:defRPr/>
                </a:pPr>
                <a:endParaRPr kumimoji="0" lang="en-US" sz="11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endParaRPr>
              </a:p>
            </p:txBody>
          </p:sp>
          <p:sp>
            <p:nvSpPr>
              <p:cNvPr id="258" name="Rectangle 257">
                <a:extLst>
                  <a:ext uri="{FF2B5EF4-FFF2-40B4-BE49-F238E27FC236}">
                    <a16:creationId xmlns:a16="http://schemas.microsoft.com/office/drawing/2014/main" id="{E44A6AD4-81CB-9B43-99EE-D9BE2EF5B195}"/>
                  </a:ext>
                </a:extLst>
              </p:cNvPr>
              <p:cNvSpPr/>
              <p:nvPr/>
            </p:nvSpPr>
            <p:spPr>
              <a:xfrm>
                <a:off x="411213" y="2820390"/>
                <a:ext cx="769859" cy="31167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맑은 고딕" panose="020B0503020000020004" pitchFamily="50" charset="-127"/>
                    <a:ea typeface="맑은 고딕" panose="020B0503020000020004" pitchFamily="50" charset="-127"/>
                  </a:rPr>
                  <a:t>S/4HANA</a:t>
                </a:r>
              </a:p>
            </p:txBody>
          </p:sp>
        </p:grpSp>
        <p:sp>
          <p:nvSpPr>
            <p:cNvPr id="191" name="Rounded Rectangle 337">
              <a:extLst>
                <a:ext uri="{FF2B5EF4-FFF2-40B4-BE49-F238E27FC236}">
                  <a16:creationId xmlns:a16="http://schemas.microsoft.com/office/drawing/2014/main" id="{857B8664-86FC-F945-9E11-A985637E83F5}"/>
                </a:ext>
              </a:extLst>
            </p:cNvPr>
            <p:cNvSpPr/>
            <p:nvPr/>
          </p:nvSpPr>
          <p:spPr bwMode="gray">
            <a:xfrm>
              <a:off x="6170784" y="3253034"/>
              <a:ext cx="1453980" cy="3084451"/>
            </a:xfrm>
            <a:prstGeom prst="roundRect">
              <a:avLst>
                <a:gd name="adj" fmla="val 8343"/>
              </a:avLst>
            </a:prstGeom>
            <a:noFill/>
            <a:ln w="28575" algn="ctr">
              <a:solidFill>
                <a:srgbClr val="000000">
                  <a:lumMod val="50000"/>
                  <a:lumOff val="50000"/>
                </a:srgbClr>
              </a:solidFill>
              <a:prstDash val="dash"/>
              <a:miter lim="800000"/>
              <a:headEnd/>
              <a:tailEnd/>
            </a:ln>
          </p:spPr>
          <p:txBody>
            <a:bodyPr lIns="90021" tIns="72017" rIns="90021" bIns="72017" rtlCol="0" anchor="ctr"/>
            <a:lstStyle/>
            <a:p>
              <a:pPr marL="0" marR="0" lvl="0" indent="0" algn="ctr" defTabSz="914583" eaLnBrk="1" fontAlgn="base" latinLnBrk="0" hangingPunct="1">
                <a:lnSpc>
                  <a:spcPct val="100000"/>
                </a:lnSpc>
                <a:spcBef>
                  <a:spcPct val="50000"/>
                </a:spcBef>
                <a:spcAft>
                  <a:spcPct val="0"/>
                </a:spcAft>
                <a:buClr>
                  <a:srgbClr val="F0AB00"/>
                </a:buClr>
                <a:buSzPct val="80000"/>
                <a:buFontTx/>
                <a:buNone/>
                <a:tabLst/>
                <a:defRPr/>
              </a:pPr>
              <a:endParaRPr kumimoji="0" sz="1000" b="0" i="0" u="none" strike="noStrike" kern="0" cap="none" spc="0" normalizeH="0" baseline="0" noProof="0" dirty="0">
                <a:ln>
                  <a:noFill/>
                </a:ln>
                <a:solidFill>
                  <a:srgbClr val="000000">
                    <a:lumMod val="50000"/>
                    <a:lumOff val="50000"/>
                  </a:srgbClr>
                </a:solidFill>
                <a:effectLst/>
                <a:uLnTx/>
                <a:uFillTx/>
                <a:ea typeface="Arial Unicode MS" pitchFamily="34" charset="-128"/>
                <a:cs typeface="Arial Unicode MS" pitchFamily="34" charset="-128"/>
              </a:endParaRPr>
            </a:p>
          </p:txBody>
        </p:sp>
        <p:sp>
          <p:nvSpPr>
            <p:cNvPr id="192" name="Round Same Side Corner Rectangle 198">
              <a:extLst>
                <a:ext uri="{FF2B5EF4-FFF2-40B4-BE49-F238E27FC236}">
                  <a16:creationId xmlns:a16="http://schemas.microsoft.com/office/drawing/2014/main" id="{5C14D4C5-54BD-B64B-A21B-BA0B91C5FA68}"/>
                </a:ext>
              </a:extLst>
            </p:cNvPr>
            <p:cNvSpPr/>
            <p:nvPr/>
          </p:nvSpPr>
          <p:spPr bwMode="gray">
            <a:xfrm>
              <a:off x="366609" y="2193857"/>
              <a:ext cx="4406282" cy="965248"/>
            </a:xfrm>
            <a:prstGeom prst="round2SameRect">
              <a:avLst>
                <a:gd name="adj1" fmla="val 11621"/>
                <a:gd name="adj2" fmla="val 0"/>
              </a:avLst>
            </a:prstGeom>
            <a:solidFill>
              <a:srgbClr val="0076CB">
                <a:alpha val="90000"/>
              </a:srgbClr>
            </a:solidFill>
            <a:ln w="6350" algn="ctr">
              <a:noFill/>
              <a:miter lim="800000"/>
              <a:headEnd/>
              <a:tailEnd/>
            </a:ln>
          </p:spPr>
          <p:txBody>
            <a:bodyPr lIns="53986" tIns="53984" rIns="53986" bIns="53984" rtlCol="0" anchor="ctr"/>
            <a:lstStyle/>
            <a:p>
              <a:pPr marL="0" marR="0" lvl="0" indent="0" algn="ctr" defTabSz="685481" eaLnBrk="1" fontAlgn="auto" latinLnBrk="0" hangingPunct="1">
                <a:lnSpc>
                  <a:spcPct val="100000"/>
                </a:lnSpc>
                <a:spcBef>
                  <a:spcPts val="450"/>
                </a:spcBef>
                <a:spcAft>
                  <a:spcPts val="0"/>
                </a:spcAft>
                <a:buClr>
                  <a:srgbClr val="F0AB00"/>
                </a:buClr>
                <a:buSzPct val="80000"/>
                <a:buFontTx/>
                <a:buNone/>
                <a:tabLst/>
                <a:defRPr/>
              </a:pPr>
              <a:endParaRPr kumimoji="0" lang="en-US" sz="1000" b="1" i="0" u="none" strike="noStrike" kern="0" cap="all" spc="0" normalizeH="0" baseline="0" noProof="0" dirty="0">
                <a:ln>
                  <a:noFill/>
                </a:ln>
                <a:solidFill>
                  <a:srgbClr val="FFFFFF"/>
                </a:solidFill>
                <a:effectLst/>
                <a:uLnTx/>
                <a:uFillTx/>
                <a:ea typeface="Arial Unicode MS" pitchFamily="34" charset="-128"/>
                <a:cs typeface="Arial"/>
              </a:endParaRPr>
            </a:p>
          </p:txBody>
        </p:sp>
        <p:sp>
          <p:nvSpPr>
            <p:cNvPr id="193" name="Round Same Side Corner Rectangle 198">
              <a:extLst>
                <a:ext uri="{FF2B5EF4-FFF2-40B4-BE49-F238E27FC236}">
                  <a16:creationId xmlns:a16="http://schemas.microsoft.com/office/drawing/2014/main" id="{DCD61C3E-F7CD-F649-85A7-C3CF16E8C1AB}"/>
                </a:ext>
              </a:extLst>
            </p:cNvPr>
            <p:cNvSpPr/>
            <p:nvPr/>
          </p:nvSpPr>
          <p:spPr bwMode="gray">
            <a:xfrm>
              <a:off x="4842045" y="2193857"/>
              <a:ext cx="2782719" cy="965248"/>
            </a:xfrm>
            <a:prstGeom prst="round2SameRect">
              <a:avLst>
                <a:gd name="adj1" fmla="val 11621"/>
                <a:gd name="adj2" fmla="val 0"/>
              </a:avLst>
            </a:prstGeom>
            <a:solidFill>
              <a:srgbClr val="0076CB">
                <a:alpha val="90000"/>
              </a:srgbClr>
            </a:solidFill>
            <a:ln w="6350" algn="ctr">
              <a:noFill/>
              <a:miter lim="800000"/>
              <a:headEnd/>
              <a:tailEnd/>
            </a:ln>
          </p:spPr>
          <p:txBody>
            <a:bodyPr lIns="53986" tIns="53984" rIns="53986" bIns="53984" rtlCol="0" anchor="ctr"/>
            <a:lstStyle/>
            <a:p>
              <a:pPr marL="0" marR="0" lvl="0" indent="0" algn="ctr" defTabSz="685481" eaLnBrk="1" fontAlgn="auto" latinLnBrk="0" hangingPunct="1">
                <a:lnSpc>
                  <a:spcPct val="100000"/>
                </a:lnSpc>
                <a:spcBef>
                  <a:spcPts val="450"/>
                </a:spcBef>
                <a:spcAft>
                  <a:spcPts val="0"/>
                </a:spcAft>
                <a:buClr>
                  <a:srgbClr val="F0AB00"/>
                </a:buClr>
                <a:buSzPct val="80000"/>
                <a:buFontTx/>
                <a:buNone/>
                <a:tabLst/>
                <a:defRPr/>
              </a:pPr>
              <a:endParaRPr kumimoji="0" lang="en-US" sz="1000" b="1" i="0" u="none" strike="noStrike" kern="0" cap="all" spc="0" normalizeH="0" baseline="0" noProof="0" dirty="0">
                <a:ln>
                  <a:noFill/>
                </a:ln>
                <a:solidFill>
                  <a:srgbClr val="FFFFFF"/>
                </a:solidFill>
                <a:effectLst/>
                <a:uLnTx/>
                <a:uFillTx/>
                <a:ea typeface="Arial Unicode MS" pitchFamily="34" charset="-128"/>
                <a:cs typeface="Arial"/>
              </a:endParaRPr>
            </a:p>
          </p:txBody>
        </p:sp>
        <p:sp>
          <p:nvSpPr>
            <p:cNvPr id="194" name="Rounded Rectangle 337">
              <a:extLst>
                <a:ext uri="{FF2B5EF4-FFF2-40B4-BE49-F238E27FC236}">
                  <a16:creationId xmlns:a16="http://schemas.microsoft.com/office/drawing/2014/main" id="{3D56F908-EC75-D444-88FE-0D61F232D9EF}"/>
                </a:ext>
              </a:extLst>
            </p:cNvPr>
            <p:cNvSpPr/>
            <p:nvPr/>
          </p:nvSpPr>
          <p:spPr bwMode="gray">
            <a:xfrm>
              <a:off x="366608" y="1504152"/>
              <a:ext cx="7258156" cy="598066"/>
            </a:xfrm>
            <a:prstGeom prst="roundRect">
              <a:avLst>
                <a:gd name="adj" fmla="val 8343"/>
              </a:avLst>
            </a:prstGeom>
            <a:noFill/>
            <a:ln w="28575" algn="ctr">
              <a:solidFill>
                <a:srgbClr val="000000">
                  <a:lumMod val="50000"/>
                  <a:lumOff val="50000"/>
                </a:srgbClr>
              </a:solidFill>
              <a:prstDash val="dash"/>
              <a:miter lim="800000"/>
              <a:headEnd/>
              <a:tailEnd/>
            </a:ln>
          </p:spPr>
          <p:txBody>
            <a:bodyPr lIns="90021" tIns="72017" rIns="90021" bIns="72017" rtlCol="0" anchor="ctr"/>
            <a:lstStyle/>
            <a:p>
              <a:pPr marL="0" marR="0" lvl="0" indent="0" defTabSz="914583" eaLnBrk="1" fontAlgn="base" latinLnBrk="0" hangingPunct="1">
                <a:lnSpc>
                  <a:spcPct val="100000"/>
                </a:lnSpc>
                <a:spcBef>
                  <a:spcPts val="0"/>
                </a:spcBef>
                <a:spcAft>
                  <a:spcPct val="0"/>
                </a:spcAft>
                <a:buClr>
                  <a:srgbClr val="F0AB00"/>
                </a:buClr>
                <a:buSzPct val="80000"/>
                <a:buFontTx/>
                <a:buNone/>
                <a:tabLst/>
                <a:defRPr/>
              </a:pPr>
              <a:r>
                <a:rPr kumimoji="0" sz="1000" b="0" i="0" u="none" strike="noStrike" kern="0" cap="none" spc="0" normalizeH="0" baseline="0" noProof="0" dirty="0">
                  <a:ln>
                    <a:noFill/>
                  </a:ln>
                  <a:solidFill>
                    <a:srgbClr val="000000">
                      <a:lumMod val="50000"/>
                      <a:lumOff val="50000"/>
                    </a:srgbClr>
                  </a:solidFill>
                  <a:effectLst/>
                  <a:uLnTx/>
                  <a:uFillTx/>
                  <a:ea typeface="Arial Unicode MS" pitchFamily="34" charset="-128"/>
                  <a:cs typeface="Arial Unicode MS" pitchFamily="34" charset="-128"/>
                </a:rPr>
                <a:t>Business </a:t>
              </a:r>
            </a:p>
            <a:p>
              <a:pPr marL="0" marR="0" lvl="0" indent="0" defTabSz="914583" eaLnBrk="1" fontAlgn="base" latinLnBrk="0" hangingPunct="1">
                <a:lnSpc>
                  <a:spcPct val="100000"/>
                </a:lnSpc>
                <a:spcBef>
                  <a:spcPts val="0"/>
                </a:spcBef>
                <a:spcAft>
                  <a:spcPct val="0"/>
                </a:spcAft>
                <a:buClr>
                  <a:srgbClr val="F0AB00"/>
                </a:buClr>
                <a:buSzPct val="80000"/>
                <a:buFontTx/>
                <a:buNone/>
                <a:tabLst/>
                <a:defRPr/>
              </a:pPr>
              <a:r>
                <a:rPr kumimoji="0" sz="1000" b="0" i="0" u="none" strike="noStrike" kern="0" cap="none" spc="0" normalizeH="0" baseline="0" noProof="0" dirty="0" err="1">
                  <a:ln>
                    <a:noFill/>
                  </a:ln>
                  <a:solidFill>
                    <a:srgbClr val="000000">
                      <a:lumMod val="50000"/>
                      <a:lumOff val="50000"/>
                    </a:srgbClr>
                  </a:solidFill>
                  <a:effectLst/>
                  <a:uLnTx/>
                  <a:uFillTx/>
                  <a:ea typeface="Arial Unicode MS" pitchFamily="34" charset="-128"/>
                  <a:cs typeface="Arial Unicode MS" pitchFamily="34" charset="-128"/>
                </a:rPr>
                <a:t>Intelligence</a:t>
              </a:r>
              <a:endParaRPr kumimoji="0" sz="1000" b="0" i="0" u="none" strike="noStrike" kern="0" cap="none" spc="0" normalizeH="0" baseline="0" noProof="0" dirty="0">
                <a:ln>
                  <a:noFill/>
                </a:ln>
                <a:solidFill>
                  <a:srgbClr val="000000">
                    <a:lumMod val="50000"/>
                    <a:lumOff val="50000"/>
                  </a:srgbClr>
                </a:solidFill>
                <a:effectLst/>
                <a:uLnTx/>
                <a:uFillTx/>
                <a:ea typeface="Arial Unicode MS" pitchFamily="34" charset="-128"/>
                <a:cs typeface="Arial Unicode MS" pitchFamily="34" charset="-128"/>
              </a:endParaRPr>
            </a:p>
          </p:txBody>
        </p:sp>
        <p:cxnSp>
          <p:nvCxnSpPr>
            <p:cNvPr id="195" name="Curved Connector 26">
              <a:extLst>
                <a:ext uri="{FF2B5EF4-FFF2-40B4-BE49-F238E27FC236}">
                  <a16:creationId xmlns:a16="http://schemas.microsoft.com/office/drawing/2014/main" id="{B550E7D4-B10E-3E42-B759-A071F68E87FB}"/>
                </a:ext>
              </a:extLst>
            </p:cNvPr>
            <p:cNvCxnSpPr>
              <a:stCxn id="229" idx="4"/>
              <a:endCxn id="235" idx="2"/>
            </p:cNvCxnSpPr>
            <p:nvPr/>
          </p:nvCxnSpPr>
          <p:spPr>
            <a:xfrm flipV="1">
              <a:off x="3189946" y="5614224"/>
              <a:ext cx="1622670" cy="238993"/>
            </a:xfrm>
            <a:prstGeom prst="curvedConnector2">
              <a:avLst/>
            </a:prstGeom>
            <a:noFill/>
            <a:ln w="6350" cap="flat" cmpd="sng" algn="ctr">
              <a:solidFill>
                <a:srgbClr val="FFFFFF"/>
              </a:solidFill>
              <a:prstDash val="solid"/>
              <a:tailEnd type="triangle"/>
            </a:ln>
            <a:effectLst/>
          </p:spPr>
        </p:cxnSp>
        <p:cxnSp>
          <p:nvCxnSpPr>
            <p:cNvPr id="196" name="Curved Connector 28">
              <a:extLst>
                <a:ext uri="{FF2B5EF4-FFF2-40B4-BE49-F238E27FC236}">
                  <a16:creationId xmlns:a16="http://schemas.microsoft.com/office/drawing/2014/main" id="{FE8E3D6D-BA7B-4947-B8EA-09B523C0EB6F}"/>
                </a:ext>
              </a:extLst>
            </p:cNvPr>
            <p:cNvCxnSpPr>
              <a:stCxn id="229" idx="4"/>
              <a:endCxn id="236" idx="2"/>
            </p:cNvCxnSpPr>
            <p:nvPr/>
          </p:nvCxnSpPr>
          <p:spPr>
            <a:xfrm flipV="1">
              <a:off x="3189946" y="5614224"/>
              <a:ext cx="564295" cy="238993"/>
            </a:xfrm>
            <a:prstGeom prst="curvedConnector2">
              <a:avLst/>
            </a:prstGeom>
            <a:noFill/>
            <a:ln w="6350" cap="flat" cmpd="sng" algn="ctr">
              <a:solidFill>
                <a:srgbClr val="FFFFFF"/>
              </a:solidFill>
              <a:prstDash val="solid"/>
              <a:tailEnd type="triangle"/>
            </a:ln>
            <a:effectLst/>
          </p:spPr>
        </p:cxnSp>
        <p:cxnSp>
          <p:nvCxnSpPr>
            <p:cNvPr id="197" name="Curved Connector 224">
              <a:extLst>
                <a:ext uri="{FF2B5EF4-FFF2-40B4-BE49-F238E27FC236}">
                  <a16:creationId xmlns:a16="http://schemas.microsoft.com/office/drawing/2014/main" id="{92725AC4-B57B-734D-B5F1-C7AD8797890A}"/>
                </a:ext>
              </a:extLst>
            </p:cNvPr>
            <p:cNvCxnSpPr>
              <a:stCxn id="229" idx="4"/>
              <a:endCxn id="237" idx="2"/>
            </p:cNvCxnSpPr>
            <p:nvPr/>
          </p:nvCxnSpPr>
          <p:spPr>
            <a:xfrm flipH="1" flipV="1">
              <a:off x="2695867" y="5614224"/>
              <a:ext cx="494079" cy="238993"/>
            </a:xfrm>
            <a:prstGeom prst="curvedConnector4">
              <a:avLst>
                <a:gd name="adj1" fmla="val -46268"/>
                <a:gd name="adj2" fmla="val 50000"/>
              </a:avLst>
            </a:prstGeom>
            <a:noFill/>
            <a:ln w="6350" cap="flat" cmpd="sng" algn="ctr">
              <a:solidFill>
                <a:srgbClr val="FFFFFF"/>
              </a:solidFill>
              <a:prstDash val="solid"/>
              <a:tailEnd type="triangle"/>
            </a:ln>
            <a:effectLst/>
          </p:spPr>
        </p:cxnSp>
        <p:cxnSp>
          <p:nvCxnSpPr>
            <p:cNvPr id="198" name="Curved Connector 228">
              <a:extLst>
                <a:ext uri="{FF2B5EF4-FFF2-40B4-BE49-F238E27FC236}">
                  <a16:creationId xmlns:a16="http://schemas.microsoft.com/office/drawing/2014/main" id="{66CDD3AE-AB74-504E-8EF5-FAEF06CEC066}"/>
                </a:ext>
              </a:extLst>
            </p:cNvPr>
            <p:cNvCxnSpPr>
              <a:stCxn id="229" idx="4"/>
              <a:endCxn id="238" idx="2"/>
            </p:cNvCxnSpPr>
            <p:nvPr/>
          </p:nvCxnSpPr>
          <p:spPr>
            <a:xfrm flipH="1" flipV="1">
              <a:off x="1637493" y="5614224"/>
              <a:ext cx="1552453" cy="238993"/>
            </a:xfrm>
            <a:prstGeom prst="curvedConnector4">
              <a:avLst>
                <a:gd name="adj1" fmla="val -14725"/>
                <a:gd name="adj2" fmla="val 50000"/>
              </a:avLst>
            </a:prstGeom>
            <a:noFill/>
            <a:ln w="6350" cap="flat" cmpd="sng" algn="ctr">
              <a:solidFill>
                <a:srgbClr val="FFFFFF"/>
              </a:solidFill>
              <a:prstDash val="solid"/>
              <a:tailEnd type="triangle"/>
            </a:ln>
            <a:effectLst/>
          </p:spPr>
        </p:cxnSp>
        <p:grpSp>
          <p:nvGrpSpPr>
            <p:cNvPr id="199" name="Group 198">
              <a:extLst>
                <a:ext uri="{FF2B5EF4-FFF2-40B4-BE49-F238E27FC236}">
                  <a16:creationId xmlns:a16="http://schemas.microsoft.com/office/drawing/2014/main" id="{EA8074BB-DB32-A843-8A38-BFC056BA978A}"/>
                </a:ext>
              </a:extLst>
            </p:cNvPr>
            <p:cNvGrpSpPr/>
            <p:nvPr/>
          </p:nvGrpSpPr>
          <p:grpSpPr>
            <a:xfrm>
              <a:off x="1311333" y="3831109"/>
              <a:ext cx="4162766" cy="1783115"/>
              <a:chOff x="1549701" y="4090955"/>
              <a:chExt cx="3651875" cy="1532689"/>
            </a:xfrm>
          </p:grpSpPr>
          <p:sp>
            <p:nvSpPr>
              <p:cNvPr id="235" name="Rectangle 234">
                <a:extLst>
                  <a:ext uri="{FF2B5EF4-FFF2-40B4-BE49-F238E27FC236}">
                    <a16:creationId xmlns:a16="http://schemas.microsoft.com/office/drawing/2014/main" id="{B5A8C378-5DE4-1945-ADE7-F67FFDECEB7C}"/>
                  </a:ext>
                </a:extLst>
              </p:cNvPr>
              <p:cNvSpPr/>
              <p:nvPr/>
            </p:nvSpPr>
            <p:spPr>
              <a:xfrm>
                <a:off x="4335145" y="5245188"/>
                <a:ext cx="572262" cy="378456"/>
              </a:xfrm>
              <a:prstGeom prst="rect">
                <a:avLst/>
              </a:prstGeom>
              <a:solidFill>
                <a:srgbClr val="FFFFFF"/>
              </a:solidFill>
              <a:ln>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CDS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View</a:t>
                </a:r>
                <a:endParaRPr kumimoji="0" lang="ko-KR" altLang="en-US" sz="400" b="1" i="0" u="none" strike="noStrike" kern="0" cap="none" spc="0" normalizeH="0" baseline="0" noProof="0" dirty="0">
                  <a:ln>
                    <a:noFill/>
                  </a:ln>
                  <a:solidFill>
                    <a:srgbClr val="000000"/>
                  </a:solidFill>
                  <a:effectLst/>
                  <a:uLnTx/>
                  <a:uFillTx/>
                </a:endParaRPr>
              </a:p>
            </p:txBody>
          </p:sp>
          <p:sp>
            <p:nvSpPr>
              <p:cNvPr id="236" name="Rectangle 235">
                <a:extLst>
                  <a:ext uri="{FF2B5EF4-FFF2-40B4-BE49-F238E27FC236}">
                    <a16:creationId xmlns:a16="http://schemas.microsoft.com/office/drawing/2014/main" id="{F39A1BFF-0F7B-3044-A031-03B865D81B98}"/>
                  </a:ext>
                </a:extLst>
              </p:cNvPr>
              <p:cNvSpPr/>
              <p:nvPr/>
            </p:nvSpPr>
            <p:spPr>
              <a:xfrm>
                <a:off x="3406663" y="5245188"/>
                <a:ext cx="572262" cy="378456"/>
              </a:xfrm>
              <a:prstGeom prst="rect">
                <a:avLst/>
              </a:prstGeom>
              <a:solidFill>
                <a:srgbClr val="FFFFFF"/>
              </a:solidFill>
              <a:ln>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CDS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View</a:t>
                </a:r>
                <a:endParaRPr kumimoji="0" lang="ko-KR" altLang="en-US" sz="400" b="1" i="0" u="none" strike="noStrike" kern="0" cap="none" spc="0" normalizeH="0" baseline="0" noProof="0" dirty="0">
                  <a:ln>
                    <a:noFill/>
                  </a:ln>
                  <a:solidFill>
                    <a:srgbClr val="000000"/>
                  </a:solidFill>
                  <a:effectLst/>
                  <a:uLnTx/>
                  <a:uFillTx/>
                </a:endParaRPr>
              </a:p>
            </p:txBody>
          </p:sp>
          <p:sp>
            <p:nvSpPr>
              <p:cNvPr id="237" name="Rectangle 236">
                <a:extLst>
                  <a:ext uri="{FF2B5EF4-FFF2-40B4-BE49-F238E27FC236}">
                    <a16:creationId xmlns:a16="http://schemas.microsoft.com/office/drawing/2014/main" id="{3DE91AA7-567E-2B42-9ABC-98C7E45E3E04}"/>
                  </a:ext>
                </a:extLst>
              </p:cNvPr>
              <p:cNvSpPr/>
              <p:nvPr/>
            </p:nvSpPr>
            <p:spPr>
              <a:xfrm>
                <a:off x="2478182" y="5245188"/>
                <a:ext cx="572262" cy="378456"/>
              </a:xfrm>
              <a:prstGeom prst="rect">
                <a:avLst/>
              </a:prstGeom>
              <a:solidFill>
                <a:srgbClr val="FFFFFF"/>
              </a:solidFill>
              <a:ln>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CDS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View</a:t>
                </a:r>
                <a:endParaRPr kumimoji="0" lang="ko-KR" altLang="en-US" sz="400" b="1" i="0" u="none" strike="noStrike" kern="0" cap="none" spc="0" normalizeH="0" baseline="0" noProof="0" dirty="0">
                  <a:ln>
                    <a:noFill/>
                  </a:ln>
                  <a:solidFill>
                    <a:srgbClr val="000000"/>
                  </a:solidFill>
                  <a:effectLst/>
                  <a:uLnTx/>
                  <a:uFillTx/>
                </a:endParaRPr>
              </a:p>
            </p:txBody>
          </p:sp>
          <p:sp>
            <p:nvSpPr>
              <p:cNvPr id="238" name="Rectangle 237">
                <a:extLst>
                  <a:ext uri="{FF2B5EF4-FFF2-40B4-BE49-F238E27FC236}">
                    <a16:creationId xmlns:a16="http://schemas.microsoft.com/office/drawing/2014/main" id="{7784ABDF-1A91-254A-8C2E-8EF5B3CA04F2}"/>
                  </a:ext>
                </a:extLst>
              </p:cNvPr>
              <p:cNvSpPr/>
              <p:nvPr/>
            </p:nvSpPr>
            <p:spPr>
              <a:xfrm>
                <a:off x="1549701" y="5245188"/>
                <a:ext cx="572262" cy="378456"/>
              </a:xfrm>
              <a:prstGeom prst="rect">
                <a:avLst/>
              </a:prstGeom>
              <a:solidFill>
                <a:srgbClr val="FFFFFF"/>
              </a:solidFill>
              <a:ln>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CDS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View</a:t>
                </a:r>
                <a:endParaRPr kumimoji="0" lang="ko-KR" altLang="en-US" sz="400" b="1" i="0" u="none" strike="noStrike" kern="0" cap="none" spc="0" normalizeH="0" baseline="0" noProof="0" dirty="0">
                  <a:ln>
                    <a:noFill/>
                  </a:ln>
                  <a:solidFill>
                    <a:srgbClr val="000000"/>
                  </a:solidFill>
                  <a:effectLst/>
                  <a:uLnTx/>
                  <a:uFillTx/>
                </a:endParaRPr>
              </a:p>
            </p:txBody>
          </p:sp>
          <p:sp>
            <p:nvSpPr>
              <p:cNvPr id="239" name="Rectangle 238">
                <a:extLst>
                  <a:ext uri="{FF2B5EF4-FFF2-40B4-BE49-F238E27FC236}">
                    <a16:creationId xmlns:a16="http://schemas.microsoft.com/office/drawing/2014/main" id="{A20D7998-38CF-C74C-A687-AE736B181C69}"/>
                  </a:ext>
                </a:extLst>
              </p:cNvPr>
              <p:cNvSpPr/>
              <p:nvPr/>
            </p:nvSpPr>
            <p:spPr>
              <a:xfrm>
                <a:off x="3884914" y="4637159"/>
                <a:ext cx="572262" cy="378456"/>
              </a:xfrm>
              <a:prstGeom prst="rect">
                <a:avLst/>
              </a:prstGeom>
              <a:solidFill>
                <a:srgbClr val="FFFFFF"/>
              </a:solidFill>
              <a:ln>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CDS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View</a:t>
                </a:r>
                <a:endParaRPr kumimoji="0" lang="ko-KR" altLang="en-US" sz="400" b="1" i="0" u="none" strike="noStrike" kern="0" cap="none" spc="0" normalizeH="0" baseline="0" noProof="0" dirty="0">
                  <a:ln>
                    <a:noFill/>
                  </a:ln>
                  <a:solidFill>
                    <a:srgbClr val="000000"/>
                  </a:solidFill>
                  <a:effectLst/>
                  <a:uLnTx/>
                  <a:uFillTx/>
                </a:endParaRPr>
              </a:p>
            </p:txBody>
          </p:sp>
          <p:sp>
            <p:nvSpPr>
              <p:cNvPr id="240" name="Rectangle 239">
                <a:extLst>
                  <a:ext uri="{FF2B5EF4-FFF2-40B4-BE49-F238E27FC236}">
                    <a16:creationId xmlns:a16="http://schemas.microsoft.com/office/drawing/2014/main" id="{385E17FD-2022-9E4E-BD42-1F6ADBD6C04D}"/>
                  </a:ext>
                </a:extLst>
              </p:cNvPr>
              <p:cNvSpPr/>
              <p:nvPr/>
            </p:nvSpPr>
            <p:spPr>
              <a:xfrm>
                <a:off x="2954439" y="4648598"/>
                <a:ext cx="572262" cy="378456"/>
              </a:xfrm>
              <a:prstGeom prst="rect">
                <a:avLst/>
              </a:prstGeom>
              <a:solidFill>
                <a:srgbClr val="FFFFFF"/>
              </a:solidFill>
              <a:ln>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CDS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1" i="0" u="none" strike="noStrike" kern="0" cap="none" spc="0" normalizeH="0" baseline="0" noProof="0" dirty="0">
                    <a:ln>
                      <a:noFill/>
                    </a:ln>
                    <a:solidFill>
                      <a:srgbClr val="000000"/>
                    </a:solidFill>
                    <a:effectLst/>
                    <a:uLnTx/>
                    <a:uFillTx/>
                  </a:rPr>
                  <a:t>View</a:t>
                </a:r>
                <a:endParaRPr kumimoji="0" lang="ko-KR" altLang="en-US" sz="400" b="1" i="0" u="none" strike="noStrike" kern="0" cap="none" spc="0" normalizeH="0" baseline="0" noProof="0" dirty="0">
                  <a:ln>
                    <a:noFill/>
                  </a:ln>
                  <a:solidFill>
                    <a:srgbClr val="000000"/>
                  </a:solidFill>
                  <a:effectLst/>
                  <a:uLnTx/>
                  <a:uFillTx/>
                </a:endParaRPr>
              </a:p>
            </p:txBody>
          </p:sp>
          <p:sp>
            <p:nvSpPr>
              <p:cNvPr id="241" name="Rectangle 240">
                <a:extLst>
                  <a:ext uri="{FF2B5EF4-FFF2-40B4-BE49-F238E27FC236}">
                    <a16:creationId xmlns:a16="http://schemas.microsoft.com/office/drawing/2014/main" id="{7A841AD6-8729-D94F-BCB2-C315832E29D3}"/>
                  </a:ext>
                </a:extLst>
              </p:cNvPr>
              <p:cNvSpPr/>
              <p:nvPr/>
            </p:nvSpPr>
            <p:spPr>
              <a:xfrm>
                <a:off x="1549701" y="4096370"/>
                <a:ext cx="572262" cy="378456"/>
              </a:xfrm>
              <a:prstGeom prst="rect">
                <a:avLst/>
              </a:prstGeom>
              <a:solidFill>
                <a:srgbClr val="FFFFFF"/>
              </a:solidFill>
              <a:ln>
                <a:solidFill>
                  <a:srgbClr val="000000"/>
                </a:solidFill>
              </a:ln>
            </p:spPr>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Spend of contract</a:t>
                </a:r>
                <a:endParaRPr kumimoji="0" lang="ko-KR" altLang="en-US" sz="400" b="0" i="0" u="none" strike="noStrike" kern="0" cap="none" spc="0" normalizeH="0" baseline="0" noProof="0" dirty="0">
                  <a:ln>
                    <a:noFill/>
                  </a:ln>
                  <a:solidFill>
                    <a:srgbClr val="000000"/>
                  </a:solidFill>
                  <a:effectLst/>
                  <a:uLnTx/>
                  <a:uFillTx/>
                </a:endParaRPr>
              </a:p>
            </p:txBody>
          </p:sp>
          <p:sp>
            <p:nvSpPr>
              <p:cNvPr id="242" name="Rectangle 241">
                <a:extLst>
                  <a:ext uri="{FF2B5EF4-FFF2-40B4-BE49-F238E27FC236}">
                    <a16:creationId xmlns:a16="http://schemas.microsoft.com/office/drawing/2014/main" id="{146C9D86-99E1-0E4A-9065-712FE297BD07}"/>
                  </a:ext>
                </a:extLst>
              </p:cNvPr>
              <p:cNvSpPr/>
              <p:nvPr/>
            </p:nvSpPr>
            <p:spPr>
              <a:xfrm>
                <a:off x="2234246" y="4096370"/>
                <a:ext cx="572262" cy="378456"/>
              </a:xfrm>
              <a:prstGeom prst="rect">
                <a:avLst/>
              </a:prstGeom>
              <a:solidFill>
                <a:srgbClr val="FFFFFF"/>
              </a:solidFill>
              <a:ln>
                <a:solidFill>
                  <a:srgbClr val="000000"/>
                </a:solidFill>
              </a:ln>
            </p:spPr>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Incoming Sales Order</a:t>
                </a:r>
              </a:p>
            </p:txBody>
          </p:sp>
          <p:sp>
            <p:nvSpPr>
              <p:cNvPr id="243" name="Rectangle 242">
                <a:extLst>
                  <a:ext uri="{FF2B5EF4-FFF2-40B4-BE49-F238E27FC236}">
                    <a16:creationId xmlns:a16="http://schemas.microsoft.com/office/drawing/2014/main" id="{DEDB6C18-B6EA-D244-B6C9-C6CDBC59A9BB}"/>
                  </a:ext>
                </a:extLst>
              </p:cNvPr>
              <p:cNvSpPr/>
              <p:nvPr/>
            </p:nvSpPr>
            <p:spPr>
              <a:xfrm>
                <a:off x="2918791" y="4096370"/>
                <a:ext cx="572262" cy="378456"/>
              </a:xfrm>
              <a:prstGeom prst="rect">
                <a:avLst/>
              </a:prstGeom>
              <a:solidFill>
                <a:srgbClr val="FFFFFF"/>
              </a:solidFill>
              <a:ln>
                <a:solidFill>
                  <a:srgbClr val="000000"/>
                </a:solidFill>
              </a:ln>
            </p:spPr>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4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PO Avg. Delivery Time</a:t>
                </a:r>
              </a:p>
            </p:txBody>
          </p:sp>
          <p:sp>
            <p:nvSpPr>
              <p:cNvPr id="244" name="Rectangle 243">
                <a:extLst>
                  <a:ext uri="{FF2B5EF4-FFF2-40B4-BE49-F238E27FC236}">
                    <a16:creationId xmlns:a16="http://schemas.microsoft.com/office/drawing/2014/main" id="{13995F18-7100-0247-902F-8D8782726445}"/>
                  </a:ext>
                </a:extLst>
              </p:cNvPr>
              <p:cNvSpPr/>
              <p:nvPr/>
            </p:nvSpPr>
            <p:spPr>
              <a:xfrm>
                <a:off x="3603336" y="4090955"/>
                <a:ext cx="572262" cy="378456"/>
              </a:xfrm>
              <a:prstGeom prst="rect">
                <a:avLst/>
              </a:prstGeom>
              <a:solidFill>
                <a:srgbClr val="FFFFFF"/>
              </a:solidFill>
              <a:ln>
                <a:solidFill>
                  <a:srgbClr val="000000"/>
                </a:solidFill>
              </a:ln>
            </p:spPr>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marR="0" lvl="0" indent="0" defTabSz="914400" eaLnBrk="1" fontAlgn="b" latinLnBrk="0" hangingPunct="1">
                  <a:lnSpc>
                    <a:spcPct val="100000"/>
                  </a:lnSpc>
                  <a:spcBef>
                    <a:spcPts val="0"/>
                  </a:spcBef>
                  <a:spcAft>
                    <a:spcPts val="0"/>
                  </a:spcAft>
                  <a:buClrTx/>
                  <a:buSzTx/>
                  <a:buFontTx/>
                  <a:buNone/>
                  <a:tabLst/>
                  <a:defRPr/>
                </a:pPr>
                <a:r>
                  <a:rPr kumimoji="0" lang="en-US" altLang="ko-KR" sz="3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rPr>
                  <a:t>P&amp;L - Plan/Actual</a:t>
                </a:r>
              </a:p>
            </p:txBody>
          </p:sp>
          <p:sp>
            <p:nvSpPr>
              <p:cNvPr id="245" name="Rectangle 244">
                <a:extLst>
                  <a:ext uri="{FF2B5EF4-FFF2-40B4-BE49-F238E27FC236}">
                    <a16:creationId xmlns:a16="http://schemas.microsoft.com/office/drawing/2014/main" id="{30CD2164-72CC-4A4E-A3BE-75D236C48CA7}"/>
                  </a:ext>
                </a:extLst>
              </p:cNvPr>
              <p:cNvSpPr/>
              <p:nvPr/>
            </p:nvSpPr>
            <p:spPr>
              <a:xfrm>
                <a:off x="4287881" y="4090955"/>
                <a:ext cx="572262" cy="378456"/>
              </a:xfrm>
              <a:prstGeom prst="rect">
                <a:avLst/>
              </a:prstGeom>
              <a:solidFill>
                <a:srgbClr val="FFFFFF"/>
              </a:solidFill>
              <a:ln>
                <a:solidFill>
                  <a:srgbClr val="000000"/>
                </a:solidFill>
              </a:ln>
            </p:spPr>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marR="0" lvl="0" indent="0" defTabSz="914400" eaLnBrk="1" fontAlgn="b" latinLnBrk="0" hangingPunct="1">
                  <a:lnSpc>
                    <a:spcPct val="100000"/>
                  </a:lnSpc>
                  <a:spcBef>
                    <a:spcPts val="0"/>
                  </a:spcBef>
                  <a:spcAft>
                    <a:spcPts val="0"/>
                  </a:spcAft>
                  <a:buClrTx/>
                  <a:buSzTx/>
                  <a:buFontTx/>
                  <a:buNone/>
                  <a:tabLst/>
                  <a:defRPr/>
                </a:pPr>
                <a:r>
                  <a:rPr kumimoji="0" lang="en-US" altLang="ko-KR" sz="4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rPr>
                  <a:t>Trial Balance</a:t>
                </a:r>
              </a:p>
            </p:txBody>
          </p:sp>
          <p:sp>
            <p:nvSpPr>
              <p:cNvPr id="246" name="Rectangle 245">
                <a:extLst>
                  <a:ext uri="{FF2B5EF4-FFF2-40B4-BE49-F238E27FC236}">
                    <a16:creationId xmlns:a16="http://schemas.microsoft.com/office/drawing/2014/main" id="{7E771AD5-0507-234B-8497-617DA8650C16}"/>
                  </a:ext>
                </a:extLst>
              </p:cNvPr>
              <p:cNvSpPr/>
              <p:nvPr/>
            </p:nvSpPr>
            <p:spPr>
              <a:xfrm>
                <a:off x="4860143" y="4199884"/>
                <a:ext cx="341433" cy="2846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50" b="0" i="0" u="none" strike="noStrike" kern="0" cap="none" spc="0" normalizeH="0" baseline="0" noProof="0" dirty="0">
                    <a:ln>
                      <a:noFill/>
                    </a:ln>
                    <a:solidFill>
                      <a:srgbClr val="FFFFFF"/>
                    </a:solidFill>
                    <a:effectLst/>
                    <a:uLnTx/>
                    <a:uFillTx/>
                    <a:latin typeface="맑은 고딕" panose="020B0503020000020004" pitchFamily="50" charset="-127"/>
                    <a:ea typeface="맑은 고딕" panose="020B0503020000020004" pitchFamily="50" charset="-127"/>
                  </a:rPr>
                  <a:t>…,</a:t>
                </a:r>
                <a:endParaRPr kumimoji="0" lang="ko-KR" altLang="en-US" sz="1050" b="0" i="0" u="none" strike="noStrike" kern="0" cap="none" spc="0" normalizeH="0" baseline="0" noProof="0" dirty="0">
                  <a:ln>
                    <a:noFill/>
                  </a:ln>
                  <a:solidFill>
                    <a:srgbClr val="FFFFFF"/>
                  </a:solidFill>
                  <a:effectLst/>
                  <a:uLnTx/>
                  <a:uFillTx/>
                </a:endParaRPr>
              </a:p>
            </p:txBody>
          </p:sp>
          <p:cxnSp>
            <p:nvCxnSpPr>
              <p:cNvPr id="247" name="Curved Connector 232">
                <a:extLst>
                  <a:ext uri="{FF2B5EF4-FFF2-40B4-BE49-F238E27FC236}">
                    <a16:creationId xmlns:a16="http://schemas.microsoft.com/office/drawing/2014/main" id="{7F6F26F4-369B-D74F-A8D7-E53A038AACCD}"/>
                  </a:ext>
                </a:extLst>
              </p:cNvPr>
              <p:cNvCxnSpPr>
                <a:stCxn id="236" idx="0"/>
                <a:endCxn id="239" idx="2"/>
              </p:cNvCxnSpPr>
              <p:nvPr/>
            </p:nvCxnSpPr>
            <p:spPr>
              <a:xfrm rot="5400000" flipH="1" flipV="1">
                <a:off x="3817133" y="4891277"/>
                <a:ext cx="229573" cy="478251"/>
              </a:xfrm>
              <a:prstGeom prst="curvedConnector3">
                <a:avLst/>
              </a:prstGeom>
              <a:noFill/>
              <a:ln w="6350" cap="flat" cmpd="sng" algn="ctr">
                <a:solidFill>
                  <a:srgbClr val="FFFFFF"/>
                </a:solidFill>
                <a:prstDash val="solid"/>
                <a:tailEnd type="triangle"/>
              </a:ln>
              <a:effectLst/>
            </p:spPr>
          </p:cxnSp>
          <p:cxnSp>
            <p:nvCxnSpPr>
              <p:cNvPr id="248" name="Curved Connector 236">
                <a:extLst>
                  <a:ext uri="{FF2B5EF4-FFF2-40B4-BE49-F238E27FC236}">
                    <a16:creationId xmlns:a16="http://schemas.microsoft.com/office/drawing/2014/main" id="{FFA39198-9619-8B40-8CF8-06C85CA70191}"/>
                  </a:ext>
                </a:extLst>
              </p:cNvPr>
              <p:cNvCxnSpPr>
                <a:stCxn id="235" idx="0"/>
                <a:endCxn id="239" idx="2"/>
              </p:cNvCxnSpPr>
              <p:nvPr/>
            </p:nvCxnSpPr>
            <p:spPr>
              <a:xfrm rot="16200000" flipV="1">
                <a:off x="4281375" y="4905286"/>
                <a:ext cx="229573" cy="450231"/>
              </a:xfrm>
              <a:prstGeom prst="curvedConnector3">
                <a:avLst/>
              </a:prstGeom>
              <a:noFill/>
              <a:ln w="6350" cap="flat" cmpd="sng" algn="ctr">
                <a:solidFill>
                  <a:srgbClr val="FFFFFF"/>
                </a:solidFill>
                <a:prstDash val="solid"/>
                <a:tailEnd type="triangle"/>
              </a:ln>
              <a:effectLst/>
            </p:spPr>
          </p:cxnSp>
          <p:cxnSp>
            <p:nvCxnSpPr>
              <p:cNvPr id="249" name="Curved Connector 238">
                <a:extLst>
                  <a:ext uri="{FF2B5EF4-FFF2-40B4-BE49-F238E27FC236}">
                    <a16:creationId xmlns:a16="http://schemas.microsoft.com/office/drawing/2014/main" id="{1C85535A-D5D9-1E45-A384-57FD50D6BF7F}"/>
                  </a:ext>
                </a:extLst>
              </p:cNvPr>
              <p:cNvCxnSpPr>
                <a:stCxn id="236" idx="0"/>
                <a:endCxn id="240" idx="2"/>
              </p:cNvCxnSpPr>
              <p:nvPr/>
            </p:nvCxnSpPr>
            <p:spPr>
              <a:xfrm rot="16200000" flipV="1">
                <a:off x="3357615" y="4910009"/>
                <a:ext cx="218134" cy="452224"/>
              </a:xfrm>
              <a:prstGeom prst="curvedConnector3">
                <a:avLst/>
              </a:prstGeom>
              <a:noFill/>
              <a:ln w="6350" cap="flat" cmpd="sng" algn="ctr">
                <a:solidFill>
                  <a:srgbClr val="FFFFFF"/>
                </a:solidFill>
                <a:prstDash val="solid"/>
                <a:tailEnd type="triangle"/>
              </a:ln>
              <a:effectLst/>
            </p:spPr>
          </p:cxnSp>
          <p:cxnSp>
            <p:nvCxnSpPr>
              <p:cNvPr id="250" name="Curved Connector 240">
                <a:extLst>
                  <a:ext uri="{FF2B5EF4-FFF2-40B4-BE49-F238E27FC236}">
                    <a16:creationId xmlns:a16="http://schemas.microsoft.com/office/drawing/2014/main" id="{1121AAE1-EA2F-9C43-AFBE-8AE5CDE7395E}"/>
                  </a:ext>
                </a:extLst>
              </p:cNvPr>
              <p:cNvCxnSpPr>
                <a:stCxn id="237" idx="0"/>
                <a:endCxn id="240" idx="2"/>
              </p:cNvCxnSpPr>
              <p:nvPr/>
            </p:nvCxnSpPr>
            <p:spPr>
              <a:xfrm rot="5400000" flipH="1" flipV="1">
                <a:off x="2893374" y="4897993"/>
                <a:ext cx="218134" cy="476257"/>
              </a:xfrm>
              <a:prstGeom prst="curvedConnector3">
                <a:avLst/>
              </a:prstGeom>
              <a:noFill/>
              <a:ln w="6350" cap="flat" cmpd="sng" algn="ctr">
                <a:solidFill>
                  <a:srgbClr val="FFFFFF"/>
                </a:solidFill>
                <a:prstDash val="solid"/>
                <a:tailEnd type="triangle"/>
              </a:ln>
              <a:effectLst/>
            </p:spPr>
          </p:cxnSp>
          <p:cxnSp>
            <p:nvCxnSpPr>
              <p:cNvPr id="251" name="Curved Connector 242">
                <a:extLst>
                  <a:ext uri="{FF2B5EF4-FFF2-40B4-BE49-F238E27FC236}">
                    <a16:creationId xmlns:a16="http://schemas.microsoft.com/office/drawing/2014/main" id="{D19E4C3F-2031-5947-BCC3-0AB96997C215}"/>
                  </a:ext>
                </a:extLst>
              </p:cNvPr>
              <p:cNvCxnSpPr>
                <a:stCxn id="240" idx="0"/>
                <a:endCxn id="243" idx="2"/>
              </p:cNvCxnSpPr>
              <p:nvPr/>
            </p:nvCxnSpPr>
            <p:spPr>
              <a:xfrm rot="16200000" flipV="1">
                <a:off x="3135860" y="4543888"/>
                <a:ext cx="173772" cy="35648"/>
              </a:xfrm>
              <a:prstGeom prst="curvedConnector3">
                <a:avLst/>
              </a:prstGeom>
              <a:noFill/>
              <a:ln w="6350" cap="flat" cmpd="sng" algn="ctr">
                <a:solidFill>
                  <a:srgbClr val="FFFFFF"/>
                </a:solidFill>
                <a:prstDash val="solid"/>
                <a:tailEnd type="triangle"/>
              </a:ln>
              <a:effectLst/>
            </p:spPr>
          </p:cxnSp>
          <p:cxnSp>
            <p:nvCxnSpPr>
              <p:cNvPr id="252" name="Curved Connector 268">
                <a:extLst>
                  <a:ext uri="{FF2B5EF4-FFF2-40B4-BE49-F238E27FC236}">
                    <a16:creationId xmlns:a16="http://schemas.microsoft.com/office/drawing/2014/main" id="{EF99C0C3-0568-554F-97A0-970EEE56F2E8}"/>
                  </a:ext>
                </a:extLst>
              </p:cNvPr>
              <p:cNvCxnSpPr>
                <a:stCxn id="237" idx="0"/>
                <a:endCxn id="242" idx="2"/>
              </p:cNvCxnSpPr>
              <p:nvPr/>
            </p:nvCxnSpPr>
            <p:spPr>
              <a:xfrm rot="16200000" flipV="1">
                <a:off x="2257164" y="4738039"/>
                <a:ext cx="770362" cy="243936"/>
              </a:xfrm>
              <a:prstGeom prst="curvedConnector3">
                <a:avLst/>
              </a:prstGeom>
              <a:noFill/>
              <a:ln w="6350" cap="flat" cmpd="sng" algn="ctr">
                <a:solidFill>
                  <a:srgbClr val="FFFFFF"/>
                </a:solidFill>
                <a:prstDash val="solid"/>
                <a:tailEnd type="triangle"/>
              </a:ln>
              <a:effectLst/>
            </p:spPr>
          </p:cxnSp>
          <p:cxnSp>
            <p:nvCxnSpPr>
              <p:cNvPr id="253" name="Curved Connector 270">
                <a:extLst>
                  <a:ext uri="{FF2B5EF4-FFF2-40B4-BE49-F238E27FC236}">
                    <a16:creationId xmlns:a16="http://schemas.microsoft.com/office/drawing/2014/main" id="{0FFC7A2A-A1BA-B643-ABAD-B87B7B5CEF35}"/>
                  </a:ext>
                </a:extLst>
              </p:cNvPr>
              <p:cNvCxnSpPr>
                <a:stCxn id="239" idx="0"/>
                <a:endCxn id="244" idx="2"/>
              </p:cNvCxnSpPr>
              <p:nvPr/>
            </p:nvCxnSpPr>
            <p:spPr>
              <a:xfrm rot="16200000" flipV="1">
                <a:off x="3946382" y="4412496"/>
                <a:ext cx="167748" cy="281578"/>
              </a:xfrm>
              <a:prstGeom prst="curvedConnector3">
                <a:avLst/>
              </a:prstGeom>
              <a:noFill/>
              <a:ln w="6350" cap="flat" cmpd="sng" algn="ctr">
                <a:solidFill>
                  <a:srgbClr val="FFFFFF"/>
                </a:solidFill>
                <a:prstDash val="solid"/>
                <a:tailEnd type="triangle"/>
              </a:ln>
              <a:effectLst/>
            </p:spPr>
          </p:cxnSp>
          <p:cxnSp>
            <p:nvCxnSpPr>
              <p:cNvPr id="254" name="Curved Connector 272">
                <a:extLst>
                  <a:ext uri="{FF2B5EF4-FFF2-40B4-BE49-F238E27FC236}">
                    <a16:creationId xmlns:a16="http://schemas.microsoft.com/office/drawing/2014/main" id="{98FB18AB-782C-7246-840F-124085187C83}"/>
                  </a:ext>
                </a:extLst>
              </p:cNvPr>
              <p:cNvCxnSpPr>
                <a:stCxn id="235" idx="0"/>
                <a:endCxn id="245" idx="2"/>
              </p:cNvCxnSpPr>
              <p:nvPr/>
            </p:nvCxnSpPr>
            <p:spPr>
              <a:xfrm rot="16200000" flipV="1">
                <a:off x="4209756" y="4833668"/>
                <a:ext cx="775777" cy="47264"/>
              </a:xfrm>
              <a:prstGeom prst="curvedConnector3">
                <a:avLst/>
              </a:prstGeom>
              <a:noFill/>
              <a:ln w="6350" cap="flat" cmpd="sng" algn="ctr">
                <a:solidFill>
                  <a:srgbClr val="FFFFFF"/>
                </a:solidFill>
                <a:prstDash val="solid"/>
                <a:tailEnd type="triangle"/>
              </a:ln>
              <a:effectLst/>
            </p:spPr>
          </p:cxnSp>
          <p:cxnSp>
            <p:nvCxnSpPr>
              <p:cNvPr id="255" name="Curved Connector 274">
                <a:extLst>
                  <a:ext uri="{FF2B5EF4-FFF2-40B4-BE49-F238E27FC236}">
                    <a16:creationId xmlns:a16="http://schemas.microsoft.com/office/drawing/2014/main" id="{F85A1EE4-AB48-DF47-AAB2-607297F56CBA}"/>
                  </a:ext>
                </a:extLst>
              </p:cNvPr>
              <p:cNvCxnSpPr>
                <a:stCxn id="238" idx="0"/>
                <a:endCxn id="241" idx="2"/>
              </p:cNvCxnSpPr>
              <p:nvPr/>
            </p:nvCxnSpPr>
            <p:spPr>
              <a:xfrm rot="5400000" flipH="1" flipV="1">
                <a:off x="1450651" y="4860007"/>
                <a:ext cx="770362" cy="12700"/>
              </a:xfrm>
              <a:prstGeom prst="curvedConnector3">
                <a:avLst/>
              </a:prstGeom>
              <a:noFill/>
              <a:ln w="6350" cap="flat" cmpd="sng" algn="ctr">
                <a:solidFill>
                  <a:srgbClr val="FFFFFF"/>
                </a:solidFill>
                <a:prstDash val="solid"/>
                <a:tailEnd type="triangle"/>
              </a:ln>
              <a:effectLst/>
            </p:spPr>
          </p:cxnSp>
          <p:cxnSp>
            <p:nvCxnSpPr>
              <p:cNvPr id="256" name="Curved Connector 276">
                <a:extLst>
                  <a:ext uri="{FF2B5EF4-FFF2-40B4-BE49-F238E27FC236}">
                    <a16:creationId xmlns:a16="http://schemas.microsoft.com/office/drawing/2014/main" id="{8F8F53FD-9A9D-6449-9A7B-7D87233E05AF}"/>
                  </a:ext>
                </a:extLst>
              </p:cNvPr>
              <p:cNvCxnSpPr>
                <a:stCxn id="237" idx="0"/>
                <a:endCxn id="241" idx="2"/>
              </p:cNvCxnSpPr>
              <p:nvPr/>
            </p:nvCxnSpPr>
            <p:spPr>
              <a:xfrm rot="16200000" flipV="1">
                <a:off x="1914892" y="4395766"/>
                <a:ext cx="770362" cy="928481"/>
              </a:xfrm>
              <a:prstGeom prst="curvedConnector3">
                <a:avLst/>
              </a:prstGeom>
              <a:noFill/>
              <a:ln w="6350" cap="flat" cmpd="sng" algn="ctr">
                <a:solidFill>
                  <a:srgbClr val="FFFFFF"/>
                </a:solidFill>
                <a:prstDash val="solid"/>
                <a:tailEnd type="triangle"/>
              </a:ln>
              <a:effectLst/>
            </p:spPr>
          </p:cxnSp>
        </p:grpSp>
        <p:sp>
          <p:nvSpPr>
            <p:cNvPr id="200" name="Rounded Rectangle 279">
              <a:extLst>
                <a:ext uri="{FF2B5EF4-FFF2-40B4-BE49-F238E27FC236}">
                  <a16:creationId xmlns:a16="http://schemas.microsoft.com/office/drawing/2014/main" id="{C410D42B-4A42-8247-8A30-8D8A0FCF2DB3}"/>
                </a:ext>
              </a:extLst>
            </p:cNvPr>
            <p:cNvSpPr/>
            <p:nvPr/>
          </p:nvSpPr>
          <p:spPr>
            <a:xfrm>
              <a:off x="893902" y="3595662"/>
              <a:ext cx="4408992" cy="2170476"/>
            </a:xfrm>
            <a:prstGeom prst="roundRect">
              <a:avLst>
                <a:gd name="adj" fmla="val 8306"/>
              </a:avLst>
            </a:prstGeom>
            <a:ln w="12700">
              <a:solidFill>
                <a:srgbClr val="FFFFFF"/>
              </a:solidFill>
              <a:prstDash val="dash"/>
            </a:ln>
          </p:spPr>
          <p:txBody>
            <a:bodyPr rot="0" spcFirstLastPara="0" vertOverflow="overflow" horzOverflow="overflow" vert="horz" wrap="square" lIns="91440" tIns="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500" b="0" i="0" u="none" strike="noStrike" kern="0" cap="none" spc="0" normalizeH="0" baseline="0" noProof="0" dirty="0">
                  <a:ln>
                    <a:noFill/>
                  </a:ln>
                  <a:solidFill>
                    <a:srgbClr val="FFFFFF"/>
                  </a:solidFill>
                  <a:effectLst/>
                  <a:uLnTx/>
                  <a:uFillTx/>
                </a:rPr>
                <a:t>SAP Virtual Data Model</a:t>
              </a:r>
              <a:endParaRPr kumimoji="0" lang="ko-KR" altLang="en-US" sz="500" b="0" i="0" u="none" strike="noStrike" kern="0" cap="none" spc="0" normalizeH="0" baseline="0" noProof="0" dirty="0">
                <a:ln>
                  <a:noFill/>
                </a:ln>
                <a:solidFill>
                  <a:srgbClr val="FFFFFF"/>
                </a:solidFill>
                <a:effectLst/>
                <a:uLnTx/>
                <a:uFillTx/>
              </a:endParaRPr>
            </a:p>
          </p:txBody>
        </p:sp>
        <p:grpSp>
          <p:nvGrpSpPr>
            <p:cNvPr id="201" name="Group 200">
              <a:extLst>
                <a:ext uri="{FF2B5EF4-FFF2-40B4-BE49-F238E27FC236}">
                  <a16:creationId xmlns:a16="http://schemas.microsoft.com/office/drawing/2014/main" id="{D04216F4-05D7-1E4A-9DEE-A41D0CB04E63}"/>
                </a:ext>
              </a:extLst>
            </p:cNvPr>
            <p:cNvGrpSpPr/>
            <p:nvPr/>
          </p:nvGrpSpPr>
          <p:grpSpPr>
            <a:xfrm>
              <a:off x="2526126" y="5841778"/>
              <a:ext cx="1379485" cy="483531"/>
              <a:chOff x="2230619" y="5267936"/>
              <a:chExt cx="1379485" cy="483531"/>
            </a:xfrm>
          </p:grpSpPr>
          <p:grpSp>
            <p:nvGrpSpPr>
              <p:cNvPr id="227" name="Group 226">
                <a:extLst>
                  <a:ext uri="{FF2B5EF4-FFF2-40B4-BE49-F238E27FC236}">
                    <a16:creationId xmlns:a16="http://schemas.microsoft.com/office/drawing/2014/main" id="{C11C0057-E0C2-9E45-BAE6-74FE96A8F877}"/>
                  </a:ext>
                </a:extLst>
              </p:cNvPr>
              <p:cNvGrpSpPr>
                <a:grpSpLocks noChangeAspect="1"/>
              </p:cNvGrpSpPr>
              <p:nvPr/>
            </p:nvGrpSpPr>
            <p:grpSpPr>
              <a:xfrm>
                <a:off x="2230619" y="5279375"/>
                <a:ext cx="1048635" cy="472092"/>
                <a:chOff x="5818303" y="3947894"/>
                <a:chExt cx="765277" cy="441214"/>
              </a:xfrm>
              <a:solidFill>
                <a:srgbClr val="FFFFFF"/>
              </a:solidFill>
            </p:grpSpPr>
            <p:sp>
              <p:nvSpPr>
                <p:cNvPr id="229" name="Freeform 3">
                  <a:extLst>
                    <a:ext uri="{FF2B5EF4-FFF2-40B4-BE49-F238E27FC236}">
                      <a16:creationId xmlns:a16="http://schemas.microsoft.com/office/drawing/2014/main" id="{C8077B64-ABC4-824A-AAE5-DB5908FCB3FA}"/>
                    </a:ext>
                  </a:extLst>
                </p:cNvPr>
                <p:cNvSpPr/>
                <p:nvPr/>
              </p:nvSpPr>
              <p:spPr>
                <a:xfrm>
                  <a:off x="6021943" y="3947894"/>
                  <a:ext cx="561637" cy="141591"/>
                </a:xfrm>
                <a:custGeom>
                  <a:avLst/>
                  <a:gdLst>
                    <a:gd name="connsiteX0" fmla="*/ 0 w 561644"/>
                    <a:gd name="connsiteY0" fmla="*/ 70802 h 141592"/>
                    <a:gd name="connsiteX1" fmla="*/ 280809 w 561644"/>
                    <a:gd name="connsiteY1" fmla="*/ 141592 h 141592"/>
                    <a:gd name="connsiteX2" fmla="*/ 561644 w 561644"/>
                    <a:gd name="connsiteY2" fmla="*/ 70853 h 141592"/>
                    <a:gd name="connsiteX3" fmla="*/ 561644 w 561644"/>
                    <a:gd name="connsiteY3" fmla="*/ 70802 h 141592"/>
                    <a:gd name="connsiteX4" fmla="*/ 280809 w 561644"/>
                    <a:gd name="connsiteY4" fmla="*/ 0 h 141592"/>
                    <a:gd name="connsiteX5" fmla="*/ 0 w 561644"/>
                    <a:gd name="connsiteY5" fmla="*/ 70802 h 1415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561644" h="141592">
                      <a:moveTo>
                        <a:pt x="0" y="70802"/>
                      </a:moveTo>
                      <a:cubicBezTo>
                        <a:pt x="0" y="109905"/>
                        <a:pt x="125717" y="141592"/>
                        <a:pt x="280809" y="141592"/>
                      </a:cubicBezTo>
                      <a:cubicBezTo>
                        <a:pt x="435826" y="141592"/>
                        <a:pt x="561518" y="109931"/>
                        <a:pt x="561644" y="70853"/>
                      </a:cubicBezTo>
                      <a:lnTo>
                        <a:pt x="561644" y="70802"/>
                      </a:lnTo>
                      <a:cubicBezTo>
                        <a:pt x="561644" y="31699"/>
                        <a:pt x="435914" y="0"/>
                        <a:pt x="280809" y="0"/>
                      </a:cubicBezTo>
                      <a:cubicBezTo>
                        <a:pt x="125717" y="0"/>
                        <a:pt x="0" y="31699"/>
                        <a:pt x="0" y="70802"/>
                      </a:cubicBezTo>
                    </a:path>
                  </a:pathLst>
                </a:custGeom>
                <a:grpFill/>
                <a:ln w="12700" cap="flat" cmpd="sng" algn="ctr">
                  <a:solidFill>
                    <a:srgbClr val="000000">
                      <a:alpha val="0"/>
                    </a:srgbClr>
                  </a:solidFill>
                  <a:prstDash val="solid"/>
                </a:ln>
                <a:effectLst/>
              </p:spPr>
              <p:txBody>
                <a:bodyPr rtlCol="0" anchor="ctr"/>
                <a:lstStyle/>
                <a:p>
                  <a:pPr marL="0" marR="0" lvl="0" indent="0" algn="ctr" defTabSz="969403"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FFFFFF"/>
                    </a:solidFill>
                    <a:effectLst/>
                    <a:uLnTx/>
                    <a:uFillTx/>
                    <a:latin typeface="Arial"/>
                    <a:ea typeface="+mn-ea"/>
                    <a:cs typeface="+mn-cs"/>
                  </a:endParaRPr>
                </a:p>
              </p:txBody>
            </p:sp>
            <p:sp>
              <p:nvSpPr>
                <p:cNvPr id="230" name="Freeform 3">
                  <a:extLst>
                    <a:ext uri="{FF2B5EF4-FFF2-40B4-BE49-F238E27FC236}">
                      <a16:creationId xmlns:a16="http://schemas.microsoft.com/office/drawing/2014/main" id="{2B4156E7-A688-A34D-830E-22ADE76332A7}"/>
                    </a:ext>
                  </a:extLst>
                </p:cNvPr>
                <p:cNvSpPr/>
                <p:nvPr/>
              </p:nvSpPr>
              <p:spPr>
                <a:xfrm>
                  <a:off x="6021940" y="4033975"/>
                  <a:ext cx="561639" cy="133781"/>
                </a:xfrm>
                <a:custGeom>
                  <a:avLst/>
                  <a:gdLst>
                    <a:gd name="connsiteX0" fmla="*/ 561644 w 561645"/>
                    <a:gd name="connsiteY0" fmla="*/ 0 h 133781"/>
                    <a:gd name="connsiteX1" fmla="*/ 280822 w 561645"/>
                    <a:gd name="connsiteY1" fmla="*/ 62991 h 133781"/>
                    <a:gd name="connsiteX2" fmla="*/ 0 w 561645"/>
                    <a:gd name="connsiteY2" fmla="*/ 736 h 133781"/>
                    <a:gd name="connsiteX3" fmla="*/ 0 w 561645"/>
                    <a:gd name="connsiteY3" fmla="*/ 61124 h 133781"/>
                    <a:gd name="connsiteX4" fmla="*/ 101 w 561645"/>
                    <a:gd name="connsiteY4" fmla="*/ 61124 h 133781"/>
                    <a:gd name="connsiteX5" fmla="*/ 0 w 561645"/>
                    <a:gd name="connsiteY5" fmla="*/ 62991 h 133781"/>
                    <a:gd name="connsiteX6" fmla="*/ 7544 w 561645"/>
                    <a:gd name="connsiteY6" fmla="*/ 79273 h 133781"/>
                    <a:gd name="connsiteX7" fmla="*/ 20154 w 561645"/>
                    <a:gd name="connsiteY7" fmla="*/ 84658 h 133781"/>
                    <a:gd name="connsiteX8" fmla="*/ 63004 w 561645"/>
                    <a:gd name="connsiteY8" fmla="*/ 55143 h 133781"/>
                    <a:gd name="connsiteX9" fmla="*/ 98221 w 561645"/>
                    <a:gd name="connsiteY9" fmla="*/ 90982 h 133781"/>
                    <a:gd name="connsiteX10" fmla="*/ 82423 w 561645"/>
                    <a:gd name="connsiteY10" fmla="*/ 113080 h 133781"/>
                    <a:gd name="connsiteX11" fmla="*/ 280822 w 561645"/>
                    <a:gd name="connsiteY11" fmla="*/ 133781 h 133781"/>
                    <a:gd name="connsiteX12" fmla="*/ 561644 w 561645"/>
                    <a:gd name="connsiteY12" fmla="*/ 62991 h 133781"/>
                    <a:gd name="connsiteX13" fmla="*/ 561518 w 561645"/>
                    <a:gd name="connsiteY13" fmla="*/ 61124 h 133781"/>
                    <a:gd name="connsiteX14" fmla="*/ 561644 w 561645"/>
                    <a:gd name="connsiteY14" fmla="*/ 61124 h 133781"/>
                    <a:gd name="connsiteX15" fmla="*/ 561644 w 561645"/>
                    <a:gd name="connsiteY15" fmla="*/ 0 h 13378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Lst>
                  <a:rect l="l" t="t" r="r" b="b"/>
                  <a:pathLst>
                    <a:path w="561645" h="133781">
                      <a:moveTo>
                        <a:pt x="561644" y="0"/>
                      </a:moveTo>
                      <a:cubicBezTo>
                        <a:pt x="549871" y="32575"/>
                        <a:pt x="435838" y="62991"/>
                        <a:pt x="280822" y="62991"/>
                      </a:cubicBezTo>
                      <a:cubicBezTo>
                        <a:pt x="125730" y="62991"/>
                        <a:pt x="16421" y="34950"/>
                        <a:pt x="0" y="736"/>
                      </a:cubicBezTo>
                      <a:lnTo>
                        <a:pt x="0" y="61124"/>
                      </a:lnTo>
                      <a:lnTo>
                        <a:pt x="101" y="61124"/>
                      </a:lnTo>
                      <a:cubicBezTo>
                        <a:pt x="50" y="61734"/>
                        <a:pt x="0" y="62356"/>
                        <a:pt x="0" y="62991"/>
                      </a:cubicBezTo>
                      <a:cubicBezTo>
                        <a:pt x="0" y="68592"/>
                        <a:pt x="2654" y="74053"/>
                        <a:pt x="7544" y="79273"/>
                      </a:cubicBezTo>
                      <a:lnTo>
                        <a:pt x="20154" y="84658"/>
                      </a:lnTo>
                      <a:lnTo>
                        <a:pt x="63004" y="55143"/>
                      </a:lnTo>
                      <a:lnTo>
                        <a:pt x="98221" y="90982"/>
                      </a:lnTo>
                      <a:lnTo>
                        <a:pt x="82423" y="113080"/>
                      </a:lnTo>
                      <a:cubicBezTo>
                        <a:pt x="133223" y="125882"/>
                        <a:pt x="203365" y="133781"/>
                        <a:pt x="280822" y="133781"/>
                      </a:cubicBezTo>
                      <a:cubicBezTo>
                        <a:pt x="435927" y="133781"/>
                        <a:pt x="561644" y="102069"/>
                        <a:pt x="561644" y="62991"/>
                      </a:cubicBezTo>
                      <a:cubicBezTo>
                        <a:pt x="561644" y="62356"/>
                        <a:pt x="561581" y="61734"/>
                        <a:pt x="561518" y="61124"/>
                      </a:cubicBezTo>
                      <a:lnTo>
                        <a:pt x="561644" y="61124"/>
                      </a:lnTo>
                      <a:lnTo>
                        <a:pt x="561644" y="0"/>
                      </a:lnTo>
                    </a:path>
                  </a:pathLst>
                </a:custGeom>
                <a:grpFill/>
                <a:ln w="12700" cap="flat" cmpd="sng" algn="ctr">
                  <a:solidFill>
                    <a:srgbClr val="000000">
                      <a:alpha val="0"/>
                    </a:srgbClr>
                  </a:solidFill>
                  <a:prstDash val="solid"/>
                </a:ln>
                <a:effectLst/>
              </p:spPr>
              <p:txBody>
                <a:bodyPr rtlCol="0" anchor="ctr"/>
                <a:lstStyle/>
                <a:p>
                  <a:pPr marL="0" marR="0" lvl="0" indent="0" algn="ctr" defTabSz="969403"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FFFFFF"/>
                    </a:solidFill>
                    <a:effectLst/>
                    <a:uLnTx/>
                    <a:uFillTx/>
                    <a:latin typeface="Arial"/>
                    <a:ea typeface="+mn-ea"/>
                    <a:cs typeface="+mn-cs"/>
                  </a:endParaRPr>
                </a:p>
              </p:txBody>
            </p:sp>
            <p:sp>
              <p:nvSpPr>
                <p:cNvPr id="231" name="Freeform 3">
                  <a:extLst>
                    <a:ext uri="{FF2B5EF4-FFF2-40B4-BE49-F238E27FC236}">
                      <a16:creationId xmlns:a16="http://schemas.microsoft.com/office/drawing/2014/main" id="{C9A09ECF-2A52-B64F-8696-A9647BC0619A}"/>
                    </a:ext>
                  </a:extLst>
                </p:cNvPr>
                <p:cNvSpPr/>
                <p:nvPr/>
              </p:nvSpPr>
              <p:spPr>
                <a:xfrm>
                  <a:off x="6089883" y="4113760"/>
                  <a:ext cx="493694" cy="133793"/>
                </a:xfrm>
                <a:custGeom>
                  <a:avLst/>
                  <a:gdLst>
                    <a:gd name="connsiteX0" fmla="*/ 493699 w 493700"/>
                    <a:gd name="connsiteY0" fmla="*/ 0 h 133794"/>
                    <a:gd name="connsiteX1" fmla="*/ 212877 w 493700"/>
                    <a:gd name="connsiteY1" fmla="*/ 62991 h 133794"/>
                    <a:gd name="connsiteX2" fmla="*/ 8445 w 493700"/>
                    <a:gd name="connsiteY2" fmla="*/ 41706 h 133794"/>
                    <a:gd name="connsiteX3" fmla="*/ 0 w 493700"/>
                    <a:gd name="connsiteY3" fmla="*/ 53530 h 133794"/>
                    <a:gd name="connsiteX4" fmla="*/ 10198 w 493700"/>
                    <a:gd name="connsiteY4" fmla="*/ 78778 h 133794"/>
                    <a:gd name="connsiteX5" fmla="*/ 61366 w 493700"/>
                    <a:gd name="connsiteY5" fmla="*/ 88213 h 133794"/>
                    <a:gd name="connsiteX6" fmla="*/ 61048 w 493700"/>
                    <a:gd name="connsiteY6" fmla="*/ 122542 h 133794"/>
                    <a:gd name="connsiteX7" fmla="*/ 212877 w 493700"/>
                    <a:gd name="connsiteY7" fmla="*/ 133794 h 133794"/>
                    <a:gd name="connsiteX8" fmla="*/ 493699 w 493700"/>
                    <a:gd name="connsiteY8" fmla="*/ 62991 h 133794"/>
                    <a:gd name="connsiteX9" fmla="*/ 493572 w 493700"/>
                    <a:gd name="connsiteY9" fmla="*/ 61124 h 133794"/>
                    <a:gd name="connsiteX10" fmla="*/ 493699 w 493700"/>
                    <a:gd name="connsiteY10" fmla="*/ 61124 h 133794"/>
                    <a:gd name="connsiteX11" fmla="*/ 493699 w 493700"/>
                    <a:gd name="connsiteY11" fmla="*/ 0 h 1337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493700" h="133794">
                      <a:moveTo>
                        <a:pt x="493699" y="0"/>
                      </a:moveTo>
                      <a:cubicBezTo>
                        <a:pt x="481926" y="32562"/>
                        <a:pt x="367893" y="62991"/>
                        <a:pt x="212877" y="62991"/>
                      </a:cubicBezTo>
                      <a:cubicBezTo>
                        <a:pt x="128739" y="62991"/>
                        <a:pt x="58127" y="54736"/>
                        <a:pt x="8445" y="41706"/>
                      </a:cubicBezTo>
                      <a:lnTo>
                        <a:pt x="0" y="53530"/>
                      </a:lnTo>
                      <a:lnTo>
                        <a:pt x="10198" y="78778"/>
                      </a:lnTo>
                      <a:lnTo>
                        <a:pt x="61366" y="88213"/>
                      </a:lnTo>
                      <a:lnTo>
                        <a:pt x="61048" y="122542"/>
                      </a:lnTo>
                      <a:cubicBezTo>
                        <a:pt x="104825" y="129654"/>
                        <a:pt x="156908" y="133794"/>
                        <a:pt x="212877" y="133794"/>
                      </a:cubicBezTo>
                      <a:cubicBezTo>
                        <a:pt x="367982" y="133794"/>
                        <a:pt x="493699" y="102082"/>
                        <a:pt x="493699" y="62991"/>
                      </a:cubicBezTo>
                      <a:cubicBezTo>
                        <a:pt x="493699" y="62357"/>
                        <a:pt x="493636" y="61734"/>
                        <a:pt x="493572" y="61124"/>
                      </a:cubicBezTo>
                      <a:lnTo>
                        <a:pt x="493699" y="61124"/>
                      </a:lnTo>
                      <a:lnTo>
                        <a:pt x="493699" y="0"/>
                      </a:lnTo>
                    </a:path>
                  </a:pathLst>
                </a:custGeom>
                <a:grpFill/>
                <a:ln w="12700" cap="flat" cmpd="sng" algn="ctr">
                  <a:solidFill>
                    <a:srgbClr val="000000">
                      <a:alpha val="0"/>
                    </a:srgbClr>
                  </a:solidFill>
                  <a:prstDash val="solid"/>
                </a:ln>
                <a:effectLst/>
              </p:spPr>
              <p:txBody>
                <a:bodyPr rtlCol="0" anchor="ctr"/>
                <a:lstStyle/>
                <a:p>
                  <a:pPr marL="0" marR="0" lvl="0" indent="0" algn="ctr" defTabSz="969403"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FFFFFF"/>
                    </a:solidFill>
                    <a:effectLst/>
                    <a:uLnTx/>
                    <a:uFillTx/>
                    <a:latin typeface="Arial"/>
                    <a:ea typeface="+mn-ea"/>
                    <a:cs typeface="+mn-cs"/>
                  </a:endParaRPr>
                </a:p>
              </p:txBody>
            </p:sp>
            <p:sp>
              <p:nvSpPr>
                <p:cNvPr id="232" name="Freeform 3">
                  <a:extLst>
                    <a:ext uri="{FF2B5EF4-FFF2-40B4-BE49-F238E27FC236}">
                      <a16:creationId xmlns:a16="http://schemas.microsoft.com/office/drawing/2014/main" id="{A3D4394B-ED6D-4D41-B610-296F74434D5A}"/>
                    </a:ext>
                  </a:extLst>
                </p:cNvPr>
                <p:cNvSpPr/>
                <p:nvPr/>
              </p:nvSpPr>
              <p:spPr>
                <a:xfrm>
                  <a:off x="6088819" y="4194264"/>
                  <a:ext cx="494760" cy="133793"/>
                </a:xfrm>
                <a:custGeom>
                  <a:avLst/>
                  <a:gdLst>
                    <a:gd name="connsiteX0" fmla="*/ 494766 w 494766"/>
                    <a:gd name="connsiteY0" fmla="*/ 0 h 133794"/>
                    <a:gd name="connsiteX1" fmla="*/ 213943 w 494766"/>
                    <a:gd name="connsiteY1" fmla="*/ 62991 h 133794"/>
                    <a:gd name="connsiteX2" fmla="*/ 62001 w 494766"/>
                    <a:gd name="connsiteY2" fmla="*/ 52438 h 133794"/>
                    <a:gd name="connsiteX3" fmla="*/ 61950 w 494766"/>
                    <a:gd name="connsiteY3" fmla="*/ 57949 h 133794"/>
                    <a:gd name="connsiteX4" fmla="*/ 10667 w 494766"/>
                    <a:gd name="connsiteY4" fmla="*/ 66420 h 133794"/>
                    <a:gd name="connsiteX5" fmla="*/ 0 w 494766"/>
                    <a:gd name="connsiteY5" fmla="*/ 91528 h 133794"/>
                    <a:gd name="connsiteX6" fmla="*/ 14668 w 494766"/>
                    <a:gd name="connsiteY6" fmla="*/ 112864 h 133794"/>
                    <a:gd name="connsiteX7" fmla="*/ 213943 w 494766"/>
                    <a:gd name="connsiteY7" fmla="*/ 133794 h 133794"/>
                    <a:gd name="connsiteX8" fmla="*/ 494766 w 494766"/>
                    <a:gd name="connsiteY8" fmla="*/ 62991 h 133794"/>
                    <a:gd name="connsiteX9" fmla="*/ 494639 w 494766"/>
                    <a:gd name="connsiteY9" fmla="*/ 61124 h 133794"/>
                    <a:gd name="connsiteX10" fmla="*/ 494766 w 494766"/>
                    <a:gd name="connsiteY10" fmla="*/ 61124 h 133794"/>
                    <a:gd name="connsiteX11" fmla="*/ 494766 w 494766"/>
                    <a:gd name="connsiteY11" fmla="*/ 0 h 1337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494766" h="133794">
                      <a:moveTo>
                        <a:pt x="494766" y="0"/>
                      </a:moveTo>
                      <a:cubicBezTo>
                        <a:pt x="482993" y="32575"/>
                        <a:pt x="368960" y="62991"/>
                        <a:pt x="213943" y="62991"/>
                      </a:cubicBezTo>
                      <a:cubicBezTo>
                        <a:pt x="156121" y="62991"/>
                        <a:pt x="104660" y="59080"/>
                        <a:pt x="62001" y="52438"/>
                      </a:cubicBezTo>
                      <a:lnTo>
                        <a:pt x="61950" y="57949"/>
                      </a:lnTo>
                      <a:lnTo>
                        <a:pt x="10667" y="66420"/>
                      </a:lnTo>
                      <a:lnTo>
                        <a:pt x="0" y="91528"/>
                      </a:lnTo>
                      <a:lnTo>
                        <a:pt x="14668" y="112864"/>
                      </a:lnTo>
                      <a:cubicBezTo>
                        <a:pt x="65544" y="125793"/>
                        <a:pt x="136054" y="133794"/>
                        <a:pt x="213943" y="133794"/>
                      </a:cubicBezTo>
                      <a:cubicBezTo>
                        <a:pt x="369049" y="133794"/>
                        <a:pt x="494766" y="102082"/>
                        <a:pt x="494766" y="62991"/>
                      </a:cubicBezTo>
                      <a:cubicBezTo>
                        <a:pt x="494766" y="62357"/>
                        <a:pt x="494703" y="61747"/>
                        <a:pt x="494639" y="61124"/>
                      </a:cubicBezTo>
                      <a:lnTo>
                        <a:pt x="494766" y="61124"/>
                      </a:lnTo>
                      <a:lnTo>
                        <a:pt x="494766" y="0"/>
                      </a:lnTo>
                    </a:path>
                  </a:pathLst>
                </a:custGeom>
                <a:grpFill/>
                <a:ln w="12700" cap="flat" cmpd="sng" algn="ctr">
                  <a:solidFill>
                    <a:srgbClr val="000000">
                      <a:alpha val="0"/>
                    </a:srgbClr>
                  </a:solidFill>
                  <a:prstDash val="solid"/>
                </a:ln>
                <a:effectLst/>
              </p:spPr>
              <p:txBody>
                <a:bodyPr rtlCol="0" anchor="ctr"/>
                <a:lstStyle/>
                <a:p>
                  <a:pPr marL="0" marR="0" lvl="0" indent="0" algn="ctr" defTabSz="969403"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FFFFFF"/>
                    </a:solidFill>
                    <a:effectLst/>
                    <a:uLnTx/>
                    <a:uFillTx/>
                    <a:latin typeface="Arial"/>
                    <a:ea typeface="+mn-ea"/>
                    <a:cs typeface="+mn-cs"/>
                  </a:endParaRPr>
                </a:p>
              </p:txBody>
            </p:sp>
            <p:sp>
              <p:nvSpPr>
                <p:cNvPr id="233" name="Freeform 160">
                  <a:extLst>
                    <a:ext uri="{FF2B5EF4-FFF2-40B4-BE49-F238E27FC236}">
                      <a16:creationId xmlns:a16="http://schemas.microsoft.com/office/drawing/2014/main" id="{862787AE-C4BF-E64C-9CB1-C28AE83503EB}"/>
                    </a:ext>
                  </a:extLst>
                </p:cNvPr>
                <p:cNvSpPr/>
                <p:nvPr/>
              </p:nvSpPr>
              <p:spPr>
                <a:xfrm>
                  <a:off x="5818303" y="4062007"/>
                  <a:ext cx="327160" cy="327101"/>
                </a:xfrm>
                <a:custGeom>
                  <a:avLst/>
                  <a:gdLst>
                    <a:gd name="connsiteX0" fmla="*/ 141770 w 327164"/>
                    <a:gd name="connsiteY0" fmla="*/ 326758 h 327101"/>
                    <a:gd name="connsiteX1" fmla="*/ 182384 w 327164"/>
                    <a:gd name="connsiteY1" fmla="*/ 327101 h 327101"/>
                    <a:gd name="connsiteX2" fmla="*/ 191515 w 327164"/>
                    <a:gd name="connsiteY2" fmla="*/ 277621 h 327101"/>
                    <a:gd name="connsiteX3" fmla="*/ 222668 w 327164"/>
                    <a:gd name="connsiteY3" fmla="*/ 265061 h 327101"/>
                    <a:gd name="connsiteX4" fmla="*/ 263588 w 327164"/>
                    <a:gd name="connsiteY4" fmla="*/ 294335 h 327101"/>
                    <a:gd name="connsiteX5" fmla="*/ 292544 w 327164"/>
                    <a:gd name="connsiteY5" fmla="*/ 265925 h 327101"/>
                    <a:gd name="connsiteX6" fmla="*/ 263994 w 327164"/>
                    <a:gd name="connsiteY6" fmla="*/ 224447 h 327101"/>
                    <a:gd name="connsiteX7" fmla="*/ 277139 w 327164"/>
                    <a:gd name="connsiteY7" fmla="*/ 193522 h 327101"/>
                    <a:gd name="connsiteX8" fmla="*/ 326783 w 327164"/>
                    <a:gd name="connsiteY8" fmla="*/ 185318 h 327101"/>
                    <a:gd name="connsiteX9" fmla="*/ 327164 w 327164"/>
                    <a:gd name="connsiteY9" fmla="*/ 144741 h 327101"/>
                    <a:gd name="connsiteX10" fmla="*/ 277647 w 327164"/>
                    <a:gd name="connsiteY10" fmla="*/ 135610 h 327101"/>
                    <a:gd name="connsiteX11" fmla="*/ 265086 w 327164"/>
                    <a:gd name="connsiteY11" fmla="*/ 104482 h 327101"/>
                    <a:gd name="connsiteX12" fmla="*/ 294385 w 327164"/>
                    <a:gd name="connsiteY12" fmla="*/ 63525 h 327101"/>
                    <a:gd name="connsiteX13" fmla="*/ 265950 w 327164"/>
                    <a:gd name="connsiteY13" fmla="*/ 34569 h 327101"/>
                    <a:gd name="connsiteX14" fmla="*/ 224497 w 327164"/>
                    <a:gd name="connsiteY14" fmla="*/ 63119 h 327101"/>
                    <a:gd name="connsiteX15" fmla="*/ 193611 w 327164"/>
                    <a:gd name="connsiteY15" fmla="*/ 49987 h 327101"/>
                    <a:gd name="connsiteX16" fmla="*/ 185368 w 327164"/>
                    <a:gd name="connsiteY16" fmla="*/ 343 h 327101"/>
                    <a:gd name="connsiteX17" fmla="*/ 144767 w 327164"/>
                    <a:gd name="connsiteY17" fmla="*/ 0 h 327101"/>
                    <a:gd name="connsiteX18" fmla="*/ 135661 w 327164"/>
                    <a:gd name="connsiteY18" fmla="*/ 49479 h 327101"/>
                    <a:gd name="connsiteX19" fmla="*/ 104507 w 327164"/>
                    <a:gd name="connsiteY19" fmla="*/ 62014 h 327101"/>
                    <a:gd name="connsiteX20" fmla="*/ 63563 w 327164"/>
                    <a:gd name="connsiteY20" fmla="*/ 32753 h 327101"/>
                    <a:gd name="connsiteX21" fmla="*/ 34619 w 327164"/>
                    <a:gd name="connsiteY21" fmla="*/ 61163 h 327101"/>
                    <a:gd name="connsiteX22" fmla="*/ 63169 w 327164"/>
                    <a:gd name="connsiteY22" fmla="*/ 102641 h 327101"/>
                    <a:gd name="connsiteX23" fmla="*/ 50063 w 327164"/>
                    <a:gd name="connsiteY23" fmla="*/ 133540 h 327101"/>
                    <a:gd name="connsiteX24" fmla="*/ 355 w 327164"/>
                    <a:gd name="connsiteY24" fmla="*/ 141795 h 327101"/>
                    <a:gd name="connsiteX25" fmla="*/ 0 w 327164"/>
                    <a:gd name="connsiteY25" fmla="*/ 182359 h 327101"/>
                    <a:gd name="connsiteX26" fmla="*/ 49529 w 327164"/>
                    <a:gd name="connsiteY26" fmla="*/ 191465 h 327101"/>
                    <a:gd name="connsiteX27" fmla="*/ 62064 w 327164"/>
                    <a:gd name="connsiteY27" fmla="*/ 222593 h 327101"/>
                    <a:gd name="connsiteX28" fmla="*/ 32791 w 327164"/>
                    <a:gd name="connsiteY28" fmla="*/ 263537 h 327101"/>
                    <a:gd name="connsiteX29" fmla="*/ 61201 w 327164"/>
                    <a:gd name="connsiteY29" fmla="*/ 292481 h 327101"/>
                    <a:gd name="connsiteX30" fmla="*/ 102679 w 327164"/>
                    <a:gd name="connsiteY30" fmla="*/ 263956 h 327101"/>
                    <a:gd name="connsiteX31" fmla="*/ 133565 w 327164"/>
                    <a:gd name="connsiteY31" fmla="*/ 277037 h 327101"/>
                    <a:gd name="connsiteX32" fmla="*/ 141770 w 327164"/>
                    <a:gd name="connsiteY32" fmla="*/ 326758 h 32710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Lst>
                  <a:rect l="l" t="t" r="r" b="b"/>
                  <a:pathLst>
                    <a:path w="327164" h="327101">
                      <a:moveTo>
                        <a:pt x="141770" y="326758"/>
                      </a:moveTo>
                      <a:lnTo>
                        <a:pt x="182384" y="327101"/>
                      </a:lnTo>
                      <a:lnTo>
                        <a:pt x="191515" y="277621"/>
                      </a:lnTo>
                      <a:lnTo>
                        <a:pt x="222668" y="265061"/>
                      </a:lnTo>
                      <a:lnTo>
                        <a:pt x="263588" y="294335"/>
                      </a:lnTo>
                      <a:lnTo>
                        <a:pt x="292544" y="265925"/>
                      </a:lnTo>
                      <a:lnTo>
                        <a:pt x="263994" y="224447"/>
                      </a:lnTo>
                      <a:lnTo>
                        <a:pt x="277139" y="193522"/>
                      </a:lnTo>
                      <a:lnTo>
                        <a:pt x="326783" y="185318"/>
                      </a:lnTo>
                      <a:lnTo>
                        <a:pt x="327164" y="144741"/>
                      </a:lnTo>
                      <a:lnTo>
                        <a:pt x="277647" y="135610"/>
                      </a:lnTo>
                      <a:lnTo>
                        <a:pt x="265086" y="104482"/>
                      </a:lnTo>
                      <a:lnTo>
                        <a:pt x="294385" y="63525"/>
                      </a:lnTo>
                      <a:lnTo>
                        <a:pt x="265950" y="34569"/>
                      </a:lnTo>
                      <a:lnTo>
                        <a:pt x="224497" y="63119"/>
                      </a:lnTo>
                      <a:lnTo>
                        <a:pt x="193611" y="49987"/>
                      </a:lnTo>
                      <a:lnTo>
                        <a:pt x="185368" y="343"/>
                      </a:lnTo>
                      <a:lnTo>
                        <a:pt x="144767" y="0"/>
                      </a:lnTo>
                      <a:lnTo>
                        <a:pt x="135661" y="49479"/>
                      </a:lnTo>
                      <a:lnTo>
                        <a:pt x="104507" y="62014"/>
                      </a:lnTo>
                      <a:lnTo>
                        <a:pt x="63563" y="32753"/>
                      </a:lnTo>
                      <a:lnTo>
                        <a:pt x="34619" y="61163"/>
                      </a:lnTo>
                      <a:lnTo>
                        <a:pt x="63169" y="102641"/>
                      </a:lnTo>
                      <a:lnTo>
                        <a:pt x="50063" y="133540"/>
                      </a:lnTo>
                      <a:lnTo>
                        <a:pt x="355" y="141795"/>
                      </a:lnTo>
                      <a:lnTo>
                        <a:pt x="0" y="182359"/>
                      </a:lnTo>
                      <a:lnTo>
                        <a:pt x="49529" y="191465"/>
                      </a:lnTo>
                      <a:lnTo>
                        <a:pt x="62064" y="222593"/>
                      </a:lnTo>
                      <a:lnTo>
                        <a:pt x="32791" y="263537"/>
                      </a:lnTo>
                      <a:lnTo>
                        <a:pt x="61201" y="292481"/>
                      </a:lnTo>
                      <a:lnTo>
                        <a:pt x="102679" y="263956"/>
                      </a:lnTo>
                      <a:lnTo>
                        <a:pt x="133565" y="277037"/>
                      </a:lnTo>
                      <a:lnTo>
                        <a:pt x="141770" y="326758"/>
                      </a:lnTo>
                    </a:path>
                  </a:pathLst>
                </a:custGeom>
                <a:grpFill/>
                <a:ln w="12700" cap="flat" cmpd="sng" algn="ctr">
                  <a:solidFill>
                    <a:srgbClr val="000000">
                      <a:alpha val="0"/>
                    </a:srgbClr>
                  </a:solidFill>
                  <a:prstDash val="solid"/>
                </a:ln>
                <a:effectLst/>
              </p:spPr>
              <p:txBody>
                <a:bodyPr rtlCol="0" anchor="ctr"/>
                <a:lstStyle/>
                <a:p>
                  <a:pPr marL="0" marR="0" lvl="0" indent="0" algn="ctr" defTabSz="969403"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FFFFFF"/>
                    </a:solidFill>
                    <a:effectLst/>
                    <a:uLnTx/>
                    <a:uFillTx/>
                    <a:latin typeface="Arial"/>
                    <a:ea typeface="+mn-ea"/>
                    <a:cs typeface="+mn-cs"/>
                  </a:endParaRPr>
                </a:p>
              </p:txBody>
            </p:sp>
            <p:sp>
              <p:nvSpPr>
                <p:cNvPr id="234" name="Freeform 3">
                  <a:extLst>
                    <a:ext uri="{FF2B5EF4-FFF2-40B4-BE49-F238E27FC236}">
                      <a16:creationId xmlns:a16="http://schemas.microsoft.com/office/drawing/2014/main" id="{471C89CF-E1B8-3B4C-8518-5F0983ED61AD}"/>
                    </a:ext>
                  </a:extLst>
                </p:cNvPr>
                <p:cNvSpPr/>
                <p:nvPr/>
              </p:nvSpPr>
              <p:spPr>
                <a:xfrm>
                  <a:off x="5935878" y="4176423"/>
                  <a:ext cx="95745" cy="95744"/>
                </a:xfrm>
                <a:custGeom>
                  <a:avLst/>
                  <a:gdLst>
                    <a:gd name="connsiteX0" fmla="*/ 47866 w 95745"/>
                    <a:gd name="connsiteY0" fmla="*/ 95745 h 95744"/>
                    <a:gd name="connsiteX1" fmla="*/ 0 w 95745"/>
                    <a:gd name="connsiteY1" fmla="*/ 47853 h 95744"/>
                    <a:gd name="connsiteX2" fmla="*/ 47866 w 95745"/>
                    <a:gd name="connsiteY2" fmla="*/ 0 h 95744"/>
                    <a:gd name="connsiteX3" fmla="*/ 95745 w 95745"/>
                    <a:gd name="connsiteY3" fmla="*/ 47853 h 95744"/>
                    <a:gd name="connsiteX4" fmla="*/ 47866 w 95745"/>
                    <a:gd name="connsiteY4" fmla="*/ 95745 h 957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5745" h="95744">
                      <a:moveTo>
                        <a:pt x="47866" y="95745"/>
                      </a:moveTo>
                      <a:cubicBezTo>
                        <a:pt x="21425" y="95745"/>
                        <a:pt x="0" y="74307"/>
                        <a:pt x="0" y="47853"/>
                      </a:cubicBezTo>
                      <a:cubicBezTo>
                        <a:pt x="0" y="21412"/>
                        <a:pt x="21425" y="0"/>
                        <a:pt x="47866" y="0"/>
                      </a:cubicBezTo>
                      <a:cubicBezTo>
                        <a:pt x="74307" y="0"/>
                        <a:pt x="95745" y="21412"/>
                        <a:pt x="95745" y="47853"/>
                      </a:cubicBezTo>
                      <a:cubicBezTo>
                        <a:pt x="95745" y="74307"/>
                        <a:pt x="74307" y="95745"/>
                        <a:pt x="47866" y="95745"/>
                      </a:cubicBezTo>
                    </a:path>
                  </a:pathLst>
                </a:custGeom>
                <a:grpFill/>
                <a:ln w="12700" cap="flat" cmpd="sng" algn="ctr">
                  <a:solidFill>
                    <a:srgbClr val="000000">
                      <a:alpha val="0"/>
                    </a:srgbClr>
                  </a:solidFill>
                  <a:prstDash val="solid"/>
                </a:ln>
                <a:effectLst/>
              </p:spPr>
              <p:txBody>
                <a:bodyPr rtlCol="0" anchor="ctr"/>
                <a:lstStyle/>
                <a:p>
                  <a:pPr marL="0" marR="0" lvl="0" indent="0" algn="ctr" defTabSz="969403"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FFFFFF"/>
                    </a:solidFill>
                    <a:effectLst/>
                    <a:uLnTx/>
                    <a:uFillTx/>
                    <a:latin typeface="Arial"/>
                    <a:ea typeface="+mn-ea"/>
                    <a:cs typeface="+mn-cs"/>
                  </a:endParaRPr>
                </a:p>
              </p:txBody>
            </p:sp>
          </p:grpSp>
          <p:sp>
            <p:nvSpPr>
              <p:cNvPr id="228" name="Rectangle 227">
                <a:extLst>
                  <a:ext uri="{FF2B5EF4-FFF2-40B4-BE49-F238E27FC236}">
                    <a16:creationId xmlns:a16="http://schemas.microsoft.com/office/drawing/2014/main" id="{54E7C4D6-5B57-D243-ABCA-286CA7B0634A}"/>
                  </a:ext>
                </a:extLst>
              </p:cNvPr>
              <p:cNvSpPr/>
              <p:nvPr/>
            </p:nvSpPr>
            <p:spPr>
              <a:xfrm>
                <a:off x="2248870" y="5267936"/>
                <a:ext cx="1361234" cy="389589"/>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700" b="1" i="0" u="none" strike="noStrike" kern="0" cap="none" spc="0" normalizeH="0" baseline="0" noProof="0" dirty="0">
                    <a:ln>
                      <a:noFill/>
                    </a:ln>
                    <a:solidFill>
                      <a:srgbClr val="000000"/>
                    </a:solidFill>
                    <a:effectLst/>
                    <a:uLnTx/>
                    <a:uFillTx/>
                  </a:rPr>
                  <a:t>SAP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700" b="1" i="0" u="none" strike="noStrike" kern="0" cap="none" spc="0" normalizeH="0" baseline="0" noProof="0" dirty="0">
                    <a:ln>
                      <a:noFill/>
                    </a:ln>
                    <a:solidFill>
                      <a:srgbClr val="000000"/>
                    </a:solidFill>
                    <a:effectLst/>
                    <a:uLnTx/>
                    <a:uFillTx/>
                  </a:rPr>
                  <a:t>HANA</a:t>
                </a:r>
                <a:endParaRPr kumimoji="0" lang="ko-KR" altLang="en-US" sz="700" b="1" i="0" u="none" strike="noStrike" kern="0" cap="none" spc="0" normalizeH="0" baseline="0" noProof="0" dirty="0">
                  <a:ln>
                    <a:noFill/>
                  </a:ln>
                  <a:solidFill>
                    <a:srgbClr val="000000"/>
                  </a:solidFill>
                  <a:effectLst/>
                  <a:uLnTx/>
                  <a:uFillTx/>
                </a:endParaRPr>
              </a:p>
            </p:txBody>
          </p:sp>
        </p:grpSp>
        <p:pic>
          <p:nvPicPr>
            <p:cNvPr id="202" name="Picture 9" descr="\\psf\Home\Graphic Tank\SAP 3D non-standard-71.png">
              <a:extLst>
                <a:ext uri="{FF2B5EF4-FFF2-40B4-BE49-F238E27FC236}">
                  <a16:creationId xmlns:a16="http://schemas.microsoft.com/office/drawing/2014/main" id="{15E1521F-BF13-7B44-A8E5-85B321DE408A}"/>
                </a:ext>
              </a:extLst>
            </p:cNvPr>
            <p:cNvPicPr>
              <a:picLocks noChangeAspect="1" noChangeArrowheads="1"/>
            </p:cNvPicPr>
            <p:nvPr/>
          </p:nvPicPr>
          <p:blipFill>
            <a:blip r:embed="rId2" cstate="print">
              <a:duotone>
                <a:srgbClr val="666666">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6535669" y="5130401"/>
              <a:ext cx="437030" cy="503669"/>
            </a:xfrm>
            <a:prstGeom prst="rect">
              <a:avLst/>
            </a:prstGeom>
            <a:noFill/>
            <a:extLst>
              <a:ext uri="{909E8E84-426E-40DD-AFC4-6F175D3DCCD1}">
                <a14:hiddenFill xmlns:a14="http://schemas.microsoft.com/office/drawing/2010/main">
                  <a:solidFill>
                    <a:srgbClr val="FFFFFF"/>
                  </a:solidFill>
                </a14:hiddenFill>
              </a:ext>
            </a:extLst>
          </p:spPr>
        </p:pic>
        <p:grpSp>
          <p:nvGrpSpPr>
            <p:cNvPr id="203" name="Group 202">
              <a:extLst>
                <a:ext uri="{FF2B5EF4-FFF2-40B4-BE49-F238E27FC236}">
                  <a16:creationId xmlns:a16="http://schemas.microsoft.com/office/drawing/2014/main" id="{3B5D6B82-FB73-B94F-9CB0-6C16428316AB}"/>
                </a:ext>
              </a:extLst>
            </p:cNvPr>
            <p:cNvGrpSpPr/>
            <p:nvPr/>
          </p:nvGrpSpPr>
          <p:grpSpPr>
            <a:xfrm>
              <a:off x="6676851" y="4183575"/>
              <a:ext cx="534226" cy="619933"/>
              <a:chOff x="5745722" y="3609733"/>
              <a:chExt cx="534226" cy="619933"/>
            </a:xfrm>
          </p:grpSpPr>
          <p:pic>
            <p:nvPicPr>
              <p:cNvPr id="225" name="Picture 9" descr="\\psf\Home\Graphic Tank\SAP 3D non-standard-71.png">
                <a:extLst>
                  <a:ext uri="{FF2B5EF4-FFF2-40B4-BE49-F238E27FC236}">
                    <a16:creationId xmlns:a16="http://schemas.microsoft.com/office/drawing/2014/main" id="{DF73EAFD-F76C-C941-8AEA-3A4BEDAED677}"/>
                  </a:ext>
                </a:extLst>
              </p:cNvPr>
              <p:cNvPicPr>
                <a:picLocks noChangeAspect="1" noChangeArrowheads="1"/>
              </p:cNvPicPr>
              <p:nvPr/>
            </p:nvPicPr>
            <p:blipFill>
              <a:blip r:embed="rId2" cstate="print">
                <a:duotone>
                  <a:srgbClr val="CCCCCC">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5745722" y="3609733"/>
                <a:ext cx="437030" cy="503669"/>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9" descr="\\psf\Home\Graphic Tank\SAP 3D non-standard-71.png">
                <a:extLst>
                  <a:ext uri="{FF2B5EF4-FFF2-40B4-BE49-F238E27FC236}">
                    <a16:creationId xmlns:a16="http://schemas.microsoft.com/office/drawing/2014/main" id="{151CA33B-A291-634C-A128-39E6568239B2}"/>
                  </a:ext>
                </a:extLst>
              </p:cNvPr>
              <p:cNvPicPr>
                <a:picLocks noChangeAspect="1" noChangeArrowheads="1"/>
              </p:cNvPicPr>
              <p:nvPr/>
            </p:nvPicPr>
            <p:blipFill>
              <a:blip r:embed="rId2" cstate="print">
                <a:duotone>
                  <a:srgbClr val="666666">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5842918" y="3725997"/>
                <a:ext cx="437030" cy="50366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04" name="Curved Connector 344">
              <a:extLst>
                <a:ext uri="{FF2B5EF4-FFF2-40B4-BE49-F238E27FC236}">
                  <a16:creationId xmlns:a16="http://schemas.microsoft.com/office/drawing/2014/main" id="{573F942D-74B0-E14D-B47E-C3540AFFBA59}"/>
                </a:ext>
              </a:extLst>
            </p:cNvPr>
            <p:cNvCxnSpPr>
              <a:stCxn id="202" idx="0"/>
              <a:endCxn id="226" idx="2"/>
            </p:cNvCxnSpPr>
            <p:nvPr/>
          </p:nvCxnSpPr>
          <p:spPr>
            <a:xfrm rot="5400000" flipH="1" flipV="1">
              <a:off x="6709927" y="4847766"/>
              <a:ext cx="326893" cy="238378"/>
            </a:xfrm>
            <a:prstGeom prst="curvedConnector3">
              <a:avLst>
                <a:gd name="adj1" fmla="val 50000"/>
              </a:avLst>
            </a:prstGeom>
            <a:noFill/>
            <a:ln w="6350" cap="flat" cmpd="sng" algn="ctr">
              <a:solidFill>
                <a:srgbClr val="000000"/>
              </a:solidFill>
              <a:prstDash val="solid"/>
              <a:tailEnd type="triangle"/>
            </a:ln>
            <a:effectLst/>
          </p:spPr>
        </p:cxnSp>
        <p:cxnSp>
          <p:nvCxnSpPr>
            <p:cNvPr id="205" name="Curved Connector 345">
              <a:extLst>
                <a:ext uri="{FF2B5EF4-FFF2-40B4-BE49-F238E27FC236}">
                  <a16:creationId xmlns:a16="http://schemas.microsoft.com/office/drawing/2014/main" id="{9C8CCDE3-C791-3E40-B6DC-258B70D3AC58}"/>
                </a:ext>
              </a:extLst>
            </p:cNvPr>
            <p:cNvCxnSpPr>
              <a:stCxn id="207" idx="1"/>
              <a:endCxn id="226" idx="2"/>
            </p:cNvCxnSpPr>
            <p:nvPr/>
          </p:nvCxnSpPr>
          <p:spPr>
            <a:xfrm rot="16200000" flipV="1">
              <a:off x="6938779" y="4857293"/>
              <a:ext cx="423869" cy="316300"/>
            </a:xfrm>
            <a:prstGeom prst="curvedConnector3">
              <a:avLst>
                <a:gd name="adj1" fmla="val 50000"/>
              </a:avLst>
            </a:prstGeom>
            <a:noFill/>
            <a:ln w="6350" cap="flat" cmpd="sng" algn="ctr">
              <a:solidFill>
                <a:srgbClr val="000000"/>
              </a:solidFill>
              <a:prstDash val="solid"/>
              <a:tailEnd type="triangle"/>
            </a:ln>
            <a:effectLst/>
          </p:spPr>
        </p:cxnSp>
        <p:cxnSp>
          <p:nvCxnSpPr>
            <p:cNvPr id="206" name="Curved Connector 346">
              <a:extLst>
                <a:ext uri="{FF2B5EF4-FFF2-40B4-BE49-F238E27FC236}">
                  <a16:creationId xmlns:a16="http://schemas.microsoft.com/office/drawing/2014/main" id="{D89C34FF-7395-4345-9741-F3705AC2DA8B}"/>
                </a:ext>
              </a:extLst>
            </p:cNvPr>
            <p:cNvCxnSpPr>
              <a:stCxn id="235" idx="3"/>
              <a:endCxn id="226" idx="1"/>
            </p:cNvCxnSpPr>
            <p:nvPr/>
          </p:nvCxnSpPr>
          <p:spPr>
            <a:xfrm flipV="1">
              <a:off x="5138776" y="4551674"/>
              <a:ext cx="1635271" cy="842404"/>
            </a:xfrm>
            <a:prstGeom prst="curvedConnector3">
              <a:avLst>
                <a:gd name="adj1" fmla="val 50000"/>
              </a:avLst>
            </a:prstGeom>
            <a:noFill/>
            <a:ln w="12700" cap="flat" cmpd="sng" algn="ctr">
              <a:solidFill>
                <a:srgbClr val="0076CB"/>
              </a:solidFill>
              <a:prstDash val="solid"/>
              <a:tailEnd type="triangle"/>
            </a:ln>
            <a:effectLst/>
          </p:spPr>
        </p:cxnSp>
        <p:sp>
          <p:nvSpPr>
            <p:cNvPr id="207" name="Can 41">
              <a:extLst>
                <a:ext uri="{FF2B5EF4-FFF2-40B4-BE49-F238E27FC236}">
                  <a16:creationId xmlns:a16="http://schemas.microsoft.com/office/drawing/2014/main" id="{77C9C9C5-2443-B24C-98D2-3F880C82554B}"/>
                </a:ext>
              </a:extLst>
            </p:cNvPr>
            <p:cNvSpPr/>
            <p:nvPr/>
          </p:nvSpPr>
          <p:spPr>
            <a:xfrm>
              <a:off x="7113881" y="5227377"/>
              <a:ext cx="389964" cy="309711"/>
            </a:xfrm>
            <a:prstGeom prst="can">
              <a:avLst/>
            </a:prstGeom>
            <a:solidFill>
              <a:srgbClr val="FFFFFF">
                <a:lumMod val="75000"/>
              </a:srgbClr>
            </a:solidFill>
            <a:ln>
              <a:solidFill>
                <a:srgbClr val="00000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400" b="0" i="0" u="none" strike="noStrike" kern="0" cap="none" spc="0" normalizeH="0" baseline="0" noProof="0" dirty="0">
                <a:ln>
                  <a:noFill/>
                </a:ln>
                <a:solidFill>
                  <a:srgbClr val="000000">
                    <a:lumMod val="50000"/>
                    <a:lumOff val="50000"/>
                  </a:srgbClr>
                </a:solidFill>
                <a:effectLst/>
                <a:uLnTx/>
                <a:uFillTx/>
              </a:endParaRPr>
            </a:p>
          </p:txBody>
        </p:sp>
        <p:sp>
          <p:nvSpPr>
            <p:cNvPr id="208" name="Rectangle 207">
              <a:extLst>
                <a:ext uri="{FF2B5EF4-FFF2-40B4-BE49-F238E27FC236}">
                  <a16:creationId xmlns:a16="http://schemas.microsoft.com/office/drawing/2014/main" id="{0CB6BAA4-44B2-7042-AD64-4893A3945AC1}"/>
                </a:ext>
              </a:extLst>
            </p:cNvPr>
            <p:cNvSpPr/>
            <p:nvPr/>
          </p:nvSpPr>
          <p:spPr>
            <a:xfrm>
              <a:off x="6338841" y="5603472"/>
              <a:ext cx="1361234" cy="389589"/>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700" b="1" i="0" u="none" strike="noStrike" kern="0" cap="none" spc="0" normalizeH="0" baseline="0" noProof="0" dirty="0">
                  <a:ln>
                    <a:noFill/>
                  </a:ln>
                  <a:solidFill>
                    <a:srgbClr val="000000">
                      <a:lumMod val="50000"/>
                      <a:lumOff val="50000"/>
                    </a:srgbClr>
                  </a:solidFill>
                  <a:effectLst/>
                  <a:uLnTx/>
                  <a:uFillTx/>
                </a:rPr>
                <a:t>External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700" b="1" i="0" u="none" strike="noStrike" kern="0" cap="none" spc="0" normalizeH="0" baseline="0" noProof="0" dirty="0">
                  <a:ln>
                    <a:noFill/>
                  </a:ln>
                  <a:solidFill>
                    <a:srgbClr val="000000">
                      <a:lumMod val="50000"/>
                      <a:lumOff val="50000"/>
                    </a:srgbClr>
                  </a:solidFill>
                  <a:effectLst/>
                  <a:uLnTx/>
                  <a:uFillTx/>
                </a:rPr>
                <a:t>Data</a:t>
              </a:r>
              <a:endParaRPr kumimoji="0" lang="ko-KR" altLang="en-US" sz="700" b="1" i="0" u="none" strike="noStrike" kern="0" cap="none" spc="0" normalizeH="0" baseline="0" noProof="0" dirty="0">
                <a:ln>
                  <a:noFill/>
                </a:ln>
                <a:solidFill>
                  <a:srgbClr val="000000">
                    <a:lumMod val="50000"/>
                    <a:lumOff val="50000"/>
                  </a:srgbClr>
                </a:solidFill>
                <a:effectLst/>
                <a:uLnTx/>
                <a:uFillTx/>
              </a:endParaRPr>
            </a:p>
          </p:txBody>
        </p:sp>
        <p:sp>
          <p:nvSpPr>
            <p:cNvPr id="209" name="Rectangle 208">
              <a:extLst>
                <a:ext uri="{FF2B5EF4-FFF2-40B4-BE49-F238E27FC236}">
                  <a16:creationId xmlns:a16="http://schemas.microsoft.com/office/drawing/2014/main" id="{53072F3E-5E24-FC4D-9964-C78F3E09107C}"/>
                </a:ext>
              </a:extLst>
            </p:cNvPr>
            <p:cNvSpPr/>
            <p:nvPr/>
          </p:nvSpPr>
          <p:spPr>
            <a:xfrm>
              <a:off x="6246805" y="3937681"/>
              <a:ext cx="1361234" cy="2532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700" b="1" i="0" u="none" strike="noStrike" kern="0" cap="none" spc="0" normalizeH="0" baseline="0" noProof="0" dirty="0">
                  <a:ln>
                    <a:noFill/>
                  </a:ln>
                  <a:solidFill>
                    <a:srgbClr val="000000">
                      <a:lumMod val="50000"/>
                      <a:lumOff val="50000"/>
                    </a:srgbClr>
                  </a:solidFill>
                  <a:effectLst/>
                  <a:uLnTx/>
                  <a:uFillTx/>
                </a:rPr>
                <a:t>Multi Provider</a:t>
              </a:r>
              <a:endParaRPr kumimoji="0" lang="ko-KR" altLang="en-US" sz="700" b="1" i="0" u="none" strike="noStrike" kern="0" cap="none" spc="0" normalizeH="0" baseline="0" noProof="0" dirty="0">
                <a:ln>
                  <a:noFill/>
                </a:ln>
                <a:solidFill>
                  <a:srgbClr val="000000">
                    <a:lumMod val="50000"/>
                    <a:lumOff val="50000"/>
                  </a:srgbClr>
                </a:solidFill>
                <a:effectLst/>
                <a:uLnTx/>
                <a:uFillTx/>
              </a:endParaRPr>
            </a:p>
          </p:txBody>
        </p:sp>
        <p:sp>
          <p:nvSpPr>
            <p:cNvPr id="210" name="Rectangle 209">
              <a:extLst>
                <a:ext uri="{FF2B5EF4-FFF2-40B4-BE49-F238E27FC236}">
                  <a16:creationId xmlns:a16="http://schemas.microsoft.com/office/drawing/2014/main" id="{268E7364-D20F-5648-9E54-4DE8CEDFAE1F}"/>
                </a:ext>
              </a:extLst>
            </p:cNvPr>
            <p:cNvSpPr/>
            <p:nvPr/>
          </p:nvSpPr>
          <p:spPr>
            <a:xfrm>
              <a:off x="6062023" y="4456501"/>
              <a:ext cx="623441" cy="389589"/>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700" b="1" i="0" u="none" strike="noStrike" kern="0" cap="none" spc="0" normalizeH="0" baseline="0" noProof="0" dirty="0">
                  <a:ln>
                    <a:noFill/>
                  </a:ln>
                  <a:solidFill>
                    <a:srgbClr val="000000">
                      <a:lumMod val="50000"/>
                      <a:lumOff val="50000"/>
                    </a:srgbClr>
                  </a:solidFill>
                  <a:effectLst/>
                  <a:uLnTx/>
                  <a:uFillTx/>
                </a:rPr>
                <a:t>Live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700" b="1" i="0" u="none" strike="noStrike" kern="0" cap="none" spc="0" normalizeH="0" baseline="0" noProof="0" dirty="0">
                  <a:ln>
                    <a:noFill/>
                  </a:ln>
                  <a:solidFill>
                    <a:srgbClr val="000000">
                      <a:lumMod val="50000"/>
                      <a:lumOff val="50000"/>
                    </a:srgbClr>
                  </a:solidFill>
                  <a:effectLst/>
                  <a:uLnTx/>
                  <a:uFillTx/>
                </a:rPr>
                <a:t>Call</a:t>
              </a:r>
            </a:p>
          </p:txBody>
        </p:sp>
        <p:sp>
          <p:nvSpPr>
            <p:cNvPr id="211" name="Rectangle 210">
              <a:extLst>
                <a:ext uri="{FF2B5EF4-FFF2-40B4-BE49-F238E27FC236}">
                  <a16:creationId xmlns:a16="http://schemas.microsoft.com/office/drawing/2014/main" id="{5E2322C1-FAE8-B84E-BA02-63D3B269748E}"/>
                </a:ext>
              </a:extLst>
            </p:cNvPr>
            <p:cNvSpPr/>
            <p:nvPr/>
          </p:nvSpPr>
          <p:spPr>
            <a:xfrm>
              <a:off x="6164481" y="3297019"/>
              <a:ext cx="1250829" cy="5064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a:ln>
                    <a:noFill/>
                  </a:ln>
                  <a:solidFill>
                    <a:srgbClr val="000000">
                      <a:lumMod val="50000"/>
                      <a:lumOff val="50000"/>
                    </a:srgbClr>
                  </a:solidFill>
                  <a:effectLst/>
                  <a:uLnTx/>
                  <a:uFillTx/>
                  <a:latin typeface="맑은 고딕" panose="020B0503020000020004" pitchFamily="50" charset="-127"/>
                  <a:ea typeface="맑은 고딕" panose="020B0503020000020004" pitchFamily="50" charset="-127"/>
                </a:rPr>
                <a:t>BW on HANA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a:ln>
                    <a:noFill/>
                  </a:ln>
                  <a:solidFill>
                    <a:srgbClr val="000000">
                      <a:lumMod val="50000"/>
                      <a:lumOff val="50000"/>
                    </a:srgbClr>
                  </a:solidFill>
                  <a:effectLst/>
                  <a:uLnTx/>
                  <a:uFillTx/>
                  <a:latin typeface="맑은 고딕" panose="020B0503020000020004" pitchFamily="50" charset="-127"/>
                  <a:ea typeface="맑은 고딕" panose="020B0503020000020004" pitchFamily="50" charset="-127"/>
                </a:rPr>
                <a:t>BW/4 HANA</a:t>
              </a:r>
            </a:p>
          </p:txBody>
        </p:sp>
        <p:sp>
          <p:nvSpPr>
            <p:cNvPr id="212" name="Rectangle 211">
              <a:extLst>
                <a:ext uri="{FF2B5EF4-FFF2-40B4-BE49-F238E27FC236}">
                  <a16:creationId xmlns:a16="http://schemas.microsoft.com/office/drawing/2014/main" id="{1E8C506C-E1D9-6549-8AB4-8CD34F4AB27F}"/>
                </a:ext>
              </a:extLst>
            </p:cNvPr>
            <p:cNvSpPr/>
            <p:nvPr/>
          </p:nvSpPr>
          <p:spPr>
            <a:xfrm>
              <a:off x="366607" y="2154825"/>
              <a:ext cx="1436441" cy="31167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맑은 고딕" panose="020B0503020000020004" pitchFamily="50" charset="-127"/>
                  <a:ea typeface="맑은 고딕" panose="020B0503020000020004" pitchFamily="50" charset="-127"/>
                </a:rPr>
                <a:t>Tools to Display</a:t>
              </a:r>
            </a:p>
          </p:txBody>
        </p:sp>
        <p:sp>
          <p:nvSpPr>
            <p:cNvPr id="213" name="Rectangle 212">
              <a:extLst>
                <a:ext uri="{FF2B5EF4-FFF2-40B4-BE49-F238E27FC236}">
                  <a16:creationId xmlns:a16="http://schemas.microsoft.com/office/drawing/2014/main" id="{98A8D32A-D5FB-8248-95AA-B3398BF7FF81}"/>
                </a:ext>
              </a:extLst>
            </p:cNvPr>
            <p:cNvSpPr/>
            <p:nvPr/>
          </p:nvSpPr>
          <p:spPr>
            <a:xfrm>
              <a:off x="4828397" y="2154825"/>
              <a:ext cx="1371965" cy="31167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맑은 고딕" panose="020B0503020000020004" pitchFamily="50" charset="-127"/>
                  <a:ea typeface="맑은 고딕" panose="020B0503020000020004" pitchFamily="50" charset="-127"/>
                </a:rPr>
                <a:t>Tools to Create</a:t>
              </a:r>
            </a:p>
          </p:txBody>
        </p:sp>
        <p:sp>
          <p:nvSpPr>
            <p:cNvPr id="214" name="Rectangle: Rounded Corners 3">
              <a:extLst>
                <a:ext uri="{FF2B5EF4-FFF2-40B4-BE49-F238E27FC236}">
                  <a16:creationId xmlns:a16="http://schemas.microsoft.com/office/drawing/2014/main" id="{D5456417-37A3-C743-9A1D-3A5B13315363}"/>
                </a:ext>
              </a:extLst>
            </p:cNvPr>
            <p:cNvSpPr/>
            <p:nvPr/>
          </p:nvSpPr>
          <p:spPr bwMode="gray">
            <a:xfrm>
              <a:off x="464128" y="2487169"/>
              <a:ext cx="790554" cy="601084"/>
            </a:xfrm>
            <a:prstGeom prst="roundRect">
              <a:avLst>
                <a:gd name="adj" fmla="val 5536"/>
              </a:avLst>
            </a:prstGeom>
            <a:noFill/>
            <a:ln w="12700" algn="ctr">
              <a:solidFill>
                <a:srgbClr val="FFFFFF"/>
              </a:solidFill>
              <a:miter lim="800000"/>
              <a:headEnd/>
              <a:tailEnd/>
            </a:ln>
          </p:spPr>
          <p:txBody>
            <a:bodyPr lIns="36000" tIns="36000" rIns="36000" bIns="36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4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Analytical Smart Template</a:t>
              </a:r>
            </a:p>
          </p:txBody>
        </p:sp>
        <p:sp>
          <p:nvSpPr>
            <p:cNvPr id="215" name="Rectangle: Rounded Corners 68">
              <a:extLst>
                <a:ext uri="{FF2B5EF4-FFF2-40B4-BE49-F238E27FC236}">
                  <a16:creationId xmlns:a16="http://schemas.microsoft.com/office/drawing/2014/main" id="{72E55129-CB91-584F-8EDB-A7A5AB9C9311}"/>
                </a:ext>
              </a:extLst>
            </p:cNvPr>
            <p:cNvSpPr/>
            <p:nvPr/>
          </p:nvSpPr>
          <p:spPr bwMode="gray">
            <a:xfrm>
              <a:off x="1326974" y="2487169"/>
              <a:ext cx="790554" cy="601084"/>
            </a:xfrm>
            <a:prstGeom prst="roundRect">
              <a:avLst>
                <a:gd name="adj" fmla="val 5536"/>
              </a:avLst>
            </a:prstGeom>
            <a:noFill/>
            <a:ln w="12700" algn="ctr">
              <a:solidFill>
                <a:srgbClr val="FFFFFF"/>
              </a:solidFill>
              <a:miter lim="800000"/>
              <a:headEnd/>
              <a:tailEnd/>
            </a:ln>
          </p:spPr>
          <p:txBody>
            <a:bodyPr lIns="36000" tIns="36000" rIns="36000" bIns="36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4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Smart Biz. KPIs</a:t>
              </a:r>
              <a:endParaRPr kumimoji="0" lang="ko-KR" altLang="en-US" sz="4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216" name="Rectangle: Rounded Corners 69">
              <a:extLst>
                <a:ext uri="{FF2B5EF4-FFF2-40B4-BE49-F238E27FC236}">
                  <a16:creationId xmlns:a16="http://schemas.microsoft.com/office/drawing/2014/main" id="{E3F7C54D-FEEC-314D-AAE1-8E7AACE8D511}"/>
                </a:ext>
              </a:extLst>
            </p:cNvPr>
            <p:cNvSpPr/>
            <p:nvPr/>
          </p:nvSpPr>
          <p:spPr bwMode="gray">
            <a:xfrm>
              <a:off x="2189820" y="2487169"/>
              <a:ext cx="790554" cy="601084"/>
            </a:xfrm>
            <a:prstGeom prst="roundRect">
              <a:avLst>
                <a:gd name="adj" fmla="val 5536"/>
              </a:avLst>
            </a:prstGeom>
            <a:noFill/>
            <a:ln w="12700" algn="ctr">
              <a:solidFill>
                <a:srgbClr val="FFFFFF"/>
              </a:solidFill>
              <a:miter lim="800000"/>
              <a:headEnd/>
              <a:tailEnd/>
            </a:ln>
          </p:spPr>
          <p:txBody>
            <a:bodyPr lIns="36000" tIns="36000" rIns="36000" bIns="36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4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Query Browser</a:t>
              </a:r>
              <a:endParaRPr kumimoji="0" lang="ko-KR" altLang="en-US" sz="4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217" name="Rectangle: Rounded Corners 70">
              <a:extLst>
                <a:ext uri="{FF2B5EF4-FFF2-40B4-BE49-F238E27FC236}">
                  <a16:creationId xmlns:a16="http://schemas.microsoft.com/office/drawing/2014/main" id="{ABFE5B81-B15E-664E-905C-49A6E3A621EE}"/>
                </a:ext>
              </a:extLst>
            </p:cNvPr>
            <p:cNvSpPr/>
            <p:nvPr/>
          </p:nvSpPr>
          <p:spPr bwMode="gray">
            <a:xfrm>
              <a:off x="3052666" y="2487169"/>
              <a:ext cx="790554" cy="601084"/>
            </a:xfrm>
            <a:prstGeom prst="roundRect">
              <a:avLst>
                <a:gd name="adj" fmla="val 5536"/>
              </a:avLst>
            </a:prstGeom>
            <a:noFill/>
            <a:ln w="12700" algn="ctr">
              <a:solidFill>
                <a:srgbClr val="FFFFFF"/>
              </a:solidFill>
              <a:miter lim="800000"/>
              <a:headEnd/>
              <a:tailEnd/>
            </a:ln>
          </p:spPr>
          <p:txBody>
            <a:bodyPr lIns="36000" tIns="36000" rIns="36000" bIns="36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4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Analysis Path Framework</a:t>
              </a:r>
              <a:endParaRPr kumimoji="0" lang="ko-KR" altLang="en-US" sz="4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218" name="Rectangle: Rounded Corners 71">
              <a:extLst>
                <a:ext uri="{FF2B5EF4-FFF2-40B4-BE49-F238E27FC236}">
                  <a16:creationId xmlns:a16="http://schemas.microsoft.com/office/drawing/2014/main" id="{6CC490AC-E81E-D64D-A85C-0B2BB48A3251}"/>
                </a:ext>
              </a:extLst>
            </p:cNvPr>
            <p:cNvSpPr/>
            <p:nvPr/>
          </p:nvSpPr>
          <p:spPr bwMode="gray">
            <a:xfrm>
              <a:off x="3915513" y="2487169"/>
              <a:ext cx="790554" cy="601084"/>
            </a:xfrm>
            <a:prstGeom prst="roundRect">
              <a:avLst>
                <a:gd name="adj" fmla="val 5536"/>
              </a:avLst>
            </a:prstGeom>
            <a:noFill/>
            <a:ln w="12700" algn="ctr">
              <a:solidFill>
                <a:srgbClr val="FFFFFF"/>
              </a:solidFill>
              <a:miter lim="800000"/>
              <a:headEnd/>
              <a:tailEnd/>
            </a:ln>
          </p:spPr>
          <p:txBody>
            <a:bodyPr lIns="36000" tIns="36000" rIns="36000" bIns="36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4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Multi-Dimensional Reporting</a:t>
              </a:r>
              <a:endParaRPr kumimoji="0" lang="ko-KR" altLang="en-US" sz="4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219" name="Rectangle: Rounded Corners 72">
              <a:extLst>
                <a:ext uri="{FF2B5EF4-FFF2-40B4-BE49-F238E27FC236}">
                  <a16:creationId xmlns:a16="http://schemas.microsoft.com/office/drawing/2014/main" id="{1162683A-D0AE-F245-AB32-B3F84B420182}"/>
                </a:ext>
              </a:extLst>
            </p:cNvPr>
            <p:cNvSpPr/>
            <p:nvPr/>
          </p:nvSpPr>
          <p:spPr bwMode="gray">
            <a:xfrm>
              <a:off x="4923391" y="2482079"/>
              <a:ext cx="790554" cy="601084"/>
            </a:xfrm>
            <a:prstGeom prst="roundRect">
              <a:avLst>
                <a:gd name="adj" fmla="val 5536"/>
              </a:avLst>
            </a:prstGeom>
            <a:noFill/>
            <a:ln w="12700" algn="ctr">
              <a:solidFill>
                <a:srgbClr val="FFFFFF"/>
              </a:solidFill>
              <a:miter lim="800000"/>
              <a:headEnd/>
              <a:tailEnd/>
            </a:ln>
          </p:spPr>
          <p:txBody>
            <a:bodyPr lIns="36000" tIns="36000" rIns="36000" bIns="36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4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Custom Analytical Queries</a:t>
              </a:r>
              <a:endParaRPr kumimoji="0" lang="ko-KR" altLang="en-US" sz="4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220" name="Rectangle: Rounded Corners 73">
              <a:extLst>
                <a:ext uri="{FF2B5EF4-FFF2-40B4-BE49-F238E27FC236}">
                  <a16:creationId xmlns:a16="http://schemas.microsoft.com/office/drawing/2014/main" id="{84232271-AAE7-6E46-AECD-633400BD50E1}"/>
                </a:ext>
              </a:extLst>
            </p:cNvPr>
            <p:cNvSpPr/>
            <p:nvPr/>
          </p:nvSpPr>
          <p:spPr bwMode="gray">
            <a:xfrm>
              <a:off x="5842377" y="2482079"/>
              <a:ext cx="790554" cy="601084"/>
            </a:xfrm>
            <a:prstGeom prst="roundRect">
              <a:avLst>
                <a:gd name="adj" fmla="val 5536"/>
              </a:avLst>
            </a:prstGeom>
            <a:noFill/>
            <a:ln w="12700" algn="ctr">
              <a:solidFill>
                <a:srgbClr val="FFFFFF"/>
              </a:solidFill>
              <a:miter lim="800000"/>
              <a:headEnd/>
              <a:tailEnd/>
            </a:ln>
          </p:spPr>
          <p:txBody>
            <a:bodyPr lIns="36000" tIns="36000" rIns="36000" bIns="36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4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KPI Modeler</a:t>
              </a:r>
              <a:endParaRPr kumimoji="0" lang="ko-KR" altLang="en-US" sz="4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221" name="Rectangle: Rounded Corners 74">
              <a:extLst>
                <a:ext uri="{FF2B5EF4-FFF2-40B4-BE49-F238E27FC236}">
                  <a16:creationId xmlns:a16="http://schemas.microsoft.com/office/drawing/2014/main" id="{62F86945-3077-064D-99C4-950314A012BB}"/>
                </a:ext>
              </a:extLst>
            </p:cNvPr>
            <p:cNvSpPr/>
            <p:nvPr/>
          </p:nvSpPr>
          <p:spPr bwMode="gray">
            <a:xfrm>
              <a:off x="6761362" y="2482079"/>
              <a:ext cx="790554" cy="601084"/>
            </a:xfrm>
            <a:prstGeom prst="roundRect">
              <a:avLst>
                <a:gd name="adj" fmla="val 5536"/>
              </a:avLst>
            </a:prstGeom>
            <a:noFill/>
            <a:ln w="12700" algn="ctr">
              <a:solidFill>
                <a:srgbClr val="FFFFFF"/>
              </a:solidFill>
              <a:miter lim="800000"/>
              <a:headEnd/>
              <a:tailEnd/>
            </a:ln>
          </p:spPr>
          <p:txBody>
            <a:bodyPr lIns="36000" tIns="36000" rIns="36000" bIns="36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4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ABAP for Eclipse</a:t>
              </a:r>
              <a:endParaRPr kumimoji="0" lang="ko-KR" altLang="en-US" sz="4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222" name="Rectangle 221">
              <a:extLst>
                <a:ext uri="{FF2B5EF4-FFF2-40B4-BE49-F238E27FC236}">
                  <a16:creationId xmlns:a16="http://schemas.microsoft.com/office/drawing/2014/main" id="{1315E81B-CCC6-E348-BA01-F4E38C57DE95}"/>
                </a:ext>
              </a:extLst>
            </p:cNvPr>
            <p:cNvSpPr/>
            <p:nvPr/>
          </p:nvSpPr>
          <p:spPr bwMode="gray">
            <a:xfrm>
              <a:off x="2671681" y="1585828"/>
              <a:ext cx="1513670" cy="444457"/>
            </a:xfrm>
            <a:prstGeom prst="rect">
              <a:avLst/>
            </a:prstGeom>
            <a:solidFill>
              <a:srgbClr val="666666"/>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7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BusinessObjects</a:t>
              </a:r>
              <a:r>
                <a:rPr kumimoji="0" lang="en-US" altLang="ko-KR" sz="7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 Cloud</a:t>
              </a:r>
              <a:endParaRPr kumimoji="0" lang="ko-KR" altLang="en-US" sz="7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223" name="Rectangle 222">
              <a:extLst>
                <a:ext uri="{FF2B5EF4-FFF2-40B4-BE49-F238E27FC236}">
                  <a16:creationId xmlns:a16="http://schemas.microsoft.com/office/drawing/2014/main" id="{3CBA8445-2C18-7640-B388-5C5FEBA0C64C}"/>
                </a:ext>
              </a:extLst>
            </p:cNvPr>
            <p:cNvSpPr/>
            <p:nvPr/>
          </p:nvSpPr>
          <p:spPr bwMode="gray">
            <a:xfrm>
              <a:off x="5934042" y="1588884"/>
              <a:ext cx="1513670" cy="444457"/>
            </a:xfrm>
            <a:prstGeom prst="rect">
              <a:avLst/>
            </a:prstGeom>
            <a:solidFill>
              <a:srgbClr val="666666"/>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7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BusinessObjects</a:t>
              </a:r>
              <a:r>
                <a:rPr kumimoji="0" lang="en-US" altLang="ko-KR" sz="7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 </a:t>
              </a:r>
              <a:r>
                <a:rPr kumimoji="0" lang="en-US" altLang="ko-KR" sz="7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Lumira</a:t>
              </a:r>
              <a:endParaRPr kumimoji="0" lang="ko-KR" altLang="en-US" sz="7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224" name="Rectangle 223">
              <a:extLst>
                <a:ext uri="{FF2B5EF4-FFF2-40B4-BE49-F238E27FC236}">
                  <a16:creationId xmlns:a16="http://schemas.microsoft.com/office/drawing/2014/main" id="{EBB6804A-CCFD-B048-81BD-C4D53C089A40}"/>
                </a:ext>
              </a:extLst>
            </p:cNvPr>
            <p:cNvSpPr/>
            <p:nvPr/>
          </p:nvSpPr>
          <p:spPr bwMode="gray">
            <a:xfrm>
              <a:off x="4299398" y="1584605"/>
              <a:ext cx="1513670" cy="444457"/>
            </a:xfrm>
            <a:prstGeom prst="rect">
              <a:avLst/>
            </a:prstGeom>
            <a:solidFill>
              <a:srgbClr val="666666"/>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7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BusinessObjects</a:t>
              </a:r>
              <a:r>
                <a:rPr kumimoji="0" lang="en-US" altLang="ko-KR" sz="7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 Enterprise</a:t>
              </a:r>
              <a:endParaRPr kumimoji="0" lang="ko-KR" altLang="en-US" sz="7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grpSp>
      <p:sp>
        <p:nvSpPr>
          <p:cNvPr id="260" name="Rectangle 259">
            <a:extLst>
              <a:ext uri="{FF2B5EF4-FFF2-40B4-BE49-F238E27FC236}">
                <a16:creationId xmlns:a16="http://schemas.microsoft.com/office/drawing/2014/main" id="{7BB4DB7E-1353-7E47-A698-9F728BD95A8A}"/>
              </a:ext>
            </a:extLst>
          </p:cNvPr>
          <p:cNvSpPr/>
          <p:nvPr/>
        </p:nvSpPr>
        <p:spPr>
          <a:xfrm>
            <a:off x="7240097" y="2227601"/>
            <a:ext cx="4091795" cy="4488601"/>
          </a:xfrm>
          <a:prstGeom prst="rect">
            <a:avLst/>
          </a:prstGeom>
        </p:spPr>
        <p:txBody>
          <a:bodyPr wrap="square">
            <a:spAutoFit/>
          </a:bodyPr>
          <a:lstStyle/>
          <a:p>
            <a:pPr>
              <a:lnSpc>
                <a:spcPct val="150000"/>
              </a:lnSpc>
            </a:pPr>
            <a:r>
              <a:rPr lang="en-US" altLang="ko-KR" sz="1800" b="1" dirty="0">
                <a:solidFill>
                  <a:srgbClr val="0076CB"/>
                </a:solidFill>
                <a:latin typeface="맑은 고딕" panose="020B0503020000020004" pitchFamily="50" charset="-127"/>
                <a:ea typeface="맑은 고딕" panose="020B0503020000020004" pitchFamily="50" charset="-127"/>
              </a:rPr>
              <a:t>S/4HANA Embedded Analytics</a:t>
            </a:r>
            <a:r>
              <a:rPr lang="ko-KR" altLang="en-US" sz="1600" b="1" dirty="0">
                <a:solidFill>
                  <a:srgbClr val="000000"/>
                </a:solidFill>
                <a:latin typeface="맑은 고딕" panose="020B0503020000020004" pitchFamily="50" charset="-127"/>
                <a:ea typeface="맑은 고딕" panose="020B0503020000020004" pitchFamily="50" charset="-127"/>
              </a:rPr>
              <a:t>는 </a:t>
            </a:r>
            <a:r>
              <a:rPr lang="en-US" altLang="ko-KR" sz="1600" b="1" dirty="0">
                <a:solidFill>
                  <a:srgbClr val="000000"/>
                </a:solidFill>
                <a:latin typeface="맑은 고딕" panose="020B0503020000020004" pitchFamily="50" charset="-127"/>
                <a:ea typeface="맑은 고딕" panose="020B0503020000020004" pitchFamily="50" charset="-127"/>
              </a:rPr>
              <a:t>3</a:t>
            </a:r>
            <a:r>
              <a:rPr lang="ko-KR" altLang="en-US" sz="1600" b="1" dirty="0">
                <a:solidFill>
                  <a:srgbClr val="000000"/>
                </a:solidFill>
                <a:latin typeface="맑은 고딕" panose="020B0503020000020004" pitchFamily="50" charset="-127"/>
                <a:ea typeface="맑은 고딕" panose="020B0503020000020004" pitchFamily="50" charset="-127"/>
              </a:rPr>
              <a:t>가지 주요 요소로 구성 됩니다</a:t>
            </a:r>
            <a:r>
              <a:rPr lang="en-US" altLang="ko-KR" sz="1600" b="1" dirty="0">
                <a:solidFill>
                  <a:srgbClr val="000000"/>
                </a:solidFill>
                <a:latin typeface="맑은 고딕" panose="020B0503020000020004" pitchFamily="50" charset="-127"/>
                <a:ea typeface="맑은 고딕" panose="020B0503020000020004" pitchFamily="50" charset="-127"/>
              </a:rPr>
              <a:t>.</a:t>
            </a:r>
          </a:p>
          <a:p>
            <a:pPr>
              <a:lnSpc>
                <a:spcPct val="150000"/>
              </a:lnSpc>
            </a:pPr>
            <a:endParaRPr lang="en-US" altLang="ko-KR" sz="600" b="1" dirty="0">
              <a:solidFill>
                <a:srgbClr val="000000"/>
              </a:solidFill>
              <a:latin typeface="맑은 고딕" panose="020B0503020000020004" pitchFamily="50" charset="-127"/>
              <a:ea typeface="맑은 고딕" panose="020B0503020000020004" pitchFamily="50" charset="-127"/>
            </a:endParaRPr>
          </a:p>
          <a:p>
            <a:pPr>
              <a:lnSpc>
                <a:spcPct val="150000"/>
              </a:lnSpc>
            </a:pPr>
            <a:r>
              <a:rPr lang="en-US" altLang="ko-KR" sz="1600" b="1" dirty="0">
                <a:solidFill>
                  <a:srgbClr val="000000"/>
                </a:solidFill>
                <a:latin typeface="맑은 고딕" panose="020B0503020000020004" pitchFamily="50" charset="-127"/>
                <a:ea typeface="맑은 고딕" panose="020B0503020000020004" pitchFamily="50" charset="-127"/>
              </a:rPr>
              <a:t>1. Virtual Data Model :</a:t>
            </a:r>
          </a:p>
          <a:p>
            <a:pPr>
              <a:lnSpc>
                <a:spcPct val="150000"/>
              </a:lnSpc>
            </a:pPr>
            <a:r>
              <a:rPr lang="en-US" altLang="ko-KR" sz="1200" dirty="0">
                <a:solidFill>
                  <a:srgbClr val="000000"/>
                </a:solidFill>
                <a:latin typeface="맑은 고딕" panose="020B0503020000020004" pitchFamily="50" charset="-127"/>
                <a:ea typeface="맑은 고딕" panose="020B0503020000020004" pitchFamily="50" charset="-127"/>
              </a:rPr>
              <a:t>  - Pre-packaged Core Data Service(CDS) </a:t>
            </a:r>
            <a:r>
              <a:rPr lang="ko-KR" altLang="en-US" sz="1200" dirty="0">
                <a:solidFill>
                  <a:srgbClr val="000000"/>
                </a:solidFill>
                <a:latin typeface="맑은 고딕" panose="020B0503020000020004" pitchFamily="50" charset="-127"/>
                <a:ea typeface="맑은 고딕" panose="020B0503020000020004" pitchFamily="50" charset="-127"/>
              </a:rPr>
              <a:t>뷰 내장</a:t>
            </a:r>
            <a:r>
              <a:rPr lang="en-US" altLang="ko-KR" sz="1200" dirty="0">
                <a:solidFill>
                  <a:srgbClr val="000000"/>
                </a:solidFill>
                <a:latin typeface="맑은 고딕" panose="020B0503020000020004" pitchFamily="50" charset="-127"/>
                <a:ea typeface="맑은 고딕" panose="020B0503020000020004" pitchFamily="50" charset="-127"/>
              </a:rPr>
              <a:t>.</a:t>
            </a:r>
          </a:p>
          <a:p>
            <a:pPr>
              <a:lnSpc>
                <a:spcPct val="150000"/>
              </a:lnSpc>
            </a:pPr>
            <a:endParaRPr lang="en-US" altLang="ko-KR" sz="1200" dirty="0">
              <a:solidFill>
                <a:srgbClr val="000000"/>
              </a:solidFill>
              <a:latin typeface="맑은 고딕" panose="020B0503020000020004" pitchFamily="50" charset="-127"/>
              <a:ea typeface="맑은 고딕" panose="020B0503020000020004" pitchFamily="50" charset="-127"/>
            </a:endParaRPr>
          </a:p>
          <a:p>
            <a:pPr>
              <a:lnSpc>
                <a:spcPct val="150000"/>
              </a:lnSpc>
            </a:pPr>
            <a:r>
              <a:rPr lang="en-US" altLang="ko-KR" sz="1600" b="1" dirty="0">
                <a:solidFill>
                  <a:srgbClr val="000000"/>
                </a:solidFill>
                <a:latin typeface="맑은 고딕" panose="020B0503020000020004" pitchFamily="50" charset="-127"/>
                <a:ea typeface="맑은 고딕" panose="020B0503020000020004" pitchFamily="50" charset="-127"/>
              </a:rPr>
              <a:t>2. </a:t>
            </a:r>
            <a:r>
              <a:rPr lang="ko-KR" altLang="en-US" sz="1600" b="1" dirty="0">
                <a:solidFill>
                  <a:srgbClr val="000000"/>
                </a:solidFill>
                <a:latin typeface="맑은 고딕" panose="020B0503020000020004" pitchFamily="50" charset="-127"/>
                <a:ea typeface="맑은 고딕" panose="020B0503020000020004" pitchFamily="50" charset="-127"/>
              </a:rPr>
              <a:t>분석</a:t>
            </a:r>
            <a:r>
              <a:rPr lang="en-US" altLang="ko-KR" sz="1600" b="1" dirty="0">
                <a:solidFill>
                  <a:srgbClr val="000000"/>
                </a:solidFill>
                <a:latin typeface="맑은 고딕" panose="020B0503020000020004" pitchFamily="50" charset="-127"/>
                <a:ea typeface="맑은 고딕" panose="020B0503020000020004" pitchFamily="50" charset="-127"/>
              </a:rPr>
              <a:t> </a:t>
            </a:r>
            <a:r>
              <a:rPr lang="ko-KR" altLang="en-US" sz="1600" b="1" dirty="0">
                <a:solidFill>
                  <a:srgbClr val="000000"/>
                </a:solidFill>
                <a:latin typeface="맑은 고딕" panose="020B0503020000020004" pitchFamily="50" charset="-127"/>
                <a:ea typeface="맑은 고딕" panose="020B0503020000020004" pitchFamily="50" charset="-127"/>
              </a:rPr>
              <a:t>도구 </a:t>
            </a:r>
            <a:r>
              <a:rPr lang="en-US" altLang="ko-KR" sz="1600" b="1" dirty="0">
                <a:solidFill>
                  <a:srgbClr val="000000"/>
                </a:solidFill>
                <a:latin typeface="맑은 고딕" panose="020B0503020000020004" pitchFamily="50" charset="-127"/>
                <a:ea typeface="맑은 고딕" panose="020B0503020000020004" pitchFamily="50" charset="-127"/>
              </a:rPr>
              <a:t>(Tools to Display):</a:t>
            </a:r>
          </a:p>
          <a:p>
            <a:pPr>
              <a:lnSpc>
                <a:spcPct val="150000"/>
              </a:lnSpc>
            </a:pPr>
            <a:r>
              <a:rPr lang="en-US" altLang="ko-KR" sz="1600" b="1" dirty="0">
                <a:solidFill>
                  <a:srgbClr val="000000"/>
                </a:solidFill>
                <a:latin typeface="맑은 고딕" panose="020B0503020000020004" pitchFamily="50" charset="-127"/>
                <a:ea typeface="맑은 고딕" panose="020B0503020000020004" pitchFamily="50" charset="-127"/>
              </a:rPr>
              <a:t> </a:t>
            </a:r>
            <a:r>
              <a:rPr lang="en-US" altLang="ko-KR" sz="1200" dirty="0">
                <a:solidFill>
                  <a:srgbClr val="000000"/>
                </a:solidFill>
                <a:latin typeface="맑은 고딕" panose="020B0503020000020004" pitchFamily="50" charset="-127"/>
                <a:ea typeface="맑은 고딕" panose="020B0503020000020004" pitchFamily="50" charset="-127"/>
              </a:rPr>
              <a:t> - </a:t>
            </a:r>
            <a:r>
              <a:rPr lang="en-US" altLang="ko-KR" sz="1200" b="1" dirty="0">
                <a:solidFill>
                  <a:srgbClr val="000000"/>
                </a:solidFill>
                <a:latin typeface="맑은 고딕" panose="020B0503020000020004" pitchFamily="50" charset="-127"/>
                <a:ea typeface="맑은 고딕" panose="020B0503020000020004" pitchFamily="50" charset="-127"/>
              </a:rPr>
              <a:t>CDS View</a:t>
            </a:r>
            <a:r>
              <a:rPr lang="ko-KR" altLang="en-US" sz="1200" b="1" dirty="0">
                <a:solidFill>
                  <a:srgbClr val="000000"/>
                </a:solidFill>
                <a:latin typeface="맑은 고딕" panose="020B0503020000020004" pitchFamily="50" charset="-127"/>
                <a:ea typeface="맑은 고딕" panose="020B0503020000020004" pitchFamily="50" charset="-127"/>
              </a:rPr>
              <a:t>의 내용을 분석 하기 위한 도구 </a:t>
            </a:r>
            <a:r>
              <a:rPr lang="en-US" altLang="ko-KR" sz="1200" b="1" dirty="0">
                <a:solidFill>
                  <a:srgbClr val="000000"/>
                </a:solidFill>
                <a:latin typeface="맑은 고딕" panose="020B0503020000020004" pitchFamily="50" charset="-127"/>
                <a:ea typeface="맑은 고딕" panose="020B0503020000020004" pitchFamily="50" charset="-127"/>
              </a:rPr>
              <a:t> </a:t>
            </a:r>
          </a:p>
          <a:p>
            <a:pPr>
              <a:lnSpc>
                <a:spcPct val="150000"/>
              </a:lnSpc>
            </a:pPr>
            <a:r>
              <a:rPr lang="en-US" altLang="ko-KR" sz="1200" dirty="0">
                <a:solidFill>
                  <a:srgbClr val="000000"/>
                </a:solidFill>
                <a:latin typeface="맑은 고딕" panose="020B0503020000020004" pitchFamily="50" charset="-127"/>
                <a:ea typeface="맑은 고딕" panose="020B0503020000020004" pitchFamily="50" charset="-127"/>
              </a:rPr>
              <a:t>  - </a:t>
            </a:r>
            <a:r>
              <a:rPr lang="ko-KR" altLang="en-US" sz="1200" dirty="0">
                <a:solidFill>
                  <a:srgbClr val="000000"/>
                </a:solidFill>
                <a:latin typeface="맑은 고딕" panose="020B0503020000020004" pitchFamily="50" charset="-127"/>
                <a:ea typeface="맑은 고딕" panose="020B0503020000020004" pitchFamily="50" charset="-127"/>
              </a:rPr>
              <a:t>기존</a:t>
            </a:r>
            <a:r>
              <a:rPr lang="en-US" altLang="ko-KR" sz="1200" dirty="0">
                <a:solidFill>
                  <a:srgbClr val="000000"/>
                </a:solidFill>
                <a:latin typeface="맑은 고딕" panose="020B0503020000020004" pitchFamily="50" charset="-127"/>
                <a:ea typeface="맑은 고딕" panose="020B0503020000020004" pitchFamily="50" charset="-127"/>
              </a:rPr>
              <a:t> ERP Reporting</a:t>
            </a:r>
            <a:r>
              <a:rPr lang="ko-KR" altLang="en-US" sz="1200" dirty="0">
                <a:solidFill>
                  <a:srgbClr val="000000"/>
                </a:solidFill>
                <a:latin typeface="맑은 고딕" panose="020B0503020000020004" pitchFamily="50" charset="-127"/>
                <a:ea typeface="맑은 고딕" panose="020B0503020000020004" pitchFamily="50" charset="-127"/>
              </a:rPr>
              <a:t>의 상당부분 대체</a:t>
            </a:r>
            <a:endParaRPr lang="en-US" altLang="ko-KR" sz="1200" dirty="0">
              <a:solidFill>
                <a:srgbClr val="000000"/>
              </a:solidFill>
              <a:latin typeface="맑은 고딕" panose="020B0503020000020004" pitchFamily="50" charset="-127"/>
              <a:ea typeface="맑은 고딕" panose="020B0503020000020004" pitchFamily="50" charset="-127"/>
            </a:endParaRPr>
          </a:p>
          <a:p>
            <a:pPr>
              <a:lnSpc>
                <a:spcPct val="150000"/>
              </a:lnSpc>
            </a:pPr>
            <a:r>
              <a:rPr lang="en-US" altLang="ko-KR" sz="1200" dirty="0">
                <a:solidFill>
                  <a:srgbClr val="000000"/>
                </a:solidFill>
                <a:latin typeface="맑은 고딕" panose="020B0503020000020004" pitchFamily="50" charset="-127"/>
                <a:ea typeface="맑은 고딕" panose="020B0503020000020004" pitchFamily="50" charset="-127"/>
              </a:rPr>
              <a:t>  - </a:t>
            </a:r>
            <a:r>
              <a:rPr lang="ko-KR" altLang="en-US" sz="1200" dirty="0">
                <a:solidFill>
                  <a:srgbClr val="000000"/>
                </a:solidFill>
                <a:latin typeface="맑은 고딕" panose="020B0503020000020004" pitchFamily="50" charset="-127"/>
                <a:ea typeface="맑은 고딕" panose="020B0503020000020004" pitchFamily="50" charset="-127"/>
              </a:rPr>
              <a:t>업무</a:t>
            </a:r>
            <a:r>
              <a:rPr lang="en-US" altLang="ko-KR" sz="1200" dirty="0">
                <a:solidFill>
                  <a:srgbClr val="000000"/>
                </a:solidFill>
                <a:latin typeface="맑은 고딕" panose="020B0503020000020004" pitchFamily="50" charset="-127"/>
                <a:ea typeface="맑은 고딕" panose="020B0503020000020004" pitchFamily="50" charset="-127"/>
              </a:rPr>
              <a:t> </a:t>
            </a:r>
            <a:r>
              <a:rPr lang="ko-KR" altLang="en-US" sz="1200" dirty="0">
                <a:solidFill>
                  <a:srgbClr val="000000"/>
                </a:solidFill>
                <a:latin typeface="맑은 고딕" panose="020B0503020000020004" pitchFamily="50" charset="-127"/>
                <a:ea typeface="맑은 고딕" panose="020B0503020000020004" pitchFamily="50" charset="-127"/>
              </a:rPr>
              <a:t>영역별 사전 정의된 </a:t>
            </a:r>
            <a:r>
              <a:rPr lang="en-US" altLang="ko-KR" sz="1200" dirty="0">
                <a:solidFill>
                  <a:srgbClr val="000000"/>
                </a:solidFill>
                <a:latin typeface="맑은 고딕" panose="020B0503020000020004" pitchFamily="50" charset="-127"/>
                <a:ea typeface="맑은 고딕" panose="020B0503020000020004" pitchFamily="50" charset="-127"/>
              </a:rPr>
              <a:t>Contents </a:t>
            </a:r>
            <a:r>
              <a:rPr lang="ko-KR" altLang="en-US" sz="1200" dirty="0">
                <a:solidFill>
                  <a:srgbClr val="000000"/>
                </a:solidFill>
                <a:latin typeface="맑은 고딕" panose="020B0503020000020004" pitchFamily="50" charset="-127"/>
                <a:ea typeface="맑은 고딕" panose="020B0503020000020004" pitchFamily="50" charset="-127"/>
              </a:rPr>
              <a:t>함께 제공</a:t>
            </a:r>
            <a:endParaRPr lang="en-US" altLang="ko-KR" sz="1200" dirty="0">
              <a:solidFill>
                <a:srgbClr val="000000"/>
              </a:solidFill>
              <a:latin typeface="맑은 고딕" panose="020B0503020000020004" pitchFamily="50" charset="-127"/>
              <a:ea typeface="맑은 고딕" panose="020B0503020000020004" pitchFamily="50" charset="-127"/>
            </a:endParaRPr>
          </a:p>
          <a:p>
            <a:pPr>
              <a:lnSpc>
                <a:spcPct val="150000"/>
              </a:lnSpc>
            </a:pPr>
            <a:endParaRPr lang="en-US" altLang="ko-KR" sz="1600" b="1" dirty="0">
              <a:solidFill>
                <a:srgbClr val="000000"/>
              </a:solidFill>
              <a:latin typeface="맑은 고딕" panose="020B0503020000020004" pitchFamily="50" charset="-127"/>
              <a:ea typeface="맑은 고딕" panose="020B0503020000020004" pitchFamily="50" charset="-127"/>
            </a:endParaRPr>
          </a:p>
          <a:p>
            <a:pPr>
              <a:lnSpc>
                <a:spcPct val="150000"/>
              </a:lnSpc>
            </a:pPr>
            <a:r>
              <a:rPr lang="en-US" altLang="ko-KR" sz="1600" b="1" dirty="0">
                <a:solidFill>
                  <a:srgbClr val="000000"/>
                </a:solidFill>
                <a:latin typeface="맑은 고딕" panose="020B0503020000020004" pitchFamily="50" charset="-127"/>
                <a:ea typeface="맑은 고딕" panose="020B0503020000020004" pitchFamily="50" charset="-127"/>
              </a:rPr>
              <a:t>3. </a:t>
            </a:r>
            <a:r>
              <a:rPr lang="ko-KR" altLang="en-US" sz="1600" b="1" dirty="0">
                <a:solidFill>
                  <a:srgbClr val="000000"/>
                </a:solidFill>
                <a:latin typeface="맑은 고딕" panose="020B0503020000020004" pitchFamily="50" charset="-127"/>
                <a:ea typeface="맑은 고딕" panose="020B0503020000020004" pitchFamily="50" charset="-127"/>
              </a:rPr>
              <a:t>개발 도구 </a:t>
            </a:r>
            <a:r>
              <a:rPr lang="en-US" altLang="ko-KR" sz="1600" b="1" dirty="0">
                <a:solidFill>
                  <a:srgbClr val="000000"/>
                </a:solidFill>
                <a:latin typeface="맑은 고딕" panose="020B0503020000020004" pitchFamily="50" charset="-127"/>
                <a:ea typeface="맑은 고딕" panose="020B0503020000020004" pitchFamily="50" charset="-127"/>
              </a:rPr>
              <a:t>(Tools to Create):</a:t>
            </a:r>
          </a:p>
          <a:p>
            <a:pPr>
              <a:lnSpc>
                <a:spcPct val="150000"/>
              </a:lnSpc>
            </a:pPr>
            <a:r>
              <a:rPr lang="en-US" altLang="ko-KR" sz="1200" dirty="0">
                <a:solidFill>
                  <a:srgbClr val="000000"/>
                </a:solidFill>
                <a:latin typeface="맑은 고딕" panose="020B0503020000020004" pitchFamily="50" charset="-127"/>
                <a:ea typeface="맑은 고딕" panose="020B0503020000020004" pitchFamily="50" charset="-127"/>
              </a:rPr>
              <a:t>  - </a:t>
            </a:r>
            <a:r>
              <a:rPr lang="ko-KR" altLang="en-US" sz="1200" dirty="0">
                <a:solidFill>
                  <a:srgbClr val="000000"/>
                </a:solidFill>
                <a:latin typeface="맑은 고딕" panose="020B0503020000020004" pitchFamily="50" charset="-127"/>
                <a:ea typeface="맑은 고딕" panose="020B0503020000020004" pitchFamily="50" charset="-127"/>
              </a:rPr>
              <a:t>사전 정의된 </a:t>
            </a:r>
            <a:r>
              <a:rPr lang="en-US" altLang="ko-KR" sz="1200" dirty="0">
                <a:solidFill>
                  <a:srgbClr val="000000"/>
                </a:solidFill>
                <a:latin typeface="맑은 고딕" panose="020B0503020000020004" pitchFamily="50" charset="-127"/>
                <a:ea typeface="맑은 고딕" panose="020B0503020000020004" pitchFamily="50" charset="-127"/>
              </a:rPr>
              <a:t>Contents</a:t>
            </a:r>
            <a:r>
              <a:rPr lang="ko-KR" altLang="en-US" sz="1200" dirty="0">
                <a:solidFill>
                  <a:srgbClr val="000000"/>
                </a:solidFill>
                <a:latin typeface="맑은 고딕" panose="020B0503020000020004" pitchFamily="50" charset="-127"/>
                <a:ea typeface="맑은 고딕" panose="020B0503020000020004" pitchFamily="50" charset="-127"/>
              </a:rPr>
              <a:t>를 확장 하기 위한 개발 도구</a:t>
            </a:r>
            <a:endParaRPr lang="en-US" altLang="ko-KR" sz="1200" dirty="0">
              <a:solidFill>
                <a:srgbClr val="000000"/>
              </a:solidFill>
              <a:latin typeface="맑은 고딕" panose="020B0503020000020004" pitchFamily="50" charset="-127"/>
              <a:ea typeface="맑은 고딕" panose="020B0503020000020004" pitchFamily="50" charset="-127"/>
            </a:endParaRPr>
          </a:p>
          <a:p>
            <a:pPr>
              <a:lnSpc>
                <a:spcPct val="150000"/>
              </a:lnSpc>
            </a:pPr>
            <a:endParaRPr lang="en-US" altLang="ko-KR" sz="1200" dirty="0">
              <a:solidFill>
                <a:srgbClr val="000000"/>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60713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EFE92B-B3D8-4DC7-9D51-2D6D8A10F1C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flipH="1">
            <a:off x="5629273" y="3436531"/>
            <a:ext cx="6565901" cy="3430006"/>
          </a:xfrm>
          <a:prstGeom prst="rect">
            <a:avLst/>
          </a:prstGeom>
        </p:spPr>
      </p:pic>
      <p:pic>
        <p:nvPicPr>
          <p:cNvPr id="5" name="Picture 4">
            <a:extLst>
              <a:ext uri="{FF2B5EF4-FFF2-40B4-BE49-F238E27FC236}">
                <a16:creationId xmlns:a16="http://schemas.microsoft.com/office/drawing/2014/main" id="{53C8AA42-0D93-492D-95D1-CA5D4C5B9BA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0" y="3435737"/>
            <a:ext cx="8352815" cy="3430800"/>
          </a:xfrm>
          <a:prstGeom prst="rect">
            <a:avLst/>
          </a:prstGeom>
        </p:spPr>
      </p:pic>
      <p:sp>
        <p:nvSpPr>
          <p:cNvPr id="10" name="Divider">
            <a:extLst>
              <a:ext uri="{FF2B5EF4-FFF2-40B4-BE49-F238E27FC236}">
                <a16:creationId xmlns:a16="http://schemas.microsoft.com/office/drawing/2014/main" id="{A8E5A425-311A-5943-920E-FB202DA1E9F0}"/>
              </a:ext>
            </a:extLst>
          </p:cNvPr>
          <p:cNvSpPr>
            <a:spLocks noGrp="1"/>
          </p:cNvSpPr>
          <p:nvPr>
            <p:ph type="ctrTitle"/>
          </p:nvPr>
        </p:nvSpPr>
        <p:spPr bwMode="gray"/>
        <p:txBody>
          <a:bodyPr/>
          <a:lstStyle/>
          <a:p>
            <a:r>
              <a:rPr lang="en-US" dirty="0"/>
              <a:t>S/4H Embedded analytics in detail</a:t>
            </a:r>
          </a:p>
        </p:txBody>
      </p:sp>
    </p:spTree>
    <p:extLst>
      <p:ext uri="{BB962C8B-B14F-4D97-AF65-F5344CB8AC3E}">
        <p14:creationId xmlns:p14="http://schemas.microsoft.com/office/powerpoint/2010/main" val="306242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4DF8326-D9F0-7D4B-95FC-0A504F39FBE2}"/>
              </a:ext>
            </a:extLst>
          </p:cNvPr>
          <p:cNvGrpSpPr/>
          <p:nvPr/>
        </p:nvGrpSpPr>
        <p:grpSpPr>
          <a:xfrm>
            <a:off x="892882" y="2182530"/>
            <a:ext cx="9934145" cy="4171470"/>
            <a:chOff x="548325" y="1533032"/>
            <a:chExt cx="10901905" cy="4876327"/>
          </a:xfrm>
        </p:grpSpPr>
        <p:sp>
          <p:nvSpPr>
            <p:cNvPr id="49" name="Rectangle: Rounded Corners 105">
              <a:extLst>
                <a:ext uri="{FF2B5EF4-FFF2-40B4-BE49-F238E27FC236}">
                  <a16:creationId xmlns:a16="http://schemas.microsoft.com/office/drawing/2014/main" id="{C5A0BBE2-0144-BB4E-986D-4245CB1FFC10}"/>
                </a:ext>
              </a:extLst>
            </p:cNvPr>
            <p:cNvSpPr/>
            <p:nvPr/>
          </p:nvSpPr>
          <p:spPr bwMode="gray">
            <a:xfrm>
              <a:off x="6902668" y="3492000"/>
              <a:ext cx="4547561" cy="2917359"/>
            </a:xfrm>
            <a:prstGeom prst="roundRect">
              <a:avLst/>
            </a:prstGeom>
            <a:solidFill>
              <a:srgbClr val="FFFFFF">
                <a:lumMod val="7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ko-KR" altLang="en-US" sz="140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sp>
          <p:nvSpPr>
            <p:cNvPr id="50" name="Rectangle: Rounded Corners 19">
              <a:extLst>
                <a:ext uri="{FF2B5EF4-FFF2-40B4-BE49-F238E27FC236}">
                  <a16:creationId xmlns:a16="http://schemas.microsoft.com/office/drawing/2014/main" id="{537CDB27-39C8-9247-86C0-612C851B6E7F}"/>
                </a:ext>
              </a:extLst>
            </p:cNvPr>
            <p:cNvSpPr/>
            <p:nvPr/>
          </p:nvSpPr>
          <p:spPr bwMode="gray">
            <a:xfrm>
              <a:off x="6934874" y="1589208"/>
              <a:ext cx="4515356" cy="1671882"/>
            </a:xfrm>
            <a:prstGeom prst="roundRect">
              <a:avLst/>
            </a:prstGeom>
            <a:solidFill>
              <a:srgbClr val="FFFFFF">
                <a:lumMod val="7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ko-KR" altLang="en-US" sz="140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cxnSp>
          <p:nvCxnSpPr>
            <p:cNvPr id="51" name="Straight Connector 50">
              <a:extLst>
                <a:ext uri="{FF2B5EF4-FFF2-40B4-BE49-F238E27FC236}">
                  <a16:creationId xmlns:a16="http://schemas.microsoft.com/office/drawing/2014/main" id="{A1411246-7A73-1D49-AD0A-6F7A384E563B}"/>
                </a:ext>
              </a:extLst>
            </p:cNvPr>
            <p:cNvCxnSpPr/>
            <p:nvPr/>
          </p:nvCxnSpPr>
          <p:spPr>
            <a:xfrm>
              <a:off x="6246191" y="1533032"/>
              <a:ext cx="16184" cy="4714488"/>
            </a:xfrm>
            <a:prstGeom prst="line">
              <a:avLst/>
            </a:prstGeom>
            <a:noFill/>
            <a:ln w="6350" cap="flat" cmpd="sng" algn="ctr">
              <a:solidFill>
                <a:srgbClr val="000000"/>
              </a:solidFill>
              <a:prstDash val="dash"/>
            </a:ln>
            <a:effectLst/>
          </p:spPr>
        </p:cxnSp>
        <p:sp>
          <p:nvSpPr>
            <p:cNvPr id="52" name="Arrow: Right 10">
              <a:extLst>
                <a:ext uri="{FF2B5EF4-FFF2-40B4-BE49-F238E27FC236}">
                  <a16:creationId xmlns:a16="http://schemas.microsoft.com/office/drawing/2014/main" id="{F8F169AF-08EF-5A40-9BDC-B4E84B10C21F}"/>
                </a:ext>
              </a:extLst>
            </p:cNvPr>
            <p:cNvSpPr/>
            <p:nvPr/>
          </p:nvSpPr>
          <p:spPr bwMode="gray">
            <a:xfrm>
              <a:off x="6400800" y="2031101"/>
              <a:ext cx="250853" cy="564971"/>
            </a:xfrm>
            <a:prstGeom prst="rightArrow">
              <a:avLst/>
            </a:prstGeom>
            <a:solidFill>
              <a:srgbClr val="F0AB00"/>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ko-KR" altLang="en-US" sz="140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sp>
          <p:nvSpPr>
            <p:cNvPr id="53" name="Arrow: Right 94">
              <a:extLst>
                <a:ext uri="{FF2B5EF4-FFF2-40B4-BE49-F238E27FC236}">
                  <a16:creationId xmlns:a16="http://schemas.microsoft.com/office/drawing/2014/main" id="{7DFFC792-DA6B-1D4E-A83B-296EA981FF8D}"/>
                </a:ext>
              </a:extLst>
            </p:cNvPr>
            <p:cNvSpPr/>
            <p:nvPr/>
          </p:nvSpPr>
          <p:spPr bwMode="gray">
            <a:xfrm>
              <a:off x="6394596" y="4749004"/>
              <a:ext cx="250853" cy="564971"/>
            </a:xfrm>
            <a:prstGeom prst="rightArrow">
              <a:avLst/>
            </a:prstGeom>
            <a:solidFill>
              <a:srgbClr val="F0AB00"/>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ko-KR" altLang="en-US" sz="140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sp>
          <p:nvSpPr>
            <p:cNvPr id="54" name="TextBox 53">
              <a:extLst>
                <a:ext uri="{FF2B5EF4-FFF2-40B4-BE49-F238E27FC236}">
                  <a16:creationId xmlns:a16="http://schemas.microsoft.com/office/drawing/2014/main" id="{8D4AE6D7-6BF5-CF40-BBC0-220E3019A99F}"/>
                </a:ext>
              </a:extLst>
            </p:cNvPr>
            <p:cNvSpPr txBox="1"/>
            <p:nvPr/>
          </p:nvSpPr>
          <p:spPr>
            <a:xfrm>
              <a:off x="7185727" y="3587155"/>
              <a:ext cx="2575415" cy="222147"/>
            </a:xfrm>
            <a:prstGeom prst="rect">
              <a:avLst/>
            </a:prstGeom>
            <a:noFill/>
          </p:spPr>
          <p:txBody>
            <a:bodyPr wrap="none" lIns="0" tIns="0" rIns="0" bIns="0" rtlCol="0">
              <a:spAutoFit/>
            </a:bodyPr>
            <a:lstStyle/>
            <a:p>
              <a:pPr marL="0" marR="0" lvl="0" indent="0" defTabSz="914400" eaLnBrk="1" fontAlgn="base" latinLnBrk="0" hangingPunct="1">
                <a:lnSpc>
                  <a:spcPct val="100000"/>
                </a:lnSpc>
                <a:spcBef>
                  <a:spcPts val="600"/>
                </a:spcBef>
                <a:spcAft>
                  <a:spcPct val="0"/>
                </a:spcAft>
                <a:buClr>
                  <a:srgbClr val="F0AB00"/>
                </a:buClr>
                <a:buSzPct val="80000"/>
                <a:buFontTx/>
                <a:buNone/>
                <a:tabLst/>
                <a:defRPr/>
              </a:pPr>
              <a:r>
                <a:rPr kumimoji="0" lang="en-US" altLang="ko-KR"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Interface CDS View (Reuse CDS View)</a:t>
              </a:r>
              <a:endParaRPr kumimoji="0" lang="ko-KR" altLang="en-US" sz="105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sp>
          <p:nvSpPr>
            <p:cNvPr id="55" name="TextBox 54">
              <a:extLst>
                <a:ext uri="{FF2B5EF4-FFF2-40B4-BE49-F238E27FC236}">
                  <a16:creationId xmlns:a16="http://schemas.microsoft.com/office/drawing/2014/main" id="{8689E901-4977-6643-9F46-9AC746ADE026}"/>
                </a:ext>
              </a:extLst>
            </p:cNvPr>
            <p:cNvSpPr txBox="1"/>
            <p:nvPr/>
          </p:nvSpPr>
          <p:spPr>
            <a:xfrm>
              <a:off x="7071464" y="1809166"/>
              <a:ext cx="2167165" cy="1421034"/>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ts val="100"/>
                </a:spcBef>
                <a:spcAft>
                  <a:spcPct val="0"/>
                </a:spcAft>
                <a:buClr>
                  <a:srgbClr val="F0AB00"/>
                </a:buClr>
                <a:buSzPct val="80000"/>
                <a:buFontTx/>
                <a:buNone/>
                <a:tabLst/>
                <a:defRPr/>
              </a:pPr>
              <a:r>
                <a:rPr kumimoji="0" lang="en-US" altLang="ko-KR"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Consumption CDS View</a:t>
              </a:r>
            </a:p>
            <a:p>
              <a:pPr marL="0" marR="0" lvl="0" indent="0" defTabSz="914400" eaLnBrk="1" fontAlgn="base" latinLnBrk="0" hangingPunct="1">
                <a:lnSpc>
                  <a:spcPct val="100000"/>
                </a:lnSpc>
                <a:spcBef>
                  <a:spcPts val="100"/>
                </a:spcBef>
                <a:spcAft>
                  <a:spcPct val="0"/>
                </a:spcAft>
                <a:buClr>
                  <a:srgbClr val="F0AB00"/>
                </a:buClr>
                <a:buSzPct val="80000"/>
                <a:buFontTx/>
                <a:buNone/>
                <a:tabLst/>
                <a:defRPr/>
              </a:pPr>
              <a:r>
                <a:rPr kumimoji="0" lang="en-US" altLang="ko-KR"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(Query CDS View)</a:t>
              </a:r>
            </a:p>
            <a:p>
              <a:pPr marL="0" marR="0" lvl="0" indent="0" defTabSz="914400" eaLnBrk="1" fontAlgn="base" latinLnBrk="0" hangingPunct="1">
                <a:lnSpc>
                  <a:spcPct val="100000"/>
                </a:lnSpc>
                <a:spcBef>
                  <a:spcPts val="100"/>
                </a:spcBef>
                <a:spcAft>
                  <a:spcPct val="0"/>
                </a:spcAft>
                <a:buClr>
                  <a:srgbClr val="F0AB00"/>
                </a:buClr>
                <a:buSzPct val="80000"/>
                <a:buFontTx/>
                <a:buNone/>
                <a:tabLst/>
                <a:defRPr/>
              </a:pPr>
              <a:endParaRPr kumimoji="0" lang="en-US" altLang="ko-KR"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endParaRPr>
            </a:p>
            <a:p>
              <a:pPr marL="0" marR="0" lvl="0" indent="0" defTabSz="914400" eaLnBrk="1" fontAlgn="base" latinLnBrk="0" hangingPunct="1">
                <a:lnSpc>
                  <a:spcPct val="100000"/>
                </a:lnSpc>
                <a:spcBef>
                  <a:spcPts val="100"/>
                </a:spcBef>
                <a:spcAft>
                  <a:spcPct val="0"/>
                </a:spcAft>
                <a:buClr>
                  <a:srgbClr val="F0AB00"/>
                </a:buClr>
                <a:buSzPct val="80000"/>
                <a:buFontTx/>
                <a:buNone/>
                <a:tabLst/>
                <a:defRPr/>
              </a:pPr>
              <a:r>
                <a:rPr kumimoji="0" lang="en-US" altLang="ko-KR"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  - </a:t>
              </a:r>
              <a:r>
                <a:rPr kumimoji="0" lang="ko-KR" altLang="en-US"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목적에 맞는 </a:t>
              </a:r>
              <a:r>
                <a:rPr kumimoji="0" lang="en-US" altLang="ko-KR"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CDS </a:t>
              </a:r>
              <a:r>
                <a:rPr kumimoji="0" lang="ko-KR" altLang="en-US"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정의</a:t>
              </a:r>
              <a:endParaRPr kumimoji="0" lang="en-US" altLang="ko-KR"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endParaRPr>
            </a:p>
            <a:p>
              <a:pPr marL="0" marR="0" lvl="0" indent="0" defTabSz="914400" eaLnBrk="1" fontAlgn="base" latinLnBrk="0" hangingPunct="1">
                <a:lnSpc>
                  <a:spcPct val="100000"/>
                </a:lnSpc>
                <a:spcBef>
                  <a:spcPts val="100"/>
                </a:spcBef>
                <a:spcAft>
                  <a:spcPct val="0"/>
                </a:spcAft>
                <a:buClr>
                  <a:srgbClr val="F0AB00"/>
                </a:buClr>
                <a:buSzPct val="80000"/>
                <a:buFontTx/>
                <a:buNone/>
                <a:tabLst/>
                <a:defRPr/>
              </a:pPr>
              <a:r>
                <a:rPr kumimoji="0" lang="en-US" altLang="ko-KR"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  - </a:t>
              </a:r>
              <a:r>
                <a:rPr kumimoji="0" lang="ko-KR" altLang="en-US"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분석</a:t>
              </a:r>
              <a:r>
                <a:rPr kumimoji="0" lang="en-US" altLang="ko-KR"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/Transaction/Search</a:t>
              </a:r>
              <a:r>
                <a:rPr kumimoji="0" lang="ko-KR" altLang="en-US"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등  </a:t>
              </a:r>
              <a:endParaRPr kumimoji="0" lang="en-US" altLang="ko-KR"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endParaRPr>
            </a:p>
            <a:p>
              <a:pPr marL="0" marR="0" lvl="0" indent="0" defTabSz="914400" eaLnBrk="1" fontAlgn="base" latinLnBrk="0" hangingPunct="1">
                <a:lnSpc>
                  <a:spcPct val="100000"/>
                </a:lnSpc>
                <a:spcBef>
                  <a:spcPts val="100"/>
                </a:spcBef>
                <a:spcAft>
                  <a:spcPct val="0"/>
                </a:spcAft>
                <a:buClr>
                  <a:srgbClr val="F0AB00"/>
                </a:buClr>
                <a:buSzPct val="80000"/>
                <a:buFontTx/>
                <a:buNone/>
                <a:tabLst/>
                <a:defRPr/>
              </a:pPr>
              <a:r>
                <a:rPr kumimoji="0" lang="ko-KR" altLang="en-US"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    도메인 별로 다양하게 활용</a:t>
              </a:r>
            </a:p>
          </p:txBody>
        </p:sp>
        <p:graphicFrame>
          <p:nvGraphicFramePr>
            <p:cNvPr id="56" name="Diagram 55">
              <a:extLst>
                <a:ext uri="{FF2B5EF4-FFF2-40B4-BE49-F238E27FC236}">
                  <a16:creationId xmlns:a16="http://schemas.microsoft.com/office/drawing/2014/main" id="{4D44DB90-E219-6D45-9960-A68CDF0699AD}"/>
                </a:ext>
              </a:extLst>
            </p:cNvPr>
            <p:cNvGraphicFramePr/>
            <p:nvPr>
              <p:extLst>
                <p:ext uri="{D42A27DB-BD31-4B8C-83A1-F6EECF244321}">
                  <p14:modId xmlns:p14="http://schemas.microsoft.com/office/powerpoint/2010/main" val="2918063291"/>
                </p:ext>
              </p:extLst>
            </p:nvPr>
          </p:nvGraphicFramePr>
          <p:xfrm>
            <a:off x="9265136" y="1666961"/>
            <a:ext cx="2128448" cy="1335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7" name="Rectangle: Rounded Corners 15">
              <a:extLst>
                <a:ext uri="{FF2B5EF4-FFF2-40B4-BE49-F238E27FC236}">
                  <a16:creationId xmlns:a16="http://schemas.microsoft.com/office/drawing/2014/main" id="{F97EE40C-9F13-8D44-9F40-E100D0E0162C}"/>
                </a:ext>
              </a:extLst>
            </p:cNvPr>
            <p:cNvSpPr/>
            <p:nvPr/>
          </p:nvSpPr>
          <p:spPr bwMode="gray">
            <a:xfrm>
              <a:off x="7130700" y="3895229"/>
              <a:ext cx="3923020" cy="1046033"/>
            </a:xfrm>
            <a:prstGeom prst="roundRect">
              <a:avLst/>
            </a:prstGeom>
            <a:solidFill>
              <a:srgbClr val="0076CB">
                <a:lumMod val="20000"/>
                <a:lumOff val="80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ko-KR" altLang="en-US" sz="140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sp>
          <p:nvSpPr>
            <p:cNvPr id="58" name="Rectangle: Rounded Corners 100">
              <a:extLst>
                <a:ext uri="{FF2B5EF4-FFF2-40B4-BE49-F238E27FC236}">
                  <a16:creationId xmlns:a16="http://schemas.microsoft.com/office/drawing/2014/main" id="{12F0AE57-A29A-7344-B0A1-D62637F1AF3B}"/>
                </a:ext>
              </a:extLst>
            </p:cNvPr>
            <p:cNvSpPr/>
            <p:nvPr/>
          </p:nvSpPr>
          <p:spPr bwMode="gray">
            <a:xfrm>
              <a:off x="7130700" y="5135850"/>
              <a:ext cx="3923020" cy="1046033"/>
            </a:xfrm>
            <a:prstGeom prst="roundRect">
              <a:avLst/>
            </a:prstGeom>
            <a:solidFill>
              <a:srgbClr val="0076CB">
                <a:lumMod val="20000"/>
                <a:lumOff val="80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ko-KR" altLang="en-US" sz="140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sp>
          <p:nvSpPr>
            <p:cNvPr id="59" name="TextBox 58">
              <a:extLst>
                <a:ext uri="{FF2B5EF4-FFF2-40B4-BE49-F238E27FC236}">
                  <a16:creationId xmlns:a16="http://schemas.microsoft.com/office/drawing/2014/main" id="{4DE02FC8-5C52-F942-BE80-365A0F486D8A}"/>
                </a:ext>
              </a:extLst>
            </p:cNvPr>
            <p:cNvSpPr txBox="1"/>
            <p:nvPr/>
          </p:nvSpPr>
          <p:spPr>
            <a:xfrm>
              <a:off x="7185727" y="4085472"/>
              <a:ext cx="1424922" cy="222147"/>
            </a:xfrm>
            <a:prstGeom prst="rect">
              <a:avLst/>
            </a:prstGeom>
            <a:noFill/>
          </p:spPr>
          <p:txBody>
            <a:bodyPr wrap="none" lIns="0" tIns="0" rIns="0" bIns="0" rtlCol="0">
              <a:spAutoFit/>
            </a:bodyPr>
            <a:lstStyle/>
            <a:p>
              <a:pPr marL="0" marR="0" lvl="0" indent="0" defTabSz="914400" eaLnBrk="1" fontAlgn="base" latinLnBrk="0" hangingPunct="1">
                <a:lnSpc>
                  <a:spcPct val="100000"/>
                </a:lnSpc>
                <a:spcBef>
                  <a:spcPts val="600"/>
                </a:spcBef>
                <a:spcAft>
                  <a:spcPct val="0"/>
                </a:spcAft>
                <a:buClr>
                  <a:srgbClr val="F0AB00"/>
                </a:buClr>
                <a:buSzPct val="80000"/>
                <a:buFontTx/>
                <a:buNone/>
                <a:tabLst/>
                <a:defRPr/>
              </a:pPr>
              <a:r>
                <a:rPr kumimoji="0" lang="en-US" altLang="ko-KR"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Composite CDS View</a:t>
              </a:r>
              <a:endParaRPr kumimoji="0" lang="ko-KR" altLang="en-US" sz="105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sp>
          <p:nvSpPr>
            <p:cNvPr id="60" name="TextBox 59">
              <a:extLst>
                <a:ext uri="{FF2B5EF4-FFF2-40B4-BE49-F238E27FC236}">
                  <a16:creationId xmlns:a16="http://schemas.microsoft.com/office/drawing/2014/main" id="{DA9EAAE8-A861-664D-9B65-B6544C9BA5F5}"/>
                </a:ext>
              </a:extLst>
            </p:cNvPr>
            <p:cNvSpPr txBox="1"/>
            <p:nvPr/>
          </p:nvSpPr>
          <p:spPr>
            <a:xfrm>
              <a:off x="7185727" y="5262594"/>
              <a:ext cx="1078367" cy="222147"/>
            </a:xfrm>
            <a:prstGeom prst="rect">
              <a:avLst/>
            </a:prstGeom>
            <a:noFill/>
          </p:spPr>
          <p:txBody>
            <a:bodyPr wrap="none" lIns="0" tIns="0" rIns="0" bIns="0" rtlCol="0">
              <a:spAutoFit/>
            </a:bodyPr>
            <a:lstStyle/>
            <a:p>
              <a:pPr marL="0" marR="0" lvl="0" indent="0" defTabSz="914400" eaLnBrk="1" fontAlgn="base" latinLnBrk="0" hangingPunct="1">
                <a:lnSpc>
                  <a:spcPct val="100000"/>
                </a:lnSpc>
                <a:spcBef>
                  <a:spcPts val="600"/>
                </a:spcBef>
                <a:spcAft>
                  <a:spcPct val="0"/>
                </a:spcAft>
                <a:buClr>
                  <a:srgbClr val="F0AB00"/>
                </a:buClr>
                <a:buSzPct val="80000"/>
                <a:buFontTx/>
                <a:buNone/>
                <a:tabLst/>
                <a:defRPr/>
              </a:pPr>
              <a:r>
                <a:rPr kumimoji="0" lang="en-US" altLang="ko-KR"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Basic CDS View</a:t>
              </a:r>
              <a:endParaRPr kumimoji="0" lang="ko-KR" altLang="en-US" sz="105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sp>
          <p:nvSpPr>
            <p:cNvPr id="61" name="TextBox 60">
              <a:extLst>
                <a:ext uri="{FF2B5EF4-FFF2-40B4-BE49-F238E27FC236}">
                  <a16:creationId xmlns:a16="http://schemas.microsoft.com/office/drawing/2014/main" id="{F5541025-C003-3B41-8729-1AEE91729EFE}"/>
                </a:ext>
              </a:extLst>
            </p:cNvPr>
            <p:cNvSpPr txBox="1"/>
            <p:nvPr/>
          </p:nvSpPr>
          <p:spPr>
            <a:xfrm>
              <a:off x="7264374" y="4377364"/>
              <a:ext cx="1442514" cy="211568"/>
            </a:xfrm>
            <a:prstGeom prst="rect">
              <a:avLst/>
            </a:prstGeom>
            <a:noFill/>
          </p:spPr>
          <p:txBody>
            <a:bodyPr wrap="none" lIns="0" tIns="0" rIns="0" bIns="0" rtlCol="0">
              <a:spAutoFit/>
            </a:bodyPr>
            <a:lstStyle/>
            <a:p>
              <a:pPr marL="0" marR="0" lvl="0" indent="0" defTabSz="914400" eaLnBrk="1" fontAlgn="base" latinLnBrk="0" hangingPunct="1">
                <a:lnSpc>
                  <a:spcPct val="100000"/>
                </a:lnSpc>
                <a:spcBef>
                  <a:spcPts val="600"/>
                </a:spcBef>
                <a:spcAft>
                  <a:spcPct val="0"/>
                </a:spcAft>
                <a:buClr>
                  <a:srgbClr val="F0AB00"/>
                </a:buClr>
                <a:buSzPct val="80000"/>
                <a:buFontTx/>
                <a:buNone/>
                <a:tabLst/>
                <a:defRPr/>
              </a:pPr>
              <a:r>
                <a:rPr kumimoji="0" lang="en-US" altLang="ko-KR"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 Cube/Dimension </a:t>
              </a:r>
              <a:r>
                <a:rPr kumimoji="0" lang="ko-KR" altLang="en-US"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정의</a:t>
              </a:r>
            </a:p>
          </p:txBody>
        </p:sp>
        <p:sp>
          <p:nvSpPr>
            <p:cNvPr id="62" name="TextBox 61">
              <a:extLst>
                <a:ext uri="{FF2B5EF4-FFF2-40B4-BE49-F238E27FC236}">
                  <a16:creationId xmlns:a16="http://schemas.microsoft.com/office/drawing/2014/main" id="{BD364DAF-49D4-ED41-8BEB-6EF7FD2075B9}"/>
                </a:ext>
              </a:extLst>
            </p:cNvPr>
            <p:cNvSpPr txBox="1"/>
            <p:nvPr/>
          </p:nvSpPr>
          <p:spPr>
            <a:xfrm>
              <a:off x="7264374" y="5552961"/>
              <a:ext cx="2044148" cy="211568"/>
            </a:xfrm>
            <a:prstGeom prst="rect">
              <a:avLst/>
            </a:prstGeom>
            <a:noFill/>
          </p:spPr>
          <p:txBody>
            <a:bodyPr wrap="none" lIns="0" tIns="0" rIns="0" bIns="0" rtlCol="0">
              <a:spAutoFit/>
            </a:bodyPr>
            <a:lstStyle/>
            <a:p>
              <a:pPr marL="0" marR="0" lvl="0" indent="0" defTabSz="914400" eaLnBrk="1" fontAlgn="base" latinLnBrk="0" hangingPunct="1">
                <a:lnSpc>
                  <a:spcPct val="100000"/>
                </a:lnSpc>
                <a:spcBef>
                  <a:spcPts val="600"/>
                </a:spcBef>
                <a:spcAft>
                  <a:spcPct val="0"/>
                </a:spcAft>
                <a:buClr>
                  <a:srgbClr val="F0AB00"/>
                </a:buClr>
                <a:buSzPct val="80000"/>
                <a:buFontTx/>
                <a:buNone/>
                <a:tabLst/>
                <a:defRPr/>
              </a:pPr>
              <a:r>
                <a:rPr kumimoji="0" lang="en-US" altLang="ko-KR"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 Dimension/Fact/Text/Time </a:t>
              </a:r>
              <a:r>
                <a:rPr kumimoji="0" lang="ko-KR" altLang="en-US" sz="100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정의</a:t>
              </a:r>
            </a:p>
          </p:txBody>
        </p:sp>
        <p:sp>
          <p:nvSpPr>
            <p:cNvPr id="63" name="Rectangle: Rounded Corners 59">
              <a:extLst>
                <a:ext uri="{FF2B5EF4-FFF2-40B4-BE49-F238E27FC236}">
                  <a16:creationId xmlns:a16="http://schemas.microsoft.com/office/drawing/2014/main" id="{7B4D2048-932B-AD4E-9099-A2B1A402BA69}"/>
                </a:ext>
              </a:extLst>
            </p:cNvPr>
            <p:cNvSpPr/>
            <p:nvPr/>
          </p:nvSpPr>
          <p:spPr bwMode="gray">
            <a:xfrm>
              <a:off x="548325" y="3504658"/>
              <a:ext cx="5336938" cy="2831406"/>
            </a:xfrm>
            <a:prstGeom prst="roundRect">
              <a:avLst/>
            </a:prstGeom>
            <a:solidFill>
              <a:srgbClr val="FFFFFF">
                <a:lumMod val="9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ko-KR" altLang="en-US" sz="140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sp>
          <p:nvSpPr>
            <p:cNvPr id="64" name="Rectangle: Rounded Corners 60">
              <a:extLst>
                <a:ext uri="{FF2B5EF4-FFF2-40B4-BE49-F238E27FC236}">
                  <a16:creationId xmlns:a16="http://schemas.microsoft.com/office/drawing/2014/main" id="{CDACBC75-F437-7F42-8552-039C3068D15E}"/>
                </a:ext>
              </a:extLst>
            </p:cNvPr>
            <p:cNvSpPr/>
            <p:nvPr/>
          </p:nvSpPr>
          <p:spPr bwMode="gray">
            <a:xfrm>
              <a:off x="548325" y="1718683"/>
              <a:ext cx="5336938" cy="1203635"/>
            </a:xfrm>
            <a:prstGeom prst="roundRect">
              <a:avLst/>
            </a:prstGeom>
            <a:solidFill>
              <a:srgbClr val="FFFFFF">
                <a:lumMod val="9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ko-KR" altLang="en-US" sz="140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sp>
          <p:nvSpPr>
            <p:cNvPr id="65" name="TextBox 64">
              <a:extLst>
                <a:ext uri="{FF2B5EF4-FFF2-40B4-BE49-F238E27FC236}">
                  <a16:creationId xmlns:a16="http://schemas.microsoft.com/office/drawing/2014/main" id="{E9B92266-4383-E141-B0F4-90FF482F0639}"/>
                </a:ext>
              </a:extLst>
            </p:cNvPr>
            <p:cNvSpPr txBox="1"/>
            <p:nvPr/>
          </p:nvSpPr>
          <p:spPr>
            <a:xfrm>
              <a:off x="733442" y="3586126"/>
              <a:ext cx="2030168" cy="222147"/>
            </a:xfrm>
            <a:prstGeom prst="rect">
              <a:avLst/>
            </a:prstGeom>
            <a:solidFill>
              <a:srgbClr val="0076CB">
                <a:lumMod val="60000"/>
                <a:lumOff val="40000"/>
              </a:srgbClr>
            </a:solidFill>
            <a:ln w="10000" cap="flat" cmpd="sng" algn="ctr">
              <a:solidFill>
                <a:srgbClr val="0076CB"/>
              </a:solidFill>
              <a:prstDash val="solid"/>
            </a:ln>
            <a:effectLst>
              <a:outerShdw blurRad="38100" dist="30000" dir="5400000" rotWithShape="0">
                <a:srgbClr val="000000">
                  <a:alpha val="45000"/>
                </a:srgbClr>
              </a:outerShdw>
            </a:effectLst>
          </p:spPr>
          <p:txBody>
            <a:bodyPr wrap="square" lIns="0" tIns="0" rIns="0" bIns="0" rtlCol="0">
              <a:spAutoFit/>
            </a:bodyPr>
            <a:lstStyle/>
            <a:p>
              <a:pPr marL="0" marR="0" lvl="0" indent="0" algn="ctr" defTabSz="914400" eaLnBrk="1" fontAlgn="base" latinLnBrk="0" hangingPunct="1">
                <a:lnSpc>
                  <a:spcPct val="100000"/>
                </a:lnSpc>
                <a:spcBef>
                  <a:spcPts val="600"/>
                </a:spcBef>
                <a:spcAft>
                  <a:spcPct val="0"/>
                </a:spcAft>
                <a:buClr>
                  <a:srgbClr val="F0AB00"/>
                </a:buClr>
                <a:buSzPct val="80000"/>
                <a:buFontTx/>
                <a:buNone/>
                <a:tabLst/>
                <a:defRPr/>
              </a:pPr>
              <a:r>
                <a:rPr kumimoji="0" lang="ko-KR" alt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업무 영역별 </a:t>
              </a:r>
              <a:r>
                <a:rPr kumimoji="0" lang="en-US" altLang="ko-KR"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Views </a:t>
              </a:r>
              <a:endPar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BC90190B-ABC5-E44F-A995-304CBDE344B9}"/>
                </a:ext>
              </a:extLst>
            </p:cNvPr>
            <p:cNvSpPr txBox="1"/>
            <p:nvPr/>
          </p:nvSpPr>
          <p:spPr>
            <a:xfrm>
              <a:off x="733442" y="1841263"/>
              <a:ext cx="2030168" cy="222147"/>
            </a:xfrm>
            <a:prstGeom prst="rect">
              <a:avLst/>
            </a:prstGeom>
            <a:solidFill>
              <a:srgbClr val="0076CB">
                <a:lumMod val="60000"/>
                <a:lumOff val="40000"/>
              </a:srgbClr>
            </a:solidFill>
            <a:ln w="10000" cap="flat" cmpd="sng" algn="ctr">
              <a:solidFill>
                <a:srgbClr val="0076CB"/>
              </a:solidFill>
              <a:prstDash val="solid"/>
            </a:ln>
            <a:effectLst>
              <a:outerShdw blurRad="38100" dist="30000" dir="5400000" rotWithShape="0">
                <a:srgbClr val="000000">
                  <a:alpha val="45000"/>
                </a:srgbClr>
              </a:outerShdw>
            </a:effectLst>
          </p:spPr>
          <p:txBody>
            <a:bodyPr wrap="square" lIns="0" tIns="0" rIns="0" bIns="0" rtlCol="0">
              <a:spAutoFit/>
            </a:bodyPr>
            <a:lstStyle/>
            <a:p>
              <a:pPr marL="0" marR="0" lvl="0" indent="0" algn="ctr" defTabSz="914400" eaLnBrk="1" fontAlgn="base" latinLnBrk="0" hangingPunct="1">
                <a:lnSpc>
                  <a:spcPct val="100000"/>
                </a:lnSpc>
                <a:spcBef>
                  <a:spcPts val="600"/>
                </a:spcBef>
                <a:spcAft>
                  <a:spcPct val="0"/>
                </a:spcAft>
                <a:buClr>
                  <a:srgbClr val="F0AB00"/>
                </a:buClr>
                <a:buSzPct val="80000"/>
                <a:buFontTx/>
                <a:buNone/>
                <a:tabLst/>
                <a:defRPr/>
              </a:pPr>
              <a:r>
                <a:rPr kumimoji="0" lang="ko-KR" altLang="en-US" sz="105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목적별</a:t>
              </a:r>
              <a:r>
                <a:rPr kumimoji="0" lang="ko-KR" alt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en-US" altLang="ko-KR"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Views</a:t>
              </a:r>
              <a:endPar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67" name="Rectangle: Rounded Corners 63">
              <a:extLst>
                <a:ext uri="{FF2B5EF4-FFF2-40B4-BE49-F238E27FC236}">
                  <a16:creationId xmlns:a16="http://schemas.microsoft.com/office/drawing/2014/main" id="{3DE2E942-4CF5-FB45-9284-DCE867895E45}"/>
                </a:ext>
              </a:extLst>
            </p:cNvPr>
            <p:cNvSpPr/>
            <p:nvPr/>
          </p:nvSpPr>
          <p:spPr bwMode="gray">
            <a:xfrm>
              <a:off x="4326147" y="5790810"/>
              <a:ext cx="1328875" cy="299507"/>
            </a:xfrm>
            <a:prstGeom prst="roundRect">
              <a:avLst/>
            </a:prstGeom>
            <a:solidFill>
              <a:srgbClr val="4FB81C">
                <a:lumMod val="7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D: Unit </a:t>
              </a:r>
              <a:r>
                <a:rPr kumimoji="0" lang="ko-KR" altLang="en-US"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 마스터</a:t>
              </a:r>
              <a:endParaRPr kumimoji="0" lang="ko-KR" altLang="en-US" sz="9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68" name="Rectangle: Rounded Corners 64">
              <a:extLst>
                <a:ext uri="{FF2B5EF4-FFF2-40B4-BE49-F238E27FC236}">
                  <a16:creationId xmlns:a16="http://schemas.microsoft.com/office/drawing/2014/main" id="{71D6654D-832D-E64D-9CD0-F8CDD87F4A0F}"/>
                </a:ext>
              </a:extLst>
            </p:cNvPr>
            <p:cNvSpPr/>
            <p:nvPr/>
          </p:nvSpPr>
          <p:spPr bwMode="gray">
            <a:xfrm>
              <a:off x="2586548" y="5348026"/>
              <a:ext cx="1647502" cy="299507"/>
            </a:xfrm>
            <a:prstGeom prst="roundRect">
              <a:avLst/>
            </a:prstGeom>
            <a:solidFill>
              <a:srgbClr val="4FB81C">
                <a:lumMod val="7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F: </a:t>
              </a:r>
              <a:r>
                <a:rPr kumimoji="0" lang="ko-KR" altLang="en-US" sz="9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영업주문</a:t>
              </a:r>
              <a:r>
                <a:rPr kumimoji="0" lang="en-US" altLang="ko-KR"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a:t>
              </a:r>
              <a:r>
                <a:rPr kumimoji="0" lang="ko-KR" altLang="en-US" sz="9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항목정보</a:t>
              </a:r>
              <a:endParaRPr kumimoji="0" lang="ko-KR" altLang="en-US" sz="14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endParaRPr>
            </a:p>
          </p:txBody>
        </p:sp>
        <p:sp>
          <p:nvSpPr>
            <p:cNvPr id="69" name="Rectangle: Rounded Corners 65">
              <a:extLst>
                <a:ext uri="{FF2B5EF4-FFF2-40B4-BE49-F238E27FC236}">
                  <a16:creationId xmlns:a16="http://schemas.microsoft.com/office/drawing/2014/main" id="{4278C8D5-D6BE-C849-A8AD-907C9ACD8237}"/>
                </a:ext>
              </a:extLst>
            </p:cNvPr>
            <p:cNvSpPr/>
            <p:nvPr/>
          </p:nvSpPr>
          <p:spPr bwMode="gray">
            <a:xfrm>
              <a:off x="1168904" y="5789075"/>
              <a:ext cx="1358440" cy="299507"/>
            </a:xfrm>
            <a:prstGeom prst="roundRect">
              <a:avLst/>
            </a:prstGeom>
            <a:solidFill>
              <a:srgbClr val="4FB81C">
                <a:lumMod val="7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D: </a:t>
              </a:r>
              <a:r>
                <a:rPr kumimoji="0" lang="ko-KR" altLang="en-US" sz="9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환율마스터</a:t>
              </a:r>
              <a:endParaRPr kumimoji="0" lang="ko-KR" altLang="en-US" sz="14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endParaRPr>
            </a:p>
          </p:txBody>
        </p:sp>
        <p:sp>
          <p:nvSpPr>
            <p:cNvPr id="70" name="Rectangle: Rounded Corners 66">
              <a:extLst>
                <a:ext uri="{FF2B5EF4-FFF2-40B4-BE49-F238E27FC236}">
                  <a16:creationId xmlns:a16="http://schemas.microsoft.com/office/drawing/2014/main" id="{030000EB-ACC4-1A4C-89E3-D324866130C6}"/>
                </a:ext>
              </a:extLst>
            </p:cNvPr>
            <p:cNvSpPr/>
            <p:nvPr/>
          </p:nvSpPr>
          <p:spPr bwMode="gray">
            <a:xfrm>
              <a:off x="2748251" y="5789075"/>
              <a:ext cx="1358440" cy="299507"/>
            </a:xfrm>
            <a:prstGeom prst="roundRect">
              <a:avLst/>
            </a:prstGeom>
            <a:solidFill>
              <a:srgbClr val="4FB81C">
                <a:lumMod val="7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D: </a:t>
              </a:r>
              <a:r>
                <a:rPr kumimoji="0" lang="ko-KR" altLang="en-US" sz="9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자재마스터</a:t>
              </a:r>
              <a:endParaRPr kumimoji="0" lang="ko-KR" altLang="en-US" sz="14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71" name="Rectangle: Rounded Corners 67">
              <a:extLst>
                <a:ext uri="{FF2B5EF4-FFF2-40B4-BE49-F238E27FC236}">
                  <a16:creationId xmlns:a16="http://schemas.microsoft.com/office/drawing/2014/main" id="{D5D71093-3B18-6A46-B881-A7B17DFBAEE5}"/>
                </a:ext>
              </a:extLst>
            </p:cNvPr>
            <p:cNvSpPr/>
            <p:nvPr/>
          </p:nvSpPr>
          <p:spPr bwMode="gray">
            <a:xfrm>
              <a:off x="1764309" y="4902620"/>
              <a:ext cx="1358440" cy="299507"/>
            </a:xfrm>
            <a:prstGeom prst="roundRect">
              <a:avLst/>
            </a:prstGeom>
            <a:solidFill>
              <a:srgbClr val="4FB81C">
                <a:lumMod val="7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F: </a:t>
              </a:r>
              <a:r>
                <a:rPr kumimoji="0" lang="ko-KR" altLang="en-US"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영업주문정보</a:t>
              </a:r>
              <a:endParaRPr kumimoji="0" lang="ko-KR" altLang="en-US" sz="14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72" name="Rectangle: Rounded Corners 68">
              <a:extLst>
                <a:ext uri="{FF2B5EF4-FFF2-40B4-BE49-F238E27FC236}">
                  <a16:creationId xmlns:a16="http://schemas.microsoft.com/office/drawing/2014/main" id="{B3C1042B-C203-6D41-9F34-215D950FBBEB}"/>
                </a:ext>
              </a:extLst>
            </p:cNvPr>
            <p:cNvSpPr/>
            <p:nvPr/>
          </p:nvSpPr>
          <p:spPr bwMode="gray">
            <a:xfrm>
              <a:off x="3713163" y="4892789"/>
              <a:ext cx="1678180" cy="299507"/>
            </a:xfrm>
            <a:prstGeom prst="roundRect">
              <a:avLst/>
            </a:prstGeom>
            <a:solidFill>
              <a:srgbClr val="4FB81C">
                <a:lumMod val="7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700" b="0" i="0" u="none" strike="noStrike" kern="0" cap="none" spc="0" normalizeH="0" baseline="0" noProof="0">
                  <a:ln>
                    <a:noFill/>
                  </a:ln>
                  <a:solidFill>
                    <a:srgbClr val="FFFFFF"/>
                  </a:solidFill>
                  <a:effectLst/>
                  <a:uLnTx/>
                  <a:uFillTx/>
                  <a:ea typeface="Arial Unicode MS" pitchFamily="34" charset="-128"/>
                  <a:cs typeface="Arial Unicode MS" pitchFamily="34" charset="-128"/>
                </a:rPr>
                <a:t>D: </a:t>
              </a:r>
              <a:r>
                <a:rPr kumimoji="0" lang="ko-KR" altLang="en-US" sz="7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영업파트너정보</a:t>
              </a:r>
            </a:p>
          </p:txBody>
        </p:sp>
        <p:cxnSp>
          <p:nvCxnSpPr>
            <p:cNvPr id="73" name="Straight Connector 72">
              <a:extLst>
                <a:ext uri="{FF2B5EF4-FFF2-40B4-BE49-F238E27FC236}">
                  <a16:creationId xmlns:a16="http://schemas.microsoft.com/office/drawing/2014/main" id="{7119117D-2B1C-C64C-8421-7C3ECEAD2DE5}"/>
                </a:ext>
              </a:extLst>
            </p:cNvPr>
            <p:cNvCxnSpPr/>
            <p:nvPr/>
          </p:nvCxnSpPr>
          <p:spPr>
            <a:xfrm>
              <a:off x="2527344" y="5906123"/>
              <a:ext cx="220907" cy="0"/>
            </a:xfrm>
            <a:prstGeom prst="line">
              <a:avLst/>
            </a:prstGeom>
            <a:noFill/>
            <a:ln w="28575" cap="flat" cmpd="sng" algn="ctr">
              <a:solidFill>
                <a:srgbClr val="000000"/>
              </a:solidFill>
              <a:prstDash val="solid"/>
            </a:ln>
            <a:effectLst/>
          </p:spPr>
        </p:cxnSp>
        <p:cxnSp>
          <p:nvCxnSpPr>
            <p:cNvPr id="74" name="Straight Connector 73">
              <a:extLst>
                <a:ext uri="{FF2B5EF4-FFF2-40B4-BE49-F238E27FC236}">
                  <a16:creationId xmlns:a16="http://schemas.microsoft.com/office/drawing/2014/main" id="{B4BB1E6A-D25D-F34C-828F-F31FE08480ED}"/>
                </a:ext>
              </a:extLst>
            </p:cNvPr>
            <p:cNvCxnSpPr>
              <a:stCxn id="70" idx="0"/>
            </p:cNvCxnSpPr>
            <p:nvPr/>
          </p:nvCxnSpPr>
          <p:spPr>
            <a:xfrm flipV="1">
              <a:off x="3427471" y="5647533"/>
              <a:ext cx="0" cy="141542"/>
            </a:xfrm>
            <a:prstGeom prst="line">
              <a:avLst/>
            </a:prstGeom>
            <a:noFill/>
            <a:ln w="28575" cap="flat" cmpd="sng" algn="ctr">
              <a:solidFill>
                <a:srgbClr val="000000"/>
              </a:solidFill>
              <a:prstDash val="solid"/>
            </a:ln>
            <a:effectLst/>
          </p:spPr>
        </p:cxnSp>
        <p:cxnSp>
          <p:nvCxnSpPr>
            <p:cNvPr id="75" name="Straight Connector 74">
              <a:extLst>
                <a:ext uri="{FF2B5EF4-FFF2-40B4-BE49-F238E27FC236}">
                  <a16:creationId xmlns:a16="http://schemas.microsoft.com/office/drawing/2014/main" id="{626C2770-EAE7-4D4B-A0CA-6874621B4CFB}"/>
                </a:ext>
              </a:extLst>
            </p:cNvPr>
            <p:cNvCxnSpPr>
              <a:endCxn id="68" idx="0"/>
            </p:cNvCxnSpPr>
            <p:nvPr/>
          </p:nvCxnSpPr>
          <p:spPr>
            <a:xfrm>
              <a:off x="2748251" y="5202127"/>
              <a:ext cx="662048" cy="145899"/>
            </a:xfrm>
            <a:prstGeom prst="line">
              <a:avLst/>
            </a:prstGeom>
            <a:noFill/>
            <a:ln w="28575" cap="flat" cmpd="sng" algn="ctr">
              <a:solidFill>
                <a:srgbClr val="000000"/>
              </a:solidFill>
              <a:prstDash val="solid"/>
            </a:ln>
            <a:effectLst/>
          </p:spPr>
        </p:cxnSp>
        <p:cxnSp>
          <p:nvCxnSpPr>
            <p:cNvPr id="76" name="Straight Connector 75">
              <a:extLst>
                <a:ext uri="{FF2B5EF4-FFF2-40B4-BE49-F238E27FC236}">
                  <a16:creationId xmlns:a16="http://schemas.microsoft.com/office/drawing/2014/main" id="{9131DCF7-7559-5947-8ED2-651CE11CFA2B}"/>
                </a:ext>
              </a:extLst>
            </p:cNvPr>
            <p:cNvCxnSpPr/>
            <p:nvPr/>
          </p:nvCxnSpPr>
          <p:spPr>
            <a:xfrm flipV="1">
              <a:off x="2579970" y="4763242"/>
              <a:ext cx="0" cy="129547"/>
            </a:xfrm>
            <a:prstGeom prst="line">
              <a:avLst/>
            </a:prstGeom>
            <a:noFill/>
            <a:ln w="28575" cap="flat" cmpd="sng" algn="ctr">
              <a:solidFill>
                <a:srgbClr val="000000"/>
              </a:solidFill>
              <a:prstDash val="sysDot"/>
            </a:ln>
            <a:effectLst/>
          </p:spPr>
        </p:cxnSp>
        <p:cxnSp>
          <p:nvCxnSpPr>
            <p:cNvPr id="77" name="Straight Connector 76">
              <a:extLst>
                <a:ext uri="{FF2B5EF4-FFF2-40B4-BE49-F238E27FC236}">
                  <a16:creationId xmlns:a16="http://schemas.microsoft.com/office/drawing/2014/main" id="{0118EF57-C1F2-D84B-9C73-82616C74AD06}"/>
                </a:ext>
              </a:extLst>
            </p:cNvPr>
            <p:cNvCxnSpPr/>
            <p:nvPr/>
          </p:nvCxnSpPr>
          <p:spPr>
            <a:xfrm>
              <a:off x="2579970" y="4763241"/>
              <a:ext cx="1654080" cy="0"/>
            </a:xfrm>
            <a:prstGeom prst="line">
              <a:avLst/>
            </a:prstGeom>
            <a:noFill/>
            <a:ln w="28575" cap="flat" cmpd="sng" algn="ctr">
              <a:solidFill>
                <a:srgbClr val="000000"/>
              </a:solidFill>
              <a:prstDash val="sysDot"/>
            </a:ln>
            <a:effectLst/>
          </p:spPr>
        </p:cxnSp>
        <p:cxnSp>
          <p:nvCxnSpPr>
            <p:cNvPr id="78" name="Straight Connector 77">
              <a:extLst>
                <a:ext uri="{FF2B5EF4-FFF2-40B4-BE49-F238E27FC236}">
                  <a16:creationId xmlns:a16="http://schemas.microsoft.com/office/drawing/2014/main" id="{1E4F2E73-F23E-1F41-9DB3-8A1234C8CAB5}"/>
                </a:ext>
              </a:extLst>
            </p:cNvPr>
            <p:cNvCxnSpPr/>
            <p:nvPr/>
          </p:nvCxnSpPr>
          <p:spPr>
            <a:xfrm flipV="1">
              <a:off x="4234050" y="4763241"/>
              <a:ext cx="0" cy="139379"/>
            </a:xfrm>
            <a:prstGeom prst="line">
              <a:avLst/>
            </a:prstGeom>
            <a:noFill/>
            <a:ln w="28575" cap="flat" cmpd="sng" algn="ctr">
              <a:solidFill>
                <a:srgbClr val="000000"/>
              </a:solidFill>
              <a:prstDash val="sysDot"/>
            </a:ln>
            <a:effectLst/>
          </p:spPr>
        </p:cxnSp>
        <p:cxnSp>
          <p:nvCxnSpPr>
            <p:cNvPr id="79" name="Straight Connector 78">
              <a:extLst>
                <a:ext uri="{FF2B5EF4-FFF2-40B4-BE49-F238E27FC236}">
                  <a16:creationId xmlns:a16="http://schemas.microsoft.com/office/drawing/2014/main" id="{844D3A7C-1527-AB42-AB45-506E34E7BD45}"/>
                </a:ext>
              </a:extLst>
            </p:cNvPr>
            <p:cNvCxnSpPr>
              <a:endCxn id="68" idx="0"/>
            </p:cNvCxnSpPr>
            <p:nvPr/>
          </p:nvCxnSpPr>
          <p:spPr>
            <a:xfrm>
              <a:off x="3406848" y="4284823"/>
              <a:ext cx="3451" cy="1063203"/>
            </a:xfrm>
            <a:prstGeom prst="line">
              <a:avLst/>
            </a:prstGeom>
            <a:noFill/>
            <a:ln w="28575" cap="flat" cmpd="sng" algn="ctr">
              <a:solidFill>
                <a:srgbClr val="000000"/>
              </a:solidFill>
              <a:prstDash val="sysDot"/>
            </a:ln>
            <a:effectLst/>
          </p:spPr>
        </p:cxnSp>
        <p:grpSp>
          <p:nvGrpSpPr>
            <p:cNvPr id="80" name="Group 79">
              <a:extLst>
                <a:ext uri="{FF2B5EF4-FFF2-40B4-BE49-F238E27FC236}">
                  <a16:creationId xmlns:a16="http://schemas.microsoft.com/office/drawing/2014/main" id="{D1C5A12A-1934-6448-B91F-B49EA639D5DC}"/>
                </a:ext>
              </a:extLst>
            </p:cNvPr>
            <p:cNvGrpSpPr/>
            <p:nvPr/>
          </p:nvGrpSpPr>
          <p:grpSpPr>
            <a:xfrm>
              <a:off x="2579970" y="2925103"/>
              <a:ext cx="1654080" cy="1045458"/>
              <a:chOff x="8220094" y="3107721"/>
              <a:chExt cx="1654080" cy="1045458"/>
            </a:xfrm>
          </p:grpSpPr>
          <p:cxnSp>
            <p:nvCxnSpPr>
              <p:cNvPr id="89" name="Straight Connector 88">
                <a:extLst>
                  <a:ext uri="{FF2B5EF4-FFF2-40B4-BE49-F238E27FC236}">
                    <a16:creationId xmlns:a16="http://schemas.microsoft.com/office/drawing/2014/main" id="{FF651BF6-7C45-9145-813B-B80DA713AFC0}"/>
                  </a:ext>
                </a:extLst>
              </p:cNvPr>
              <p:cNvCxnSpPr/>
              <p:nvPr/>
            </p:nvCxnSpPr>
            <p:spPr>
              <a:xfrm flipV="1">
                <a:off x="9046972" y="3314406"/>
                <a:ext cx="0" cy="838773"/>
              </a:xfrm>
              <a:prstGeom prst="line">
                <a:avLst/>
              </a:prstGeom>
              <a:noFill/>
              <a:ln w="28575" cap="flat" cmpd="sng" algn="ctr">
                <a:solidFill>
                  <a:srgbClr val="000000"/>
                </a:solidFill>
                <a:prstDash val="sysDot"/>
              </a:ln>
              <a:effectLst/>
            </p:spPr>
          </p:cxnSp>
          <p:cxnSp>
            <p:nvCxnSpPr>
              <p:cNvPr id="90" name="Straight Connector 89">
                <a:extLst>
                  <a:ext uri="{FF2B5EF4-FFF2-40B4-BE49-F238E27FC236}">
                    <a16:creationId xmlns:a16="http://schemas.microsoft.com/office/drawing/2014/main" id="{59825236-C5F5-9041-953A-E1740CAD6AC8}"/>
                  </a:ext>
                </a:extLst>
              </p:cNvPr>
              <p:cNvCxnSpPr/>
              <p:nvPr/>
            </p:nvCxnSpPr>
            <p:spPr>
              <a:xfrm>
                <a:off x="8220094" y="3304389"/>
                <a:ext cx="1654080" cy="0"/>
              </a:xfrm>
              <a:prstGeom prst="line">
                <a:avLst/>
              </a:prstGeom>
              <a:noFill/>
              <a:ln w="28575" cap="flat" cmpd="sng" algn="ctr">
                <a:solidFill>
                  <a:srgbClr val="000000"/>
                </a:solidFill>
                <a:prstDash val="sysDot"/>
              </a:ln>
              <a:effectLst/>
            </p:spPr>
          </p:cxnSp>
          <p:cxnSp>
            <p:nvCxnSpPr>
              <p:cNvPr id="91" name="Straight Connector 90">
                <a:extLst>
                  <a:ext uri="{FF2B5EF4-FFF2-40B4-BE49-F238E27FC236}">
                    <a16:creationId xmlns:a16="http://schemas.microsoft.com/office/drawing/2014/main" id="{4C07ADC2-3730-164A-B1E0-D656F34EEE2B}"/>
                  </a:ext>
                </a:extLst>
              </p:cNvPr>
              <p:cNvCxnSpPr/>
              <p:nvPr/>
            </p:nvCxnSpPr>
            <p:spPr>
              <a:xfrm>
                <a:off x="8226672" y="3120877"/>
                <a:ext cx="0" cy="183512"/>
              </a:xfrm>
              <a:prstGeom prst="line">
                <a:avLst/>
              </a:prstGeom>
              <a:noFill/>
              <a:ln w="28575" cap="flat" cmpd="sng" algn="ctr">
                <a:solidFill>
                  <a:srgbClr val="000000"/>
                </a:solidFill>
                <a:prstDash val="sysDot"/>
              </a:ln>
              <a:effectLst/>
            </p:spPr>
          </p:cxnSp>
          <p:cxnSp>
            <p:nvCxnSpPr>
              <p:cNvPr id="92" name="Straight Connector 91">
                <a:extLst>
                  <a:ext uri="{FF2B5EF4-FFF2-40B4-BE49-F238E27FC236}">
                    <a16:creationId xmlns:a16="http://schemas.microsoft.com/office/drawing/2014/main" id="{37A23072-53F4-E944-849F-F9DAF57CE175}"/>
                  </a:ext>
                </a:extLst>
              </p:cNvPr>
              <p:cNvCxnSpPr/>
              <p:nvPr/>
            </p:nvCxnSpPr>
            <p:spPr>
              <a:xfrm>
                <a:off x="9857805" y="3107721"/>
                <a:ext cx="0" cy="183512"/>
              </a:xfrm>
              <a:prstGeom prst="line">
                <a:avLst/>
              </a:prstGeom>
              <a:noFill/>
              <a:ln w="28575" cap="flat" cmpd="sng" algn="ctr">
                <a:solidFill>
                  <a:srgbClr val="000000"/>
                </a:solidFill>
                <a:prstDash val="sysDot"/>
              </a:ln>
              <a:effectLst/>
            </p:spPr>
          </p:cxnSp>
        </p:grpSp>
        <p:cxnSp>
          <p:nvCxnSpPr>
            <p:cNvPr id="81" name="Straight Connector 80">
              <a:extLst>
                <a:ext uri="{FF2B5EF4-FFF2-40B4-BE49-F238E27FC236}">
                  <a16:creationId xmlns:a16="http://schemas.microsoft.com/office/drawing/2014/main" id="{9EAACE61-D36B-034A-A487-25F1D6A92869}"/>
                </a:ext>
              </a:extLst>
            </p:cNvPr>
            <p:cNvCxnSpPr/>
            <p:nvPr/>
          </p:nvCxnSpPr>
          <p:spPr>
            <a:xfrm>
              <a:off x="4107227" y="5917321"/>
              <a:ext cx="220907" cy="0"/>
            </a:xfrm>
            <a:prstGeom prst="line">
              <a:avLst/>
            </a:prstGeom>
            <a:noFill/>
            <a:ln w="28575" cap="flat" cmpd="sng" algn="ctr">
              <a:solidFill>
                <a:srgbClr val="000000"/>
              </a:solidFill>
              <a:prstDash val="solid"/>
            </a:ln>
            <a:effectLst/>
          </p:spPr>
        </p:cxnSp>
        <p:sp>
          <p:nvSpPr>
            <p:cNvPr id="82" name="Cube 81">
              <a:extLst>
                <a:ext uri="{FF2B5EF4-FFF2-40B4-BE49-F238E27FC236}">
                  <a16:creationId xmlns:a16="http://schemas.microsoft.com/office/drawing/2014/main" id="{F4DC09CF-63C1-3A42-B662-84A73198B751}"/>
                </a:ext>
              </a:extLst>
            </p:cNvPr>
            <p:cNvSpPr/>
            <p:nvPr/>
          </p:nvSpPr>
          <p:spPr bwMode="gray">
            <a:xfrm>
              <a:off x="2210774" y="4009876"/>
              <a:ext cx="1595253" cy="305796"/>
            </a:xfrm>
            <a:prstGeom prst="cube">
              <a:avLst/>
            </a:prstGeom>
            <a:solidFill>
              <a:srgbClr val="00B050"/>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C: </a:t>
              </a:r>
              <a:r>
                <a:rPr kumimoji="0" lang="ko-KR" altLang="en-US" sz="9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판매원장</a:t>
              </a:r>
            </a:p>
          </p:txBody>
        </p:sp>
        <p:sp>
          <p:nvSpPr>
            <p:cNvPr id="83" name="Rectangle: Rounded Corners 112">
              <a:extLst>
                <a:ext uri="{FF2B5EF4-FFF2-40B4-BE49-F238E27FC236}">
                  <a16:creationId xmlns:a16="http://schemas.microsoft.com/office/drawing/2014/main" id="{0778A036-C2E1-2942-8AC6-73DFD2A7C05A}"/>
                </a:ext>
              </a:extLst>
            </p:cNvPr>
            <p:cNvSpPr/>
            <p:nvPr/>
          </p:nvSpPr>
          <p:spPr bwMode="gray">
            <a:xfrm>
              <a:off x="4106691" y="3985316"/>
              <a:ext cx="1678180" cy="299507"/>
            </a:xfrm>
            <a:prstGeom prst="roundRect">
              <a:avLst/>
            </a:prstGeom>
            <a:solidFill>
              <a:srgbClr val="4FB81C">
                <a:lumMod val="7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7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D: </a:t>
              </a:r>
              <a:r>
                <a:rPr kumimoji="0" lang="ko-KR" altLang="en-US" sz="7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영업사원정보</a:t>
              </a:r>
            </a:p>
          </p:txBody>
        </p:sp>
        <p:cxnSp>
          <p:nvCxnSpPr>
            <p:cNvPr id="84" name="Straight Connector 83">
              <a:extLst>
                <a:ext uri="{FF2B5EF4-FFF2-40B4-BE49-F238E27FC236}">
                  <a16:creationId xmlns:a16="http://schemas.microsoft.com/office/drawing/2014/main" id="{51BA2D58-9ACE-1A4B-9398-047604B69610}"/>
                </a:ext>
              </a:extLst>
            </p:cNvPr>
            <p:cNvCxnSpPr>
              <a:endCxn id="83" idx="1"/>
            </p:cNvCxnSpPr>
            <p:nvPr/>
          </p:nvCxnSpPr>
          <p:spPr>
            <a:xfrm>
              <a:off x="3818096" y="4135069"/>
              <a:ext cx="288595" cy="1"/>
            </a:xfrm>
            <a:prstGeom prst="line">
              <a:avLst/>
            </a:prstGeom>
            <a:noFill/>
            <a:ln w="28575" cap="flat" cmpd="sng" algn="ctr">
              <a:solidFill>
                <a:srgbClr val="000000"/>
              </a:solidFill>
              <a:prstDash val="sysDot"/>
            </a:ln>
            <a:effectLst/>
          </p:spPr>
        </p:cxnSp>
        <p:sp>
          <p:nvSpPr>
            <p:cNvPr id="85" name="Cube 84">
              <a:extLst>
                <a:ext uri="{FF2B5EF4-FFF2-40B4-BE49-F238E27FC236}">
                  <a16:creationId xmlns:a16="http://schemas.microsoft.com/office/drawing/2014/main" id="{E794A939-33B5-E34C-8ED0-8B450038FA19}"/>
                </a:ext>
              </a:extLst>
            </p:cNvPr>
            <p:cNvSpPr/>
            <p:nvPr/>
          </p:nvSpPr>
          <p:spPr bwMode="gray">
            <a:xfrm>
              <a:off x="3598506" y="2285855"/>
              <a:ext cx="1963872" cy="297460"/>
            </a:xfrm>
            <a:prstGeom prst="cube">
              <a:avLst/>
            </a:prstGeom>
            <a:solidFill>
              <a:srgbClr val="00B050"/>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C : </a:t>
              </a:r>
              <a:r>
                <a:rPr kumimoji="0" lang="ko-KR" altLang="en-US"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영업 </a:t>
              </a:r>
              <a:r>
                <a:rPr kumimoji="0" lang="ko-KR" altLang="en-US" sz="9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주체별</a:t>
              </a:r>
              <a:r>
                <a:rPr kumimoji="0" lang="ko-KR" altLang="en-US"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 판매현황</a:t>
              </a:r>
              <a:endParaRPr kumimoji="0" lang="ko-KR" altLang="en-US" sz="9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endParaRPr>
            </a:p>
          </p:txBody>
        </p:sp>
        <p:sp>
          <p:nvSpPr>
            <p:cNvPr id="86" name="Cube 85">
              <a:extLst>
                <a:ext uri="{FF2B5EF4-FFF2-40B4-BE49-F238E27FC236}">
                  <a16:creationId xmlns:a16="http://schemas.microsoft.com/office/drawing/2014/main" id="{F82BBB8C-01C4-3D4A-B1A4-5AC7AECE5527}"/>
                </a:ext>
              </a:extLst>
            </p:cNvPr>
            <p:cNvSpPr/>
            <p:nvPr/>
          </p:nvSpPr>
          <p:spPr bwMode="gray">
            <a:xfrm>
              <a:off x="1621541" y="2294415"/>
              <a:ext cx="1595253" cy="305796"/>
            </a:xfrm>
            <a:prstGeom prst="cube">
              <a:avLst/>
            </a:prstGeom>
            <a:solidFill>
              <a:srgbClr val="00B050"/>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altLang="ko-KR"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C : </a:t>
              </a:r>
              <a:r>
                <a:rPr kumimoji="0" lang="ko-KR" altLang="en-US" sz="9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rPr>
                <a:t>종합 영업 </a:t>
              </a:r>
              <a:r>
                <a:rPr kumimoji="0" lang="ko-KR" altLang="en-US" sz="9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현황판</a:t>
              </a:r>
            </a:p>
          </p:txBody>
        </p:sp>
        <p:sp>
          <p:nvSpPr>
            <p:cNvPr id="87" name="TextBox 86">
              <a:extLst>
                <a:ext uri="{FF2B5EF4-FFF2-40B4-BE49-F238E27FC236}">
                  <a16:creationId xmlns:a16="http://schemas.microsoft.com/office/drawing/2014/main" id="{7809E535-A271-8C46-9BDE-DB3EF9746A59}"/>
                </a:ext>
              </a:extLst>
            </p:cNvPr>
            <p:cNvSpPr txBox="1"/>
            <p:nvPr/>
          </p:nvSpPr>
          <p:spPr>
            <a:xfrm>
              <a:off x="9967857" y="5873137"/>
              <a:ext cx="1176880" cy="222147"/>
            </a:xfrm>
            <a:prstGeom prst="rect">
              <a:avLst/>
            </a:prstGeom>
            <a:solidFill>
              <a:srgbClr val="FFFFFF">
                <a:lumMod val="95000"/>
              </a:srgbClr>
            </a:solidFill>
          </p:spPr>
          <p:txBody>
            <a:bodyPr wrap="none" lIns="0" tIns="0" rIns="0" bIns="0" rtlCol="0">
              <a:spAutoFit/>
            </a:bodyPr>
            <a:lstStyle/>
            <a:p>
              <a:pPr marL="0" marR="0" lvl="0" indent="0" defTabSz="914400" eaLnBrk="1" fontAlgn="base" latinLnBrk="0" hangingPunct="1">
                <a:lnSpc>
                  <a:spcPct val="100000"/>
                </a:lnSpc>
                <a:spcBef>
                  <a:spcPts val="600"/>
                </a:spcBef>
                <a:spcAft>
                  <a:spcPct val="0"/>
                </a:spcAft>
                <a:buClr>
                  <a:srgbClr val="F0AB00"/>
                </a:buClr>
                <a:buSzPct val="80000"/>
                <a:buFontTx/>
                <a:buNone/>
                <a:tabLst/>
                <a:defRPr/>
              </a:pPr>
              <a:r>
                <a:rPr kumimoji="0" lang="en-US" altLang="ko-KR"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Private</a:t>
              </a:r>
              <a:r>
                <a:rPr kumimoji="0" lang="ko-KR" altLang="en-US"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 </a:t>
              </a:r>
              <a:r>
                <a:rPr kumimoji="0" lang="en-US" altLang="ko-KR"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CDS View</a:t>
              </a:r>
              <a:endParaRPr kumimoji="0" lang="ko-KR" altLang="en-US" sz="105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sp>
          <p:nvSpPr>
            <p:cNvPr id="88" name="TextBox 87">
              <a:extLst>
                <a:ext uri="{FF2B5EF4-FFF2-40B4-BE49-F238E27FC236}">
                  <a16:creationId xmlns:a16="http://schemas.microsoft.com/office/drawing/2014/main" id="{12CE35DF-CCF5-0341-82F6-105F318F6C21}"/>
                </a:ext>
              </a:extLst>
            </p:cNvPr>
            <p:cNvSpPr txBox="1"/>
            <p:nvPr/>
          </p:nvSpPr>
          <p:spPr>
            <a:xfrm>
              <a:off x="9923879" y="4612571"/>
              <a:ext cx="1176880" cy="222147"/>
            </a:xfrm>
            <a:prstGeom prst="rect">
              <a:avLst/>
            </a:prstGeom>
            <a:solidFill>
              <a:srgbClr val="FFFFFF">
                <a:lumMod val="95000"/>
              </a:srgbClr>
            </a:solidFill>
          </p:spPr>
          <p:txBody>
            <a:bodyPr wrap="none" lIns="0" tIns="0" rIns="0" bIns="0" rtlCol="0">
              <a:spAutoFit/>
            </a:bodyPr>
            <a:lstStyle/>
            <a:p>
              <a:pPr marL="0" marR="0" lvl="0" indent="0" defTabSz="914400" eaLnBrk="1" fontAlgn="base" latinLnBrk="0" hangingPunct="1">
                <a:lnSpc>
                  <a:spcPct val="100000"/>
                </a:lnSpc>
                <a:spcBef>
                  <a:spcPts val="600"/>
                </a:spcBef>
                <a:spcAft>
                  <a:spcPct val="0"/>
                </a:spcAft>
                <a:buClr>
                  <a:srgbClr val="F0AB00"/>
                </a:buClr>
                <a:buSzPct val="80000"/>
                <a:buFontTx/>
                <a:buNone/>
                <a:tabLst/>
                <a:defRPr/>
              </a:pPr>
              <a:r>
                <a:rPr kumimoji="0" lang="en-US" altLang="ko-KR"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Private</a:t>
              </a:r>
              <a:r>
                <a:rPr kumimoji="0" lang="ko-KR" altLang="en-US"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 </a:t>
              </a:r>
              <a:r>
                <a:rPr kumimoji="0" lang="en-US" altLang="ko-KR"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rPr>
                <a:t>CDS View</a:t>
              </a:r>
              <a:endParaRPr kumimoji="0" lang="ko-KR" altLang="en-US" sz="1050" b="0" i="0" u="none" strike="noStrike" kern="0" cap="none" spc="0" normalizeH="0" baseline="0" noProof="0" dirty="0" err="1">
                <a:ln>
                  <a:noFill/>
                </a:ln>
                <a:solidFill>
                  <a:srgbClr val="000000"/>
                </a:solidFill>
                <a:effectLst/>
                <a:uLnTx/>
                <a:uFillTx/>
                <a:ea typeface="Arial Unicode MS" pitchFamily="34" charset="-128"/>
                <a:cs typeface="Arial Unicode MS" pitchFamily="34" charset="-128"/>
              </a:endParaRPr>
            </a:p>
          </p:txBody>
        </p:sp>
      </p:grpSp>
      <p:sp>
        <p:nvSpPr>
          <p:cNvPr id="93" name="Rectangle 92">
            <a:extLst>
              <a:ext uri="{FF2B5EF4-FFF2-40B4-BE49-F238E27FC236}">
                <a16:creationId xmlns:a16="http://schemas.microsoft.com/office/drawing/2014/main" id="{B0774A99-174A-E64A-9BAA-CA2E4DFB7BEC}"/>
              </a:ext>
            </a:extLst>
          </p:cNvPr>
          <p:cNvSpPr/>
          <p:nvPr/>
        </p:nvSpPr>
        <p:spPr>
          <a:xfrm>
            <a:off x="505459" y="1328735"/>
            <a:ext cx="11183437" cy="830997"/>
          </a:xfrm>
          <a:prstGeom prst="rect">
            <a:avLst/>
          </a:prstGeom>
        </p:spPr>
        <p:txBody>
          <a:bodyPr wrap="square">
            <a:spAutoFit/>
          </a:bodyPr>
          <a:lstStyle/>
          <a:p>
            <a:pPr>
              <a:defRPr/>
            </a:pPr>
            <a:r>
              <a:rPr lang="en-US" altLang="ko-KR" sz="1600" dirty="0">
                <a:solidFill>
                  <a:srgbClr val="000000"/>
                </a:solidFill>
                <a:latin typeface="Malgun Gothic" panose="020B0503020000020004" pitchFamily="34" charset="-127"/>
                <a:ea typeface="Malgun Gothic" panose="020B0503020000020004" pitchFamily="34" charset="-127"/>
              </a:rPr>
              <a:t>S4H Embedded Analytics</a:t>
            </a:r>
            <a:r>
              <a:rPr lang="ko-KR" altLang="en-US" sz="1600" dirty="0">
                <a:solidFill>
                  <a:srgbClr val="000000"/>
                </a:solidFill>
                <a:latin typeface="Malgun Gothic" panose="020B0503020000020004" pitchFamily="34" charset="-127"/>
                <a:ea typeface="Malgun Gothic" panose="020B0503020000020004" pitchFamily="34" charset="-127"/>
              </a:rPr>
              <a:t>는 </a:t>
            </a:r>
            <a:r>
              <a:rPr lang="en-US" altLang="ko-KR" sz="1600" dirty="0">
                <a:solidFill>
                  <a:srgbClr val="000000"/>
                </a:solidFill>
                <a:latin typeface="Malgun Gothic" panose="020B0503020000020004" pitchFamily="34" charset="-127"/>
                <a:ea typeface="Malgun Gothic" panose="020B0503020000020004" pitchFamily="34" charset="-127"/>
              </a:rPr>
              <a:t>VDM(Virtual Data Model) framework</a:t>
            </a:r>
            <a:r>
              <a:rPr lang="ko-KR" altLang="en-US" sz="1600" dirty="0" err="1">
                <a:solidFill>
                  <a:srgbClr val="000000"/>
                </a:solidFill>
                <a:latin typeface="Malgun Gothic" panose="020B0503020000020004" pitchFamily="34" charset="-127"/>
                <a:ea typeface="Malgun Gothic" panose="020B0503020000020004" pitchFamily="34" charset="-127"/>
              </a:rPr>
              <a:t>으로</a:t>
            </a:r>
            <a:r>
              <a:rPr lang="ko-KR" altLang="en-US" sz="1600" dirty="0">
                <a:solidFill>
                  <a:srgbClr val="000000"/>
                </a:solidFill>
                <a:latin typeface="Malgun Gothic" panose="020B0503020000020004" pitchFamily="34" charset="-127"/>
                <a:ea typeface="Malgun Gothic" panose="020B0503020000020004" pitchFamily="34" charset="-127"/>
              </a:rPr>
              <a:t> 구현되어 있으며</a:t>
            </a:r>
            <a:r>
              <a:rPr lang="en-US" altLang="ko-KR" sz="1600" dirty="0">
                <a:solidFill>
                  <a:srgbClr val="000000"/>
                </a:solidFill>
                <a:latin typeface="Malgun Gothic" panose="020B0503020000020004" pitchFamily="34" charset="-127"/>
                <a:ea typeface="Malgun Gothic" panose="020B0503020000020004" pitchFamily="34" charset="-127"/>
              </a:rPr>
              <a:t>,  VDM</a:t>
            </a:r>
            <a:r>
              <a:rPr lang="ko-KR" altLang="en-US" sz="1600" dirty="0">
                <a:solidFill>
                  <a:srgbClr val="000000"/>
                </a:solidFill>
                <a:latin typeface="Malgun Gothic" panose="020B0503020000020004" pitchFamily="34" charset="-127"/>
                <a:ea typeface="Malgun Gothic" panose="020B0503020000020004" pitchFamily="34" charset="-127"/>
              </a:rPr>
              <a:t>은 아래와 같이 </a:t>
            </a:r>
            <a:r>
              <a:rPr lang="en-US" altLang="ko-KR" sz="1600" dirty="0">
                <a:solidFill>
                  <a:srgbClr val="000000"/>
                </a:solidFill>
                <a:latin typeface="Malgun Gothic" panose="020B0503020000020004" pitchFamily="34" charset="-127"/>
                <a:ea typeface="Malgun Gothic" panose="020B0503020000020004" pitchFamily="34" charset="-127"/>
              </a:rPr>
              <a:t>Basic CDS, Interface CDS </a:t>
            </a:r>
            <a:r>
              <a:rPr lang="ko-KR" altLang="en-US" sz="1600" dirty="0">
                <a:solidFill>
                  <a:srgbClr val="000000"/>
                </a:solidFill>
                <a:latin typeface="Malgun Gothic" panose="020B0503020000020004" pitchFamily="34" charset="-127"/>
                <a:ea typeface="Malgun Gothic" panose="020B0503020000020004" pitchFamily="34" charset="-127"/>
              </a:rPr>
              <a:t>그리고 </a:t>
            </a:r>
            <a:r>
              <a:rPr lang="en-US" altLang="ko-KR" sz="1600" dirty="0">
                <a:solidFill>
                  <a:srgbClr val="000000"/>
                </a:solidFill>
                <a:latin typeface="Malgun Gothic" panose="020B0503020000020004" pitchFamily="34" charset="-127"/>
                <a:ea typeface="Malgun Gothic" panose="020B0503020000020004" pitchFamily="34" charset="-127"/>
              </a:rPr>
              <a:t>Consumption CDS</a:t>
            </a:r>
            <a:r>
              <a:rPr lang="ko-KR" altLang="en-US" sz="1600" dirty="0">
                <a:solidFill>
                  <a:srgbClr val="000000"/>
                </a:solidFill>
                <a:latin typeface="Malgun Gothic" panose="020B0503020000020004" pitchFamily="34" charset="-127"/>
                <a:ea typeface="Malgun Gothic" panose="020B0503020000020004" pitchFamily="34" charset="-127"/>
              </a:rPr>
              <a:t>로 구성되며</a:t>
            </a:r>
            <a:r>
              <a:rPr lang="en-US" altLang="ko-KR" sz="1600" dirty="0">
                <a:solidFill>
                  <a:srgbClr val="000000"/>
                </a:solidFill>
                <a:latin typeface="Malgun Gothic" panose="020B0503020000020004" pitchFamily="34" charset="-127"/>
                <a:ea typeface="Malgun Gothic" panose="020B0503020000020004" pitchFamily="34" charset="-127"/>
              </a:rPr>
              <a:t>, </a:t>
            </a:r>
            <a:r>
              <a:rPr lang="ko-KR" altLang="en-US" sz="1600" dirty="0">
                <a:solidFill>
                  <a:srgbClr val="000000"/>
                </a:solidFill>
                <a:latin typeface="Malgun Gothic" panose="020B0503020000020004" pitchFamily="34" charset="-127"/>
                <a:ea typeface="Malgun Gothic" panose="020B0503020000020004" pitchFamily="34" charset="-127"/>
              </a:rPr>
              <a:t>최종 </a:t>
            </a:r>
            <a:r>
              <a:rPr lang="en-US" altLang="ko-KR" sz="1600" dirty="0">
                <a:solidFill>
                  <a:srgbClr val="000000"/>
                </a:solidFill>
                <a:latin typeface="Malgun Gothic" panose="020B0503020000020004" pitchFamily="34" charset="-127"/>
                <a:ea typeface="Malgun Gothic" panose="020B0503020000020004" pitchFamily="34" charset="-127"/>
              </a:rPr>
              <a:t>Consumption CDS </a:t>
            </a:r>
            <a:r>
              <a:rPr lang="ko-KR" altLang="en-US" sz="1600" dirty="0">
                <a:solidFill>
                  <a:srgbClr val="000000"/>
                </a:solidFill>
                <a:latin typeface="Malgun Gothic" panose="020B0503020000020004" pitchFamily="34" charset="-127"/>
                <a:ea typeface="Malgun Gothic" panose="020B0503020000020004" pitchFamily="34" charset="-127"/>
              </a:rPr>
              <a:t>는 업무 요건에 맞게 다양한 용도로 활용되며 특히 </a:t>
            </a:r>
            <a:r>
              <a:rPr lang="en-US" altLang="ko-KR" sz="1600" dirty="0">
                <a:solidFill>
                  <a:srgbClr val="000000"/>
                </a:solidFill>
                <a:latin typeface="Malgun Gothic" panose="020B0503020000020004" pitchFamily="34" charset="-127"/>
                <a:ea typeface="Malgun Gothic" panose="020B0503020000020004" pitchFamily="34" charset="-127"/>
              </a:rPr>
              <a:t>Custom </a:t>
            </a:r>
            <a:r>
              <a:rPr lang="ko-KR" altLang="en-US" sz="1600" dirty="0">
                <a:solidFill>
                  <a:srgbClr val="000000"/>
                </a:solidFill>
                <a:latin typeface="Malgun Gothic" panose="020B0503020000020004" pitchFamily="34" charset="-127"/>
                <a:ea typeface="Malgun Gothic" panose="020B0503020000020004" pitchFamily="34" charset="-127"/>
              </a:rPr>
              <a:t>개발에도 유연하게 활용됩니다</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 </a:t>
            </a:r>
          </a:p>
        </p:txBody>
      </p:sp>
      <p:sp>
        <p:nvSpPr>
          <p:cNvPr id="94" name="Title 1">
            <a:extLst>
              <a:ext uri="{FF2B5EF4-FFF2-40B4-BE49-F238E27FC236}">
                <a16:creationId xmlns:a16="http://schemas.microsoft.com/office/drawing/2014/main" id="{C310A13C-1A52-2F4E-A5B7-DCBBE9EF145B}"/>
              </a:ext>
            </a:extLst>
          </p:cNvPr>
          <p:cNvSpPr txBox="1">
            <a:spLocks/>
          </p:cNvSpPr>
          <p:nvPr/>
        </p:nvSpPr>
        <p:spPr bwMode="black">
          <a:xfrm>
            <a:off x="504001" y="504000"/>
            <a:ext cx="11186476" cy="646331"/>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algun Gothic" panose="020B0503020000020004" pitchFamily="34" charset="-127"/>
                <a:ea typeface="Malgun Gothic" panose="020B0503020000020004" pitchFamily="34" charset="-127"/>
                <a:cs typeface="+mj-cs"/>
              </a:defRPr>
            </a:lvl1pPr>
          </a:lstStyle>
          <a:p>
            <a:r>
              <a:rPr lang="en-US" altLang="ko-KR" dirty="0"/>
              <a:t>S4H Embedded Analytics</a:t>
            </a:r>
            <a:r>
              <a:rPr lang="ko-KR" altLang="en-US" dirty="0"/>
              <a:t> </a:t>
            </a:r>
            <a:r>
              <a:rPr lang="en-US" altLang="ko-KR" dirty="0"/>
              <a:t>in detail</a:t>
            </a:r>
            <a:br>
              <a:rPr lang="en-US" altLang="ko-KR" dirty="0"/>
            </a:br>
            <a:r>
              <a:rPr lang="en-US" altLang="ko-KR" sz="1800" b="0" dirty="0"/>
              <a:t>Virtual Data Model</a:t>
            </a:r>
            <a:endParaRPr lang="en-KR" sz="1800" b="0" dirty="0"/>
          </a:p>
        </p:txBody>
      </p:sp>
    </p:spTree>
    <p:extLst>
      <p:ext uri="{BB962C8B-B14F-4D97-AF65-F5344CB8AC3E}">
        <p14:creationId xmlns:p14="http://schemas.microsoft.com/office/powerpoint/2010/main" val="330254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B33E-63CA-5445-AD4A-8D1E98B798C7}"/>
              </a:ext>
            </a:extLst>
          </p:cNvPr>
          <p:cNvSpPr>
            <a:spLocks noGrp="1"/>
          </p:cNvSpPr>
          <p:nvPr>
            <p:ph type="title"/>
          </p:nvPr>
        </p:nvSpPr>
        <p:spPr>
          <a:xfrm>
            <a:off x="504001" y="504000"/>
            <a:ext cx="11186476" cy="646331"/>
          </a:xfrm>
        </p:spPr>
        <p:txBody>
          <a:bodyPr/>
          <a:lstStyle/>
          <a:p>
            <a:r>
              <a:rPr lang="en-US" altLang="ko-KR" dirty="0"/>
              <a:t>S4H Embedded Analytics</a:t>
            </a:r>
            <a:r>
              <a:rPr lang="ko-KR" altLang="en-US" dirty="0"/>
              <a:t> </a:t>
            </a:r>
            <a:r>
              <a:rPr lang="en-US" altLang="ko-KR" dirty="0"/>
              <a:t>in detail</a:t>
            </a:r>
            <a:br>
              <a:rPr lang="en-US" altLang="ko-KR" dirty="0"/>
            </a:br>
            <a:r>
              <a:rPr lang="en-US" altLang="ko-KR" sz="1800" b="0" dirty="0"/>
              <a:t>ABAP CDS view </a:t>
            </a:r>
            <a:r>
              <a:rPr lang="ko-KR" altLang="en-US" sz="1800" b="0" dirty="0"/>
              <a:t>기반 기술</a:t>
            </a:r>
            <a:endParaRPr lang="en-KR" sz="1800" b="0" dirty="0"/>
          </a:p>
        </p:txBody>
      </p:sp>
      <p:sp>
        <p:nvSpPr>
          <p:cNvPr id="3" name="Rectangle 2">
            <a:extLst>
              <a:ext uri="{FF2B5EF4-FFF2-40B4-BE49-F238E27FC236}">
                <a16:creationId xmlns:a16="http://schemas.microsoft.com/office/drawing/2014/main" id="{605DB1BD-866B-974A-849D-34CF1FE5ABB0}"/>
              </a:ext>
            </a:extLst>
          </p:cNvPr>
          <p:cNvSpPr/>
          <p:nvPr/>
        </p:nvSpPr>
        <p:spPr>
          <a:xfrm>
            <a:off x="505459" y="1328735"/>
            <a:ext cx="11183437" cy="830997"/>
          </a:xfrm>
          <a:prstGeom prst="rect">
            <a:avLst/>
          </a:prstGeom>
        </p:spPr>
        <p:txBody>
          <a:bodyPr wrap="square">
            <a:spAutoFit/>
          </a:bodyPr>
          <a:lstStyle/>
          <a:p>
            <a:pPr>
              <a:defRPr/>
            </a:pPr>
            <a:r>
              <a:rPr lang="en-US" altLang="ko-KR" sz="1600" dirty="0">
                <a:solidFill>
                  <a:srgbClr val="000000"/>
                </a:solidFill>
                <a:latin typeface="Malgun Gothic" panose="020B0503020000020004" pitchFamily="34" charset="-127"/>
                <a:ea typeface="Malgun Gothic" panose="020B0503020000020004" pitchFamily="34" charset="-127"/>
              </a:rPr>
              <a:t>ABAP CDS</a:t>
            </a:r>
            <a:r>
              <a:rPr lang="ko-KR" altLang="en-US" sz="1600" dirty="0">
                <a:solidFill>
                  <a:srgbClr val="000000"/>
                </a:solidFill>
                <a:latin typeface="Malgun Gothic" panose="020B0503020000020004" pitchFamily="34" charset="-127"/>
                <a:ea typeface="Malgun Gothic" panose="020B0503020000020004" pitchFamily="34" charset="-127"/>
              </a:rPr>
              <a:t>는 </a:t>
            </a:r>
            <a:r>
              <a:rPr lang="en-US" altLang="ko-KR" sz="1600" dirty="0">
                <a:solidFill>
                  <a:srgbClr val="000000"/>
                </a:solidFill>
                <a:latin typeface="Malgun Gothic" panose="020B0503020000020004" pitchFamily="34" charset="-127"/>
                <a:ea typeface="Malgun Gothic" panose="020B0503020000020004" pitchFamily="34" charset="-127"/>
              </a:rPr>
              <a:t>embedded analytics</a:t>
            </a:r>
            <a:r>
              <a:rPr lang="ko-KR" altLang="en-US" sz="1600" dirty="0">
                <a:solidFill>
                  <a:srgbClr val="000000"/>
                </a:solidFill>
                <a:latin typeface="Malgun Gothic" panose="020B0503020000020004" pitchFamily="34" charset="-127"/>
                <a:ea typeface="Malgun Gothic" panose="020B0503020000020004" pitchFamily="34" charset="-127"/>
              </a:rPr>
              <a:t>의 기반이 되는 기술이며</a:t>
            </a:r>
            <a:r>
              <a:rPr lang="en-US" altLang="ko-KR" sz="1600" dirty="0">
                <a:solidFill>
                  <a:srgbClr val="000000"/>
                </a:solidFill>
                <a:latin typeface="Malgun Gothic" panose="020B0503020000020004" pitchFamily="34" charset="-127"/>
                <a:ea typeface="Malgun Gothic" panose="020B0503020000020004" pitchFamily="34" charset="-127"/>
              </a:rPr>
              <a:t>, S4</a:t>
            </a:r>
            <a:r>
              <a:rPr lang="ko-KR" altLang="en-US" sz="1600" dirty="0">
                <a:solidFill>
                  <a:srgbClr val="000000"/>
                </a:solidFill>
                <a:latin typeface="Malgun Gothic" panose="020B0503020000020004" pitchFamily="34" charset="-127"/>
                <a:ea typeface="Malgun Gothic" panose="020B0503020000020004" pitchFamily="34" charset="-127"/>
              </a:rPr>
              <a:t>내에서 다양하게 활용 됩니다</a:t>
            </a:r>
            <a:r>
              <a:rPr lang="en-US" altLang="ko-KR" sz="1600" dirty="0">
                <a:solidFill>
                  <a:srgbClr val="000000"/>
                </a:solidFill>
                <a:latin typeface="Malgun Gothic" panose="020B0503020000020004" pitchFamily="34" charset="-127"/>
                <a:ea typeface="Malgun Gothic" panose="020B0503020000020004" pitchFamily="34" charset="-127"/>
              </a:rPr>
              <a:t>. ABAP CDS</a:t>
            </a:r>
            <a:r>
              <a:rPr lang="ko-KR" altLang="en-US" sz="1600" dirty="0">
                <a:solidFill>
                  <a:srgbClr val="000000"/>
                </a:solidFill>
                <a:latin typeface="Malgun Gothic" panose="020B0503020000020004" pitchFamily="34" charset="-127"/>
                <a:ea typeface="Malgun Gothic" panose="020B0503020000020004" pitchFamily="34" charset="-127"/>
              </a:rPr>
              <a:t>는 특히 </a:t>
            </a:r>
            <a:r>
              <a:rPr lang="en-US" altLang="ko-KR" sz="1600" dirty="0">
                <a:solidFill>
                  <a:srgbClr val="000000"/>
                </a:solidFill>
                <a:latin typeface="Malgun Gothic" panose="020B0503020000020004" pitchFamily="34" charset="-127"/>
                <a:ea typeface="Malgun Gothic" panose="020B0503020000020004" pitchFamily="34" charset="-127"/>
              </a:rPr>
              <a:t>HANA in-memory database</a:t>
            </a:r>
            <a:r>
              <a:rPr lang="ko-KR" altLang="en-US" sz="1600" dirty="0">
                <a:solidFill>
                  <a:srgbClr val="000000"/>
                </a:solidFill>
                <a:latin typeface="Malgun Gothic" panose="020B0503020000020004" pitchFamily="34" charset="-127"/>
                <a:ea typeface="Malgun Gothic" panose="020B0503020000020004" pitchFamily="34" charset="-127"/>
              </a:rPr>
              <a:t>에서</a:t>
            </a:r>
            <a:r>
              <a:rPr lang="en-US" altLang="ko-KR" sz="1600" dirty="0">
                <a:solidFill>
                  <a:srgbClr val="000000"/>
                </a:solidFill>
                <a:latin typeface="Malgun Gothic" panose="020B0503020000020004" pitchFamily="34" charset="-127"/>
                <a:ea typeface="Malgun Gothic" panose="020B0503020000020004" pitchFamily="34" charset="-127"/>
              </a:rPr>
              <a:t> </a:t>
            </a:r>
            <a:r>
              <a:rPr lang="ko-KR" altLang="en-US" sz="1600" dirty="0">
                <a:solidFill>
                  <a:srgbClr val="000000"/>
                </a:solidFill>
                <a:latin typeface="Malgun Gothic" panose="020B0503020000020004" pitchFamily="34" charset="-127"/>
                <a:ea typeface="Malgun Gothic" panose="020B0503020000020004" pitchFamily="34" charset="-127"/>
              </a:rPr>
              <a:t>실행</a:t>
            </a:r>
            <a:r>
              <a:rPr lang="en-US" altLang="ko-KR" sz="1600" dirty="0">
                <a:solidFill>
                  <a:srgbClr val="000000"/>
                </a:solidFill>
                <a:latin typeface="Malgun Gothic" panose="020B0503020000020004" pitchFamily="34" charset="-127"/>
                <a:ea typeface="Malgun Gothic" panose="020B0503020000020004" pitchFamily="34" charset="-127"/>
              </a:rPr>
              <a:t>(</a:t>
            </a:r>
            <a:r>
              <a:rPr lang="ko-KR" altLang="en-US" sz="1600" dirty="0">
                <a:solidFill>
                  <a:srgbClr val="000000"/>
                </a:solidFill>
                <a:latin typeface="Malgun Gothic" panose="020B0503020000020004" pitchFamily="34" charset="-127"/>
                <a:ea typeface="Malgun Gothic" panose="020B0503020000020004" pitchFamily="34" charset="-127"/>
              </a:rPr>
              <a:t>일명 </a:t>
            </a:r>
            <a:r>
              <a:rPr lang="en-US" altLang="ko-KR" sz="1600" dirty="0">
                <a:solidFill>
                  <a:srgbClr val="000000"/>
                </a:solidFill>
                <a:latin typeface="Malgun Gothic" panose="020B0503020000020004" pitchFamily="34" charset="-127"/>
                <a:ea typeface="Malgun Gothic" panose="020B0503020000020004" pitchFamily="34" charset="-127"/>
              </a:rPr>
              <a:t>code push down)</a:t>
            </a:r>
            <a:r>
              <a:rPr lang="ko-KR" altLang="en-US" sz="1600" dirty="0">
                <a:solidFill>
                  <a:srgbClr val="000000"/>
                </a:solidFill>
                <a:latin typeface="Malgun Gothic" panose="020B0503020000020004" pitchFamily="34" charset="-127"/>
                <a:ea typeface="Malgun Gothic" panose="020B0503020000020004" pitchFamily="34" charset="-127"/>
              </a:rPr>
              <a:t>되기에 일정한 성능이 보장되며</a:t>
            </a:r>
            <a:r>
              <a:rPr lang="en-US" altLang="ko-KR" sz="1600" dirty="0">
                <a:solidFill>
                  <a:srgbClr val="000000"/>
                </a:solidFill>
                <a:latin typeface="Malgun Gothic" panose="020B0503020000020004" pitchFamily="34" charset="-127"/>
                <a:ea typeface="Malgun Gothic" panose="020B0503020000020004" pitchFamily="34" charset="-127"/>
              </a:rPr>
              <a:t>, MVC</a:t>
            </a:r>
            <a:r>
              <a:rPr lang="ko-KR" altLang="en-US" sz="1600" dirty="0">
                <a:solidFill>
                  <a:srgbClr val="000000"/>
                </a:solidFill>
                <a:latin typeface="Malgun Gothic" panose="020B0503020000020004" pitchFamily="34" charset="-127"/>
                <a:ea typeface="Malgun Gothic" panose="020B0503020000020004" pitchFamily="34" charset="-127"/>
              </a:rPr>
              <a:t>에 맞게</a:t>
            </a:r>
            <a:r>
              <a:rPr lang="en-US" altLang="ko-KR" sz="1600" dirty="0">
                <a:solidFill>
                  <a:srgbClr val="000000"/>
                </a:solidFill>
                <a:latin typeface="Malgun Gothic" panose="020B0503020000020004" pitchFamily="34" charset="-127"/>
                <a:ea typeface="Malgun Gothic" panose="020B0503020000020004" pitchFamily="34" charset="-127"/>
              </a:rPr>
              <a:t> Fiori</a:t>
            </a:r>
            <a:r>
              <a:rPr lang="ko-KR" altLang="en-US" sz="1600" dirty="0">
                <a:solidFill>
                  <a:srgbClr val="000000"/>
                </a:solidFill>
                <a:latin typeface="Malgun Gothic" panose="020B0503020000020004" pitchFamily="34" charset="-127"/>
                <a:ea typeface="Malgun Gothic" panose="020B0503020000020004" pitchFamily="34" charset="-127"/>
              </a:rPr>
              <a:t>는 </a:t>
            </a:r>
            <a:r>
              <a:rPr lang="en-US" altLang="ko-KR" sz="1600" dirty="0">
                <a:solidFill>
                  <a:srgbClr val="000000"/>
                </a:solidFill>
                <a:latin typeface="Malgun Gothic" panose="020B0503020000020004" pitchFamily="34" charset="-127"/>
                <a:ea typeface="Malgun Gothic" panose="020B0503020000020004" pitchFamily="34" charset="-127"/>
              </a:rPr>
              <a:t>UI</a:t>
            </a:r>
            <a:r>
              <a:rPr lang="ko-KR" altLang="en-US" sz="1600" dirty="0">
                <a:solidFill>
                  <a:srgbClr val="000000"/>
                </a:solidFill>
                <a:latin typeface="Malgun Gothic" panose="020B0503020000020004" pitchFamily="34" charset="-127"/>
                <a:ea typeface="Malgun Gothic" panose="020B0503020000020004" pitchFamily="34" charset="-127"/>
              </a:rPr>
              <a:t>영역 그리고 </a:t>
            </a:r>
            <a:r>
              <a:rPr lang="en-US" altLang="ko-KR" sz="1600" dirty="0">
                <a:solidFill>
                  <a:srgbClr val="000000"/>
                </a:solidFill>
                <a:latin typeface="Malgun Gothic" panose="020B0503020000020004" pitchFamily="34" charset="-127"/>
                <a:ea typeface="Malgun Gothic" panose="020B0503020000020004" pitchFamily="34" charset="-127"/>
              </a:rPr>
              <a:t>Business Logic</a:t>
            </a:r>
            <a:r>
              <a:rPr lang="ko-KR" altLang="en-US" sz="1600" dirty="0">
                <a:solidFill>
                  <a:srgbClr val="000000"/>
                </a:solidFill>
                <a:latin typeface="Malgun Gothic" panose="020B0503020000020004" pitchFamily="34" charset="-127"/>
                <a:ea typeface="Malgun Gothic" panose="020B0503020000020004" pitchFamily="34" charset="-127"/>
              </a:rPr>
              <a:t>은 </a:t>
            </a:r>
            <a:r>
              <a:rPr lang="en-US" altLang="ko-KR" sz="1600" dirty="0">
                <a:solidFill>
                  <a:srgbClr val="000000"/>
                </a:solidFill>
                <a:latin typeface="Malgun Gothic" panose="020B0503020000020004" pitchFamily="34" charset="-127"/>
                <a:ea typeface="Malgun Gothic" panose="020B0503020000020004" pitchFamily="34" charset="-127"/>
              </a:rPr>
              <a:t>ABAP CDS</a:t>
            </a:r>
            <a:r>
              <a:rPr lang="ko-KR" altLang="en-US" sz="1600" dirty="0" err="1">
                <a:solidFill>
                  <a:srgbClr val="000000"/>
                </a:solidFill>
                <a:latin typeface="Malgun Gothic" panose="020B0503020000020004" pitchFamily="34" charset="-127"/>
                <a:ea typeface="Malgun Gothic" panose="020B0503020000020004" pitchFamily="34" charset="-127"/>
              </a:rPr>
              <a:t>를</a:t>
            </a:r>
            <a:r>
              <a:rPr lang="ko-KR" altLang="en-US" sz="1600" dirty="0">
                <a:solidFill>
                  <a:srgbClr val="000000"/>
                </a:solidFill>
                <a:latin typeface="Malgun Gothic" panose="020B0503020000020004" pitchFamily="34" charset="-127"/>
                <a:ea typeface="Malgun Gothic" panose="020B0503020000020004" pitchFamily="34" charset="-127"/>
              </a:rPr>
              <a:t> 활용해 구현하였습니다</a:t>
            </a:r>
            <a:r>
              <a:rPr lang="en-US" altLang="ko-KR" sz="1600" dirty="0">
                <a:solidFill>
                  <a:srgbClr val="000000"/>
                </a:solidFill>
                <a:latin typeface="Malgun Gothic" panose="020B0503020000020004" pitchFamily="34" charset="-127"/>
                <a:ea typeface="Malgun Gothic" panose="020B0503020000020004" pitchFamily="34" charset="-127"/>
              </a:rPr>
              <a:t>.</a:t>
            </a:r>
            <a:endParaRPr lang="ko-KR" altLang="en-US" sz="1600" dirty="0">
              <a:solidFill>
                <a:srgbClr val="000000"/>
              </a:solidFill>
              <a:latin typeface="Malgun Gothic" panose="020B0503020000020004" pitchFamily="34" charset="-127"/>
              <a:ea typeface="Malgun Gothic" panose="020B0503020000020004" pitchFamily="34" charset="-127"/>
            </a:endParaRPr>
          </a:p>
        </p:txBody>
      </p:sp>
      <p:sp>
        <p:nvSpPr>
          <p:cNvPr id="119" name="Rectangle 118">
            <a:extLst>
              <a:ext uri="{FF2B5EF4-FFF2-40B4-BE49-F238E27FC236}">
                <a16:creationId xmlns:a16="http://schemas.microsoft.com/office/drawing/2014/main" id="{FAEEC6B9-925E-A74E-9255-EFF85AEDF659}"/>
              </a:ext>
            </a:extLst>
          </p:cNvPr>
          <p:cNvSpPr/>
          <p:nvPr/>
        </p:nvSpPr>
        <p:spPr bwMode="gray">
          <a:xfrm>
            <a:off x="845098" y="2394924"/>
            <a:ext cx="3641512" cy="2807944"/>
          </a:xfrm>
          <a:prstGeom prst="rect">
            <a:avLst/>
          </a:prstGeom>
          <a:solidFill>
            <a:schemeClr val="accent4">
              <a:lumMod val="20000"/>
              <a:lumOff val="80000"/>
            </a:schemeClr>
          </a:solidFill>
          <a:ln w="6350" algn="ctr">
            <a:noFill/>
            <a:prstDash val="sysDash"/>
            <a:miter lim="800000"/>
            <a:headEnd/>
            <a:tailEnd/>
          </a:ln>
        </p:spPr>
        <p:txBody>
          <a:bodyPr lIns="67483" tIns="53986" rIns="67483" bIns="53986" rtlCol="0" anchor="t" anchorCtr="0"/>
          <a:lstStyle/>
          <a:p>
            <a:pPr algn="ctr" defTabSz="685595" fontAlgn="base">
              <a:spcBef>
                <a:spcPct val="50000"/>
              </a:spcBef>
              <a:spcAft>
                <a:spcPct val="0"/>
              </a:spcAft>
              <a:buClr>
                <a:srgbClr val="F0AB00"/>
              </a:buClr>
              <a:buSzPct val="80000"/>
            </a:pPr>
            <a:r>
              <a:rPr lang="en-US" altLang="ja-JP" sz="1600" kern="0" dirty="0">
                <a:latin typeface="+mj-lt"/>
                <a:cs typeface="Arial Unicode MS" pitchFamily="34" charset="-128"/>
              </a:rPr>
              <a:t>Application</a:t>
            </a:r>
            <a:r>
              <a:rPr lang="ja-JP" altLang="en-US" sz="1600" kern="0" dirty="0">
                <a:latin typeface="+mj-lt"/>
                <a:cs typeface="Arial Unicode MS" pitchFamily="34" charset="-128"/>
              </a:rPr>
              <a:t> </a:t>
            </a:r>
            <a:r>
              <a:rPr lang="en-US" altLang="ja-JP" sz="1600" kern="0" dirty="0">
                <a:latin typeface="+mj-lt"/>
                <a:cs typeface="Arial Unicode MS" pitchFamily="34" charset="-128"/>
              </a:rPr>
              <a:t>Server</a:t>
            </a:r>
            <a:endParaRPr lang="ja-JP" altLang="en-US" sz="1600" kern="0" dirty="0">
              <a:latin typeface="+mj-lt"/>
              <a:cs typeface="Arial Unicode MS" pitchFamily="34" charset="-128"/>
            </a:endParaRPr>
          </a:p>
        </p:txBody>
      </p:sp>
      <p:sp>
        <p:nvSpPr>
          <p:cNvPr id="120" name="Rectangle 119">
            <a:extLst>
              <a:ext uri="{FF2B5EF4-FFF2-40B4-BE49-F238E27FC236}">
                <a16:creationId xmlns:a16="http://schemas.microsoft.com/office/drawing/2014/main" id="{ED1CD38F-74AC-5446-967B-53D19333E36A}"/>
              </a:ext>
            </a:extLst>
          </p:cNvPr>
          <p:cNvSpPr/>
          <p:nvPr/>
        </p:nvSpPr>
        <p:spPr bwMode="gray">
          <a:xfrm>
            <a:off x="845098" y="5261666"/>
            <a:ext cx="3641512" cy="1150311"/>
          </a:xfrm>
          <a:prstGeom prst="rect">
            <a:avLst/>
          </a:prstGeom>
          <a:solidFill>
            <a:schemeClr val="accent3">
              <a:lumMod val="20000"/>
              <a:lumOff val="80000"/>
            </a:schemeClr>
          </a:solidFill>
          <a:ln w="6350" algn="ctr">
            <a:noFill/>
            <a:prstDash val="sysDash"/>
            <a:miter lim="800000"/>
            <a:headEnd/>
            <a:tailEnd/>
          </a:ln>
        </p:spPr>
        <p:txBody>
          <a:bodyPr lIns="67483" tIns="53986" rIns="67483" bIns="53986" rtlCol="0" anchor="b" anchorCtr="0"/>
          <a:lstStyle/>
          <a:p>
            <a:pPr algn="ctr" defTabSz="685595" fontAlgn="base">
              <a:spcBef>
                <a:spcPct val="50000"/>
              </a:spcBef>
              <a:spcAft>
                <a:spcPct val="0"/>
              </a:spcAft>
              <a:buClr>
                <a:srgbClr val="F0AB00"/>
              </a:buClr>
              <a:buSzPct val="80000"/>
            </a:pPr>
            <a:r>
              <a:rPr lang="en-US" altLang="ja-JP" sz="1600" kern="0" dirty="0">
                <a:latin typeface="+mj-lt"/>
                <a:cs typeface="Arial Unicode MS" pitchFamily="34" charset="-128"/>
              </a:rPr>
              <a:t>HANA DB</a:t>
            </a:r>
            <a:endParaRPr lang="ja-JP" altLang="en-US" sz="1600" kern="0" dirty="0">
              <a:latin typeface="+mj-lt"/>
              <a:cs typeface="Arial Unicode MS" pitchFamily="34" charset="-128"/>
            </a:endParaRPr>
          </a:p>
        </p:txBody>
      </p:sp>
      <p:sp>
        <p:nvSpPr>
          <p:cNvPr id="121" name="Rounded Rectangle 26">
            <a:extLst>
              <a:ext uri="{FF2B5EF4-FFF2-40B4-BE49-F238E27FC236}">
                <a16:creationId xmlns:a16="http://schemas.microsoft.com/office/drawing/2014/main" id="{756B958B-E6F9-D846-9300-6A742FED3318}"/>
              </a:ext>
            </a:extLst>
          </p:cNvPr>
          <p:cNvSpPr/>
          <p:nvPr/>
        </p:nvSpPr>
        <p:spPr bwMode="gray">
          <a:xfrm>
            <a:off x="961845" y="4691518"/>
            <a:ext cx="3383331" cy="1354699"/>
          </a:xfrm>
          <a:prstGeom prst="roundRect">
            <a:avLst>
              <a:gd name="adj" fmla="val 12809"/>
            </a:avLst>
          </a:prstGeom>
          <a:solidFill>
            <a:srgbClr val="0070C0">
              <a:alpha val="69804"/>
            </a:srgbClr>
          </a:solidFill>
          <a:ln w="6350" algn="ctr">
            <a:noFill/>
            <a:miter lim="800000"/>
            <a:headEnd/>
            <a:tailEnd/>
          </a:ln>
        </p:spPr>
        <p:txBody>
          <a:bodyPr lIns="67483" tIns="53986" rIns="67483" bIns="53986" rtlCol="0" anchor="t" anchorCtr="0"/>
          <a:lstStyle/>
          <a:p>
            <a:pPr algn="ctr" defTabSz="685595" fontAlgn="base">
              <a:spcBef>
                <a:spcPct val="50000"/>
              </a:spcBef>
              <a:spcAft>
                <a:spcPct val="0"/>
              </a:spcAft>
              <a:buClr>
                <a:srgbClr val="F0AB00"/>
              </a:buClr>
              <a:buSzPct val="80000"/>
            </a:pPr>
            <a:r>
              <a:rPr lang="en-US" altLang="ja-JP" sz="1600" kern="0" dirty="0">
                <a:solidFill>
                  <a:schemeClr val="bg1"/>
                </a:solidFill>
                <a:latin typeface="+mj-lt"/>
                <a:ea typeface="メイリオ" panose="020B0604030504040204" pitchFamily="50" charset="-128"/>
                <a:cs typeface="Calibri" panose="020F0502020204030204" pitchFamily="34" charset="0"/>
              </a:rPr>
              <a:t>CDS</a:t>
            </a:r>
            <a:r>
              <a:rPr lang="ja-JP" altLang="en-US" sz="1600" kern="0" dirty="0">
                <a:solidFill>
                  <a:schemeClr val="bg1"/>
                </a:solidFill>
                <a:latin typeface="+mj-lt"/>
                <a:ea typeface="メイリオ" panose="020B0604030504040204" pitchFamily="50" charset="-128"/>
                <a:cs typeface="Calibri" panose="020F0502020204030204" pitchFamily="34" charset="0"/>
              </a:rPr>
              <a:t> </a:t>
            </a:r>
            <a:r>
              <a:rPr lang="en-US" altLang="ja-JP" sz="1600" kern="0" dirty="0">
                <a:solidFill>
                  <a:schemeClr val="bg1"/>
                </a:solidFill>
                <a:latin typeface="+mj-lt"/>
                <a:ea typeface="メイリオ" panose="020B0604030504040204" pitchFamily="50" charset="-128"/>
                <a:cs typeface="Calibri" panose="020F0502020204030204" pitchFamily="34" charset="0"/>
              </a:rPr>
              <a:t>View</a:t>
            </a:r>
            <a:endParaRPr lang="en-US" sz="1600" kern="0" dirty="0">
              <a:solidFill>
                <a:schemeClr val="bg1"/>
              </a:solidFill>
              <a:latin typeface="+mj-lt"/>
              <a:ea typeface="メイリオ" panose="020B0604030504040204" pitchFamily="50" charset="-128"/>
              <a:cs typeface="Calibri" panose="020F0502020204030204" pitchFamily="34" charset="0"/>
            </a:endParaRPr>
          </a:p>
        </p:txBody>
      </p:sp>
      <p:sp>
        <p:nvSpPr>
          <p:cNvPr id="122" name="Rounded Rectangle 28">
            <a:extLst>
              <a:ext uri="{FF2B5EF4-FFF2-40B4-BE49-F238E27FC236}">
                <a16:creationId xmlns:a16="http://schemas.microsoft.com/office/drawing/2014/main" id="{CC8E4FCB-8D42-A14D-93A0-DBA64E4BBD6F}"/>
              </a:ext>
            </a:extLst>
          </p:cNvPr>
          <p:cNvSpPr/>
          <p:nvPr/>
        </p:nvSpPr>
        <p:spPr bwMode="gray">
          <a:xfrm>
            <a:off x="961845" y="3738715"/>
            <a:ext cx="3383331" cy="714928"/>
          </a:xfrm>
          <a:prstGeom prst="roundRect">
            <a:avLst/>
          </a:prstGeom>
          <a:solidFill>
            <a:srgbClr val="0070C0"/>
          </a:solidFill>
          <a:ln w="6350" algn="ctr">
            <a:noFill/>
            <a:miter lim="800000"/>
            <a:headEnd/>
            <a:tailEnd/>
          </a:ln>
        </p:spPr>
        <p:txBody>
          <a:bodyPr lIns="67483" tIns="53986" rIns="67483" bIns="53986" rtlCol="0" anchor="ctr"/>
          <a:lstStyle/>
          <a:p>
            <a:pPr algn="ctr" defTabSz="685595" fontAlgn="base">
              <a:spcBef>
                <a:spcPct val="50000"/>
              </a:spcBef>
              <a:spcAft>
                <a:spcPct val="0"/>
              </a:spcAft>
              <a:buClr>
                <a:srgbClr val="F0AB00"/>
              </a:buClr>
              <a:buSzPct val="80000"/>
            </a:pPr>
            <a:r>
              <a:rPr lang="en-US" sz="1600" kern="0" dirty="0">
                <a:solidFill>
                  <a:schemeClr val="bg1"/>
                </a:solidFill>
                <a:latin typeface="+mj-lt"/>
                <a:ea typeface="メイリオ" panose="020B0604030504040204" pitchFamily="50" charset="-128"/>
                <a:cs typeface="Calibri" panose="020F0502020204030204" pitchFamily="34" charset="0"/>
              </a:rPr>
              <a:t>Fiori</a:t>
            </a:r>
            <a:r>
              <a:rPr lang="ja-JP" altLang="en-US" sz="1600" kern="0" dirty="0">
                <a:solidFill>
                  <a:schemeClr val="bg1"/>
                </a:solidFill>
                <a:latin typeface="+mj-lt"/>
                <a:ea typeface="メイリオ" panose="020B0604030504040204" pitchFamily="50" charset="-128"/>
                <a:cs typeface="Calibri" panose="020F0502020204030204" pitchFamily="34" charset="0"/>
              </a:rPr>
              <a:t> </a:t>
            </a:r>
            <a:r>
              <a:rPr lang="en-US" altLang="ja-JP" sz="1600" kern="0" dirty="0">
                <a:solidFill>
                  <a:schemeClr val="bg1"/>
                </a:solidFill>
                <a:latin typeface="+mj-lt"/>
                <a:ea typeface="メイリオ" panose="020B0604030504040204" pitchFamily="50" charset="-128"/>
                <a:cs typeface="Calibri" panose="020F0502020204030204" pitchFamily="34" charset="0"/>
              </a:rPr>
              <a:t>UI Application</a:t>
            </a:r>
            <a:endParaRPr lang="en-US" sz="1600" kern="0" dirty="0">
              <a:solidFill>
                <a:schemeClr val="bg1"/>
              </a:solidFill>
              <a:latin typeface="+mj-lt"/>
              <a:ea typeface="メイリオ" panose="020B0604030504040204" pitchFamily="50" charset="-128"/>
              <a:cs typeface="Calibri" panose="020F0502020204030204" pitchFamily="34" charset="0"/>
            </a:endParaRPr>
          </a:p>
        </p:txBody>
      </p:sp>
      <p:cxnSp>
        <p:nvCxnSpPr>
          <p:cNvPr id="123" name="Straight Arrow Connector 122">
            <a:extLst>
              <a:ext uri="{FF2B5EF4-FFF2-40B4-BE49-F238E27FC236}">
                <a16:creationId xmlns:a16="http://schemas.microsoft.com/office/drawing/2014/main" id="{C08233FA-680B-0F46-9E35-7A683A2F1D89}"/>
              </a:ext>
            </a:extLst>
          </p:cNvPr>
          <p:cNvCxnSpPr>
            <a:cxnSpLocks/>
            <a:stCxn id="121" idx="0"/>
            <a:endCxn id="122" idx="2"/>
          </p:cNvCxnSpPr>
          <p:nvPr/>
        </p:nvCxnSpPr>
        <p:spPr>
          <a:xfrm flipV="1">
            <a:off x="2653511" y="4453643"/>
            <a:ext cx="0" cy="237875"/>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Rounded Rectangle 27">
            <a:extLst>
              <a:ext uri="{FF2B5EF4-FFF2-40B4-BE49-F238E27FC236}">
                <a16:creationId xmlns:a16="http://schemas.microsoft.com/office/drawing/2014/main" id="{C7B4AE37-6D50-3943-A3A8-0FBF6EFEA0E2}"/>
              </a:ext>
            </a:extLst>
          </p:cNvPr>
          <p:cNvSpPr/>
          <p:nvPr/>
        </p:nvSpPr>
        <p:spPr bwMode="gray">
          <a:xfrm>
            <a:off x="1186677" y="5392503"/>
            <a:ext cx="2958353" cy="464079"/>
          </a:xfrm>
          <a:prstGeom prst="roundRect">
            <a:avLst/>
          </a:prstGeom>
          <a:solidFill>
            <a:srgbClr val="0070C0"/>
          </a:solidFill>
          <a:ln w="6350" algn="ctr">
            <a:noFill/>
            <a:miter lim="800000"/>
            <a:headEnd/>
            <a:tailEnd/>
          </a:ln>
        </p:spPr>
        <p:txBody>
          <a:bodyPr lIns="67483" tIns="53986" rIns="67483" bIns="53986" rtlCol="0" anchor="ctr"/>
          <a:lstStyle/>
          <a:p>
            <a:pPr algn="ctr" defTabSz="685595" fontAlgn="base">
              <a:spcBef>
                <a:spcPct val="50000"/>
              </a:spcBef>
              <a:spcAft>
                <a:spcPct val="0"/>
              </a:spcAft>
              <a:buClr>
                <a:srgbClr val="F0AB00"/>
              </a:buClr>
              <a:buSzPct val="80000"/>
            </a:pPr>
            <a:r>
              <a:rPr lang="en-US" sz="1600" kern="0" dirty="0">
                <a:solidFill>
                  <a:schemeClr val="bg1"/>
                </a:solidFill>
                <a:latin typeface="+mj-lt"/>
                <a:ea typeface="メイリオ" panose="020B0604030504040204" pitchFamily="50" charset="-128"/>
                <a:cs typeface="Calibri" panose="020F0502020204030204" pitchFamily="34" charset="0"/>
              </a:rPr>
              <a:t>Table</a:t>
            </a:r>
          </a:p>
        </p:txBody>
      </p:sp>
      <p:sp>
        <p:nvSpPr>
          <p:cNvPr id="125" name="Rounded Rectangle 28">
            <a:extLst>
              <a:ext uri="{FF2B5EF4-FFF2-40B4-BE49-F238E27FC236}">
                <a16:creationId xmlns:a16="http://schemas.microsoft.com/office/drawing/2014/main" id="{235CC2A3-0CE1-B143-AEE4-6AF95B39DBFF}"/>
              </a:ext>
            </a:extLst>
          </p:cNvPr>
          <p:cNvSpPr/>
          <p:nvPr/>
        </p:nvSpPr>
        <p:spPr bwMode="gray">
          <a:xfrm>
            <a:off x="961844" y="2804979"/>
            <a:ext cx="3383331" cy="714928"/>
          </a:xfrm>
          <a:prstGeom prst="roundRect">
            <a:avLst/>
          </a:prstGeom>
          <a:solidFill>
            <a:srgbClr val="0070C0"/>
          </a:solidFill>
          <a:ln w="6350" algn="ctr">
            <a:noFill/>
            <a:miter lim="800000"/>
            <a:headEnd/>
            <a:tailEnd/>
          </a:ln>
        </p:spPr>
        <p:txBody>
          <a:bodyPr lIns="67483" tIns="53986" rIns="67483" bIns="53986" rtlCol="0" anchor="ctr"/>
          <a:lstStyle/>
          <a:p>
            <a:pPr algn="ctr" defTabSz="685595" fontAlgn="base">
              <a:spcBef>
                <a:spcPct val="50000"/>
              </a:spcBef>
              <a:spcAft>
                <a:spcPct val="0"/>
              </a:spcAft>
              <a:buClr>
                <a:srgbClr val="F0AB00"/>
              </a:buClr>
              <a:buSzPct val="80000"/>
            </a:pPr>
            <a:r>
              <a:rPr lang="en-US" altLang="ja-JP" sz="1600" kern="0" dirty="0">
                <a:solidFill>
                  <a:schemeClr val="bg1"/>
                </a:solidFill>
                <a:latin typeface="+mj-lt"/>
                <a:ea typeface="メイリオ" panose="020B0604030504040204" pitchFamily="50" charset="-128"/>
                <a:cs typeface="Calibri" panose="020F0502020204030204" pitchFamily="34" charset="0"/>
              </a:rPr>
              <a:t>Fiori</a:t>
            </a:r>
            <a:r>
              <a:rPr lang="ja-JP" altLang="en-US" sz="1600" kern="0" dirty="0">
                <a:solidFill>
                  <a:schemeClr val="bg1"/>
                </a:solidFill>
                <a:latin typeface="+mj-lt"/>
                <a:ea typeface="メイリオ" panose="020B0604030504040204" pitchFamily="50" charset="-128"/>
                <a:cs typeface="Calibri" panose="020F0502020204030204" pitchFamily="34" charset="0"/>
              </a:rPr>
              <a:t> </a:t>
            </a:r>
            <a:r>
              <a:rPr lang="en-US" altLang="ja-JP" sz="1600" kern="0" dirty="0">
                <a:solidFill>
                  <a:schemeClr val="bg1"/>
                </a:solidFill>
                <a:latin typeface="+mj-lt"/>
                <a:ea typeface="メイリオ" panose="020B0604030504040204" pitchFamily="50" charset="-128"/>
                <a:cs typeface="Calibri" panose="020F0502020204030204" pitchFamily="34" charset="0"/>
              </a:rPr>
              <a:t>Launchpad</a:t>
            </a:r>
            <a:endParaRPr lang="en-US" sz="1600" kern="0" dirty="0">
              <a:solidFill>
                <a:schemeClr val="bg1"/>
              </a:solidFill>
              <a:latin typeface="+mj-lt"/>
              <a:ea typeface="メイリオ" panose="020B0604030504040204" pitchFamily="50" charset="-128"/>
              <a:cs typeface="Calibri" panose="020F0502020204030204" pitchFamily="34" charset="0"/>
            </a:endParaRPr>
          </a:p>
        </p:txBody>
      </p:sp>
      <p:cxnSp>
        <p:nvCxnSpPr>
          <p:cNvPr id="126" name="Straight Arrow Connector 125">
            <a:extLst>
              <a:ext uri="{FF2B5EF4-FFF2-40B4-BE49-F238E27FC236}">
                <a16:creationId xmlns:a16="http://schemas.microsoft.com/office/drawing/2014/main" id="{9C97C748-8936-C148-B20F-75E7B94F5E15}"/>
              </a:ext>
            </a:extLst>
          </p:cNvPr>
          <p:cNvCxnSpPr>
            <a:cxnSpLocks/>
            <a:stCxn id="122" idx="0"/>
            <a:endCxn id="125" idx="2"/>
          </p:cNvCxnSpPr>
          <p:nvPr/>
        </p:nvCxnSpPr>
        <p:spPr>
          <a:xfrm flipH="1" flipV="1">
            <a:off x="2653510" y="3519907"/>
            <a:ext cx="1" cy="218808"/>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Text Placeholder 1">
            <a:extLst>
              <a:ext uri="{FF2B5EF4-FFF2-40B4-BE49-F238E27FC236}">
                <a16:creationId xmlns:a16="http://schemas.microsoft.com/office/drawing/2014/main" id="{774649C0-664C-9B40-BD45-A45B2452D7DB}"/>
              </a:ext>
            </a:extLst>
          </p:cNvPr>
          <p:cNvSpPr txBox="1">
            <a:spLocks/>
          </p:cNvSpPr>
          <p:nvPr/>
        </p:nvSpPr>
        <p:spPr>
          <a:xfrm>
            <a:off x="4905167" y="2343894"/>
            <a:ext cx="6328163" cy="4219497"/>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algun Gothic" panose="020B0503020000020004" pitchFamily="34" charset="-127"/>
                <a:ea typeface="Malgun Gothic" panose="020B0503020000020004" pitchFamily="34" charset="-127"/>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algun Gothic" panose="020B0503020000020004" pitchFamily="34" charset="-127"/>
                <a:ea typeface="Malgun Gothic" panose="020B0503020000020004" pitchFamily="34" charset="-127"/>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algun Gothic" panose="020B0503020000020004" pitchFamily="34" charset="-127"/>
                <a:ea typeface="Malgun Gothic" panose="020B0503020000020004" pitchFamily="34" charset="-127"/>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algun Gothic" panose="020B0503020000020004" pitchFamily="34" charset="-127"/>
                <a:ea typeface="Malgun Gothic" panose="020B0503020000020004" pitchFamily="34" charset="-127"/>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algun Gothic" panose="020B0503020000020004" pitchFamily="34" charset="-127"/>
                <a:ea typeface="Malgun Gothic" panose="020B0503020000020004" pitchFamily="34" charset="-127"/>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spcBef>
                <a:spcPts val="400"/>
              </a:spcBef>
              <a:buFont typeface="Wingdings" pitchFamily="2" charset="2"/>
              <a:buChar char="§"/>
            </a:pPr>
            <a:r>
              <a:rPr lang="en-US" altLang="ja-JP" sz="1600" dirty="0">
                <a:solidFill>
                  <a:srgbClr val="0FAAFF"/>
                </a:solidFill>
              </a:rPr>
              <a:t>ABAP CDS View SQL expression</a:t>
            </a:r>
            <a:r>
              <a:rPr lang="ja-JP" altLang="en-US" sz="1600">
                <a:solidFill>
                  <a:srgbClr val="0FAAFF"/>
                </a:solidFill>
              </a:rPr>
              <a:t>으로 구현되어 있습니다</a:t>
            </a:r>
            <a:r>
              <a:rPr lang="en-US" altLang="ja-JP" sz="1600" dirty="0">
                <a:solidFill>
                  <a:srgbClr val="0FAAFF"/>
                </a:solidFill>
              </a:rPr>
              <a:t>.</a:t>
            </a:r>
          </a:p>
          <a:p>
            <a:pPr marL="644525" lvl="2" indent="-285750">
              <a:spcBef>
                <a:spcPts val="400"/>
              </a:spcBef>
              <a:buFont typeface="Courier New" panose="02070309020205020404" pitchFamily="49" charset="0"/>
              <a:buChar char="o"/>
            </a:pPr>
            <a:r>
              <a:rPr lang="en-US" altLang="ja-JP" sz="1400" dirty="0">
                <a:solidFill>
                  <a:schemeClr val="accent3"/>
                </a:solidFill>
              </a:rPr>
              <a:t>Push down </a:t>
            </a:r>
            <a:r>
              <a:rPr lang="en-US" altLang="ja-JP" sz="1400" dirty="0"/>
              <a:t>= performance optimization by running the process with SQL in DB layer instead of running in ABAP Application Server.</a:t>
            </a:r>
          </a:p>
          <a:p>
            <a:pPr marL="701675" lvl="2" indent="-342900">
              <a:spcBef>
                <a:spcPts val="400"/>
              </a:spcBef>
              <a:buFont typeface="Courier New" panose="02070309020205020404" pitchFamily="49" charset="0"/>
              <a:buChar char="o"/>
            </a:pPr>
            <a:r>
              <a:rPr lang="en-US" altLang="ja-JP" sz="1200" dirty="0">
                <a:solidFill>
                  <a:srgbClr val="000000"/>
                </a:solidFill>
                <a:ea typeface="Meiryo UI" panose="020B0604030504040204" pitchFamily="50" charset="-128"/>
                <a:cs typeface="Meiryo UI" panose="020B0604030504040204" pitchFamily="50" charset="-128"/>
              </a:rPr>
              <a:t>For the reason, </a:t>
            </a:r>
            <a:r>
              <a:rPr lang="en-US" altLang="ja-JP" sz="1200" b="1" dirty="0">
                <a:solidFill>
                  <a:schemeClr val="accent3"/>
                </a:solidFill>
                <a:ea typeface="Meiryo UI" panose="020B0604030504040204" pitchFamily="50" charset="-128"/>
                <a:cs typeface="Meiryo UI" panose="020B0604030504040204" pitchFamily="50" charset="-128"/>
              </a:rPr>
              <a:t>knowledge of HANA SQL Optimization is mandatory. </a:t>
            </a:r>
            <a:r>
              <a:rPr lang="en-US" altLang="ja-JP" sz="1200" dirty="0">
                <a:ea typeface="Meiryo UI" panose="020B0604030504040204" pitchFamily="50" charset="-128"/>
                <a:cs typeface="Meiryo UI" panose="020B0604030504040204" pitchFamily="50" charset="-128"/>
              </a:rPr>
              <a:t>HANA modeling expert could/should help.</a:t>
            </a:r>
            <a:endParaRPr lang="en-US" altLang="ja-JP" sz="1400" dirty="0"/>
          </a:p>
          <a:p>
            <a:pPr marL="285750" indent="-285750">
              <a:spcBef>
                <a:spcPts val="400"/>
              </a:spcBef>
              <a:buFont typeface="Wingdings" pitchFamily="2" charset="2"/>
              <a:buChar char="§"/>
            </a:pPr>
            <a:endParaRPr lang="en-US" altLang="ja-JP" sz="1600" dirty="0">
              <a:solidFill>
                <a:schemeClr val="accent3"/>
              </a:solidFill>
            </a:endParaRPr>
          </a:p>
          <a:p>
            <a:pPr marL="285750" indent="-285750">
              <a:spcBef>
                <a:spcPts val="400"/>
              </a:spcBef>
              <a:buFont typeface="Wingdings" pitchFamily="2" charset="2"/>
              <a:buChar char="§"/>
            </a:pPr>
            <a:r>
              <a:rPr lang="en-US" altLang="ja-JP" sz="1600" dirty="0">
                <a:solidFill>
                  <a:schemeClr val="accent3"/>
                </a:solidFill>
              </a:rPr>
              <a:t>ABAP CDS View</a:t>
            </a:r>
            <a:r>
              <a:rPr lang="ja-JP" altLang="en-US" sz="1600">
                <a:solidFill>
                  <a:schemeClr val="accent3"/>
                </a:solidFill>
              </a:rPr>
              <a:t>는 </a:t>
            </a:r>
            <a:r>
              <a:rPr lang="en-US" altLang="ja-JP" sz="1600" dirty="0">
                <a:solidFill>
                  <a:schemeClr val="accent3"/>
                </a:solidFill>
              </a:rPr>
              <a:t>ABAP stack</a:t>
            </a:r>
            <a:r>
              <a:rPr lang="ja-JP" altLang="en-US" sz="1600">
                <a:solidFill>
                  <a:schemeClr val="accent3"/>
                </a:solidFill>
              </a:rPr>
              <a:t>으로 구현되며</a:t>
            </a:r>
            <a:r>
              <a:rPr lang="en-US" altLang="ko-KR" sz="1600" dirty="0">
                <a:solidFill>
                  <a:schemeClr val="accent3"/>
                </a:solidFill>
              </a:rPr>
              <a:t>,</a:t>
            </a:r>
            <a:r>
              <a:rPr lang="en-US" altLang="ja-JP" sz="1600" dirty="0">
                <a:solidFill>
                  <a:schemeClr val="accent3"/>
                </a:solidFill>
              </a:rPr>
              <a:t> </a:t>
            </a:r>
            <a:r>
              <a:rPr lang="en-US" altLang="ja-JP" sz="1600" dirty="0"/>
              <a:t>SQL view</a:t>
            </a:r>
            <a:r>
              <a:rPr lang="ja-JP" altLang="en-US" sz="1600"/>
              <a:t>형태로 </a:t>
            </a:r>
            <a:r>
              <a:rPr lang="en-US" altLang="ja-JP" sz="1600" dirty="0"/>
              <a:t>HANA database</a:t>
            </a:r>
            <a:r>
              <a:rPr lang="ja-JP" altLang="en-US" sz="1600"/>
              <a:t>에 생성됩니다</a:t>
            </a:r>
            <a:r>
              <a:rPr lang="en-US" altLang="ja-JP" sz="1600" dirty="0"/>
              <a:t>.</a:t>
            </a:r>
          </a:p>
          <a:p>
            <a:pPr marL="644525" lvl="2" indent="-285750">
              <a:spcBef>
                <a:spcPts val="400"/>
              </a:spcBef>
              <a:buFont typeface="Courier New" panose="02070309020205020404" pitchFamily="49" charset="0"/>
              <a:buChar char="o"/>
            </a:pPr>
            <a:r>
              <a:rPr lang="en-US" altLang="ja-JP" sz="1400" dirty="0"/>
              <a:t>When ABAP CDS View is created, SQL View is created together in DB layer.</a:t>
            </a:r>
          </a:p>
          <a:p>
            <a:pPr marL="285750" indent="-285750">
              <a:spcBef>
                <a:spcPts val="400"/>
              </a:spcBef>
              <a:buFont typeface="Wingdings" pitchFamily="2" charset="2"/>
              <a:buChar char="§"/>
            </a:pPr>
            <a:endParaRPr lang="en-US" altLang="ja-JP" sz="1600" dirty="0">
              <a:solidFill>
                <a:schemeClr val="accent3"/>
              </a:solidFill>
            </a:endParaRPr>
          </a:p>
          <a:p>
            <a:pPr marL="285750" indent="-285750">
              <a:spcBef>
                <a:spcPts val="400"/>
              </a:spcBef>
              <a:buFont typeface="Wingdings" pitchFamily="2" charset="2"/>
              <a:buChar char="§"/>
            </a:pPr>
            <a:r>
              <a:rPr lang="en-US" altLang="ja-JP" sz="1600" dirty="0">
                <a:solidFill>
                  <a:schemeClr val="accent3"/>
                </a:solidFill>
              </a:rPr>
              <a:t>ABAP CDS View</a:t>
            </a:r>
            <a:r>
              <a:rPr lang="ja-JP" altLang="en-US" sz="1600">
                <a:solidFill>
                  <a:schemeClr val="accent3"/>
                </a:solidFill>
              </a:rPr>
              <a:t>는 </a:t>
            </a:r>
            <a:r>
              <a:rPr lang="en-US" altLang="ja-JP" sz="1600" dirty="0">
                <a:solidFill>
                  <a:schemeClr val="accent3"/>
                </a:solidFill>
              </a:rPr>
              <a:t>Fiori application</a:t>
            </a:r>
            <a:r>
              <a:rPr lang="ja-JP" altLang="en-US" sz="1600">
                <a:solidFill>
                  <a:schemeClr val="accent3"/>
                </a:solidFill>
              </a:rPr>
              <a:t>의 기반이며 </a:t>
            </a:r>
            <a:r>
              <a:rPr lang="en-US" altLang="ja-JP" sz="1600" dirty="0" err="1">
                <a:solidFill>
                  <a:schemeClr val="accent3"/>
                </a:solidFill>
              </a:rPr>
              <a:t>oData</a:t>
            </a:r>
            <a:r>
              <a:rPr lang="ja-JP" altLang="en-US" sz="1600">
                <a:solidFill>
                  <a:schemeClr val="accent3"/>
                </a:solidFill>
              </a:rPr>
              <a:t> 를 통해 조회됩니다</a:t>
            </a:r>
            <a:r>
              <a:rPr lang="en-US" altLang="ja-JP" sz="1600" dirty="0">
                <a:solidFill>
                  <a:schemeClr val="accent3"/>
                </a:solidFill>
              </a:rPr>
              <a:t>. </a:t>
            </a:r>
            <a:r>
              <a:rPr lang="en-US" altLang="ja-JP" sz="1600" dirty="0"/>
              <a:t>By using ABAP CDS View, pushdown can be realized. e.g. SQL statement instead of internal table.</a:t>
            </a:r>
          </a:p>
        </p:txBody>
      </p:sp>
    </p:spTree>
    <p:extLst>
      <p:ext uri="{BB962C8B-B14F-4D97-AF65-F5344CB8AC3E}">
        <p14:creationId xmlns:p14="http://schemas.microsoft.com/office/powerpoint/2010/main" val="614293305"/>
      </p:ext>
    </p:extLst>
  </p:cSld>
  <p:clrMapOvr>
    <a:masterClrMapping/>
  </p:clrMapOvr>
</p:sld>
</file>

<file path=ppt/theme/theme1.xml><?xml version="1.0" encoding="utf-8"?>
<a:theme xmlns:a="http://schemas.openxmlformats.org/drawingml/2006/main" name="SAP 2020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DRAFT_SAP_TechEd2019_PPT_Template_v3.pptx" id="{5CE09729-E1B5-4076-AB13-E8750EF847BF}" vid="{81842A67-F7C1-45FB-A7FE-048144FFF778}"/>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7581A71477FE4BB3046DBF0A41ABEB" ma:contentTypeVersion="7" ma:contentTypeDescription="Create a new document." ma:contentTypeScope="" ma:versionID="8573db8ea0c579d4f8bb5cce693b4fba">
  <xsd:schema xmlns:xsd="http://www.w3.org/2001/XMLSchema" xmlns:xs="http://www.w3.org/2001/XMLSchema" xmlns:p="http://schemas.microsoft.com/office/2006/metadata/properties" xmlns:ns2="6c5b45d1-16ca-4a2e-bff1-fc52bca7bfef" targetNamespace="http://schemas.microsoft.com/office/2006/metadata/properties" ma:root="true" ma:fieldsID="336736007eddd6e9f843a4dcf483750d" ns2:_="">
    <xsd:import namespace="6c5b45d1-16ca-4a2e-bff1-fc52bca7bfe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b45d1-16ca-4a2e-bff1-fc52bca7bf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CC803-9048-4B8E-A0C7-A1EDA1A63C7E}">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af33c0c6-f408-43b3-a79f-0ea0d0a02a03"/>
    <ds:schemaRef ds:uri="http://purl.org/dc/terms/"/>
    <ds:schemaRef ds:uri="63466599-d392-44f7-a7f8-ead5547a9d91"/>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ECD7BB9F-F29C-4127-9AEA-EB5748BE85D9}">
  <ds:schemaRefs>
    <ds:schemaRef ds:uri="http://schemas.microsoft.com/sharepoint/v3/contenttype/forms"/>
  </ds:schemaRefs>
</ds:datastoreItem>
</file>

<file path=customXml/itemProps3.xml><?xml version="1.0" encoding="utf-8"?>
<ds:datastoreItem xmlns:ds="http://schemas.openxmlformats.org/officeDocument/2006/customXml" ds:itemID="{91EE0647-5B3A-472B-B26E-AE9FBD78FC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b45d1-16ca-4a2e-bff1-fc52bca7bf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SAP_TechEd2019_PPT_Template</Template>
  <TotalTime>2364</TotalTime>
  <Words>2875</Words>
  <Application>Microsoft Macintosh PowerPoint</Application>
  <PresentationFormat>Custom</PresentationFormat>
  <Paragraphs>457</Paragraphs>
  <Slides>20</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맑은 고딕</vt:lpstr>
      <vt:lpstr>맑은 고딕</vt:lpstr>
      <vt:lpstr>メイリオ</vt:lpstr>
      <vt:lpstr>Meiryo UI</vt:lpstr>
      <vt:lpstr>Arial</vt:lpstr>
      <vt:lpstr>Courier New</vt:lpstr>
      <vt:lpstr>Helvetica Neue</vt:lpstr>
      <vt:lpstr>Optima</vt:lpstr>
      <vt:lpstr>Symbol</vt:lpstr>
      <vt:lpstr>wingdings</vt:lpstr>
      <vt:lpstr>wingdings</vt:lpstr>
      <vt:lpstr>SAP 2020 16x9 white</vt:lpstr>
      <vt:lpstr>S/4HANA Embedded Analytics </vt:lpstr>
      <vt:lpstr>Agenda</vt:lpstr>
      <vt:lpstr>PowerPoint Presentation</vt:lpstr>
      <vt:lpstr>S/4H Embedded analytics </vt:lpstr>
      <vt:lpstr>S4H Embedded Analytics 란 ? 정의</vt:lpstr>
      <vt:lpstr>S4H Embedded Analytics 란 ? 구성요소(&amp;Architecture)</vt:lpstr>
      <vt:lpstr>S/4H Embedded analytics in detail</vt:lpstr>
      <vt:lpstr>PowerPoint Presentation</vt:lpstr>
      <vt:lpstr>S4H Embedded Analytics in detail ABAP CDS view 기반 기술</vt:lpstr>
      <vt:lpstr>S4H Embedded Analytics in detail Fiori and embedded analytics의 관계</vt:lpstr>
      <vt:lpstr>S4H Embedded Analytics in detail Fiori and embedded analytics의 관계</vt:lpstr>
      <vt:lpstr>Search standard Fiori application</vt:lpstr>
      <vt:lpstr>Search standard Fiori applications Finding Standard Fiori Applications</vt:lpstr>
      <vt:lpstr>Search standard Fiori applications Approach for standard Fiori apps</vt:lpstr>
      <vt:lpstr>Search standard Fiori applications Standard Fiori apps extension</vt:lpstr>
      <vt:lpstr>Building custom Fiori application</vt:lpstr>
      <vt:lpstr>Building custom Fiori application Prepare Reusable basic CDS view </vt:lpstr>
      <vt:lpstr>Building custom Fiori application Tools and Objects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SAP TechEd 2020</dc:subject>
  <dc:creator>SAP</dc:creator>
  <cp:keywords>2020</cp:keywords>
  <dc:description/>
  <cp:lastModifiedBy>Han, Jungwoo</cp:lastModifiedBy>
  <cp:revision>43</cp:revision>
  <dcterms:created xsi:type="dcterms:W3CDTF">2019-04-18T08:24:37Z</dcterms:created>
  <dcterms:modified xsi:type="dcterms:W3CDTF">2020-11-11T13:12:02Z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0x010100237581A71477FE4BB3046DBF0A41ABEB</vt:lpwstr>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AuthorIds_UIVersion_3072">
    <vt:lpwstr>11</vt:lpwstr>
  </property>
</Properties>
</file>