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8288000" cy="10287000"/>
  <p:notesSz cx="6858000" cy="9144000"/>
  <p:embeddedFontLst>
    <p:embeddedFont>
      <p:font typeface="Quicksand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9F573-B9C0-4201-A9E9-9845AEF6997B}">
  <a:tblStyle styleId="{44A9F573-B9C0-4201-A9E9-9845AEF69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796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46fb462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446fb462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34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451069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2451069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83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bd1451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a2bd1451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57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a674e40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ba674e40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52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5cd7087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5cd7087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15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dsmetric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dsmetric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dsmetric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AOzMTLP5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pvIN9STpzC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tjWXppxCPa1WEoP0EE-y3Xm2CElcdyxGqIKCl2irIH0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4dsmetric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49250" y="3273300"/>
            <a:ext cx="13789500" cy="2954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Project Name: SafariTix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Representative name: MICOMYIZA Alexis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Email: micomyizaa742@gmail.com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Assignment 1.1.1&amp;2: </a:t>
            </a:r>
            <a:r>
              <a:rPr lang="en-US" sz="3000" b="1" dirty="0">
                <a:solidFill>
                  <a:schemeClr val="dk1"/>
                </a:solidFill>
              </a:rPr>
              <a:t>Business Model Hypothesis &amp; Team Building</a:t>
            </a:r>
            <a:endParaRPr sz="3000" b="1" dirty="0">
              <a:solidFill>
                <a:schemeClr val="dk1"/>
              </a:solidFill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0" y="8992636"/>
            <a:ext cx="18288000" cy="0"/>
          </a:xfrm>
          <a:prstGeom prst="straightConnector1">
            <a:avLst/>
          </a:prstGeom>
          <a:noFill/>
          <a:ln w="28575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3"/>
          <p:cNvSpPr txBox="1"/>
          <p:nvPr/>
        </p:nvSpPr>
        <p:spPr>
          <a:xfrm>
            <a:off x="13112994" y="9463325"/>
            <a:ext cx="384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www.4dsmetrics.com</a:t>
            </a:r>
            <a:r>
              <a:rPr lang="en-US" sz="1800">
                <a:solidFill>
                  <a:srgbClr val="2E2D2D"/>
                </a:solidFill>
              </a:rPr>
              <a:t> </a:t>
            </a:r>
            <a:endParaRPr sz="1800"/>
          </a:p>
        </p:txBody>
      </p:sp>
      <p:sp>
        <p:nvSpPr>
          <p:cNvPr id="87" name="Google Shape;87;p13"/>
          <p:cNvSpPr txBox="1"/>
          <p:nvPr/>
        </p:nvSpPr>
        <p:spPr>
          <a:xfrm>
            <a:off x="6274174" y="9483025"/>
            <a:ext cx="5742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2D2D"/>
                </a:solidFill>
              </a:rPr>
              <a:t>DEFINE </a:t>
            </a:r>
            <a:r>
              <a:rPr lang="en-US" sz="1800">
                <a:solidFill>
                  <a:srgbClr val="2E2D2D"/>
                </a:solidFill>
              </a:rPr>
              <a:t>| From an idea to a viable business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696" y="9249465"/>
            <a:ext cx="2932527" cy="7443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0" y="180950"/>
            <a:ext cx="18290620" cy="2283824"/>
          </a:xfrm>
          <a:custGeom>
            <a:avLst/>
            <a:gdLst/>
            <a:ahLst/>
            <a:cxnLst/>
            <a:rect l="l" t="t" r="r" b="b"/>
            <a:pathLst>
              <a:path w="29032730" h="3625117" extrusionOk="0">
                <a:moveTo>
                  <a:pt x="0" y="0"/>
                </a:moveTo>
                <a:lnTo>
                  <a:pt x="29032730" y="0"/>
                </a:lnTo>
                <a:lnTo>
                  <a:pt x="29032730" y="3625117"/>
                </a:lnTo>
                <a:lnTo>
                  <a:pt x="0" y="3625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13"/>
          <p:cNvSpPr txBox="1"/>
          <p:nvPr/>
        </p:nvSpPr>
        <p:spPr>
          <a:xfrm>
            <a:off x="12157603" y="1493647"/>
            <a:ext cx="54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www.4dsmetrics.com</a:t>
            </a:r>
            <a:endParaRPr sz="2400"/>
          </a:p>
        </p:txBody>
      </p:sp>
      <p:sp>
        <p:nvSpPr>
          <p:cNvPr id="91" name="Google Shape;91;p13"/>
          <p:cNvSpPr txBox="1"/>
          <p:nvPr/>
        </p:nvSpPr>
        <p:spPr>
          <a:xfrm>
            <a:off x="14431613" y="782775"/>
            <a:ext cx="318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8B500"/>
                </a:solidFill>
              </a:rPr>
              <a:t>Define</a:t>
            </a:r>
            <a:endParaRPr sz="4400">
              <a:solidFill>
                <a:srgbClr val="E8B5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652DA-CBB4-DC7A-518F-D107A0F7D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87" y="1"/>
            <a:ext cx="3566176" cy="2464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552150" y="1583700"/>
            <a:ext cx="13377900" cy="21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 sz="5600" b="1">
                <a:solidFill>
                  <a:schemeClr val="dk1"/>
                </a:solidFill>
              </a:rPr>
              <a:t>Assignment 1.1.1&amp;2_Define</a:t>
            </a:r>
            <a:endParaRPr sz="5600" b="1">
              <a:solidFill>
                <a:schemeClr val="dk1"/>
              </a:solidFill>
            </a:endParaRPr>
          </a:p>
          <a:p>
            <a:pPr marL="0" marR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900" b="1">
                <a:solidFill>
                  <a:schemeClr val="dk1"/>
                </a:solidFill>
              </a:rPr>
              <a:t>Business Model Hypothesis &amp; Mapping</a:t>
            </a:r>
            <a:r>
              <a:rPr lang="en-US" sz="5600" b="1">
                <a:solidFill>
                  <a:schemeClr val="dk1"/>
                </a:solidFill>
              </a:rPr>
              <a:t> </a:t>
            </a:r>
            <a:endParaRPr sz="5600" b="1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552150" y="3794375"/>
            <a:ext cx="112725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Q1:</a:t>
            </a:r>
            <a:r>
              <a:rPr lang="en-US" sz="2400" dirty="0">
                <a:solidFill>
                  <a:schemeClr val="dk1"/>
                </a:solidFill>
              </a:rPr>
              <a:t> Write down your business hypotheses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Q2:</a:t>
            </a:r>
            <a:r>
              <a:rPr lang="en-US" sz="2400" dirty="0">
                <a:solidFill>
                  <a:schemeClr val="dk1"/>
                </a:solidFill>
              </a:rPr>
              <a:t> Map your Business Model Using the given Business Model Mapping Template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0" y="8992636"/>
            <a:ext cx="18288000" cy="0"/>
          </a:xfrm>
          <a:prstGeom prst="straightConnector1">
            <a:avLst/>
          </a:prstGeom>
          <a:noFill/>
          <a:ln w="28575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/>
          <p:nvPr/>
        </p:nvSpPr>
        <p:spPr>
          <a:xfrm>
            <a:off x="13112994" y="9463325"/>
            <a:ext cx="384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www.4dsmetrics.com</a:t>
            </a:r>
            <a:r>
              <a:rPr lang="en-US" sz="1800">
                <a:solidFill>
                  <a:srgbClr val="2E2D2D"/>
                </a:solidFill>
              </a:rPr>
              <a:t> </a:t>
            </a:r>
            <a:endParaRPr sz="1800"/>
          </a:p>
        </p:txBody>
      </p:sp>
      <p:sp>
        <p:nvSpPr>
          <p:cNvPr id="101" name="Google Shape;101;p14"/>
          <p:cNvSpPr txBox="1"/>
          <p:nvPr/>
        </p:nvSpPr>
        <p:spPr>
          <a:xfrm>
            <a:off x="6274174" y="9483025"/>
            <a:ext cx="5742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2D2D"/>
                </a:solidFill>
              </a:rPr>
              <a:t>DEFINE </a:t>
            </a:r>
            <a:r>
              <a:rPr lang="en-US" sz="1800">
                <a:solidFill>
                  <a:srgbClr val="2E2D2D"/>
                </a:solidFill>
              </a:rPr>
              <a:t>| From an idea to a viable business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696" y="9249465"/>
            <a:ext cx="2932527" cy="74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2402900" y="892000"/>
            <a:ext cx="105771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Business Hypotheses</a:t>
            </a:r>
            <a:endParaRPr sz="5400" b="1" dirty="0"/>
          </a:p>
        </p:txBody>
      </p:sp>
      <p:graphicFrame>
        <p:nvGraphicFramePr>
          <p:cNvPr id="108" name="Google Shape;108;p15"/>
          <p:cNvGraphicFramePr/>
          <p:nvPr>
            <p:extLst>
              <p:ext uri="{D42A27DB-BD31-4B8C-83A1-F6EECF244321}">
                <p14:modId xmlns:p14="http://schemas.microsoft.com/office/powerpoint/2010/main" val="198929291"/>
              </p:ext>
            </p:extLst>
          </p:nvPr>
        </p:nvGraphicFramePr>
        <p:xfrm>
          <a:off x="2465700" y="4004763"/>
          <a:ext cx="11883000" cy="338632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{44A9F573-B9C0-4201-A9E9-9845AEF6997B}</a:tableStyleId>
              </a:tblPr>
              <a:tblGrid>
                <a:gridCol w="59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/>
                        <a:t>We believe that commuters in Rwanda will prefer a digital ticketing system over cash payments, as it offers convenience and reduces waiting time</a:t>
                      </a:r>
                      <a:endParaRPr sz="2400" b="0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400" dirty="0">
                          <a:highlight>
                            <a:srgbClr val="FFFFFF"/>
                          </a:highlight>
                        </a:rPr>
                        <a:t>We believe that</a:t>
                      </a:r>
                      <a:r>
                        <a:rPr lang="en-GB" sz="2400" baseline="0" dirty="0">
                          <a:highlight>
                            <a:srgbClr val="FFFFFF"/>
                          </a:highlight>
                        </a:rPr>
                        <a:t> Rwanda  citizen should shopping in the different shops using our application, the customer target aged between 25- 45 aged</a:t>
                      </a:r>
                      <a:endParaRPr lang="en-GB" sz="2400" b="1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400" dirty="0">
                          <a:highlight>
                            <a:srgbClr val="FFFFFF"/>
                          </a:highlight>
                        </a:rPr>
                        <a:t>.</a:t>
                      </a:r>
                      <a:endParaRPr sz="2400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/>
          <p:nvPr/>
        </p:nvSpPr>
        <p:spPr>
          <a:xfrm>
            <a:off x="5004336" y="3331018"/>
            <a:ext cx="582960" cy="591151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313" y="5263"/>
                </a:moveTo>
                <a:cubicBezTo>
                  <a:pt x="12748" y="5263"/>
                  <a:pt x="13183" y="5429"/>
                  <a:pt x="13515" y="5761"/>
                </a:cubicBezTo>
                <a:cubicBezTo>
                  <a:pt x="14174" y="6424"/>
                  <a:pt x="14171" y="7496"/>
                  <a:pt x="13509" y="8155"/>
                </a:cubicBezTo>
                <a:lnTo>
                  <a:pt x="12030" y="9637"/>
                </a:lnTo>
                <a:lnTo>
                  <a:pt x="13512" y="11118"/>
                </a:lnTo>
                <a:cubicBezTo>
                  <a:pt x="14174" y="11778"/>
                  <a:pt x="14177" y="12850"/>
                  <a:pt x="13515" y="13512"/>
                </a:cubicBezTo>
                <a:cubicBezTo>
                  <a:pt x="13184" y="13844"/>
                  <a:pt x="12749" y="14011"/>
                  <a:pt x="12315" y="14011"/>
                </a:cubicBezTo>
                <a:cubicBezTo>
                  <a:pt x="11883" y="14011"/>
                  <a:pt x="11451" y="13847"/>
                  <a:pt x="11121" y="13518"/>
                </a:cubicBezTo>
                <a:lnTo>
                  <a:pt x="9636" y="12088"/>
                </a:lnTo>
                <a:lnTo>
                  <a:pt x="8152" y="13518"/>
                </a:lnTo>
                <a:cubicBezTo>
                  <a:pt x="7822" y="13847"/>
                  <a:pt x="7390" y="14011"/>
                  <a:pt x="6958" y="14011"/>
                </a:cubicBezTo>
                <a:cubicBezTo>
                  <a:pt x="6523" y="14011"/>
                  <a:pt x="6087" y="13844"/>
                  <a:pt x="5755" y="13512"/>
                </a:cubicBezTo>
                <a:cubicBezTo>
                  <a:pt x="5095" y="12850"/>
                  <a:pt x="5098" y="11778"/>
                  <a:pt x="5761" y="11118"/>
                </a:cubicBezTo>
                <a:lnTo>
                  <a:pt x="7239" y="9637"/>
                </a:lnTo>
                <a:lnTo>
                  <a:pt x="5758" y="8155"/>
                </a:lnTo>
                <a:cubicBezTo>
                  <a:pt x="5095" y="7496"/>
                  <a:pt x="5092" y="6424"/>
                  <a:pt x="5755" y="5761"/>
                </a:cubicBezTo>
                <a:cubicBezTo>
                  <a:pt x="6085" y="5429"/>
                  <a:pt x="6519" y="5263"/>
                  <a:pt x="6954" y="5263"/>
                </a:cubicBezTo>
                <a:cubicBezTo>
                  <a:pt x="7386" y="5263"/>
                  <a:pt x="7818" y="5428"/>
                  <a:pt x="8149" y="5758"/>
                </a:cubicBezTo>
                <a:lnTo>
                  <a:pt x="9633" y="7188"/>
                </a:lnTo>
                <a:lnTo>
                  <a:pt x="11118" y="5758"/>
                </a:lnTo>
                <a:cubicBezTo>
                  <a:pt x="11448" y="5428"/>
                  <a:pt x="11881" y="5263"/>
                  <a:pt x="12313" y="5263"/>
                </a:cubicBezTo>
                <a:close/>
                <a:moveTo>
                  <a:pt x="9636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2" y="4686"/>
                  <a:pt x="0" y="7098"/>
                  <a:pt x="0" y="9637"/>
                </a:cubicBezTo>
                <a:cubicBezTo>
                  <a:pt x="0" y="12175"/>
                  <a:pt x="1012" y="14587"/>
                  <a:pt x="2849" y="16424"/>
                </a:cubicBezTo>
                <a:cubicBezTo>
                  <a:pt x="4686" y="18261"/>
                  <a:pt x="7095" y="19273"/>
                  <a:pt x="9636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61" y="14587"/>
                  <a:pt x="19272" y="12175"/>
                  <a:pt x="19272" y="9637"/>
                </a:cubicBezTo>
                <a:cubicBezTo>
                  <a:pt x="19272" y="7098"/>
                  <a:pt x="18261" y="4686"/>
                  <a:pt x="16421" y="2849"/>
                </a:cubicBezTo>
                <a:cubicBezTo>
                  <a:pt x="14584" y="1012"/>
                  <a:pt x="12175" y="1"/>
                  <a:pt x="96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1398775" y="3331029"/>
            <a:ext cx="582960" cy="591151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291450" y="3211950"/>
            <a:ext cx="22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>
                <a:latin typeface="Quicksand"/>
                <a:ea typeface="Quicksand"/>
                <a:cs typeface="Quicksand"/>
                <a:sym typeface="Quicksand"/>
              </a:rPr>
              <a:t>Example:</a:t>
            </a:r>
            <a:endParaRPr sz="3600" b="1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0" y="8992636"/>
            <a:ext cx="18288000" cy="0"/>
          </a:xfrm>
          <a:prstGeom prst="straightConnector1">
            <a:avLst/>
          </a:prstGeom>
          <a:noFill/>
          <a:ln w="28575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112994" y="9463325"/>
            <a:ext cx="384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www.4dsmetrics.com</a:t>
            </a:r>
            <a:r>
              <a:rPr lang="en-US" sz="1800">
                <a:solidFill>
                  <a:srgbClr val="2E2D2D"/>
                </a:solidFill>
              </a:rPr>
              <a:t> </a:t>
            </a:r>
            <a:endParaRPr sz="1800"/>
          </a:p>
        </p:txBody>
      </p:sp>
      <p:sp>
        <p:nvSpPr>
          <p:cNvPr id="114" name="Google Shape;114;p15"/>
          <p:cNvSpPr txBox="1"/>
          <p:nvPr/>
        </p:nvSpPr>
        <p:spPr>
          <a:xfrm>
            <a:off x="6274174" y="9483025"/>
            <a:ext cx="5742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2D2D"/>
                </a:solidFill>
              </a:rPr>
              <a:t>DEFINE </a:t>
            </a:r>
            <a:r>
              <a:rPr lang="en-US" sz="1800">
                <a:solidFill>
                  <a:srgbClr val="2E2D2D"/>
                </a:solidFill>
              </a:rPr>
              <a:t>| From an idea to a viable business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696" y="9249465"/>
            <a:ext cx="2932527" cy="74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1037351" y="302233"/>
            <a:ext cx="2816528" cy="3976940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21" name="Google Shape;121;p16"/>
          <p:cNvCxnSpPr/>
          <p:nvPr/>
        </p:nvCxnSpPr>
        <p:spPr>
          <a:xfrm rot="10800000" flipH="1">
            <a:off x="916350" y="8362300"/>
            <a:ext cx="16236900" cy="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/>
          <p:nvPr/>
        </p:nvSpPr>
        <p:spPr>
          <a:xfrm>
            <a:off x="1524000" y="8614525"/>
            <a:ext cx="155226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Strategyzer.</a:t>
            </a:r>
            <a:r>
              <a:rPr lang="en-US" sz="1700" i="1">
                <a:solidFill>
                  <a:srgbClr val="222222"/>
                </a:solidFill>
                <a:highlight>
                  <a:schemeClr val="lt1"/>
                </a:highlight>
              </a:rPr>
              <a:t> “Business Model Canvas Explained</a:t>
            </a: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”. 01 Sept. 2011: </a:t>
            </a:r>
            <a:r>
              <a:rPr lang="en-US" sz="17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https://youtu.be/QoAOzMTLP5s</a:t>
            </a:r>
            <a:endParaRPr sz="17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Railsware.”</a:t>
            </a:r>
            <a:r>
              <a:rPr lang="en-US" sz="1700" i="1">
                <a:solidFill>
                  <a:srgbClr val="222222"/>
                </a:solidFill>
                <a:highlight>
                  <a:schemeClr val="lt1"/>
                </a:highlight>
              </a:rPr>
              <a:t> Lean Canvas Intro - Uber example </a:t>
            </a: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”. 12. Oct. 2018: </a:t>
            </a:r>
            <a:r>
              <a:rPr lang="en-US" sz="17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https://youtu.be/pvIN9STpzCQ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137925" y="302227"/>
            <a:ext cx="2816528" cy="6193305"/>
          </a:xfrm>
          <a:custGeom>
            <a:avLst/>
            <a:gdLst/>
            <a:ahLst/>
            <a:cxnLst/>
            <a:rect l="l" t="t" r="r" b="b"/>
            <a:pathLst>
              <a:path w="2721283" h="5983870" extrusionOk="0">
                <a:moveTo>
                  <a:pt x="2596823" y="5983869"/>
                </a:moveTo>
                <a:lnTo>
                  <a:pt x="124460" y="5983869"/>
                </a:lnTo>
                <a:cubicBezTo>
                  <a:pt x="55880" y="5983869"/>
                  <a:pt x="0" y="5927989"/>
                  <a:pt x="0" y="58594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5859409"/>
                </a:lnTo>
                <a:cubicBezTo>
                  <a:pt x="2721283" y="5927989"/>
                  <a:pt x="2665403" y="5983870"/>
                  <a:pt x="2596823" y="5983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262829" y="528774"/>
            <a:ext cx="2427985" cy="2949526"/>
            <a:chOff x="-431236" y="-724333"/>
            <a:chExt cx="4680001" cy="3505349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-309600" y="-724333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Problem</a:t>
              </a:r>
              <a:endParaRPr sz="2000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-431236" y="-203106"/>
              <a:ext cx="4680001" cy="2984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Wingdings" panose="05000000000000000000" pitchFamily="2" charset="2"/>
                <a:buChar char="ü"/>
              </a:pP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800" dirty="0"/>
                <a:t>Long Queues &amp; Delays </a:t>
              </a: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800" dirty="0"/>
                <a:t>Lack of an Easy Digital Ticketing System</a:t>
              </a: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800" dirty="0"/>
                <a:t>Missed Buses Due </a:t>
              </a:r>
              <a:r>
                <a:rPr lang="en-US" sz="1800"/>
                <a:t>to Inefficiency</a:t>
              </a: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7" name="Google Shape;127;p16"/>
          <p:cNvSpPr/>
          <p:nvPr/>
        </p:nvSpPr>
        <p:spPr>
          <a:xfrm>
            <a:off x="2143007" y="6527578"/>
            <a:ext cx="7284706" cy="1712203"/>
          </a:xfrm>
          <a:custGeom>
            <a:avLst/>
            <a:gdLst/>
            <a:ahLst/>
            <a:cxnLst/>
            <a:rect l="l" t="t" r="r" b="b"/>
            <a:pathLst>
              <a:path w="7038363" h="1654302" extrusionOk="0">
                <a:moveTo>
                  <a:pt x="6913903" y="1654302"/>
                </a:moveTo>
                <a:lnTo>
                  <a:pt x="124460" y="1654302"/>
                </a:lnTo>
                <a:cubicBezTo>
                  <a:pt x="55880" y="1654302"/>
                  <a:pt x="0" y="1598422"/>
                  <a:pt x="0" y="152984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913903" y="0"/>
                </a:lnTo>
                <a:cubicBezTo>
                  <a:pt x="6982483" y="0"/>
                  <a:pt x="7038363" y="55880"/>
                  <a:pt x="7038363" y="124460"/>
                </a:cubicBezTo>
                <a:lnTo>
                  <a:pt x="7038363" y="1529842"/>
                </a:lnTo>
                <a:cubicBezTo>
                  <a:pt x="7038363" y="1598422"/>
                  <a:pt x="6982483" y="1654302"/>
                  <a:pt x="6913903" y="1654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2350536" y="6621585"/>
            <a:ext cx="6843704" cy="1789921"/>
            <a:chOff x="0" y="0"/>
            <a:chExt cx="11095500" cy="2397430"/>
          </a:xfrm>
        </p:grpSpPr>
        <p:sp>
          <p:nvSpPr>
            <p:cNvPr id="129" name="Google Shape;129;p16"/>
            <p:cNvSpPr txBox="1"/>
            <p:nvPr/>
          </p:nvSpPr>
          <p:spPr>
            <a:xfrm>
              <a:off x="0" y="0"/>
              <a:ext cx="11095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Cost Structure</a:t>
              </a:r>
              <a:endParaRPr sz="2000"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69313" y="797530"/>
              <a:ext cx="10435800" cy="15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600" dirty="0"/>
                <a:t>Development cost</a:t>
              </a: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600" dirty="0"/>
                <a:t>Technology and infrastructure cost</a:t>
              </a: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600" dirty="0"/>
                <a:t>Marketing cost</a:t>
              </a:r>
              <a:endParaRPr sz="1600" dirty="0"/>
            </a:p>
          </p:txBody>
        </p:sp>
      </p:grpSp>
      <p:sp>
        <p:nvSpPr>
          <p:cNvPr id="131" name="Google Shape;131;p16"/>
          <p:cNvSpPr/>
          <p:nvPr/>
        </p:nvSpPr>
        <p:spPr>
          <a:xfrm>
            <a:off x="9549658" y="6527578"/>
            <a:ext cx="7287713" cy="1712203"/>
          </a:xfrm>
          <a:custGeom>
            <a:avLst/>
            <a:gdLst/>
            <a:ahLst/>
            <a:cxnLst/>
            <a:rect l="l" t="t" r="r" b="b"/>
            <a:pathLst>
              <a:path w="7041269" h="1654302" extrusionOk="0">
                <a:moveTo>
                  <a:pt x="6916809" y="1654302"/>
                </a:moveTo>
                <a:lnTo>
                  <a:pt x="124460" y="1654302"/>
                </a:lnTo>
                <a:cubicBezTo>
                  <a:pt x="55880" y="1654302"/>
                  <a:pt x="0" y="1598422"/>
                  <a:pt x="0" y="152984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916809" y="0"/>
                </a:lnTo>
                <a:cubicBezTo>
                  <a:pt x="6985388" y="0"/>
                  <a:pt x="7041269" y="55880"/>
                  <a:pt x="7041269" y="124460"/>
                </a:cubicBezTo>
                <a:lnTo>
                  <a:pt x="7041269" y="1529842"/>
                </a:lnTo>
                <a:cubicBezTo>
                  <a:pt x="7041269" y="1598422"/>
                  <a:pt x="6985388" y="1654302"/>
                  <a:pt x="6916809" y="1654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9763960" y="6754977"/>
            <a:ext cx="6843713" cy="1005317"/>
            <a:chOff x="-14" y="0"/>
            <a:chExt cx="11095514" cy="1629892"/>
          </a:xfrm>
        </p:grpSpPr>
        <p:sp>
          <p:nvSpPr>
            <p:cNvPr id="133" name="Google Shape;133;p16"/>
            <p:cNvSpPr txBox="1"/>
            <p:nvPr/>
          </p:nvSpPr>
          <p:spPr>
            <a:xfrm>
              <a:off x="0" y="0"/>
              <a:ext cx="11095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Revenue Streams</a:t>
              </a:r>
              <a:endParaRPr sz="2000"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-14" y="253492"/>
              <a:ext cx="11095500" cy="13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lang="en-US" sz="1600" dirty="0"/>
            </a:p>
            <a:p>
              <a:pPr marL="7429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Service fees</a:t>
              </a:r>
              <a:r>
                <a:rPr lang="en-US" sz="1600"/>
                <a:t>, subscription model </a:t>
              </a:r>
              <a:r>
                <a:rPr lang="en-US" sz="1600" dirty="0"/>
                <a:t>for transport operators,adverntizing </a:t>
              </a:r>
              <a:endParaRPr sz="1600" dirty="0"/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5105837" y="328476"/>
            <a:ext cx="2816528" cy="3004477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5090847" y="559339"/>
            <a:ext cx="2714006" cy="2609079"/>
            <a:chOff x="-293087" y="207632"/>
            <a:chExt cx="4234020" cy="7047754"/>
          </a:xfrm>
        </p:grpSpPr>
        <p:sp>
          <p:nvSpPr>
            <p:cNvPr id="137" name="Google Shape;137;p16"/>
            <p:cNvSpPr txBox="1"/>
            <p:nvPr/>
          </p:nvSpPr>
          <p:spPr>
            <a:xfrm>
              <a:off x="3433" y="207632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Solution</a:t>
              </a:r>
              <a:endParaRPr sz="2000"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-293087" y="1406508"/>
              <a:ext cx="4032899" cy="5848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25450" indent="-285750">
                <a:buClr>
                  <a:schemeClr val="dk1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800" dirty="0"/>
                <a:t>Digital Ticketing System (No More Queues)</a:t>
              </a:r>
            </a:p>
            <a:p>
              <a:pPr marL="425450" indent="-285750">
                <a:buClr>
                  <a:schemeClr val="dk1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800" dirty="0"/>
                <a:t>Instant Booking &amp; Confirmation</a:t>
              </a:r>
            </a:p>
            <a:p>
              <a:pPr marL="425450" indent="-285750">
                <a:buClr>
                  <a:schemeClr val="dk1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800" dirty="0"/>
                <a:t>Automated Tax Calculation &amp; Transparency</a:t>
              </a:r>
              <a:endParaRPr sz="1800" dirty="0">
                <a:solidFill>
                  <a:srgbClr val="808080"/>
                </a:solidFill>
              </a:endParaRPr>
            </a:p>
          </p:txBody>
        </p:sp>
      </p:grpSp>
      <p:sp>
        <p:nvSpPr>
          <p:cNvPr id="139" name="Google Shape;139;p16"/>
          <p:cNvSpPr/>
          <p:nvPr/>
        </p:nvSpPr>
        <p:spPr>
          <a:xfrm>
            <a:off x="8070519" y="350103"/>
            <a:ext cx="2816528" cy="6193305"/>
          </a:xfrm>
          <a:custGeom>
            <a:avLst/>
            <a:gdLst/>
            <a:ahLst/>
            <a:cxnLst/>
            <a:rect l="l" t="t" r="r" b="b"/>
            <a:pathLst>
              <a:path w="2721283" h="5983870" extrusionOk="0">
                <a:moveTo>
                  <a:pt x="2596823" y="5983869"/>
                </a:moveTo>
                <a:lnTo>
                  <a:pt x="124460" y="5983869"/>
                </a:lnTo>
                <a:cubicBezTo>
                  <a:pt x="55880" y="5983869"/>
                  <a:pt x="0" y="5927989"/>
                  <a:pt x="0" y="58594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5859409"/>
                </a:lnTo>
                <a:cubicBezTo>
                  <a:pt x="2721283" y="5927989"/>
                  <a:pt x="2665403" y="5983870"/>
                  <a:pt x="2596823" y="5983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8076760" y="539523"/>
            <a:ext cx="2584086" cy="2784335"/>
            <a:chOff x="-374611" y="-73569"/>
            <a:chExt cx="4314000" cy="3940468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-8457" y="-73569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Unique Value Proposition</a:t>
              </a:r>
              <a:endParaRPr sz="2000" dirty="0"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-374611" y="946399"/>
              <a:ext cx="4314000" cy="29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USSD Accessibility (No Internet Needed)</a:t>
              </a:r>
            </a:p>
            <a:p>
              <a:pPr marL="7429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real-time GPS tracking</a:t>
              </a:r>
              <a:r>
                <a:rPr lang="en-US" sz="1600" dirty="0"/>
                <a:t> for buses</a:t>
              </a:r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5103689" y="3479068"/>
            <a:ext cx="2816528" cy="3004477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11188750" y="2598657"/>
            <a:ext cx="2298312" cy="1546502"/>
            <a:chOff x="10673607" y="-1787821"/>
            <a:chExt cx="4194000" cy="3162581"/>
          </a:xfrm>
        </p:grpSpPr>
        <p:sp>
          <p:nvSpPr>
            <p:cNvPr id="145" name="Google Shape;145;p16"/>
            <p:cNvSpPr txBox="1"/>
            <p:nvPr/>
          </p:nvSpPr>
          <p:spPr>
            <a:xfrm>
              <a:off x="10801857" y="-1787821"/>
              <a:ext cx="3937500" cy="420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Key </a:t>
              </a:r>
              <a:r>
                <a:rPr lang="en-US" sz="2000" b="1" dirty="0"/>
                <a:t>Partners</a:t>
              </a:r>
              <a:endParaRPr sz="2000" dirty="0"/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10673607" y="-1138040"/>
              <a:ext cx="4194000" cy="25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Telecom Companies</a:t>
              </a:r>
            </a:p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Operators &amp; Bus Companies</a:t>
              </a:r>
            </a:p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 Government &amp; Tax Authorities </a:t>
              </a:r>
              <a:endPara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2432675" y="3700331"/>
            <a:ext cx="2262845" cy="2670738"/>
            <a:chOff x="0" y="0"/>
            <a:chExt cx="3940865" cy="4329991"/>
          </a:xfrm>
        </p:grpSpPr>
        <p:sp>
          <p:nvSpPr>
            <p:cNvPr id="148" name="Google Shape;148;p16"/>
            <p:cNvSpPr txBox="1"/>
            <p:nvPr/>
          </p:nvSpPr>
          <p:spPr>
            <a:xfrm>
              <a:off x="0" y="0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Existing Alternatives</a:t>
              </a:r>
              <a:endParaRPr sz="2000" dirty="0"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3365" y="1264291"/>
              <a:ext cx="3937500" cy="30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Manual Ticketing (Traditional Method)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Works Without Internet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Supports Mobile Money</a:t>
              </a:r>
              <a:endParaRPr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8322001" y="4524124"/>
            <a:ext cx="2808722" cy="1984549"/>
            <a:chOff x="-150665" y="2549950"/>
            <a:chExt cx="4553700" cy="3217492"/>
          </a:xfrm>
        </p:grpSpPr>
        <p:sp>
          <p:nvSpPr>
            <p:cNvPr id="151" name="Google Shape;151;p16"/>
            <p:cNvSpPr txBox="1"/>
            <p:nvPr/>
          </p:nvSpPr>
          <p:spPr>
            <a:xfrm>
              <a:off x="-123567" y="2549950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High Level Concept</a:t>
              </a:r>
              <a:endParaRPr sz="2000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-150665" y="2878742"/>
              <a:ext cx="45537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>
                <a:buFont typeface="Wingdings" panose="05000000000000000000" pitchFamily="2" charset="2"/>
                <a:buChar char="ü"/>
              </a:pPr>
              <a:endParaRPr lang="en-US" sz="1600" dirty="0"/>
            </a:p>
            <a:p>
              <a:pPr marL="285750" lvl="0" indent="-285750">
                <a:buFont typeface="Wingdings" panose="05000000000000000000" pitchFamily="2" charset="2"/>
                <a:buChar char="ü"/>
              </a:pPr>
              <a:r>
                <a:rPr lang="en-US" sz="1600" dirty="0"/>
                <a:t>Digital transformation of transport ticketing</a:t>
              </a:r>
            </a:p>
            <a:p>
              <a:pPr marL="285750" lvl="0" indent="-285750">
                <a:buFont typeface="Wingdings" panose="05000000000000000000" pitchFamily="2" charset="2"/>
                <a:buChar char="ü"/>
              </a:pPr>
              <a:endParaRPr lang="en-US" sz="1600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Transparency and accountability in transport system</a:t>
              </a:r>
              <a:endParaRPr sz="1600" dirty="0"/>
            </a:p>
          </p:txBody>
        </p:sp>
      </p:grpSp>
      <p:sp>
        <p:nvSpPr>
          <p:cNvPr id="153" name="Google Shape;153;p16"/>
          <p:cNvSpPr/>
          <p:nvPr/>
        </p:nvSpPr>
        <p:spPr>
          <a:xfrm>
            <a:off x="11037350" y="4419538"/>
            <a:ext cx="2816528" cy="2061042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11230948" y="591505"/>
            <a:ext cx="2428650" cy="1256753"/>
            <a:chOff x="0" y="0"/>
            <a:chExt cx="3937500" cy="2037538"/>
          </a:xfrm>
        </p:grpSpPr>
        <p:sp>
          <p:nvSpPr>
            <p:cNvPr id="155" name="Google Shape;155;p16"/>
            <p:cNvSpPr txBox="1"/>
            <p:nvPr/>
          </p:nvSpPr>
          <p:spPr>
            <a:xfrm>
              <a:off x="0" y="0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Unfair Advantage</a:t>
              </a:r>
              <a:endParaRPr sz="2000"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0" y="738838"/>
              <a:ext cx="3937500" cy="12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USSD accessibility, telecom partnerships, tax automation, and local expertise </a:t>
              </a:r>
              <a:endParaRPr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11188749" y="4792583"/>
            <a:ext cx="2520771" cy="1185364"/>
            <a:chOff x="-391886" y="1367184"/>
            <a:chExt cx="4536128" cy="2316068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206742" y="1367184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/>
                <a:t>Channel</a:t>
              </a:r>
              <a:r>
                <a:rPr lang="en-US" sz="2000" b="1" i="0" u="none" strike="noStrike" cap="none"/>
                <a:t>s</a:t>
              </a:r>
              <a:endParaRPr sz="2000"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-391886" y="1712553"/>
              <a:ext cx="4191600" cy="1970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25450" marR="0" lvl="0" indent="-2857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808080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600" dirty="0"/>
                <a:t>Mobile app</a:t>
              </a:r>
            </a:p>
            <a:p>
              <a:pPr marL="425450" marR="0" lvl="0" indent="-2857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808080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600" dirty="0"/>
                <a:t>Website</a:t>
              </a:r>
            </a:p>
            <a:p>
              <a:pPr marL="425450" marR="0" lvl="0" indent="-2857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808080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600" dirty="0"/>
                <a:t>USSD</a:t>
              </a:r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14014586" y="302227"/>
            <a:ext cx="2816528" cy="6193305"/>
          </a:xfrm>
          <a:custGeom>
            <a:avLst/>
            <a:gdLst/>
            <a:ahLst/>
            <a:cxnLst/>
            <a:rect l="l" t="t" r="r" b="b"/>
            <a:pathLst>
              <a:path w="2721283" h="5983870" extrusionOk="0">
                <a:moveTo>
                  <a:pt x="2596823" y="5983869"/>
                </a:moveTo>
                <a:lnTo>
                  <a:pt x="124460" y="5983869"/>
                </a:lnTo>
                <a:cubicBezTo>
                  <a:pt x="55880" y="5983869"/>
                  <a:pt x="0" y="5927989"/>
                  <a:pt x="0" y="58594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5859409"/>
                </a:lnTo>
                <a:cubicBezTo>
                  <a:pt x="2721283" y="5927989"/>
                  <a:pt x="2665403" y="5983870"/>
                  <a:pt x="2596823" y="5983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14140551" y="591502"/>
            <a:ext cx="2621995" cy="3055770"/>
            <a:chOff x="-502437" y="-5"/>
            <a:chExt cx="4745809" cy="4954230"/>
          </a:xfrm>
        </p:grpSpPr>
        <p:sp>
          <p:nvSpPr>
            <p:cNvPr id="162" name="Google Shape;162;p16"/>
            <p:cNvSpPr txBox="1"/>
            <p:nvPr/>
          </p:nvSpPr>
          <p:spPr>
            <a:xfrm>
              <a:off x="-6" y="-5"/>
              <a:ext cx="3937500" cy="6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Customer Segments</a:t>
              </a:r>
              <a:endParaRPr sz="2000"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-502437" y="1082423"/>
              <a:ext cx="4745809" cy="38718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Daily Commuters &amp; Travelers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Companies &amp; Bus Operators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Government &amp; Tax Authorities</a:t>
              </a:r>
              <a:endParaRPr sz="1600" dirty="0"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14140552" y="3672658"/>
            <a:ext cx="2486357" cy="1781720"/>
            <a:chOff x="-96562" y="415159"/>
            <a:chExt cx="4031058" cy="2888650"/>
          </a:xfrm>
        </p:grpSpPr>
        <p:sp>
          <p:nvSpPr>
            <p:cNvPr id="165" name="Google Shape;165;p16"/>
            <p:cNvSpPr txBox="1"/>
            <p:nvPr/>
          </p:nvSpPr>
          <p:spPr>
            <a:xfrm>
              <a:off x="-96562" y="415159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Early Adopters</a:t>
              </a:r>
              <a:endParaRPr sz="2000" dirty="0"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-3004" y="1266209"/>
              <a:ext cx="3937500" cy="203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sz="1600" dirty="0"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Tech-savvy commuters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operators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Urban commuters in high traffic area</a:t>
              </a:r>
              <a:endParaRPr sz="1600" dirty="0"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8321599" y="2707594"/>
            <a:ext cx="2589357" cy="1613541"/>
            <a:chOff x="-14681" y="1537261"/>
            <a:chExt cx="4198049" cy="2615987"/>
          </a:xfrm>
        </p:grpSpPr>
        <p:sp>
          <p:nvSpPr>
            <p:cNvPr id="168" name="Google Shape;168;p16"/>
            <p:cNvSpPr txBox="1"/>
            <p:nvPr/>
          </p:nvSpPr>
          <p:spPr>
            <a:xfrm>
              <a:off x="-14681" y="1537261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/>
                <a:t>Key Activities</a:t>
              </a:r>
              <a:endParaRPr sz="2000"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152268" y="1614049"/>
              <a:ext cx="4031100" cy="2539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sz="1600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rgbClr val="808080"/>
                  </a:solidFill>
                </a:rPr>
                <a:t>.</a:t>
              </a:r>
              <a:r>
                <a:rPr lang="en-US" sz="1600" dirty="0"/>
                <a:t> Platform Development &amp; Maintenance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Customer Acquisition &amp; Marketing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Operator Onboarding</a:t>
              </a:r>
              <a:endParaRPr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5032669" y="3719513"/>
            <a:ext cx="2689974" cy="1848756"/>
            <a:chOff x="-10051656" y="1784783"/>
            <a:chExt cx="4361176" cy="2997335"/>
          </a:xfrm>
        </p:grpSpPr>
        <p:sp>
          <p:nvSpPr>
            <p:cNvPr id="171" name="Google Shape;171;p16"/>
            <p:cNvSpPr txBox="1"/>
            <p:nvPr/>
          </p:nvSpPr>
          <p:spPr>
            <a:xfrm>
              <a:off x="-9627980" y="1784783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/>
                <a:t>Key Metrics</a:t>
              </a:r>
              <a:endParaRPr sz="2000"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-10051656" y="2375219"/>
              <a:ext cx="3937501" cy="2406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User Growth &amp; Adoption 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Booking &amp; Revenue Metrics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Transaction &amp; Payment Metrics</a:t>
              </a:r>
              <a:endParaRPr sz="1600" dirty="0"/>
            </a:p>
          </p:txBody>
        </p:sp>
      </p:grpSp>
      <p:sp>
        <p:nvSpPr>
          <p:cNvPr id="173" name="Google Shape;173;p16"/>
          <p:cNvSpPr txBox="1"/>
          <p:nvPr/>
        </p:nvSpPr>
        <p:spPr>
          <a:xfrm rot="-5400000">
            <a:off x="-2827900" y="3798675"/>
            <a:ext cx="7903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Quicksand"/>
                <a:ea typeface="Quicksand"/>
                <a:cs typeface="Quicksand"/>
                <a:sym typeface="Quicksand"/>
              </a:rPr>
              <a:t>Business Model Mapping (Combined BMC &amp; Lean Canvas) </a:t>
            </a:r>
            <a:r>
              <a:rPr lang="en-US" sz="3000" b="1" baseline="30000" dirty="0"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1" baseline="30000" dirty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4" name="Google Shape;174;p16"/>
          <p:cNvCxnSpPr/>
          <p:nvPr/>
        </p:nvCxnSpPr>
        <p:spPr>
          <a:xfrm rot="10800000" flipH="1">
            <a:off x="1473542" y="9548756"/>
            <a:ext cx="15573000" cy="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3013775" y="3221450"/>
            <a:ext cx="12009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</a:rPr>
              <a:t>Team Building: 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https://docs.google.com/document/d/1tjWXppxCPa1WEoP0EE-y3Xm2CElcdyxGqIKCl2irIH0/edit?usp=sharing</a:t>
            </a:r>
            <a:endParaRPr sz="3000">
              <a:solidFill>
                <a:srgbClr val="1155CC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155CC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155CC"/>
              </a:solidFill>
              <a:highlight>
                <a:srgbClr val="FFFFFF"/>
              </a:highlight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3013775" y="1783400"/>
            <a:ext cx="1374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5400" b="1"/>
              <a:t>Team Building: Link to the template!</a:t>
            </a:r>
            <a:endParaRPr sz="3000" b="1" u="sng"/>
          </a:p>
        </p:txBody>
      </p:sp>
      <p:cxnSp>
        <p:nvCxnSpPr>
          <p:cNvPr id="181" name="Google Shape;181;p17"/>
          <p:cNvCxnSpPr/>
          <p:nvPr/>
        </p:nvCxnSpPr>
        <p:spPr>
          <a:xfrm>
            <a:off x="0" y="8992636"/>
            <a:ext cx="18288000" cy="0"/>
          </a:xfrm>
          <a:prstGeom prst="straightConnector1">
            <a:avLst/>
          </a:prstGeom>
          <a:noFill/>
          <a:ln w="28575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17"/>
          <p:cNvSpPr txBox="1"/>
          <p:nvPr/>
        </p:nvSpPr>
        <p:spPr>
          <a:xfrm>
            <a:off x="13112994" y="9463325"/>
            <a:ext cx="384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www.4dsmetrics.com</a:t>
            </a:r>
            <a:r>
              <a:rPr lang="en-US" sz="1800">
                <a:solidFill>
                  <a:srgbClr val="2E2D2D"/>
                </a:solidFill>
              </a:rPr>
              <a:t> </a:t>
            </a:r>
            <a:endParaRPr sz="1800"/>
          </a:p>
        </p:txBody>
      </p:sp>
      <p:sp>
        <p:nvSpPr>
          <p:cNvPr id="183" name="Google Shape;183;p17"/>
          <p:cNvSpPr txBox="1"/>
          <p:nvPr/>
        </p:nvSpPr>
        <p:spPr>
          <a:xfrm>
            <a:off x="6274174" y="9483025"/>
            <a:ext cx="5742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2D2D"/>
                </a:solidFill>
              </a:rPr>
              <a:t>DEFINE </a:t>
            </a:r>
            <a:r>
              <a:rPr lang="en-US" sz="1800">
                <a:solidFill>
                  <a:srgbClr val="2E2D2D"/>
                </a:solidFill>
              </a:rPr>
              <a:t>| From an idea to a viable business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8696" y="9249465"/>
            <a:ext cx="2932527" cy="74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439</Words>
  <Application>Microsoft Office PowerPoint</Application>
  <PresentationFormat>Custom</PresentationFormat>
  <Paragraphs>88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Quicksand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Nkusi</dc:creator>
  <cp:lastModifiedBy>MICOMYIZA ALEX</cp:lastModifiedBy>
  <cp:revision>12</cp:revision>
  <dcterms:modified xsi:type="dcterms:W3CDTF">2025-03-17T16:27:49Z</dcterms:modified>
</cp:coreProperties>
</file>