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772360" y="182376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2772360" y="411372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11372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04000" y="2250000"/>
            <a:ext cx="4426560" cy="353160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04000" y="2250000"/>
            <a:ext cx="4426560" cy="3531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442656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2772360" y="182376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9071640" cy="578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2772360" y="182376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442656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2772360" y="182376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2772360" y="411372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2772360" y="182376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2772360" y="182376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2772360" y="411372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11372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04000" y="2250000"/>
            <a:ext cx="4426560" cy="353160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04000" y="2250000"/>
            <a:ext cx="4426560" cy="3531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442656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2772360" y="182376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9071640" cy="578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2772360" y="182376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2772360" y="182376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2772360" y="411372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2772360" y="182376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2772360" y="182376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2772360" y="411372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04000" y="411372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04000" y="2250000"/>
            <a:ext cx="4426560" cy="353160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04000" y="2250000"/>
            <a:ext cx="4426560" cy="3531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442656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772360" y="182376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2772360" y="182376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9071640" cy="578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2772360" y="182376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2772360" y="182376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2772360" y="411372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2772360" y="182376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2772360" y="182376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2772360" y="411372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504000" y="411372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04000" y="2250000"/>
            <a:ext cx="4426560" cy="353160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04000" y="2250000"/>
            <a:ext cx="4426560" cy="3531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9071640" cy="578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2772360" y="182376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772360" y="182376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772360" y="411372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772360" y="182376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9280" cy="7559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9280" cy="755964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9280" cy="755964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9280" cy="7559640"/>
          </a:xfrm>
          <a:prstGeom prst="rect">
            <a:avLst/>
          </a:prstGeom>
          <a:ln>
            <a:noFill/>
          </a:ln>
        </p:spPr>
      </p:pic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4000" y="288000"/>
            <a:ext cx="9071640" cy="124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7040">
                <a:latin typeface="Arial"/>
              </a:rPr>
              <a:t>Scheduling Program</a:t>
            </a:r>
            <a:endParaRPr/>
          </a:p>
        </p:txBody>
      </p:sp>
      <p:pic>
        <p:nvPicPr>
          <p:cNvPr id="15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2880" y="1280160"/>
            <a:ext cx="9235080" cy="557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04000" y="288000"/>
            <a:ext cx="9071640" cy="124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7040">
                <a:latin typeface="Arial"/>
              </a:rPr>
              <a:t>Student Users</a:t>
            </a:r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182880" y="1463040"/>
            <a:ext cx="9487800" cy="301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750">
                <a:latin typeface="Arial"/>
              </a:rPr>
              <a:t>When students schedule an available time it shows up on the teachers schedule in </a:t>
            </a:r>
            <a:r>
              <a:rPr lang="en-US" sz="3750">
                <a:solidFill>
                  <a:srgbClr val="ff0066"/>
                </a:solidFill>
                <a:latin typeface="Arial"/>
              </a:rPr>
              <a:t>PINK</a:t>
            </a:r>
            <a:r>
              <a:rPr lang="en-US" sz="3750">
                <a:latin typeface="Arial"/>
              </a:rPr>
              <a:t> on all 'users' schedules.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750">
                <a:latin typeface="Arial"/>
              </a:rPr>
              <a:t>The below section must be created for Teacher USERS to be able to accept classes in </a:t>
            </a:r>
            <a:r>
              <a:rPr lang="en-US" sz="3750">
                <a:solidFill>
                  <a:srgbClr val="ffffff"/>
                </a:solidFill>
                <a:latin typeface="Arial"/>
              </a:rPr>
              <a:t>WHITE</a:t>
            </a:r>
            <a:r>
              <a:rPr lang="en-US" sz="3750">
                <a:latin typeface="Arial"/>
              </a:rPr>
              <a:t> spaces on the scheduler.</a:t>
            </a:r>
            <a:endParaRPr/>
          </a:p>
        </p:txBody>
      </p:sp>
      <p:pic>
        <p:nvPicPr>
          <p:cNvPr id="17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4846320"/>
            <a:ext cx="9235440" cy="271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000" y="288000"/>
            <a:ext cx="9071640" cy="124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7040">
                <a:latin typeface="Arial"/>
              </a:rPr>
              <a:t>Teacher/ User Level 1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504000" y="182376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3000">
                <a:latin typeface="Arial"/>
              </a:rPr>
              <a:t>There are 168 hours in a week. Each hour can be divided into 4 fifteen minute blocks.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3000">
                <a:latin typeface="Arial"/>
              </a:rPr>
              <a:t>A total of 672, 15 minute blocks exist in a week.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3000">
                <a:latin typeface="Arial"/>
              </a:rPr>
              <a:t>Because classes can be 30 or 45 minutes Teacher USERS must be able to make each block 'available' or 'unavailable.'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3000">
                <a:latin typeface="Arial"/>
              </a:rPr>
              <a:t>Hovering over a block will make a 'flash enabled' box appear with 'available or unavailable.' This will be the first way to change availability.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3000">
                <a:latin typeface="Arial"/>
              </a:rPr>
              <a:t>Clicking on a block can enable or disable availability.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3000">
                <a:latin typeface="Arial"/>
              </a:rPr>
              <a:t>Teachers can click on an individual square bringing them to a schedule to program and 'book' a class.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4000" y="-67320"/>
            <a:ext cx="9071280" cy="1999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6400">
                <a:latin typeface="Arial"/>
              </a:rPr>
              <a:t>Schedule 15 min. blocks</a:t>
            </a:r>
            <a:endParaRPr/>
          </a:p>
        </p:txBody>
      </p:sp>
      <p:pic>
        <p:nvPicPr>
          <p:cNvPr id="15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0080" y="1650600"/>
            <a:ext cx="8777880" cy="557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4000" y="288000"/>
            <a:ext cx="9071640" cy="124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7040">
                <a:latin typeface="Arial"/>
              </a:rPr>
              <a:t>Seeing availability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504000" y="182376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500">
                <a:latin typeface="Arial"/>
              </a:rPr>
              <a:t>When times are available they should be shown in </a:t>
            </a:r>
            <a:r>
              <a:rPr lang="en-US" sz="3500">
                <a:solidFill>
                  <a:srgbClr val="ffffff"/>
                </a:solidFill>
                <a:latin typeface="Arial"/>
              </a:rPr>
              <a:t>WHITE</a:t>
            </a:r>
            <a:r>
              <a:rPr lang="en-US" sz="3500">
                <a:solidFill>
                  <a:srgbClr val="000000"/>
                </a:solidFill>
                <a:latin typeface="Arial"/>
              </a:rPr>
              <a:t>, unavailable in</a:t>
            </a:r>
            <a:r>
              <a:rPr lang="en-US" sz="3500">
                <a:solidFill>
                  <a:srgbClr val="ffffff"/>
                </a:solidFill>
                <a:latin typeface="Arial"/>
              </a:rPr>
              <a:t> </a:t>
            </a:r>
            <a:r>
              <a:rPr lang="en-US" sz="3500">
                <a:solidFill>
                  <a:srgbClr val="3333ff"/>
                </a:solidFill>
                <a:latin typeface="Arial"/>
              </a:rPr>
              <a:t>BLUE</a:t>
            </a:r>
            <a:r>
              <a:rPr lang="en-US" sz="3500">
                <a:solidFill>
                  <a:srgbClr val="004586"/>
                </a:solidFill>
                <a:latin typeface="Arial"/>
              </a:rPr>
              <a:t>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500">
                <a:solidFill>
                  <a:srgbClr val="004586"/>
                </a:solidFill>
                <a:latin typeface="Arial"/>
              </a:rPr>
              <a:t>'</a:t>
            </a:r>
            <a:r>
              <a:rPr lang="en-US" sz="3500">
                <a:solidFill>
                  <a:srgbClr val="000000"/>
                </a:solidFill>
                <a:latin typeface="Arial"/>
              </a:rPr>
              <a:t>Teacher USERS' shall see </a:t>
            </a:r>
            <a:r>
              <a:rPr b="1" lang="en-US" sz="3500">
                <a:solidFill>
                  <a:srgbClr val="000000"/>
                </a:solidFill>
                <a:latin typeface="Arial"/>
              </a:rPr>
              <a:t>STUDENTS NAMES</a:t>
            </a:r>
            <a:r>
              <a:rPr lang="en-US" sz="3500">
                <a:solidFill>
                  <a:srgbClr val="000000"/>
                </a:solidFill>
                <a:latin typeface="Arial"/>
              </a:rPr>
              <a:t> in booked lessons spaces.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500">
                <a:solidFill>
                  <a:srgbClr val="000000"/>
                </a:solidFill>
                <a:latin typeface="Arial"/>
              </a:rPr>
              <a:t>'Student USERS' shall see only </a:t>
            </a:r>
            <a:r>
              <a:rPr lang="en-US" sz="3500">
                <a:solidFill>
                  <a:srgbClr val="ffffff"/>
                </a:solidFill>
                <a:latin typeface="Arial"/>
              </a:rPr>
              <a:t>WHITE</a:t>
            </a:r>
            <a:r>
              <a:rPr lang="en-US" sz="3500">
                <a:solidFill>
                  <a:srgbClr val="000000"/>
                </a:solidFill>
                <a:latin typeface="Arial"/>
              </a:rPr>
              <a:t> for 'available' and </a:t>
            </a:r>
            <a:r>
              <a:rPr lang="en-US" sz="3500">
                <a:solidFill>
                  <a:srgbClr val="3333ff"/>
                </a:solidFill>
                <a:latin typeface="Arial"/>
              </a:rPr>
              <a:t>BLUE</a:t>
            </a:r>
            <a:r>
              <a:rPr lang="en-US" sz="3500">
                <a:solidFill>
                  <a:srgbClr val="000000"/>
                </a:solidFill>
                <a:latin typeface="Arial"/>
              </a:rPr>
              <a:t> for 'unavailable' times.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500">
                <a:solidFill>
                  <a:srgbClr val="000000"/>
                </a:solidFill>
                <a:latin typeface="Arial"/>
              </a:rPr>
              <a:t>Slide 3 shows a zoomed view.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500">
                <a:solidFill>
                  <a:srgbClr val="000000"/>
                </a:solidFill>
                <a:latin typeface="Arial"/>
              </a:rPr>
              <a:t>Teacher USERS shall see their time zone AND the time in Europe (Paris Time).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500">
                <a:solidFill>
                  <a:srgbClr val="000000"/>
                </a:solidFill>
                <a:latin typeface="Arial"/>
              </a:rPr>
              <a:t>Student USERS will only see their time zone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504000" y="32400"/>
            <a:ext cx="9071640" cy="124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Open Availability</a:t>
            </a:r>
            <a:endParaRPr/>
          </a:p>
        </p:txBody>
      </p:sp>
      <p:pic>
        <p:nvPicPr>
          <p:cNvPr id="16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926080" y="1005840"/>
            <a:ext cx="4389120" cy="655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-333360"/>
            <a:ext cx="9071640" cy="124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Block Availability</a:t>
            </a:r>
            <a:endParaRPr/>
          </a:p>
        </p:txBody>
      </p:sp>
      <p:pic>
        <p:nvPicPr>
          <p:cNvPr id="16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77440" y="640080"/>
            <a:ext cx="4937760" cy="691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Blocking &amp; Opening Schedule</a:t>
            </a:r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Teacher USERS need to be able to close and open their schedules based on certain TIME and DATES.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Slides 5 and 6 can be toggled, OPEN/CLOSE allowing BLOCKED or OPEN times to be managed for DAYS, WEEKS and MONTHS.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The reoccurred can be set by Teacher USERS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This methodology allows a MACROMANGMENT compared to the FLASH ENABLED 'available' / 'unavailable method from the weekly calendar.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000" y="288000"/>
            <a:ext cx="9071640" cy="1247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lang="en-US" sz="4070">
                <a:latin typeface="Arial"/>
              </a:rPr>
              <a:t>Booking by ' double clicking' on a 15               minute space.     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5113440" y="1823760"/>
            <a:ext cx="442656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500">
                <a:latin typeface="Arial"/>
              </a:rPr>
              <a:t>Teacher USERS can double click on a 15min square opening this booking page.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500">
                <a:latin typeface="Arial"/>
              </a:rPr>
              <a:t>The booking page has all students and drop down boxes for additional time/date options.</a:t>
            </a:r>
            <a:endParaRPr/>
          </a:p>
        </p:txBody>
      </p:sp>
      <p:pic>
        <p:nvPicPr>
          <p:cNvPr id="16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2880" y="1280160"/>
            <a:ext cx="4610880" cy="616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Bookings</a:t>
            </a:r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504000" y="1823760"/>
            <a:ext cx="873144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There are 2 primary booking methods:</a:t>
            </a:r>
            <a:endParaRPr/>
          </a:p>
          <a:p>
            <a:pPr>
              <a:buFont typeface="Liberation Serif"/>
              <a:buAutoNum type="arabicParenR"/>
            </a:pPr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Students can book classes by clicking on a teacher's open spaces on the teachers' schedules.</a:t>
            </a:r>
            <a:endParaRPr/>
          </a:p>
          <a:p>
            <a:pPr>
              <a:buFont typeface="Liberation Serif"/>
              <a:buAutoNum type="arabicParenR"/>
            </a:pPr>
            <a:r>
              <a:rPr lang="en-US" sz="3200">
                <a:latin typeface="Arial"/>
              </a:rPr>
              <a:t>Teachers can book a class for a student by  double clicking on an open space on their own schedule and then selecting a student, as seen in the previous slide.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