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0" r:id="rId4"/>
    <p:sldId id="269" r:id="rId5"/>
    <p:sldId id="257" r:id="rId6"/>
    <p:sldId id="259" r:id="rId7"/>
    <p:sldId id="260" r:id="rId8"/>
    <p:sldId id="261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pic>
        <p:nvPicPr>
          <p:cNvPr id="6" name="Picture 2" descr="C:\Users\PatriMic\Desktop\SIGLA-UT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817755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pic>
        <p:nvPicPr>
          <p:cNvPr id="7" name="Picture 2" descr="C:\Users\PatriMic\Desktop\SIGLA-UT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1903" y="0"/>
            <a:ext cx="892097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iMtlus-afo&amp;t=8s" TargetMode="External"/><Relationship Id="rId2" Type="http://schemas.openxmlformats.org/officeDocument/2006/relationships/hyperlink" Target="http://gandirelogica.blogspot.ro/2012/01/triunghiul-lui-pasc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953000"/>
            <a:ext cx="1500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Birlea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Bogdan</a:t>
            </a:r>
            <a:endParaRPr kumimoji="0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Boga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Adelina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Breha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Raluca</a:t>
            </a:r>
            <a:endParaRPr kumimoji="0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Campan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Stefan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Mic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Patricia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29000" y="1752600"/>
            <a:ext cx="4876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 smtClean="0">
                <a:latin typeface="Agency FB" pitchFamily="34" charset="0"/>
                <a:ea typeface="맑은 고딕" pitchFamily="50" charset="-127"/>
                <a:cs typeface="Arial" pitchFamily="34" charset="0"/>
              </a:rPr>
              <a:t>Triunghiul</a:t>
            </a:r>
            <a:r>
              <a:rPr lang="en-US" altLang="ko-KR" sz="6600" b="1" dirty="0" smtClean="0">
                <a:latin typeface="Agency FB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6600" b="1" dirty="0" err="1" smtClean="0">
                <a:latin typeface="Agency FB" pitchFamily="34" charset="0"/>
                <a:ea typeface="맑은 고딕" pitchFamily="50" charset="-127"/>
                <a:cs typeface="Arial" pitchFamily="34" charset="0"/>
              </a:rPr>
              <a:t>lui</a:t>
            </a:r>
            <a:r>
              <a:rPr lang="en-US" altLang="ko-KR" sz="6600" b="1" dirty="0" smtClean="0">
                <a:latin typeface="Agency FB" pitchFamily="34" charset="0"/>
                <a:ea typeface="맑은 고딕" pitchFamily="50" charset="-127"/>
                <a:cs typeface="Arial" pitchFamily="34" charset="0"/>
              </a:rPr>
              <a:t> Pascal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4770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UNIVERSITATEA TEHNICA CLUJ NAPOCA CENTRUL UNIVERSITAR NORD BAIA MARE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876800"/>
            <a:ext cx="762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PatriMic\Desktop\SIGLA-UT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0"/>
            <a:ext cx="1189462" cy="1219200"/>
          </a:xfrm>
          <a:prstGeom prst="rect">
            <a:avLst/>
          </a:prstGeom>
          <a:noFill/>
        </p:spPr>
      </p:pic>
      <p:pic>
        <p:nvPicPr>
          <p:cNvPr id="1029" name="Picture 5" descr="Imagine similară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886200"/>
            <a:ext cx="2133600" cy="1846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Blaise Pascal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219200" y="990600"/>
            <a:ext cx="7630344" cy="1507976"/>
          </a:xfrm>
        </p:spPr>
        <p:txBody>
          <a:bodyPr/>
          <a:lstStyle/>
          <a:p>
            <a:r>
              <a:rPr lang="ro-RO" b="1" dirty="0" smtClean="0">
                <a:solidFill>
                  <a:schemeClr val="tx1"/>
                </a:solidFill>
              </a:rPr>
              <a:t> </a:t>
            </a:r>
            <a:r>
              <a:rPr lang="ro-RO" b="1" dirty="0" smtClean="0">
                <a:solidFill>
                  <a:schemeClr val="tx1"/>
                </a:solidFill>
              </a:rPr>
              <a:t>         </a:t>
            </a:r>
            <a:r>
              <a:rPr lang="vi-VN" b="1" dirty="0" smtClean="0">
                <a:solidFill>
                  <a:schemeClr val="tx1"/>
                </a:solidFill>
              </a:rPr>
              <a:t>Blaise </a:t>
            </a:r>
            <a:r>
              <a:rPr lang="vi-VN" b="1" dirty="0" smtClean="0">
                <a:solidFill>
                  <a:schemeClr val="tx1"/>
                </a:solidFill>
              </a:rPr>
              <a:t>Pascal</a:t>
            </a:r>
            <a:r>
              <a:rPr lang="vi-VN" dirty="0" smtClean="0">
                <a:solidFill>
                  <a:schemeClr val="tx1"/>
                </a:solidFill>
              </a:rPr>
              <a:t> (n. </a:t>
            </a:r>
            <a:r>
              <a:rPr lang="ro-RO" dirty="0" smtClean="0">
                <a:solidFill>
                  <a:schemeClr val="tx1"/>
                </a:solidFill>
              </a:rPr>
              <a:t>19 iunie 1623</a:t>
            </a:r>
            <a:r>
              <a:rPr lang="vi-VN" dirty="0" smtClean="0">
                <a:solidFill>
                  <a:schemeClr val="tx1"/>
                </a:solidFill>
              </a:rPr>
              <a:t>,</a:t>
            </a:r>
            <a:r>
              <a:rPr lang="ro-RO" dirty="0" smtClean="0">
                <a:solidFill>
                  <a:schemeClr val="tx1"/>
                </a:solidFill>
              </a:rPr>
              <a:t> Clermont-Ferrand</a:t>
            </a:r>
            <a:r>
              <a:rPr lang="vi-VN" dirty="0" smtClean="0">
                <a:solidFill>
                  <a:schemeClr val="tx1"/>
                </a:solidFill>
              </a:rPr>
              <a:t>,</a:t>
            </a:r>
            <a:r>
              <a:rPr lang="vi-VN" dirty="0" smtClean="0">
                <a:solidFill>
                  <a:schemeClr val="tx1"/>
                </a:solidFill>
              </a:rPr>
              <a:t> </a:t>
            </a:r>
            <a:r>
              <a:rPr lang="ro-RO" dirty="0" smtClean="0">
                <a:solidFill>
                  <a:schemeClr val="tx1"/>
                </a:solidFill>
              </a:rPr>
              <a:t>Franța</a:t>
            </a:r>
            <a:r>
              <a:rPr lang="vi-VN" dirty="0" smtClean="0">
                <a:solidFill>
                  <a:schemeClr val="tx1"/>
                </a:solidFill>
              </a:rPr>
              <a:t> – </a:t>
            </a:r>
            <a:r>
              <a:rPr lang="vi-VN" dirty="0" smtClean="0">
                <a:solidFill>
                  <a:schemeClr val="tx1"/>
                </a:solidFill>
              </a:rPr>
              <a:t>d.</a:t>
            </a:r>
            <a:r>
              <a:rPr lang="ro-RO" dirty="0" smtClean="0">
                <a:solidFill>
                  <a:schemeClr val="tx1"/>
                </a:solidFill>
              </a:rPr>
              <a:t> 19 august 1662, Paris</a:t>
            </a:r>
            <a:r>
              <a:rPr lang="vi-VN" dirty="0" smtClean="0">
                <a:solidFill>
                  <a:schemeClr val="tx1"/>
                </a:solidFill>
              </a:rPr>
              <a:t>) </a:t>
            </a:r>
            <a:r>
              <a:rPr lang="vi-VN" dirty="0" smtClean="0">
                <a:solidFill>
                  <a:schemeClr val="tx1"/>
                </a:solidFill>
              </a:rPr>
              <a:t>a fost un </a:t>
            </a:r>
            <a:r>
              <a:rPr lang="ro-RO" dirty="0" smtClean="0">
                <a:solidFill>
                  <a:schemeClr val="tx1"/>
                </a:solidFill>
              </a:rPr>
              <a:t>matematician, fizician, și filosof francez </a:t>
            </a:r>
            <a:r>
              <a:rPr lang="vi-VN" dirty="0" smtClean="0">
                <a:solidFill>
                  <a:schemeClr val="tx1"/>
                </a:solidFill>
              </a:rPr>
              <a:t>având </a:t>
            </a:r>
            <a:r>
              <a:rPr lang="vi-VN" dirty="0" smtClean="0">
                <a:solidFill>
                  <a:schemeClr val="tx1"/>
                </a:solidFill>
              </a:rPr>
              <a:t>contribuții în numeroase </a:t>
            </a:r>
            <a:r>
              <a:rPr lang="ro-RO" dirty="0" smtClean="0">
                <a:solidFill>
                  <a:schemeClr val="tx1"/>
                </a:solidFill>
              </a:rPr>
              <a:t>   </a:t>
            </a:r>
            <a:r>
              <a:rPr lang="vi-VN" dirty="0" smtClean="0">
                <a:solidFill>
                  <a:schemeClr val="tx1"/>
                </a:solidFill>
              </a:rPr>
              <a:t>domenii </a:t>
            </a:r>
            <a:r>
              <a:rPr lang="vi-VN" dirty="0" smtClean="0">
                <a:solidFill>
                  <a:schemeClr val="tx1"/>
                </a:solidFill>
              </a:rPr>
              <a:t>ale științei, precum construcția unor calculatoare mecanice, considerații </a:t>
            </a:r>
            <a:r>
              <a:rPr lang="vi-VN" dirty="0" smtClean="0">
                <a:solidFill>
                  <a:schemeClr val="tx1"/>
                </a:solidFill>
              </a:rPr>
              <a:t>asupra</a:t>
            </a:r>
            <a:r>
              <a:rPr lang="ro-RO" dirty="0" smtClean="0">
                <a:solidFill>
                  <a:schemeClr val="tx1"/>
                </a:solidFill>
              </a:rPr>
              <a:t>    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teoriei probabilităților, studiul fluidelor prin clarificarea conceptelor </a:t>
            </a:r>
            <a:r>
              <a:rPr lang="vi-VN" dirty="0" smtClean="0">
                <a:solidFill>
                  <a:schemeClr val="tx1"/>
                </a:solidFill>
              </a:rPr>
              <a:t>de</a:t>
            </a:r>
            <a:r>
              <a:rPr lang="ro-RO" dirty="0" smtClean="0">
                <a:solidFill>
                  <a:schemeClr val="tx1"/>
                </a:solidFill>
              </a:rPr>
              <a:t> presiune și vid</a:t>
            </a:r>
            <a:r>
              <a:rPr lang="vi-VN" dirty="0" smtClean="0">
                <a:solidFill>
                  <a:schemeClr val="tx1"/>
                </a:solidFill>
              </a:rPr>
              <a:t>. </a:t>
            </a:r>
            <a:r>
              <a:rPr lang="vi-VN" dirty="0" smtClean="0">
                <a:solidFill>
                  <a:schemeClr val="tx1"/>
                </a:solidFill>
              </a:rPr>
              <a:t>În </a:t>
            </a:r>
            <a:r>
              <a:rPr lang="ro-RO" dirty="0" smtClean="0">
                <a:solidFill>
                  <a:schemeClr val="tx1"/>
                </a:solidFill>
              </a:rPr>
              <a:t>   </a:t>
            </a:r>
            <a:r>
              <a:rPr lang="vi-VN" dirty="0" smtClean="0">
                <a:solidFill>
                  <a:schemeClr val="tx1"/>
                </a:solidFill>
              </a:rPr>
              <a:t>urma </a:t>
            </a:r>
            <a:r>
              <a:rPr lang="vi-VN" dirty="0" smtClean="0">
                <a:solidFill>
                  <a:schemeClr val="tx1"/>
                </a:solidFill>
              </a:rPr>
              <a:t>unei revelații religioase în </a:t>
            </a:r>
            <a:r>
              <a:rPr lang="ro-RO" dirty="0" smtClean="0">
                <a:solidFill>
                  <a:schemeClr val="tx1"/>
                </a:solidFill>
              </a:rPr>
              <a:t>1654</a:t>
            </a:r>
            <a:r>
              <a:rPr lang="vi-VN" dirty="0" smtClean="0">
                <a:solidFill>
                  <a:schemeClr val="tx1"/>
                </a:solidFill>
              </a:rPr>
              <a:t>, </a:t>
            </a:r>
            <a:r>
              <a:rPr lang="vi-VN" dirty="0" smtClean="0">
                <a:solidFill>
                  <a:schemeClr val="tx1"/>
                </a:solidFill>
              </a:rPr>
              <a:t>Pascal abandonează matematica și științele exacte și își dedică viața </a:t>
            </a:r>
            <a:r>
              <a:rPr lang="ro-RO" dirty="0" smtClean="0">
                <a:solidFill>
                  <a:schemeClr val="tx1"/>
                </a:solidFill>
              </a:rPr>
              <a:t>filozofiei și teologiei</a:t>
            </a:r>
            <a:r>
              <a:rPr lang="vi-VN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pascal_blai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3810000" cy="3987800"/>
          </a:xfrm>
          <a:prstGeom prst="rect">
            <a:avLst/>
          </a:prstGeom>
        </p:spPr>
      </p:pic>
      <p:pic>
        <p:nvPicPr>
          <p:cNvPr id="8" name="Picture 7" descr="blaise_pasc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438400"/>
            <a:ext cx="3155442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0"/>
            <a:ext cx="7467600" cy="1050022"/>
          </a:xfrm>
        </p:spPr>
        <p:txBody>
          <a:bodyPr/>
          <a:lstStyle/>
          <a:p>
            <a:r>
              <a:rPr lang="en-US" dirty="0" err="1" smtClean="0"/>
              <a:t>Contribu</a:t>
            </a:r>
            <a:r>
              <a:rPr lang="ro-RO" dirty="0" smtClean="0"/>
              <a:t>ții în știință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33400" y="5181600"/>
            <a:ext cx="8610600" cy="9235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</a:t>
            </a:r>
            <a:r>
              <a:rPr lang="vi-VN" dirty="0" smtClean="0">
                <a:solidFill>
                  <a:schemeClr val="tx1"/>
                </a:solidFill>
              </a:rPr>
              <a:t>Aflând </a:t>
            </a:r>
            <a:r>
              <a:rPr lang="vi-VN" dirty="0" smtClean="0">
                <a:solidFill>
                  <a:schemeClr val="tx1"/>
                </a:solidFill>
              </a:rPr>
              <a:t>de încercarea lui </a:t>
            </a:r>
            <a:r>
              <a:rPr lang="en-US" dirty="0" err="1" smtClean="0">
                <a:solidFill>
                  <a:schemeClr val="tx1"/>
                </a:solidFill>
              </a:rPr>
              <a:t>Torrricelli</a:t>
            </a:r>
            <a:r>
              <a:rPr lang="vi-VN" dirty="0" smtClean="0">
                <a:solidFill>
                  <a:schemeClr val="tx1"/>
                </a:solidFill>
              </a:rPr>
              <a:t> de a determina </a:t>
            </a:r>
            <a:r>
              <a:rPr lang="en-US" dirty="0" err="1" smtClean="0">
                <a:solidFill>
                  <a:schemeClr val="tx1"/>
                </a:solidFill>
              </a:rPr>
              <a:t>presiunea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atmosferic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Pascal a început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să </a:t>
            </a:r>
            <a:r>
              <a:rPr lang="vi-VN" dirty="0" smtClean="0">
                <a:solidFill>
                  <a:schemeClr val="tx1"/>
                </a:solidFill>
              </a:rPr>
              <a:t>caute diverse tipuri de experiențe care să dovedească temeinicia descoperirii lui Torricelli, construind o instalație cu tuburi care demonstra influența presiunii.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7772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 </a:t>
            </a:r>
            <a:r>
              <a:rPr lang="ro-RO" sz="1400" dirty="0" smtClean="0"/>
              <a:t> </a:t>
            </a:r>
            <a:r>
              <a:rPr lang="vi-VN" sz="1400" dirty="0" smtClean="0"/>
              <a:t>La vârsta de 16 ani Pascal a</a:t>
            </a:r>
            <a:r>
              <a:rPr lang="ro-RO" sz="1400" dirty="0" smtClean="0"/>
              <a:t> </a:t>
            </a:r>
            <a:r>
              <a:rPr lang="vi-VN" sz="1400" dirty="0" smtClean="0"/>
              <a:t> prezentat primul său rezultat original cunoscut </a:t>
            </a:r>
            <a:r>
              <a:rPr lang="vi-VN" sz="1400" dirty="0" smtClean="0"/>
              <a:t>sub</a:t>
            </a:r>
            <a:r>
              <a:rPr lang="en-US" sz="1400" dirty="0" smtClean="0"/>
              <a:t> </a:t>
            </a:r>
            <a:r>
              <a:rPr lang="vi-VN" sz="1400" dirty="0" smtClean="0"/>
              <a:t>numele </a:t>
            </a:r>
            <a:r>
              <a:rPr lang="vi-VN" sz="1400" dirty="0" smtClean="0"/>
              <a:t>de</a:t>
            </a:r>
            <a:r>
              <a:rPr lang="ro-RO" sz="1400" dirty="0" smtClean="0"/>
              <a:t> triunghiul lui Pascal</a:t>
            </a:r>
            <a:r>
              <a:rPr lang="vi-VN" sz="1400" dirty="0" smtClean="0"/>
              <a:t> (teorema lui Pascal), iar la </a:t>
            </a:r>
            <a:r>
              <a:rPr lang="vi-VN" sz="1400" dirty="0" smtClean="0"/>
              <a:t>18 </a:t>
            </a:r>
            <a:r>
              <a:rPr lang="vi-VN" sz="1400" dirty="0" smtClean="0"/>
              <a:t>ani a construit </a:t>
            </a:r>
            <a:r>
              <a:rPr lang="vi-VN" sz="1400" dirty="0" smtClean="0"/>
              <a:t>primul</a:t>
            </a:r>
            <a:r>
              <a:rPr lang="en-US" sz="1400" dirty="0" smtClean="0"/>
              <a:t> </a:t>
            </a:r>
            <a:r>
              <a:rPr lang="vi-VN" sz="1400" dirty="0" smtClean="0"/>
              <a:t>calculator </a:t>
            </a:r>
            <a:r>
              <a:rPr lang="vi-VN" sz="1400" dirty="0" smtClean="0"/>
              <a:t>mecanic, </a:t>
            </a:r>
            <a:r>
              <a:rPr lang="en-US" sz="1400" dirty="0" smtClean="0"/>
              <a:t>    </a:t>
            </a:r>
            <a:r>
              <a:rPr lang="vi-VN" sz="1400" dirty="0" smtClean="0"/>
              <a:t>pentru </a:t>
            </a:r>
            <a:r>
              <a:rPr lang="vi-VN" sz="1400" dirty="0" smtClean="0"/>
              <a:t>a-și ajuta tatăl la calculul taxelor. Dispozitivul numit </a:t>
            </a:r>
            <a:r>
              <a:rPr lang="vi-VN" sz="1400" i="1" dirty="0" smtClean="0"/>
              <a:t>Pascaline</a:t>
            </a:r>
            <a:r>
              <a:rPr lang="vi-VN" sz="1400" dirty="0" smtClean="0"/>
              <a:t>, semăna cu un calculator </a:t>
            </a:r>
            <a:r>
              <a:rPr lang="en-US" sz="1400" dirty="0" smtClean="0"/>
              <a:t> </a:t>
            </a:r>
            <a:r>
              <a:rPr lang="vi-VN" sz="1400" dirty="0" smtClean="0"/>
              <a:t>mecanic </a:t>
            </a:r>
            <a:r>
              <a:rPr lang="vi-VN" sz="1400" dirty="0" smtClean="0"/>
              <a:t>al </a:t>
            </a:r>
            <a:r>
              <a:rPr lang="vi-VN" sz="1400" dirty="0" smtClean="0"/>
              <a:t>anilor</a:t>
            </a:r>
            <a:r>
              <a:rPr lang="en-US" sz="1400" dirty="0" smtClean="0"/>
              <a:t> </a:t>
            </a:r>
            <a:r>
              <a:rPr lang="vi-VN" sz="1400" dirty="0" smtClean="0"/>
              <a:t>1840</a:t>
            </a:r>
            <a:r>
              <a:rPr lang="vi-VN" sz="1400" dirty="0" smtClean="0"/>
              <a:t>, iar această invenție îl face pe Pascal a doua persoană care </a:t>
            </a:r>
            <a:r>
              <a:rPr lang="vi-VN" sz="1400" dirty="0" smtClean="0"/>
              <a:t>inventează</a:t>
            </a:r>
            <a:r>
              <a:rPr lang="en-US" sz="1400" dirty="0" smtClean="0"/>
              <a:t> </a:t>
            </a:r>
            <a:r>
              <a:rPr lang="vi-VN" sz="1400" dirty="0" smtClean="0"/>
              <a:t> </a:t>
            </a:r>
            <a:r>
              <a:rPr lang="vi-VN" sz="1400" dirty="0" smtClean="0"/>
              <a:t>calculatorul mecanic deoarece </a:t>
            </a:r>
            <a:r>
              <a:rPr lang="ro-RO" sz="1400" dirty="0" smtClean="0"/>
              <a:t>Schickard</a:t>
            </a:r>
            <a:r>
              <a:rPr lang="vi-VN" sz="1400" dirty="0" smtClean="0"/>
              <a:t> mai </a:t>
            </a:r>
            <a:r>
              <a:rPr lang="ro-RO" sz="1400" dirty="0" smtClean="0"/>
              <a:t>  </a:t>
            </a:r>
            <a:r>
              <a:rPr lang="vi-VN" sz="1400" dirty="0" smtClean="0"/>
              <a:t>făcuse</a:t>
            </a:r>
            <a:r>
              <a:rPr lang="ro-RO" sz="1400" dirty="0" smtClean="0"/>
              <a:t>  </a:t>
            </a:r>
            <a:r>
              <a:rPr lang="vi-VN" sz="1400" dirty="0" smtClean="0"/>
              <a:t> unul în </a:t>
            </a:r>
            <a:r>
              <a:rPr lang="ro-RO" sz="1400" dirty="0" smtClean="0"/>
              <a:t>1624</a:t>
            </a:r>
            <a:r>
              <a:rPr lang="vi-VN" sz="1400" dirty="0" smtClean="0"/>
              <a:t>.</a:t>
            </a:r>
            <a:endParaRPr lang="en-US" sz="1400" dirty="0"/>
          </a:p>
        </p:txBody>
      </p:sp>
      <p:pic>
        <p:nvPicPr>
          <p:cNvPr id="10" name="Picture 9" descr="Mechanical_calculator_(ten_places),_Blaise_Pascal,_France,_c._1650_-_Mathematisch-Physikalischer_Salon,_Dresden_-_DSC079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362200"/>
            <a:ext cx="7078775" cy="2637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67600" cy="106951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Crosa</a:t>
            </a:r>
            <a:r>
              <a:rPr lang="en-US" altLang="ko-KR" dirty="0" smtClean="0">
                <a:solidFill>
                  <a:schemeClr val="tx1"/>
                </a:solidFill>
              </a:rPr>
              <a:t> de Golf </a:t>
            </a:r>
            <a:r>
              <a:rPr lang="en-US" altLang="ko-KR" dirty="0" err="1" smtClean="0">
                <a:solidFill>
                  <a:schemeClr val="tx1"/>
                </a:solidFill>
              </a:rPr>
              <a:t>sau</a:t>
            </a:r>
            <a:r>
              <a:rPr lang="en-US" altLang="ko-KR" dirty="0" smtClean="0">
                <a:solidFill>
                  <a:schemeClr val="tx1"/>
                </a:solidFill>
              </a:rPr>
              <a:t> de </a:t>
            </a:r>
            <a:r>
              <a:rPr lang="en-US" altLang="ko-KR" dirty="0" err="1" smtClean="0">
                <a:solidFill>
                  <a:schemeClr val="tx1"/>
                </a:solidFill>
              </a:rPr>
              <a:t>Hochei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pPr lvl="0"/>
            <a:r>
              <a:rPr lang="en-US" dirty="0" smtClean="0"/>
              <a:t>  </a:t>
            </a:r>
            <a:r>
              <a:rPr lang="vi-VN" dirty="0" smtClean="0"/>
              <a:t>Începeţi cu orice „1” din dreapta sau din stânga marginilor triunghiului şi mergeţi pe diagonală</a:t>
            </a:r>
            <a:r>
              <a:rPr lang="en-US" dirty="0" smtClean="0"/>
              <a:t> </a:t>
            </a:r>
            <a:r>
              <a:rPr lang="vi-VN" dirty="0" smtClean="0"/>
              <a:t>oricât </a:t>
            </a:r>
            <a:r>
              <a:rPr lang="en-US" dirty="0" smtClean="0"/>
              <a:t> </a:t>
            </a:r>
            <a:r>
              <a:rPr lang="vi-VN" dirty="0" smtClean="0"/>
              <a:t>vreţi. Atunci cănd vă opriţi întoarceţi-vă </a:t>
            </a:r>
            <a:r>
              <a:rPr lang="en-US" dirty="0" smtClean="0"/>
              <a:t> </a:t>
            </a:r>
            <a:r>
              <a:rPr lang="vi-VN" dirty="0" smtClean="0"/>
              <a:t>cu 90 de grade iar acel număr va fi egal cu suma tuturor numerelor de pe diagonala cu care aţi început.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PatriMic\Desktop\crosa_de_gol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0"/>
            <a:ext cx="3048000" cy="3028950"/>
          </a:xfrm>
          <a:prstGeom prst="rect">
            <a:avLst/>
          </a:prstGeom>
          <a:noFill/>
        </p:spPr>
      </p:pic>
      <p:pic>
        <p:nvPicPr>
          <p:cNvPr id="1027" name="Picture 3" descr="C:\Users\PatriMic\Downloads\Hockey_Stick_in_Pascal_s_Triangle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048000"/>
            <a:ext cx="5198601" cy="2971800"/>
          </a:xfrm>
          <a:prstGeom prst="rect">
            <a:avLst/>
          </a:prstGeom>
          <a:noFill/>
        </p:spPr>
      </p:pic>
      <p:pic>
        <p:nvPicPr>
          <p:cNvPr id="1028" name="Picture 4" descr="C:\Users\PatriMic\Desktop\3211900_produc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048000"/>
            <a:ext cx="2971800" cy="2971800"/>
          </a:xfrm>
          <a:prstGeom prst="rect">
            <a:avLst/>
          </a:prstGeom>
          <a:noFill/>
          <a:scene3d>
            <a:camera prst="orthographicFront">
              <a:rot lat="21599968" lon="10799999" rev="10799999"/>
            </a:camera>
            <a:lightRig rig="threePt" dir="t"/>
          </a:scene3d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0"/>
            <a:ext cx="5771728" cy="106951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Puncte</a:t>
            </a:r>
            <a:r>
              <a:rPr lang="en-US" altLang="ko-KR" dirty="0" smtClean="0"/>
              <a:t> </a:t>
            </a:r>
            <a:r>
              <a:rPr lang="ro-RO" altLang="ko-KR" dirty="0" smtClean="0"/>
              <a:t>î</a:t>
            </a:r>
            <a:r>
              <a:rPr lang="en-US" altLang="ko-KR" dirty="0" err="1" smtClean="0"/>
              <a:t>ntr</a:t>
            </a:r>
            <a:r>
              <a:rPr lang="en-US" altLang="ko-KR" dirty="0" smtClean="0"/>
              <a:t>-un </a:t>
            </a:r>
            <a:r>
              <a:rPr lang="en-US" altLang="ko-KR" dirty="0" err="1" smtClean="0"/>
              <a:t>cerc</a:t>
            </a:r>
            <a:endParaRPr lang="ko-KR" altLang="en-US" dirty="0"/>
          </a:p>
        </p:txBody>
      </p:sp>
      <p:pic>
        <p:nvPicPr>
          <p:cNvPr id="11" name="Content Placeholder 10" descr="PUNC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371600"/>
            <a:ext cx="6592125" cy="4267200"/>
          </a:xfrm>
        </p:spPr>
      </p:pic>
      <p:pic>
        <p:nvPicPr>
          <p:cNvPr id="12" name="Picture 11" descr="Punct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447800"/>
            <a:ext cx="7009675" cy="4191000"/>
          </a:xfrm>
          <a:prstGeom prst="rect">
            <a:avLst/>
          </a:prstGeom>
        </p:spPr>
      </p:pic>
      <p:pic>
        <p:nvPicPr>
          <p:cNvPr id="13" name="Picture 12" descr="Punct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447800"/>
            <a:ext cx="7142921" cy="4267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762000"/>
            <a:ext cx="7524328" cy="1069514"/>
          </a:xfrm>
        </p:spPr>
        <p:txBody>
          <a:bodyPr/>
          <a:lstStyle/>
          <a:p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Fibonacci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143000" y="1676400"/>
            <a:ext cx="5104928" cy="898375"/>
          </a:xfrm>
        </p:spPr>
        <p:txBody>
          <a:bodyPr/>
          <a:lstStyle/>
          <a:p>
            <a:r>
              <a:rPr lang="en-US" dirty="0" smtClean="0"/>
              <a:t>-se </a:t>
            </a:r>
            <a:r>
              <a:rPr lang="en-US" dirty="0" err="1" smtClean="0"/>
              <a:t>poate</a:t>
            </a:r>
            <a:r>
              <a:rPr lang="en-US" dirty="0" smtClean="0"/>
              <a:t> re</a:t>
            </a:r>
            <a:r>
              <a:rPr lang="ro-RO" dirty="0" smtClean="0"/>
              <a:t>găsi</a:t>
            </a:r>
            <a:r>
              <a:rPr lang="en-US" dirty="0" smtClean="0"/>
              <a:t> in </a:t>
            </a:r>
            <a:r>
              <a:rPr lang="en-US" dirty="0" err="1" smtClean="0"/>
              <a:t>triunghiul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Pascal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adun</a:t>
            </a:r>
            <a:r>
              <a:rPr lang="ro-RO" dirty="0" smtClean="0"/>
              <a:t>ă</a:t>
            </a:r>
            <a:r>
              <a:rPr lang="en-US" dirty="0" smtClean="0"/>
              <a:t>m    </a:t>
            </a:r>
            <a:r>
              <a:rPr lang="en-US" dirty="0" err="1" smtClean="0"/>
              <a:t>numerele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formeaz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diagonalele</a:t>
            </a:r>
            <a:r>
              <a:rPr lang="en-US" dirty="0" smtClean="0"/>
              <a:t> cu o pant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</a:t>
            </a:r>
            <a:r>
              <a:rPr lang="ro-RO" dirty="0" smtClean="0"/>
              <a:t>ă de 45 de grade</a:t>
            </a:r>
            <a:r>
              <a:rPr lang="en-US" dirty="0" smtClean="0"/>
              <a:t> </a:t>
            </a:r>
            <a:r>
              <a:rPr lang="ro-RO" dirty="0" smtClean="0"/>
              <a:t>/ panta mai mic</a:t>
            </a:r>
            <a:r>
              <a:rPr lang="ro-RO" dirty="0" smtClean="0"/>
              <a:t>ă decât panta diagonalei principale</a:t>
            </a:r>
            <a:endParaRPr lang="en-US" dirty="0"/>
          </a:p>
        </p:txBody>
      </p:sp>
      <p:pic>
        <p:nvPicPr>
          <p:cNvPr id="3074" name="Picture 2" descr="C:\Users\PatriMic\Desktop\pascals-triangle-fibonacc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474730" cy="3962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24000" y="304800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0, 1, 1, 2, 3, 5, 8, 13, 21, 34, 55, 89, 144..</a:t>
            </a:r>
            <a:endParaRPr lang="en-US" sz="40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86800" cy="364222"/>
          </a:xfrm>
        </p:spPr>
        <p:txBody>
          <a:bodyPr/>
          <a:lstStyle/>
          <a:p>
            <a:r>
              <a:rPr lang="ro-RO" sz="3600" dirty="0" smtClean="0"/>
              <a:t>Io nu stiu cum sa explic aici help me.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219200"/>
            <a:ext cx="8229600" cy="5334000"/>
          </a:xfrm>
        </p:spPr>
        <p:txBody>
          <a:bodyPr/>
          <a:lstStyle/>
          <a:p>
            <a:r>
              <a:rPr lang="en-US" dirty="0" smtClean="0"/>
              <a:t>One more interesting thing for Pascal's triangle of (x-1)^n, change sign from 3rd term on at every   row turn out is trivial zero of zeta function at</a:t>
            </a:r>
          </a:p>
          <a:p>
            <a:r>
              <a:rPr lang="en-US" dirty="0" smtClean="0"/>
              <a:t> s=1,</a:t>
            </a:r>
          </a:p>
          <a:p>
            <a:r>
              <a:rPr lang="en-US" dirty="0" smtClean="0"/>
              <a:t> -2 = 1 -2 - 1,</a:t>
            </a:r>
          </a:p>
          <a:p>
            <a:r>
              <a:rPr lang="en-US" dirty="0" smtClean="0"/>
              <a:t> -4 = 1 - 3 -3 +1, </a:t>
            </a:r>
          </a:p>
          <a:p>
            <a:r>
              <a:rPr lang="en-US" dirty="0" smtClean="0"/>
              <a:t>-6 = 1 - 4 - 6 + 4 - 1,</a:t>
            </a:r>
          </a:p>
          <a:p>
            <a:r>
              <a:rPr lang="en-US" dirty="0" smtClean="0"/>
              <a:t> -8 = 1 - 5 - 10 + 10 - 5 + 1,</a:t>
            </a:r>
          </a:p>
          <a:p>
            <a:r>
              <a:rPr lang="en-US" dirty="0" smtClean="0"/>
              <a:t>etc...-2n, .nontrivial zero which are extension of trivial zero obey same rule have 2^n series, </a:t>
            </a:r>
          </a:p>
          <a:p>
            <a:r>
              <a:rPr lang="en-US" dirty="0" smtClean="0"/>
              <a:t>(2*n)!/(n!)^2 of moment of nontrivial zero 1,2,6,20.. right at middle line of triangle, let bottom of        triangle from 0 to 1 at x-axis, 1,2,6,20.. right at x = 1/2 line as Riemann hypothesis predicted.(Euler product of (p-1)/p is 0.04875 from 2 to 99991, take 2^9632 - 1 of mod(10^10,po)/</a:t>
            </a:r>
            <a:r>
              <a:rPr lang="en-US" dirty="0" err="1" smtClean="0"/>
              <a:t>po</a:t>
            </a:r>
            <a:r>
              <a:rPr lang="en-US" dirty="0" smtClean="0"/>
              <a:t> get 34490000, 0.04875*10^10/34490000 =14.13 </a:t>
            </a:r>
            <a:r>
              <a:rPr lang="en-US" dirty="0" err="1" smtClean="0"/>
              <a:t>po</a:t>
            </a:r>
            <a:r>
              <a:rPr lang="en-US" dirty="0" smtClean="0"/>
              <a:t> is all possible combination from 2 to 99991, 2nd 0 ,21.02 = 487500000/23190000 get without 2., 487500000/19500000 = 25 3rd zero of zeta function without 2 and 3, so on...25*(1/2)(2/3)(4/5) + 1/2 - 1/6 - 5/10 + 25/30 + 1/3 - 10/15 +0/5.+3 -1 = 9 prime number counting until 25.)﻿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1069514"/>
          </a:xfrm>
        </p:spPr>
        <p:txBody>
          <a:bodyPr/>
          <a:lstStyle/>
          <a:p>
            <a:r>
              <a:rPr lang="ro-RO" dirty="0" smtClean="0"/>
              <a:t>Fucking webografie</a:t>
            </a:r>
            <a:r>
              <a:rPr lang="en-US" dirty="0" smtClean="0"/>
              <a:t>. </a:t>
            </a:r>
            <a:r>
              <a:rPr lang="en-US" dirty="0" err="1" smtClean="0"/>
              <a:t>Jur</a:t>
            </a:r>
            <a:r>
              <a:rPr lang="en-US" dirty="0" smtClean="0"/>
              <a:t> ca din </a:t>
            </a:r>
            <a:r>
              <a:rPr lang="en-US" dirty="0" err="1" smtClean="0"/>
              <a:t>commenturi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en-US" dirty="0" err="1" smtClean="0"/>
              <a:t>yb</a:t>
            </a:r>
            <a:r>
              <a:rPr lang="en-US" dirty="0" smtClean="0"/>
              <a:t> am </a:t>
            </a:r>
            <a:r>
              <a:rPr lang="en-US" dirty="0" err="1" smtClean="0"/>
              <a:t>invatat</a:t>
            </a:r>
            <a:r>
              <a:rPr lang="en-US" dirty="0" smtClean="0"/>
              <a:t>  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http://gandirelogica.blogspot.ro/2012/01/triunghiul-lui-pascal.html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https://www.youtube.com/watch?v=0iMtlus-afo&amp;t=8s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459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Slide 1</vt:lpstr>
      <vt:lpstr>Blaise Pascal </vt:lpstr>
      <vt:lpstr>Contribuții în știință</vt:lpstr>
      <vt:lpstr>Crosa de Golf sau de Hochei</vt:lpstr>
      <vt:lpstr> Puncte într-un cerc</vt:lpstr>
      <vt:lpstr>Seria lui Fibonacci</vt:lpstr>
      <vt:lpstr>Io nu stiu cum sa explic aici help me.</vt:lpstr>
      <vt:lpstr>Fucking webografie. Jur ca din commenturi dp yb am invatat   despre asta.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PatriMic</cp:lastModifiedBy>
  <cp:revision>74</cp:revision>
  <dcterms:created xsi:type="dcterms:W3CDTF">2014-04-01T16:35:38Z</dcterms:created>
  <dcterms:modified xsi:type="dcterms:W3CDTF">2017-11-20T10:30:54Z</dcterms:modified>
</cp:coreProperties>
</file>