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67171"/>
    <a:srgbClr val="964B00"/>
    <a:srgbClr val="008000"/>
    <a:srgbClr val="009900"/>
    <a:srgbClr val="009A00"/>
    <a:srgbClr val="FF00FF"/>
    <a:srgbClr val="008600"/>
    <a:srgbClr val="007A00"/>
    <a:srgbClr val="BEFF7D"/>
    <a:srgbClr val="FFE5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17.2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1 257 24575,'0'-7'0,"0"0"0,1 0 0,0 0 0,0 0 0,1 0 0,0 0 0,0 0 0,1 1 0,0-1 0,0 1 0,4-7 0,4-2 0,1-1 0,22-21 0,-23 25 0,0 0 0,0 0 0,-1-1 0,14-24 0,-16 23 0,-4 14 0,-3 23 0,-12 42 0,-28 223 0,33-114-1365,6-149-5461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17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24575,'5'0'0,"5"0"0,2 0-8191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179 238 24575,'43'-45'0,"-30"30"0,1 0 0,1 0 0,0 2 0,0 0 0,2 0 0,-1 2 0,34-18 0,-21 16 0,1 1 0,0 1 0,1 2 0,0 1 0,50-7 0,-80 15 0,1 0 0,0 0 0,0-1 0,-1 1 0,1 0 0,0 0 0,0 1 0,-1-1 0,1 0 0,0 0 0,-1 1 0,1-1 0,0 1 0,-1 0 0,1-1 0,0 1 0,-1 0 0,1 0 0,-1 0 0,0 0 0,1 0 0,-1 1 0,2 0 0,-2 0 0,-1 0 0,1 0 0,-1 0 0,1 0 0,-1-1 0,0 1 0,0 0 0,0 0 0,0 0 0,0 0 0,0 0 0,0 0 0,0 0 0,-1-1 0,1 1 0,-1 0 0,-1 2 0,-3 8 0,-1 0 0,0 0 0,-1-1 0,-14 18 0,0-5 0,-1 0 0,-1-1 0,-52 39 0,-89 48 0,23-18 0,122-78 0,-11 8 0,-1-1 0,-45 23 0,118-67 0,-22 12 0,0 0 0,29-11 0,-41 20 0,1-1 0,-1 1 0,1 0 0,-1 1 0,1 0 0,0 0 0,0 1 0,-1 0 0,1 0 0,14 3 0,135 37-1365,-126-35-5461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4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7.3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24575,'95'-2'0,"105"5"0,-196-3 0,-1 0 0,1 0 0,-1 1 0,1 0 0,-1-1 0,0 1 0,1 1 0,-1-1 0,0 0 0,1 1 0,-1-1 0,0 1 0,0 0 0,0 0 0,-1 0 0,1 1 0,0-1 0,-1 1 0,0-1 0,1 1 0,-1 0 0,0 0 0,0 0 0,-1 0 0,1 0 0,-1 0 0,1 1 0,-1-1 0,0 0 0,0 1 0,-1-1 0,1 1 0,-1-1 0,1 1 0,-1-1 0,0 1 0,0-1 0,-1 1 0,1-1 0,-1 1 0,0-1 0,0 1 0,0-1 0,0 0 0,-1 1 0,1-1 0,-4 5 0,3-4 0,0-1 0,0 1 0,0-1 0,1 1 0,-1 0 0,1 0 0,0-1 0,-2 8 0,3-10 0,1 0 0,-1 0 0,0 0 0,0 0 0,1 0 0,-1 0 0,0 0 0,1 0 0,-1 0 0,1 0 0,-1 0 0,1-1 0,-1 1 0,1 0 0,0 0 0,0 0 0,-1-1 0,1 1 0,0 0 0,0-1 0,0 1 0,0-1 0,-1 1 0,1-1 0,0 1 0,0-1 0,0 0 0,0 1 0,0-1 0,0 0 0,0 0 0,0 0 0,1 0 0,-1 0 0,1 0 0,8 2 0,-1-1 0,1 2 0,-1-1 0,0 1 0,0 1 0,11 5 0,-18-8 0,0 0 0,-1 0 0,1 0 0,0 0 0,-1 0 0,1 0 0,-1 0 0,0 1 0,1-1 0,-1 0 0,0 1 0,0-1 0,0 1 0,0 0 0,0-1 0,0 1 0,0 0 0,0 0 0,-1-1 0,1 1 0,-1 0 0,1 0 0,-1 0 0,0 0 0,0 0 0,0 0 0,0-1 0,0 1 0,0 0 0,0 0 0,-1 0 0,1 0 0,-1 0 0,1-1 0,-1 1 0,0 0 0,0 0 0,1-1 0,-3 4 0,0-2 6,0 1 0,0-1-1,0 0 1,0 0 0,0 0-1,-1 0 1,1-1 0,-1 1 0,0-1-1,0 0 1,1 0 0,-1 0-1,-1-1 1,1 1 0,0-1-1,0 0 1,-8 1 0,-8 0-341,1-1-1,-32-1 1,41 0-127,-14-1-6364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2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24575,'0'0'-8191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4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108 0 24575,'-8'10'0,"1"0"0,0 1 0,0-1 0,1 1 0,1 1 0,0-1 0,-7 23 0,-4 9 0,10-30 0,0 1 0,1 1 0,0-1 0,1 1 0,1-1 0,1 1 0,0 0 0,1 0 0,0 20 0,2-32 0,0 0 0,0 1 0,0-1 0,1 0 0,-1 0 0,1 0 0,0 0 0,0 0 0,0-1 0,0 1 0,0 0 0,1-1 0,-1 0 0,1 1 0,-1-1 0,1 0 0,0 0 0,0-1 0,0 1 0,0-1 0,0 1 0,0-1 0,1 0 0,-1 0 0,0 0 0,1-1 0,-1 1 0,6 0 0,8 1 0,0-1 0,0 0 0,0-1 0,24-3 0,-36 2 0,0 0 0,-1 0 0,1 0 0,0 0 0,0-1 0,-1 1 0,1-1 0,-1-1 0,1 1 0,-1-1 0,0 1 0,0-1 0,0 0 0,0-1 0,-1 1 0,1-1 0,-1 1 0,0-1 0,0 0 0,0 0 0,-1-1 0,1 1 0,-1 0 0,2-7 0,0-2 0,0-1 0,-1 1 0,0-1 0,-1 0 0,-1 0 0,0 0 0,-2-18 0,-3 111 0,-4-1 0,-27 118 0,24-106-1365,9-67-5461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8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0 24575,'0'20'0,"-1"-1"0,0 1 0,-2-1 0,0 0 0,-2 0 0,-7 22 0,11-39 0,1 0 0,-1 0 0,1 0 0,-1 0 0,1 0 0,0 0 0,0-1 0,-1 1 0,2 0 0,-1 0 0,0 0 0,0 0 0,0 0 0,1 0 0,-1 0 0,1 0 0,0-1 0,0 1 0,-1 0 0,1 0 0,0-1 0,0 1 0,1-1 0,-1 1 0,0-1 0,0 1 0,1-1 0,1 2 0,5 3 0,1-1 0,0 0 0,-1 0 0,18 5 0,-19-7 0,1 0 0,-1 0 0,0 0 0,0 1 0,0 0 0,-1 1 0,10 7 0,-12-7 0,-1 0 0,1 0 0,-1 1 0,-1-1 0,1 1 0,-1 0 0,0-1 0,0 1 0,-1 0 0,0 0 0,0 0 0,0 0 0,0 0 0,-1 0 0,-1 11 0,1-14 0,-1 1 0,1-1 0,0 1 0,-1-1 0,0 0 0,0 0 0,0 1 0,0-1 0,-1 0 0,1 0 0,-1 0 0,0 0 0,0 0 0,0-1 0,0 1 0,0 0 0,0-1 0,-1 0 0,1 1 0,-1-1 0,0 0 0,0 0 0,0-1 0,0 1 0,0-1 0,0 1 0,0-1 0,-6 1 0,-2 0-76,0 0 1,0-1-1,0-1 0,0 0 0,0 0 0,0-1 0,0-1 0,0 0 1,0 0-1,0-1 0,1-1 0,-1 1 0,1-2 0,0 1 1,0-2-1,0 1 0,-13-11 0,-5-5-6750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1-23T00:53:39.0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24575,'4'0'0,"7"0"0,5 0 0,5 0 0,3 0 0,3 0 0,0 0 0,1 0 0,-4 0-8191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F20FB8-7123-4736-8FE1-2E0966B0B7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DC3864-3107-4764-876A-6C5D3EE709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74F7760-1449-4C42-BFC5-F634FE7C0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80CE749-389D-45CD-9EF9-31B924006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EDF7779-F5D4-48E7-8739-DEE41FA68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3697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DC0D5F-7D58-40D6-9A15-8B33F5C69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BE480E1-9DB1-470E-86C7-8CA3FB2F2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E38736C-F0F5-4237-8530-3AE6973A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F8915AE-674A-4C1F-A8CF-3B0CC5945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70A760-6C63-4CA5-A5BA-E314C980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7658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C03E630-1577-461E-84F7-10259C4B99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BF5990A-878E-4D0B-9C6E-D0078DFDC9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9F4859-EE28-4930-9CEF-B4A9ADDA6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889048-04DC-4314-9E08-A8B375CA6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3B903C9-8084-438F-BAE2-3F499049F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925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428897-A9F3-49E8-B8C8-413448AE8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FFCF06-C9B8-48A3-9EA2-08B68CF12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770E0CA-16EE-4317-B286-1298C6946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EE82B7C-D021-403D-9155-3E3A89495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68E576-AD59-472E-AD86-88911900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8613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965B10-DFE3-469C-AE1D-ED88BC8C6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C5837CD-9722-4F93-958C-65521F197F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93F9A1C-EDA4-41C7-9B23-48F85202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DC2255-EA56-4070-8073-B13C568A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D19C24-3D25-4074-9FA8-F90A3F783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299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EAE748-2CF1-4F87-9964-961A6EA5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FCF9FBA-920B-43BE-8CF8-7FE0BC7C14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806E7DF-3995-40A7-8677-99F4FA0BCF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0B2F635-0DD8-4F50-9BDA-3BCA32D20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0942EF-4C8B-4663-9B0F-A4546BD9F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686B0E-9AB8-48C6-8959-131620C23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8761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D68B17-BC67-4130-BB2D-9B8FE1151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F97792-A586-4C79-882D-191BC7184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A6CEAC1-E0E3-4ABC-B410-4B038BE85D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A8A05FB-0424-491C-AE33-0951A608B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0B10D85-7AC2-4C04-A77F-5CF540B415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8B3483A5-9C0F-46D3-B423-CE5796A31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24BBDC7-C14C-464D-9A13-74A732F0C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7286C0A-A94A-4E24-B72C-6C8A27C1C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29927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4E7F4E-5721-453C-AB79-44D25AA1A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F61EC4E-D0A9-4A12-B995-D97206CD3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90C495C-5E63-45B9-B674-6653FC9CD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2AFF062-1F4B-4AB3-A293-30BB5587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701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A328953-1592-46E9-9804-79378AB77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E0C576D-FBDD-4C17-8FBA-DF981E1F6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34508BA-FDBE-41A9-8207-E1BCC05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768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A85041-186F-4BBF-9AFA-A67ECBEE44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C9CEADC-E0DC-443F-8301-33FEAAB026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4364AC6-4AF5-4454-B91D-B2669DB7AC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B78711A-1D58-4369-92F1-388D62634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69AA23D-A494-40B2-B862-D8B7B7A44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35C787A-018F-4AC8-92E3-E275F55C7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4433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67F7A-71B4-4882-99BA-D8DBEC5FA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CC347FC7-885E-4C37-B040-61A3C2AA06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E666D8C-94FD-4296-9989-95512039F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AAD5134-7AB0-4946-8D36-DA4909F5B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06B0779-4E16-4D2C-8411-715CC6DA4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572B3D-9485-48B2-A2DC-D446EC8C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535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8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859B9B-2EF6-4022-B28F-C0200E77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CD8C7A5-7293-4DF3-976E-F8A58896E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B232CDB-0C1C-4482-ACD0-1428CE2AB1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9EDE62-684C-45DE-9E5E-E0B74BDEED12}" type="datetimeFigureOut">
              <a:rPr lang="ru-RU" smtClean="0"/>
              <a:t>23.01.2025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4D2C67F-14F3-4643-B612-E5CFED08DB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807108D-95B3-4C75-A203-AB16A9C6E5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FA258-8CDA-4FA1-950D-7CEB8B83EF2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9027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customXml" Target="../ink/ink6.xml"/><Relationship Id="rId18" Type="http://schemas.openxmlformats.org/officeDocument/2006/relationships/customXml" Target="../ink/ink9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12" Type="http://schemas.openxmlformats.org/officeDocument/2006/relationships/image" Target="../media/image9.png"/><Relationship Id="rId17" Type="http://schemas.openxmlformats.org/officeDocument/2006/relationships/image" Target="../media/image11.png"/><Relationship Id="rId2" Type="http://schemas.openxmlformats.org/officeDocument/2006/relationships/image" Target="../media/image4.png"/><Relationship Id="rId16" Type="http://schemas.openxmlformats.org/officeDocument/2006/relationships/customXml" Target="../ink/ink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image" Target="../media/image10.png"/><Relationship Id="rId10" Type="http://schemas.openxmlformats.org/officeDocument/2006/relationships/image" Target="../media/image8.png"/><Relationship Id="rId19" Type="http://schemas.openxmlformats.org/officeDocument/2006/relationships/image" Target="../media/image12.png"/><Relationship Id="rId4" Type="http://schemas.openxmlformats.org/officeDocument/2006/relationships/image" Target="../media/image5.png"/><Relationship Id="rId9" Type="http://schemas.openxmlformats.org/officeDocument/2006/relationships/customXml" Target="../ink/ink4.xml"/><Relationship Id="rId14" Type="http://schemas.openxmlformats.org/officeDocument/2006/relationships/customXml" Target="../ink/ink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C8D07D88-2C5F-4056-9755-93339943428F}"/>
              </a:ext>
            </a:extLst>
          </p:cNvPr>
          <p:cNvSpPr/>
          <p:nvPr/>
        </p:nvSpPr>
        <p:spPr>
          <a:xfrm rot="21423131">
            <a:off x="-1615" y="1924749"/>
            <a:ext cx="5631934" cy="321905"/>
          </a:xfrm>
          <a:prstGeom prst="rect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A27EA8E5-22CD-4C65-8F9A-495C008730A4}"/>
              </a:ext>
            </a:extLst>
          </p:cNvPr>
          <p:cNvSpPr/>
          <p:nvPr/>
        </p:nvSpPr>
        <p:spPr>
          <a:xfrm>
            <a:off x="8397572" y="1149291"/>
            <a:ext cx="3794428" cy="133385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EC62E298-1569-422E-9AD0-C0762B79B0BC}"/>
              </a:ext>
            </a:extLst>
          </p:cNvPr>
          <p:cNvSpPr/>
          <p:nvPr/>
        </p:nvSpPr>
        <p:spPr>
          <a:xfrm rot="19634972">
            <a:off x="4929678" y="2015655"/>
            <a:ext cx="1388249" cy="11271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4C429200-CACA-4A13-BA3B-597FEDB287E4}"/>
              </a:ext>
            </a:extLst>
          </p:cNvPr>
          <p:cNvSpPr/>
          <p:nvPr/>
        </p:nvSpPr>
        <p:spPr>
          <a:xfrm>
            <a:off x="0" y="2095150"/>
            <a:ext cx="5343787" cy="1333850"/>
          </a:xfrm>
          <a:prstGeom prst="rect">
            <a:avLst/>
          </a:prstGeom>
          <a:solidFill>
            <a:srgbClr val="A5FF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E1A64C4-FF42-4235-A9E9-1B3902D57D4A}"/>
              </a:ext>
            </a:extLst>
          </p:cNvPr>
          <p:cNvSpPr txBox="1"/>
          <p:nvPr/>
        </p:nvSpPr>
        <p:spPr>
          <a:xfrm>
            <a:off x="50373" y="2373619"/>
            <a:ext cx="52934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/>
              <a:t>“</a:t>
            </a:r>
            <a:r>
              <a:rPr lang="ru-RU" sz="2400" b="1" i="1" dirty="0">
                <a:solidFill>
                  <a:srgbClr val="964B00"/>
                </a:solidFill>
                <a:effectLst/>
                <a:ea typeface="Times New Roman" panose="02020603050405020304" pitchFamily="18" charset="0"/>
              </a:rPr>
              <a:t>Лес.</a:t>
            </a:r>
            <a:r>
              <a:rPr lang="ru-RU" sz="2400" b="1" i="1" dirty="0">
                <a:solidFill>
                  <a:srgbClr val="009900"/>
                </a:solidFill>
                <a:effectLst/>
                <a:ea typeface="Times New Roman" panose="02020603050405020304" pitchFamily="18" charset="0"/>
              </a:rPr>
              <a:t> </a:t>
            </a:r>
            <a:r>
              <a:rPr lang="ru-RU" sz="2400" b="1" i="1" dirty="0">
                <a:solidFill>
                  <a:srgbClr val="767171"/>
                </a:solidFill>
                <a:effectLst/>
                <a:ea typeface="Times New Roman" panose="02020603050405020304" pitchFamily="18" charset="0"/>
              </a:rPr>
              <a:t>Нечисть.</a:t>
            </a:r>
            <a:r>
              <a:rPr lang="ru-RU" sz="2400" b="1" i="1" dirty="0">
                <a:solidFill>
                  <a:srgbClr val="009900"/>
                </a:solidFill>
                <a:effectLst/>
                <a:ea typeface="Times New Roman" panose="02020603050405020304" pitchFamily="18" charset="0"/>
              </a:rPr>
              <a:t> Русский рок.</a:t>
            </a:r>
            <a:r>
              <a:rPr lang="en-US" sz="2400" i="1" dirty="0"/>
              <a:t>”</a:t>
            </a:r>
            <a:endParaRPr lang="ru-RU" sz="2400" i="1" dirty="0"/>
          </a:p>
          <a:p>
            <a:r>
              <a:rPr lang="ru-RU" sz="2000" b="1" dirty="0"/>
              <a:t>—</a:t>
            </a:r>
            <a:r>
              <a:rPr lang="ru-RU" sz="2000" b="1" dirty="0">
                <a:solidFill>
                  <a:srgbClr val="009900"/>
                </a:solidFill>
              </a:rPr>
              <a:t> игра на </a:t>
            </a:r>
            <a:r>
              <a:rPr lang="en-US" sz="2000" b="1" dirty="0">
                <a:solidFill>
                  <a:srgbClr val="009900"/>
                </a:solidFill>
              </a:rPr>
              <a:t>Pygame</a:t>
            </a:r>
            <a:endParaRPr lang="ru-RU" sz="2000" b="1" dirty="0">
              <a:solidFill>
                <a:srgbClr val="6600FF"/>
              </a:solidFill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426913F1-7711-4A84-8422-807F2AB5F8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6691" y="790837"/>
            <a:ext cx="6272594" cy="4704446"/>
          </a:xfrm>
          <a:prstGeom prst="rect">
            <a:avLst/>
          </a:prstGeom>
          <a:ln w="76200">
            <a:solidFill>
              <a:srgbClr val="BEFF7D"/>
            </a:solidFill>
          </a:ln>
        </p:spPr>
      </p:pic>
      <p:grpSp>
        <p:nvGrpSpPr>
          <p:cNvPr id="14" name="Группа 13">
            <a:extLst>
              <a:ext uri="{FF2B5EF4-FFF2-40B4-BE49-F238E27FC236}">
                <a16:creationId xmlns:a16="http://schemas.microsoft.com/office/drawing/2014/main" id="{DC160D2D-2BEE-4858-B1B7-FB5F2FF089FE}"/>
              </a:ext>
            </a:extLst>
          </p:cNvPr>
          <p:cNvGrpSpPr/>
          <p:nvPr/>
        </p:nvGrpSpPr>
        <p:grpSpPr>
          <a:xfrm>
            <a:off x="7761474" y="5783905"/>
            <a:ext cx="5066624" cy="738664"/>
            <a:chOff x="7755719" y="5833208"/>
            <a:chExt cx="3972194" cy="82197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FD3ED76-93A0-4AF0-B54B-B18B2C313A9D}"/>
                </a:ext>
              </a:extLst>
            </p:cNvPr>
            <p:cNvSpPr txBox="1"/>
            <p:nvPr/>
          </p:nvSpPr>
          <p:spPr>
            <a:xfrm>
              <a:off x="8314270" y="5833208"/>
              <a:ext cx="3413643" cy="8219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Гусевский Всеволод</a:t>
              </a:r>
            </a:p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Ученик 10Т класса Лицея </a:t>
              </a: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</a:rPr>
                <a:t>“</a:t>
              </a:r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Дубна</a:t>
              </a:r>
              <a:r>
                <a:rPr lang="en-US" sz="1400" b="1" dirty="0">
                  <a:solidFill>
                    <a:schemeClr val="bg1">
                      <a:lumMod val="85000"/>
                    </a:schemeClr>
                  </a:solidFill>
                </a:rPr>
                <a:t>”</a:t>
              </a:r>
              <a:endParaRPr lang="ru-RU" sz="1400" b="1" dirty="0">
                <a:solidFill>
                  <a:schemeClr val="bg1">
                    <a:lumMod val="85000"/>
                  </a:schemeClr>
                </a:solidFill>
              </a:endParaRPr>
            </a:p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Ученик Лицея академии Яндекса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E2F1F90-F4C9-4630-AE75-C62B02F55BA4}"/>
                </a:ext>
              </a:extLst>
            </p:cNvPr>
            <p:cNvSpPr txBox="1"/>
            <p:nvPr/>
          </p:nvSpPr>
          <p:spPr>
            <a:xfrm>
              <a:off x="7755719" y="5849599"/>
              <a:ext cx="1007269" cy="3424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ru-RU" sz="1400" b="1" dirty="0">
                  <a:solidFill>
                    <a:schemeClr val="bg1">
                      <a:lumMod val="85000"/>
                    </a:schemeClr>
                  </a:solidFill>
                </a:rPr>
                <a:t>Автор</a:t>
              </a:r>
              <a:r>
                <a:rPr lang="en-US" sz="1400" b="1" dirty="0"/>
                <a:t>: </a:t>
              </a:r>
              <a:endParaRPr lang="ru-RU" sz="1400" b="1" dirty="0"/>
            </a:p>
          </p:txBody>
        </p:sp>
      </p:grpSp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54FF4FC5-ABD1-4B65-9A27-2A7CCFE3D9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0750"/>
            <a:ext cx="1704975" cy="170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82854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7258D8BA-C617-4A7C-89B8-59096D5055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49022" y1="79004" x2="49022" y2="79004"/>
                        <a14:foregroundMark x1="74565" y1="21289" x2="74565" y2="21289"/>
                        <a14:foregroundMark x1="61848" y1="34766" x2="61848" y2="34766"/>
                        <a14:foregroundMark x1="42065" y1="57910" x2="42065" y2="57910"/>
                        <a14:foregroundMark x1="71413" y1="18652" x2="71413" y2="18652"/>
                        <a14:foregroundMark x1="76630" y1="24023" x2="76630" y2="24023"/>
                        <a14:foregroundMark x1="24130" y1="25977" x2="24130" y2="25977"/>
                        <a14:foregroundMark x1="49348" y1="87793" x2="49348" y2="87793"/>
                        <a14:foregroundMark x1="77174" y1="44434" x2="77174" y2="44434"/>
                        <a14:foregroundMark x1="38804" y1="25879" x2="38804" y2="2587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4098" y="1423943"/>
            <a:ext cx="4505325" cy="5014623"/>
          </a:xfrm>
          <a:prstGeom prst="rect">
            <a:avLst/>
          </a:prstGeom>
        </p:spPr>
      </p:pic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A59F0528-1ED3-4DC2-9B82-4D0D4457EA6D}"/>
              </a:ext>
            </a:extLst>
          </p:cNvPr>
          <p:cNvSpPr/>
          <p:nvPr/>
        </p:nvSpPr>
        <p:spPr>
          <a:xfrm>
            <a:off x="0" y="1423943"/>
            <a:ext cx="4133850" cy="103902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E754B9D9-CFB4-4671-BC8A-F310F1ACDB4F}"/>
              </a:ext>
            </a:extLst>
          </p:cNvPr>
          <p:cNvSpPr/>
          <p:nvPr/>
        </p:nvSpPr>
        <p:spPr>
          <a:xfrm>
            <a:off x="1266825" y="4910181"/>
            <a:ext cx="2181225" cy="1947819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6717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EEEF40-22EE-4713-94A0-CF3F16F740E5}"/>
              </a:ext>
            </a:extLst>
          </p:cNvPr>
          <p:cNvSpPr txBox="1"/>
          <p:nvPr/>
        </p:nvSpPr>
        <p:spPr>
          <a:xfrm>
            <a:off x="523875" y="1466046"/>
            <a:ext cx="33147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/>
              <a:t>Как появилась идея?</a:t>
            </a:r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02D49933-2970-420A-8BAA-E6B4643A91FC}"/>
              </a:ext>
            </a:extLst>
          </p:cNvPr>
          <p:cNvSpPr/>
          <p:nvPr/>
        </p:nvSpPr>
        <p:spPr>
          <a:xfrm>
            <a:off x="0" y="3686175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2888FBD-97C4-43DA-8C6C-0BF31E56923E}"/>
              </a:ext>
            </a:extLst>
          </p:cNvPr>
          <p:cNvSpPr txBox="1"/>
          <p:nvPr/>
        </p:nvSpPr>
        <p:spPr>
          <a:xfrm>
            <a:off x="5695950" y="2420153"/>
            <a:ext cx="6496050" cy="2862322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dirty="0"/>
              <a:t>— Понял, что хочу написать что-то подобное играм в моём любимом жанре – </a:t>
            </a:r>
            <a:r>
              <a:rPr lang="en-US" b="1" dirty="0"/>
              <a:t>roguelike</a:t>
            </a:r>
          </a:p>
          <a:p>
            <a:endParaRPr lang="ru-RU" dirty="0"/>
          </a:p>
          <a:p>
            <a:r>
              <a:rPr lang="ru-RU" dirty="0"/>
              <a:t>— Для идеи мне хотелось использовать популярную музыкальную группу. Выбор пал на </a:t>
            </a:r>
            <a:r>
              <a:rPr lang="ru-RU" b="1" dirty="0"/>
              <a:t>Король и Шут</a:t>
            </a:r>
          </a:p>
          <a:p>
            <a:endParaRPr lang="ru-RU" dirty="0"/>
          </a:p>
          <a:p>
            <a:r>
              <a:rPr lang="ru-RU" dirty="0"/>
              <a:t>— На схожие механики в моей игре меня вдохновляли сыгранные мною недавно игры жанра </a:t>
            </a:r>
            <a:r>
              <a:rPr lang="en-US" dirty="0"/>
              <a:t>roguelike:</a:t>
            </a:r>
            <a:r>
              <a:rPr lang="ru-RU" dirty="0"/>
              <a:t> </a:t>
            </a:r>
            <a:r>
              <a:rPr lang="en-US" dirty="0"/>
              <a:t>“The binding of Isaac”, “Inscryption”, “Cult of the Lamb”</a:t>
            </a:r>
            <a:endParaRPr lang="ru-RU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5B3F3101-BFCB-48E4-9B08-6096FB4A1DB7}"/>
              </a:ext>
            </a:extLst>
          </p:cNvPr>
          <p:cNvSpPr/>
          <p:nvPr/>
        </p:nvSpPr>
        <p:spPr>
          <a:xfrm>
            <a:off x="7224711" y="0"/>
            <a:ext cx="4710113" cy="973909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rgbClr val="767171"/>
              </a:solidFill>
            </a:endParaRPr>
          </a:p>
        </p:txBody>
      </p:sp>
      <p:sp>
        <p:nvSpPr>
          <p:cNvPr id="32" name="Овал 31">
            <a:extLst>
              <a:ext uri="{FF2B5EF4-FFF2-40B4-BE49-F238E27FC236}">
                <a16:creationId xmlns:a16="http://schemas.microsoft.com/office/drawing/2014/main" id="{FEFBE75D-1095-47A8-97C3-B03202295EB4}"/>
              </a:ext>
            </a:extLst>
          </p:cNvPr>
          <p:cNvSpPr/>
          <p:nvPr/>
        </p:nvSpPr>
        <p:spPr>
          <a:xfrm>
            <a:off x="11191874" y="5884090"/>
            <a:ext cx="1485900" cy="14287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8146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125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Прямая соединительная линия 19">
            <a:extLst>
              <a:ext uri="{FF2B5EF4-FFF2-40B4-BE49-F238E27FC236}">
                <a16:creationId xmlns:a16="http://schemas.microsoft.com/office/drawing/2014/main" id="{5440B172-C39C-4067-AED8-8935F0655E13}"/>
              </a:ext>
            </a:extLst>
          </p:cNvPr>
          <p:cNvCxnSpPr>
            <a:cxnSpLocks/>
          </p:cNvCxnSpPr>
          <p:nvPr/>
        </p:nvCxnSpPr>
        <p:spPr>
          <a:xfrm flipV="1">
            <a:off x="3360533" y="4042698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единительная линия 18">
            <a:extLst>
              <a:ext uri="{FF2B5EF4-FFF2-40B4-BE49-F238E27FC236}">
                <a16:creationId xmlns:a16="http://schemas.microsoft.com/office/drawing/2014/main" id="{A0222827-52C1-4F1B-BD3E-2201622402D4}"/>
              </a:ext>
            </a:extLst>
          </p:cNvPr>
          <p:cNvCxnSpPr>
            <a:cxnSpLocks/>
          </p:cNvCxnSpPr>
          <p:nvPr/>
        </p:nvCxnSpPr>
        <p:spPr>
          <a:xfrm flipV="1">
            <a:off x="2914650" y="2227997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A576CCD7-1FA1-4E8E-8B12-F7378CD9B297}"/>
              </a:ext>
            </a:extLst>
          </p:cNvPr>
          <p:cNvSpPr/>
          <p:nvPr/>
        </p:nvSpPr>
        <p:spPr>
          <a:xfrm>
            <a:off x="1897380" y="4894868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873127D1-D51A-4BDA-9539-4A084F7EE3AB}"/>
              </a:ext>
            </a:extLst>
          </p:cNvPr>
          <p:cNvSpPr/>
          <p:nvPr/>
        </p:nvSpPr>
        <p:spPr>
          <a:xfrm>
            <a:off x="1867013" y="1663328"/>
            <a:ext cx="2987040" cy="1289179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: скругленные углы 8">
            <a:extLst>
              <a:ext uri="{FF2B5EF4-FFF2-40B4-BE49-F238E27FC236}">
                <a16:creationId xmlns:a16="http://schemas.microsoft.com/office/drawing/2014/main" id="{4F7A1BA8-A4CD-464E-BD00-658B6A10CD88}"/>
              </a:ext>
            </a:extLst>
          </p:cNvPr>
          <p:cNvSpPr/>
          <p:nvPr/>
        </p:nvSpPr>
        <p:spPr>
          <a:xfrm>
            <a:off x="543553" y="3181767"/>
            <a:ext cx="3537559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BF15F404-4E86-4AC7-A109-3B97D38E3FE9}"/>
              </a:ext>
            </a:extLst>
          </p:cNvPr>
          <p:cNvSpPr/>
          <p:nvPr/>
        </p:nvSpPr>
        <p:spPr>
          <a:xfrm>
            <a:off x="7310947" y="0"/>
            <a:ext cx="4509568" cy="1335978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06DA5B2-3BB9-41A1-9B59-B157F3F25B59}"/>
              </a:ext>
            </a:extLst>
          </p:cNvPr>
          <p:cNvSpPr txBox="1"/>
          <p:nvPr/>
        </p:nvSpPr>
        <p:spPr>
          <a:xfrm>
            <a:off x="7945736" y="314046"/>
            <a:ext cx="32399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000" b="1" dirty="0"/>
              <a:t>Что можно делать в </a:t>
            </a:r>
          </a:p>
          <a:p>
            <a:r>
              <a:rPr lang="ru-RU" sz="2000" b="1" dirty="0"/>
              <a:t>моей игре?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D98DF6-45F4-435C-9A95-37827E712F84}"/>
              </a:ext>
            </a:extLst>
          </p:cNvPr>
          <p:cNvSpPr txBox="1"/>
          <p:nvPr/>
        </p:nvSpPr>
        <p:spPr>
          <a:xfrm>
            <a:off x="1845991" y="1858327"/>
            <a:ext cx="304777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>
                <a:solidFill>
                  <a:schemeClr val="tx1"/>
                </a:solidFill>
              </a:rPr>
              <a:t>Ходить по уровню, </a:t>
            </a:r>
            <a:r>
              <a:rPr lang="ru-RU" sz="1600" b="1" dirty="0">
                <a:solidFill>
                  <a:schemeClr val="tx1"/>
                </a:solidFill>
              </a:rPr>
              <a:t>собирая</a:t>
            </a:r>
            <a:r>
              <a:rPr lang="ru-RU" sz="1600" dirty="0">
                <a:solidFill>
                  <a:schemeClr val="tx1"/>
                </a:solidFill>
              </a:rPr>
              <a:t> предметы, </a:t>
            </a:r>
            <a:r>
              <a:rPr lang="ru-RU" sz="1600" b="1" dirty="0">
                <a:solidFill>
                  <a:schemeClr val="tx1"/>
                </a:solidFill>
              </a:rPr>
              <a:t>сражаясь</a:t>
            </a:r>
            <a:r>
              <a:rPr lang="ru-RU" sz="1600" dirty="0">
                <a:solidFill>
                  <a:schemeClr val="tx1"/>
                </a:solidFill>
              </a:rPr>
              <a:t> с врагами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7DFD52-3EEB-4868-8162-0E35C847382C}"/>
              </a:ext>
            </a:extLst>
          </p:cNvPr>
          <p:cNvSpPr txBox="1"/>
          <p:nvPr/>
        </p:nvSpPr>
        <p:spPr>
          <a:xfrm>
            <a:off x="543553" y="3508189"/>
            <a:ext cx="353755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sz="1600" dirty="0"/>
              <a:t>Переходить на новые уровни, предварительно </a:t>
            </a:r>
            <a:r>
              <a:rPr lang="ru-RU" sz="1600" b="1" dirty="0"/>
              <a:t>улучшив</a:t>
            </a:r>
            <a:r>
              <a:rPr lang="ru-RU" sz="1600" dirty="0"/>
              <a:t> свои характеристики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BF87AE-50B1-4EE9-BC5A-4FF464328650}"/>
              </a:ext>
            </a:extLst>
          </p:cNvPr>
          <p:cNvSpPr txBox="1"/>
          <p:nvPr/>
        </p:nvSpPr>
        <p:spPr>
          <a:xfrm>
            <a:off x="2069956" y="5133975"/>
            <a:ext cx="26418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/>
            <a:r>
              <a:rPr lang="ru-RU" dirty="0"/>
              <a:t>Сражаться с главным врагом уровня (боссом)</a:t>
            </a:r>
          </a:p>
        </p:txBody>
      </p: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C7B3EB22-36E2-4A4D-AA41-2624B1D53BB1}"/>
              </a:ext>
            </a:extLst>
          </p:cNvPr>
          <p:cNvCxnSpPr>
            <a:cxnSpLocks/>
          </p:cNvCxnSpPr>
          <p:nvPr/>
        </p:nvCxnSpPr>
        <p:spPr>
          <a:xfrm flipV="1">
            <a:off x="3369878" y="-49213"/>
            <a:ext cx="0" cy="1704340"/>
          </a:xfrm>
          <a:prstGeom prst="line">
            <a:avLst/>
          </a:prstGeom>
          <a:ln w="57150">
            <a:solidFill>
              <a:srgbClr val="76717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9FAA5B8A-CD0F-4FD4-BA1F-0A2E99B7A5D4}"/>
              </a:ext>
            </a:extLst>
          </p:cNvPr>
          <p:cNvSpPr/>
          <p:nvPr/>
        </p:nvSpPr>
        <p:spPr>
          <a:xfrm>
            <a:off x="6791439" y="3632835"/>
            <a:ext cx="2987040" cy="1501140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6919C88-F545-44E3-B02D-98DA5BB1B6F4}"/>
              </a:ext>
            </a:extLst>
          </p:cNvPr>
          <p:cNvSpPr txBox="1"/>
          <p:nvPr/>
        </p:nvSpPr>
        <p:spPr>
          <a:xfrm>
            <a:off x="6761072" y="4214128"/>
            <a:ext cx="304777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/>
              <a:t>Находить баги</a:t>
            </a:r>
            <a:endParaRPr lang="ru-RU" sz="1600" b="1" dirty="0">
              <a:solidFill>
                <a:schemeClr val="tx1"/>
              </a:solidFill>
            </a:endParaRPr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BFE179E6-5AD8-450B-B70D-1B5973B624C9}"/>
              </a:ext>
            </a:extLst>
          </p:cNvPr>
          <p:cNvSpPr/>
          <p:nvPr/>
        </p:nvSpPr>
        <p:spPr>
          <a:xfrm>
            <a:off x="11504068" y="2214831"/>
            <a:ext cx="687932" cy="170434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C9FA583E-E2F7-4A71-9F01-D45254A1D4AA}"/>
              </a:ext>
            </a:extLst>
          </p:cNvPr>
          <p:cNvSpPr/>
          <p:nvPr/>
        </p:nvSpPr>
        <p:spPr>
          <a:xfrm>
            <a:off x="10774453" y="5522022"/>
            <a:ext cx="1417547" cy="1335978"/>
          </a:xfrm>
          <a:prstGeom prst="ellipse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6259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xit" presetSubtype="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2" presetClass="exit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22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1+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1" grpId="1" animBg="1"/>
      <p:bldP spid="22" grpId="0"/>
      <p:bldP spid="22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65827D1E-3B6C-4CC8-93C6-7831C1D01F94}"/>
              </a:ext>
            </a:extLst>
          </p:cNvPr>
          <p:cNvSpPr/>
          <p:nvPr/>
        </p:nvSpPr>
        <p:spPr>
          <a:xfrm rot="5400000">
            <a:off x="4136682" y="-4136682"/>
            <a:ext cx="251936" cy="852529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2695665-3261-4873-AB6E-6D1228E16D5D}"/>
              </a:ext>
            </a:extLst>
          </p:cNvPr>
          <p:cNvSpPr/>
          <p:nvPr/>
        </p:nvSpPr>
        <p:spPr>
          <a:xfrm>
            <a:off x="8815174" y="251936"/>
            <a:ext cx="3139125" cy="4656903"/>
          </a:xfrm>
          <a:prstGeom prst="rect">
            <a:avLst/>
          </a:prstGeom>
          <a:solidFill>
            <a:srgbClr val="76717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16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23411C6-9786-43DE-A24C-1847B689817C}"/>
              </a:ext>
            </a:extLst>
          </p:cNvPr>
          <p:cNvSpPr txBox="1"/>
          <p:nvPr/>
        </p:nvSpPr>
        <p:spPr>
          <a:xfrm>
            <a:off x="8867351" y="376993"/>
            <a:ext cx="3086948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ru-RU" sz="1600" b="1" dirty="0">
                <a:solidFill>
                  <a:srgbClr val="FC2828"/>
                </a:solidFill>
              </a:rPr>
              <a:t>О</a:t>
            </a:r>
            <a:r>
              <a:rPr lang="ru-RU" sz="1600" b="1" dirty="0"/>
              <a:t>трисовка персонажа</a:t>
            </a:r>
          </a:p>
          <a:p>
            <a:pPr marL="342900" indent="-342900">
              <a:buAutoNum type="arabicPeriod"/>
            </a:pPr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2. </a:t>
            </a:r>
            <a:r>
              <a:rPr lang="ru-RU" sz="1600" b="1" dirty="0"/>
              <a:t>Отрисовка препятствий-булыжников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3. О</a:t>
            </a:r>
            <a:r>
              <a:rPr lang="ru-RU" sz="1600" b="1" dirty="0"/>
              <a:t>трисовка границ и одного из выхода</a:t>
            </a:r>
            <a:r>
              <a:rPr lang="en-US" sz="1600" b="1" dirty="0"/>
              <a:t>/</a:t>
            </a:r>
            <a:r>
              <a:rPr lang="ru-RU" sz="1600" b="1" dirty="0"/>
              <a:t>ов комнаты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4. О</a:t>
            </a:r>
            <a:r>
              <a:rPr lang="ru-RU" sz="1600" b="1" dirty="0"/>
              <a:t>трисовка характеристик персонажа</a:t>
            </a:r>
          </a:p>
          <a:p>
            <a:endParaRPr lang="ru-RU" sz="1600" b="1" dirty="0">
              <a:solidFill>
                <a:srgbClr val="FC2828"/>
              </a:solidFill>
            </a:endParaRPr>
          </a:p>
          <a:p>
            <a:r>
              <a:rPr lang="ru-RU" sz="1600" b="1" dirty="0">
                <a:solidFill>
                  <a:srgbClr val="FC2828"/>
                </a:solidFill>
              </a:rPr>
              <a:t>5. О</a:t>
            </a:r>
            <a:r>
              <a:rPr lang="ru-RU" sz="1600" b="1" dirty="0"/>
              <a:t>трисовка поверхности комнаты</a:t>
            </a: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65627677-4562-4AB9-A608-D213684CB880}"/>
              </a:ext>
            </a:extLst>
          </p:cNvPr>
          <p:cNvSpPr/>
          <p:nvPr/>
        </p:nvSpPr>
        <p:spPr>
          <a:xfrm rot="10800000">
            <a:off x="0" y="0"/>
            <a:ext cx="251936" cy="4908839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3192B2BA-20D9-4CDD-83FF-1630B8365340}"/>
              </a:ext>
            </a:extLst>
          </p:cNvPr>
          <p:cNvSpPr/>
          <p:nvPr/>
        </p:nvSpPr>
        <p:spPr>
          <a:xfrm>
            <a:off x="251937" y="5450032"/>
            <a:ext cx="8187213" cy="866775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AD9E52-2130-4C98-AB90-9A0D59B8FC1A}"/>
              </a:ext>
            </a:extLst>
          </p:cNvPr>
          <p:cNvSpPr txBox="1"/>
          <p:nvPr/>
        </p:nvSpPr>
        <p:spPr>
          <a:xfrm>
            <a:off x="377906" y="5726120"/>
            <a:ext cx="30108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b="1" dirty="0">
                <a:solidFill>
                  <a:schemeClr val="tx1"/>
                </a:solidFill>
              </a:rPr>
              <a:t>Элементы интерфейса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1C0362F-6736-BCCA-AF2E-904EB783E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74" y="251936"/>
            <a:ext cx="8380362" cy="4624124"/>
          </a:xfrm>
          <a:prstGeom prst="rect">
            <a:avLst/>
          </a:prstGeom>
        </p:spPr>
      </p:pic>
      <p:grpSp>
        <p:nvGrpSpPr>
          <p:cNvPr id="15" name="Группа 14">
            <a:extLst>
              <a:ext uri="{FF2B5EF4-FFF2-40B4-BE49-F238E27FC236}">
                <a16:creationId xmlns:a16="http://schemas.microsoft.com/office/drawing/2014/main" id="{63C211C0-DC92-4A99-4006-6AC4E8D1BFBD}"/>
              </a:ext>
            </a:extLst>
          </p:cNvPr>
          <p:cNvGrpSpPr/>
          <p:nvPr/>
        </p:nvGrpSpPr>
        <p:grpSpPr>
          <a:xfrm>
            <a:off x="4109552" y="2516040"/>
            <a:ext cx="96840" cy="217800"/>
            <a:chOff x="4109552" y="2516040"/>
            <a:chExt cx="96840" cy="217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11" name="Рукописный ввод 10">
                  <a:extLst>
                    <a:ext uri="{FF2B5EF4-FFF2-40B4-BE49-F238E27FC236}">
                      <a16:creationId xmlns:a16="http://schemas.microsoft.com/office/drawing/2014/main" id="{B290E068-44C7-E5A0-DE8F-5A69B4B5C5F6}"/>
                    </a:ext>
                  </a:extLst>
                </p14:cNvPr>
                <p14:cNvContentPartPr/>
                <p14:nvPr/>
              </p14:nvContentPartPr>
              <p14:xfrm>
                <a:off x="4109552" y="2516040"/>
                <a:ext cx="58680" cy="207360"/>
              </p14:xfrm>
            </p:contentPart>
          </mc:Choice>
          <mc:Fallback>
            <p:pic>
              <p:nvPicPr>
                <p:cNvPr id="11" name="Рукописный ввод 10">
                  <a:extLst>
                    <a:ext uri="{FF2B5EF4-FFF2-40B4-BE49-F238E27FC236}">
                      <a16:creationId xmlns:a16="http://schemas.microsoft.com/office/drawing/2014/main" id="{B290E068-44C7-E5A0-DE8F-5A69B4B5C5F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100912" y="2507400"/>
                  <a:ext cx="76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3" name="Рукописный ввод 12">
                  <a:extLst>
                    <a:ext uri="{FF2B5EF4-FFF2-40B4-BE49-F238E27FC236}">
                      <a16:creationId xmlns:a16="http://schemas.microsoft.com/office/drawing/2014/main" id="{58635D88-F3E3-DBAA-5C5C-DCF7B9F46C1D}"/>
                    </a:ext>
                  </a:extLst>
                </p14:cNvPr>
                <p14:cNvContentPartPr/>
                <p14:nvPr/>
              </p14:nvContentPartPr>
              <p14:xfrm>
                <a:off x="4196312" y="2733480"/>
                <a:ext cx="10080" cy="360"/>
              </p14:xfrm>
            </p:contentPart>
          </mc:Choice>
          <mc:Fallback>
            <p:pic>
              <p:nvPicPr>
                <p:cNvPr id="13" name="Рукописный ввод 12">
                  <a:extLst>
                    <a:ext uri="{FF2B5EF4-FFF2-40B4-BE49-F238E27FC236}">
                      <a16:creationId xmlns:a16="http://schemas.microsoft.com/office/drawing/2014/main" id="{58635D88-F3E3-DBAA-5C5C-DCF7B9F46C1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187312" y="2724480"/>
                  <a:ext cx="2772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Группа 18">
            <a:extLst>
              <a:ext uri="{FF2B5EF4-FFF2-40B4-BE49-F238E27FC236}">
                <a16:creationId xmlns:a16="http://schemas.microsoft.com/office/drawing/2014/main" id="{D6DA7E43-AEDC-F8D0-F321-F53894F2D5FA}"/>
              </a:ext>
            </a:extLst>
          </p:cNvPr>
          <p:cNvGrpSpPr/>
          <p:nvPr/>
        </p:nvGrpSpPr>
        <p:grpSpPr>
          <a:xfrm>
            <a:off x="2745872" y="1579320"/>
            <a:ext cx="235080" cy="202680"/>
            <a:chOff x="2745872" y="1579320"/>
            <a:chExt cx="235080" cy="202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Рукописный ввод 16">
                  <a:extLst>
                    <a:ext uri="{FF2B5EF4-FFF2-40B4-BE49-F238E27FC236}">
                      <a16:creationId xmlns:a16="http://schemas.microsoft.com/office/drawing/2014/main" id="{0438B6F6-3FE3-EE8B-A7AE-71749C7ACC70}"/>
                    </a:ext>
                  </a:extLst>
                </p14:cNvPr>
                <p14:cNvContentPartPr/>
                <p14:nvPr/>
              </p14:nvContentPartPr>
              <p14:xfrm>
                <a:off x="2745872" y="1579320"/>
                <a:ext cx="235080" cy="202680"/>
              </p14:xfrm>
            </p:contentPart>
          </mc:Choice>
          <mc:Fallback>
            <p:pic>
              <p:nvPicPr>
                <p:cNvPr id="17" name="Рукописный ввод 16">
                  <a:extLst>
                    <a:ext uri="{FF2B5EF4-FFF2-40B4-BE49-F238E27FC236}">
                      <a16:creationId xmlns:a16="http://schemas.microsoft.com/office/drawing/2014/main" id="{0438B6F6-3FE3-EE8B-A7AE-71749C7ACC70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737232" y="1570320"/>
                  <a:ext cx="25272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8" name="Рукописный ввод 17">
                  <a:extLst>
                    <a:ext uri="{FF2B5EF4-FFF2-40B4-BE49-F238E27FC236}">
                      <a16:creationId xmlns:a16="http://schemas.microsoft.com/office/drawing/2014/main" id="{44ED088A-7645-0D61-86E9-3A038B8381A8}"/>
                    </a:ext>
                  </a:extLst>
                </p14:cNvPr>
                <p14:cNvContentPartPr/>
                <p14:nvPr/>
              </p14:nvContentPartPr>
              <p14:xfrm>
                <a:off x="2954672" y="1780200"/>
                <a:ext cx="360" cy="360"/>
              </p14:xfrm>
            </p:contentPart>
          </mc:Choice>
          <mc:Fallback>
            <p:pic>
              <p:nvPicPr>
                <p:cNvPr id="18" name="Рукописный ввод 17">
                  <a:extLst>
                    <a:ext uri="{FF2B5EF4-FFF2-40B4-BE49-F238E27FC236}">
                      <a16:creationId xmlns:a16="http://schemas.microsoft.com/office/drawing/2014/main" id="{44ED088A-7645-0D61-86E9-3A038B8381A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45672" y="17715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Группа 21">
            <a:extLst>
              <a:ext uri="{FF2B5EF4-FFF2-40B4-BE49-F238E27FC236}">
                <a16:creationId xmlns:a16="http://schemas.microsoft.com/office/drawing/2014/main" id="{38C74FB5-2828-AFFB-CFED-E6DCC3D6806A}"/>
              </a:ext>
            </a:extLst>
          </p:cNvPr>
          <p:cNvGrpSpPr/>
          <p:nvPr/>
        </p:nvGrpSpPr>
        <p:grpSpPr>
          <a:xfrm>
            <a:off x="3839912" y="518760"/>
            <a:ext cx="260640" cy="118080"/>
            <a:chOff x="3839912" y="518760"/>
            <a:chExt cx="260640" cy="118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0" name="Рукописный ввод 19">
                  <a:extLst>
                    <a:ext uri="{FF2B5EF4-FFF2-40B4-BE49-F238E27FC236}">
                      <a16:creationId xmlns:a16="http://schemas.microsoft.com/office/drawing/2014/main" id="{531CB90B-A6EE-59D5-31FB-DD1ADCCFC0F2}"/>
                    </a:ext>
                  </a:extLst>
                </p14:cNvPr>
                <p14:cNvContentPartPr/>
                <p14:nvPr/>
              </p14:nvContentPartPr>
              <p14:xfrm>
                <a:off x="3839912" y="518760"/>
                <a:ext cx="172080" cy="118080"/>
              </p14:xfrm>
            </p:contentPart>
          </mc:Choice>
          <mc:Fallback>
            <p:pic>
              <p:nvPicPr>
                <p:cNvPr id="20" name="Рукописный ввод 19">
                  <a:extLst>
                    <a:ext uri="{FF2B5EF4-FFF2-40B4-BE49-F238E27FC236}">
                      <a16:creationId xmlns:a16="http://schemas.microsoft.com/office/drawing/2014/main" id="{531CB90B-A6EE-59D5-31FB-DD1ADCCFC0F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31272" y="509760"/>
                  <a:ext cx="189720" cy="13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1" name="Рукописный ввод 20">
                  <a:extLst>
                    <a:ext uri="{FF2B5EF4-FFF2-40B4-BE49-F238E27FC236}">
                      <a16:creationId xmlns:a16="http://schemas.microsoft.com/office/drawing/2014/main" id="{DAFE8B68-1195-4963-514A-C76C6CC95450}"/>
                    </a:ext>
                  </a:extLst>
                </p14:cNvPr>
                <p14:cNvContentPartPr/>
                <p14:nvPr/>
              </p14:nvContentPartPr>
              <p14:xfrm>
                <a:off x="4100192" y="615600"/>
                <a:ext cx="360" cy="360"/>
              </p14:xfrm>
            </p:contentPart>
          </mc:Choice>
          <mc:Fallback>
            <p:pic>
              <p:nvPicPr>
                <p:cNvPr id="21" name="Рукописный ввод 20">
                  <a:extLst>
                    <a:ext uri="{FF2B5EF4-FFF2-40B4-BE49-F238E27FC236}">
                      <a16:creationId xmlns:a16="http://schemas.microsoft.com/office/drawing/2014/main" id="{DAFE8B68-1195-4963-514A-C76C6CC954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091192" y="606960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4" name="Рукописный ввод 23">
                <a:extLst>
                  <a:ext uri="{FF2B5EF4-FFF2-40B4-BE49-F238E27FC236}">
                    <a16:creationId xmlns:a16="http://schemas.microsoft.com/office/drawing/2014/main" id="{6408153B-98DD-F883-5E25-1D897279A960}"/>
                  </a:ext>
                </a:extLst>
              </p14:cNvPr>
              <p14:cNvContentPartPr/>
              <p14:nvPr/>
            </p14:nvContentPartPr>
            <p14:xfrm>
              <a:off x="307592" y="490680"/>
              <a:ext cx="108360" cy="231120"/>
            </p14:xfrm>
          </p:contentPart>
        </mc:Choice>
        <mc:Fallback>
          <p:pic>
            <p:nvPicPr>
              <p:cNvPr id="24" name="Рукописный ввод 23">
                <a:extLst>
                  <a:ext uri="{FF2B5EF4-FFF2-40B4-BE49-F238E27FC236}">
                    <a16:creationId xmlns:a16="http://schemas.microsoft.com/office/drawing/2014/main" id="{6408153B-98DD-F883-5E25-1D897279A96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98592" y="481680"/>
                <a:ext cx="126000" cy="24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7" name="Группа 26">
            <a:extLst>
              <a:ext uri="{FF2B5EF4-FFF2-40B4-BE49-F238E27FC236}">
                <a16:creationId xmlns:a16="http://schemas.microsoft.com/office/drawing/2014/main" id="{8C934E43-2604-818F-98FD-94E71D224A5B}"/>
              </a:ext>
            </a:extLst>
          </p:cNvPr>
          <p:cNvGrpSpPr/>
          <p:nvPr/>
        </p:nvGrpSpPr>
        <p:grpSpPr>
          <a:xfrm>
            <a:off x="7087112" y="2723400"/>
            <a:ext cx="129960" cy="176040"/>
            <a:chOff x="7087112" y="2723400"/>
            <a:chExt cx="129960" cy="176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5" name="Рукописный ввод 24">
                  <a:extLst>
                    <a:ext uri="{FF2B5EF4-FFF2-40B4-BE49-F238E27FC236}">
                      <a16:creationId xmlns:a16="http://schemas.microsoft.com/office/drawing/2014/main" id="{EEF43601-1D89-9256-0FEC-5F2DA6238B36}"/>
                    </a:ext>
                  </a:extLst>
                </p14:cNvPr>
                <p14:cNvContentPartPr/>
                <p14:nvPr/>
              </p14:nvContentPartPr>
              <p14:xfrm>
                <a:off x="7087112" y="2733480"/>
                <a:ext cx="106560" cy="165960"/>
              </p14:xfrm>
            </p:contentPart>
          </mc:Choice>
          <mc:Fallback>
            <p:pic>
              <p:nvPicPr>
                <p:cNvPr id="25" name="Рукописный ввод 24">
                  <a:extLst>
                    <a:ext uri="{FF2B5EF4-FFF2-40B4-BE49-F238E27FC236}">
                      <a16:creationId xmlns:a16="http://schemas.microsoft.com/office/drawing/2014/main" id="{EEF43601-1D89-9256-0FEC-5F2DA6238B3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078112" y="2724480"/>
                  <a:ext cx="124200" cy="18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26" name="Рукописный ввод 25">
                  <a:extLst>
                    <a:ext uri="{FF2B5EF4-FFF2-40B4-BE49-F238E27FC236}">
                      <a16:creationId xmlns:a16="http://schemas.microsoft.com/office/drawing/2014/main" id="{642A36C1-CFA5-DC2B-6FA5-B0450BB0C958}"/>
                    </a:ext>
                  </a:extLst>
                </p14:cNvPr>
                <p14:cNvContentPartPr/>
                <p14:nvPr/>
              </p14:nvContentPartPr>
              <p14:xfrm>
                <a:off x="7151192" y="2723400"/>
                <a:ext cx="65880" cy="360"/>
              </p14:xfrm>
            </p:contentPart>
          </mc:Choice>
          <mc:Fallback>
            <p:pic>
              <p:nvPicPr>
                <p:cNvPr id="26" name="Рукописный ввод 25">
                  <a:extLst>
                    <a:ext uri="{FF2B5EF4-FFF2-40B4-BE49-F238E27FC236}">
                      <a16:creationId xmlns:a16="http://schemas.microsoft.com/office/drawing/2014/main" id="{642A36C1-CFA5-DC2B-6FA5-B0450BB0C95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142552" y="2714760"/>
                  <a:ext cx="83520" cy="18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56913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A90CD0C-FCA2-420C-A2BB-26E51F573E33}"/>
              </a:ext>
            </a:extLst>
          </p:cNvPr>
          <p:cNvSpPr/>
          <p:nvPr/>
        </p:nvSpPr>
        <p:spPr>
          <a:xfrm>
            <a:off x="1738310" y="2255881"/>
            <a:ext cx="2181225" cy="3078119"/>
          </a:xfrm>
          <a:prstGeom prst="rect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>
            <a:extLst>
              <a:ext uri="{FF2B5EF4-FFF2-40B4-BE49-F238E27FC236}">
                <a16:creationId xmlns:a16="http://schemas.microsoft.com/office/drawing/2014/main" id="{594BF894-7E8C-40C6-80FD-2037B4C97F19}"/>
              </a:ext>
            </a:extLst>
          </p:cNvPr>
          <p:cNvSpPr/>
          <p:nvPr/>
        </p:nvSpPr>
        <p:spPr>
          <a:xfrm>
            <a:off x="-2576515" y="-3505200"/>
            <a:ext cx="11710989" cy="539115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E036C0-062B-4444-8E0B-7F3FE1F83B63}"/>
              </a:ext>
            </a:extLst>
          </p:cNvPr>
          <p:cNvSpPr txBox="1"/>
          <p:nvPr/>
        </p:nvSpPr>
        <p:spPr>
          <a:xfrm>
            <a:off x="1857373" y="2616317"/>
            <a:ext cx="1943101" cy="23572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Pygame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 </a:t>
            </a: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sqlite3 </a:t>
            </a: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b="1" dirty="0"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Random</a:t>
            </a: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ru-RU" sz="1800" b="1" dirty="0">
                <a:effectLst/>
                <a:ea typeface="Calibri" panose="020F0502020204030204" pitchFamily="34" charset="0"/>
              </a:rPr>
              <a:t>Pathlib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endParaRPr lang="ru-RU" sz="18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§"/>
            </a:pPr>
            <a:r>
              <a:rPr lang="en-US" sz="1800" b="1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csv </a:t>
            </a:r>
            <a:endParaRPr lang="ru-RU" sz="1400" b="1" dirty="0">
              <a:effectLst/>
              <a:latin typeface="Verdana" panose="020B0604030504040204" pitchFamily="34" charset="0"/>
              <a:ea typeface="Verdan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0E93B-1E69-4C1E-8BFF-C818C2D60FAB}"/>
              </a:ext>
            </a:extLst>
          </p:cNvPr>
          <p:cNvSpPr txBox="1"/>
          <p:nvPr/>
        </p:nvSpPr>
        <p:spPr>
          <a:xfrm>
            <a:off x="437214" y="628650"/>
            <a:ext cx="6726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Библиотеки, которые я использовал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53CAFCE-2DD5-4A0F-9B42-BCF6E841D66D}"/>
              </a:ext>
            </a:extLst>
          </p:cNvPr>
          <p:cNvSpPr/>
          <p:nvPr/>
        </p:nvSpPr>
        <p:spPr>
          <a:xfrm>
            <a:off x="3086101" y="5334000"/>
            <a:ext cx="3009900" cy="1524000"/>
          </a:xfrm>
          <a:prstGeom prst="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7084EDFC-0591-44D0-A24A-1F58BCD03371}"/>
              </a:ext>
            </a:extLst>
          </p:cNvPr>
          <p:cNvSpPr/>
          <p:nvPr/>
        </p:nvSpPr>
        <p:spPr>
          <a:xfrm>
            <a:off x="1498600" y="5334000"/>
            <a:ext cx="1587501" cy="1524000"/>
          </a:xfrm>
          <a:prstGeom prst="ellipse">
            <a:avLst/>
          </a:prstGeom>
          <a:solidFill>
            <a:srgbClr val="964B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8E63A57-FDC4-4265-9405-B445BA9632E4}"/>
              </a:ext>
            </a:extLst>
          </p:cNvPr>
          <p:cNvSpPr txBox="1"/>
          <p:nvPr/>
        </p:nvSpPr>
        <p:spPr>
          <a:xfrm>
            <a:off x="7464424" y="3429000"/>
            <a:ext cx="2870203" cy="646331"/>
          </a:xfrm>
          <a:prstGeom prst="rect">
            <a:avLst/>
          </a:prstGeom>
          <a:solidFill>
            <a:srgbClr val="BEFF7D"/>
          </a:solidFill>
        </p:spPr>
        <p:txBody>
          <a:bodyPr wrap="square" rtlCol="0">
            <a:spAutoFit/>
          </a:bodyPr>
          <a:lstStyle/>
          <a:p>
            <a:r>
              <a:rPr lang="ru-RU" b="1" dirty="0"/>
              <a:t>Основой, конечно, являлся </a:t>
            </a:r>
            <a:r>
              <a:rPr lang="en-US" b="1" dirty="0"/>
              <a:t>Pygame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924087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B38FEB0F-743E-4DEC-9D83-E802510E19ED}"/>
              </a:ext>
            </a:extLst>
          </p:cNvPr>
          <p:cNvSpPr/>
          <p:nvPr/>
        </p:nvSpPr>
        <p:spPr>
          <a:xfrm>
            <a:off x="206504" y="4520425"/>
            <a:ext cx="10918696" cy="2245499"/>
          </a:xfrm>
          <a:prstGeom prst="roundRect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1CF4CED0-FDEF-48F3-8C3C-03269D782B09}"/>
              </a:ext>
            </a:extLst>
          </p:cNvPr>
          <p:cNvSpPr/>
          <p:nvPr/>
        </p:nvSpPr>
        <p:spPr>
          <a:xfrm>
            <a:off x="206504" y="2061714"/>
            <a:ext cx="11639292" cy="2376580"/>
          </a:xfrm>
          <a:prstGeom prst="round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Прямоугольный треугольник 4">
            <a:extLst>
              <a:ext uri="{FF2B5EF4-FFF2-40B4-BE49-F238E27FC236}">
                <a16:creationId xmlns:a16="http://schemas.microsoft.com/office/drawing/2014/main" id="{1A400C52-1DE7-4FB9-A5F9-B8573E401B03}"/>
              </a:ext>
            </a:extLst>
          </p:cNvPr>
          <p:cNvSpPr/>
          <p:nvPr/>
        </p:nvSpPr>
        <p:spPr>
          <a:xfrm flipV="1">
            <a:off x="0" y="0"/>
            <a:ext cx="9283700" cy="2197100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1A9859D-84CF-4EDB-A337-B0DCE42CEDDC}"/>
              </a:ext>
            </a:extLst>
          </p:cNvPr>
          <p:cNvSpPr txBox="1"/>
          <p:nvPr/>
        </p:nvSpPr>
        <p:spPr>
          <a:xfrm>
            <a:off x="279400" y="304800"/>
            <a:ext cx="15367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Вывод,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CCE1B1-D3F8-4DD7-A7C8-7028C64963CD}"/>
              </a:ext>
            </a:extLst>
          </p:cNvPr>
          <p:cNvSpPr txBox="1"/>
          <p:nvPr/>
        </p:nvSpPr>
        <p:spPr>
          <a:xfrm>
            <a:off x="279400" y="810399"/>
            <a:ext cx="3581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/>
              <a:t>И что хотелось бы улучшить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63F648-0164-4857-9CA2-E0F632723C40}"/>
              </a:ext>
            </a:extLst>
          </p:cNvPr>
          <p:cNvSpPr txBox="1"/>
          <p:nvPr/>
        </p:nvSpPr>
        <p:spPr>
          <a:xfrm>
            <a:off x="346203" y="2096681"/>
            <a:ext cx="1151864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Теперь </a:t>
            </a:r>
            <a:r>
              <a:rPr lang="ru-RU" b="1" dirty="0"/>
              <a:t>я понимаю разработчиков игр</a:t>
            </a:r>
            <a:r>
              <a:rPr lang="ru-RU" dirty="0"/>
              <a:t>. Разрабатывать игры </a:t>
            </a:r>
            <a:r>
              <a:rPr lang="ru-RU" b="1" dirty="0"/>
              <a:t>сложно</a:t>
            </a:r>
            <a:r>
              <a:rPr lang="ru-RU" dirty="0"/>
              <a:t>. Мне стало понятно, почему игры разрабатывают при помощи специализированных движков и целыми командами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При разработке игр оказалось сложно оценить объем работы </a:t>
            </a:r>
            <a:r>
              <a:rPr lang="ru-RU" b="1" dirty="0"/>
              <a:t>заранее</a:t>
            </a:r>
            <a:r>
              <a:rPr lang="ru-RU" dirty="0"/>
              <a:t>. Даже самую </a:t>
            </a:r>
            <a:r>
              <a:rPr lang="ru-RU" b="1" dirty="0"/>
              <a:t>простую</a:t>
            </a:r>
            <a:r>
              <a:rPr lang="ru-RU" dirty="0"/>
              <a:t> игру написать непросто.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Разработка игр это, как оказалось, крайне творческий процесс</a:t>
            </a:r>
          </a:p>
          <a:p>
            <a:endParaRPr lang="ru-RU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C3FA87-0E93-4788-93E9-CA62AD0F6431}"/>
              </a:ext>
            </a:extLst>
          </p:cNvPr>
          <p:cNvSpPr txBox="1"/>
          <p:nvPr/>
        </p:nvSpPr>
        <p:spPr>
          <a:xfrm>
            <a:off x="346203" y="4682004"/>
            <a:ext cx="105981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Я бы с радостью поработал над новой версией этой игры. Для меня это было бы </a:t>
            </a:r>
            <a:r>
              <a:rPr lang="ru-RU" b="1" dirty="0"/>
              <a:t>очень интересно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С радостью бы потратил дополнительное время на </a:t>
            </a:r>
            <a:r>
              <a:rPr lang="ru-RU" b="1" dirty="0"/>
              <a:t>более детальное изучение и понимание</a:t>
            </a:r>
            <a:r>
              <a:rPr lang="ru-RU" dirty="0"/>
              <a:t> </a:t>
            </a:r>
            <a:r>
              <a:rPr lang="en-US" dirty="0"/>
              <a:t>Pygame </a:t>
            </a:r>
            <a:r>
              <a:rPr lang="ru-RU" dirty="0"/>
              <a:t>как такового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ru-RU" dirty="0"/>
              <a:t>Я бы также попробовал написать </a:t>
            </a:r>
            <a:r>
              <a:rPr lang="ru-RU" b="1" dirty="0"/>
              <a:t>серьёзную</a:t>
            </a:r>
            <a:r>
              <a:rPr lang="ru-RU" dirty="0"/>
              <a:t> игру на специальном инструментарии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ru-RU" dirty="0"/>
          </a:p>
        </p:txBody>
      </p:sp>
      <p:sp>
        <p:nvSpPr>
          <p:cNvPr id="12" name="Прямоугольный треугольник 11">
            <a:extLst>
              <a:ext uri="{FF2B5EF4-FFF2-40B4-BE49-F238E27FC236}">
                <a16:creationId xmlns:a16="http://schemas.microsoft.com/office/drawing/2014/main" id="{F4A7F97E-27F9-4AB2-8750-CAC32AF42FA5}"/>
              </a:ext>
            </a:extLst>
          </p:cNvPr>
          <p:cNvSpPr/>
          <p:nvPr/>
        </p:nvSpPr>
        <p:spPr>
          <a:xfrm flipH="1">
            <a:off x="11684000" y="-101599"/>
            <a:ext cx="508000" cy="6981884"/>
          </a:xfrm>
          <a:prstGeom prst="rtTriangl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09250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FBEBC5AD-605C-4127-BC8A-FD5DE880465F}"/>
              </a:ext>
            </a:extLst>
          </p:cNvPr>
          <p:cNvSpPr/>
          <p:nvPr/>
        </p:nvSpPr>
        <p:spPr>
          <a:xfrm>
            <a:off x="1206500" y="495300"/>
            <a:ext cx="7391400" cy="5334000"/>
          </a:xfrm>
          <a:prstGeom prst="rect">
            <a:avLst/>
          </a:prstGeom>
          <a:solidFill>
            <a:srgbClr val="76717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2D6DE10-12F6-4EA5-A51A-E79A544D8632}"/>
              </a:ext>
            </a:extLst>
          </p:cNvPr>
          <p:cNvSpPr txBox="1"/>
          <p:nvPr/>
        </p:nvSpPr>
        <p:spPr>
          <a:xfrm>
            <a:off x="2222500" y="901700"/>
            <a:ext cx="273023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СПАСИБО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B0C6FB-5CF6-4D37-BD11-098E9551551B}"/>
              </a:ext>
            </a:extLst>
          </p:cNvPr>
          <p:cNvSpPr txBox="1"/>
          <p:nvPr/>
        </p:nvSpPr>
        <p:spPr>
          <a:xfrm>
            <a:off x="3190713" y="2844225"/>
            <a:ext cx="7938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200" b="1" dirty="0"/>
              <a:t>ЗА</a:t>
            </a:r>
            <a:endParaRPr lang="ru-RU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DB0A44C-6B21-4918-B213-AFD8A8FFCAA2}"/>
              </a:ext>
            </a:extLst>
          </p:cNvPr>
          <p:cNvSpPr txBox="1"/>
          <p:nvPr/>
        </p:nvSpPr>
        <p:spPr>
          <a:xfrm>
            <a:off x="4494439" y="4419600"/>
            <a:ext cx="32031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3600" b="1" dirty="0"/>
              <a:t>ВНИМАНИЕ</a:t>
            </a:r>
            <a:endParaRPr lang="ru-RU" sz="3200" b="1" dirty="0"/>
          </a:p>
        </p:txBody>
      </p:sp>
      <p:sp>
        <p:nvSpPr>
          <p:cNvPr id="5" name="Овал 4">
            <a:extLst>
              <a:ext uri="{FF2B5EF4-FFF2-40B4-BE49-F238E27FC236}">
                <a16:creationId xmlns:a16="http://schemas.microsoft.com/office/drawing/2014/main" id="{72815325-0ED5-46DE-A93B-FB4B84FB2798}"/>
              </a:ext>
            </a:extLst>
          </p:cNvPr>
          <p:cNvSpPr/>
          <p:nvPr/>
        </p:nvSpPr>
        <p:spPr>
          <a:xfrm>
            <a:off x="9477480" y="-1263650"/>
            <a:ext cx="3721100" cy="3543300"/>
          </a:xfrm>
          <a:prstGeom prst="ellipse">
            <a:avLst/>
          </a:prstGeom>
          <a:solidFill>
            <a:srgbClr val="BEFF7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7419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erdanochka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399</TotalTime>
  <Words>280</Words>
  <Application>Microsoft Office PowerPoint</Application>
  <PresentationFormat>Широкоэкранный</PresentationFormat>
  <Paragraphs>51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3" baseType="lpstr">
      <vt:lpstr>Arial</vt:lpstr>
      <vt:lpstr>Calibri</vt:lpstr>
      <vt:lpstr>Times New Roman</vt:lpstr>
      <vt:lpstr>Verdana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Коша</dc:creator>
  <cp:lastModifiedBy>micro punk</cp:lastModifiedBy>
  <cp:revision>25</cp:revision>
  <dcterms:created xsi:type="dcterms:W3CDTF">2024-11-19T15:24:48Z</dcterms:created>
  <dcterms:modified xsi:type="dcterms:W3CDTF">2025-01-23T01:40:12Z</dcterms:modified>
</cp:coreProperties>
</file>