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9" r:id="rId4"/>
    <p:sldId id="266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72D"/>
    <a:srgbClr val="793A80"/>
    <a:srgbClr val="A879B5"/>
    <a:srgbClr val="955BA5"/>
    <a:srgbClr val="45BF55"/>
    <a:srgbClr val="C5003E"/>
    <a:srgbClr val="F15A5A"/>
    <a:srgbClr val="4EBA6F"/>
    <a:srgbClr val="78AA00"/>
    <a:srgbClr val="88A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20FB8-7123-4736-8FE1-2E0966B0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DC3864-3107-4764-876A-6C5D3EE7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F7760-1449-4C42-BFC5-F634FE7C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E749-389D-45CD-9EF9-31B9240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F7779-F5D4-48E7-8739-DEE41FA6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C0D5F-7D58-40D6-9A15-8B33F5C6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480E1-9DB1-470E-86C7-8CA3FB2F2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8736C-F0F5-4237-8530-3AE6973A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915AE-674A-4C1F-A8CF-3B0CC594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0A760-6C63-4CA5-A5BA-E314C98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03E630-1577-461E-84F7-10259C4B9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F5990A-878E-4D0B-9C6E-D0078DFD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F4859-EE28-4930-9CEF-B4A9ADDA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89048-04DC-4314-9E08-A8B375CA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903C9-8084-438F-BAE2-3F49904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2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28897-A9F3-49E8-B8C8-413448AE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FCF06-C9B8-48A3-9EA2-08B68CF1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0E0CA-16EE-4317-B286-1298C694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82B7C-D021-403D-9155-3E3A8949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8E576-AD59-472E-AD86-88911900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65B10-DFE3-469C-AE1D-ED88BC8C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5837CD-9722-4F93-958C-65521F19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F9A1C-EDA4-41C7-9B23-48F8520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C2255-EA56-4070-8073-B13C568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19C24-3D25-4074-9FA8-F90A3F78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9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AE748-2CF1-4F87-9964-961A6EA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F9FBA-920B-43BE-8CF8-7FE0BC7C1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06E7DF-3995-40A7-8677-99F4FA0B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B2F635-0DD8-4F50-9BDA-3BCA32D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942EF-4C8B-4663-9B0F-A4546BD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86B0E-9AB8-48C6-8959-131620C2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8B17-BC67-4130-BB2D-9B8FE115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97792-A586-4C79-882D-191BC718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CEAC1-E0E3-4ABC-B410-4B038BE8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8A05FB-0424-491C-AE33-0951A608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B10D85-7AC2-4C04-A77F-5CF540B4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3483A5-9C0F-46D3-B423-CE5796A3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4BBDC7-C14C-464D-9A13-74A732F0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86C0A-A94A-4E24-B72C-6C8A27C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E7F4E-5721-453C-AB79-44D25AA1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61EC4E-D0A9-4A12-B995-D97206CD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C495C-5E63-45B9-B674-6653FC9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AFF062-1F4B-4AB3-A293-30BB558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328953-1592-46E9-9804-79378AB7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0C576D-FBDD-4C17-8FBA-DF981E1F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4508BA-FDBE-41A9-8207-E1BCC05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85041-186F-4BBF-9AFA-A67ECB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CEADC-E0DC-443F-8301-33FEAAB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364AC6-4AF5-4454-B91D-B2669DB7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8711A-1D58-4369-92F1-388D6263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AA23D-A494-40B2-B862-D8B7B7A4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C787A-018F-4AC8-92E3-E275F55C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67F7A-71B4-4882-99BA-D8DBEC5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347FC7-885E-4C37-B040-61A3C2AA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66D8C-94FD-4296-9989-95512039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D5134-7AB0-4946-8D36-DA4909F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B0779-4E16-4D2C-8411-715CC6DA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72B3D-9485-48B2-A2DC-D446EC8C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59B9B-2EF6-4022-B28F-C0200E7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8C7A5-7293-4DF3-976E-F8A58896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32CDB-0C1C-4482-ACD0-1428CE2AB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DE62-684C-45DE-9E5E-E0B74BDEED1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2C67F-14F3-4643-B612-E5CFED08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7108D-95B3-4C75-A203-AB16A9C6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1DE022C-9C26-D558-6CEF-AC3B5CAC6F1E}"/>
              </a:ext>
            </a:extLst>
          </p:cNvPr>
          <p:cNvSpPr/>
          <p:nvPr/>
        </p:nvSpPr>
        <p:spPr>
          <a:xfrm>
            <a:off x="0" y="1119692"/>
            <a:ext cx="12192000" cy="2098766"/>
          </a:xfrm>
          <a:prstGeom prst="rect">
            <a:avLst/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2CEF97C-3D80-A746-AAA9-719DE6091BD3}"/>
              </a:ext>
            </a:extLst>
          </p:cNvPr>
          <p:cNvSpPr/>
          <p:nvPr/>
        </p:nvSpPr>
        <p:spPr>
          <a:xfrm>
            <a:off x="0" y="1119691"/>
            <a:ext cx="12192000" cy="148524"/>
          </a:xfrm>
          <a:prstGeom prst="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AA1726D-F9CA-257E-99FA-B3BDA038C521}"/>
              </a:ext>
            </a:extLst>
          </p:cNvPr>
          <p:cNvSpPr/>
          <p:nvPr/>
        </p:nvSpPr>
        <p:spPr>
          <a:xfrm>
            <a:off x="0" y="3069933"/>
            <a:ext cx="12192000" cy="148524"/>
          </a:xfrm>
          <a:prstGeom prst="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80D53-7616-1E5F-8C73-E4018B378C81}"/>
              </a:ext>
            </a:extLst>
          </p:cNvPr>
          <p:cNvSpPr txBox="1"/>
          <p:nvPr/>
        </p:nvSpPr>
        <p:spPr>
          <a:xfrm>
            <a:off x="8127274" y="1753576"/>
            <a:ext cx="34573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>
                <a:latin typeface="Arial Black" panose="020B0A04020102020204" pitchFamily="34" charset="0"/>
              </a:rPr>
              <a:t>Игра, созданная с помощью </a:t>
            </a:r>
            <a:r>
              <a:rPr lang="en-US" sz="2400" dirty="0">
                <a:latin typeface="Arial Black" panose="020B0A04020102020204" pitchFamily="34" charset="0"/>
              </a:rPr>
              <a:t>PyGame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22D5756-C4FB-1A50-D5AE-2BC5EE749D52}"/>
              </a:ext>
            </a:extLst>
          </p:cNvPr>
          <p:cNvSpPr/>
          <p:nvPr/>
        </p:nvSpPr>
        <p:spPr>
          <a:xfrm>
            <a:off x="607423" y="1036320"/>
            <a:ext cx="6305006" cy="2272938"/>
          </a:xfrm>
          <a:prstGeom prst="roundRect">
            <a:avLst/>
          </a:prstGeom>
          <a:solidFill>
            <a:srgbClr val="7317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72827FD-BCF4-FC93-4F6B-7C1A5EA39935}"/>
              </a:ext>
            </a:extLst>
          </p:cNvPr>
          <p:cNvSpPr/>
          <p:nvPr/>
        </p:nvSpPr>
        <p:spPr>
          <a:xfrm>
            <a:off x="851263" y="1119692"/>
            <a:ext cx="5852160" cy="2098766"/>
          </a:xfrm>
          <a:prstGeom prst="roundRect">
            <a:avLst/>
          </a:prstGeom>
          <a:solidFill>
            <a:srgbClr val="A879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3DDCA4-B7C3-47B1-C46E-0BFC1BC8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19" y="971167"/>
            <a:ext cx="4676181" cy="233809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FCDF3-BA99-3C20-6238-EA53FBE7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45" y="1722584"/>
            <a:ext cx="835256" cy="835256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3A26714-76D2-12C7-183A-3E98ED1D926E}"/>
              </a:ext>
            </a:extLst>
          </p:cNvPr>
          <p:cNvSpPr/>
          <p:nvPr/>
        </p:nvSpPr>
        <p:spPr>
          <a:xfrm>
            <a:off x="0" y="5316583"/>
            <a:ext cx="11721738" cy="1541417"/>
          </a:xfrm>
          <a:prstGeom prst="rect">
            <a:avLst/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E38CF-B1D6-32EF-86C6-91DB9C5E84E6}"/>
              </a:ext>
            </a:extLst>
          </p:cNvPr>
          <p:cNvSpPr txBox="1"/>
          <p:nvPr/>
        </p:nvSpPr>
        <p:spPr>
          <a:xfrm>
            <a:off x="1441814" y="5487122"/>
            <a:ext cx="38766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b="1" i="1" dirty="0"/>
              <a:t>Гусевский Всеволод</a:t>
            </a:r>
          </a:p>
          <a:p>
            <a:pPr algn="just"/>
            <a:r>
              <a:rPr lang="ru-RU" b="1" i="1" dirty="0"/>
              <a:t>Ученик 10Т класса </a:t>
            </a:r>
          </a:p>
          <a:p>
            <a:pPr algn="just"/>
            <a:r>
              <a:rPr lang="ru-RU" b="1" i="1" dirty="0"/>
              <a:t>Лицея </a:t>
            </a:r>
            <a:r>
              <a:rPr lang="en-US" b="1" i="1" dirty="0"/>
              <a:t>“</a:t>
            </a:r>
            <a:r>
              <a:rPr lang="ru-RU" b="1" i="1" dirty="0"/>
              <a:t>Дубна</a:t>
            </a:r>
            <a:r>
              <a:rPr lang="en-US" b="1" i="1" dirty="0"/>
              <a:t>”,</a:t>
            </a:r>
            <a:r>
              <a:rPr lang="ru-RU" b="1" i="1" dirty="0"/>
              <a:t> </a:t>
            </a:r>
          </a:p>
          <a:p>
            <a:pPr algn="just"/>
            <a:r>
              <a:rPr lang="en-US" b="1" i="1" dirty="0"/>
              <a:t>“</a:t>
            </a:r>
            <a:r>
              <a:rPr lang="ru-RU" b="1" i="1" dirty="0"/>
              <a:t>Лицея академии Яндекса</a:t>
            </a:r>
            <a:r>
              <a:rPr lang="en-US" b="1" i="1" dirty="0"/>
              <a:t>”</a:t>
            </a:r>
            <a:endParaRPr lang="ru-RU" b="1" i="1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A949D4D-E491-1FD9-5EC8-B752B23A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63" y="5792013"/>
            <a:ext cx="590551" cy="5905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4CFA74-9C1F-776E-8263-0B341EE6C32B}"/>
              </a:ext>
            </a:extLst>
          </p:cNvPr>
          <p:cNvSpPr txBox="1"/>
          <p:nvPr/>
        </p:nvSpPr>
        <p:spPr>
          <a:xfrm>
            <a:off x="6873510" y="5625621"/>
            <a:ext cx="38766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b="1" i="1" dirty="0"/>
              <a:t>Селезнёв Андрей</a:t>
            </a:r>
          </a:p>
          <a:p>
            <a:pPr algn="r"/>
            <a:r>
              <a:rPr lang="ru-RU" b="1" i="1" dirty="0"/>
              <a:t>Ученик 10А класса </a:t>
            </a:r>
          </a:p>
          <a:p>
            <a:pPr algn="r"/>
            <a:r>
              <a:rPr lang="ru-RU" b="1" i="1" dirty="0"/>
              <a:t>МБОУ СОШ №7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17832AC-A8D0-8FD6-C5F9-7A09FD979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86" y="5792013"/>
            <a:ext cx="590551" cy="590551"/>
          </a:xfrm>
          <a:prstGeom prst="rect">
            <a:avLst/>
          </a:prstGeom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34003C3C-B835-0B96-0CFD-5B1AAAC9C95B}"/>
              </a:ext>
            </a:extLst>
          </p:cNvPr>
          <p:cNvSpPr/>
          <p:nvPr/>
        </p:nvSpPr>
        <p:spPr>
          <a:xfrm>
            <a:off x="0" y="5312954"/>
            <a:ext cx="590551" cy="1545046"/>
          </a:xfrm>
          <a:prstGeom prst="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28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BAB977B-2BC2-3E3A-8B03-62FC12F7C4A7}"/>
              </a:ext>
            </a:extLst>
          </p:cNvPr>
          <p:cNvSpPr/>
          <p:nvPr/>
        </p:nvSpPr>
        <p:spPr>
          <a:xfrm>
            <a:off x="0" y="860138"/>
            <a:ext cx="12192000" cy="1304925"/>
          </a:xfrm>
          <a:prstGeom prst="rect">
            <a:avLst/>
          </a:prstGeom>
          <a:solidFill>
            <a:srgbClr val="7317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510877C-5A7E-9F92-9091-E9A246162143}"/>
              </a:ext>
            </a:extLst>
          </p:cNvPr>
          <p:cNvSpPr/>
          <p:nvPr/>
        </p:nvSpPr>
        <p:spPr>
          <a:xfrm>
            <a:off x="0" y="2827942"/>
            <a:ext cx="12192000" cy="3169920"/>
          </a:xfrm>
          <a:prstGeom prst="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52C7ABA-3A64-D558-A498-BE47ABFE107A}"/>
              </a:ext>
            </a:extLst>
          </p:cNvPr>
          <p:cNvSpPr/>
          <p:nvPr/>
        </p:nvSpPr>
        <p:spPr>
          <a:xfrm>
            <a:off x="0" y="3034486"/>
            <a:ext cx="12192000" cy="3169920"/>
          </a:xfrm>
          <a:prstGeom prst="rect">
            <a:avLst/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6F42C2B-426D-0562-A8D3-CE1D0A80BC73}"/>
              </a:ext>
            </a:extLst>
          </p:cNvPr>
          <p:cNvSpPr/>
          <p:nvPr/>
        </p:nvSpPr>
        <p:spPr>
          <a:xfrm>
            <a:off x="485775" y="-748903"/>
            <a:ext cx="6686550" cy="3314700"/>
          </a:xfrm>
          <a:prstGeom prst="roundRect">
            <a:avLst/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1EA8D98-60D5-7B53-96DC-83393C6F2131}"/>
              </a:ext>
            </a:extLst>
          </p:cNvPr>
          <p:cNvGrpSpPr/>
          <p:nvPr/>
        </p:nvGrpSpPr>
        <p:grpSpPr>
          <a:xfrm>
            <a:off x="666750" y="860138"/>
            <a:ext cx="7134225" cy="1446550"/>
            <a:chOff x="361949" y="869663"/>
            <a:chExt cx="7134225" cy="14465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C2D00C-1D37-5276-5BCC-C75CBB2E5CD0}"/>
                </a:ext>
              </a:extLst>
            </p:cNvPr>
            <p:cNvSpPr txBox="1"/>
            <p:nvPr/>
          </p:nvSpPr>
          <p:spPr>
            <a:xfrm>
              <a:off x="1857374" y="869663"/>
              <a:ext cx="56388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latin typeface="Arial Black" panose="020B0A04020102020204" pitchFamily="34" charset="0"/>
                </a:rPr>
                <a:t>Как появилась идея?</a:t>
              </a: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E437E335-B459-4D6D-A63E-32A1D5F0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949" y="869663"/>
              <a:ext cx="1304925" cy="13049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511EE6-7C4F-A58D-2C8C-5619925F915B}"/>
              </a:ext>
            </a:extLst>
          </p:cNvPr>
          <p:cNvSpPr txBox="1"/>
          <p:nvPr/>
        </p:nvSpPr>
        <p:spPr>
          <a:xfrm>
            <a:off x="1159308" y="4912216"/>
            <a:ext cx="622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 Medium" panose="00000600000000000000" pitchFamily="2" charset="-52"/>
              </a:rPr>
              <a:t>Хотелось сделать что-то связанное с </a:t>
            </a:r>
          </a:p>
          <a:p>
            <a:r>
              <a:rPr lang="ru-RU" sz="2000" dirty="0">
                <a:latin typeface="Montserrat Medium" panose="00000600000000000000" pitchFamily="2" charset="-52"/>
              </a:rPr>
              <a:t>этим жанром, добавив в игру образы из песен группы </a:t>
            </a:r>
            <a:r>
              <a:rPr lang="en-US" sz="2000" dirty="0">
                <a:latin typeface="Montserrat Medium" panose="00000600000000000000" pitchFamily="2" charset="-52"/>
              </a:rPr>
              <a:t>“</a:t>
            </a:r>
            <a:r>
              <a:rPr lang="ru-RU" sz="2000" dirty="0">
                <a:latin typeface="Montserrat Medium" panose="00000600000000000000" pitchFamily="2" charset="-52"/>
              </a:rPr>
              <a:t>Король и Шут</a:t>
            </a:r>
            <a:r>
              <a:rPr lang="en-US" sz="2000" dirty="0">
                <a:latin typeface="Montserrat Medium" panose="00000600000000000000" pitchFamily="2" charset="-52"/>
              </a:rPr>
              <a:t>”</a:t>
            </a:r>
            <a:endParaRPr lang="ru-RU" sz="2000" dirty="0">
              <a:latin typeface="Montserrat Medium" panose="000006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291BE-B910-0AA6-89DB-0D3302B5DF00}"/>
              </a:ext>
            </a:extLst>
          </p:cNvPr>
          <p:cNvSpPr txBox="1"/>
          <p:nvPr/>
        </p:nvSpPr>
        <p:spPr>
          <a:xfrm>
            <a:off x="1159308" y="3644225"/>
            <a:ext cx="8524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Мы давно интересуемся играми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16DE7-B087-B125-1123-1C2F07EACE39}"/>
              </a:ext>
            </a:extLst>
          </p:cNvPr>
          <p:cNvSpPr txBox="1"/>
          <p:nvPr/>
        </p:nvSpPr>
        <p:spPr>
          <a:xfrm>
            <a:off x="1159309" y="4355165"/>
            <a:ext cx="7227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Нам обоим нравится жанр игр – </a:t>
            </a:r>
            <a:r>
              <a:rPr lang="en-US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Roguelike</a:t>
            </a:r>
            <a:endParaRPr lang="ru-RU" sz="2000" dirty="0">
              <a:latin typeface="Montserrat Medium" panose="00000600000000000000" pitchFamily="2" charset="-52"/>
              <a:cs typeface="Arial" panose="020B0604020202020204" pitchFamily="34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617BD75-405A-C3BD-A0B1-0A8C79AF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3644225"/>
            <a:ext cx="400110" cy="40011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8116BDF-B7CF-DEE4-64F4-F3D34356E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5066104"/>
            <a:ext cx="400110" cy="40011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F6B79F6-500F-8C0D-9946-3AED58571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4355164"/>
            <a:ext cx="400111" cy="400111"/>
          </a:xfrm>
          <a:prstGeom prst="rect">
            <a:avLst/>
          </a:prstGeom>
        </p:spPr>
      </p:pic>
      <p:sp>
        <p:nvSpPr>
          <p:cNvPr id="16" name="Параллелограмм 15">
            <a:extLst>
              <a:ext uri="{FF2B5EF4-FFF2-40B4-BE49-F238E27FC236}">
                <a16:creationId xmlns:a16="http://schemas.microsoft.com/office/drawing/2014/main" id="{DA35C145-5B26-B0F1-C740-B5CAF772661E}"/>
              </a:ext>
            </a:extLst>
          </p:cNvPr>
          <p:cNvSpPr/>
          <p:nvPr/>
        </p:nvSpPr>
        <p:spPr>
          <a:xfrm>
            <a:off x="7570354" y="0"/>
            <a:ext cx="4621646" cy="6858000"/>
          </a:xfrm>
          <a:prstGeom prst="parallelogram">
            <a:avLst>
              <a:gd name="adj" fmla="val 22252"/>
            </a:avLst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араллелограмм 26">
            <a:extLst>
              <a:ext uri="{FF2B5EF4-FFF2-40B4-BE49-F238E27FC236}">
                <a16:creationId xmlns:a16="http://schemas.microsoft.com/office/drawing/2014/main" id="{FD330F61-4A37-528F-F645-79B1C06FCAA4}"/>
              </a:ext>
            </a:extLst>
          </p:cNvPr>
          <p:cNvSpPr/>
          <p:nvPr/>
        </p:nvSpPr>
        <p:spPr>
          <a:xfrm>
            <a:off x="10204883" y="0"/>
            <a:ext cx="1987117" cy="6858000"/>
          </a:xfrm>
          <a:prstGeom prst="parallelogram">
            <a:avLst>
              <a:gd name="adj" fmla="val 52290"/>
            </a:avLst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C84F5-1376-9BAE-5D8A-C8ACE0B52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87DD529E-9344-59D0-FB8A-305A9E8A5C08}"/>
              </a:ext>
            </a:extLst>
          </p:cNvPr>
          <p:cNvSpPr/>
          <p:nvPr/>
        </p:nvSpPr>
        <p:spPr>
          <a:xfrm>
            <a:off x="1" y="3086100"/>
            <a:ext cx="12191999" cy="3771900"/>
          </a:xfrm>
          <a:prstGeom prst="roundRect">
            <a:avLst/>
          </a:prstGeom>
          <a:solidFill>
            <a:srgbClr val="7317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6CCBA43-0A97-F94B-3E0D-2688F104054B}"/>
              </a:ext>
            </a:extLst>
          </p:cNvPr>
          <p:cNvSpPr/>
          <p:nvPr/>
        </p:nvSpPr>
        <p:spPr>
          <a:xfrm>
            <a:off x="443218" y="3272766"/>
            <a:ext cx="11748782" cy="3585233"/>
          </a:xfrm>
          <a:prstGeom prst="round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03AFD3A-172F-C8C5-26CD-CFDCB02C1314}"/>
              </a:ext>
            </a:extLst>
          </p:cNvPr>
          <p:cNvSpPr/>
          <p:nvPr/>
        </p:nvSpPr>
        <p:spPr>
          <a:xfrm>
            <a:off x="0" y="311029"/>
            <a:ext cx="12192000" cy="1304925"/>
          </a:xfrm>
          <a:prstGeom prst="rect">
            <a:avLst/>
          </a:prstGeom>
          <a:solidFill>
            <a:srgbClr val="7317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5843E085-9242-6FB1-1956-2DC9BDE6A73A}"/>
              </a:ext>
            </a:extLst>
          </p:cNvPr>
          <p:cNvSpPr/>
          <p:nvPr/>
        </p:nvSpPr>
        <p:spPr>
          <a:xfrm>
            <a:off x="443217" y="4461193"/>
            <a:ext cx="11748784" cy="1203006"/>
          </a:xfrm>
          <a:prstGeom prst="roundRect">
            <a:avLst>
              <a:gd name="adj" fmla="val 50000"/>
            </a:avLst>
          </a:prstGeom>
          <a:solidFill>
            <a:srgbClr val="9768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4A31707D-3A4D-B192-4FD7-0BFECF58579F}"/>
              </a:ext>
            </a:extLst>
          </p:cNvPr>
          <p:cNvSpPr/>
          <p:nvPr/>
        </p:nvSpPr>
        <p:spPr>
          <a:xfrm>
            <a:off x="443217" y="5667037"/>
            <a:ext cx="11748783" cy="1190963"/>
          </a:xfrm>
          <a:prstGeom prst="roundRect">
            <a:avLst>
              <a:gd name="adj" fmla="val 50000"/>
            </a:avLst>
          </a:prstGeom>
          <a:solidFill>
            <a:srgbClr val="7B5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5E25EA05-1F01-572E-229A-516F0E1809CA}"/>
              </a:ext>
            </a:extLst>
          </p:cNvPr>
          <p:cNvSpPr/>
          <p:nvPr/>
        </p:nvSpPr>
        <p:spPr>
          <a:xfrm>
            <a:off x="444501" y="3272767"/>
            <a:ext cx="11747499" cy="1190963"/>
          </a:xfrm>
          <a:prstGeom prst="roundRect">
            <a:avLst>
              <a:gd name="adj" fmla="val 50000"/>
            </a:avLst>
          </a:prstGeom>
          <a:solidFill>
            <a:srgbClr val="7B5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C2F46F8-003D-EA60-D3DC-B389099285F8}"/>
              </a:ext>
            </a:extLst>
          </p:cNvPr>
          <p:cNvSpPr/>
          <p:nvPr/>
        </p:nvSpPr>
        <p:spPr>
          <a:xfrm>
            <a:off x="443217" y="203465"/>
            <a:ext cx="11748783" cy="1520051"/>
          </a:xfrm>
          <a:prstGeom prst="roundRect">
            <a:avLst>
              <a:gd name="adj" fmla="val 50000"/>
            </a:avLst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B458D-09E4-CE30-4113-C16E2ED8E95B}"/>
              </a:ext>
            </a:extLst>
          </p:cNvPr>
          <p:cNvSpPr txBox="1"/>
          <p:nvPr/>
        </p:nvSpPr>
        <p:spPr>
          <a:xfrm>
            <a:off x="2111337" y="578771"/>
            <a:ext cx="666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 Black" panose="020B0A04020102020204" pitchFamily="34" charset="0"/>
              </a:rPr>
              <a:t>Функционал игры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A7374F-665B-B3CD-B3DD-45C99F9E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3" y="311030"/>
            <a:ext cx="1304925" cy="130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D1A07D-F989-8215-4383-6D264D926675}"/>
              </a:ext>
            </a:extLst>
          </p:cNvPr>
          <p:cNvSpPr txBox="1"/>
          <p:nvPr/>
        </p:nvSpPr>
        <p:spPr>
          <a:xfrm>
            <a:off x="643693" y="3452749"/>
            <a:ext cx="10902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Перемещение по уровню, </a:t>
            </a:r>
            <a:r>
              <a:rPr lang="ru-RU" sz="2400" b="1" dirty="0">
                <a:solidFill>
                  <a:schemeClr val="bg1"/>
                </a:solidFill>
              </a:rPr>
              <a:t>сбор</a:t>
            </a:r>
            <a:r>
              <a:rPr lang="ru-RU" sz="2400" dirty="0">
                <a:solidFill>
                  <a:schemeClr val="bg1"/>
                </a:solidFill>
              </a:rPr>
              <a:t> предметов и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</a:rPr>
              <a:t>битвы</a:t>
            </a:r>
            <a:r>
              <a:rPr lang="ru-RU" sz="2400" dirty="0">
                <a:solidFill>
                  <a:schemeClr val="bg1"/>
                </a:solidFill>
              </a:rPr>
              <a:t> с врагами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9D701-63DF-DEE6-FE85-0C323C1E8EF8}"/>
              </a:ext>
            </a:extLst>
          </p:cNvPr>
          <p:cNvSpPr txBox="1"/>
          <p:nvPr/>
        </p:nvSpPr>
        <p:spPr>
          <a:xfrm>
            <a:off x="1538266" y="4641177"/>
            <a:ext cx="9112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400" b="1" dirty="0">
                <a:solidFill>
                  <a:schemeClr val="bg1"/>
                </a:solidFill>
              </a:rPr>
              <a:t>Улучшение</a:t>
            </a:r>
            <a:r>
              <a:rPr lang="ru-RU" sz="2400" dirty="0">
                <a:solidFill>
                  <a:schemeClr val="bg1"/>
                </a:solidFill>
              </a:rPr>
              <a:t> своих характеристик в ходе прохождения уровня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7273-F337-2D97-8EB8-A03DF644D296}"/>
              </a:ext>
            </a:extLst>
          </p:cNvPr>
          <p:cNvSpPr txBox="1"/>
          <p:nvPr/>
        </p:nvSpPr>
        <p:spPr>
          <a:xfrm>
            <a:off x="2818041" y="5841646"/>
            <a:ext cx="6553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400" dirty="0">
                <a:solidFill>
                  <a:schemeClr val="bg1"/>
                </a:solidFill>
              </a:rPr>
              <a:t>Сражение с главным врагом уровня (</a:t>
            </a:r>
            <a:r>
              <a:rPr lang="ru-RU" sz="2400" b="1" dirty="0">
                <a:solidFill>
                  <a:schemeClr val="bg1"/>
                </a:solidFill>
              </a:rPr>
              <a:t>боссом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11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12E3826-077E-7EA3-C6AC-B0AD669C0E00}"/>
              </a:ext>
            </a:extLst>
          </p:cNvPr>
          <p:cNvSpPr/>
          <p:nvPr/>
        </p:nvSpPr>
        <p:spPr>
          <a:xfrm>
            <a:off x="615949" y="-584201"/>
            <a:ext cx="10960099" cy="1381325"/>
          </a:xfrm>
          <a:prstGeom prst="roundRect">
            <a:avLst>
              <a:gd name="adj" fmla="val 9770"/>
            </a:avLst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B2BD9-7CBA-0CB6-D512-FED5FC11810F}"/>
              </a:ext>
            </a:extLst>
          </p:cNvPr>
          <p:cNvSpPr txBox="1"/>
          <p:nvPr/>
        </p:nvSpPr>
        <p:spPr>
          <a:xfrm>
            <a:off x="1302090" y="195362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Внешний вид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465503-729F-CCCC-3B15-99B27591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" y="123855"/>
            <a:ext cx="543125" cy="543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BD9E52-B9F9-D2F9-59CF-17F234A7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868631"/>
            <a:ext cx="10960099" cy="59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BB69D-2B03-16E8-7FE0-2AA1B88C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09BBF95-4E64-A737-2902-D9006CE3CB0A}"/>
              </a:ext>
            </a:extLst>
          </p:cNvPr>
          <p:cNvSpPr/>
          <p:nvPr/>
        </p:nvSpPr>
        <p:spPr>
          <a:xfrm>
            <a:off x="6197600" y="2184399"/>
            <a:ext cx="5524500" cy="1057601"/>
          </a:xfrm>
          <a:prstGeom prst="roundRect">
            <a:avLst>
              <a:gd name="adj" fmla="val 39483"/>
            </a:avLst>
          </a:prstGeom>
          <a:solidFill>
            <a:srgbClr val="A879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618671D-AAE5-BF50-8206-94358451DA77}"/>
              </a:ext>
            </a:extLst>
          </p:cNvPr>
          <p:cNvSpPr/>
          <p:nvPr/>
        </p:nvSpPr>
        <p:spPr>
          <a:xfrm>
            <a:off x="6197600" y="3426720"/>
            <a:ext cx="5524500" cy="3261878"/>
          </a:xfrm>
          <a:prstGeom prst="round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A3A9605-7329-A681-0823-92D4353CDC11}"/>
              </a:ext>
            </a:extLst>
          </p:cNvPr>
          <p:cNvSpPr/>
          <p:nvPr/>
        </p:nvSpPr>
        <p:spPr>
          <a:xfrm>
            <a:off x="469900" y="2184399"/>
            <a:ext cx="5391150" cy="4504199"/>
          </a:xfrm>
          <a:prstGeom prst="round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881B76B-0A76-7553-FF36-1B3EA407B8DC}"/>
              </a:ext>
            </a:extLst>
          </p:cNvPr>
          <p:cNvSpPr/>
          <p:nvPr/>
        </p:nvSpPr>
        <p:spPr>
          <a:xfrm>
            <a:off x="0" y="311029"/>
            <a:ext cx="12192000" cy="1304925"/>
          </a:xfrm>
          <a:prstGeom prst="rect">
            <a:avLst/>
          </a:prstGeom>
          <a:solidFill>
            <a:srgbClr val="7317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A33E681-D611-7805-DFB1-773CBFE00AB6}"/>
              </a:ext>
            </a:extLst>
          </p:cNvPr>
          <p:cNvSpPr/>
          <p:nvPr/>
        </p:nvSpPr>
        <p:spPr>
          <a:xfrm>
            <a:off x="101600" y="-1315021"/>
            <a:ext cx="11986260" cy="3314700"/>
          </a:xfrm>
          <a:prstGeom prst="roundRect">
            <a:avLst/>
          </a:prstGeom>
          <a:solidFill>
            <a:srgbClr val="A879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5AEBF-E594-B3E3-FA32-C0789640D56F}"/>
              </a:ext>
            </a:extLst>
          </p:cNvPr>
          <p:cNvSpPr txBox="1"/>
          <p:nvPr/>
        </p:nvSpPr>
        <p:spPr>
          <a:xfrm>
            <a:off x="1731963" y="578769"/>
            <a:ext cx="9248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 Black" panose="020B0A04020102020204" pitchFamily="34" charset="0"/>
              </a:rPr>
              <a:t>Используемые технологии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3B1957-16AB-B4C8-C4D2-1662EB92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319" y="311028"/>
            <a:ext cx="1304925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0BDE3-4A27-5250-DCFB-6469087B3AAB}"/>
              </a:ext>
            </a:extLst>
          </p:cNvPr>
          <p:cNvSpPr txBox="1"/>
          <p:nvPr/>
        </p:nvSpPr>
        <p:spPr>
          <a:xfrm>
            <a:off x="1312463" y="3772631"/>
            <a:ext cx="3706019" cy="1085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4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C7AD6-3B38-6FF7-A03C-18B2CE7850DD}"/>
              </a:ext>
            </a:extLst>
          </p:cNvPr>
          <p:cNvSpPr txBox="1"/>
          <p:nvPr/>
        </p:nvSpPr>
        <p:spPr>
          <a:xfrm>
            <a:off x="7196537" y="4082584"/>
            <a:ext cx="3683000" cy="1950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Sys, sqlite3, </a:t>
            </a:r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Pathlib,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csv</a:t>
            </a:r>
            <a:r>
              <a:rPr lang="ru-RU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030A9-E390-E462-E71A-A4BB9A8E1C28}"/>
              </a:ext>
            </a:extLst>
          </p:cNvPr>
          <p:cNvSpPr txBox="1"/>
          <p:nvPr/>
        </p:nvSpPr>
        <p:spPr>
          <a:xfrm>
            <a:off x="7072317" y="2279731"/>
            <a:ext cx="3908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Другие модули/библиотеки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1B8-D93C-5154-2F19-45D8AADE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3D84804-721D-EEA1-B03C-E58F0D3BA899}"/>
              </a:ext>
            </a:extLst>
          </p:cNvPr>
          <p:cNvSpPr/>
          <p:nvPr/>
        </p:nvSpPr>
        <p:spPr>
          <a:xfrm>
            <a:off x="0" y="860138"/>
            <a:ext cx="12192000" cy="1304925"/>
          </a:xfrm>
          <a:prstGeom prst="rect">
            <a:avLst/>
          </a:prstGeom>
          <a:solidFill>
            <a:srgbClr val="7317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82C50DF-5065-24F9-27FF-968D244743E9}"/>
              </a:ext>
            </a:extLst>
          </p:cNvPr>
          <p:cNvGrpSpPr/>
          <p:nvPr/>
        </p:nvGrpSpPr>
        <p:grpSpPr>
          <a:xfrm rot="10800000">
            <a:off x="7570354" y="0"/>
            <a:ext cx="4621646" cy="6858000"/>
            <a:chOff x="7722754" y="152400"/>
            <a:chExt cx="4621646" cy="6858000"/>
          </a:xfrm>
        </p:grpSpPr>
        <p:sp>
          <p:nvSpPr>
            <p:cNvPr id="19" name="Параллелограмм 18">
              <a:extLst>
                <a:ext uri="{FF2B5EF4-FFF2-40B4-BE49-F238E27FC236}">
                  <a16:creationId xmlns:a16="http://schemas.microsoft.com/office/drawing/2014/main" id="{CD237006-513D-5A07-F411-22501A540881}"/>
                </a:ext>
              </a:extLst>
            </p:cNvPr>
            <p:cNvSpPr/>
            <p:nvPr/>
          </p:nvSpPr>
          <p:spPr>
            <a:xfrm>
              <a:off x="7722754" y="152400"/>
              <a:ext cx="4621646" cy="6858000"/>
            </a:xfrm>
            <a:prstGeom prst="parallelogram">
              <a:avLst>
                <a:gd name="adj" fmla="val 22252"/>
              </a:avLst>
            </a:prstGeom>
            <a:solidFill>
              <a:srgbClr val="793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араллелограмм 19">
              <a:extLst>
                <a:ext uri="{FF2B5EF4-FFF2-40B4-BE49-F238E27FC236}">
                  <a16:creationId xmlns:a16="http://schemas.microsoft.com/office/drawing/2014/main" id="{5DA52ADE-58C1-75EA-5129-EE8C4CBFD5E7}"/>
                </a:ext>
              </a:extLst>
            </p:cNvPr>
            <p:cNvSpPr/>
            <p:nvPr/>
          </p:nvSpPr>
          <p:spPr>
            <a:xfrm>
              <a:off x="10357283" y="152400"/>
              <a:ext cx="1987117" cy="6858000"/>
            </a:xfrm>
            <a:prstGeom prst="parallelogram">
              <a:avLst>
                <a:gd name="adj" fmla="val 52290"/>
              </a:avLst>
            </a:prstGeom>
            <a:solidFill>
              <a:srgbClr val="955B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8D4B484-1163-A68B-E0A5-F107CA929E3A}"/>
              </a:ext>
            </a:extLst>
          </p:cNvPr>
          <p:cNvSpPr/>
          <p:nvPr/>
        </p:nvSpPr>
        <p:spPr>
          <a:xfrm>
            <a:off x="0" y="2827942"/>
            <a:ext cx="12192000" cy="3169920"/>
          </a:xfrm>
          <a:prstGeom prst="rect">
            <a:avLst/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F6141DC-5F38-F8CC-091E-013E25EA0322}"/>
              </a:ext>
            </a:extLst>
          </p:cNvPr>
          <p:cNvSpPr/>
          <p:nvPr/>
        </p:nvSpPr>
        <p:spPr>
          <a:xfrm>
            <a:off x="0" y="3034486"/>
            <a:ext cx="12192000" cy="3169920"/>
          </a:xfrm>
          <a:prstGeom prst="rect">
            <a:avLst/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E47FB02-65CD-5387-D979-B3EF04C2AA69}"/>
              </a:ext>
            </a:extLst>
          </p:cNvPr>
          <p:cNvSpPr/>
          <p:nvPr/>
        </p:nvSpPr>
        <p:spPr>
          <a:xfrm>
            <a:off x="485775" y="-748903"/>
            <a:ext cx="6686550" cy="3314700"/>
          </a:xfrm>
          <a:prstGeom prst="roundRect">
            <a:avLst/>
          </a:prstGeom>
          <a:solidFill>
            <a:srgbClr val="955B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86E909C-9F2C-05F3-3B7A-A08C1A062B29}"/>
              </a:ext>
            </a:extLst>
          </p:cNvPr>
          <p:cNvGrpSpPr/>
          <p:nvPr/>
        </p:nvGrpSpPr>
        <p:grpSpPr>
          <a:xfrm>
            <a:off x="666750" y="860138"/>
            <a:ext cx="7124700" cy="1304925"/>
            <a:chOff x="361949" y="869663"/>
            <a:chExt cx="7124700" cy="1304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036AD3-8AAE-8CD4-290B-0DC14C614B8B}"/>
                </a:ext>
              </a:extLst>
            </p:cNvPr>
            <p:cNvSpPr txBox="1"/>
            <p:nvPr/>
          </p:nvSpPr>
          <p:spPr>
            <a:xfrm>
              <a:off x="1847849" y="1137404"/>
              <a:ext cx="5638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latin typeface="Arial Black" panose="020B0A04020102020204" pitchFamily="34" charset="0"/>
                </a:rPr>
                <a:t>Вывод</a:t>
              </a: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4C64FBB-00F3-FA4D-49F2-603A1609E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1949" y="869663"/>
              <a:ext cx="1304925" cy="13049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69214-C48A-DF9A-C1DE-EB6CC3321B9E}"/>
              </a:ext>
            </a:extLst>
          </p:cNvPr>
          <p:cNvSpPr txBox="1"/>
          <p:nvPr/>
        </p:nvSpPr>
        <p:spPr>
          <a:xfrm>
            <a:off x="1324408" y="5043811"/>
            <a:ext cx="6895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 Medium" panose="00000600000000000000" pitchFamily="2" charset="-52"/>
              </a:rPr>
              <a:t>Игру можно развивать дальше — например, добавить новые уровни, улучшить дизайн или расширить уже существующие возможности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34949-A548-DD37-5969-936459BB0E4A}"/>
              </a:ext>
            </a:extLst>
          </p:cNvPr>
          <p:cNvSpPr txBox="1"/>
          <p:nvPr/>
        </p:nvSpPr>
        <p:spPr>
          <a:xfrm>
            <a:off x="1324408" y="3156544"/>
            <a:ext cx="6632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Создание игр </a:t>
            </a:r>
            <a:r>
              <a:rPr lang="en-US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–  </a:t>
            </a:r>
            <a:r>
              <a:rPr lang="ru-RU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это </a:t>
            </a:r>
            <a:r>
              <a:rPr lang="ru-RU" sz="2000" b="1" dirty="0">
                <a:latin typeface="Montserrat Medium" panose="00000600000000000000" pitchFamily="2" charset="-52"/>
                <a:cs typeface="Arial" panose="020B0604020202020204" pitchFamily="34" charset="0"/>
              </a:rPr>
              <a:t>крайне </a:t>
            </a:r>
            <a:r>
              <a:rPr lang="ru-RU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сложный процесс,</a:t>
            </a:r>
          </a:p>
          <a:p>
            <a:r>
              <a:rPr lang="ru-RU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требующий игрового опыта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1B39D-B547-DA11-7500-354D8ABF14FF}"/>
              </a:ext>
            </a:extLst>
          </p:cNvPr>
          <p:cNvSpPr txBox="1"/>
          <p:nvPr/>
        </p:nvSpPr>
        <p:spPr>
          <a:xfrm>
            <a:off x="1324408" y="3985322"/>
            <a:ext cx="66321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 Medium" panose="00000600000000000000" pitchFamily="2" charset="-52"/>
                <a:cs typeface="Arial" panose="020B0604020202020204" pitchFamily="34" charset="0"/>
              </a:rPr>
              <a:t>Нам понравилось проявлять творческий подход при разработке игры, ведь игры являются нашим хобби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3FE5A9-43DA-D7F2-8009-816F7B65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3" y="4125409"/>
            <a:ext cx="708025" cy="708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1FB3B9-D5ED-C1D7-10C7-65B61EF2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82" y="5160468"/>
            <a:ext cx="708025" cy="7080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5374CB7-52A6-6A43-9878-43616A0BF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82" y="3156544"/>
            <a:ext cx="708025" cy="7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 5">
            <a:extLst>
              <a:ext uri="{FF2B5EF4-FFF2-40B4-BE49-F238E27FC236}">
                <a16:creationId xmlns:a16="http://schemas.microsoft.com/office/drawing/2014/main" id="{A697F5BA-4DEF-ECE8-3DA5-7F26FC475C2D}"/>
              </a:ext>
            </a:extLst>
          </p:cNvPr>
          <p:cNvSpPr/>
          <p:nvPr/>
        </p:nvSpPr>
        <p:spPr>
          <a:xfrm>
            <a:off x="4572000" y="0"/>
            <a:ext cx="2438400" cy="6858000"/>
          </a:xfrm>
          <a:prstGeom prst="parallelogram">
            <a:avLst>
              <a:gd name="adj" fmla="val 55177"/>
            </a:avLst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46BDA4B7-93AE-D613-3B72-102E663816EF}"/>
              </a:ext>
            </a:extLst>
          </p:cNvPr>
          <p:cNvSpPr/>
          <p:nvPr/>
        </p:nvSpPr>
        <p:spPr>
          <a:xfrm rot="16200000">
            <a:off x="4876800" y="-2667000"/>
            <a:ext cx="2438400" cy="12192000"/>
          </a:xfrm>
          <a:prstGeom prst="parallelogram">
            <a:avLst>
              <a:gd name="adj" fmla="val 52084"/>
            </a:avLst>
          </a:prstGeom>
          <a:solidFill>
            <a:srgbClr val="793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4B3F04-0BA7-00CB-11E9-147252FCC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88" y="1085165"/>
            <a:ext cx="8976021" cy="533400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54AF77-5EF2-DD40-5319-E6FAF2AD24DA}"/>
              </a:ext>
            </a:extLst>
          </p:cNvPr>
          <p:cNvSpPr/>
          <p:nvPr/>
        </p:nvSpPr>
        <p:spPr>
          <a:xfrm>
            <a:off x="1803400" y="2006600"/>
            <a:ext cx="8585200" cy="2832100"/>
          </a:xfrm>
          <a:prstGeom prst="roundRect">
            <a:avLst/>
          </a:prstGeom>
          <a:solidFill>
            <a:srgbClr val="A879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12F9E-4247-296D-A2DA-FD3B425B4A62}"/>
              </a:ext>
            </a:extLst>
          </p:cNvPr>
          <p:cNvSpPr txBox="1"/>
          <p:nvPr/>
        </p:nvSpPr>
        <p:spPr>
          <a:xfrm>
            <a:off x="2626139" y="3105834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84735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ochk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158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Montserrat Medium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Коша</dc:creator>
  <cp:lastModifiedBy>micro punk</cp:lastModifiedBy>
  <cp:revision>33</cp:revision>
  <dcterms:created xsi:type="dcterms:W3CDTF">2024-11-19T15:24:48Z</dcterms:created>
  <dcterms:modified xsi:type="dcterms:W3CDTF">2025-06-23T08:03:42Z</dcterms:modified>
</cp:coreProperties>
</file>