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00"/>
    <a:srgbClr val="008600"/>
    <a:srgbClr val="BEFF7D"/>
    <a:srgbClr val="FFE5B4"/>
    <a:srgbClr val="FC2828"/>
    <a:srgbClr val="A5FF4B"/>
    <a:srgbClr val="6600FF"/>
    <a:srgbClr val="5551FD"/>
    <a:srgbClr val="726FFD"/>
    <a:srgbClr val="ADF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20FB8-7123-4736-8FE1-2E0966B0B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DC3864-3107-4764-876A-6C5D3EE70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4F7760-1449-4C42-BFC5-F634FE7C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CE749-389D-45CD-9EF9-31B92400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DF7779-F5D4-48E7-8739-DEE41FA6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69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C0D5F-7D58-40D6-9A15-8B33F5C6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E480E1-9DB1-470E-86C7-8CA3FB2F2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8736C-F0F5-4237-8530-3AE6973A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8915AE-674A-4C1F-A8CF-3B0CC594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70A760-6C63-4CA5-A5BA-E314C98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65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03E630-1577-461E-84F7-10259C4B9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F5990A-878E-4D0B-9C6E-D0078DFDC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9F4859-EE28-4930-9CEF-B4A9ADDA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889048-04DC-4314-9E08-A8B375CA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B903C9-8084-438F-BAE2-3F499049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92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28897-A9F3-49E8-B8C8-413448AE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FCF06-C9B8-48A3-9EA2-08B68CF1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0E0CA-16EE-4317-B286-1298C694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E82B7C-D021-403D-9155-3E3A8949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68E576-AD59-472E-AD86-88911900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61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65B10-DFE3-469C-AE1D-ED88BC8C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5837CD-9722-4F93-958C-65521F197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3F9A1C-EDA4-41C7-9B23-48F85202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C2255-EA56-4070-8073-B13C568A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D19C24-3D25-4074-9FA8-F90A3F78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99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AE748-2CF1-4F87-9964-961A6EA5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F9FBA-920B-43BE-8CF8-7FE0BC7C1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06E7DF-3995-40A7-8677-99F4FA0BC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B2F635-0DD8-4F50-9BDA-3BCA32D2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0942EF-4C8B-4663-9B0F-A4546BD9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686B0E-9AB8-48C6-8959-131620C2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7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68B17-BC67-4130-BB2D-9B8FE115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97792-A586-4C79-882D-191BC7184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6CEAC1-E0E3-4ABC-B410-4B038BE85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8A05FB-0424-491C-AE33-0951A608B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B10D85-7AC2-4C04-A77F-5CF540B41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3483A5-9C0F-46D3-B423-CE5796A3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4BBDC7-C14C-464D-9A13-74A732F0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86C0A-A94A-4E24-B72C-6C8A27C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99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E7F4E-5721-453C-AB79-44D25AA1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61EC4E-D0A9-4A12-B995-D97206CD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0C495C-5E63-45B9-B674-6653FC9C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AFF062-1F4B-4AB3-A293-30BB5587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328953-1592-46E9-9804-79378AB7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0C576D-FBDD-4C17-8FBA-DF981E1F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4508BA-FDBE-41A9-8207-E1BCC053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68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85041-186F-4BBF-9AFA-A67ECBEE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9CEADC-E0DC-443F-8301-33FEAAB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364AC6-4AF5-4454-B91D-B2669DB7A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78711A-1D58-4369-92F1-388D6263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9AA23D-A494-40B2-B862-D8B7B7A4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5C787A-018F-4AC8-92E3-E275F55C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33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67F7A-71B4-4882-99BA-D8DBEC5F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347FC7-885E-4C37-B040-61A3C2AA0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666D8C-94FD-4296-9989-95512039F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AD5134-7AB0-4946-8D36-DA4909F5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6B0779-4E16-4D2C-8411-715CC6DA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572B3D-9485-48B2-A2DC-D446EC8C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3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6F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59B9B-2EF6-4022-B28F-C0200E77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D8C7A5-7293-4DF3-976E-F8A58896E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32CDB-0C1C-4482-ACD0-1428CE2AB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EDE62-684C-45DE-9E5E-E0B74BDEED1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2C67F-14F3-4643-B612-E5CFED08D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07108D-95B3-4C75-A203-AB16A9C6E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90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8D07D88-2C5F-4056-9755-93339943428F}"/>
              </a:ext>
            </a:extLst>
          </p:cNvPr>
          <p:cNvSpPr/>
          <p:nvPr/>
        </p:nvSpPr>
        <p:spPr>
          <a:xfrm rot="21423131">
            <a:off x="-1615" y="1924749"/>
            <a:ext cx="5631934" cy="321905"/>
          </a:xfrm>
          <a:prstGeom prst="rect">
            <a:avLst/>
          </a:prstGeom>
          <a:solidFill>
            <a:srgbClr val="5551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27EA8E5-22CD-4C65-8F9A-495C008730A4}"/>
              </a:ext>
            </a:extLst>
          </p:cNvPr>
          <p:cNvSpPr/>
          <p:nvPr/>
        </p:nvSpPr>
        <p:spPr>
          <a:xfrm>
            <a:off x="8397572" y="1149291"/>
            <a:ext cx="3794428" cy="1333850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C62E298-1569-422E-9AD0-C0762B79B0BC}"/>
              </a:ext>
            </a:extLst>
          </p:cNvPr>
          <p:cNvSpPr/>
          <p:nvPr/>
        </p:nvSpPr>
        <p:spPr>
          <a:xfrm rot="19634972">
            <a:off x="4929678" y="2015655"/>
            <a:ext cx="1388249" cy="1127199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429200-CACA-4A13-BA3B-597FEDB287E4}"/>
              </a:ext>
            </a:extLst>
          </p:cNvPr>
          <p:cNvSpPr/>
          <p:nvPr/>
        </p:nvSpPr>
        <p:spPr>
          <a:xfrm>
            <a:off x="0" y="2095150"/>
            <a:ext cx="5343787" cy="1333850"/>
          </a:xfrm>
          <a:prstGeom prst="rect">
            <a:avLst/>
          </a:prstGeom>
          <a:solidFill>
            <a:srgbClr val="A5F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A64C4-FF42-4235-A9E9-1B3902D57D4A}"/>
              </a:ext>
            </a:extLst>
          </p:cNvPr>
          <p:cNvSpPr txBox="1"/>
          <p:nvPr/>
        </p:nvSpPr>
        <p:spPr>
          <a:xfrm>
            <a:off x="217063" y="2254243"/>
            <a:ext cx="5126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</a:t>
            </a:r>
            <a:r>
              <a:rPr lang="ru-RU" sz="3600" b="1" dirty="0">
                <a:solidFill>
                  <a:srgbClr val="007A00"/>
                </a:solidFill>
              </a:rPr>
              <a:t>Календар</a:t>
            </a:r>
            <a:r>
              <a:rPr lang="ru-RU" sz="3600" b="1" dirty="0">
                <a:solidFill>
                  <a:srgbClr val="6600FF"/>
                </a:solidFill>
              </a:rPr>
              <a:t>щик</a:t>
            </a:r>
            <a:r>
              <a:rPr lang="en-US" sz="3600" dirty="0"/>
              <a:t>”</a:t>
            </a:r>
            <a:endParaRPr lang="ru-RU" sz="3600" dirty="0"/>
          </a:p>
          <a:p>
            <a:r>
              <a:rPr lang="ru-RU" sz="2400" b="1" dirty="0"/>
              <a:t>—</a:t>
            </a:r>
            <a:r>
              <a:rPr lang="ru-RU" sz="2400" b="1" dirty="0">
                <a:solidFill>
                  <a:srgbClr val="009900"/>
                </a:solidFill>
              </a:rPr>
              <a:t> </a:t>
            </a:r>
            <a:r>
              <a:rPr lang="ru-RU" sz="2400" b="1" dirty="0">
                <a:solidFill>
                  <a:srgbClr val="007A00"/>
                </a:solidFill>
              </a:rPr>
              <a:t>Календар</a:t>
            </a:r>
            <a:r>
              <a:rPr lang="ru-RU" sz="2400" b="1" dirty="0"/>
              <a:t>ь-планиров</a:t>
            </a:r>
            <a:r>
              <a:rPr lang="ru-RU" sz="2400" b="1" dirty="0">
                <a:solidFill>
                  <a:srgbClr val="6600FF"/>
                </a:solidFill>
              </a:rPr>
              <a:t>щик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6913F1-7711-4A84-8422-807F2AB5F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91" y="790837"/>
            <a:ext cx="6272594" cy="4704446"/>
          </a:xfrm>
          <a:prstGeom prst="rect">
            <a:avLst/>
          </a:prstGeom>
          <a:ln w="76200">
            <a:solidFill>
              <a:srgbClr val="BEFF7D"/>
            </a:solidFill>
          </a:ln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C160D2D-2BEE-4858-B1B7-FB5F2FF089FE}"/>
              </a:ext>
            </a:extLst>
          </p:cNvPr>
          <p:cNvGrpSpPr/>
          <p:nvPr/>
        </p:nvGrpSpPr>
        <p:grpSpPr>
          <a:xfrm>
            <a:off x="7760614" y="5954711"/>
            <a:ext cx="5066624" cy="1051014"/>
            <a:chOff x="7755719" y="5833208"/>
            <a:chExt cx="3972194" cy="116955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D3ED76-93A0-4AF0-B54B-B18B2C313A9D}"/>
                </a:ext>
              </a:extLst>
            </p:cNvPr>
            <p:cNvSpPr txBox="1"/>
            <p:nvPr/>
          </p:nvSpPr>
          <p:spPr>
            <a:xfrm>
              <a:off x="8314270" y="5833208"/>
              <a:ext cx="3413643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/>
                <a:t>Гусевский Всеволод</a:t>
              </a:r>
            </a:p>
            <a:p>
              <a:r>
                <a:rPr lang="ru-RU" sz="1400" b="1" dirty="0"/>
                <a:t>Ученик 10Т класса Лицея </a:t>
              </a:r>
              <a:r>
                <a:rPr lang="en-US" sz="1400" b="1" dirty="0"/>
                <a:t>“</a:t>
              </a:r>
              <a:r>
                <a:rPr lang="ru-RU" sz="1400" b="1" dirty="0"/>
                <a:t>Дубна</a:t>
              </a:r>
              <a:r>
                <a:rPr lang="en-US" sz="1400" b="1" dirty="0"/>
                <a:t>”</a:t>
              </a:r>
              <a:endParaRPr lang="ru-RU" sz="1400" b="1" dirty="0"/>
            </a:p>
            <a:p>
              <a:r>
                <a:rPr lang="ru-RU" sz="1400" b="1" dirty="0"/>
                <a:t>Ученик Лицея академии Яндекса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2F1F90-F4C9-4630-AE75-C62B02F55BA4}"/>
                </a:ext>
              </a:extLst>
            </p:cNvPr>
            <p:cNvSpPr txBox="1"/>
            <p:nvPr/>
          </p:nvSpPr>
          <p:spPr>
            <a:xfrm>
              <a:off x="7755719" y="5849599"/>
              <a:ext cx="100726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b="1" dirty="0"/>
                <a:t>Автор</a:t>
              </a:r>
              <a:r>
                <a:rPr lang="en-US" sz="1400" b="1" dirty="0"/>
                <a:t>: </a:t>
              </a:r>
              <a:endParaRPr lang="ru-RU" sz="1400" b="1" dirty="0"/>
            </a:p>
          </p:txBody>
        </p:sp>
      </p:grp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4FF4FC5-ABD1-4B65-9A27-2A7CCFE3D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0750"/>
            <a:ext cx="17049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8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59F0528-1ED3-4DC2-9B82-4D0D4457EA6D}"/>
              </a:ext>
            </a:extLst>
          </p:cNvPr>
          <p:cNvSpPr/>
          <p:nvPr/>
        </p:nvSpPr>
        <p:spPr>
          <a:xfrm>
            <a:off x="0" y="1423943"/>
            <a:ext cx="4133850" cy="1039029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54B9D9-CFB4-4671-BC8A-F310F1ACDB4F}"/>
              </a:ext>
            </a:extLst>
          </p:cNvPr>
          <p:cNvSpPr/>
          <p:nvPr/>
        </p:nvSpPr>
        <p:spPr>
          <a:xfrm>
            <a:off x="1266825" y="4910181"/>
            <a:ext cx="2181225" cy="1947819"/>
          </a:xfrm>
          <a:prstGeom prst="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EEF40-22EE-4713-94A0-CF3F16F740E5}"/>
              </a:ext>
            </a:extLst>
          </p:cNvPr>
          <p:cNvSpPr txBox="1"/>
          <p:nvPr/>
        </p:nvSpPr>
        <p:spPr>
          <a:xfrm>
            <a:off x="523875" y="1466046"/>
            <a:ext cx="331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Как появилась идея?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2D49933-2970-420A-8BAA-E6B4643A91FC}"/>
              </a:ext>
            </a:extLst>
          </p:cNvPr>
          <p:cNvSpPr/>
          <p:nvPr/>
        </p:nvSpPr>
        <p:spPr>
          <a:xfrm>
            <a:off x="0" y="3686175"/>
            <a:ext cx="1485900" cy="1428750"/>
          </a:xfrm>
          <a:prstGeom prst="ellipse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258D8BA-C617-4A7C-89B8-59096D505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022" y1="79004" x2="49022" y2="79004"/>
                        <a14:foregroundMark x1="74565" y1="21289" x2="74565" y2="21289"/>
                        <a14:foregroundMark x1="61848" y1="34766" x2="61848" y2="34766"/>
                        <a14:foregroundMark x1="42065" y1="57910" x2="42065" y2="57910"/>
                        <a14:foregroundMark x1="71413" y1="18652" x2="71413" y2="18652"/>
                        <a14:foregroundMark x1="76630" y1="24023" x2="76630" y2="24023"/>
                        <a14:foregroundMark x1="24130" y1="25977" x2="24130" y2="25977"/>
                        <a14:foregroundMark x1="49348" y1="87793" x2="49348" y2="87793"/>
                        <a14:foregroundMark x1="77174" y1="44434" x2="77174" y2="44434"/>
                        <a14:foregroundMark x1="38804" y1="25879" x2="38804" y2="258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8863"/>
            <a:ext cx="4505325" cy="501462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2888FBD-97C4-43DA-8C6C-0BF31E56923E}"/>
              </a:ext>
            </a:extLst>
          </p:cNvPr>
          <p:cNvSpPr txBox="1"/>
          <p:nvPr/>
        </p:nvSpPr>
        <p:spPr>
          <a:xfrm>
            <a:off x="5695950" y="2601857"/>
            <a:ext cx="6496050" cy="2308324"/>
          </a:xfrm>
          <a:prstGeom prst="rect">
            <a:avLst/>
          </a:prstGeom>
          <a:solidFill>
            <a:srgbClr val="BEFF7D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— Понял, что мне </a:t>
            </a:r>
            <a:r>
              <a:rPr lang="ru-RU" b="1" dirty="0"/>
              <a:t>не хватает</a:t>
            </a:r>
            <a:r>
              <a:rPr lang="ru-RU" dirty="0"/>
              <a:t> функционала стандартного календаря в </a:t>
            </a:r>
            <a:r>
              <a:rPr lang="en-US" dirty="0"/>
              <a:t>Windows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— Я нуждался в возможности ставить </a:t>
            </a:r>
            <a:r>
              <a:rPr lang="ru-RU" b="1" dirty="0"/>
              <a:t>события </a:t>
            </a:r>
            <a:r>
              <a:rPr lang="ru-RU" dirty="0"/>
              <a:t>на </a:t>
            </a:r>
            <a:r>
              <a:rPr lang="ru-RU" b="1" dirty="0"/>
              <a:t>определённые даты</a:t>
            </a:r>
          </a:p>
          <a:p>
            <a:endParaRPr lang="ru-RU" dirty="0"/>
          </a:p>
          <a:p>
            <a:r>
              <a:rPr lang="ru-RU" dirty="0"/>
              <a:t>— Хотелось, чтобы календарь напоминал мне </a:t>
            </a:r>
            <a:r>
              <a:rPr lang="ru-RU" b="1" dirty="0"/>
              <a:t>звуком</a:t>
            </a:r>
            <a:r>
              <a:rPr lang="ru-RU" dirty="0"/>
              <a:t> о том, что сейчас есть событие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B3F3101-BFCB-48E4-9B08-6096FB4A1DB7}"/>
              </a:ext>
            </a:extLst>
          </p:cNvPr>
          <p:cNvSpPr/>
          <p:nvPr/>
        </p:nvSpPr>
        <p:spPr>
          <a:xfrm>
            <a:off x="7224711" y="0"/>
            <a:ext cx="4710113" cy="973909"/>
          </a:xfrm>
          <a:prstGeom prst="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FEFBE75D-1095-47A8-97C3-B03202295EB4}"/>
              </a:ext>
            </a:extLst>
          </p:cNvPr>
          <p:cNvSpPr/>
          <p:nvPr/>
        </p:nvSpPr>
        <p:spPr>
          <a:xfrm>
            <a:off x="11191874" y="5884090"/>
            <a:ext cx="1485900" cy="1428750"/>
          </a:xfrm>
          <a:prstGeom prst="ellipse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1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5440B172-C39C-4067-AED8-8935F0655E13}"/>
              </a:ext>
            </a:extLst>
          </p:cNvPr>
          <p:cNvCxnSpPr>
            <a:cxnSpLocks/>
          </p:cNvCxnSpPr>
          <p:nvPr/>
        </p:nvCxnSpPr>
        <p:spPr>
          <a:xfrm flipV="1">
            <a:off x="3360533" y="4042698"/>
            <a:ext cx="0" cy="1704340"/>
          </a:xfrm>
          <a:prstGeom prst="line">
            <a:avLst/>
          </a:prstGeom>
          <a:ln w="57150">
            <a:solidFill>
              <a:srgbClr val="FFE5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A0222827-52C1-4F1B-BD3E-2201622402D4}"/>
              </a:ext>
            </a:extLst>
          </p:cNvPr>
          <p:cNvCxnSpPr>
            <a:cxnSpLocks/>
          </p:cNvCxnSpPr>
          <p:nvPr/>
        </p:nvCxnSpPr>
        <p:spPr>
          <a:xfrm flipV="1">
            <a:off x="2914650" y="2227997"/>
            <a:ext cx="0" cy="1704340"/>
          </a:xfrm>
          <a:prstGeom prst="line">
            <a:avLst/>
          </a:prstGeom>
          <a:ln w="57150">
            <a:solidFill>
              <a:srgbClr val="FFE5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576CCD7-1FA1-4E8E-8B12-F7378CD9B297}"/>
              </a:ext>
            </a:extLst>
          </p:cNvPr>
          <p:cNvSpPr/>
          <p:nvPr/>
        </p:nvSpPr>
        <p:spPr>
          <a:xfrm>
            <a:off x="1897380" y="4894868"/>
            <a:ext cx="2987040" cy="1501140"/>
          </a:xfrm>
          <a:prstGeom prst="round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73127D1-D51A-4BDA-9539-4A084F7EE3AB}"/>
              </a:ext>
            </a:extLst>
          </p:cNvPr>
          <p:cNvSpPr/>
          <p:nvPr/>
        </p:nvSpPr>
        <p:spPr>
          <a:xfrm>
            <a:off x="1867014" y="1468666"/>
            <a:ext cx="2987040" cy="1501140"/>
          </a:xfrm>
          <a:prstGeom prst="round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F7A1BA8-A4CD-464E-BD00-658B6A10CD88}"/>
              </a:ext>
            </a:extLst>
          </p:cNvPr>
          <p:cNvSpPr/>
          <p:nvPr/>
        </p:nvSpPr>
        <p:spPr>
          <a:xfrm>
            <a:off x="687932" y="3181767"/>
            <a:ext cx="2987040" cy="1501140"/>
          </a:xfrm>
          <a:prstGeom prst="round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F15F404-4E86-4AC7-A109-3B97D38E3FE9}"/>
              </a:ext>
            </a:extLst>
          </p:cNvPr>
          <p:cNvSpPr/>
          <p:nvPr/>
        </p:nvSpPr>
        <p:spPr>
          <a:xfrm>
            <a:off x="7310947" y="0"/>
            <a:ext cx="4509568" cy="1335978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DA5B2-3BB9-41A1-9B59-B157F3F25B59}"/>
              </a:ext>
            </a:extLst>
          </p:cNvPr>
          <p:cNvSpPr txBox="1"/>
          <p:nvPr/>
        </p:nvSpPr>
        <p:spPr>
          <a:xfrm>
            <a:off x="7338466" y="667989"/>
            <a:ext cx="4509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Что может моё приложение?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98DF6-45F4-435C-9A95-37827E712F84}"/>
              </a:ext>
            </a:extLst>
          </p:cNvPr>
          <p:cNvSpPr txBox="1"/>
          <p:nvPr/>
        </p:nvSpPr>
        <p:spPr>
          <a:xfrm>
            <a:off x="1836647" y="1680627"/>
            <a:ext cx="30477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Добавлять, изменять, удалять события</a:t>
            </a:r>
            <a:r>
              <a:rPr lang="ru-RU" sz="1600" dirty="0">
                <a:solidFill>
                  <a:schemeClr val="tx1"/>
                </a:solidFill>
              </a:rPr>
              <a:t>, взаимодействуя с </a:t>
            </a:r>
            <a:r>
              <a:rPr lang="ru-RU" sz="1600" b="1" dirty="0">
                <a:solidFill>
                  <a:schemeClr val="tx1"/>
                </a:solidFill>
              </a:rPr>
              <a:t>базой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DFD52-3EEB-4868-8162-0E35C847382C}"/>
              </a:ext>
            </a:extLst>
          </p:cNvPr>
          <p:cNvSpPr txBox="1"/>
          <p:nvPr/>
        </p:nvSpPr>
        <p:spPr>
          <a:xfrm>
            <a:off x="722335" y="3393728"/>
            <a:ext cx="29182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Импортировать</a:t>
            </a:r>
            <a:r>
              <a:rPr lang="ru-RU" sz="1600" dirty="0">
                <a:solidFill>
                  <a:schemeClr val="tx1"/>
                </a:solidFill>
              </a:rPr>
              <a:t>,</a:t>
            </a:r>
            <a:r>
              <a:rPr lang="ru-RU" sz="1600" b="1" dirty="0">
                <a:solidFill>
                  <a:schemeClr val="tx1"/>
                </a:solidFill>
              </a:rPr>
              <a:t> экспортировать</a:t>
            </a:r>
            <a:r>
              <a:rPr lang="ru-RU" sz="1600" dirty="0">
                <a:solidFill>
                  <a:schemeClr val="tx1"/>
                </a:solidFill>
              </a:rPr>
              <a:t> данные в базу данных и из базы данных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F87AE-50B1-4EE9-BC5A-4FF464328650}"/>
              </a:ext>
            </a:extLst>
          </p:cNvPr>
          <p:cNvSpPr txBox="1"/>
          <p:nvPr/>
        </p:nvSpPr>
        <p:spPr>
          <a:xfrm>
            <a:off x="1897380" y="5140167"/>
            <a:ext cx="29870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Выводить</a:t>
            </a:r>
            <a:r>
              <a:rPr lang="ru-RU" sz="1600" dirty="0">
                <a:solidFill>
                  <a:schemeClr val="tx1"/>
                </a:solidFill>
              </a:rPr>
              <a:t> события за </a:t>
            </a:r>
            <a:r>
              <a:rPr lang="ru-RU" sz="1600" b="1" dirty="0">
                <a:solidFill>
                  <a:schemeClr val="tx1"/>
                </a:solidFill>
              </a:rPr>
              <a:t>выбранный </a:t>
            </a:r>
            <a:r>
              <a:rPr lang="ru-RU" sz="1600" b="1" dirty="0"/>
              <a:t>в к</a:t>
            </a:r>
            <a:r>
              <a:rPr lang="ru-RU" sz="1600" b="1" dirty="0">
                <a:solidFill>
                  <a:schemeClr val="tx1"/>
                </a:solidFill>
              </a:rPr>
              <a:t>алендаре день</a:t>
            </a:r>
            <a:r>
              <a:rPr lang="ru-RU" sz="1600" dirty="0">
                <a:solidFill>
                  <a:schemeClr val="tx1"/>
                </a:solidFill>
              </a:rPr>
              <a:t>, за </a:t>
            </a:r>
            <a:r>
              <a:rPr lang="ru-RU" sz="1600" b="1" dirty="0">
                <a:solidFill>
                  <a:schemeClr val="tx1"/>
                </a:solidFill>
              </a:rPr>
              <a:t>ближайшие три дня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7B3EB22-36E2-4A4D-AA41-2624B1D53BB1}"/>
              </a:ext>
            </a:extLst>
          </p:cNvPr>
          <p:cNvCxnSpPr>
            <a:cxnSpLocks/>
          </p:cNvCxnSpPr>
          <p:nvPr/>
        </p:nvCxnSpPr>
        <p:spPr>
          <a:xfrm flipV="1">
            <a:off x="3390900" y="-229251"/>
            <a:ext cx="0" cy="1704340"/>
          </a:xfrm>
          <a:prstGeom prst="line">
            <a:avLst/>
          </a:prstGeom>
          <a:ln w="57150">
            <a:solidFill>
              <a:srgbClr val="FFE5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9FAA5B8A-CD0F-4FD4-BA1F-0A2E99B7A5D4}"/>
              </a:ext>
            </a:extLst>
          </p:cNvPr>
          <p:cNvSpPr/>
          <p:nvPr/>
        </p:nvSpPr>
        <p:spPr>
          <a:xfrm>
            <a:off x="6791439" y="3632835"/>
            <a:ext cx="2987040" cy="1501140"/>
          </a:xfrm>
          <a:prstGeom prst="round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919C88-F545-44E3-B02D-98DA5BB1B6F4}"/>
              </a:ext>
            </a:extLst>
          </p:cNvPr>
          <p:cNvSpPr txBox="1"/>
          <p:nvPr/>
        </p:nvSpPr>
        <p:spPr>
          <a:xfrm>
            <a:off x="6734289" y="4214128"/>
            <a:ext cx="30477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Выдавать ошибки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FE179E6-5AD8-450B-B70D-1B5973B624C9}"/>
              </a:ext>
            </a:extLst>
          </p:cNvPr>
          <p:cNvSpPr/>
          <p:nvPr/>
        </p:nvSpPr>
        <p:spPr>
          <a:xfrm>
            <a:off x="11504068" y="2214831"/>
            <a:ext cx="687932" cy="1704340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9FA583E-E2F7-4A71-9F01-D45254A1D4AA}"/>
              </a:ext>
            </a:extLst>
          </p:cNvPr>
          <p:cNvSpPr/>
          <p:nvPr/>
        </p:nvSpPr>
        <p:spPr>
          <a:xfrm>
            <a:off x="10774453" y="5522022"/>
            <a:ext cx="1417547" cy="1335978"/>
          </a:xfrm>
          <a:prstGeom prst="ellipse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25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5827D1E-3B6C-4CC8-93C6-7831C1D01F94}"/>
              </a:ext>
            </a:extLst>
          </p:cNvPr>
          <p:cNvSpPr/>
          <p:nvPr/>
        </p:nvSpPr>
        <p:spPr>
          <a:xfrm rot="5400000">
            <a:off x="4136682" y="-4136682"/>
            <a:ext cx="251936" cy="8525299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695665-3261-4873-AB6E-6D1228E16D5D}"/>
              </a:ext>
            </a:extLst>
          </p:cNvPr>
          <p:cNvSpPr/>
          <p:nvPr/>
        </p:nvSpPr>
        <p:spPr>
          <a:xfrm>
            <a:off x="8815174" y="251936"/>
            <a:ext cx="3139125" cy="4656903"/>
          </a:xfrm>
          <a:prstGeom prst="rect">
            <a:avLst/>
          </a:prstGeom>
          <a:solidFill>
            <a:srgbClr val="FFE5B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E07C9C-C7A9-4F29-94D6-0860773B6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01" y="251936"/>
            <a:ext cx="8287598" cy="4656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3411C6-9786-43DE-A24C-1847B689817C}"/>
              </a:ext>
            </a:extLst>
          </p:cNvPr>
          <p:cNvSpPr txBox="1"/>
          <p:nvPr/>
        </p:nvSpPr>
        <p:spPr>
          <a:xfrm>
            <a:off x="8867351" y="518284"/>
            <a:ext cx="308694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b="1" dirty="0">
                <a:solidFill>
                  <a:srgbClr val="FC2828"/>
                </a:solidFill>
              </a:rPr>
              <a:t>М</a:t>
            </a:r>
            <a:r>
              <a:rPr lang="ru-RU" sz="1600" b="1" dirty="0"/>
              <a:t>еню выбора дат в календаре</a:t>
            </a:r>
          </a:p>
          <a:p>
            <a:pPr marL="342900" indent="-342900">
              <a:buAutoNum type="arabicPeriod"/>
            </a:pPr>
            <a:endParaRPr lang="ru-RU" sz="1600" b="1" dirty="0">
              <a:solidFill>
                <a:srgbClr val="FC2828"/>
              </a:solidFill>
            </a:endParaRPr>
          </a:p>
          <a:p>
            <a:r>
              <a:rPr lang="ru-RU" sz="1600" b="1" dirty="0">
                <a:solidFill>
                  <a:srgbClr val="FC2828"/>
                </a:solidFill>
              </a:rPr>
              <a:t>2. Т</a:t>
            </a:r>
            <a:r>
              <a:rPr lang="ru-RU" sz="1600" b="1" dirty="0"/>
              <a:t>аблица событий в выбранный день (снизу кнопка очистки БД)</a:t>
            </a:r>
          </a:p>
          <a:p>
            <a:endParaRPr lang="ru-RU" sz="1600" b="1" dirty="0">
              <a:solidFill>
                <a:srgbClr val="FC2828"/>
              </a:solidFill>
            </a:endParaRPr>
          </a:p>
          <a:p>
            <a:r>
              <a:rPr lang="ru-RU" sz="1600" b="1" dirty="0">
                <a:solidFill>
                  <a:srgbClr val="FC2828"/>
                </a:solidFill>
              </a:rPr>
              <a:t>3. Л</a:t>
            </a:r>
            <a:r>
              <a:rPr lang="ru-RU" sz="1600" b="1" dirty="0"/>
              <a:t>ента событий за 3 ближайших дня</a:t>
            </a:r>
          </a:p>
          <a:p>
            <a:endParaRPr lang="ru-RU" sz="1600" b="1" dirty="0">
              <a:solidFill>
                <a:srgbClr val="FC2828"/>
              </a:solidFill>
            </a:endParaRPr>
          </a:p>
          <a:p>
            <a:r>
              <a:rPr lang="ru-RU" sz="1600" b="1" dirty="0">
                <a:solidFill>
                  <a:srgbClr val="FC2828"/>
                </a:solidFill>
              </a:rPr>
              <a:t>4. М</a:t>
            </a:r>
            <a:r>
              <a:rPr lang="ru-RU" sz="1600" b="1" dirty="0"/>
              <a:t>еню добавления</a:t>
            </a:r>
            <a:r>
              <a:rPr lang="en-US" sz="1600" b="1" dirty="0"/>
              <a:t>/</a:t>
            </a:r>
            <a:r>
              <a:rPr lang="ru-RU" sz="1600" b="1" dirty="0"/>
              <a:t>изменения</a:t>
            </a:r>
            <a:r>
              <a:rPr lang="en-US" sz="1600" b="1" dirty="0"/>
              <a:t>/</a:t>
            </a:r>
            <a:r>
              <a:rPr lang="ru-RU" sz="1600" b="1" dirty="0"/>
              <a:t>удаления события</a:t>
            </a:r>
          </a:p>
          <a:p>
            <a:endParaRPr lang="ru-RU" sz="1600" b="1" dirty="0">
              <a:solidFill>
                <a:srgbClr val="FC2828"/>
              </a:solidFill>
            </a:endParaRPr>
          </a:p>
          <a:p>
            <a:r>
              <a:rPr lang="ru-RU" sz="1600" b="1" dirty="0">
                <a:solidFill>
                  <a:srgbClr val="FC2828"/>
                </a:solidFill>
              </a:rPr>
              <a:t>5. В</a:t>
            </a:r>
            <a:r>
              <a:rPr lang="ru-RU" sz="1600" b="1" dirty="0"/>
              <a:t>ывод текущей даты в системе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5627677-4562-4AB9-A608-D213684CB880}"/>
              </a:ext>
            </a:extLst>
          </p:cNvPr>
          <p:cNvSpPr/>
          <p:nvPr/>
        </p:nvSpPr>
        <p:spPr>
          <a:xfrm rot="10800000">
            <a:off x="0" y="0"/>
            <a:ext cx="251936" cy="4908839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192B2BA-20D9-4CDD-83FF-1630B8365340}"/>
              </a:ext>
            </a:extLst>
          </p:cNvPr>
          <p:cNvSpPr/>
          <p:nvPr/>
        </p:nvSpPr>
        <p:spPr>
          <a:xfrm>
            <a:off x="251937" y="5450032"/>
            <a:ext cx="8187213" cy="866775"/>
          </a:xfrm>
          <a:prstGeom prst="round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D9E52-2130-4C98-AB90-9A0D59B8FC1A}"/>
              </a:ext>
            </a:extLst>
          </p:cNvPr>
          <p:cNvSpPr txBox="1"/>
          <p:nvPr/>
        </p:nvSpPr>
        <p:spPr>
          <a:xfrm>
            <a:off x="377906" y="5726120"/>
            <a:ext cx="3010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Элементы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165691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90CD0C-FCA2-420C-A2BB-26E51F573E33}"/>
              </a:ext>
            </a:extLst>
          </p:cNvPr>
          <p:cNvSpPr/>
          <p:nvPr/>
        </p:nvSpPr>
        <p:spPr>
          <a:xfrm>
            <a:off x="1738310" y="2255881"/>
            <a:ext cx="2181225" cy="3078119"/>
          </a:xfrm>
          <a:prstGeom prst="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94BF894-7E8C-40C6-80FD-2037B4C97F19}"/>
              </a:ext>
            </a:extLst>
          </p:cNvPr>
          <p:cNvSpPr/>
          <p:nvPr/>
        </p:nvSpPr>
        <p:spPr>
          <a:xfrm>
            <a:off x="-2576515" y="-3505200"/>
            <a:ext cx="11710989" cy="5391150"/>
          </a:xfrm>
          <a:prstGeom prst="ellipse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036C0-062B-4444-8E0B-7F3FE1F83B63}"/>
              </a:ext>
            </a:extLst>
          </p:cNvPr>
          <p:cNvSpPr txBox="1"/>
          <p:nvPr/>
        </p:nvSpPr>
        <p:spPr>
          <a:xfrm>
            <a:off x="1857373" y="2456356"/>
            <a:ext cx="1943101" cy="2767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PyQt</a:t>
            </a:r>
            <a:r>
              <a:rPr lang="ru-RU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6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io </a:t>
            </a:r>
            <a:endParaRPr lang="ru-RU" sz="1800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ru-RU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atetime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sqlite3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 </a:t>
            </a:r>
            <a:endParaRPr lang="ru-RU" sz="1800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chardet </a:t>
            </a:r>
            <a:endParaRPr lang="ru-RU" sz="1800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csv </a:t>
            </a:r>
            <a:endParaRPr lang="ru-RU" sz="1400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0E93B-1E69-4C1E-8BFF-C818C2D60FAB}"/>
              </a:ext>
            </a:extLst>
          </p:cNvPr>
          <p:cNvSpPr txBox="1"/>
          <p:nvPr/>
        </p:nvSpPr>
        <p:spPr>
          <a:xfrm>
            <a:off x="437214" y="628650"/>
            <a:ext cx="672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Библиотеки, которые я использовал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53CAFCE-2DD5-4A0F-9B42-BCF6E841D66D}"/>
              </a:ext>
            </a:extLst>
          </p:cNvPr>
          <p:cNvSpPr/>
          <p:nvPr/>
        </p:nvSpPr>
        <p:spPr>
          <a:xfrm>
            <a:off x="3086101" y="5334000"/>
            <a:ext cx="3009900" cy="1524000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084EDFC-0591-44D0-A24A-1F58BCD03371}"/>
              </a:ext>
            </a:extLst>
          </p:cNvPr>
          <p:cNvSpPr/>
          <p:nvPr/>
        </p:nvSpPr>
        <p:spPr>
          <a:xfrm>
            <a:off x="1498600" y="5334000"/>
            <a:ext cx="1587501" cy="1524000"/>
          </a:xfrm>
          <a:prstGeom prst="ellipse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E63A57-FDC4-4265-9405-B445BA9632E4}"/>
              </a:ext>
            </a:extLst>
          </p:cNvPr>
          <p:cNvSpPr txBox="1"/>
          <p:nvPr/>
        </p:nvSpPr>
        <p:spPr>
          <a:xfrm>
            <a:off x="7464424" y="3429000"/>
            <a:ext cx="2870203" cy="646331"/>
          </a:xfrm>
          <a:prstGeom prst="rect">
            <a:avLst/>
          </a:prstGeom>
          <a:solidFill>
            <a:srgbClr val="BEFF7D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Основой, конечно, являлся </a:t>
            </a:r>
            <a:r>
              <a:rPr lang="en-US" b="1" dirty="0"/>
              <a:t>PyQt6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240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38FEB0F-743E-4DEC-9D83-E802510E19ED}"/>
              </a:ext>
            </a:extLst>
          </p:cNvPr>
          <p:cNvSpPr/>
          <p:nvPr/>
        </p:nvSpPr>
        <p:spPr>
          <a:xfrm>
            <a:off x="206504" y="4520425"/>
            <a:ext cx="10918696" cy="2245499"/>
          </a:xfrm>
          <a:prstGeom prst="round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CF4CED0-FDEF-48F3-8C3C-03269D782B09}"/>
              </a:ext>
            </a:extLst>
          </p:cNvPr>
          <p:cNvSpPr/>
          <p:nvPr/>
        </p:nvSpPr>
        <p:spPr>
          <a:xfrm>
            <a:off x="206504" y="2192794"/>
            <a:ext cx="11639292" cy="2245499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1A400C52-1DE7-4FB9-A5F9-B8573E401B03}"/>
              </a:ext>
            </a:extLst>
          </p:cNvPr>
          <p:cNvSpPr/>
          <p:nvPr/>
        </p:nvSpPr>
        <p:spPr>
          <a:xfrm flipV="1">
            <a:off x="0" y="0"/>
            <a:ext cx="9283700" cy="2197100"/>
          </a:xfrm>
          <a:prstGeom prst="rtTriangle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9859D-84CF-4EDB-A337-B0DCE42CEDDC}"/>
              </a:ext>
            </a:extLst>
          </p:cNvPr>
          <p:cNvSpPr txBox="1"/>
          <p:nvPr/>
        </p:nvSpPr>
        <p:spPr>
          <a:xfrm>
            <a:off x="279400" y="304800"/>
            <a:ext cx="153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Вывод,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CE1B1-D3F8-4DD7-A7C8-7028C64963CD}"/>
              </a:ext>
            </a:extLst>
          </p:cNvPr>
          <p:cNvSpPr txBox="1"/>
          <p:nvPr/>
        </p:nvSpPr>
        <p:spPr>
          <a:xfrm>
            <a:off x="279400" y="810399"/>
            <a:ext cx="358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 что хотелось бы улучшить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3F648-0164-4857-9CA2-E0F632723C40}"/>
              </a:ext>
            </a:extLst>
          </p:cNvPr>
          <p:cNvSpPr txBox="1"/>
          <p:nvPr/>
        </p:nvSpPr>
        <p:spPr>
          <a:xfrm>
            <a:off x="346203" y="2279232"/>
            <a:ext cx="120778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Познакомился со </a:t>
            </a:r>
            <a:r>
              <a:rPr lang="ru-RU" b="1" dirty="0"/>
              <a:t>всеми</a:t>
            </a:r>
            <a:r>
              <a:rPr lang="ru-RU" dirty="0"/>
              <a:t> видами разработки</a:t>
            </a:r>
            <a:r>
              <a:rPr lang="en-US" dirty="0"/>
              <a:t>:</a:t>
            </a:r>
            <a:r>
              <a:rPr lang="ru-RU" dirty="0"/>
              <a:t> от </a:t>
            </a:r>
            <a:r>
              <a:rPr lang="ru-RU" b="1" dirty="0"/>
              <a:t>фронтэнда</a:t>
            </a:r>
            <a:r>
              <a:rPr lang="ru-RU" dirty="0"/>
              <a:t>, до </a:t>
            </a:r>
            <a:r>
              <a:rPr lang="ru-RU" b="1" dirty="0"/>
              <a:t>бэкэнда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Понял, что это </a:t>
            </a:r>
            <a:r>
              <a:rPr lang="ru-RU" b="1" dirty="0"/>
              <a:t>увлекающий</a:t>
            </a:r>
            <a:r>
              <a:rPr lang="ru-RU" dirty="0"/>
              <a:t>, но крайне </a:t>
            </a:r>
            <a:r>
              <a:rPr lang="ru-RU" b="1" dirty="0"/>
              <a:t>трудозатратный</a:t>
            </a:r>
            <a:r>
              <a:rPr lang="ru-RU" dirty="0"/>
              <a:t> процесс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Мне понравилось </a:t>
            </a:r>
            <a:r>
              <a:rPr lang="ru-RU" b="1" dirty="0"/>
              <a:t>реализовывать что-то с нуля</a:t>
            </a:r>
            <a:r>
              <a:rPr lang="ru-RU" dirty="0"/>
              <a:t>, </a:t>
            </a:r>
            <a:r>
              <a:rPr lang="ru-RU" b="1" dirty="0"/>
              <a:t>разбираться в</a:t>
            </a:r>
            <a:r>
              <a:rPr lang="ru-RU" dirty="0"/>
              <a:t> сопутствующих </a:t>
            </a:r>
            <a:r>
              <a:rPr lang="ru-RU" b="1" dirty="0"/>
              <a:t>вещах</a:t>
            </a:r>
            <a:r>
              <a:rPr lang="ru-RU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Убедился в </a:t>
            </a:r>
            <a:r>
              <a:rPr lang="ru-RU" b="1" dirty="0"/>
              <a:t>актуальности</a:t>
            </a:r>
            <a:r>
              <a:rPr lang="ru-RU" dirty="0"/>
              <a:t> моей идеи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3FA87-0E93-4788-93E9-CA62AD0F6431}"/>
              </a:ext>
            </a:extLst>
          </p:cNvPr>
          <p:cNvSpPr txBox="1"/>
          <p:nvPr/>
        </p:nvSpPr>
        <p:spPr>
          <a:xfrm>
            <a:off x="346203" y="4669688"/>
            <a:ext cx="10598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В силу зажатости по времени, не успел сделать красивый интерфейс, отдав приоритет </a:t>
            </a:r>
            <a:r>
              <a:rPr lang="ru-RU" b="1" dirty="0"/>
              <a:t>функционалу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С радостью бы потратил дополнительное время на </a:t>
            </a:r>
            <a:r>
              <a:rPr lang="ru-RU" b="1" dirty="0"/>
              <a:t>изучение разработки</a:t>
            </a:r>
            <a:r>
              <a:rPr lang="ru-RU" dirty="0"/>
              <a:t> </a:t>
            </a:r>
            <a:r>
              <a:rPr lang="en-US" dirty="0"/>
              <a:t>UI </a:t>
            </a:r>
            <a:r>
              <a:rPr lang="ru-RU" dirty="0"/>
              <a:t>для программ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Я бы также </a:t>
            </a:r>
            <a:r>
              <a:rPr lang="ru-RU" b="1" dirty="0"/>
              <a:t>оптимизировал</a:t>
            </a:r>
            <a:r>
              <a:rPr lang="ru-RU" dirty="0"/>
              <a:t> работу своего приложения, зная его слабые места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12" name="Прямоугольный треугольник 11">
            <a:extLst>
              <a:ext uri="{FF2B5EF4-FFF2-40B4-BE49-F238E27FC236}">
                <a16:creationId xmlns:a16="http://schemas.microsoft.com/office/drawing/2014/main" id="{F4A7F97E-27F9-4AB2-8750-CAC32AF42FA5}"/>
              </a:ext>
            </a:extLst>
          </p:cNvPr>
          <p:cNvSpPr/>
          <p:nvPr/>
        </p:nvSpPr>
        <p:spPr>
          <a:xfrm flipH="1">
            <a:off x="11684000" y="-101599"/>
            <a:ext cx="508000" cy="6981884"/>
          </a:xfrm>
          <a:prstGeom prst="rtTriangle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92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EBC5AD-605C-4127-BC8A-FD5DE880465F}"/>
              </a:ext>
            </a:extLst>
          </p:cNvPr>
          <p:cNvSpPr/>
          <p:nvPr/>
        </p:nvSpPr>
        <p:spPr>
          <a:xfrm>
            <a:off x="1206500" y="495300"/>
            <a:ext cx="7391400" cy="5334000"/>
          </a:xfrm>
          <a:prstGeom prst="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6DE10-12F6-4EA5-A51A-E79A544D8632}"/>
              </a:ext>
            </a:extLst>
          </p:cNvPr>
          <p:cNvSpPr txBox="1"/>
          <p:nvPr/>
        </p:nvSpPr>
        <p:spPr>
          <a:xfrm>
            <a:off x="2222500" y="901700"/>
            <a:ext cx="273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СПАСИБО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0C6FB-5CF6-4D37-BD11-098E9551551B}"/>
              </a:ext>
            </a:extLst>
          </p:cNvPr>
          <p:cNvSpPr txBox="1"/>
          <p:nvPr/>
        </p:nvSpPr>
        <p:spPr>
          <a:xfrm>
            <a:off x="3190713" y="2844225"/>
            <a:ext cx="79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ЗА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0A44C-6B21-4918-B213-AFD8A8FFCAA2}"/>
              </a:ext>
            </a:extLst>
          </p:cNvPr>
          <p:cNvSpPr txBox="1"/>
          <p:nvPr/>
        </p:nvSpPr>
        <p:spPr>
          <a:xfrm>
            <a:off x="4494439" y="4419600"/>
            <a:ext cx="320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ВНИМАНИЕ</a:t>
            </a:r>
            <a:endParaRPr lang="ru-RU" sz="3200" b="1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2815325-0ED5-46DE-A93B-FB4B84FB2798}"/>
              </a:ext>
            </a:extLst>
          </p:cNvPr>
          <p:cNvSpPr/>
          <p:nvPr/>
        </p:nvSpPr>
        <p:spPr>
          <a:xfrm>
            <a:off x="9477480" y="-1263650"/>
            <a:ext cx="3721100" cy="3543300"/>
          </a:xfrm>
          <a:prstGeom prst="ellipse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41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erdanochk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253</Words>
  <Application>Microsoft Office PowerPoint</Application>
  <PresentationFormat>Широкоэкранный</PresentationFormat>
  <Paragraphs>53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Коша</dc:creator>
  <cp:lastModifiedBy>Коша</cp:lastModifiedBy>
  <cp:revision>22</cp:revision>
  <dcterms:created xsi:type="dcterms:W3CDTF">2024-11-19T15:24:48Z</dcterms:created>
  <dcterms:modified xsi:type="dcterms:W3CDTF">2024-11-21T12:19:12Z</dcterms:modified>
</cp:coreProperties>
</file>