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  <a:srgbClr val="0B5A94"/>
    <a:srgbClr val="0E78C5"/>
    <a:srgbClr val="57B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9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/>
          <p:cNvSpPr/>
          <p:nvPr/>
        </p:nvSpPr>
        <p:spPr>
          <a:xfrm>
            <a:off x="5067299" y="3632482"/>
            <a:ext cx="1076325" cy="172678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E4AC6-D8B6-4618-852A-ED30B3CBBD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</a:rPr>
              <a:t> 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RTOS </a:t>
            </a:r>
            <a:r>
              <a:rPr lang="en-US" sz="1400" kern="0" dirty="0">
                <a:solidFill>
                  <a:prstClr val="white"/>
                </a:solidFill>
              </a:rPr>
              <a:t>NuttX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C7E3-28CC-4426-948E-9C4CE7BE27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Additional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1000" kern="0" dirty="0" smtClean="0">
                <a:solidFill>
                  <a:prstClr val="white"/>
                </a:solidFill>
              </a:rPr>
              <a:t>drivers, …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 smtClean="0">
                <a:solidFill>
                  <a:prstClr val="white"/>
                </a:solidFill>
              </a:rPr>
              <a:t>POSIX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882ED3-6F9D-441B-92B3-B9CB4E3A27F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Micro </a:t>
            </a:r>
            <a:r>
              <a:rPr lang="en-US" sz="1400" kern="0" dirty="0">
                <a:solidFill>
                  <a:prstClr val="white"/>
                </a:solidFill>
              </a:rPr>
              <a:t>XRCE-DDS Middleware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</a:rPr>
              <a:t>C API</a:t>
            </a:r>
            <a:r>
              <a:rPr lang="en-US" sz="1400" kern="0" dirty="0" smtClean="0">
                <a:solidFill>
                  <a:prstClr val="white"/>
                </a:solidFill>
              </a:rPr>
              <a:t/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ROS Client Support Lib </a:t>
            </a: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208020" y="1989992"/>
            <a:ext cx="1338703" cy="33324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none" bIns="36000" rtlCol="0" anchor="b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Standard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ROS 2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/>
            </a:r>
            <a:br>
              <a:rPr lang="en-US" sz="1400" kern="0" dirty="0">
                <a:solidFill>
                  <a:prstClr val="white"/>
                </a:solidFill>
              </a:rPr>
            </a:br>
            <a:endParaRPr lang="en-US" sz="1400" kern="0" dirty="0" smtClean="0">
              <a:solidFill>
                <a:prstClr val="white"/>
              </a:solidFill>
            </a:endParaRPr>
          </a:p>
          <a:p>
            <a:pPr algn="ctr"/>
            <a:endParaRPr lang="en-US" sz="1400" kern="0" dirty="0">
              <a:solidFill>
                <a:prstClr val="white"/>
              </a:solidFill>
            </a:endParaRPr>
          </a:p>
          <a:p>
            <a:pPr algn="ctr"/>
            <a:endParaRPr lang="en-US" sz="1400" kern="0" dirty="0" smtClean="0">
              <a:solidFill>
                <a:prstClr val="white"/>
              </a:solidFill>
            </a:endParaRPr>
          </a:p>
          <a:p>
            <a:pPr algn="ctr"/>
            <a:r>
              <a:rPr lang="en-US" sz="1400" kern="0" dirty="0">
                <a:solidFill>
                  <a:prstClr val="white"/>
                </a:solidFill>
              </a:rPr>
              <a:t/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/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on </a:t>
            </a:r>
            <a:r>
              <a:rPr lang="en-US" sz="1400" kern="0" dirty="0" smtClean="0">
                <a:solidFill>
                  <a:prstClr val="white"/>
                </a:solidFill>
              </a:rPr>
              <a:t>a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“normal” OS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and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microprocessor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platform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C8B1B-4F7C-4CC0-AEA7-71B140296DB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8432487" y="3136315"/>
            <a:ext cx="3998968" cy="373353"/>
          </a:xfrm>
          <a:prstGeom prst="rect">
            <a:avLst/>
          </a:prstGeom>
          <a:solidFill>
            <a:srgbClr val="0E78C5"/>
          </a:solidFill>
          <a:ln w="28575" cap="flat" cmpd="sng" algn="ctr">
            <a:solidFill>
              <a:srgbClr val="0B5A9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Benchmarking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08020" y="1323508"/>
            <a:ext cx="1116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ROS Middleware Interface (</a:t>
            </a:r>
            <a:r>
              <a:rPr lang="en-US" sz="1400" kern="0" dirty="0" err="1">
                <a:solidFill>
                  <a:prstClr val="white"/>
                </a:solidFill>
              </a:rPr>
              <a:t>rmw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47327" y="1852475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000" kern="0" dirty="0" smtClean="0">
                <a:solidFill>
                  <a:prstClr val="white"/>
                </a:solidFill>
              </a:rPr>
              <a:t>+ Additional abstractions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153150" y="4365625"/>
            <a:ext cx="1631156" cy="0"/>
          </a:xfrm>
          <a:prstGeom prst="line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ysDot"/>
            <a:miter lim="800000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7A06EC4-A794-4103-8F67-DF3DD33340F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27828" y="2586409"/>
            <a:ext cx="706085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Predictable </a:t>
            </a:r>
            <a:r>
              <a:rPr lang="en-US" sz="1000" kern="0" dirty="0" smtClean="0">
                <a:solidFill>
                  <a:prstClr val="white"/>
                </a:solidFill>
              </a:rPr>
              <a:t>execution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6F706-440E-4331-86C8-24346D7D4BD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112000" y="1989992"/>
            <a:ext cx="2203326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r>
              <a:rPr lang="en-US" sz="1400" b="1" kern="0" dirty="0">
                <a:solidFill>
                  <a:prstClr val="white"/>
                </a:solidFill>
              </a:rPr>
              <a:t>C++ API</a:t>
            </a:r>
            <a:r>
              <a:rPr lang="en-US" sz="1400" kern="0" dirty="0">
                <a:solidFill>
                  <a:prstClr val="white"/>
                </a:solidFill>
              </a:rPr>
              <a:t/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rclcpp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11785" y="4140231"/>
            <a:ext cx="594583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</a:lvl1pPr>
          </a:lstStyle>
          <a:p>
            <a:r>
              <a:rPr lang="en-US" dirty="0"/>
              <a:t>RTOS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311785" y="1988819"/>
            <a:ext cx="594583" cy="1001619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</a:lvl1pPr>
          </a:lstStyle>
          <a:p>
            <a:r>
              <a:rPr lang="en-US" dirty="0"/>
              <a:t>Client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11785" y="3175925"/>
            <a:ext cx="594583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Middle-</a:t>
            </a:r>
            <a:br>
              <a:rPr lang="en-US" dirty="0" smtClean="0"/>
            </a:br>
            <a:r>
              <a:rPr lang="en-US" dirty="0" smtClean="0"/>
              <a:t>ware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Microcontroller platform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335595" y="1407175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…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336611" y="1323508"/>
            <a:ext cx="1116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271013" y="3470683"/>
            <a:ext cx="792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ROS 2</a:t>
            </a:r>
          </a:p>
          <a:p>
            <a:pPr algn="ctr"/>
            <a:r>
              <a:rPr lang="en-US" sz="1400" kern="0" dirty="0">
                <a:solidFill>
                  <a:prstClr val="white"/>
                </a:solidFill>
              </a:rPr>
              <a:t>Agent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08217" y="3751299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Ethernet,</a:t>
            </a:r>
            <a:br>
              <a:rPr lang="en-US" sz="1000" dirty="0" smtClean="0"/>
            </a:br>
            <a:r>
              <a:rPr lang="en-US" sz="1000" dirty="0" smtClean="0"/>
              <a:t>Bluetooth,</a:t>
            </a:r>
            <a:br>
              <a:rPr lang="en-US" sz="1000" dirty="0" smtClean="0"/>
            </a:br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147327" y="1323508"/>
            <a:ext cx="1116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457732" y="1407175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…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844580-9613-44A2-B61D-85F8FEF78C5C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657914" y="2061992"/>
            <a:ext cx="576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Embedded transform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03820" y="2061992"/>
            <a:ext cx="576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System</a:t>
            </a:r>
            <a:br>
              <a:rPr lang="en-US" sz="1000" kern="0" dirty="0">
                <a:solidFill>
                  <a:prstClr val="white"/>
                </a:solidFill>
              </a:rPr>
            </a:br>
            <a:r>
              <a:rPr lang="en-US" sz="1000" kern="0" dirty="0">
                <a:solidFill>
                  <a:prstClr val="white"/>
                </a:solidFill>
              </a:rPr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11130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24020" y="1026089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08020" y="942422"/>
            <a:ext cx="1116000" cy="46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78" name="Freeform 77"/>
          <p:cNvSpPr/>
          <p:nvPr/>
        </p:nvSpPr>
        <p:spPr>
          <a:xfrm>
            <a:off x="5067299" y="3632482"/>
            <a:ext cx="1076325" cy="172678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8020" y="5088474"/>
            <a:ext cx="1338703" cy="234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</a:rPr>
              <a:t>Microprocessor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E4AC6-D8B6-4618-852A-ED30B3CBBD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</a:rPr>
              <a:t> 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RTOS </a:t>
            </a:r>
            <a:r>
              <a:rPr lang="en-US" sz="1400" kern="0" dirty="0">
                <a:solidFill>
                  <a:prstClr val="white"/>
                </a:solidFill>
              </a:rPr>
              <a:t>NuttX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C7E3-28CC-4426-948E-9C4CE7BE27A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Additional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1000" kern="0" dirty="0" smtClean="0">
                <a:solidFill>
                  <a:prstClr val="white"/>
                </a:solidFill>
              </a:rPr>
              <a:t>drivers, …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 smtClean="0">
                <a:solidFill>
                  <a:prstClr val="white"/>
                </a:solidFill>
              </a:rPr>
              <a:t>POSIX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882ED3-6F9D-441B-92B3-B9CB4E3A27F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Micro </a:t>
            </a:r>
            <a:r>
              <a:rPr lang="en-US" sz="1400" kern="0" dirty="0">
                <a:solidFill>
                  <a:prstClr val="white"/>
                </a:solidFill>
              </a:rPr>
              <a:t>XRCE-DDS Middleware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</a:rPr>
              <a:t>C API</a:t>
            </a:r>
            <a:r>
              <a:rPr lang="en-US" sz="1400" kern="0" dirty="0" smtClean="0">
                <a:solidFill>
                  <a:prstClr val="white"/>
                </a:solidFill>
              </a:rPr>
              <a:t/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ROS Client Support Lib </a:t>
            </a: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08020" y="1985652"/>
            <a:ext cx="1338703" cy="2917336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vert="horz" wrap="none" lIns="0" tIns="0" rIns="0" bIns="36000" rtlCol="0" anchor="b" anchorCtr="0"/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</a:rPr>
              <a:t>Standard</a:t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>ROS 2</a:t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on a “normal”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operating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system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C8B1B-4F7C-4CC0-AEA7-71B140296D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6200000">
            <a:off x="8241943" y="2945772"/>
            <a:ext cx="4380054" cy="373353"/>
          </a:xfrm>
          <a:prstGeom prst="rect">
            <a:avLst/>
          </a:prstGeom>
          <a:solidFill>
            <a:srgbClr val="0E78C5"/>
          </a:solidFill>
          <a:ln w="28575" cap="flat" cmpd="sng" algn="ctr">
            <a:solidFill>
              <a:srgbClr val="0B5A9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Benchmarking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844580-9613-44A2-B61D-85F8FEF78C5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27786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Embedded transform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47327" y="942422"/>
            <a:ext cx="1116000" cy="46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ROS Middleware Interface (</a:t>
            </a:r>
            <a:r>
              <a:rPr lang="en-US" sz="1400" kern="0" dirty="0" err="1">
                <a:solidFill>
                  <a:prstClr val="white"/>
                </a:solidFill>
              </a:rPr>
              <a:t>rmw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147327" y="1471180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000" kern="0" dirty="0" smtClean="0">
                <a:solidFill>
                  <a:prstClr val="white"/>
                </a:solidFill>
              </a:rPr>
              <a:t>+ Additional abstractions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153150" y="4365625"/>
            <a:ext cx="1631156" cy="0"/>
          </a:xfrm>
          <a:prstGeom prst="line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ysDot"/>
            <a:miter lim="800000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7A06EC4-A794-4103-8F67-DF3DD33340F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05914" y="2586409"/>
            <a:ext cx="828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Predictable </a:t>
            </a:r>
            <a:r>
              <a:rPr lang="en-US" sz="1000" kern="0" dirty="0" smtClean="0">
                <a:solidFill>
                  <a:prstClr val="white"/>
                </a:solidFill>
              </a:rPr>
              <a:t>execution, …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6F706-440E-4331-86C8-24346D7D4BD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67326" y="1989992"/>
            <a:ext cx="1548000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r>
              <a:rPr lang="en-US" sz="1400" b="1" kern="0" dirty="0">
                <a:solidFill>
                  <a:prstClr val="white"/>
                </a:solidFill>
              </a:rPr>
              <a:t>C++ API</a:t>
            </a:r>
            <a:r>
              <a:rPr lang="en-US" sz="1400" kern="0" dirty="0">
                <a:solidFill>
                  <a:prstClr val="white"/>
                </a:solidFill>
              </a:rPr>
              <a:t/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rclcpp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11786" y="4140231"/>
            <a:ext cx="495154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RTOS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311786" y="1603939"/>
            <a:ext cx="495154" cy="1386500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Client library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311786" y="3175925"/>
            <a:ext cx="495154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Middle-</a:t>
            </a:r>
            <a:br>
              <a:rPr lang="en-US" dirty="0" smtClean="0"/>
            </a:br>
            <a:r>
              <a:rPr lang="en-US" dirty="0" smtClean="0"/>
              <a:t>ware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Microcontroller platform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457732" y="1026089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336611" y="942422"/>
            <a:ext cx="1116000" cy="46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877345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System</a:t>
            </a:r>
            <a:br>
              <a:rPr lang="en-US" sz="1000" kern="0" dirty="0">
                <a:solidFill>
                  <a:prstClr val="white"/>
                </a:solidFill>
              </a:rPr>
            </a:br>
            <a:r>
              <a:rPr lang="en-US" sz="1000" kern="0" dirty="0">
                <a:solidFill>
                  <a:prstClr val="white"/>
                </a:solidFill>
              </a:rPr>
              <a:t>modes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126904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Diagnostics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800" kern="0" dirty="0" smtClean="0">
                <a:solidFill>
                  <a:prstClr val="white"/>
                </a:solidFill>
              </a:rPr>
              <a:t>(port of ROS 1)</a:t>
            </a:r>
            <a:endParaRPr lang="en-US" sz="800" kern="0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35300" y="822960"/>
            <a:ext cx="1750059" cy="460248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271013" y="3470683"/>
            <a:ext cx="792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ROS 2</a:t>
            </a:r>
          </a:p>
          <a:p>
            <a:pPr algn="ctr"/>
            <a:r>
              <a:rPr lang="en-US" sz="1400" kern="0" dirty="0">
                <a:solidFill>
                  <a:prstClr val="white"/>
                </a:solidFill>
              </a:rPr>
              <a:t>Agent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08217" y="3751299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Ethernet,</a:t>
            </a:r>
            <a:br>
              <a:rPr lang="en-US" sz="1000" dirty="0" smtClean="0"/>
            </a:br>
            <a:r>
              <a:rPr lang="en-US" sz="1000" dirty="0" smtClean="0"/>
              <a:t>Bluetooth,</a:t>
            </a:r>
            <a:br>
              <a:rPr lang="en-US" sz="1000" dirty="0" smtClean="0"/>
            </a:br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958461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System</a:t>
            </a:r>
            <a:br>
              <a:rPr lang="en-US" sz="1000" kern="0" dirty="0">
                <a:solidFill>
                  <a:prstClr val="white"/>
                </a:solidFill>
              </a:rPr>
            </a:br>
            <a:r>
              <a:rPr lang="en-US" sz="1000" kern="0" dirty="0">
                <a:solidFill>
                  <a:prstClr val="white"/>
                </a:solidFill>
              </a:rPr>
              <a:t>modes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08020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Diagnostics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800" kern="0" dirty="0">
                <a:solidFill>
                  <a:prstClr val="white"/>
                </a:solidFill>
              </a:rPr>
              <a:t>(port of ROS 1)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650569" y="822960"/>
            <a:ext cx="3772831" cy="6999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(CR/AEE1)</dc:creator>
  <cp:lastModifiedBy>Lange Ralph (CR/AEE1)</cp:lastModifiedBy>
  <cp:revision>7</cp:revision>
  <dcterms:created xsi:type="dcterms:W3CDTF">2019-08-02T13:23:54Z</dcterms:created>
  <dcterms:modified xsi:type="dcterms:W3CDTF">2019-08-02T14:10:47Z</dcterms:modified>
</cp:coreProperties>
</file>