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9D9D9"/>
    <a:srgbClr val="0B5A94"/>
    <a:srgbClr val="0E78C5"/>
    <a:srgbClr val="57B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3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3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9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9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6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4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6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DA9A-A210-41E0-87BB-6A997ECEACCB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0406-8C53-4628-89BE-AF649C069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tags" Target="../tags/tag53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77"/>
          <p:cNvSpPr/>
          <p:nvPr/>
        </p:nvSpPr>
        <p:spPr>
          <a:xfrm>
            <a:off x="5505450" y="3632482"/>
            <a:ext cx="638174" cy="172678"/>
          </a:xfrm>
          <a:custGeom>
            <a:avLst/>
            <a:gdLst>
              <a:gd name="connsiteX0" fmla="*/ 0 w 1089660"/>
              <a:gd name="connsiteY0" fmla="*/ 101558 h 194715"/>
              <a:gd name="connsiteX1" fmla="*/ 327660 w 1089660"/>
              <a:gd name="connsiteY1" fmla="*/ 2498 h 194715"/>
              <a:gd name="connsiteX2" fmla="*/ 693420 w 1089660"/>
              <a:gd name="connsiteY2" fmla="*/ 192998 h 194715"/>
              <a:gd name="connsiteX3" fmla="*/ 1089660 w 1089660"/>
              <a:gd name="connsiteY3" fmla="*/ 101558 h 194715"/>
              <a:gd name="connsiteX4" fmla="*/ 1089660 w 1089660"/>
              <a:gd name="connsiteY4" fmla="*/ 101558 h 194715"/>
              <a:gd name="connsiteX5" fmla="*/ 1089660 w 1089660"/>
              <a:gd name="connsiteY5" fmla="*/ 101558 h 194715"/>
              <a:gd name="connsiteX0" fmla="*/ 0 w 1089660"/>
              <a:gd name="connsiteY0" fmla="*/ 70227 h 162487"/>
              <a:gd name="connsiteX1" fmla="*/ 313195 w 1089660"/>
              <a:gd name="connsiteY1" fmla="*/ 4504 h 162487"/>
              <a:gd name="connsiteX2" fmla="*/ 693420 w 1089660"/>
              <a:gd name="connsiteY2" fmla="*/ 161667 h 162487"/>
              <a:gd name="connsiteX3" fmla="*/ 1089660 w 1089660"/>
              <a:gd name="connsiteY3" fmla="*/ 70227 h 162487"/>
              <a:gd name="connsiteX4" fmla="*/ 1089660 w 1089660"/>
              <a:gd name="connsiteY4" fmla="*/ 70227 h 162487"/>
              <a:gd name="connsiteX5" fmla="*/ 1089660 w 1089660"/>
              <a:gd name="connsiteY5" fmla="*/ 70227 h 162487"/>
              <a:gd name="connsiteX0" fmla="*/ 0 w 1089660"/>
              <a:gd name="connsiteY0" fmla="*/ 70838 h 172678"/>
              <a:gd name="connsiteX1" fmla="*/ 313195 w 1089660"/>
              <a:gd name="connsiteY1" fmla="*/ 5115 h 172678"/>
              <a:gd name="connsiteX2" fmla="*/ 715116 w 1089660"/>
              <a:gd name="connsiteY2" fmla="*/ 171803 h 172678"/>
              <a:gd name="connsiteX3" fmla="*/ 1089660 w 1089660"/>
              <a:gd name="connsiteY3" fmla="*/ 70838 h 172678"/>
              <a:gd name="connsiteX4" fmla="*/ 1089660 w 1089660"/>
              <a:gd name="connsiteY4" fmla="*/ 70838 h 172678"/>
              <a:gd name="connsiteX5" fmla="*/ 1089660 w 1089660"/>
              <a:gd name="connsiteY5" fmla="*/ 70838 h 17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72678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7E4AC6-D8B6-4618-852A-ED30B3CBBDC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147327" y="4132199"/>
            <a:ext cx="3168000" cy="762758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</a:rPr>
              <a:t> 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RTOS </a:t>
            </a:r>
            <a:r>
              <a:rPr lang="en-US" sz="1400" kern="0" dirty="0">
                <a:solidFill>
                  <a:prstClr val="white"/>
                </a:solidFill>
              </a:rPr>
              <a:t>NuttX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C7E3-28CC-4426-948E-9C4CE7BE27A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27829" y="4447275"/>
            <a:ext cx="706085" cy="378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prstClr val="white"/>
                </a:solidFill>
              </a:rPr>
              <a:t>Additional</a:t>
            </a:r>
            <a:br>
              <a:rPr lang="en-US" sz="1000" kern="0" dirty="0" smtClean="0">
                <a:solidFill>
                  <a:prstClr val="white"/>
                </a:solidFill>
              </a:rPr>
            </a:br>
            <a:r>
              <a:rPr lang="en-US" sz="1000" kern="0" dirty="0" smtClean="0">
                <a:solidFill>
                  <a:prstClr val="white"/>
                </a:solidFill>
              </a:rPr>
              <a:t>drivers, …</a:t>
            </a:r>
            <a:endParaRPr lang="en-US" sz="1000" kern="0" dirty="0">
              <a:solidFill>
                <a:prstClr val="whit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147327" y="4132199"/>
            <a:ext cx="1663577" cy="23400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kern="0" dirty="0" smtClean="0">
                <a:solidFill>
                  <a:prstClr val="white"/>
                </a:solidFill>
              </a:rPr>
              <a:t>POSIX</a:t>
            </a:r>
            <a:endParaRPr lang="en-US" sz="1400" kern="0" dirty="0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882ED3-6F9D-441B-92B3-B9CB4E3A27F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147327" y="3470683"/>
            <a:ext cx="3168000" cy="468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</a:rPr>
              <a:t>Micro XRCE-DDS Middleware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814742-EAFD-498E-A7B9-3AE25386FA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147327" y="2514409"/>
            <a:ext cx="3168000" cy="468000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wrap="none" lIns="72000" tIns="0" rIns="0" bIns="0" rtlCol="0" anchor="ctr" anchorCtr="0"/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</a:rPr>
              <a:t>C API</a:t>
            </a:r>
            <a:r>
              <a:rPr lang="en-US" sz="1400" kern="0" dirty="0" smtClean="0">
                <a:solidFill>
                  <a:prstClr val="white"/>
                </a:solidFill>
              </a:rPr>
              <a:t/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ROS Client Support Lib </a:t>
            </a:r>
            <a:r>
              <a:rPr lang="en-US" sz="1400" kern="0" dirty="0">
                <a:solidFill>
                  <a:prstClr val="white"/>
                </a:solidFill>
              </a:rPr>
              <a:t>(</a:t>
            </a:r>
            <a:r>
              <a:rPr lang="en-US" sz="1400" kern="0" dirty="0" err="1">
                <a:solidFill>
                  <a:prstClr val="white"/>
                </a:solidFill>
              </a:rPr>
              <a:t>rcl</a:t>
            </a:r>
            <a:r>
              <a:rPr lang="en-US" sz="1400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178F51-028C-4184-9F8B-01114BBC2DF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739624" y="1989992"/>
            <a:ext cx="617760" cy="290496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vert="horz" wrap="none" bIns="36000" rtlCol="0" anchor="b"/>
          <a:lstStyle/>
          <a:p>
            <a:pPr algn="ctr"/>
            <a:r>
              <a:rPr lang="en-US" sz="1400" kern="0" dirty="0" smtClean="0">
                <a:solidFill>
                  <a:prstClr val="white"/>
                </a:solidFill>
              </a:rPr>
              <a:t>ROS 2</a:t>
            </a:r>
          </a:p>
          <a:p>
            <a:pPr algn="ctr"/>
            <a:r>
              <a:rPr lang="en-US" sz="1400" kern="0" dirty="0" smtClean="0">
                <a:solidFill>
                  <a:prstClr val="white"/>
                </a:solidFill>
              </a:rPr>
              <a:t>stack</a:t>
            </a:r>
            <a:endParaRPr lang="en-US" sz="1400" kern="0" dirty="0">
              <a:solidFill>
                <a:prstClr val="white"/>
              </a:solidFill>
            </a:endParaRPr>
          </a:p>
          <a:p>
            <a:pPr algn="ctr"/>
            <a:endParaRPr lang="en-US" sz="1400" kern="0" dirty="0" smtClean="0">
              <a:solidFill>
                <a:prstClr val="white"/>
              </a:solidFill>
            </a:endParaRPr>
          </a:p>
          <a:p>
            <a:pPr algn="ctr"/>
            <a:endParaRPr lang="en-US" sz="1400" kern="0" dirty="0">
              <a:solidFill>
                <a:prstClr val="white"/>
              </a:solidFill>
            </a:endParaRPr>
          </a:p>
          <a:p>
            <a:pPr algn="ctr"/>
            <a:endParaRPr lang="en-US" sz="1400" kern="0" dirty="0" smtClean="0">
              <a:solidFill>
                <a:prstClr val="white"/>
              </a:solidFill>
            </a:endParaRPr>
          </a:p>
          <a:p>
            <a:pPr algn="ctr"/>
            <a:endParaRPr lang="en-US" sz="1400" kern="0" dirty="0">
              <a:solidFill>
                <a:prstClr val="white"/>
              </a:solidFill>
            </a:endParaRPr>
          </a:p>
          <a:p>
            <a:pPr algn="ctr"/>
            <a:endParaRPr lang="en-US" sz="1400" kern="0" dirty="0" smtClean="0">
              <a:solidFill>
                <a:prstClr val="white"/>
              </a:solidFill>
            </a:endParaRPr>
          </a:p>
          <a:p>
            <a:pPr algn="ctr"/>
            <a:endParaRPr lang="en-US" sz="1400" kern="0" dirty="0">
              <a:solidFill>
                <a:prstClr val="white"/>
              </a:solidFill>
            </a:endParaRPr>
          </a:p>
          <a:p>
            <a:pPr algn="ctr"/>
            <a:r>
              <a:rPr lang="en-US" sz="1400" kern="0" dirty="0" smtClean="0">
                <a:solidFill>
                  <a:prstClr val="white"/>
                </a:solidFill>
              </a:rPr>
              <a:t>on a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normal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OS</a:t>
            </a:r>
            <a:endParaRPr lang="en-US" sz="1400" kern="0" dirty="0">
              <a:solidFill>
                <a:prstClr val="whit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FC8B1B-4F7C-4CC0-AEA7-71B140296DB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8479811" y="3088992"/>
            <a:ext cx="3998968" cy="468000"/>
          </a:xfrm>
          <a:prstGeom prst="rect">
            <a:avLst/>
          </a:prstGeom>
          <a:solidFill>
            <a:srgbClr val="0E78C5"/>
          </a:solidFill>
          <a:ln w="28575" cap="flat" cmpd="sng" algn="ctr">
            <a:solidFill>
              <a:srgbClr val="0B5A9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Benchmarking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739624" y="1323508"/>
            <a:ext cx="936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Application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component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814742-EAFD-498E-A7B9-3AE25386FA4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147327" y="3175925"/>
            <a:ext cx="3168000" cy="234000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ROS Middleware Interface (</a:t>
            </a:r>
            <a:r>
              <a:rPr lang="en-US" sz="1400" kern="0" dirty="0" err="1">
                <a:solidFill>
                  <a:prstClr val="white"/>
                </a:solidFill>
              </a:rPr>
              <a:t>rmw</a:t>
            </a:r>
            <a:r>
              <a:rPr lang="en-US" sz="1400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147327" y="3043167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47327" y="1852475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147327" y="4955715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47327" y="3999441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810904" y="4132199"/>
            <a:ext cx="1504422" cy="23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000" kern="0" dirty="0" smtClean="0">
                <a:solidFill>
                  <a:prstClr val="white"/>
                </a:solidFill>
              </a:rPr>
              <a:t>+ Additional abstractions</a:t>
            </a:r>
            <a:endParaRPr lang="en-US" sz="1000" kern="0" dirty="0">
              <a:solidFill>
                <a:prstClr val="white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153150" y="4365625"/>
            <a:ext cx="1631156" cy="0"/>
          </a:xfrm>
          <a:prstGeom prst="line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ysDot"/>
            <a:miter lim="800000"/>
          </a:ln>
          <a:effectLst/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7A06EC4-A794-4103-8F67-DF3DD33340F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579820" y="2586409"/>
            <a:ext cx="653983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prstClr val="white"/>
                </a:solidFill>
              </a:rPr>
              <a:t>Predictable</a:t>
            </a:r>
            <a:br>
              <a:rPr lang="en-US" sz="1000" kern="0" dirty="0" smtClean="0">
                <a:solidFill>
                  <a:prstClr val="white"/>
                </a:solidFill>
              </a:rPr>
            </a:br>
            <a:r>
              <a:rPr lang="en-US" sz="1000" kern="0" dirty="0" smtClean="0">
                <a:solidFill>
                  <a:prstClr val="white"/>
                </a:solidFill>
              </a:rPr>
              <a:t>execution</a:t>
            </a:r>
            <a:endParaRPr lang="en-US" sz="1000" kern="0" dirty="0">
              <a:solidFill>
                <a:prstClr val="white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6F706-440E-4331-86C8-24346D7D4BD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162352" y="1989992"/>
            <a:ext cx="2152974" cy="468000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wrap="none" lIns="72000" tIns="0" rIns="0" bIns="0" rtlCol="0" anchor="ctr" anchorCtr="0"/>
          <a:lstStyle/>
          <a:p>
            <a:r>
              <a:rPr lang="en-US" sz="1400" b="1" kern="0" dirty="0">
                <a:solidFill>
                  <a:prstClr val="white"/>
                </a:solidFill>
              </a:rPr>
              <a:t>C++ API</a:t>
            </a:r>
            <a:r>
              <a:rPr lang="en-US" sz="1400" kern="0" dirty="0">
                <a:solidFill>
                  <a:prstClr val="white"/>
                </a:solidFill>
              </a:rPr>
              <a:t/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(</a:t>
            </a:r>
            <a:r>
              <a:rPr lang="en-US" sz="1400" kern="0" dirty="0" err="1">
                <a:solidFill>
                  <a:prstClr val="white"/>
                </a:solidFill>
              </a:rPr>
              <a:t>rclcpp</a:t>
            </a:r>
            <a:r>
              <a:rPr lang="en-US" sz="1400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311785" y="4140231"/>
            <a:ext cx="594583" cy="762757"/>
          </a:xfrm>
          <a:prstGeom prst="rect">
            <a:avLst/>
          </a:prstGeom>
          <a:noFill/>
        </p:spPr>
        <p:txBody>
          <a:bodyPr vert="vert270" wrap="none" lIns="72000" tIns="0" rIns="0" bIns="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</a:lvl1pPr>
          </a:lstStyle>
          <a:p>
            <a:r>
              <a:rPr lang="en-US" dirty="0"/>
              <a:t>RTOS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311785" y="1988819"/>
            <a:ext cx="594583" cy="1001619"/>
          </a:xfrm>
          <a:prstGeom prst="rect">
            <a:avLst/>
          </a:prstGeom>
          <a:noFill/>
        </p:spPr>
        <p:txBody>
          <a:bodyPr vert="vert270" wrap="none" lIns="72000" tIns="0" rIns="0" bIns="0" rtlCol="0" anchor="t" anchorCtr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</a:lvl1pPr>
          </a:lstStyle>
          <a:p>
            <a:r>
              <a:rPr lang="en-US" dirty="0"/>
              <a:t>Client</a:t>
            </a:r>
            <a:br>
              <a:rPr lang="en-US" dirty="0"/>
            </a:br>
            <a:r>
              <a:rPr lang="en-US" dirty="0"/>
              <a:t>library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311785" y="3175925"/>
            <a:ext cx="594583" cy="762757"/>
          </a:xfrm>
          <a:prstGeom prst="rect">
            <a:avLst/>
          </a:prstGeom>
          <a:noFill/>
        </p:spPr>
        <p:txBody>
          <a:bodyPr vert="vert270" wrap="none" lIns="7200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Middle-</a:t>
            </a:r>
            <a:br>
              <a:rPr lang="en-US" dirty="0" smtClean="0"/>
            </a:br>
            <a:r>
              <a:rPr lang="en-US" dirty="0" smtClean="0"/>
              <a:t>ware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3FF6FA8-BE1D-467A-BE04-8FFD8DA52E69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739624" y="5088474"/>
            <a:ext cx="617760" cy="23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err="1" smtClean="0">
                <a:solidFill>
                  <a:prstClr val="white"/>
                </a:solidFill>
              </a:rPr>
              <a:t>uP</a:t>
            </a:r>
            <a:endParaRPr lang="en-US" sz="1400" kern="0" dirty="0">
              <a:solidFill>
                <a:prstClr val="white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915CCF-6F0D-4EFC-AD45-B648779CF69C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683785" y="1407175"/>
            <a:ext cx="461012" cy="36933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7162352" y="1323508"/>
            <a:ext cx="936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Application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component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178F51-028C-4184-9F8B-01114BBC2DF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891857" y="3470683"/>
            <a:ext cx="612000" cy="468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</a:rPr>
              <a:t>ROS 2</a:t>
            </a:r>
          </a:p>
          <a:p>
            <a:pPr algn="ctr"/>
            <a:r>
              <a:rPr lang="en-US" sz="1400" kern="0" dirty="0">
                <a:solidFill>
                  <a:prstClr val="white"/>
                </a:solidFill>
              </a:rPr>
              <a:t>Agent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35478" y="3762374"/>
            <a:ext cx="736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Ethernet,</a:t>
            </a:r>
            <a:br>
              <a:rPr lang="en-US" sz="1000" dirty="0" smtClean="0"/>
            </a:br>
            <a:r>
              <a:rPr lang="en-US" sz="1000" dirty="0" smtClean="0"/>
              <a:t>Bluetooth</a:t>
            </a:r>
            <a:r>
              <a:rPr lang="en-US" sz="1000" dirty="0" smtClean="0"/>
              <a:t>,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Serial</a:t>
            </a:r>
            <a:endParaRPr lang="en-US" sz="1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147327" y="1323508"/>
            <a:ext cx="936000" cy="46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Application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component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915CCF-6F0D-4EFC-AD45-B648779CF69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102103" y="1407175"/>
            <a:ext cx="461012" cy="36933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844580-9613-44A2-B61D-85F8FEF78C5C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657914" y="2061992"/>
            <a:ext cx="576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Embedded transform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A990AF-7589-4F79-A243-C61573776F0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003820" y="2061992"/>
            <a:ext cx="576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System</a:t>
            </a:r>
            <a:br>
              <a:rPr lang="en-US" sz="1000" kern="0" dirty="0">
                <a:solidFill>
                  <a:prstClr val="white"/>
                </a:solidFill>
              </a:rPr>
            </a:br>
            <a:r>
              <a:rPr lang="en-US" sz="1000" kern="0" dirty="0">
                <a:solidFill>
                  <a:prstClr val="white"/>
                </a:solidFill>
              </a:rPr>
              <a:t>modes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FF6FA8-BE1D-467A-BE04-8FFD8DA52E6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147327" y="5088474"/>
            <a:ext cx="3168000" cy="23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</a:rPr>
              <a:t>microcontroller</a:t>
            </a:r>
            <a:endParaRPr lang="en-US" sz="1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17915CCF-6F0D-4EFC-AD45-B648779CF69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24020" y="1026089"/>
            <a:ext cx="461012" cy="36933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208020" y="942422"/>
            <a:ext cx="1116000" cy="468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Application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component</a:t>
            </a:r>
          </a:p>
        </p:txBody>
      </p:sp>
      <p:sp>
        <p:nvSpPr>
          <p:cNvPr id="78" name="Freeform 77"/>
          <p:cNvSpPr/>
          <p:nvPr/>
        </p:nvSpPr>
        <p:spPr>
          <a:xfrm>
            <a:off x="5067299" y="3632482"/>
            <a:ext cx="1076325" cy="172678"/>
          </a:xfrm>
          <a:custGeom>
            <a:avLst/>
            <a:gdLst>
              <a:gd name="connsiteX0" fmla="*/ 0 w 1089660"/>
              <a:gd name="connsiteY0" fmla="*/ 101558 h 194715"/>
              <a:gd name="connsiteX1" fmla="*/ 327660 w 1089660"/>
              <a:gd name="connsiteY1" fmla="*/ 2498 h 194715"/>
              <a:gd name="connsiteX2" fmla="*/ 693420 w 1089660"/>
              <a:gd name="connsiteY2" fmla="*/ 192998 h 194715"/>
              <a:gd name="connsiteX3" fmla="*/ 1089660 w 1089660"/>
              <a:gd name="connsiteY3" fmla="*/ 101558 h 194715"/>
              <a:gd name="connsiteX4" fmla="*/ 1089660 w 1089660"/>
              <a:gd name="connsiteY4" fmla="*/ 101558 h 194715"/>
              <a:gd name="connsiteX5" fmla="*/ 1089660 w 1089660"/>
              <a:gd name="connsiteY5" fmla="*/ 101558 h 194715"/>
              <a:gd name="connsiteX0" fmla="*/ 0 w 1089660"/>
              <a:gd name="connsiteY0" fmla="*/ 70227 h 162487"/>
              <a:gd name="connsiteX1" fmla="*/ 313195 w 1089660"/>
              <a:gd name="connsiteY1" fmla="*/ 4504 h 162487"/>
              <a:gd name="connsiteX2" fmla="*/ 693420 w 1089660"/>
              <a:gd name="connsiteY2" fmla="*/ 161667 h 162487"/>
              <a:gd name="connsiteX3" fmla="*/ 1089660 w 1089660"/>
              <a:gd name="connsiteY3" fmla="*/ 70227 h 162487"/>
              <a:gd name="connsiteX4" fmla="*/ 1089660 w 1089660"/>
              <a:gd name="connsiteY4" fmla="*/ 70227 h 162487"/>
              <a:gd name="connsiteX5" fmla="*/ 1089660 w 1089660"/>
              <a:gd name="connsiteY5" fmla="*/ 70227 h 162487"/>
              <a:gd name="connsiteX0" fmla="*/ 0 w 1089660"/>
              <a:gd name="connsiteY0" fmla="*/ 70838 h 172678"/>
              <a:gd name="connsiteX1" fmla="*/ 313195 w 1089660"/>
              <a:gd name="connsiteY1" fmla="*/ 5115 h 172678"/>
              <a:gd name="connsiteX2" fmla="*/ 715116 w 1089660"/>
              <a:gd name="connsiteY2" fmla="*/ 171803 h 172678"/>
              <a:gd name="connsiteX3" fmla="*/ 1089660 w 1089660"/>
              <a:gd name="connsiteY3" fmla="*/ 70838 h 172678"/>
              <a:gd name="connsiteX4" fmla="*/ 1089660 w 1089660"/>
              <a:gd name="connsiteY4" fmla="*/ 70838 h 172678"/>
              <a:gd name="connsiteX5" fmla="*/ 1089660 w 1089660"/>
              <a:gd name="connsiteY5" fmla="*/ 70838 h 17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72678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FF6FA8-BE1D-467A-BE04-8FFD8DA52E6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8020" y="5088474"/>
            <a:ext cx="1338703" cy="234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</a:rPr>
              <a:t>Microprocessor</a:t>
            </a:r>
            <a:endParaRPr lang="en-US" sz="1400" kern="0" dirty="0">
              <a:solidFill>
                <a:prstClr val="whit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7E4AC6-D8B6-4618-852A-ED30B3CBBDC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147327" y="4132199"/>
            <a:ext cx="3168000" cy="762758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 smtClean="0">
                <a:solidFill>
                  <a:prstClr val="white"/>
                </a:solidFill>
              </a:rPr>
              <a:t> 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RTOS </a:t>
            </a:r>
            <a:r>
              <a:rPr lang="en-US" sz="1400" kern="0" dirty="0">
                <a:solidFill>
                  <a:prstClr val="white"/>
                </a:solidFill>
              </a:rPr>
              <a:t>NuttX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C7E3-28CC-4426-948E-9C4CE7BE27A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527829" y="4447275"/>
            <a:ext cx="706085" cy="378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prstClr val="white"/>
                </a:solidFill>
              </a:rPr>
              <a:t>Additional</a:t>
            </a:r>
            <a:br>
              <a:rPr lang="en-US" sz="1000" kern="0" dirty="0" smtClean="0">
                <a:solidFill>
                  <a:prstClr val="white"/>
                </a:solidFill>
              </a:rPr>
            </a:br>
            <a:r>
              <a:rPr lang="en-US" sz="1000" kern="0" dirty="0" smtClean="0">
                <a:solidFill>
                  <a:prstClr val="white"/>
                </a:solidFill>
              </a:rPr>
              <a:t>drivers, …</a:t>
            </a:r>
            <a:endParaRPr lang="en-US" sz="1000" kern="0" dirty="0">
              <a:solidFill>
                <a:prstClr val="whit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147327" y="4132199"/>
            <a:ext cx="1663577" cy="23400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400" kern="0" dirty="0" smtClean="0">
                <a:solidFill>
                  <a:prstClr val="white"/>
                </a:solidFill>
              </a:rPr>
              <a:t>POSIX</a:t>
            </a:r>
            <a:endParaRPr lang="en-US" sz="1400" kern="0" dirty="0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882ED3-6F9D-441B-92B3-B9CB4E3A27F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47327" y="3470683"/>
            <a:ext cx="3168000" cy="468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</a:rPr>
              <a:t>Micro XRCE-DDS Middleware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814742-EAFD-498E-A7B9-3AE25386FA4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147327" y="2514409"/>
            <a:ext cx="3168000" cy="468000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wrap="none" lIns="72000" tIns="0" rIns="0" bIns="0" rtlCol="0" anchor="ctr" anchorCtr="0"/>
          <a:lstStyle/>
          <a:p>
            <a:pPr>
              <a:defRPr/>
            </a:pPr>
            <a:r>
              <a:rPr lang="en-US" sz="1400" b="1" kern="0" dirty="0" smtClean="0">
                <a:solidFill>
                  <a:prstClr val="white"/>
                </a:solidFill>
              </a:rPr>
              <a:t>C API</a:t>
            </a:r>
            <a:r>
              <a:rPr lang="en-US" sz="1400" kern="0" dirty="0" smtClean="0">
                <a:solidFill>
                  <a:prstClr val="white"/>
                </a:solidFill>
              </a:rPr>
              <a:t/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ROS Client Support Lib </a:t>
            </a:r>
            <a:r>
              <a:rPr lang="en-US" sz="1400" kern="0" dirty="0">
                <a:solidFill>
                  <a:prstClr val="white"/>
                </a:solidFill>
              </a:rPr>
              <a:t>(</a:t>
            </a:r>
            <a:r>
              <a:rPr lang="en-US" sz="1400" kern="0" dirty="0" err="1">
                <a:solidFill>
                  <a:prstClr val="white"/>
                </a:solidFill>
              </a:rPr>
              <a:t>rcl</a:t>
            </a:r>
            <a:r>
              <a:rPr lang="en-US" sz="1400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178F51-028C-4184-9F8B-01114BBC2DF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208020" y="1985652"/>
            <a:ext cx="1338703" cy="2917336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vert="horz" wrap="none" lIns="0" tIns="0" rIns="0" bIns="36000" rtlCol="0" anchor="b" anchorCtr="0"/>
          <a:lstStyle/>
          <a:p>
            <a:pPr algn="ctr">
              <a:defRPr/>
            </a:pPr>
            <a:r>
              <a:rPr lang="en-US" b="1" kern="0" dirty="0" smtClean="0">
                <a:solidFill>
                  <a:prstClr val="white"/>
                </a:solidFill>
              </a:rPr>
              <a:t>Standard</a:t>
            </a:r>
            <a:br>
              <a:rPr lang="en-US" b="1" kern="0" dirty="0" smtClean="0">
                <a:solidFill>
                  <a:prstClr val="white"/>
                </a:solidFill>
              </a:rPr>
            </a:br>
            <a:r>
              <a:rPr lang="en-US" b="1" kern="0" dirty="0" smtClean="0">
                <a:solidFill>
                  <a:prstClr val="white"/>
                </a:solidFill>
              </a:rPr>
              <a:t>ROS 2</a:t>
            </a:r>
            <a:br>
              <a:rPr lang="en-US" b="1" kern="0" dirty="0" smtClean="0">
                <a:solidFill>
                  <a:prstClr val="white"/>
                </a:solidFill>
              </a:rPr>
            </a:br>
            <a:r>
              <a:rPr lang="en-US" b="1" kern="0" dirty="0" smtClean="0">
                <a:solidFill>
                  <a:prstClr val="white"/>
                </a:solidFill>
              </a:rPr>
              <a:t/>
            </a:r>
            <a:br>
              <a:rPr lang="en-US" b="1" kern="0" dirty="0" smtClean="0">
                <a:solidFill>
                  <a:prstClr val="white"/>
                </a:solidFill>
              </a:rPr>
            </a:br>
            <a:r>
              <a:rPr lang="en-US" b="1" kern="0" dirty="0" smtClean="0">
                <a:solidFill>
                  <a:prstClr val="white"/>
                </a:solidFill>
              </a:rPr>
              <a:t/>
            </a:r>
            <a:br>
              <a:rPr lang="en-US" b="1" kern="0" dirty="0" smtClean="0">
                <a:solidFill>
                  <a:prstClr val="white"/>
                </a:solidFill>
              </a:rPr>
            </a:br>
            <a:r>
              <a:rPr lang="en-US" b="1" kern="0" dirty="0" smtClean="0">
                <a:solidFill>
                  <a:prstClr val="white"/>
                </a:solidFill>
              </a:rPr>
              <a:t/>
            </a:r>
            <a:br>
              <a:rPr lang="en-US" b="1" kern="0" dirty="0" smtClean="0">
                <a:solidFill>
                  <a:prstClr val="white"/>
                </a:solidFill>
              </a:rPr>
            </a:br>
            <a:r>
              <a:rPr lang="en-US" b="1" kern="0" dirty="0" smtClean="0">
                <a:solidFill>
                  <a:prstClr val="white"/>
                </a:solidFill>
              </a:rPr>
              <a:t/>
            </a:r>
            <a:br>
              <a:rPr lang="en-US" b="1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on a “normal”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operating</a:t>
            </a:r>
            <a:br>
              <a:rPr lang="en-US" sz="1400" kern="0" dirty="0" smtClean="0">
                <a:solidFill>
                  <a:prstClr val="white"/>
                </a:solidFill>
              </a:rPr>
            </a:br>
            <a:r>
              <a:rPr lang="en-US" sz="1400" kern="0" dirty="0" smtClean="0">
                <a:solidFill>
                  <a:prstClr val="white"/>
                </a:solidFill>
              </a:rPr>
              <a:t>system</a:t>
            </a:r>
            <a:endParaRPr lang="en-US" sz="1400" kern="0" dirty="0">
              <a:solidFill>
                <a:prstClr val="whit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FC8B1B-4F7C-4CC0-AEA7-71B140296DB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16200000">
            <a:off x="8241943" y="2945772"/>
            <a:ext cx="4380054" cy="373353"/>
          </a:xfrm>
          <a:prstGeom prst="rect">
            <a:avLst/>
          </a:prstGeom>
          <a:solidFill>
            <a:srgbClr val="0E78C5"/>
          </a:solidFill>
          <a:ln w="28575" cap="flat" cmpd="sng" algn="ctr">
            <a:solidFill>
              <a:srgbClr val="0B5A9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Benchmarking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844580-9613-44A2-B61D-85F8FEF78C5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627786" y="1609574"/>
            <a:ext cx="684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Embedded transform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147327" y="942422"/>
            <a:ext cx="1116000" cy="468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Application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component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814742-EAFD-498E-A7B9-3AE25386FA4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147327" y="3175925"/>
            <a:ext cx="3168000" cy="234000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ROS Middleware Interface (</a:t>
            </a:r>
            <a:r>
              <a:rPr lang="en-US" sz="1400" kern="0" dirty="0" err="1">
                <a:solidFill>
                  <a:prstClr val="white"/>
                </a:solidFill>
              </a:rPr>
              <a:t>rmw</a:t>
            </a:r>
            <a:r>
              <a:rPr lang="en-US" sz="1400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147327" y="3043167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147327" y="1471180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147327" y="4955715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6147327" y="3999441"/>
            <a:ext cx="3168000" cy="720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Spacer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810904" y="4132199"/>
            <a:ext cx="1504422" cy="23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/>
          <a:p>
            <a:pPr algn="ctr"/>
            <a:r>
              <a:rPr lang="en-US" sz="1000" kern="0" dirty="0" smtClean="0">
                <a:solidFill>
                  <a:prstClr val="white"/>
                </a:solidFill>
              </a:rPr>
              <a:t>+ Additional abstractions</a:t>
            </a:r>
            <a:endParaRPr lang="en-US" sz="1000" kern="0" dirty="0">
              <a:solidFill>
                <a:prstClr val="white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6153150" y="4365625"/>
            <a:ext cx="1631156" cy="0"/>
          </a:xfrm>
          <a:prstGeom prst="line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ysDot"/>
            <a:miter lim="800000"/>
          </a:ln>
          <a:effectLst/>
        </p:spPr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7A06EC4-A794-4103-8F67-DF3DD33340F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405914" y="2586409"/>
            <a:ext cx="828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Predictable </a:t>
            </a:r>
            <a:r>
              <a:rPr lang="en-US" sz="1000" kern="0" dirty="0" smtClean="0">
                <a:solidFill>
                  <a:prstClr val="white"/>
                </a:solidFill>
              </a:rPr>
              <a:t>execution, …</a:t>
            </a:r>
            <a:endParaRPr lang="en-US" sz="1000" kern="0" dirty="0">
              <a:solidFill>
                <a:prstClr val="white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036F706-440E-4331-86C8-24346D7D4BD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767326" y="1989992"/>
            <a:ext cx="1548000" cy="468000"/>
          </a:xfrm>
          <a:prstGeom prst="rect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0E78C5"/>
            </a:solidFill>
            <a:prstDash val="solid"/>
            <a:miter lim="800000"/>
          </a:ln>
          <a:effectLst/>
        </p:spPr>
        <p:txBody>
          <a:bodyPr wrap="none" lIns="72000" tIns="0" rIns="0" bIns="0" rtlCol="0" anchor="ctr" anchorCtr="0"/>
          <a:lstStyle/>
          <a:p>
            <a:r>
              <a:rPr lang="en-US" sz="1400" b="1" kern="0" dirty="0">
                <a:solidFill>
                  <a:prstClr val="white"/>
                </a:solidFill>
              </a:rPr>
              <a:t>C++ API</a:t>
            </a:r>
            <a:r>
              <a:rPr lang="en-US" sz="1400" kern="0" dirty="0">
                <a:solidFill>
                  <a:prstClr val="white"/>
                </a:solidFill>
              </a:rPr>
              <a:t/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(</a:t>
            </a:r>
            <a:r>
              <a:rPr lang="en-US" sz="1400" kern="0" dirty="0" err="1">
                <a:solidFill>
                  <a:prstClr val="white"/>
                </a:solidFill>
              </a:rPr>
              <a:t>rclcpp</a:t>
            </a:r>
            <a:r>
              <a:rPr lang="en-US" sz="1400" kern="0" dirty="0">
                <a:solidFill>
                  <a:prstClr val="white"/>
                </a:solidFill>
              </a:rPr>
              <a:t>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311786" y="4140231"/>
            <a:ext cx="495154" cy="762757"/>
          </a:xfrm>
          <a:prstGeom prst="rect">
            <a:avLst/>
          </a:prstGeom>
          <a:noFill/>
        </p:spPr>
        <p:txBody>
          <a:bodyPr vert="vert270" wrap="none" lIns="7200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RTOS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311786" y="1603939"/>
            <a:ext cx="495154" cy="1386500"/>
          </a:xfrm>
          <a:prstGeom prst="rect">
            <a:avLst/>
          </a:prstGeom>
          <a:noFill/>
        </p:spPr>
        <p:txBody>
          <a:bodyPr vert="vert270" wrap="none" lIns="7200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Client library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311786" y="3175925"/>
            <a:ext cx="495154" cy="762757"/>
          </a:xfrm>
          <a:prstGeom prst="rect">
            <a:avLst/>
          </a:prstGeom>
          <a:noFill/>
        </p:spPr>
        <p:txBody>
          <a:bodyPr vert="vert270" wrap="none" lIns="7200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Middle-</a:t>
            </a:r>
            <a:br>
              <a:rPr lang="en-US" dirty="0" smtClean="0"/>
            </a:br>
            <a:r>
              <a:rPr lang="en-US" dirty="0" smtClean="0"/>
              <a:t>ware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3FF6FA8-BE1D-467A-BE04-8FFD8DA52E6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147327" y="5088474"/>
            <a:ext cx="3168000" cy="234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Microcontroller platform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915CCF-6F0D-4EFC-AD45-B648779CF69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457732" y="1026089"/>
            <a:ext cx="461012" cy="369332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7336611" y="942422"/>
            <a:ext cx="1116000" cy="468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Application</a:t>
            </a:r>
            <a:br>
              <a:rPr lang="en-US" sz="1400" kern="0" dirty="0">
                <a:solidFill>
                  <a:prstClr val="white"/>
                </a:solidFill>
              </a:rPr>
            </a:br>
            <a:r>
              <a:rPr lang="en-US" sz="1400" kern="0" dirty="0">
                <a:solidFill>
                  <a:prstClr val="white"/>
                </a:solidFill>
              </a:rPr>
              <a:t>component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1A990AF-7589-4F79-A243-C61573776F09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877345" y="1609574"/>
            <a:ext cx="684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System</a:t>
            </a:r>
            <a:br>
              <a:rPr lang="en-US" sz="1000" kern="0" dirty="0">
                <a:solidFill>
                  <a:prstClr val="white"/>
                </a:solidFill>
              </a:rPr>
            </a:br>
            <a:r>
              <a:rPr lang="en-US" sz="1000" kern="0" dirty="0">
                <a:solidFill>
                  <a:prstClr val="white"/>
                </a:solidFill>
              </a:rPr>
              <a:t>modes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1A990AF-7589-4F79-A243-C61573776F0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126904" y="1609574"/>
            <a:ext cx="684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prstClr val="white"/>
                </a:solidFill>
              </a:rPr>
              <a:t>Diagnostics</a:t>
            </a:r>
            <a:br>
              <a:rPr lang="en-US" sz="1000" kern="0" dirty="0" smtClean="0">
                <a:solidFill>
                  <a:prstClr val="white"/>
                </a:solidFill>
              </a:rPr>
            </a:br>
            <a:r>
              <a:rPr lang="en-US" sz="800" kern="0" dirty="0" smtClean="0">
                <a:solidFill>
                  <a:prstClr val="white"/>
                </a:solidFill>
              </a:rPr>
              <a:t>(port of ROS 1)</a:t>
            </a:r>
            <a:endParaRPr lang="en-US" sz="800" kern="0" dirty="0">
              <a:solidFill>
                <a:prstClr val="white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35300" y="822960"/>
            <a:ext cx="1750059" cy="460248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178F51-028C-4184-9F8B-01114BBC2DF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4271013" y="3470683"/>
            <a:ext cx="792000" cy="468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en-US" sz="1400" kern="0" dirty="0">
                <a:solidFill>
                  <a:prstClr val="white"/>
                </a:solidFill>
              </a:rPr>
              <a:t>ROS 2</a:t>
            </a:r>
          </a:p>
          <a:p>
            <a:pPr algn="ctr"/>
            <a:r>
              <a:rPr lang="en-US" sz="1400" kern="0" dirty="0">
                <a:solidFill>
                  <a:prstClr val="white"/>
                </a:solidFill>
              </a:rPr>
              <a:t>Agent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08217" y="3751299"/>
            <a:ext cx="7360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Ethernet,</a:t>
            </a:r>
            <a:br>
              <a:rPr lang="en-US" sz="1000" dirty="0" smtClean="0"/>
            </a:br>
            <a:r>
              <a:rPr lang="en-US" sz="1000" dirty="0" smtClean="0"/>
              <a:t>Bluetooth,</a:t>
            </a:r>
            <a:br>
              <a:rPr lang="en-US" sz="1000" dirty="0" smtClean="0"/>
            </a:br>
            <a:r>
              <a:rPr lang="en-US" sz="1000" dirty="0" smtClean="0"/>
              <a:t>Serial</a:t>
            </a:r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A990AF-7589-4F79-A243-C61573776F09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958461" y="1609574"/>
            <a:ext cx="684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>
                <a:solidFill>
                  <a:prstClr val="white"/>
                </a:solidFill>
              </a:rPr>
              <a:t>System</a:t>
            </a:r>
            <a:br>
              <a:rPr lang="en-US" sz="1000" kern="0" dirty="0">
                <a:solidFill>
                  <a:prstClr val="white"/>
                </a:solidFill>
              </a:rPr>
            </a:br>
            <a:r>
              <a:rPr lang="en-US" sz="1000" kern="0" dirty="0">
                <a:solidFill>
                  <a:prstClr val="white"/>
                </a:solidFill>
              </a:rPr>
              <a:t>modes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A990AF-7589-4F79-A243-C61573776F0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208020" y="1609574"/>
            <a:ext cx="684000" cy="324000"/>
          </a:xfrm>
          <a:prstGeom prst="rect">
            <a:avLst/>
          </a:prstGeom>
          <a:solidFill>
            <a:srgbClr val="0E78C5"/>
          </a:solidFill>
          <a:ln w="19050" cap="flat" cmpd="sng" algn="ctr">
            <a:solidFill>
              <a:srgbClr val="0E78C5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defRPr/>
            </a:pPr>
            <a:r>
              <a:rPr lang="en-US" sz="1000" kern="0" dirty="0" smtClean="0">
                <a:solidFill>
                  <a:prstClr val="white"/>
                </a:solidFill>
              </a:rPr>
              <a:t>Diagnostics</a:t>
            </a:r>
            <a:br>
              <a:rPr lang="en-US" sz="1000" kern="0" dirty="0" smtClean="0">
                <a:solidFill>
                  <a:prstClr val="white"/>
                </a:solidFill>
              </a:rPr>
            </a:br>
            <a:r>
              <a:rPr lang="en-US" sz="800" kern="0" dirty="0">
                <a:solidFill>
                  <a:prstClr val="white"/>
                </a:solidFill>
              </a:rPr>
              <a:t>(port of ROS 1)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650569" y="822960"/>
            <a:ext cx="3772831" cy="69990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;-1;-1;-1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1;-1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;-1;-1;-1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Primary;-1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 Ralph (CR/AEE1)</dc:creator>
  <cp:lastModifiedBy>Lange Ralph (CR/AEE1)</cp:lastModifiedBy>
  <cp:revision>9</cp:revision>
  <dcterms:created xsi:type="dcterms:W3CDTF">2019-08-02T13:23:54Z</dcterms:created>
  <dcterms:modified xsi:type="dcterms:W3CDTF">2019-08-02T14:28:08Z</dcterms:modified>
</cp:coreProperties>
</file>