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HUET" userId="683209e4-1eaa-40bd-aaf2-001ebe072cc3" providerId="ADAL" clId="{6DFF31B1-226D-45A9-B5A3-5D097A85C84A}"/>
    <pc:docChg chg="modSld">
      <pc:chgData name="Sarah HUET" userId="683209e4-1eaa-40bd-aaf2-001ebe072cc3" providerId="ADAL" clId="{6DFF31B1-226D-45A9-B5A3-5D097A85C84A}" dt="2025-01-26T13:29:03.989" v="2" actId="12789"/>
      <pc:docMkLst>
        <pc:docMk/>
      </pc:docMkLst>
      <pc:sldChg chg="addSp modSp modAnim">
        <pc:chgData name="Sarah HUET" userId="683209e4-1eaa-40bd-aaf2-001ebe072cc3" providerId="ADAL" clId="{6DFF31B1-226D-45A9-B5A3-5D097A85C84A}" dt="2025-01-26T13:29:03.989" v="2" actId="12789"/>
        <pc:sldMkLst>
          <pc:docMk/>
          <pc:sldMk cId="4215133994" sldId="256"/>
        </pc:sldMkLst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6" creationId="{665685D9-BE2D-4D65-BFF0-81615CA86B42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7" creationId="{2972C260-79CF-4A04-B560-27991316C954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8" creationId="{8D35CDF7-A36D-46DC-B859-815E6EE56DFC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11" creationId="{7DAA298D-E72F-4354-894D-9BD4589EC061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12" creationId="{87E7BEE9-5D5F-4B37-92CF-2F67984984D4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13" creationId="{5150EFB6-5A64-4356-81FD-AC8EE170C449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15" creationId="{09556F81-19DD-450F-858C-AB6FF204283C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17" creationId="{8884D313-0208-4DA7-B4AF-B64331631A78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18" creationId="{6B1AB5CC-CE94-4717-85B2-7A4CBF7C4024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20" creationId="{CA44F37D-FCAF-4503-85BC-C6DB9AD1505E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26" creationId="{49191524-DEC0-4048-83E8-99C506FE571E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27" creationId="{85A3D853-F37B-4319-99D1-1578F85D075D}"/>
          </ac:spMkLst>
        </pc:spChg>
        <pc:spChg chg="mod">
          <ac:chgData name="Sarah HUET" userId="683209e4-1eaa-40bd-aaf2-001ebe072cc3" providerId="ADAL" clId="{6DFF31B1-226D-45A9-B5A3-5D097A85C84A}" dt="2025-01-26T13:28:56.855" v="0" actId="164"/>
          <ac:spMkLst>
            <pc:docMk/>
            <pc:sldMk cId="4215133994" sldId="256"/>
            <ac:spMk id="29" creationId="{D11590F1-43F4-4E44-87E9-8F195E4B8B84}"/>
          </ac:spMkLst>
        </pc:spChg>
        <pc:grpChg chg="mod">
          <ac:chgData name="Sarah HUET" userId="683209e4-1eaa-40bd-aaf2-001ebe072cc3" providerId="ADAL" clId="{6DFF31B1-226D-45A9-B5A3-5D097A85C84A}" dt="2025-01-26T13:29:03.989" v="2" actId="12789"/>
          <ac:grpSpMkLst>
            <pc:docMk/>
            <pc:sldMk cId="4215133994" sldId="256"/>
            <ac:grpSpMk id="21" creationId="{2A46928F-67D1-4D33-8C10-D2014F0B0C25}"/>
          </ac:grpSpMkLst>
        </pc:grpChg>
        <pc:grpChg chg="add mod">
          <ac:chgData name="Sarah HUET" userId="683209e4-1eaa-40bd-aaf2-001ebe072cc3" providerId="ADAL" clId="{6DFF31B1-226D-45A9-B5A3-5D097A85C84A}" dt="2025-01-26T13:29:03.989" v="2" actId="12789"/>
          <ac:grpSpMkLst>
            <pc:docMk/>
            <pc:sldMk cId="4215133994" sldId="256"/>
            <ac:grpSpMk id="47" creationId="{C0C1C40D-0220-41FB-AFB3-9C00D1CE16BD}"/>
          </ac:grpSpMkLst>
        </pc:grpChg>
        <pc:graphicFrameChg chg="mod">
          <ac:chgData name="Sarah HUET" userId="683209e4-1eaa-40bd-aaf2-001ebe072cc3" providerId="ADAL" clId="{6DFF31B1-226D-45A9-B5A3-5D097A85C84A}" dt="2025-01-26T13:28:56.855" v="0" actId="164"/>
          <ac:graphicFrameMkLst>
            <pc:docMk/>
            <pc:sldMk cId="4215133994" sldId="256"/>
            <ac:graphicFrameMk id="28" creationId="{6432BBA2-16B4-4624-8748-FA604CA8F882}"/>
          </ac:graphicFrameMkLst>
        </pc:graphicFrame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9" creationId="{44D2D606-FA85-4C39-8116-1D8A2C817F0C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10" creationId="{CDD5AD7C-C8D3-4934-A527-6EC42253EEBE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14" creationId="{F176C77A-34A6-47AF-AD76-8A85E70D33EB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16" creationId="{097346D2-31A6-42A2-B0DC-3D4CB7C18E0E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30" creationId="{5619C826-C188-4548-9396-88FBD8CBBF7D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31" creationId="{6D306C2D-1482-4012-88BB-83931EC0B012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33" creationId="{6AE155F9-E198-4746-8F16-EE182CB06597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34" creationId="{2317A481-D817-4ADE-93CE-9072AB8DC793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35" creationId="{89858DC5-F842-41E4-A35A-75F5F34B2EFB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36" creationId="{D0E5F232-4CCE-4874-B55E-5273A7BDE5F7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37" creationId="{3E8885C9-9629-4EAD-9714-F5F9B50A0388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38" creationId="{2A98093C-F339-46CC-AE6C-CCE0B5E3FB1E}"/>
          </ac:cxnSpMkLst>
        </pc:cxnChg>
        <pc:cxnChg chg="mod">
          <ac:chgData name="Sarah HUET" userId="683209e4-1eaa-40bd-aaf2-001ebe072cc3" providerId="ADAL" clId="{6DFF31B1-226D-45A9-B5A3-5D097A85C84A}" dt="2025-01-26T13:28:56.855" v="0" actId="164"/>
          <ac:cxnSpMkLst>
            <pc:docMk/>
            <pc:sldMk cId="4215133994" sldId="256"/>
            <ac:cxnSpMk id="39" creationId="{59E14B1F-D3CD-4B01-B2B4-B7CF5DB45C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4E431-91A4-4F67-B6AF-13DC7DB9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451B7E-627B-44FD-A3BD-03AB899FD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C70C9C-B712-4158-A9E4-AEAE4FCB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545B7B-797B-49E4-B3F9-52575C1F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140D6-E114-442C-96B4-F1E0CDBD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DB42D-4163-4CBF-875C-96792ED4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EF371E-F95A-4672-8F61-ED2FA358A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3FB11-44C0-44D2-9617-C9A6C982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A34009-6388-443E-B67C-DDDBBB61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FFF22-C326-4F65-AECD-146B5014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D556ED-66BE-4AC3-8B65-B146C1ED5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8602ED-38F9-4C18-B58A-37FA28CE2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ACE9E-085A-4254-B35C-D2A188F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1EC6C-13D0-4B86-85DC-73FABB43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6EACC-BDEB-4FD7-B633-2FA2D69B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FB019-7D22-4DCC-8B04-B909363E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D356F-CE20-4C11-B504-5B2093C7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740E8-8FB0-438A-B83A-06B30678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C728B-338D-4FAC-819F-3BA1F5D6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A2370-B130-4D1F-9562-51316985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C476D-5AB4-4B76-BFCC-BDF4B171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084243-665B-460D-A260-2706229B5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F6C1E-2DA6-4EA5-99FD-C0D02B17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B1114-44DD-4FC0-8C72-625F543B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A2428B-9483-4DBC-B002-A3C4F36F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10958-23CB-4DAB-9B7F-22B47D03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13C8F-0981-48D7-B812-7F32AC625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8E9F86-2413-4FBC-8C29-FF582E20F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3E8C2B-D783-4DF7-8251-D5EFDC62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35E3E7-0895-4A73-B113-9C976566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847B80-2EBC-4169-BD49-DFC3F595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48372-88D5-4ECA-81D3-830374D9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10CF68-2C38-49CD-B2D9-BCDEFDF3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6F903-3E55-428F-8220-1AB447FCA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56BED2-455B-454E-BE04-7C885DAAE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F64C1B-4800-41C8-850B-82D49253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4E7C65-6589-4372-9E65-C8C0829E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5B3465-D3C0-48CE-8D52-905D80FF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C425FE-FCA1-43B4-B22B-5ACF78B0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24FDB-886A-463A-919B-75DDB4F2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1F911C-4D21-486B-BB0E-5CF4DD44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1C0CEB-DF10-4FA8-8697-B2F46163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254ED5-9D55-40BE-B604-172DC35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815929-F925-498B-A402-812714F0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9BFA4D-39AF-4864-9E97-C0459AC9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A275A5-E882-4FB8-8250-AEF2545F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5CE92-A062-4055-8E15-9D5B4886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05F34-666A-42D2-9FC5-A20F8CBC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B23AF5-FFA2-4195-9028-D8464C3F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8C9D8-DF78-4B8C-8554-8511B630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CA524-437C-46ED-AB19-44C07B1C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25184-EFBF-49AE-A848-00152830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80901-C595-4995-951D-9C08FD01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99460F-2789-453D-95E0-3C9D05A1B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3A10B2-F518-4EAB-9AF6-60769B30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BE2EA7-8B60-420D-A460-6B2B1201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CCB54A-4F4D-46F5-8A5F-74D6B771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2E3C63-8CF0-415F-B534-4D3CA8B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27648B-1E6A-47C4-BBDE-0324C64E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CD71FD-1E48-41AF-8A94-277E6D6F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236D3-126D-45DA-85E7-CE328E51E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8386-E640-4699-96F1-BD64CE212D0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5106E-7BC4-4418-A810-57A4AA350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41459-57D3-4BD0-BCA8-4C61B1869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8D65-6E0D-4FDD-BEDA-AAD06C22FA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>
            <a:extLst>
              <a:ext uri="{FF2B5EF4-FFF2-40B4-BE49-F238E27FC236}">
                <a16:creationId xmlns:a16="http://schemas.microsoft.com/office/drawing/2014/main" id="{C0C1C40D-0220-41FB-AFB3-9C00D1CE16BD}"/>
              </a:ext>
            </a:extLst>
          </p:cNvPr>
          <p:cNvGrpSpPr/>
          <p:nvPr/>
        </p:nvGrpSpPr>
        <p:grpSpPr>
          <a:xfrm>
            <a:off x="1893482" y="913340"/>
            <a:ext cx="8405037" cy="5031320"/>
            <a:chOff x="1663652" y="829357"/>
            <a:chExt cx="8405037" cy="503132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65685D9-BE2D-4D65-BFF0-81615CA86B42}"/>
                </a:ext>
              </a:extLst>
            </p:cNvPr>
            <p:cNvSpPr/>
            <p:nvPr/>
          </p:nvSpPr>
          <p:spPr bwMode="auto">
            <a:xfrm>
              <a:off x="6554791" y="2916774"/>
              <a:ext cx="1101632" cy="45324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BVI</a:t>
              </a:r>
              <a:r>
                <a:rPr lang="fr-FR" sz="1200" strike="noStrike" spc="-1" baseline="-25000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Herd</a:t>
              </a:r>
              <a:r>
                <a:rPr lang="fr-FR" sz="1200" strike="noStrike" spc="-1" dirty="0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 </a:t>
              </a:r>
              <a:endParaRPr lang="fr-FR" sz="1200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972C260-79CF-4A04-B560-27991316C954}"/>
                </a:ext>
              </a:extLst>
            </p:cNvPr>
            <p:cNvSpPr/>
            <p:nvPr/>
          </p:nvSpPr>
          <p:spPr bwMode="auto">
            <a:xfrm>
              <a:off x="6087485" y="910858"/>
              <a:ext cx="1250964" cy="680040"/>
            </a:xfrm>
            <a:prstGeom prst="roundRect">
              <a:avLst>
                <a:gd name="adj" fmla="val 16667"/>
              </a:avLst>
            </a:prstGeom>
            <a:solidFill>
              <a:srgbClr val="00A3A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Purchased</a:t>
              </a:r>
              <a:r>
                <a:rPr lang="fr-FR" sz="1200" strike="noStrike" spc="-1" dirty="0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 </a:t>
              </a:r>
              <a:r>
                <a:rPr lang="fr-FR" sz="1200" strike="noStrike" spc="-1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feed</a:t>
              </a:r>
              <a:r>
                <a:rPr lang="fr-FR" sz="1200" strike="noStrike" spc="-1" dirty="0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 (€)</a:t>
              </a:r>
              <a:endParaRPr lang="fr-FR" sz="1200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D35CDF7-A36D-46DC-B859-815E6EE56DFC}"/>
                </a:ext>
              </a:extLst>
            </p:cNvPr>
            <p:cNvSpPr/>
            <p:nvPr/>
          </p:nvSpPr>
          <p:spPr bwMode="auto">
            <a:xfrm>
              <a:off x="7452605" y="910858"/>
              <a:ext cx="1250964" cy="680040"/>
            </a:xfrm>
            <a:prstGeom prst="roundRect">
              <a:avLst>
                <a:gd name="adj" fmla="val 16667"/>
              </a:avLst>
            </a:prstGeom>
            <a:solidFill>
              <a:srgbClr val="00A3A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Produced feed (t)</a:t>
              </a:r>
              <a:endParaRPr lang="fr-FR" sz="1200" strike="noStrike" spc="-1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cxnSp>
          <p:nvCxnSpPr>
            <p:cNvPr id="9" name="Connecteur : en angle 8">
              <a:extLst>
                <a:ext uri="{FF2B5EF4-FFF2-40B4-BE49-F238E27FC236}">
                  <a16:creationId xmlns:a16="http://schemas.microsoft.com/office/drawing/2014/main" id="{44D2D606-FA85-4C39-8116-1D8A2C817F0C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 bwMode="auto">
            <a:xfrm rot="16199998" flipV="1">
              <a:off x="7221811" y="1082055"/>
              <a:ext cx="350265" cy="1367952"/>
            </a:xfrm>
            <a:prstGeom prst="bentConnector3">
              <a:avLst>
                <a:gd name="adj1" fmla="val 50000"/>
              </a:avLst>
            </a:prstGeom>
            <a:ln w="38160">
              <a:solidFill>
                <a:srgbClr val="00A3A6"/>
              </a:solidFill>
              <a:round/>
              <a:headEnd type="triangle" w="med" len="med"/>
            </a:ln>
          </p:spPr>
        </p:cxn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CDD5AD7C-C8D3-4934-A527-6EC42253EEBE}"/>
                </a:ext>
              </a:extLst>
            </p:cNvPr>
            <p:cNvCxnSpPr>
              <a:cxnSpLocks/>
              <a:stCxn id="15" idx="0"/>
              <a:endCxn id="8" idx="2"/>
            </p:cNvCxnSpPr>
            <p:nvPr/>
          </p:nvCxnSpPr>
          <p:spPr bwMode="auto">
            <a:xfrm rot="16199998" flipV="1">
              <a:off x="7904371" y="1764615"/>
              <a:ext cx="350265" cy="2832"/>
            </a:xfrm>
            <a:prstGeom prst="bentConnector3">
              <a:avLst>
                <a:gd name="adj1" fmla="val 50000"/>
              </a:avLst>
            </a:prstGeom>
            <a:ln w="38160">
              <a:solidFill>
                <a:srgbClr val="00A3A6"/>
              </a:solidFill>
              <a:round/>
              <a:headEnd type="triangle" w="med" len="med"/>
            </a:ln>
          </p:spPr>
        </p:cxn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AA298D-E72F-4354-894D-9BD4589EC061}"/>
                </a:ext>
              </a:extLst>
            </p:cNvPr>
            <p:cNvSpPr/>
            <p:nvPr/>
          </p:nvSpPr>
          <p:spPr bwMode="auto">
            <a:xfrm>
              <a:off x="8543285" y="4443898"/>
              <a:ext cx="1250964" cy="680040"/>
            </a:xfrm>
            <a:prstGeom prst="roundRect">
              <a:avLst>
                <a:gd name="adj" fmla="val 16667"/>
              </a:avLst>
            </a:prstGeom>
            <a:solidFill>
              <a:srgbClr val="00A3A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Milk production (t)</a:t>
              </a:r>
              <a:endParaRPr lang="fr-FR" sz="1200" strike="noStrike" spc="-1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7E7BEE9-5D5F-4B37-92CF-2F67984984D4}"/>
                </a:ext>
              </a:extLst>
            </p:cNvPr>
            <p:cNvSpPr/>
            <p:nvPr/>
          </p:nvSpPr>
          <p:spPr bwMode="auto">
            <a:xfrm>
              <a:off x="6650387" y="5385658"/>
              <a:ext cx="910440" cy="451439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BVI</a:t>
              </a:r>
              <a:r>
                <a:rPr lang="fr-FR" sz="1200" strike="noStrike" spc="-1" baseline="-25000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ha</a:t>
              </a:r>
              <a:endParaRPr lang="fr-FR" sz="1200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150EFB6-5A64-4356-81FD-AC8EE170C449}"/>
                </a:ext>
              </a:extLst>
            </p:cNvPr>
            <p:cNvSpPr/>
            <p:nvPr/>
          </p:nvSpPr>
          <p:spPr bwMode="auto">
            <a:xfrm>
              <a:off x="8713547" y="5385658"/>
              <a:ext cx="910440" cy="451439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BVI</a:t>
              </a:r>
              <a:r>
                <a:rPr lang="fr-FR" sz="1200" strike="noStrike" spc="-1" baseline="-25000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t</a:t>
              </a:r>
              <a:endParaRPr lang="fr-FR" sz="1200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F176C77A-34A6-47AF-AD76-8A85E70D33EB}"/>
                </a:ext>
              </a:extLst>
            </p:cNvPr>
            <p:cNvCxnSpPr>
              <a:cxnSpLocks/>
              <a:stCxn id="20" idx="3"/>
              <a:endCxn id="6" idx="1"/>
            </p:cNvCxnSpPr>
            <p:nvPr/>
          </p:nvCxnSpPr>
          <p:spPr bwMode="auto">
            <a:xfrm flipV="1">
              <a:off x="4130135" y="3143394"/>
              <a:ext cx="2424656" cy="858505"/>
            </a:xfrm>
            <a:prstGeom prst="bentConnector3">
              <a:avLst>
                <a:gd name="adj1" fmla="val 75142"/>
              </a:avLst>
            </a:prstGeom>
            <a:ln w="38160">
              <a:solidFill>
                <a:srgbClr val="00A3A6"/>
              </a:solidFill>
              <a:round/>
              <a:tailEnd type="triangle" w="med" len="med"/>
            </a:ln>
          </p:spPr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9556F81-19DD-450F-858C-AB6FF204283C}"/>
                </a:ext>
              </a:extLst>
            </p:cNvPr>
            <p:cNvSpPr/>
            <p:nvPr/>
          </p:nvSpPr>
          <p:spPr bwMode="auto">
            <a:xfrm>
              <a:off x="7282799" y="1941163"/>
              <a:ext cx="1596240" cy="45324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Pseudofarm</a:t>
              </a:r>
              <a:endParaRPr lang="fr-FR" sz="1200" strike="noStrike" spc="-1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097346D2-31A6-42A2-B0DC-3D4CB7C18E0E}"/>
                </a:ext>
              </a:extLst>
            </p:cNvPr>
            <p:cNvCxnSpPr>
              <a:cxnSpLocks/>
              <a:stCxn id="6" idx="0"/>
              <a:endCxn id="15" idx="2"/>
            </p:cNvCxnSpPr>
            <p:nvPr/>
          </p:nvCxnSpPr>
          <p:spPr bwMode="auto">
            <a:xfrm rot="5400000" flipH="1" flipV="1">
              <a:off x="7332078" y="2167933"/>
              <a:ext cx="522371" cy="975312"/>
            </a:xfrm>
            <a:prstGeom prst="bentConnector3">
              <a:avLst>
                <a:gd name="adj1" fmla="val 50000"/>
              </a:avLst>
            </a:prstGeom>
            <a:ln w="38160">
              <a:solidFill>
                <a:srgbClr val="00A3A6"/>
              </a:solidFill>
              <a:round/>
              <a:headEnd type="triangle" w="med" len="med"/>
            </a:ln>
          </p:spPr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884D313-0208-4DA7-B4AF-B64331631A78}"/>
                </a:ext>
              </a:extLst>
            </p:cNvPr>
            <p:cNvSpPr/>
            <p:nvPr/>
          </p:nvSpPr>
          <p:spPr bwMode="auto">
            <a:xfrm>
              <a:off x="8668025" y="3760258"/>
              <a:ext cx="1001484" cy="45324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BVI</a:t>
              </a:r>
              <a:r>
                <a:rPr lang="fr-FR" sz="1200" strike="noStrike" spc="-1" baseline="-25000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Milk</a:t>
              </a:r>
              <a:r>
                <a:rPr lang="fr-FR" sz="1200" strike="noStrike" spc="-1" dirty="0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 </a:t>
              </a:r>
              <a:endParaRPr lang="fr-FR" sz="1200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6B1AB5CC-CE94-4717-85B2-7A4CBF7C4024}"/>
                </a:ext>
              </a:extLst>
            </p:cNvPr>
            <p:cNvSpPr/>
            <p:nvPr/>
          </p:nvSpPr>
          <p:spPr bwMode="auto">
            <a:xfrm>
              <a:off x="8600147" y="2798233"/>
              <a:ext cx="1137240" cy="680040"/>
            </a:xfrm>
            <a:prstGeom prst="roundRect">
              <a:avLst>
                <a:gd name="adj" fmla="val 16667"/>
              </a:avLst>
            </a:prstGeom>
            <a:solidFill>
              <a:srgbClr val="00A3A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Share of milk turnover</a:t>
              </a:r>
              <a:endParaRPr lang="fr-FR" sz="1200" strike="noStrike" spc="-1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CA44F37D-FCAF-4503-85BC-C6DB9AD1505E}"/>
                </a:ext>
              </a:extLst>
            </p:cNvPr>
            <p:cNvSpPr/>
            <p:nvPr/>
          </p:nvSpPr>
          <p:spPr bwMode="auto">
            <a:xfrm>
              <a:off x="3219695" y="3775279"/>
              <a:ext cx="910440" cy="45324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BVI</a:t>
              </a:r>
              <a:r>
                <a:rPr lang="fr-FR" sz="1200" strike="noStrike" spc="-1" baseline="-25000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ha</a:t>
              </a:r>
              <a:endParaRPr lang="fr-FR" sz="1200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2A46928F-67D1-4D33-8C10-D2014F0B0C25}"/>
                </a:ext>
              </a:extLst>
            </p:cNvPr>
            <p:cNvGrpSpPr/>
            <p:nvPr/>
          </p:nvGrpSpPr>
          <p:grpSpPr bwMode="auto">
            <a:xfrm>
              <a:off x="1663652" y="5360277"/>
              <a:ext cx="2372400" cy="500400"/>
              <a:chOff x="3794400" y="6172200"/>
              <a:chExt cx="2372400" cy="5004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809A98-C333-4A0E-A25B-89E660BE91E8}"/>
                  </a:ext>
                </a:extLst>
              </p:cNvPr>
              <p:cNvSpPr/>
              <p:nvPr/>
            </p:nvSpPr>
            <p:spPr bwMode="auto">
              <a:xfrm>
                <a:off x="3794400" y="6188400"/>
                <a:ext cx="222840" cy="222840"/>
              </a:xfrm>
              <a:prstGeom prst="rect">
                <a:avLst/>
              </a:prstGeom>
              <a:solidFill>
                <a:srgbClr val="00A3A6"/>
              </a:solidFill>
              <a:ln w="0" cap="rnd">
                <a:solidFill>
                  <a:srgbClr val="00A3A6"/>
                </a:solidFill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endParaRPr lang="fr-FR" sz="1800" strike="noStrike" spc="-1">
                  <a:latin typeface="Arial"/>
                  <a:ea typeface="DejaVu San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35C91D-3AC7-4118-B38E-1922B7B0D049}"/>
                  </a:ext>
                </a:extLst>
              </p:cNvPr>
              <p:cNvSpPr/>
              <p:nvPr/>
            </p:nvSpPr>
            <p:spPr bwMode="auto">
              <a:xfrm>
                <a:off x="3794400" y="6433560"/>
                <a:ext cx="222840" cy="222840"/>
              </a:xfrm>
              <a:prstGeom prst="rect">
                <a:avLst/>
              </a:prstGeom>
              <a:solidFill>
                <a:srgbClr val="666666"/>
              </a:solidFill>
              <a:ln w="0" cap="rnd">
                <a:solidFill>
                  <a:srgbClr val="666666"/>
                </a:solidFill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endParaRPr lang="fr-FR" sz="1800" strike="noStrike" spc="-1">
                  <a:latin typeface="Arial"/>
                  <a:ea typeface="DejaVu San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3BE5EDE-D5C2-4F48-811A-163D88B03539}"/>
                  </a:ext>
                </a:extLst>
              </p:cNvPr>
              <p:cNvSpPr/>
              <p:nvPr/>
            </p:nvSpPr>
            <p:spPr bwMode="auto">
              <a:xfrm>
                <a:off x="4023000" y="6172200"/>
                <a:ext cx="1729440" cy="255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fr-FR" sz="1200" strike="noStrike" spc="-1" dirty="0">
                    <a:latin typeface="Arial"/>
                    <a:ea typeface="DejaVu Sans"/>
                  </a:rPr>
                  <a:t>Input data</a:t>
                </a:r>
                <a:endParaRPr lang="fr-FR" sz="1200" strike="noStrike" spc="-1" dirty="0">
                  <a:latin typeface="Arial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91901C-7ACB-4792-A040-794B86E24A5D}"/>
                  </a:ext>
                </a:extLst>
              </p:cNvPr>
              <p:cNvSpPr/>
              <p:nvPr/>
            </p:nvSpPr>
            <p:spPr bwMode="auto">
              <a:xfrm>
                <a:off x="4023000" y="6417360"/>
                <a:ext cx="2143800" cy="255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fr-FR" sz="1200" strike="noStrike" spc="-1" dirty="0">
                    <a:latin typeface="Arial"/>
                    <a:ea typeface="DejaVu Sans"/>
                  </a:rPr>
                  <a:t>Model output</a:t>
                </a:r>
                <a:endParaRPr lang="fr-FR" sz="1200" strike="noStrike" spc="-1" dirty="0">
                  <a:latin typeface="Arial"/>
                </a:endParaRPr>
              </a:p>
            </p:txBody>
          </p:sp>
        </p:grp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49191524-DEC0-4048-83E8-99C506FE571E}"/>
                </a:ext>
              </a:extLst>
            </p:cNvPr>
            <p:cNvSpPr/>
            <p:nvPr/>
          </p:nvSpPr>
          <p:spPr bwMode="auto">
            <a:xfrm>
              <a:off x="3219695" y="5383857"/>
              <a:ext cx="910440" cy="45324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BVI</a:t>
              </a:r>
              <a:r>
                <a:rPr lang="fr-FR" sz="1200" strike="noStrike" spc="-1" baseline="-25000" dirty="0" err="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t</a:t>
              </a:r>
              <a:endParaRPr lang="fr-FR" sz="1200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85A3D853-F37B-4319-99D1-1578F85D075D}"/>
                </a:ext>
              </a:extLst>
            </p:cNvPr>
            <p:cNvSpPr/>
            <p:nvPr/>
          </p:nvSpPr>
          <p:spPr bwMode="auto">
            <a:xfrm>
              <a:off x="2991995" y="4557559"/>
              <a:ext cx="1365840" cy="453240"/>
            </a:xfrm>
            <a:prstGeom prst="roundRect">
              <a:avLst>
                <a:gd name="adj" fmla="val 16667"/>
              </a:avLst>
            </a:prstGeom>
            <a:solidFill>
              <a:srgbClr val="00A3A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Yields (t/ha)</a:t>
              </a:r>
              <a:endParaRPr lang="fr-FR" sz="1200" strike="noStrike" spc="-1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graphicFrame>
          <p:nvGraphicFramePr>
            <p:cNvPr id="28" name="Tableau 1079751599">
              <a:extLst>
                <a:ext uri="{FF2B5EF4-FFF2-40B4-BE49-F238E27FC236}">
                  <a16:creationId xmlns:a16="http://schemas.microsoft.com/office/drawing/2014/main" id="{6432BBA2-16B4-4624-8748-FA604CA8F88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5503018"/>
                </p:ext>
              </p:extLst>
            </p:nvPr>
          </p:nvGraphicFramePr>
          <p:xfrm>
            <a:off x="1663652" y="829357"/>
            <a:ext cx="4032269" cy="2222656"/>
          </p:xfrm>
          <a:graphic>
            <a:graphicData uri="http://schemas.openxmlformats.org/drawingml/2006/table">
              <a:tbl>
                <a:tblPr/>
                <a:tblGrid>
                  <a:gridCol w="22549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7728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02416"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Hedge Density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[l.m. hedge / ha]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109"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Mean field size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[ha]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8109"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Tillage</a:t>
                        </a:r>
                        <a:endParaRPr lang="en-US" sz="1200" b="0" strike="noStrike" spc="-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[L gazole /ha]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8109"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Ground cover</a:t>
                        </a:r>
                        <a:endParaRPr lang="en-US" sz="1200" b="0" strike="noStrike" spc="-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[</a:t>
                        </a:r>
                        <a:r>
                          <a:rPr lang="en-US" sz="1200" b="0" strike="noStrike" spc="-1" dirty="0" err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nb</a:t>
                        </a:r>
                        <a:r>
                          <a:rPr lang="en-US" sz="1200" b="0" strike="noStrike" spc="-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 uncovered days]</a:t>
                        </a:r>
                        <a:endParaRPr lang="en-US" sz="1200" b="0" strike="noStrike" spc="-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8109"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Crop </a:t>
                        </a:r>
                        <a:r>
                          <a:rPr lang="en-US" sz="1200" b="0" strike="noStrike" spc="-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diversity</a:t>
                        </a:r>
                        <a:endParaRPr lang="en-US" sz="1200" b="0" strike="noStrike" spc="-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[Shannon Index]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8109"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Share of mineral fertilizers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[%   mass]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8109"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Intensity of fertilising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[kg N /ha]</a:t>
                        </a:r>
                        <a:endParaRPr lang="en-US" sz="1200" b="0" strike="noStrike" spc="-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8109"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Pesticides</a:t>
                        </a:r>
                        <a:endParaRPr lang="en-US" sz="1200" b="0" strike="noStrike" spc="-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lnSpc>
                            <a:spcPct val="100000"/>
                          </a:lnSpc>
                          <a:defRPr/>
                        </a:pPr>
                        <a:r>
                          <a:rPr lang="en-US" sz="1200" b="0" strike="noStrike" spc="-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[€~</a:t>
                        </a:r>
                        <a:r>
                          <a:rPr lang="en-US" sz="1200" b="0" strike="noStrike" spc="-1" dirty="0" err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TFI~UDNu</a:t>
                        </a:r>
                        <a:r>
                          <a:rPr lang="en-US" sz="1200" b="0" strike="noStrike" spc="-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 /ha]</a:t>
                        </a:r>
                        <a:r>
                          <a:rPr lang="en-US" sz="1200" b="0" strike="noStrike" spc="-1" baseline="300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Calibri Light"/>
                          </a:rPr>
                          <a:t>1</a:t>
                        </a:r>
                        <a:endParaRPr lang="en-US" sz="1200" b="0" strike="noStrike" spc="-1" baseline="30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9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A3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D11590F1-43F4-4E44-87E9-8F195E4B8B84}"/>
                </a:ext>
              </a:extLst>
            </p:cNvPr>
            <p:cNvSpPr/>
            <p:nvPr/>
          </p:nvSpPr>
          <p:spPr bwMode="auto">
            <a:xfrm>
              <a:off x="8817725" y="910858"/>
              <a:ext cx="1250964" cy="680040"/>
            </a:xfrm>
            <a:prstGeom prst="roundRect">
              <a:avLst>
                <a:gd name="adj" fmla="val 16667"/>
              </a:avLst>
            </a:prstGeom>
            <a:solidFill>
              <a:srgbClr val="00A3A6"/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fr-FR" sz="1200" strike="noStrike" spc="-1">
                  <a:solidFill>
                    <a:schemeClr val="bg1">
                      <a:lumMod val="95000"/>
                    </a:schemeClr>
                  </a:solidFill>
                  <a:latin typeface="Arial"/>
                  <a:ea typeface="DejaVu Sans"/>
                </a:rPr>
                <a:t>Grassland (ha)</a:t>
              </a:r>
              <a:endParaRPr lang="fr-FR" sz="1200" strike="noStrike" spc="-1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  <p:cxnSp>
          <p:nvCxnSpPr>
            <p:cNvPr id="30" name="Connecteur : en angle 29">
              <a:extLst>
                <a:ext uri="{FF2B5EF4-FFF2-40B4-BE49-F238E27FC236}">
                  <a16:creationId xmlns:a16="http://schemas.microsoft.com/office/drawing/2014/main" id="{5619C826-C188-4548-9396-88FBD8CBBF7D}"/>
                </a:ext>
              </a:extLst>
            </p:cNvPr>
            <p:cNvCxnSpPr>
              <a:cxnSpLocks/>
              <a:stCxn id="15" idx="0"/>
              <a:endCxn id="29" idx="2"/>
            </p:cNvCxnSpPr>
            <p:nvPr/>
          </p:nvCxnSpPr>
          <p:spPr bwMode="auto">
            <a:xfrm rot="5400000" flipH="1" flipV="1">
              <a:off x="8586931" y="1084887"/>
              <a:ext cx="350265" cy="1362288"/>
            </a:xfrm>
            <a:prstGeom prst="bentConnector3">
              <a:avLst>
                <a:gd name="adj1" fmla="val 50000"/>
              </a:avLst>
            </a:prstGeom>
            <a:ln w="38160">
              <a:solidFill>
                <a:srgbClr val="00A3A6"/>
              </a:solidFill>
              <a:round/>
              <a:headEnd type="triangle" w="med" len="med"/>
            </a:ln>
          </p:spPr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D306C2D-1482-4012-88BB-83931EC0B012}"/>
                </a:ext>
              </a:extLst>
            </p:cNvPr>
            <p:cNvCxnSpPr>
              <a:stCxn id="6" idx="3"/>
              <a:endCxn id="18" idx="1"/>
            </p:cNvCxnSpPr>
            <p:nvPr/>
          </p:nvCxnSpPr>
          <p:spPr bwMode="auto">
            <a:xfrm flipV="1">
              <a:off x="7656423" y="3138253"/>
              <a:ext cx="943724" cy="5141"/>
            </a:xfrm>
            <a:prstGeom prst="straightConnector1">
              <a:avLst/>
            </a:prstGeom>
            <a:ln w="38100">
              <a:solidFill>
                <a:srgbClr val="00A3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6AE155F9-E198-4746-8F16-EE182CB06597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 bwMode="auto">
            <a:xfrm>
              <a:off x="7105607" y="3370014"/>
              <a:ext cx="0" cy="2015644"/>
            </a:xfrm>
            <a:prstGeom prst="straightConnector1">
              <a:avLst/>
            </a:prstGeom>
            <a:ln w="38100">
              <a:solidFill>
                <a:srgbClr val="00A3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2317A481-D817-4ADE-93CE-9072AB8DC793}"/>
                </a:ext>
              </a:extLst>
            </p:cNvPr>
            <p:cNvCxnSpPr>
              <a:cxnSpLocks/>
              <a:stCxn id="18" idx="2"/>
              <a:endCxn id="17" idx="0"/>
            </p:cNvCxnSpPr>
            <p:nvPr/>
          </p:nvCxnSpPr>
          <p:spPr bwMode="auto">
            <a:xfrm>
              <a:off x="9168767" y="3478273"/>
              <a:ext cx="0" cy="281985"/>
            </a:xfrm>
            <a:prstGeom prst="straightConnector1">
              <a:avLst/>
            </a:prstGeom>
            <a:ln w="38100">
              <a:solidFill>
                <a:srgbClr val="00A3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89858DC5-F842-41E4-A35A-75F5F34B2EFB}"/>
                </a:ext>
              </a:extLst>
            </p:cNvPr>
            <p:cNvCxnSpPr>
              <a:cxnSpLocks/>
              <a:stCxn id="17" idx="2"/>
              <a:endCxn id="11" idx="0"/>
            </p:cNvCxnSpPr>
            <p:nvPr/>
          </p:nvCxnSpPr>
          <p:spPr bwMode="auto">
            <a:xfrm>
              <a:off x="9168767" y="4213498"/>
              <a:ext cx="0" cy="230400"/>
            </a:xfrm>
            <a:prstGeom prst="straightConnector1">
              <a:avLst/>
            </a:prstGeom>
            <a:ln w="38100">
              <a:solidFill>
                <a:srgbClr val="00A3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D0E5F232-4CCE-4874-B55E-5273A7BDE5F7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 bwMode="auto">
            <a:xfrm>
              <a:off x="9168767" y="5123938"/>
              <a:ext cx="0" cy="261720"/>
            </a:xfrm>
            <a:prstGeom prst="straightConnector1">
              <a:avLst/>
            </a:prstGeom>
            <a:ln w="38100">
              <a:solidFill>
                <a:srgbClr val="00A3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3E8885C9-9629-4EAD-9714-F5F9B50A0388}"/>
                </a:ext>
              </a:extLst>
            </p:cNvPr>
            <p:cNvCxnSpPr>
              <a:cxnSpLocks/>
              <a:stCxn id="28" idx="2"/>
              <a:endCxn id="20" idx="0"/>
            </p:cNvCxnSpPr>
            <p:nvPr/>
          </p:nvCxnSpPr>
          <p:spPr bwMode="auto">
            <a:xfrm flipH="1">
              <a:off x="3674915" y="3052013"/>
              <a:ext cx="4871" cy="723266"/>
            </a:xfrm>
            <a:prstGeom prst="straightConnector1">
              <a:avLst/>
            </a:prstGeom>
            <a:ln w="38100">
              <a:solidFill>
                <a:srgbClr val="00A3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2A98093C-F339-46CC-AE6C-CCE0B5E3FB1E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 bwMode="auto">
            <a:xfrm>
              <a:off x="3674915" y="4228519"/>
              <a:ext cx="0" cy="329040"/>
            </a:xfrm>
            <a:prstGeom prst="straightConnector1">
              <a:avLst/>
            </a:prstGeom>
            <a:ln w="38100">
              <a:solidFill>
                <a:srgbClr val="00A3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59E14B1F-D3CD-4B01-B2B4-B7CF5DB45CA3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 bwMode="auto">
            <a:xfrm>
              <a:off x="3674915" y="5010799"/>
              <a:ext cx="0" cy="373058"/>
            </a:xfrm>
            <a:prstGeom prst="straightConnector1">
              <a:avLst/>
            </a:prstGeom>
            <a:ln w="38100">
              <a:solidFill>
                <a:srgbClr val="00A3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13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F5A19B21E314B90B95D7048C56164" ma:contentTypeVersion="9" ma:contentTypeDescription="Create a new document." ma:contentTypeScope="" ma:versionID="b579c45ab7e77e1e48c1d23729651833">
  <xsd:schema xmlns:xsd="http://www.w3.org/2001/XMLSchema" xmlns:xs="http://www.w3.org/2001/XMLSchema" xmlns:p="http://schemas.microsoft.com/office/2006/metadata/properties" xmlns:ns3="858748d9-05d5-4fb2-9e00-e1abe0751c40" targetNamespace="http://schemas.microsoft.com/office/2006/metadata/properties" ma:root="true" ma:fieldsID="f0f39a672d48e9f2babce29f4a79450a" ns3:_="">
    <xsd:import namespace="858748d9-05d5-4fb2-9e00-e1abe0751c4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748d9-05d5-4fb2-9e00-e1abe0751c4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60C8DB-024B-42FB-AF38-7658C9C91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748d9-05d5-4fb2-9e00-e1abe0751c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08F27E-CB94-4CD4-823C-8EC684DBC1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C5E866-E355-4473-B0E6-0908CCC38438}">
  <ds:schemaRefs>
    <ds:schemaRef ds:uri="http://schemas.microsoft.com/office/2006/metadata/properties"/>
    <ds:schemaRef ds:uri="http://schemas.microsoft.com/office/infopath/2007/PartnerControls"/>
    <ds:schemaRef ds:uri="858748d9-05d5-4fb2-9e00-e1abe0751c40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HUET</dc:creator>
  <cp:lastModifiedBy>Sarah HUET</cp:lastModifiedBy>
  <cp:revision>1</cp:revision>
  <cp:lastPrinted>2025-01-26T13:29:48Z</cp:lastPrinted>
  <dcterms:created xsi:type="dcterms:W3CDTF">2025-01-26T13:27:38Z</dcterms:created>
  <dcterms:modified xsi:type="dcterms:W3CDTF">2025-01-26T13:31:43Z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0x010100DCDF5A19B21E314B90B95D7048C56164</vt:lpwstr>
  </property>
</Properties>
</file>