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5"/>
    <p:sldMasterId id="2147483658" r:id="rId6"/>
    <p:sldMasterId id="2147483664" r:id="rId7"/>
  </p:sldMasterIdLst>
  <p:notesMasterIdLst>
    <p:notesMasterId r:id="rId23"/>
  </p:notesMasterIdLst>
  <p:sldIdLst>
    <p:sldId id="258" r:id="rId8"/>
    <p:sldId id="259" r:id="rId9"/>
    <p:sldId id="273" r:id="rId10"/>
    <p:sldId id="274" r:id="rId11"/>
    <p:sldId id="276" r:id="rId12"/>
    <p:sldId id="286" r:id="rId13"/>
    <p:sldId id="277" r:id="rId14"/>
    <p:sldId id="279" r:id="rId15"/>
    <p:sldId id="287" r:id="rId16"/>
    <p:sldId id="288" r:id="rId17"/>
    <p:sldId id="289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948"/>
    <a:srgbClr val="000000"/>
    <a:srgbClr val="2C5985"/>
    <a:srgbClr val="848484"/>
    <a:srgbClr val="5B8FCB"/>
    <a:srgbClr val="E6E7E8"/>
    <a:srgbClr val="DCDDDE"/>
    <a:srgbClr val="EEE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31584-8488-4756-85ED-D5E6F8A8E55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F50B-1AF7-455B-9344-7FFBF72D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7374ED-1776-F346-8ACE-10FE827A2F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" y="10829"/>
            <a:ext cx="12166612" cy="6850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848" y="2335491"/>
            <a:ext cx="855345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2848" y="3514468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38B23-B352-C942-96D1-353172A896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73" y="6264058"/>
            <a:ext cx="1358900" cy="20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1C269-2E32-9140-99C1-4484ED6E82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616" y="5854314"/>
            <a:ext cx="723484" cy="72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9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7B93C5-8C75-6D42-A0DE-42211907B16A}"/>
              </a:ext>
            </a:extLst>
          </p:cNvPr>
          <p:cNvCxnSpPr/>
          <p:nvPr userDrawn="1"/>
        </p:nvCxnSpPr>
        <p:spPr>
          <a:xfrm>
            <a:off x="1421606" y="3372031"/>
            <a:ext cx="9348787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5">
            <a:extLst>
              <a:ext uri="{FF2B5EF4-FFF2-40B4-BE49-F238E27FC236}">
                <a16:creationId xmlns:a16="http://schemas.microsoft.com/office/drawing/2014/main" id="{36B26692-82B1-A14C-927D-F0C1DAC3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416570"/>
            <a:ext cx="1123188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CC9691-86A3-E049-965A-70AE79FB81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9274" y="3699801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Date Placeholder 22">
            <a:extLst>
              <a:ext uri="{FF2B5EF4-FFF2-40B4-BE49-F238E27FC236}">
                <a16:creationId xmlns:a16="http://schemas.microsoft.com/office/drawing/2014/main" id="{C969B259-947D-8F42-B7A9-5982C6C15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A3DFB213-B34C-B04F-B00D-3EC1BF947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3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E239BD-BF0F-D74F-BCAE-956EF85708F2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07DAD2-4690-0340-A9A1-8A909366E3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750" y="6168195"/>
            <a:ext cx="593035" cy="59303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" y="2416570"/>
            <a:ext cx="1123188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819274" y="3699801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1E52AD-E35A-7843-9663-C49A3B7A6943}"/>
              </a:ext>
            </a:extLst>
          </p:cNvPr>
          <p:cNvGrpSpPr/>
          <p:nvPr userDrawn="1"/>
        </p:nvGrpSpPr>
        <p:grpSpPr>
          <a:xfrm>
            <a:off x="5268112" y="6404360"/>
            <a:ext cx="1655776" cy="267000"/>
            <a:chOff x="5399773" y="6404360"/>
            <a:chExt cx="1655776" cy="267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668D138-B0BB-9141-A8D4-173C1B732F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73" y="6404360"/>
              <a:ext cx="234212" cy="267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85AAFB-418C-B84B-8A1E-348B627C04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49" y="6437312"/>
              <a:ext cx="1270000" cy="203200"/>
            </a:xfrm>
            <a:prstGeom prst="rect">
              <a:avLst/>
            </a:prstGeom>
          </p:spPr>
        </p:pic>
      </p:grp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DDB1D2D2-9DF8-6D4B-8ED1-FF66232732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420207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E18B31-DA76-4E85-9BC3-3ED7F2F37B6B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0ED1723-DEE4-3A44-9189-C971FDC453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78178" y="6356350"/>
            <a:ext cx="66322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9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22">
            <a:extLst>
              <a:ext uri="{FF2B5EF4-FFF2-40B4-BE49-F238E27FC236}">
                <a16:creationId xmlns:a16="http://schemas.microsoft.com/office/drawing/2014/main" id="{B93CBED3-4DB6-8249-87BD-1D3F21E4A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EA579025-9CF0-7342-BC2A-5D3493597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6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148" y="135174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4148" y="1351748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22">
            <a:extLst>
              <a:ext uri="{FF2B5EF4-FFF2-40B4-BE49-F238E27FC236}">
                <a16:creationId xmlns:a16="http://schemas.microsoft.com/office/drawing/2014/main" id="{F4B15407-EEC8-0D46-A3AF-DB7E6DFB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4D6AC1-7AF3-E240-9BC6-A8830BB95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29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Picture, Botto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C76FCA-EAD6-384E-B7D1-AC2A535D1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E1AC32-D98E-7E40-9B5E-5DAFE20795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750" y="6168195"/>
            <a:ext cx="593035" cy="593035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ABE1F87-4F7C-584B-99BD-0A29050F02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3815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73BC88-C17B-6044-A93F-BFB13EA10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727575"/>
            <a:ext cx="10698163" cy="1060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03E6C-A312-AE43-BABE-2765F373676E}"/>
              </a:ext>
            </a:extLst>
          </p:cNvPr>
          <p:cNvGrpSpPr/>
          <p:nvPr userDrawn="1"/>
        </p:nvGrpSpPr>
        <p:grpSpPr>
          <a:xfrm>
            <a:off x="5268112" y="6404360"/>
            <a:ext cx="1655776" cy="267000"/>
            <a:chOff x="5399773" y="6404360"/>
            <a:chExt cx="1655776" cy="267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4D6E59F-0B03-604A-B294-A5E510F189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73" y="6404360"/>
              <a:ext cx="234212" cy="267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4DE18A2-CB28-D94C-A3DD-61BC127E6F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49" y="6437312"/>
              <a:ext cx="1270000" cy="203200"/>
            </a:xfrm>
            <a:prstGeom prst="rect">
              <a:avLst/>
            </a:prstGeom>
          </p:spPr>
        </p:pic>
      </p:grp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38C749F-5B03-C846-B8B6-0080D3B4A1E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420207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E18B31-DA76-4E85-9BC3-3ED7F2F37B6B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2B5ADED5-98EC-CA4E-AED7-08A04AA765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78178" y="6356350"/>
            <a:ext cx="66322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,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70FD48F-E00E-BA49-9607-BB11B12F28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15000" y="1"/>
            <a:ext cx="6477000" cy="6006163"/>
          </a:xfrm>
          <a:custGeom>
            <a:avLst/>
            <a:gdLst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0 w 6477000"/>
              <a:gd name="connsiteY3" fmla="*/ 6153150 h 6153150"/>
              <a:gd name="connsiteX4" fmla="*/ 0 w 6477000"/>
              <a:gd name="connsiteY4" fmla="*/ 0 h 6153150"/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982493 w 6477000"/>
              <a:gd name="connsiteY3" fmla="*/ 6153150 h 6153150"/>
              <a:gd name="connsiteX4" fmla="*/ 0 w 6477000"/>
              <a:gd name="connsiteY4" fmla="*/ 0 h 6153150"/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972766 w 6477000"/>
              <a:gd name="connsiteY3" fmla="*/ 6143422 h 6153150"/>
              <a:gd name="connsiteX4" fmla="*/ 0 w 6477000"/>
              <a:gd name="connsiteY4" fmla="*/ 0 h 615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0" h="6153150">
                <a:moveTo>
                  <a:pt x="0" y="0"/>
                </a:moveTo>
                <a:lnTo>
                  <a:pt x="6477000" y="0"/>
                </a:lnTo>
                <a:lnTo>
                  <a:pt x="6477000" y="6153150"/>
                </a:lnTo>
                <a:lnTo>
                  <a:pt x="972766" y="614342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83" y="2251450"/>
            <a:ext cx="5410117" cy="287188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0625" y="1"/>
            <a:ext cx="1123188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22">
            <a:extLst>
              <a:ext uri="{FF2B5EF4-FFF2-40B4-BE49-F238E27FC236}">
                <a16:creationId xmlns:a16="http://schemas.microsoft.com/office/drawing/2014/main" id="{D0953AA3-B68C-A440-88F8-497B12315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C6116E-2A79-7449-A9DB-0B8AFEFC8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16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hart,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Chart Placeholder 21"/>
          <p:cNvSpPr>
            <a:spLocks noGrp="1"/>
          </p:cNvSpPr>
          <p:nvPr>
            <p:ph type="chart" sz="quarter" idx="13"/>
          </p:nvPr>
        </p:nvSpPr>
        <p:spPr>
          <a:xfrm>
            <a:off x="409575" y="1239838"/>
            <a:ext cx="5502275" cy="4510087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6489919" y="1239837"/>
            <a:ext cx="4246398" cy="451008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Date Placeholder 22">
            <a:extLst>
              <a:ext uri="{FF2B5EF4-FFF2-40B4-BE49-F238E27FC236}">
                <a16:creationId xmlns:a16="http://schemas.microsoft.com/office/drawing/2014/main" id="{658740C3-B132-B940-B5FB-475EEECC7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FE553B67-77F0-1E4B-AC47-BB5F81599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68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941CFE-7587-6548-BF7B-303BA64B20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" y="10829"/>
            <a:ext cx="12166612" cy="685085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6AC515-F01F-7A42-BDCD-3B0F9157C1A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242848" y="2335491"/>
            <a:ext cx="855345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915FD3B-25F7-0944-A98F-C35C4197C59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42848" y="3514468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0015C5-F551-5C48-B99A-8CB371CF0328}"/>
              </a:ext>
            </a:extLst>
          </p:cNvPr>
          <p:cNvGrpSpPr/>
          <p:nvPr userDrawn="1"/>
        </p:nvGrpSpPr>
        <p:grpSpPr>
          <a:xfrm>
            <a:off x="6070639" y="6216984"/>
            <a:ext cx="1300501" cy="280401"/>
            <a:chOff x="6070639" y="6216984"/>
            <a:chExt cx="1300501" cy="2804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A2EA34-FCBC-2241-8FBE-9AD002AF1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639" y="6216984"/>
              <a:ext cx="245966" cy="28040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CC53869-F27B-6842-AE89-DBA51848CC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440" y="6255817"/>
              <a:ext cx="901700" cy="20320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BD58707-C6A6-544C-B6F9-7D0D69D9855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616" y="5854314"/>
            <a:ext cx="723484" cy="72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3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CF195E-E9E6-0540-A990-C7B90EFD0F22}"/>
              </a:ext>
            </a:extLst>
          </p:cNvPr>
          <p:cNvCxnSpPr/>
          <p:nvPr userDrawn="1"/>
        </p:nvCxnSpPr>
        <p:spPr>
          <a:xfrm>
            <a:off x="1421606" y="3372031"/>
            <a:ext cx="9348787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5">
            <a:extLst>
              <a:ext uri="{FF2B5EF4-FFF2-40B4-BE49-F238E27FC236}">
                <a16:creationId xmlns:a16="http://schemas.microsoft.com/office/drawing/2014/main" id="{47EFD3EE-0A06-A043-A0C8-0EA9FB79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416570"/>
            <a:ext cx="1123188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829679-361C-AA43-8494-0245B73D5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9274" y="3699801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Date Placeholder 22">
            <a:extLst>
              <a:ext uri="{FF2B5EF4-FFF2-40B4-BE49-F238E27FC236}">
                <a16:creationId xmlns:a16="http://schemas.microsoft.com/office/drawing/2014/main" id="{AD647CF3-2EBB-5D4F-AD65-91857F21B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F960E303-8DDE-FF42-A3F5-486A0599F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53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DD5211-9428-7644-856A-C54DF50B2A7E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9CF6F2-0E6A-CE47-AF35-7713BBD391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750" y="6168195"/>
            <a:ext cx="593035" cy="59303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" y="2416570"/>
            <a:ext cx="1123188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819274" y="3699801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9C53ED-1F76-4047-8F67-0552CBD3338C}"/>
              </a:ext>
            </a:extLst>
          </p:cNvPr>
          <p:cNvGrpSpPr/>
          <p:nvPr userDrawn="1"/>
        </p:nvGrpSpPr>
        <p:grpSpPr>
          <a:xfrm>
            <a:off x="5445750" y="6398711"/>
            <a:ext cx="1300501" cy="280401"/>
            <a:chOff x="6070639" y="6216984"/>
            <a:chExt cx="1300501" cy="28040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D10F1D1-970A-2445-88BE-05F04E762D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639" y="6216984"/>
              <a:ext cx="245966" cy="2804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A867C65-6517-F841-A2FE-696F19113B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440" y="6255817"/>
              <a:ext cx="901700" cy="203200"/>
            </a:xfrm>
            <a:prstGeom prst="rect">
              <a:avLst/>
            </a:prstGeom>
          </p:spPr>
        </p:pic>
      </p:grp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E02E5F74-72E1-2742-9EE6-9C297F5581C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420207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E18B31-DA76-4E85-9BC3-3ED7F2F37B6B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79235BC8-E463-9D48-B1D7-4E89A6DF65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78178" y="6356350"/>
            <a:ext cx="66322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8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421606" y="3372031"/>
            <a:ext cx="9348787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" y="2416570"/>
            <a:ext cx="1123188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819274" y="3699801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67E18B31-DA76-4E85-9BC3-3ED7F2F37B6B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60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22">
            <a:extLst>
              <a:ext uri="{FF2B5EF4-FFF2-40B4-BE49-F238E27FC236}">
                <a16:creationId xmlns:a16="http://schemas.microsoft.com/office/drawing/2014/main" id="{2BDCC1F8-871B-CA40-A281-0326F0EA6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017979B9-E94E-924E-8168-F580C9F9D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28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573" y="135174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4573" y="135174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22">
            <a:extLst>
              <a:ext uri="{FF2B5EF4-FFF2-40B4-BE49-F238E27FC236}">
                <a16:creationId xmlns:a16="http://schemas.microsoft.com/office/drawing/2014/main" id="{7D77D8C6-F751-D844-95FE-48B12540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9287EF4-2B4D-DC4F-885F-EA7043FBA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87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Picture, Botto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DC5401-A479-9E44-A05F-143C256F5525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5C7A91-07BA-744E-8B9D-B11DFCB6ED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750" y="6168195"/>
            <a:ext cx="593035" cy="593035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ABE1F87-4F7C-584B-99BD-0A29050F02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3815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73BC88-C17B-6044-A93F-BFB13EA10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727575"/>
            <a:ext cx="10698163" cy="1060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4D8872-323A-1E49-93CE-FB267B524BA6}"/>
              </a:ext>
            </a:extLst>
          </p:cNvPr>
          <p:cNvGrpSpPr/>
          <p:nvPr userDrawn="1"/>
        </p:nvGrpSpPr>
        <p:grpSpPr>
          <a:xfrm>
            <a:off x="5445750" y="6398711"/>
            <a:ext cx="1300501" cy="280401"/>
            <a:chOff x="6070639" y="6216984"/>
            <a:chExt cx="1300501" cy="28040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E4A539F-3AB3-A447-9C5B-63FA12CFA5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639" y="6216984"/>
              <a:ext cx="245966" cy="2804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495D03A-03E1-9347-A58D-87B196329F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440" y="6255817"/>
              <a:ext cx="901700" cy="203200"/>
            </a:xfrm>
            <a:prstGeom prst="rect">
              <a:avLst/>
            </a:prstGeom>
          </p:spPr>
        </p:pic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A5F90DD5-81C9-9D45-BB0B-4C93A096930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420207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E18B31-DA76-4E85-9BC3-3ED7F2F37B6B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12FDD697-915F-7340-92B9-A288A978AB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78178" y="6356350"/>
            <a:ext cx="66322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663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,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8E8B9C1-7626-5E4E-9A3D-A64DD230C6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15000" y="1"/>
            <a:ext cx="6477000" cy="6006163"/>
          </a:xfrm>
          <a:custGeom>
            <a:avLst/>
            <a:gdLst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0 w 6477000"/>
              <a:gd name="connsiteY3" fmla="*/ 6153150 h 6153150"/>
              <a:gd name="connsiteX4" fmla="*/ 0 w 6477000"/>
              <a:gd name="connsiteY4" fmla="*/ 0 h 6153150"/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982493 w 6477000"/>
              <a:gd name="connsiteY3" fmla="*/ 6153150 h 6153150"/>
              <a:gd name="connsiteX4" fmla="*/ 0 w 6477000"/>
              <a:gd name="connsiteY4" fmla="*/ 0 h 6153150"/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972766 w 6477000"/>
              <a:gd name="connsiteY3" fmla="*/ 6143422 h 6153150"/>
              <a:gd name="connsiteX4" fmla="*/ 0 w 6477000"/>
              <a:gd name="connsiteY4" fmla="*/ 0 h 615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0" h="6153150">
                <a:moveTo>
                  <a:pt x="0" y="0"/>
                </a:moveTo>
                <a:lnTo>
                  <a:pt x="6477000" y="0"/>
                </a:lnTo>
                <a:lnTo>
                  <a:pt x="6477000" y="6153150"/>
                </a:lnTo>
                <a:lnTo>
                  <a:pt x="972766" y="614342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83" y="2251450"/>
            <a:ext cx="5410117" cy="287188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0625" y="1"/>
            <a:ext cx="1123188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2">
            <a:extLst>
              <a:ext uri="{FF2B5EF4-FFF2-40B4-BE49-F238E27FC236}">
                <a16:creationId xmlns:a16="http://schemas.microsoft.com/office/drawing/2014/main" id="{35CF9AB2-E066-AD43-B12F-21A590057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C9625EC2-A000-A545-A462-970E3D957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307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hart,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Chart Placeholder 21"/>
          <p:cNvSpPr>
            <a:spLocks noGrp="1"/>
          </p:cNvSpPr>
          <p:nvPr>
            <p:ph type="chart" sz="quarter" idx="13"/>
          </p:nvPr>
        </p:nvSpPr>
        <p:spPr>
          <a:xfrm>
            <a:off x="409575" y="1239838"/>
            <a:ext cx="5502275" cy="4510087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6489919" y="1239837"/>
            <a:ext cx="4246398" cy="451008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Date Placeholder 22">
            <a:extLst>
              <a:ext uri="{FF2B5EF4-FFF2-40B4-BE49-F238E27FC236}">
                <a16:creationId xmlns:a16="http://schemas.microsoft.com/office/drawing/2014/main" id="{3183DFA1-C4B4-7344-A94A-9447D7BC1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1DB54860-A6B4-DD4E-80C0-E133ED809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0E31E5-BD86-3349-9A1A-A3126C8D235B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" y="2416570"/>
            <a:ext cx="1123188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819274" y="3699801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E18B31-DA76-4E85-9BC3-3ED7F2F37B6B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5B0FC-0659-B540-A077-5B654BAE10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750" y="6168195"/>
            <a:ext cx="593035" cy="593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F78461-DC66-8C43-8590-070D2C7708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0" y="6437312"/>
            <a:ext cx="13589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0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00" y="1"/>
            <a:ext cx="11231880" cy="685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0C8159-75F0-44AB-9D13-C5C57BE7947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1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25" y="1"/>
            <a:ext cx="11231880" cy="685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330" y="1345406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4330" y="134540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93F810D9-3D4F-4189-92B8-5D86BC36F87F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Picture, Botto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26FCC9-42FE-D94B-AF13-DF14A5B0F845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338DCB-84D5-344C-8516-C77DF50AAD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750" y="6168195"/>
            <a:ext cx="593035" cy="593035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ABE1F87-4F7C-584B-99BD-0A29050F02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3815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1100-E1B0-4B41-8A31-5463F5EA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7D59C-97C4-454D-9391-25A2ACF2D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73BC88-C17B-6044-A93F-BFB13EA10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727575"/>
            <a:ext cx="10698163" cy="1060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2E30CE-1B16-6944-9876-A35D793166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0" y="6437312"/>
            <a:ext cx="13589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0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,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9FE2B562-D27F-774A-B50A-B4CD482162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15000" y="1"/>
            <a:ext cx="6477000" cy="6006163"/>
          </a:xfrm>
          <a:custGeom>
            <a:avLst/>
            <a:gdLst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0 w 6477000"/>
              <a:gd name="connsiteY3" fmla="*/ 6153150 h 6153150"/>
              <a:gd name="connsiteX4" fmla="*/ 0 w 6477000"/>
              <a:gd name="connsiteY4" fmla="*/ 0 h 6153150"/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982493 w 6477000"/>
              <a:gd name="connsiteY3" fmla="*/ 6153150 h 6153150"/>
              <a:gd name="connsiteX4" fmla="*/ 0 w 6477000"/>
              <a:gd name="connsiteY4" fmla="*/ 0 h 6153150"/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972766 w 6477000"/>
              <a:gd name="connsiteY3" fmla="*/ 6143422 h 6153150"/>
              <a:gd name="connsiteX4" fmla="*/ 0 w 6477000"/>
              <a:gd name="connsiteY4" fmla="*/ 0 h 615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0" h="6153150">
                <a:moveTo>
                  <a:pt x="0" y="0"/>
                </a:moveTo>
                <a:lnTo>
                  <a:pt x="6477000" y="0"/>
                </a:lnTo>
                <a:lnTo>
                  <a:pt x="6477000" y="6153150"/>
                </a:lnTo>
                <a:lnTo>
                  <a:pt x="972766" y="614342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83" y="2251450"/>
            <a:ext cx="5410117" cy="287188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0625" y="1"/>
            <a:ext cx="11231880" cy="685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22">
            <a:extLst>
              <a:ext uri="{FF2B5EF4-FFF2-40B4-BE49-F238E27FC236}">
                <a16:creationId xmlns:a16="http://schemas.microsoft.com/office/drawing/2014/main" id="{785CA15F-B859-604D-BD5B-6E6EB49DF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CD71C06D-1D16-F347-9671-5BE6E60E9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7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0625" y="1"/>
            <a:ext cx="1123188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Chart Placeholder 21"/>
          <p:cNvSpPr>
            <a:spLocks noGrp="1"/>
          </p:cNvSpPr>
          <p:nvPr>
            <p:ph type="chart" sz="quarter" idx="13"/>
          </p:nvPr>
        </p:nvSpPr>
        <p:spPr>
          <a:xfrm>
            <a:off x="409575" y="1239838"/>
            <a:ext cx="5502275" cy="4510087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6489919" y="1239837"/>
            <a:ext cx="4246398" cy="45100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3B1C2EF-B0DA-4121-9811-184E33B58253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9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A4E8448-6ED0-B640-B06B-B6D8EB30D4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" y="10829"/>
            <a:ext cx="12166612" cy="68508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3DEDF4-CEE7-6D46-8EF5-B1A45A45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848" y="2335491"/>
            <a:ext cx="855345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CDB0835-CC06-EE4F-B936-7340585351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42848" y="3514468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4918E4-BAB2-6E40-8508-EDEB23D949C9}"/>
              </a:ext>
            </a:extLst>
          </p:cNvPr>
          <p:cNvGrpSpPr/>
          <p:nvPr userDrawn="1"/>
        </p:nvGrpSpPr>
        <p:grpSpPr>
          <a:xfrm>
            <a:off x="6082393" y="6221480"/>
            <a:ext cx="1655776" cy="267000"/>
            <a:chOff x="5399773" y="6404360"/>
            <a:chExt cx="1655776" cy="267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B269D1-DDC5-9C4E-9493-3BFA0C008C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73" y="6404360"/>
              <a:ext cx="234212" cy="267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12CA37F-3FEC-2144-B494-566931D720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49" y="6437312"/>
              <a:ext cx="1270000" cy="20320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7121DBF-41FB-C249-BDE8-13E17707692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616" y="5854314"/>
            <a:ext cx="723484" cy="72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6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96043" y="12413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22"/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40625" y="0"/>
            <a:ext cx="11231880" cy="698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Isosceles Triangle 2">
            <a:extLst>
              <a:ext uri="{FF2B5EF4-FFF2-40B4-BE49-F238E27FC236}">
                <a16:creationId xmlns:a16="http://schemas.microsoft.com/office/drawing/2014/main" id="{1622BD0D-5412-4143-84C0-BA72FDC98B4C}"/>
              </a:ext>
            </a:extLst>
          </p:cNvPr>
          <p:cNvSpPr/>
          <p:nvPr userDrawn="1"/>
        </p:nvSpPr>
        <p:spPr>
          <a:xfrm>
            <a:off x="-629" y="6117954"/>
            <a:ext cx="739497" cy="748211"/>
          </a:xfrm>
          <a:custGeom>
            <a:avLst/>
            <a:gdLst>
              <a:gd name="connsiteX0" fmla="*/ 0 w 722539"/>
              <a:gd name="connsiteY0" fmla="*/ 930729 h 930729"/>
              <a:gd name="connsiteX1" fmla="*/ 361270 w 722539"/>
              <a:gd name="connsiteY1" fmla="*/ 0 h 930729"/>
              <a:gd name="connsiteX2" fmla="*/ 722539 w 722539"/>
              <a:gd name="connsiteY2" fmla="*/ 930729 h 930729"/>
              <a:gd name="connsiteX3" fmla="*/ 0 w 722539"/>
              <a:gd name="connsiteY3" fmla="*/ 930729 h 930729"/>
              <a:gd name="connsiteX0" fmla="*/ 6122 w 728661"/>
              <a:gd name="connsiteY0" fmla="*/ 742950 h 742950"/>
              <a:gd name="connsiteX1" fmla="*/ 0 w 728661"/>
              <a:gd name="connsiteY1" fmla="*/ 0 h 742950"/>
              <a:gd name="connsiteX2" fmla="*/ 728661 w 728661"/>
              <a:gd name="connsiteY2" fmla="*/ 742950 h 742950"/>
              <a:gd name="connsiteX3" fmla="*/ 6122 w 728661"/>
              <a:gd name="connsiteY3" fmla="*/ 742950 h 742950"/>
              <a:gd name="connsiteX0" fmla="*/ 6122 w 744990"/>
              <a:gd name="connsiteY0" fmla="*/ 742950 h 751114"/>
              <a:gd name="connsiteX1" fmla="*/ 0 w 744990"/>
              <a:gd name="connsiteY1" fmla="*/ 0 h 751114"/>
              <a:gd name="connsiteX2" fmla="*/ 744990 w 744990"/>
              <a:gd name="connsiteY2" fmla="*/ 751114 h 751114"/>
              <a:gd name="connsiteX3" fmla="*/ 6122 w 744990"/>
              <a:gd name="connsiteY3" fmla="*/ 742950 h 751114"/>
              <a:gd name="connsiteX0" fmla="*/ 629 w 739497"/>
              <a:gd name="connsiteY0" fmla="*/ 740047 h 748211"/>
              <a:gd name="connsiteX1" fmla="*/ 312 w 739497"/>
              <a:gd name="connsiteY1" fmla="*/ 0 h 748211"/>
              <a:gd name="connsiteX2" fmla="*/ 739497 w 739497"/>
              <a:gd name="connsiteY2" fmla="*/ 748211 h 748211"/>
              <a:gd name="connsiteX3" fmla="*/ 629 w 739497"/>
              <a:gd name="connsiteY3" fmla="*/ 740047 h 74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497" h="748211">
                <a:moveTo>
                  <a:pt x="629" y="740047"/>
                </a:moveTo>
                <a:cubicBezTo>
                  <a:pt x="-1412" y="492397"/>
                  <a:pt x="2353" y="247650"/>
                  <a:pt x="312" y="0"/>
                </a:cubicBezTo>
                <a:lnTo>
                  <a:pt x="739497" y="748211"/>
                </a:lnTo>
                <a:lnTo>
                  <a:pt x="629" y="740047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21D9D-44F9-324A-8260-5785BC22973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6178164"/>
            <a:ext cx="561380" cy="561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B11256-3AF4-634C-8FA9-B079CF33C60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0" y="6437312"/>
            <a:ext cx="13589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9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0" r:id="rId2"/>
    <p:sldLayoutId id="2147483680" r:id="rId3"/>
    <p:sldLayoutId id="2147483650" r:id="rId4"/>
    <p:sldLayoutId id="2147483652" r:id="rId5"/>
    <p:sldLayoutId id="2147483677" r:id="rId6"/>
    <p:sldLayoutId id="2147483656" r:id="rId7"/>
    <p:sldLayoutId id="2147483649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40625" y="0"/>
            <a:ext cx="11231880" cy="698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96043" y="12413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sosceles Triangle 2">
            <a:extLst>
              <a:ext uri="{FF2B5EF4-FFF2-40B4-BE49-F238E27FC236}">
                <a16:creationId xmlns:a16="http://schemas.microsoft.com/office/drawing/2014/main" id="{59C2335B-0107-D64B-9E6B-09F96271F4D7}"/>
              </a:ext>
            </a:extLst>
          </p:cNvPr>
          <p:cNvSpPr/>
          <p:nvPr userDrawn="1"/>
        </p:nvSpPr>
        <p:spPr>
          <a:xfrm>
            <a:off x="-629" y="6117954"/>
            <a:ext cx="739497" cy="748211"/>
          </a:xfrm>
          <a:custGeom>
            <a:avLst/>
            <a:gdLst>
              <a:gd name="connsiteX0" fmla="*/ 0 w 722539"/>
              <a:gd name="connsiteY0" fmla="*/ 930729 h 930729"/>
              <a:gd name="connsiteX1" fmla="*/ 361270 w 722539"/>
              <a:gd name="connsiteY1" fmla="*/ 0 h 930729"/>
              <a:gd name="connsiteX2" fmla="*/ 722539 w 722539"/>
              <a:gd name="connsiteY2" fmla="*/ 930729 h 930729"/>
              <a:gd name="connsiteX3" fmla="*/ 0 w 722539"/>
              <a:gd name="connsiteY3" fmla="*/ 930729 h 930729"/>
              <a:gd name="connsiteX0" fmla="*/ 6122 w 728661"/>
              <a:gd name="connsiteY0" fmla="*/ 742950 h 742950"/>
              <a:gd name="connsiteX1" fmla="*/ 0 w 728661"/>
              <a:gd name="connsiteY1" fmla="*/ 0 h 742950"/>
              <a:gd name="connsiteX2" fmla="*/ 728661 w 728661"/>
              <a:gd name="connsiteY2" fmla="*/ 742950 h 742950"/>
              <a:gd name="connsiteX3" fmla="*/ 6122 w 728661"/>
              <a:gd name="connsiteY3" fmla="*/ 742950 h 742950"/>
              <a:gd name="connsiteX0" fmla="*/ 6122 w 744990"/>
              <a:gd name="connsiteY0" fmla="*/ 742950 h 751114"/>
              <a:gd name="connsiteX1" fmla="*/ 0 w 744990"/>
              <a:gd name="connsiteY1" fmla="*/ 0 h 751114"/>
              <a:gd name="connsiteX2" fmla="*/ 744990 w 744990"/>
              <a:gd name="connsiteY2" fmla="*/ 751114 h 751114"/>
              <a:gd name="connsiteX3" fmla="*/ 6122 w 744990"/>
              <a:gd name="connsiteY3" fmla="*/ 742950 h 751114"/>
              <a:gd name="connsiteX0" fmla="*/ 629 w 739497"/>
              <a:gd name="connsiteY0" fmla="*/ 740047 h 748211"/>
              <a:gd name="connsiteX1" fmla="*/ 312 w 739497"/>
              <a:gd name="connsiteY1" fmla="*/ 0 h 748211"/>
              <a:gd name="connsiteX2" fmla="*/ 739497 w 739497"/>
              <a:gd name="connsiteY2" fmla="*/ 748211 h 748211"/>
              <a:gd name="connsiteX3" fmla="*/ 629 w 739497"/>
              <a:gd name="connsiteY3" fmla="*/ 740047 h 74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497" h="748211">
                <a:moveTo>
                  <a:pt x="629" y="740047"/>
                </a:moveTo>
                <a:cubicBezTo>
                  <a:pt x="-1412" y="492397"/>
                  <a:pt x="2353" y="247650"/>
                  <a:pt x="312" y="0"/>
                </a:cubicBezTo>
                <a:lnTo>
                  <a:pt x="739497" y="748211"/>
                </a:lnTo>
                <a:lnTo>
                  <a:pt x="629" y="740047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702B2F-E3BA-5F45-B074-45AD94CF64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6178164"/>
            <a:ext cx="561380" cy="56138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53BF7CA-7E10-794F-B7B4-CDF2F7440BDB}"/>
              </a:ext>
            </a:extLst>
          </p:cNvPr>
          <p:cNvGrpSpPr/>
          <p:nvPr userDrawn="1"/>
        </p:nvGrpSpPr>
        <p:grpSpPr>
          <a:xfrm>
            <a:off x="5268112" y="6404360"/>
            <a:ext cx="1655776" cy="267000"/>
            <a:chOff x="5399773" y="6404360"/>
            <a:chExt cx="1655776" cy="267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447C6B-AAE8-A746-9EA4-32ED68B94D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73" y="6404360"/>
              <a:ext cx="234212" cy="267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FA1176-F86D-F44A-9D76-C35D6B8ACC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49" y="6437312"/>
              <a:ext cx="1270000" cy="203200"/>
            </a:xfrm>
            <a:prstGeom prst="rect">
              <a:avLst/>
            </a:prstGeom>
          </p:spPr>
        </p:pic>
      </p:grpSp>
      <p:sp>
        <p:nvSpPr>
          <p:cNvPr id="13" name="Date Placeholder 22">
            <a:extLst>
              <a:ext uri="{FF2B5EF4-FFF2-40B4-BE49-F238E27FC236}">
                <a16:creationId xmlns:a16="http://schemas.microsoft.com/office/drawing/2014/main" id="{1924DED7-0225-1C4E-B345-319B55A7F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4E87A3-B2DA-264E-8473-B750B5D3F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8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81" r:id="rId3"/>
    <p:sldLayoutId id="2147483660" r:id="rId4"/>
    <p:sldLayoutId id="2147483661" r:id="rId5"/>
    <p:sldLayoutId id="2147483678" r:id="rId6"/>
    <p:sldLayoutId id="2147483675" r:id="rId7"/>
    <p:sldLayoutId id="2147483663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40625" y="0"/>
            <a:ext cx="11231880" cy="698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96043" y="12413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sosceles Triangle 2">
            <a:extLst>
              <a:ext uri="{FF2B5EF4-FFF2-40B4-BE49-F238E27FC236}">
                <a16:creationId xmlns:a16="http://schemas.microsoft.com/office/drawing/2014/main" id="{0F639590-44AB-754C-BE8E-7CCB35DB5EC8}"/>
              </a:ext>
            </a:extLst>
          </p:cNvPr>
          <p:cNvSpPr/>
          <p:nvPr userDrawn="1"/>
        </p:nvSpPr>
        <p:spPr>
          <a:xfrm>
            <a:off x="-629" y="6117954"/>
            <a:ext cx="739497" cy="748211"/>
          </a:xfrm>
          <a:custGeom>
            <a:avLst/>
            <a:gdLst>
              <a:gd name="connsiteX0" fmla="*/ 0 w 722539"/>
              <a:gd name="connsiteY0" fmla="*/ 930729 h 930729"/>
              <a:gd name="connsiteX1" fmla="*/ 361270 w 722539"/>
              <a:gd name="connsiteY1" fmla="*/ 0 h 930729"/>
              <a:gd name="connsiteX2" fmla="*/ 722539 w 722539"/>
              <a:gd name="connsiteY2" fmla="*/ 930729 h 930729"/>
              <a:gd name="connsiteX3" fmla="*/ 0 w 722539"/>
              <a:gd name="connsiteY3" fmla="*/ 930729 h 930729"/>
              <a:gd name="connsiteX0" fmla="*/ 6122 w 728661"/>
              <a:gd name="connsiteY0" fmla="*/ 742950 h 742950"/>
              <a:gd name="connsiteX1" fmla="*/ 0 w 728661"/>
              <a:gd name="connsiteY1" fmla="*/ 0 h 742950"/>
              <a:gd name="connsiteX2" fmla="*/ 728661 w 728661"/>
              <a:gd name="connsiteY2" fmla="*/ 742950 h 742950"/>
              <a:gd name="connsiteX3" fmla="*/ 6122 w 728661"/>
              <a:gd name="connsiteY3" fmla="*/ 742950 h 742950"/>
              <a:gd name="connsiteX0" fmla="*/ 6122 w 744990"/>
              <a:gd name="connsiteY0" fmla="*/ 742950 h 751114"/>
              <a:gd name="connsiteX1" fmla="*/ 0 w 744990"/>
              <a:gd name="connsiteY1" fmla="*/ 0 h 751114"/>
              <a:gd name="connsiteX2" fmla="*/ 744990 w 744990"/>
              <a:gd name="connsiteY2" fmla="*/ 751114 h 751114"/>
              <a:gd name="connsiteX3" fmla="*/ 6122 w 744990"/>
              <a:gd name="connsiteY3" fmla="*/ 742950 h 751114"/>
              <a:gd name="connsiteX0" fmla="*/ 629 w 739497"/>
              <a:gd name="connsiteY0" fmla="*/ 740047 h 748211"/>
              <a:gd name="connsiteX1" fmla="*/ 312 w 739497"/>
              <a:gd name="connsiteY1" fmla="*/ 0 h 748211"/>
              <a:gd name="connsiteX2" fmla="*/ 739497 w 739497"/>
              <a:gd name="connsiteY2" fmla="*/ 748211 h 748211"/>
              <a:gd name="connsiteX3" fmla="*/ 629 w 739497"/>
              <a:gd name="connsiteY3" fmla="*/ 740047 h 74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497" h="748211">
                <a:moveTo>
                  <a:pt x="629" y="740047"/>
                </a:moveTo>
                <a:cubicBezTo>
                  <a:pt x="-1412" y="492397"/>
                  <a:pt x="2353" y="247650"/>
                  <a:pt x="312" y="0"/>
                </a:cubicBezTo>
                <a:lnTo>
                  <a:pt x="739497" y="748211"/>
                </a:lnTo>
                <a:lnTo>
                  <a:pt x="629" y="740047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675593-1C48-B04E-9579-8B89B66632C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6178164"/>
            <a:ext cx="561380" cy="561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F4B333-EDF5-E64B-AF06-3E3FA5FD6C14}"/>
              </a:ext>
            </a:extLst>
          </p:cNvPr>
          <p:cNvGrpSpPr/>
          <p:nvPr userDrawn="1"/>
        </p:nvGrpSpPr>
        <p:grpSpPr>
          <a:xfrm>
            <a:off x="5445750" y="6398711"/>
            <a:ext cx="1300501" cy="280401"/>
            <a:chOff x="6070639" y="6216984"/>
            <a:chExt cx="1300501" cy="2804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1D162E6-C4B0-4E4A-A429-BE7BDB974D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639" y="6216984"/>
              <a:ext cx="245966" cy="28040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576102-EC8B-5544-8470-5704879E45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440" y="6255817"/>
              <a:ext cx="901700" cy="203200"/>
            </a:xfrm>
            <a:prstGeom prst="rect">
              <a:avLst/>
            </a:prstGeom>
          </p:spPr>
        </p:pic>
      </p:grpSp>
      <p:sp>
        <p:nvSpPr>
          <p:cNvPr id="12" name="Date Placeholder 22">
            <a:extLst>
              <a:ext uri="{FF2B5EF4-FFF2-40B4-BE49-F238E27FC236}">
                <a16:creationId xmlns:a16="http://schemas.microsoft.com/office/drawing/2014/main" id="{ACCDF4D0-6E85-9941-AA6A-34E6799F4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A45EB248-A725-6149-BA01-24F64E7E2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1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2" r:id="rId2"/>
    <p:sldLayoutId id="2147483682" r:id="rId3"/>
    <p:sldLayoutId id="2147483666" r:id="rId4"/>
    <p:sldLayoutId id="2147483667" r:id="rId5"/>
    <p:sldLayoutId id="2147483679" r:id="rId6"/>
    <p:sldLayoutId id="2147483676" r:id="rId7"/>
    <p:sldLayoutId id="2147483669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yse01ws014.ad.onsemi.com:8090/Home/Index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yse01ws014.ad.onsemi.com:8090/Home/Index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7C0964-DC0F-5E40-83E5-B0DA2612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E-Savings Web System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48B05-A0E0-0041-AC03-EC7283397D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User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Procedure (Proposal status to ACTIVE and ACTIVE to COMPLETED)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2949" y="933450"/>
            <a:ext cx="10801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Finance approval, the status of the proposal is COST-FUNNEL-EVALUATING, this means that the proposal is now waiting for implementation. When the proposal is ready, the finance or the admin user can now move the proposal to ACTIVE status. </a:t>
            </a:r>
          </a:p>
          <a:p>
            <a:endParaRPr lang="en-US" dirty="0"/>
          </a:p>
          <a:p>
            <a:r>
              <a:rPr lang="en-US" dirty="0" smtClean="0"/>
              <a:t>To move to ACTIVE status, click the button Active.</a:t>
            </a:r>
          </a:p>
          <a:p>
            <a:endParaRPr lang="en-US" dirty="0"/>
          </a:p>
          <a:p>
            <a:r>
              <a:rPr lang="en-US" dirty="0" smtClean="0"/>
              <a:t>The system will now monitor this proposal until</a:t>
            </a:r>
          </a:p>
          <a:p>
            <a:r>
              <a:rPr lang="en-US" dirty="0" smtClean="0"/>
              <a:t>It’s completion, it will use the number of months </a:t>
            </a:r>
          </a:p>
          <a:p>
            <a:r>
              <a:rPr lang="en-US" dirty="0" smtClean="0"/>
              <a:t>to be active, when the system detect that the </a:t>
            </a:r>
          </a:p>
          <a:p>
            <a:r>
              <a:rPr lang="en-US" dirty="0" smtClean="0"/>
              <a:t>project is no longer active, it will automatically</a:t>
            </a:r>
          </a:p>
          <a:p>
            <a:r>
              <a:rPr lang="en-US" dirty="0" smtClean="0"/>
              <a:t>change the status to COMPLETED. It will also</a:t>
            </a:r>
          </a:p>
          <a:p>
            <a:r>
              <a:rPr lang="en-US" dirty="0"/>
              <a:t>s</a:t>
            </a:r>
            <a:r>
              <a:rPr lang="en-US" dirty="0" smtClean="0"/>
              <a:t>end an email notification on this process.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75" y="4503789"/>
            <a:ext cx="2988863" cy="10634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012" y="1894703"/>
            <a:ext cx="6179352" cy="292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9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Procedure </a:t>
            </a:r>
            <a:r>
              <a:rPr lang="en-US" dirty="0" smtClean="0"/>
              <a:t>– marking proposal as Best Practice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2949" y="933450"/>
            <a:ext cx="1080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mark the proposal as BPI, you just need to check the Best practice implementation checkbox as shown below, and it will automatically include in BPI list, 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30" y="2335818"/>
            <a:ext cx="8272528" cy="3316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89" y="1814746"/>
            <a:ext cx="6103123" cy="29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1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</a:t>
            </a:r>
            <a:r>
              <a:rPr lang="en-US" dirty="0" smtClean="0"/>
              <a:t>(Assign action item)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216" t="7694" r="2532" b="13556"/>
          <a:stretch/>
        </p:blipFill>
        <p:spPr>
          <a:xfrm>
            <a:off x="2068167" y="1260358"/>
            <a:ext cx="1447280" cy="323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4325" y="668005"/>
            <a:ext cx="4908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assign, on the ACTION ITEMS tab found in Proposal details, on the Assignee Section, click the                          . This will display a form where to input the action items and the action owner. The system also send an email notification to the action owner.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30" y="791185"/>
            <a:ext cx="5946334" cy="48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(Approval of Entries)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1988" y="952500"/>
            <a:ext cx="4065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Encode the action and the action owner name then enter and choose the owner. One action owner per action item. Then click </a:t>
            </a:r>
            <a:r>
              <a:rPr lang="en-US" dirty="0"/>
              <a:t> </a:t>
            </a:r>
            <a:r>
              <a:rPr lang="en-US" dirty="0" smtClean="0"/>
              <a:t>       .  An email notification will send for the action item.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767252"/>
            <a:ext cx="622777" cy="358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813" y="952500"/>
            <a:ext cx="5601707" cy="500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0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(Approval of Proposal Entries)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9000" y="1117600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Approve the action items on ACTION ITEMS tab, under the assignee section, click the </a:t>
            </a:r>
            <a:r>
              <a:rPr lang="en-US" dirty="0" err="1" smtClean="0"/>
              <a:t>actionee</a:t>
            </a:r>
            <a:r>
              <a:rPr lang="en-US" dirty="0" smtClean="0"/>
              <a:t> (name beside the star icon      ) to display approval menu.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607" y="1468656"/>
            <a:ext cx="266700" cy="257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89" y="1880930"/>
            <a:ext cx="6405871" cy="1340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692" y="2320301"/>
            <a:ext cx="5606022" cy="37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3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(Approval of Proposal Entries)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0625" y="927100"/>
            <a:ext cx="3975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Action Item Approval, input remarks. Click the </a:t>
            </a:r>
          </a:p>
          <a:p>
            <a:r>
              <a:rPr lang="en-US" dirty="0" smtClean="0"/>
              <a:t>if approve, click</a:t>
            </a:r>
          </a:p>
          <a:p>
            <a:r>
              <a:rPr lang="en-US" dirty="0" smtClean="0"/>
              <a:t>if disapprove.</a:t>
            </a:r>
          </a:p>
          <a:p>
            <a:endParaRPr lang="en-US" dirty="0"/>
          </a:p>
          <a:p>
            <a:r>
              <a:rPr lang="en-US" dirty="0" smtClean="0"/>
              <a:t>The action item will still be open when</a:t>
            </a:r>
          </a:p>
          <a:p>
            <a:r>
              <a:rPr lang="en-US" dirty="0" smtClean="0"/>
              <a:t>disapproved.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94" y="1231885"/>
            <a:ext cx="1343025" cy="36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169" y="1530335"/>
            <a:ext cx="1581150" cy="333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557" y="698485"/>
            <a:ext cx="8128443" cy="55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3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AD8D8D-CB5C-5441-A610-D10D6A79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(Submission of Proposal)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CB8FFE-F1DE-414B-8B3E-79206CDE8AD6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09789" y="709244"/>
            <a:ext cx="10494628" cy="1200329"/>
            <a:chOff x="620785" y="796954"/>
            <a:chExt cx="10494628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620785" y="796954"/>
              <a:ext cx="104946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Open your browser and navigate </a:t>
              </a:r>
              <a:r>
                <a:rPr lang="en-US" dirty="0">
                  <a:hlinkClick r:id="rId2"/>
                </a:rPr>
                <a:t>http://</a:t>
              </a:r>
              <a:r>
                <a:rPr lang="en-US" dirty="0" smtClean="0">
                  <a:hlinkClick r:id="rId2"/>
                </a:rPr>
                <a:t>myse01ws014.ad.onsemi.com:8090/Home/Index</a:t>
              </a:r>
              <a:endParaRPr lang="en-US" dirty="0" smtClean="0"/>
            </a:p>
            <a:p>
              <a:pPr marL="342900" indent="-342900">
                <a:buAutoNum type="arabicPeriod"/>
              </a:pPr>
              <a:r>
                <a:rPr lang="en-US" dirty="0" smtClean="0"/>
                <a:t>To login, you may use your AD user Account credentials. For those who doesn’t have </a:t>
              </a:r>
              <a:r>
                <a:rPr lang="en-US" dirty="0" err="1" smtClean="0"/>
                <a:t>ONdex</a:t>
              </a:r>
              <a:r>
                <a:rPr lang="en-US" dirty="0" smtClean="0"/>
                <a:t> Account, Please do manual registration via clicking                                                    			. For more details please click 	     link.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1797" t="15639" r="2822" b="15160"/>
            <a:stretch/>
          </p:blipFill>
          <p:spPr>
            <a:xfrm>
              <a:off x="5106175" y="1428200"/>
              <a:ext cx="4160940" cy="27683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t="21850" b="19988"/>
            <a:stretch/>
          </p:blipFill>
          <p:spPr>
            <a:xfrm>
              <a:off x="2912095" y="1672126"/>
              <a:ext cx="828675" cy="29361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099" y="2271893"/>
            <a:ext cx="5339534" cy="37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1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(Submission of Proposal)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3400" y="698485"/>
            <a:ext cx="10858500" cy="400050"/>
            <a:chOff x="533400" y="698485"/>
            <a:chExt cx="10858500" cy="400050"/>
          </a:xfrm>
        </p:grpSpPr>
        <p:sp>
          <p:nvSpPr>
            <p:cNvPr id="9" name="TextBox 8"/>
            <p:cNvSpPr txBox="1"/>
            <p:nvPr/>
          </p:nvSpPr>
          <p:spPr>
            <a:xfrm>
              <a:off x="533400" y="698485"/>
              <a:ext cx="1085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 In the </a:t>
              </a:r>
              <a:r>
                <a:rPr lang="en-US" dirty="0" err="1" smtClean="0"/>
                <a:t>MyProfile</a:t>
              </a:r>
              <a:r>
                <a:rPr lang="en-US" dirty="0" smtClean="0"/>
                <a:t> Page click the	     	</a:t>
              </a:r>
              <a:r>
                <a:rPr lang="en-US" dirty="0"/>
                <a:t> </a:t>
              </a:r>
              <a:r>
                <a:rPr lang="en-US" dirty="0" smtClean="0"/>
                <a:t>        or                         to start creating Proposal.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0475" y="698485"/>
              <a:ext cx="1876425" cy="4000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t="23277" b="18232"/>
            <a:stretch/>
          </p:blipFill>
          <p:spPr>
            <a:xfrm>
              <a:off x="5960150" y="742950"/>
              <a:ext cx="1314450" cy="295275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081" y="1155229"/>
            <a:ext cx="7243490" cy="51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2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(Submission of Proposal)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178" y="768319"/>
            <a:ext cx="5032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Fill out information display on the web form. Picture attachment is optional, if it is not applicable on the proposal to be submitted.  </a:t>
            </a:r>
          </a:p>
          <a:p>
            <a:endParaRPr lang="en-US" dirty="0" smtClean="0"/>
          </a:p>
          <a:p>
            <a:r>
              <a:rPr lang="en-US" dirty="0" smtClean="0"/>
              <a:t>For IDL employees, the Expected number of months to be active, Dollar impact and expected start date fields is required, but the approver can always modify this fields when needed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filling the out the information, click the 	</a:t>
            </a:r>
            <a:r>
              <a:rPr lang="en-US" dirty="0"/>
              <a:t>.</a:t>
            </a:r>
            <a:r>
              <a:rPr lang="en-US" dirty="0" smtClean="0"/>
              <a:t> An email notification will be sent regarding to your submitted proposal entry.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045" t="8286" r="4945" b="15398"/>
          <a:stretch/>
        </p:blipFill>
        <p:spPr>
          <a:xfrm>
            <a:off x="4778874" y="3311327"/>
            <a:ext cx="761355" cy="2762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430" y="249335"/>
            <a:ext cx="4264694" cy="600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3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599" y="698485"/>
            <a:ext cx="5183411" cy="48545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78178" y="914400"/>
            <a:ext cx="5190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Upon submission of proposal entry, the item will now pending on the Cost Analyst approver. This module contains the information regarding the proposal submitted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7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AD8D8D-CB5C-5441-A610-D10D6A79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(Approval of Proposal </a:t>
            </a:r>
            <a:r>
              <a:rPr lang="en-US" dirty="0" smtClean="0"/>
              <a:t>Entries)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CB8FFE-F1DE-414B-8B3E-79206CDE8AD6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09789" y="709244"/>
            <a:ext cx="10494628" cy="1200329"/>
            <a:chOff x="620785" y="796954"/>
            <a:chExt cx="10494628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620785" y="796954"/>
              <a:ext cx="104946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Open your browser and navigate </a:t>
              </a:r>
              <a:r>
                <a:rPr lang="en-US" dirty="0">
                  <a:hlinkClick r:id="rId2"/>
                </a:rPr>
                <a:t>http://</a:t>
              </a:r>
              <a:r>
                <a:rPr lang="en-US" dirty="0" smtClean="0">
                  <a:hlinkClick r:id="rId2"/>
                </a:rPr>
                <a:t>myse01ws014.ad.onsemi.com:8090/Home/Index</a:t>
              </a:r>
              <a:endParaRPr lang="en-US" dirty="0" smtClean="0"/>
            </a:p>
            <a:p>
              <a:pPr marL="342900" indent="-342900">
                <a:buAutoNum type="arabicPeriod"/>
              </a:pPr>
              <a:r>
                <a:rPr lang="en-US" dirty="0" smtClean="0"/>
                <a:t>To login, you may use your AD user Account credentials. For those who doesn’t have </a:t>
              </a:r>
              <a:r>
                <a:rPr lang="en-US" dirty="0" err="1" smtClean="0"/>
                <a:t>ONdex</a:t>
              </a:r>
              <a:r>
                <a:rPr lang="en-US" dirty="0" smtClean="0"/>
                <a:t> Account, Please do manual registration via clicking                                                    			. For more details please click 	     link.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1797" t="15639" r="2822" b="15160"/>
            <a:stretch/>
          </p:blipFill>
          <p:spPr>
            <a:xfrm>
              <a:off x="5106175" y="1428200"/>
              <a:ext cx="4160940" cy="27683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t="21850" b="19988"/>
            <a:stretch/>
          </p:blipFill>
          <p:spPr>
            <a:xfrm>
              <a:off x="2912095" y="1672126"/>
              <a:ext cx="828675" cy="29361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099" y="2271893"/>
            <a:ext cx="5339534" cy="37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1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65" y="2598890"/>
            <a:ext cx="1190625" cy="704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986" y="1837620"/>
            <a:ext cx="6402064" cy="4392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(Approval of Proposal)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2949" y="933450"/>
            <a:ext cx="10801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In the </a:t>
            </a:r>
            <a:r>
              <a:rPr lang="en-US" dirty="0" err="1" smtClean="0"/>
              <a:t>MyProfile</a:t>
            </a:r>
            <a:r>
              <a:rPr lang="en-US" dirty="0" smtClean="0"/>
              <a:t> Page, On the                                          panel, click the item entry that will under approval.</a:t>
            </a:r>
          </a:p>
          <a:p>
            <a:r>
              <a:rPr lang="en-US" dirty="0" smtClean="0"/>
              <a:t>Clicking that will go to the Proposal Details Page</a:t>
            </a:r>
          </a:p>
          <a:p>
            <a:r>
              <a:rPr lang="en-US" dirty="0" smtClean="0"/>
              <a:t>The system also send an email notification to the approver when new proposal submitted under his/her area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537" y="930786"/>
            <a:ext cx="2295525" cy="35297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 flipV="1">
            <a:off x="2266951" y="3143250"/>
            <a:ext cx="4886324" cy="84508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53275" y="3988337"/>
            <a:ext cx="3743325" cy="147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6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(Approval of Proposal </a:t>
            </a:r>
            <a:r>
              <a:rPr lang="en-US" dirty="0" smtClean="0"/>
              <a:t>Entries – Cost Analyst)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926" y="782444"/>
            <a:ext cx="50672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On the APPROVAL STATUS tab found in Proposal details, under the                             </a:t>
            </a:r>
          </a:p>
          <a:p>
            <a:r>
              <a:rPr lang="en-US" dirty="0" smtClean="0"/>
              <a:t>panel, input the </a:t>
            </a:r>
            <a:r>
              <a:rPr lang="en-US" b="1" u="sng" dirty="0" smtClean="0"/>
              <a:t>remarks</a:t>
            </a:r>
            <a:r>
              <a:rPr lang="en-US" dirty="0" smtClean="0"/>
              <a:t>, and update </a:t>
            </a:r>
            <a:r>
              <a:rPr lang="en-US" b="1" u="sng" dirty="0" smtClean="0"/>
              <a:t>dollar impact</a:t>
            </a:r>
            <a:r>
              <a:rPr lang="en-US" dirty="0" smtClean="0"/>
              <a:t>, </a:t>
            </a:r>
            <a:r>
              <a:rPr lang="en-US" b="1" u="sng" dirty="0" smtClean="0"/>
              <a:t>expected start date</a:t>
            </a:r>
            <a:r>
              <a:rPr lang="en-US" dirty="0" smtClean="0"/>
              <a:t>, </a:t>
            </a:r>
            <a:r>
              <a:rPr lang="en-US" b="1" u="sng" dirty="0" smtClean="0"/>
              <a:t>number of months to be active</a:t>
            </a:r>
            <a:r>
              <a:rPr lang="en-US" dirty="0"/>
              <a:t> </a:t>
            </a:r>
            <a:r>
              <a:rPr lang="en-US" dirty="0" smtClean="0"/>
              <a:t>if necessary </a:t>
            </a:r>
          </a:p>
          <a:p>
            <a:endParaRPr lang="en-US" dirty="0" smtClean="0"/>
          </a:p>
          <a:p>
            <a:r>
              <a:rPr lang="en-US" dirty="0" smtClean="0"/>
              <a:t>Click 	       button when you are not yet done on verification of other required data or computation.</a:t>
            </a:r>
          </a:p>
          <a:p>
            <a:endParaRPr lang="en-US" dirty="0"/>
          </a:p>
          <a:p>
            <a:r>
              <a:rPr lang="en-US" dirty="0" smtClean="0"/>
              <a:t>Click 		 and choose whether the proposal is INVALID, </a:t>
            </a:r>
          </a:p>
          <a:p>
            <a:r>
              <a:rPr lang="en-US" dirty="0" smtClean="0"/>
              <a:t>EXISTING PROJECT, </a:t>
            </a:r>
          </a:p>
          <a:p>
            <a:r>
              <a:rPr lang="en-US" dirty="0" smtClean="0"/>
              <a:t>DUPLICATE ENTRY or </a:t>
            </a:r>
          </a:p>
          <a:p>
            <a:r>
              <a:rPr lang="en-US" dirty="0" smtClean="0"/>
              <a:t>CANCEL.</a:t>
            </a:r>
          </a:p>
          <a:p>
            <a:endParaRPr lang="en-US" dirty="0"/>
          </a:p>
          <a:p>
            <a:r>
              <a:rPr lang="en-US" dirty="0" smtClean="0"/>
              <a:t>Click                  	    if approved, but before that, you need to choose Finance approver on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email notification will be send after the approval.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778" t="15909" r="3889" b="20454"/>
          <a:stretch/>
        </p:blipFill>
        <p:spPr>
          <a:xfrm>
            <a:off x="2015519" y="1116416"/>
            <a:ext cx="3200400" cy="266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48" y="3273364"/>
            <a:ext cx="1381125" cy="323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919" y="810215"/>
            <a:ext cx="6901469" cy="518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72" y="2460366"/>
            <a:ext cx="781050" cy="352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392" y="3314319"/>
            <a:ext cx="2135917" cy="12534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173" y="4879481"/>
            <a:ext cx="149542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8460" y="5241431"/>
            <a:ext cx="2067520" cy="4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0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(Approval of Proposal </a:t>
            </a:r>
            <a:r>
              <a:rPr lang="en-US" dirty="0" smtClean="0"/>
              <a:t>Entries – Finance)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926" y="782444"/>
            <a:ext cx="50672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On the APPROVAL STATUS tab found in Proposal details, under the                             </a:t>
            </a:r>
          </a:p>
          <a:p>
            <a:r>
              <a:rPr lang="en-US" dirty="0" smtClean="0"/>
              <a:t>panel, input </a:t>
            </a:r>
            <a:r>
              <a:rPr lang="en-US" b="1" u="sng" dirty="0" smtClean="0"/>
              <a:t>remarks</a:t>
            </a:r>
            <a:r>
              <a:rPr lang="en-US" dirty="0" smtClean="0"/>
              <a:t>, and update </a:t>
            </a:r>
            <a:r>
              <a:rPr lang="en-US" b="1" u="sng" dirty="0" smtClean="0"/>
              <a:t>dollar impact</a:t>
            </a:r>
            <a:r>
              <a:rPr lang="en-US" dirty="0" smtClean="0"/>
              <a:t>, </a:t>
            </a:r>
            <a:r>
              <a:rPr lang="en-US" b="1" u="sng" dirty="0" smtClean="0"/>
              <a:t>expected start date</a:t>
            </a:r>
            <a:r>
              <a:rPr lang="en-US" dirty="0" smtClean="0"/>
              <a:t>, </a:t>
            </a:r>
            <a:r>
              <a:rPr lang="en-US" b="1" u="sng" dirty="0" smtClean="0"/>
              <a:t>number of months to be active</a:t>
            </a:r>
            <a:r>
              <a:rPr lang="en-US" dirty="0"/>
              <a:t> </a:t>
            </a:r>
            <a:r>
              <a:rPr lang="en-US" dirty="0" smtClean="0"/>
              <a:t>if necessary.</a:t>
            </a:r>
          </a:p>
          <a:p>
            <a:endParaRPr lang="en-US" dirty="0" smtClean="0"/>
          </a:p>
          <a:p>
            <a:r>
              <a:rPr lang="en-US" dirty="0" smtClean="0"/>
              <a:t>Click 	       button when you are not yet done on verification of other required data or computation.</a:t>
            </a:r>
          </a:p>
          <a:p>
            <a:endParaRPr lang="en-US" dirty="0"/>
          </a:p>
          <a:p>
            <a:r>
              <a:rPr lang="en-US" dirty="0" smtClean="0"/>
              <a:t>Click 		 and choose whether the proposal is INVALID, </a:t>
            </a:r>
          </a:p>
          <a:p>
            <a:r>
              <a:rPr lang="en-US" dirty="0" smtClean="0"/>
              <a:t>EXISTING PROJECT, </a:t>
            </a:r>
          </a:p>
          <a:p>
            <a:r>
              <a:rPr lang="en-US" dirty="0" smtClean="0"/>
              <a:t>DUPLICATE ENTRY or </a:t>
            </a:r>
          </a:p>
          <a:p>
            <a:r>
              <a:rPr lang="en-US" dirty="0" smtClean="0"/>
              <a:t>CANCEL.</a:t>
            </a:r>
          </a:p>
          <a:p>
            <a:endParaRPr lang="en-US" dirty="0"/>
          </a:p>
          <a:p>
            <a:r>
              <a:rPr lang="en-US" dirty="0" smtClean="0"/>
              <a:t>Click		         if approved, the proposal will be move to COST-FUNNEL-EVALUATION status</a:t>
            </a:r>
          </a:p>
          <a:p>
            <a:endParaRPr lang="en-US" dirty="0" smtClean="0"/>
          </a:p>
          <a:p>
            <a:r>
              <a:rPr lang="en-US" dirty="0" smtClean="0"/>
              <a:t>An email notification will be send after the approval.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2" y="3319011"/>
            <a:ext cx="1381125" cy="32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9" y="2454871"/>
            <a:ext cx="781050" cy="352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392" y="3314319"/>
            <a:ext cx="2135917" cy="1253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224" y="930035"/>
            <a:ext cx="6750188" cy="49732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192" y="1076830"/>
            <a:ext cx="1924050" cy="295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245" y="4972480"/>
            <a:ext cx="1738701" cy="28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20886"/>
      </p:ext>
    </p:extLst>
  </p:cSld>
  <p:clrMapOvr>
    <a:masterClrMapping/>
  </p:clrMapOvr>
</p:sld>
</file>

<file path=ppt/theme/theme1.xml><?xml version="1.0" encoding="utf-8"?>
<a:theme xmlns:a="http://schemas.openxmlformats.org/drawingml/2006/main" name="Public Information">
  <a:themeElements>
    <a:clrScheme name="ON Semiconductor">
      <a:dk1>
        <a:srgbClr val="133455"/>
      </a:dk1>
      <a:lt1>
        <a:srgbClr val="FFFFFF"/>
      </a:lt1>
      <a:dk2>
        <a:srgbClr val="2C5985"/>
      </a:dk2>
      <a:lt2>
        <a:srgbClr val="F2F2F2"/>
      </a:lt2>
      <a:accent1>
        <a:srgbClr val="2C5985"/>
      </a:accent1>
      <a:accent2>
        <a:srgbClr val="5B8FCB"/>
      </a:accent2>
      <a:accent3>
        <a:srgbClr val="FFC000"/>
      </a:accent3>
      <a:accent4>
        <a:srgbClr val="428FE0"/>
      </a:accent4>
      <a:accent5>
        <a:srgbClr val="54B948"/>
      </a:accent5>
      <a:accent6>
        <a:srgbClr val="14477D"/>
      </a:accent6>
      <a:hlink>
        <a:srgbClr val="54B948"/>
      </a:hlink>
      <a:folHlink>
        <a:srgbClr val="5B8FCB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rnal Use Only">
  <a:themeElements>
    <a:clrScheme name="ON Semiconductor">
      <a:dk1>
        <a:srgbClr val="133455"/>
      </a:dk1>
      <a:lt1>
        <a:srgbClr val="FFFFFF"/>
      </a:lt1>
      <a:dk2>
        <a:srgbClr val="2C5985"/>
      </a:dk2>
      <a:lt2>
        <a:srgbClr val="F2F2F2"/>
      </a:lt2>
      <a:accent1>
        <a:srgbClr val="2C5985"/>
      </a:accent1>
      <a:accent2>
        <a:srgbClr val="5B8FCB"/>
      </a:accent2>
      <a:accent3>
        <a:srgbClr val="FFC000"/>
      </a:accent3>
      <a:accent4>
        <a:srgbClr val="428FE0"/>
      </a:accent4>
      <a:accent5>
        <a:srgbClr val="54B948"/>
      </a:accent5>
      <a:accent6>
        <a:srgbClr val="14477D"/>
      </a:accent6>
      <a:hlink>
        <a:srgbClr val="54B948"/>
      </a:hlink>
      <a:folHlink>
        <a:srgbClr val="5B8FCB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fidential">
  <a:themeElements>
    <a:clrScheme name="ON Semiconductor">
      <a:dk1>
        <a:srgbClr val="133455"/>
      </a:dk1>
      <a:lt1>
        <a:srgbClr val="FFFFFF"/>
      </a:lt1>
      <a:dk2>
        <a:srgbClr val="2C5985"/>
      </a:dk2>
      <a:lt2>
        <a:srgbClr val="F2F2F2"/>
      </a:lt2>
      <a:accent1>
        <a:srgbClr val="2C5985"/>
      </a:accent1>
      <a:accent2>
        <a:srgbClr val="5B8FCB"/>
      </a:accent2>
      <a:accent3>
        <a:srgbClr val="FFC000"/>
      </a:accent3>
      <a:accent4>
        <a:srgbClr val="428FE0"/>
      </a:accent4>
      <a:accent5>
        <a:srgbClr val="54B948"/>
      </a:accent5>
      <a:accent6>
        <a:srgbClr val="14477D"/>
      </a:accent6>
      <a:hlink>
        <a:srgbClr val="54B948"/>
      </a:hlink>
      <a:folHlink>
        <a:srgbClr val="5B8FCB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b5d6bf6-6c8e-429d-b15c-69b05b764c08">SNCRH6U7TZW3-952041571-1</_dlc_DocId>
    <_dlc_DocIdUrl xmlns="fb5d6bf6-6c8e-429d-b15c-69b05b764c08">
      <Url>http://theconnection.onsemi.com/manufacturing/ospi/testhardwaredevt/EESoftwareDevelopment/_layouts/15/DocIdRedir.aspx?ID=SNCRH6U7TZW3-952041571-1</Url>
      <Description>SNCRH6U7TZW3-952041571-1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9DE0F64777D43966CA1ED9CF1A689" ma:contentTypeVersion="0" ma:contentTypeDescription="Create a new document." ma:contentTypeScope="" ma:versionID="24754e5519b0d1396f9516d7b2ff75d6">
  <xsd:schema xmlns:xsd="http://www.w3.org/2001/XMLSchema" xmlns:xs="http://www.w3.org/2001/XMLSchema" xmlns:p="http://schemas.microsoft.com/office/2006/metadata/properties" xmlns:ns2="fb5d6bf6-6c8e-429d-b15c-69b05b764c08" targetNamespace="http://schemas.microsoft.com/office/2006/metadata/properties" ma:root="true" ma:fieldsID="a32ab0d16101bf6a353aad03e389d880" ns2:_="">
    <xsd:import namespace="fb5d6bf6-6c8e-429d-b15c-69b05b764c0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d6bf6-6c8e-429d-b15c-69b05b764c0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raining and Certification Record of P1 and P2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6E6404-E1B9-4809-898E-D71D7C3E1EB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e4678c56-0b70-41a7-9cf0-17b28b6c32bd"/>
    <ds:schemaRef ds:uri="http://www.w3.org/XML/1998/namespace"/>
    <ds:schemaRef ds:uri="fb5d6bf6-6c8e-429d-b15c-69b05b764c08"/>
  </ds:schemaRefs>
</ds:datastoreItem>
</file>

<file path=customXml/itemProps2.xml><?xml version="1.0" encoding="utf-8"?>
<ds:datastoreItem xmlns:ds="http://schemas.openxmlformats.org/officeDocument/2006/customXml" ds:itemID="{5A19B5F3-52E2-4E37-95AE-5302728F04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5d6bf6-6c8e-429d-b15c-69b05b764c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154922-4117-4276-B8C7-65F8F125637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45F33DB-83AF-4B88-9493-66D9606D53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710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Franklin Gothic Book</vt:lpstr>
      <vt:lpstr>Franklin Gothic Medium</vt:lpstr>
      <vt:lpstr>Public Information</vt:lpstr>
      <vt:lpstr>Internal Use Only</vt:lpstr>
      <vt:lpstr>Confidential</vt:lpstr>
      <vt:lpstr>E-Savings Web System</vt:lpstr>
      <vt:lpstr>Procedures (Submission of Proposal)</vt:lpstr>
      <vt:lpstr>Procedures (Submission of Proposal)</vt:lpstr>
      <vt:lpstr>Procedures (Submission of Proposal)</vt:lpstr>
      <vt:lpstr>Procedure</vt:lpstr>
      <vt:lpstr>Procedures (Approval of Proposal Entries)</vt:lpstr>
      <vt:lpstr>Procedure (Approval of Proposal)</vt:lpstr>
      <vt:lpstr>Procedures (Approval of Proposal Entries – Cost Analyst)</vt:lpstr>
      <vt:lpstr>Procedures (Approval of Proposal Entries – Finance)</vt:lpstr>
      <vt:lpstr>Procedure (Proposal status to ACTIVE and ACTIVE to COMPLETED)</vt:lpstr>
      <vt:lpstr>Procedure – marking proposal as Best Practice Implementation</vt:lpstr>
      <vt:lpstr>Procedures (Assign action item)</vt:lpstr>
      <vt:lpstr>Procedures (Approval of Entries)</vt:lpstr>
      <vt:lpstr>Procedures (Approval of Proposal Entries)</vt:lpstr>
      <vt:lpstr>Procedures (Approval of Proposal Entries)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2018-03-12T17:42:36Z</dcterms:created>
  <dcterms:modified xsi:type="dcterms:W3CDTF">2019-11-04T05:06:05Z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ef5d52b5-769a-4170-a9c8-8f2c34af8efc</vt:lpwstr>
  </property>
  <property fmtid="{D5CDD505-2E9C-101B-9397-08002B2CF9AE}" pid="3" name="ContentTypeId">
    <vt:lpwstr>0x010100BE39DE0F64777D43966CA1ED9CF1A689</vt:lpwstr>
  </property>
</Properties>
</file>