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85" r:id="rId3"/>
    <p:sldId id="269" r:id="rId4"/>
    <p:sldId id="277" r:id="rId5"/>
    <p:sldId id="286" r:id="rId6"/>
    <p:sldId id="267" r:id="rId7"/>
    <p:sldId id="278" r:id="rId8"/>
    <p:sldId id="287" r:id="rId9"/>
    <p:sldId id="268" r:id="rId10"/>
    <p:sldId id="279" r:id="rId11"/>
    <p:sldId id="288" r:id="rId12"/>
    <p:sldId id="270" r:id="rId13"/>
    <p:sldId id="280" r:id="rId14"/>
    <p:sldId id="289" r:id="rId15"/>
    <p:sldId id="271" r:id="rId16"/>
    <p:sldId id="272" r:id="rId17"/>
    <p:sldId id="281" r:id="rId18"/>
    <p:sldId id="290" r:id="rId19"/>
    <p:sldId id="273" r:id="rId20"/>
    <p:sldId id="282" r:id="rId21"/>
    <p:sldId id="291" r:id="rId22"/>
    <p:sldId id="274" r:id="rId23"/>
    <p:sldId id="283" r:id="rId24"/>
    <p:sldId id="292" r:id="rId25"/>
    <p:sldId id="275" r:id="rId26"/>
    <p:sldId id="284" r:id="rId27"/>
    <p:sldId id="293" r:id="rId28"/>
    <p:sldId id="276" r:id="rId29"/>
    <p:sldId id="26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61" d="100"/>
          <a:sy n="161" d="100"/>
        </p:scale>
        <p:origin x="30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13461-5DB6-A4DF-079A-408D65ECEB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BE3456-309E-D670-69CB-476ADCF952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A85D282-D934-2716-1FB2-F079D828B42B}"/>
              </a:ext>
            </a:extLst>
          </p:cNvPr>
          <p:cNvSpPr>
            <a:spLocks noGrp="1"/>
          </p:cNvSpPr>
          <p:nvPr>
            <p:ph type="dt" sz="half" idx="10"/>
          </p:nvPr>
        </p:nvSpPr>
        <p:spPr/>
        <p:txBody>
          <a:bodyPr/>
          <a:lstStyle/>
          <a:p>
            <a:fld id="{D8B46044-EB6B-44D7-A92E-D50D0E12EF7C}" type="datetimeFigureOut">
              <a:rPr lang="en-US" smtClean="0"/>
              <a:t>6/4/2024</a:t>
            </a:fld>
            <a:endParaRPr lang="en-US"/>
          </a:p>
        </p:txBody>
      </p:sp>
      <p:sp>
        <p:nvSpPr>
          <p:cNvPr id="5" name="Footer Placeholder 4">
            <a:extLst>
              <a:ext uri="{FF2B5EF4-FFF2-40B4-BE49-F238E27FC236}">
                <a16:creationId xmlns:a16="http://schemas.microsoft.com/office/drawing/2014/main" id="{5F38469C-723D-2752-D65B-3497EED41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FD4FBC-E6AF-389A-6E12-CD519AB39BDA}"/>
              </a:ext>
            </a:extLst>
          </p:cNvPr>
          <p:cNvSpPr>
            <a:spLocks noGrp="1"/>
          </p:cNvSpPr>
          <p:nvPr>
            <p:ph type="sldNum" sz="quarter" idx="12"/>
          </p:nvPr>
        </p:nvSpPr>
        <p:spPr/>
        <p:txBody>
          <a:bodyPr/>
          <a:lstStyle/>
          <a:p>
            <a:fld id="{56BA6002-2CD1-47F4-A77F-084F624DB2BE}" type="slidenum">
              <a:rPr lang="en-US" smtClean="0"/>
              <a:t>‹#›</a:t>
            </a:fld>
            <a:endParaRPr lang="en-US"/>
          </a:p>
        </p:txBody>
      </p:sp>
    </p:spTree>
    <p:extLst>
      <p:ext uri="{BB962C8B-B14F-4D97-AF65-F5344CB8AC3E}">
        <p14:creationId xmlns:p14="http://schemas.microsoft.com/office/powerpoint/2010/main" val="4047351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DD28F-B33E-19A5-F47A-BD9CE00D4C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58154B-20A7-E23F-2287-12A42AEF3A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E8B746-EA55-829D-D4C0-F0D1217C14C6}"/>
              </a:ext>
            </a:extLst>
          </p:cNvPr>
          <p:cNvSpPr>
            <a:spLocks noGrp="1"/>
          </p:cNvSpPr>
          <p:nvPr>
            <p:ph type="dt" sz="half" idx="10"/>
          </p:nvPr>
        </p:nvSpPr>
        <p:spPr/>
        <p:txBody>
          <a:bodyPr/>
          <a:lstStyle/>
          <a:p>
            <a:fld id="{D8B46044-EB6B-44D7-A92E-D50D0E12EF7C}" type="datetimeFigureOut">
              <a:rPr lang="en-US" smtClean="0"/>
              <a:t>6/4/2024</a:t>
            </a:fld>
            <a:endParaRPr lang="en-US"/>
          </a:p>
        </p:txBody>
      </p:sp>
      <p:sp>
        <p:nvSpPr>
          <p:cNvPr id="5" name="Footer Placeholder 4">
            <a:extLst>
              <a:ext uri="{FF2B5EF4-FFF2-40B4-BE49-F238E27FC236}">
                <a16:creationId xmlns:a16="http://schemas.microsoft.com/office/drawing/2014/main" id="{F2EBEB33-5613-4C35-73A2-0583D74881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8A981-5DA6-6DDD-6A73-2E1CB7F65570}"/>
              </a:ext>
            </a:extLst>
          </p:cNvPr>
          <p:cNvSpPr>
            <a:spLocks noGrp="1"/>
          </p:cNvSpPr>
          <p:nvPr>
            <p:ph type="sldNum" sz="quarter" idx="12"/>
          </p:nvPr>
        </p:nvSpPr>
        <p:spPr/>
        <p:txBody>
          <a:bodyPr/>
          <a:lstStyle/>
          <a:p>
            <a:fld id="{56BA6002-2CD1-47F4-A77F-084F624DB2BE}" type="slidenum">
              <a:rPr lang="en-US" smtClean="0"/>
              <a:t>‹#›</a:t>
            </a:fld>
            <a:endParaRPr lang="en-US"/>
          </a:p>
        </p:txBody>
      </p:sp>
    </p:spTree>
    <p:extLst>
      <p:ext uri="{BB962C8B-B14F-4D97-AF65-F5344CB8AC3E}">
        <p14:creationId xmlns:p14="http://schemas.microsoft.com/office/powerpoint/2010/main" val="2823623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AB8039-2B57-3E27-132C-8A4027EFA3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4B3223-1C52-2A4B-82DF-C23B55E1BB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E7AA62-E6C4-EF52-48BE-A2836F949A97}"/>
              </a:ext>
            </a:extLst>
          </p:cNvPr>
          <p:cNvSpPr>
            <a:spLocks noGrp="1"/>
          </p:cNvSpPr>
          <p:nvPr>
            <p:ph type="dt" sz="half" idx="10"/>
          </p:nvPr>
        </p:nvSpPr>
        <p:spPr/>
        <p:txBody>
          <a:bodyPr/>
          <a:lstStyle/>
          <a:p>
            <a:fld id="{D8B46044-EB6B-44D7-A92E-D50D0E12EF7C}" type="datetimeFigureOut">
              <a:rPr lang="en-US" smtClean="0"/>
              <a:t>6/4/2024</a:t>
            </a:fld>
            <a:endParaRPr lang="en-US"/>
          </a:p>
        </p:txBody>
      </p:sp>
      <p:sp>
        <p:nvSpPr>
          <p:cNvPr id="5" name="Footer Placeholder 4">
            <a:extLst>
              <a:ext uri="{FF2B5EF4-FFF2-40B4-BE49-F238E27FC236}">
                <a16:creationId xmlns:a16="http://schemas.microsoft.com/office/drawing/2014/main" id="{9463D5EE-5E33-B0F4-84F0-FDE2F8B5E1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2676F3-7BF9-F0E9-C76A-7F8E66827DCF}"/>
              </a:ext>
            </a:extLst>
          </p:cNvPr>
          <p:cNvSpPr>
            <a:spLocks noGrp="1"/>
          </p:cNvSpPr>
          <p:nvPr>
            <p:ph type="sldNum" sz="quarter" idx="12"/>
          </p:nvPr>
        </p:nvSpPr>
        <p:spPr/>
        <p:txBody>
          <a:bodyPr/>
          <a:lstStyle/>
          <a:p>
            <a:fld id="{56BA6002-2CD1-47F4-A77F-084F624DB2BE}" type="slidenum">
              <a:rPr lang="en-US" smtClean="0"/>
              <a:t>‹#›</a:t>
            </a:fld>
            <a:endParaRPr lang="en-US"/>
          </a:p>
        </p:txBody>
      </p:sp>
    </p:spTree>
    <p:extLst>
      <p:ext uri="{BB962C8B-B14F-4D97-AF65-F5344CB8AC3E}">
        <p14:creationId xmlns:p14="http://schemas.microsoft.com/office/powerpoint/2010/main" val="2197617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52EDD-706B-0FAC-9D58-609D05AB0F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3F7557-90A7-F4FC-0709-8FF9992F4A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8FC52D-DA8E-17E8-4689-487C7753C1DE}"/>
              </a:ext>
            </a:extLst>
          </p:cNvPr>
          <p:cNvSpPr>
            <a:spLocks noGrp="1"/>
          </p:cNvSpPr>
          <p:nvPr>
            <p:ph type="dt" sz="half" idx="10"/>
          </p:nvPr>
        </p:nvSpPr>
        <p:spPr/>
        <p:txBody>
          <a:bodyPr/>
          <a:lstStyle/>
          <a:p>
            <a:fld id="{D8B46044-EB6B-44D7-A92E-D50D0E12EF7C}" type="datetimeFigureOut">
              <a:rPr lang="en-US" smtClean="0"/>
              <a:t>6/4/2024</a:t>
            </a:fld>
            <a:endParaRPr lang="en-US"/>
          </a:p>
        </p:txBody>
      </p:sp>
      <p:sp>
        <p:nvSpPr>
          <p:cNvPr id="5" name="Footer Placeholder 4">
            <a:extLst>
              <a:ext uri="{FF2B5EF4-FFF2-40B4-BE49-F238E27FC236}">
                <a16:creationId xmlns:a16="http://schemas.microsoft.com/office/drawing/2014/main" id="{9AD253E0-7510-9B1B-CA55-0DD11658DD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049E1E-79B3-E471-0D64-6BAEF10D155E}"/>
              </a:ext>
            </a:extLst>
          </p:cNvPr>
          <p:cNvSpPr>
            <a:spLocks noGrp="1"/>
          </p:cNvSpPr>
          <p:nvPr>
            <p:ph type="sldNum" sz="quarter" idx="12"/>
          </p:nvPr>
        </p:nvSpPr>
        <p:spPr/>
        <p:txBody>
          <a:bodyPr/>
          <a:lstStyle/>
          <a:p>
            <a:fld id="{56BA6002-2CD1-47F4-A77F-084F624DB2BE}" type="slidenum">
              <a:rPr lang="en-US" smtClean="0"/>
              <a:t>‹#›</a:t>
            </a:fld>
            <a:endParaRPr lang="en-US"/>
          </a:p>
        </p:txBody>
      </p:sp>
    </p:spTree>
    <p:extLst>
      <p:ext uri="{BB962C8B-B14F-4D97-AF65-F5344CB8AC3E}">
        <p14:creationId xmlns:p14="http://schemas.microsoft.com/office/powerpoint/2010/main" val="448682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874A1-5FFC-4140-861A-8FE1F5C4FC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84691CD-2E09-D9B1-F04E-6C1AB45D82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7C70BD-212D-1F41-9C99-8164CDAE8379}"/>
              </a:ext>
            </a:extLst>
          </p:cNvPr>
          <p:cNvSpPr>
            <a:spLocks noGrp="1"/>
          </p:cNvSpPr>
          <p:nvPr>
            <p:ph type="dt" sz="half" idx="10"/>
          </p:nvPr>
        </p:nvSpPr>
        <p:spPr/>
        <p:txBody>
          <a:bodyPr/>
          <a:lstStyle/>
          <a:p>
            <a:fld id="{D8B46044-EB6B-44D7-A92E-D50D0E12EF7C}" type="datetimeFigureOut">
              <a:rPr lang="en-US" smtClean="0"/>
              <a:t>6/4/2024</a:t>
            </a:fld>
            <a:endParaRPr lang="en-US"/>
          </a:p>
        </p:txBody>
      </p:sp>
      <p:sp>
        <p:nvSpPr>
          <p:cNvPr id="5" name="Footer Placeholder 4">
            <a:extLst>
              <a:ext uri="{FF2B5EF4-FFF2-40B4-BE49-F238E27FC236}">
                <a16:creationId xmlns:a16="http://schemas.microsoft.com/office/drawing/2014/main" id="{9538DC99-FD19-226B-D5EF-82BBD452BB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EEEB8B-81AC-BC02-B2FA-7E6C9E04EF7C}"/>
              </a:ext>
            </a:extLst>
          </p:cNvPr>
          <p:cNvSpPr>
            <a:spLocks noGrp="1"/>
          </p:cNvSpPr>
          <p:nvPr>
            <p:ph type="sldNum" sz="quarter" idx="12"/>
          </p:nvPr>
        </p:nvSpPr>
        <p:spPr/>
        <p:txBody>
          <a:bodyPr/>
          <a:lstStyle/>
          <a:p>
            <a:fld id="{56BA6002-2CD1-47F4-A77F-084F624DB2BE}" type="slidenum">
              <a:rPr lang="en-US" smtClean="0"/>
              <a:t>‹#›</a:t>
            </a:fld>
            <a:endParaRPr lang="en-US"/>
          </a:p>
        </p:txBody>
      </p:sp>
    </p:spTree>
    <p:extLst>
      <p:ext uri="{BB962C8B-B14F-4D97-AF65-F5344CB8AC3E}">
        <p14:creationId xmlns:p14="http://schemas.microsoft.com/office/powerpoint/2010/main" val="1442351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02E63-32F4-83D9-5062-ECD7430CBA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416EF9-2B56-179C-6AE4-6E5A9D8B2C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C1C15B-2EAE-4088-69BD-EB6B98386A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9C2DA19-F6C0-0209-E0D3-458CC0C045C2}"/>
              </a:ext>
            </a:extLst>
          </p:cNvPr>
          <p:cNvSpPr>
            <a:spLocks noGrp="1"/>
          </p:cNvSpPr>
          <p:nvPr>
            <p:ph type="dt" sz="half" idx="10"/>
          </p:nvPr>
        </p:nvSpPr>
        <p:spPr/>
        <p:txBody>
          <a:bodyPr/>
          <a:lstStyle/>
          <a:p>
            <a:fld id="{D8B46044-EB6B-44D7-A92E-D50D0E12EF7C}" type="datetimeFigureOut">
              <a:rPr lang="en-US" smtClean="0"/>
              <a:t>6/4/2024</a:t>
            </a:fld>
            <a:endParaRPr lang="en-US"/>
          </a:p>
        </p:txBody>
      </p:sp>
      <p:sp>
        <p:nvSpPr>
          <p:cNvPr id="6" name="Footer Placeholder 5">
            <a:extLst>
              <a:ext uri="{FF2B5EF4-FFF2-40B4-BE49-F238E27FC236}">
                <a16:creationId xmlns:a16="http://schemas.microsoft.com/office/drawing/2014/main" id="{0A023390-D037-35A7-9732-4328B493C4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E4FB7F-9D9A-1001-949D-A969D20D5661}"/>
              </a:ext>
            </a:extLst>
          </p:cNvPr>
          <p:cNvSpPr>
            <a:spLocks noGrp="1"/>
          </p:cNvSpPr>
          <p:nvPr>
            <p:ph type="sldNum" sz="quarter" idx="12"/>
          </p:nvPr>
        </p:nvSpPr>
        <p:spPr/>
        <p:txBody>
          <a:bodyPr/>
          <a:lstStyle/>
          <a:p>
            <a:fld id="{56BA6002-2CD1-47F4-A77F-084F624DB2BE}" type="slidenum">
              <a:rPr lang="en-US" smtClean="0"/>
              <a:t>‹#›</a:t>
            </a:fld>
            <a:endParaRPr lang="en-US"/>
          </a:p>
        </p:txBody>
      </p:sp>
    </p:spTree>
    <p:extLst>
      <p:ext uri="{BB962C8B-B14F-4D97-AF65-F5344CB8AC3E}">
        <p14:creationId xmlns:p14="http://schemas.microsoft.com/office/powerpoint/2010/main" val="307527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97733-A159-0868-E9A6-C82A82AE1BD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D280AA-C742-4D50-AE58-5EAD73566E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95555A-7738-CB1A-06DB-7FFB8C533A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3D1827-0F83-B684-8DD8-4A95A39648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A5FC19-40C7-D99B-8AB3-4A85FD4AFE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1D6560-6E5A-AE9A-C748-CA78313C6D91}"/>
              </a:ext>
            </a:extLst>
          </p:cNvPr>
          <p:cNvSpPr>
            <a:spLocks noGrp="1"/>
          </p:cNvSpPr>
          <p:nvPr>
            <p:ph type="dt" sz="half" idx="10"/>
          </p:nvPr>
        </p:nvSpPr>
        <p:spPr/>
        <p:txBody>
          <a:bodyPr/>
          <a:lstStyle/>
          <a:p>
            <a:fld id="{D8B46044-EB6B-44D7-A92E-D50D0E12EF7C}" type="datetimeFigureOut">
              <a:rPr lang="en-US" smtClean="0"/>
              <a:t>6/4/2024</a:t>
            </a:fld>
            <a:endParaRPr lang="en-US"/>
          </a:p>
        </p:txBody>
      </p:sp>
      <p:sp>
        <p:nvSpPr>
          <p:cNvPr id="8" name="Footer Placeholder 7">
            <a:extLst>
              <a:ext uri="{FF2B5EF4-FFF2-40B4-BE49-F238E27FC236}">
                <a16:creationId xmlns:a16="http://schemas.microsoft.com/office/drawing/2014/main" id="{E8B6EA88-F482-04C8-FBBD-EF72E32282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7089A52-E499-86F5-1D39-B0B337A767BD}"/>
              </a:ext>
            </a:extLst>
          </p:cNvPr>
          <p:cNvSpPr>
            <a:spLocks noGrp="1"/>
          </p:cNvSpPr>
          <p:nvPr>
            <p:ph type="sldNum" sz="quarter" idx="12"/>
          </p:nvPr>
        </p:nvSpPr>
        <p:spPr/>
        <p:txBody>
          <a:bodyPr/>
          <a:lstStyle/>
          <a:p>
            <a:fld id="{56BA6002-2CD1-47F4-A77F-084F624DB2BE}" type="slidenum">
              <a:rPr lang="en-US" smtClean="0"/>
              <a:t>‹#›</a:t>
            </a:fld>
            <a:endParaRPr lang="en-US"/>
          </a:p>
        </p:txBody>
      </p:sp>
    </p:spTree>
    <p:extLst>
      <p:ext uri="{BB962C8B-B14F-4D97-AF65-F5344CB8AC3E}">
        <p14:creationId xmlns:p14="http://schemas.microsoft.com/office/powerpoint/2010/main" val="2308427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0126F-3722-ADD8-F771-294593387F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8C4A05-C4D1-F41B-FA03-2CFB8C1CA55E}"/>
              </a:ext>
            </a:extLst>
          </p:cNvPr>
          <p:cNvSpPr>
            <a:spLocks noGrp="1"/>
          </p:cNvSpPr>
          <p:nvPr>
            <p:ph type="dt" sz="half" idx="10"/>
          </p:nvPr>
        </p:nvSpPr>
        <p:spPr/>
        <p:txBody>
          <a:bodyPr/>
          <a:lstStyle/>
          <a:p>
            <a:fld id="{D8B46044-EB6B-44D7-A92E-D50D0E12EF7C}" type="datetimeFigureOut">
              <a:rPr lang="en-US" smtClean="0"/>
              <a:t>6/4/2024</a:t>
            </a:fld>
            <a:endParaRPr lang="en-US"/>
          </a:p>
        </p:txBody>
      </p:sp>
      <p:sp>
        <p:nvSpPr>
          <p:cNvPr id="4" name="Footer Placeholder 3">
            <a:extLst>
              <a:ext uri="{FF2B5EF4-FFF2-40B4-BE49-F238E27FC236}">
                <a16:creationId xmlns:a16="http://schemas.microsoft.com/office/drawing/2014/main" id="{821B7F48-B6CE-F875-0710-F83BFFDFAE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5E8408-0207-0D73-78D6-14E94C31E7C0}"/>
              </a:ext>
            </a:extLst>
          </p:cNvPr>
          <p:cNvSpPr>
            <a:spLocks noGrp="1"/>
          </p:cNvSpPr>
          <p:nvPr>
            <p:ph type="sldNum" sz="quarter" idx="12"/>
          </p:nvPr>
        </p:nvSpPr>
        <p:spPr/>
        <p:txBody>
          <a:bodyPr/>
          <a:lstStyle/>
          <a:p>
            <a:fld id="{56BA6002-2CD1-47F4-A77F-084F624DB2BE}" type="slidenum">
              <a:rPr lang="en-US" smtClean="0"/>
              <a:t>‹#›</a:t>
            </a:fld>
            <a:endParaRPr lang="en-US"/>
          </a:p>
        </p:txBody>
      </p:sp>
    </p:spTree>
    <p:extLst>
      <p:ext uri="{BB962C8B-B14F-4D97-AF65-F5344CB8AC3E}">
        <p14:creationId xmlns:p14="http://schemas.microsoft.com/office/powerpoint/2010/main" val="4222384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F0DB93-EE59-1745-6C20-BC897E85A5B4}"/>
              </a:ext>
            </a:extLst>
          </p:cNvPr>
          <p:cNvSpPr>
            <a:spLocks noGrp="1"/>
          </p:cNvSpPr>
          <p:nvPr>
            <p:ph type="dt" sz="half" idx="10"/>
          </p:nvPr>
        </p:nvSpPr>
        <p:spPr/>
        <p:txBody>
          <a:bodyPr/>
          <a:lstStyle/>
          <a:p>
            <a:fld id="{D8B46044-EB6B-44D7-A92E-D50D0E12EF7C}" type="datetimeFigureOut">
              <a:rPr lang="en-US" smtClean="0"/>
              <a:t>6/4/2024</a:t>
            </a:fld>
            <a:endParaRPr lang="en-US"/>
          </a:p>
        </p:txBody>
      </p:sp>
      <p:sp>
        <p:nvSpPr>
          <p:cNvPr id="3" name="Footer Placeholder 2">
            <a:extLst>
              <a:ext uri="{FF2B5EF4-FFF2-40B4-BE49-F238E27FC236}">
                <a16:creationId xmlns:a16="http://schemas.microsoft.com/office/drawing/2014/main" id="{EA3F874A-A185-CDDC-D782-4EA22A3BEE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68E315E-8BE9-71CC-8CF5-BB63F2F06525}"/>
              </a:ext>
            </a:extLst>
          </p:cNvPr>
          <p:cNvSpPr>
            <a:spLocks noGrp="1"/>
          </p:cNvSpPr>
          <p:nvPr>
            <p:ph type="sldNum" sz="quarter" idx="12"/>
          </p:nvPr>
        </p:nvSpPr>
        <p:spPr/>
        <p:txBody>
          <a:bodyPr/>
          <a:lstStyle/>
          <a:p>
            <a:fld id="{56BA6002-2CD1-47F4-A77F-084F624DB2BE}" type="slidenum">
              <a:rPr lang="en-US" smtClean="0"/>
              <a:t>‹#›</a:t>
            </a:fld>
            <a:endParaRPr lang="en-US"/>
          </a:p>
        </p:txBody>
      </p:sp>
    </p:spTree>
    <p:extLst>
      <p:ext uri="{BB962C8B-B14F-4D97-AF65-F5344CB8AC3E}">
        <p14:creationId xmlns:p14="http://schemas.microsoft.com/office/powerpoint/2010/main" val="623465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1D22F-252B-85B3-4913-15BF4AD495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D2D1B50-6DFB-8DBE-E9B0-8EFBA3BC0C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940F18-6C4E-8B24-A9C0-60D2BD674A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5F2D86-A940-A344-96D2-E44F76AB49C3}"/>
              </a:ext>
            </a:extLst>
          </p:cNvPr>
          <p:cNvSpPr>
            <a:spLocks noGrp="1"/>
          </p:cNvSpPr>
          <p:nvPr>
            <p:ph type="dt" sz="half" idx="10"/>
          </p:nvPr>
        </p:nvSpPr>
        <p:spPr/>
        <p:txBody>
          <a:bodyPr/>
          <a:lstStyle/>
          <a:p>
            <a:fld id="{D8B46044-EB6B-44D7-A92E-D50D0E12EF7C}" type="datetimeFigureOut">
              <a:rPr lang="en-US" smtClean="0"/>
              <a:t>6/4/2024</a:t>
            </a:fld>
            <a:endParaRPr lang="en-US"/>
          </a:p>
        </p:txBody>
      </p:sp>
      <p:sp>
        <p:nvSpPr>
          <p:cNvPr id="6" name="Footer Placeholder 5">
            <a:extLst>
              <a:ext uri="{FF2B5EF4-FFF2-40B4-BE49-F238E27FC236}">
                <a16:creationId xmlns:a16="http://schemas.microsoft.com/office/drawing/2014/main" id="{78032967-12C2-5179-E5BA-B1A17D3E19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7319BB-54CF-B99F-6A80-49F1AE3E7F26}"/>
              </a:ext>
            </a:extLst>
          </p:cNvPr>
          <p:cNvSpPr>
            <a:spLocks noGrp="1"/>
          </p:cNvSpPr>
          <p:nvPr>
            <p:ph type="sldNum" sz="quarter" idx="12"/>
          </p:nvPr>
        </p:nvSpPr>
        <p:spPr/>
        <p:txBody>
          <a:bodyPr/>
          <a:lstStyle/>
          <a:p>
            <a:fld id="{56BA6002-2CD1-47F4-A77F-084F624DB2BE}" type="slidenum">
              <a:rPr lang="en-US" smtClean="0"/>
              <a:t>‹#›</a:t>
            </a:fld>
            <a:endParaRPr lang="en-US"/>
          </a:p>
        </p:txBody>
      </p:sp>
    </p:spTree>
    <p:extLst>
      <p:ext uri="{BB962C8B-B14F-4D97-AF65-F5344CB8AC3E}">
        <p14:creationId xmlns:p14="http://schemas.microsoft.com/office/powerpoint/2010/main" val="2071637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49EDB-BBAF-062B-40A8-3313F9FD84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09EDD9D-B83B-369A-A4D0-87DFB4ADFE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BFD12C-A7A7-62B6-816F-350846669C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9CF307-0E95-57BB-7767-7006C2491117}"/>
              </a:ext>
            </a:extLst>
          </p:cNvPr>
          <p:cNvSpPr>
            <a:spLocks noGrp="1"/>
          </p:cNvSpPr>
          <p:nvPr>
            <p:ph type="dt" sz="half" idx="10"/>
          </p:nvPr>
        </p:nvSpPr>
        <p:spPr/>
        <p:txBody>
          <a:bodyPr/>
          <a:lstStyle/>
          <a:p>
            <a:fld id="{D8B46044-EB6B-44D7-A92E-D50D0E12EF7C}" type="datetimeFigureOut">
              <a:rPr lang="en-US" smtClean="0"/>
              <a:t>6/4/2024</a:t>
            </a:fld>
            <a:endParaRPr lang="en-US"/>
          </a:p>
        </p:txBody>
      </p:sp>
      <p:sp>
        <p:nvSpPr>
          <p:cNvPr id="6" name="Footer Placeholder 5">
            <a:extLst>
              <a:ext uri="{FF2B5EF4-FFF2-40B4-BE49-F238E27FC236}">
                <a16:creationId xmlns:a16="http://schemas.microsoft.com/office/drawing/2014/main" id="{05429B51-4910-B118-BB3C-2B321464AE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87D4D3-5FD7-A99E-2F28-F20B12A57656}"/>
              </a:ext>
            </a:extLst>
          </p:cNvPr>
          <p:cNvSpPr>
            <a:spLocks noGrp="1"/>
          </p:cNvSpPr>
          <p:nvPr>
            <p:ph type="sldNum" sz="quarter" idx="12"/>
          </p:nvPr>
        </p:nvSpPr>
        <p:spPr/>
        <p:txBody>
          <a:bodyPr/>
          <a:lstStyle/>
          <a:p>
            <a:fld id="{56BA6002-2CD1-47F4-A77F-084F624DB2BE}" type="slidenum">
              <a:rPr lang="en-US" smtClean="0"/>
              <a:t>‹#›</a:t>
            </a:fld>
            <a:endParaRPr lang="en-US"/>
          </a:p>
        </p:txBody>
      </p:sp>
    </p:spTree>
    <p:extLst>
      <p:ext uri="{BB962C8B-B14F-4D97-AF65-F5344CB8AC3E}">
        <p14:creationId xmlns:p14="http://schemas.microsoft.com/office/powerpoint/2010/main" val="1343375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56BCA2-2F75-83DF-09E4-D443E3F694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BBBB70-15ED-CF31-1345-F59D4417EE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D2A7C6-7BD7-2505-B6BC-A1D2CF724A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B46044-EB6B-44D7-A92E-D50D0E12EF7C}" type="datetimeFigureOut">
              <a:rPr lang="en-US" smtClean="0"/>
              <a:t>6/4/2024</a:t>
            </a:fld>
            <a:endParaRPr lang="en-US"/>
          </a:p>
        </p:txBody>
      </p:sp>
      <p:sp>
        <p:nvSpPr>
          <p:cNvPr id="5" name="Footer Placeholder 4">
            <a:extLst>
              <a:ext uri="{FF2B5EF4-FFF2-40B4-BE49-F238E27FC236}">
                <a16:creationId xmlns:a16="http://schemas.microsoft.com/office/drawing/2014/main" id="{2CC5E5EF-08DB-D79C-831E-BD8AAE6EDC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3C6A9F-3EE7-DE23-C659-CCDCE5F505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BA6002-2CD1-47F4-A77F-084F624DB2BE}" type="slidenum">
              <a:rPr lang="en-US" smtClean="0"/>
              <a:t>‹#›</a:t>
            </a:fld>
            <a:endParaRPr lang="en-US"/>
          </a:p>
        </p:txBody>
      </p:sp>
    </p:spTree>
    <p:extLst>
      <p:ext uri="{BB962C8B-B14F-4D97-AF65-F5344CB8AC3E}">
        <p14:creationId xmlns:p14="http://schemas.microsoft.com/office/powerpoint/2010/main" val="3947301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7966E-D1E1-CBD9-76C1-A3FFA0AFE4A9}"/>
              </a:ext>
            </a:extLst>
          </p:cNvPr>
          <p:cNvSpPr>
            <a:spLocks noGrp="1"/>
          </p:cNvSpPr>
          <p:nvPr>
            <p:ph type="title"/>
          </p:nvPr>
        </p:nvSpPr>
        <p:spPr>
          <a:xfrm>
            <a:off x="838200" y="365126"/>
            <a:ext cx="10515600" cy="703654"/>
          </a:xfrm>
        </p:spPr>
        <p:txBody>
          <a:bodyPr/>
          <a:lstStyle/>
          <a:p>
            <a:r>
              <a:rPr lang="en-US" dirty="0"/>
              <a:t>Methods</a:t>
            </a:r>
          </a:p>
        </p:txBody>
      </p:sp>
      <p:sp>
        <p:nvSpPr>
          <p:cNvPr id="3" name="Content Placeholder 2">
            <a:extLst>
              <a:ext uri="{FF2B5EF4-FFF2-40B4-BE49-F238E27FC236}">
                <a16:creationId xmlns:a16="http://schemas.microsoft.com/office/drawing/2014/main" id="{37E70790-A58D-0A81-19D2-BBFDA0AEFE69}"/>
              </a:ext>
            </a:extLst>
          </p:cNvPr>
          <p:cNvSpPr>
            <a:spLocks noGrp="1"/>
          </p:cNvSpPr>
          <p:nvPr>
            <p:ph idx="1"/>
          </p:nvPr>
        </p:nvSpPr>
        <p:spPr>
          <a:xfrm>
            <a:off x="624444" y="970602"/>
            <a:ext cx="10515600" cy="4351338"/>
          </a:xfrm>
        </p:spPr>
        <p:txBody>
          <a:bodyPr>
            <a:normAutofit lnSpcReduction="10000"/>
          </a:bodyPr>
          <a:lstStyle/>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To model the relationship between biomarker (?) levels on microplastics (4—int1, sul1, Pa,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Sm</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and the categorical factors of plastic type, time, and water type, we implemented a generalized linear model (GLM) in R (version 4.2.1) using the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glm</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function with a Gaussian family and identity link function, specifying the model formula as biomarker response ~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plastic_type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time +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water_type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Biomarker responses were normal transformed by finding the optimal lambda for a Box-Cox transformation. The choice of the Gaussian family and identity link assumes that the response variable is normally distributed and linearly related to the additive effects of the categorical predictors. We examined the model summary to assess the significance of each factor's coefficients, which represent the expected change in biomarker expression for each factor level compared to the reference level. We repeated thes</a:t>
            </a:r>
            <a:r>
              <a:rPr lang="en-US" sz="1800" kern="100" dirty="0">
                <a:latin typeface="Calibri" panose="020F0502020204030204" pitchFamily="34" charset="0"/>
                <a:ea typeface="Calibri" panose="020F0502020204030204" pitchFamily="34" charset="0"/>
                <a:cs typeface="Times New Roman" panose="02020603050405020304" pitchFamily="18" charset="0"/>
              </a:rPr>
              <a:t>e models for water concentrations, dropping the plastic type covariate.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To select the most parsimonious model, we employed bidirectional stepwise regression using the step() function from the stats package, specifying direction = "both". The Akaike Information Criterion (AIC) was used as the model selection metric to balance goodness of fit with model complexity, with a lower AIC indicating a better model fit. The stepwise procedure iteratively added or removed predictors to minimize the AIC until no further improvements could be made, yielding a final model containing only the most informative variables and interactions for explaining the response.</a:t>
            </a:r>
          </a:p>
          <a:p>
            <a:r>
              <a:rPr lang="en-US" sz="1800" kern="100" dirty="0">
                <a:latin typeface="Calibri" panose="020F0502020204030204" pitchFamily="34" charset="0"/>
                <a:ea typeface="Calibri" panose="020F0502020204030204" pitchFamily="34" charset="0"/>
                <a:cs typeface="Times New Roman" panose="02020603050405020304" pitchFamily="18" charset="0"/>
              </a:rPr>
              <a:t>I have removed the fb level and inserted 0 concentrations for week 0 for each of the response variables for microplastics (to have the same dimensions as water data).</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648686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4FB5B-3548-57AF-0BDE-3735ECDD4D50}"/>
              </a:ext>
            </a:extLst>
          </p:cNvPr>
          <p:cNvSpPr>
            <a:spLocks noGrp="1"/>
          </p:cNvSpPr>
          <p:nvPr>
            <p:ph type="title"/>
          </p:nvPr>
        </p:nvSpPr>
        <p:spPr>
          <a:xfrm>
            <a:off x="1" y="0"/>
            <a:ext cx="2000992" cy="1603513"/>
          </a:xfrm>
        </p:spPr>
        <p:txBody>
          <a:bodyPr>
            <a:normAutofit/>
          </a:bodyPr>
          <a:lstStyle/>
          <a:p>
            <a:r>
              <a:rPr lang="en-US" sz="2000" dirty="0"/>
              <a:t>Sul1 data transformation</a:t>
            </a:r>
          </a:p>
        </p:txBody>
      </p:sp>
      <p:pic>
        <p:nvPicPr>
          <p:cNvPr id="4" name="Picture 3">
            <a:extLst>
              <a:ext uri="{FF2B5EF4-FFF2-40B4-BE49-F238E27FC236}">
                <a16:creationId xmlns:a16="http://schemas.microsoft.com/office/drawing/2014/main" id="{1275E309-7EDF-4E59-ABE6-E434D4F52E56}"/>
              </a:ext>
            </a:extLst>
          </p:cNvPr>
          <p:cNvPicPr>
            <a:picLocks noChangeAspect="1"/>
          </p:cNvPicPr>
          <p:nvPr/>
        </p:nvPicPr>
        <p:blipFill>
          <a:blip r:embed="rId2"/>
          <a:stretch>
            <a:fillRect/>
          </a:stretch>
        </p:blipFill>
        <p:spPr>
          <a:xfrm>
            <a:off x="2000993" y="356259"/>
            <a:ext cx="9643214" cy="6270171"/>
          </a:xfrm>
          <a:prstGeom prst="rect">
            <a:avLst/>
          </a:prstGeom>
        </p:spPr>
      </p:pic>
    </p:spTree>
    <p:extLst>
      <p:ext uri="{BB962C8B-B14F-4D97-AF65-F5344CB8AC3E}">
        <p14:creationId xmlns:p14="http://schemas.microsoft.com/office/powerpoint/2010/main" val="3972327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613D6-757A-FFC0-7AAE-3A0B4FF4F583}"/>
              </a:ext>
            </a:extLst>
          </p:cNvPr>
          <p:cNvSpPr>
            <a:spLocks noGrp="1"/>
          </p:cNvSpPr>
          <p:nvPr>
            <p:ph type="title"/>
          </p:nvPr>
        </p:nvSpPr>
        <p:spPr/>
        <p:txBody>
          <a:bodyPr/>
          <a:lstStyle/>
          <a:p>
            <a:r>
              <a:rPr lang="en-US" sz="4400" dirty="0"/>
              <a:t>Sul1 </a:t>
            </a:r>
            <a:r>
              <a:rPr lang="en-US" sz="4400" dirty="0" err="1"/>
              <a:t>mp</a:t>
            </a:r>
            <a:r>
              <a:rPr lang="en-US" sz="4400" dirty="0"/>
              <a:t> </a:t>
            </a:r>
            <a:r>
              <a:rPr lang="en-US" sz="4400" dirty="0" err="1"/>
              <a:t>glm</a:t>
            </a:r>
            <a:r>
              <a:rPr lang="en-US" sz="4400" dirty="0"/>
              <a:t> full model</a:t>
            </a:r>
            <a:endParaRPr lang="en-US" dirty="0"/>
          </a:p>
        </p:txBody>
      </p:sp>
      <p:sp>
        <p:nvSpPr>
          <p:cNvPr id="3" name="Content Placeholder 2">
            <a:extLst>
              <a:ext uri="{FF2B5EF4-FFF2-40B4-BE49-F238E27FC236}">
                <a16:creationId xmlns:a16="http://schemas.microsoft.com/office/drawing/2014/main" id="{B01146E6-0E81-928A-C44D-735B9D70879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2749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6795-1948-05E4-E562-AFED99BDA8EB}"/>
              </a:ext>
            </a:extLst>
          </p:cNvPr>
          <p:cNvSpPr>
            <a:spLocks noGrp="1"/>
          </p:cNvSpPr>
          <p:nvPr>
            <p:ph type="title"/>
          </p:nvPr>
        </p:nvSpPr>
        <p:spPr>
          <a:xfrm>
            <a:off x="165093" y="365124"/>
            <a:ext cx="2802278" cy="3063875"/>
          </a:xfrm>
        </p:spPr>
        <p:txBody>
          <a:bodyPr>
            <a:normAutofit/>
          </a:bodyPr>
          <a:lstStyle/>
          <a:p>
            <a:r>
              <a:rPr lang="en-US" sz="3200" dirty="0"/>
              <a:t>Sul1 </a:t>
            </a:r>
            <a:r>
              <a:rPr lang="en-US" sz="3200" dirty="0" err="1"/>
              <a:t>mp</a:t>
            </a:r>
            <a:r>
              <a:rPr lang="en-US" sz="3200" dirty="0"/>
              <a:t> step</a:t>
            </a:r>
            <a:br>
              <a:rPr lang="en-US" sz="3200" dirty="0"/>
            </a:br>
            <a:r>
              <a:rPr lang="en-US" sz="3200" dirty="0"/>
              <a:t>-everything kept</a:t>
            </a:r>
            <a:br>
              <a:rPr lang="en-US" sz="3200" dirty="0"/>
            </a:br>
            <a:r>
              <a:rPr lang="en-US" sz="3200" dirty="0"/>
              <a:t>-time quadratic</a:t>
            </a:r>
          </a:p>
        </p:txBody>
      </p:sp>
      <p:pic>
        <p:nvPicPr>
          <p:cNvPr id="4" name="Picture 3">
            <a:extLst>
              <a:ext uri="{FF2B5EF4-FFF2-40B4-BE49-F238E27FC236}">
                <a16:creationId xmlns:a16="http://schemas.microsoft.com/office/drawing/2014/main" id="{C2860583-85BD-F14A-501D-0D27502CA973}"/>
              </a:ext>
            </a:extLst>
          </p:cNvPr>
          <p:cNvPicPr>
            <a:picLocks noChangeAspect="1"/>
          </p:cNvPicPr>
          <p:nvPr/>
        </p:nvPicPr>
        <p:blipFill>
          <a:blip r:embed="rId2"/>
          <a:stretch>
            <a:fillRect/>
          </a:stretch>
        </p:blipFill>
        <p:spPr>
          <a:xfrm>
            <a:off x="3036806" y="609599"/>
            <a:ext cx="9112906" cy="5579533"/>
          </a:xfrm>
          <a:prstGeom prst="rect">
            <a:avLst/>
          </a:prstGeom>
        </p:spPr>
      </p:pic>
    </p:spTree>
    <p:extLst>
      <p:ext uri="{BB962C8B-B14F-4D97-AF65-F5344CB8AC3E}">
        <p14:creationId xmlns:p14="http://schemas.microsoft.com/office/powerpoint/2010/main" val="3020057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4FB5B-3548-57AF-0BDE-3735ECDD4D50}"/>
              </a:ext>
            </a:extLst>
          </p:cNvPr>
          <p:cNvSpPr>
            <a:spLocks noGrp="1"/>
          </p:cNvSpPr>
          <p:nvPr>
            <p:ph type="title"/>
          </p:nvPr>
        </p:nvSpPr>
        <p:spPr>
          <a:xfrm>
            <a:off x="1" y="0"/>
            <a:ext cx="2101932" cy="1603513"/>
          </a:xfrm>
        </p:spPr>
        <p:txBody>
          <a:bodyPr>
            <a:normAutofit/>
          </a:bodyPr>
          <a:lstStyle/>
          <a:p>
            <a:r>
              <a:rPr lang="en-US" sz="2000" dirty="0"/>
              <a:t>P. a data transformation</a:t>
            </a:r>
          </a:p>
        </p:txBody>
      </p:sp>
      <p:pic>
        <p:nvPicPr>
          <p:cNvPr id="4" name="Picture 3">
            <a:extLst>
              <a:ext uri="{FF2B5EF4-FFF2-40B4-BE49-F238E27FC236}">
                <a16:creationId xmlns:a16="http://schemas.microsoft.com/office/drawing/2014/main" id="{73557CAA-A6DB-B13D-F106-BE59CFA5EE3F}"/>
              </a:ext>
            </a:extLst>
          </p:cNvPr>
          <p:cNvPicPr>
            <a:picLocks noChangeAspect="1"/>
          </p:cNvPicPr>
          <p:nvPr/>
        </p:nvPicPr>
        <p:blipFill>
          <a:blip r:embed="rId2"/>
          <a:stretch>
            <a:fillRect/>
          </a:stretch>
        </p:blipFill>
        <p:spPr>
          <a:xfrm>
            <a:off x="2321625" y="339587"/>
            <a:ext cx="9269531" cy="6399660"/>
          </a:xfrm>
          <a:prstGeom prst="rect">
            <a:avLst/>
          </a:prstGeom>
        </p:spPr>
      </p:pic>
    </p:spTree>
    <p:extLst>
      <p:ext uri="{BB962C8B-B14F-4D97-AF65-F5344CB8AC3E}">
        <p14:creationId xmlns:p14="http://schemas.microsoft.com/office/powerpoint/2010/main" val="2129978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91B9E-148B-DF17-9E71-14E2B40868AF}"/>
              </a:ext>
            </a:extLst>
          </p:cNvPr>
          <p:cNvSpPr>
            <a:spLocks noGrp="1"/>
          </p:cNvSpPr>
          <p:nvPr>
            <p:ph type="title"/>
          </p:nvPr>
        </p:nvSpPr>
        <p:spPr/>
        <p:txBody>
          <a:bodyPr/>
          <a:lstStyle/>
          <a:p>
            <a:r>
              <a:rPr lang="en-US" sz="4400" dirty="0"/>
              <a:t>P aeruginosa </a:t>
            </a:r>
            <a:r>
              <a:rPr lang="en-US" sz="4400" dirty="0" err="1"/>
              <a:t>mp</a:t>
            </a:r>
            <a:r>
              <a:rPr lang="en-US" sz="4400" dirty="0"/>
              <a:t> </a:t>
            </a:r>
            <a:r>
              <a:rPr lang="en-US" sz="4400" dirty="0" err="1"/>
              <a:t>glm</a:t>
            </a:r>
            <a:r>
              <a:rPr lang="en-US" sz="4400" dirty="0"/>
              <a:t> full model</a:t>
            </a:r>
            <a:endParaRPr lang="en-US" dirty="0"/>
          </a:p>
        </p:txBody>
      </p:sp>
      <p:sp>
        <p:nvSpPr>
          <p:cNvPr id="3" name="Content Placeholder 2">
            <a:extLst>
              <a:ext uri="{FF2B5EF4-FFF2-40B4-BE49-F238E27FC236}">
                <a16:creationId xmlns:a16="http://schemas.microsoft.com/office/drawing/2014/main" id="{BF6AA952-A728-111F-1DCD-E3E1DE5DA24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16122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6795-1948-05E4-E562-AFED99BDA8EB}"/>
              </a:ext>
            </a:extLst>
          </p:cNvPr>
          <p:cNvSpPr>
            <a:spLocks noGrp="1"/>
          </p:cNvSpPr>
          <p:nvPr>
            <p:ph type="title"/>
          </p:nvPr>
        </p:nvSpPr>
        <p:spPr>
          <a:xfrm>
            <a:off x="165093" y="365124"/>
            <a:ext cx="2802278" cy="3063875"/>
          </a:xfrm>
        </p:spPr>
        <p:txBody>
          <a:bodyPr>
            <a:normAutofit/>
          </a:bodyPr>
          <a:lstStyle/>
          <a:p>
            <a:r>
              <a:rPr lang="en-US" sz="3200" dirty="0"/>
              <a:t>P. aeruginosa </a:t>
            </a:r>
            <a:r>
              <a:rPr lang="en-US" sz="3200" dirty="0" err="1"/>
              <a:t>mp</a:t>
            </a:r>
            <a:r>
              <a:rPr lang="en-US" sz="3200" dirty="0"/>
              <a:t> step</a:t>
            </a:r>
            <a:br>
              <a:rPr lang="en-US" sz="3200" dirty="0"/>
            </a:br>
            <a:r>
              <a:rPr lang="en-US" sz="3200" dirty="0"/>
              <a:t>- time kept and now significant for both linear and quadratic</a:t>
            </a:r>
          </a:p>
        </p:txBody>
      </p:sp>
      <p:pic>
        <p:nvPicPr>
          <p:cNvPr id="4" name="Picture 3">
            <a:extLst>
              <a:ext uri="{FF2B5EF4-FFF2-40B4-BE49-F238E27FC236}">
                <a16:creationId xmlns:a16="http://schemas.microsoft.com/office/drawing/2014/main" id="{95E50185-04E3-DCC0-1574-73FCAE7516BE}"/>
              </a:ext>
            </a:extLst>
          </p:cNvPr>
          <p:cNvPicPr>
            <a:picLocks noChangeAspect="1"/>
          </p:cNvPicPr>
          <p:nvPr/>
        </p:nvPicPr>
        <p:blipFill>
          <a:blip r:embed="rId2"/>
          <a:stretch>
            <a:fillRect/>
          </a:stretch>
        </p:blipFill>
        <p:spPr>
          <a:xfrm>
            <a:off x="2967371" y="784534"/>
            <a:ext cx="9305069" cy="4837331"/>
          </a:xfrm>
          <a:prstGeom prst="rect">
            <a:avLst/>
          </a:prstGeom>
        </p:spPr>
      </p:pic>
    </p:spTree>
    <p:extLst>
      <p:ext uri="{BB962C8B-B14F-4D97-AF65-F5344CB8AC3E}">
        <p14:creationId xmlns:p14="http://schemas.microsoft.com/office/powerpoint/2010/main" val="2585886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E850A-7C7B-42A5-5294-7AA8006F3F71}"/>
              </a:ext>
            </a:extLst>
          </p:cNvPr>
          <p:cNvSpPr>
            <a:spLocks noGrp="1"/>
          </p:cNvSpPr>
          <p:nvPr>
            <p:ph type="title"/>
          </p:nvPr>
        </p:nvSpPr>
        <p:spPr/>
        <p:txBody>
          <a:bodyPr/>
          <a:lstStyle/>
          <a:p>
            <a:r>
              <a:rPr lang="en-US" dirty="0"/>
              <a:t>Water Data</a:t>
            </a:r>
          </a:p>
        </p:txBody>
      </p:sp>
      <p:pic>
        <p:nvPicPr>
          <p:cNvPr id="5" name="Picture 4">
            <a:extLst>
              <a:ext uri="{FF2B5EF4-FFF2-40B4-BE49-F238E27FC236}">
                <a16:creationId xmlns:a16="http://schemas.microsoft.com/office/drawing/2014/main" id="{0F04D610-142D-DA6C-F1BB-33C1CBF02886}"/>
              </a:ext>
            </a:extLst>
          </p:cNvPr>
          <p:cNvPicPr>
            <a:picLocks noChangeAspect="1"/>
          </p:cNvPicPr>
          <p:nvPr/>
        </p:nvPicPr>
        <p:blipFill>
          <a:blip r:embed="rId2"/>
          <a:stretch>
            <a:fillRect/>
          </a:stretch>
        </p:blipFill>
        <p:spPr>
          <a:xfrm>
            <a:off x="4595201" y="108079"/>
            <a:ext cx="4430266" cy="6384796"/>
          </a:xfrm>
          <a:prstGeom prst="rect">
            <a:avLst/>
          </a:prstGeom>
        </p:spPr>
      </p:pic>
    </p:spTree>
    <p:extLst>
      <p:ext uri="{BB962C8B-B14F-4D97-AF65-F5344CB8AC3E}">
        <p14:creationId xmlns:p14="http://schemas.microsoft.com/office/powerpoint/2010/main" val="1295834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4FB5B-3548-57AF-0BDE-3735ECDD4D50}"/>
              </a:ext>
            </a:extLst>
          </p:cNvPr>
          <p:cNvSpPr>
            <a:spLocks noGrp="1"/>
          </p:cNvSpPr>
          <p:nvPr>
            <p:ph type="title"/>
          </p:nvPr>
        </p:nvSpPr>
        <p:spPr>
          <a:xfrm>
            <a:off x="47502" y="724395"/>
            <a:ext cx="2286000" cy="1603513"/>
          </a:xfrm>
        </p:spPr>
        <p:txBody>
          <a:bodyPr>
            <a:normAutofit/>
          </a:bodyPr>
          <a:lstStyle/>
          <a:p>
            <a:r>
              <a:rPr lang="en-US" sz="2000" dirty="0" err="1"/>
              <a:t>S_maltophilia</a:t>
            </a:r>
            <a:r>
              <a:rPr lang="en-US" sz="2000" dirty="0"/>
              <a:t> water data transformation</a:t>
            </a:r>
          </a:p>
        </p:txBody>
      </p:sp>
      <p:pic>
        <p:nvPicPr>
          <p:cNvPr id="4" name="Picture 3">
            <a:extLst>
              <a:ext uri="{FF2B5EF4-FFF2-40B4-BE49-F238E27FC236}">
                <a16:creationId xmlns:a16="http://schemas.microsoft.com/office/drawing/2014/main" id="{A2CAC5CB-D55D-E92F-D3B1-C851A05BC35D}"/>
              </a:ext>
            </a:extLst>
          </p:cNvPr>
          <p:cNvPicPr>
            <a:picLocks noChangeAspect="1"/>
          </p:cNvPicPr>
          <p:nvPr/>
        </p:nvPicPr>
        <p:blipFill>
          <a:blip r:embed="rId2"/>
          <a:stretch>
            <a:fillRect/>
          </a:stretch>
        </p:blipFill>
        <p:spPr>
          <a:xfrm>
            <a:off x="2523505" y="550221"/>
            <a:ext cx="9082879" cy="5757558"/>
          </a:xfrm>
          <a:prstGeom prst="rect">
            <a:avLst/>
          </a:prstGeom>
        </p:spPr>
      </p:pic>
    </p:spTree>
    <p:extLst>
      <p:ext uri="{BB962C8B-B14F-4D97-AF65-F5344CB8AC3E}">
        <p14:creationId xmlns:p14="http://schemas.microsoft.com/office/powerpoint/2010/main" val="2425370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11B0E-14DD-6CDF-55EC-F2789A1244BA}"/>
              </a:ext>
            </a:extLst>
          </p:cNvPr>
          <p:cNvSpPr>
            <a:spLocks noGrp="1"/>
          </p:cNvSpPr>
          <p:nvPr>
            <p:ph type="title"/>
          </p:nvPr>
        </p:nvSpPr>
        <p:spPr/>
        <p:txBody>
          <a:bodyPr/>
          <a:lstStyle/>
          <a:p>
            <a:r>
              <a:rPr lang="en-US" sz="4400" dirty="0"/>
              <a:t>S </a:t>
            </a:r>
            <a:r>
              <a:rPr lang="en-US" sz="4400" dirty="0" err="1"/>
              <a:t>maltophilia</a:t>
            </a:r>
            <a:r>
              <a:rPr lang="en-US" sz="4400" dirty="0"/>
              <a:t> water </a:t>
            </a:r>
            <a:r>
              <a:rPr lang="en-US" sz="4400" dirty="0" err="1"/>
              <a:t>glm</a:t>
            </a:r>
            <a:r>
              <a:rPr lang="en-US" sz="4400" dirty="0"/>
              <a:t> full model</a:t>
            </a:r>
            <a:endParaRPr lang="en-US" dirty="0"/>
          </a:p>
        </p:txBody>
      </p:sp>
      <p:sp>
        <p:nvSpPr>
          <p:cNvPr id="3" name="Content Placeholder 2">
            <a:extLst>
              <a:ext uri="{FF2B5EF4-FFF2-40B4-BE49-F238E27FC236}">
                <a16:creationId xmlns:a16="http://schemas.microsoft.com/office/drawing/2014/main" id="{34567027-72FE-7172-E8D6-D7017A92225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87983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6795-1948-05E4-E562-AFED99BDA8EB}"/>
              </a:ext>
            </a:extLst>
          </p:cNvPr>
          <p:cNvSpPr>
            <a:spLocks noGrp="1"/>
          </p:cNvSpPr>
          <p:nvPr>
            <p:ph type="title"/>
          </p:nvPr>
        </p:nvSpPr>
        <p:spPr>
          <a:xfrm>
            <a:off x="165093" y="365124"/>
            <a:ext cx="2802278" cy="3063875"/>
          </a:xfrm>
        </p:spPr>
        <p:txBody>
          <a:bodyPr>
            <a:normAutofit fontScale="90000"/>
          </a:bodyPr>
          <a:lstStyle/>
          <a:p>
            <a:r>
              <a:rPr lang="en-US" sz="3200" dirty="0"/>
              <a:t>S </a:t>
            </a:r>
            <a:r>
              <a:rPr lang="en-US" sz="3200" dirty="0" err="1"/>
              <a:t>maltophilia</a:t>
            </a:r>
            <a:r>
              <a:rPr lang="en-US" sz="3200" dirty="0"/>
              <a:t> water step</a:t>
            </a:r>
            <a:br>
              <a:rPr lang="en-US" sz="3200" dirty="0"/>
            </a:br>
            <a:r>
              <a:rPr lang="en-US" sz="3200" dirty="0"/>
              <a:t>--time trend remains for step() implementation</a:t>
            </a:r>
            <a:br>
              <a:rPr lang="en-US" sz="3200" dirty="0"/>
            </a:br>
            <a:endParaRPr lang="en-US" sz="3200" dirty="0"/>
          </a:p>
        </p:txBody>
      </p:sp>
      <p:pic>
        <p:nvPicPr>
          <p:cNvPr id="6" name="Picture 5">
            <a:extLst>
              <a:ext uri="{FF2B5EF4-FFF2-40B4-BE49-F238E27FC236}">
                <a16:creationId xmlns:a16="http://schemas.microsoft.com/office/drawing/2014/main" id="{F0D4CAA0-037E-E805-B857-22DCB63BAFF1}"/>
              </a:ext>
            </a:extLst>
          </p:cNvPr>
          <p:cNvPicPr>
            <a:picLocks noChangeAspect="1"/>
          </p:cNvPicPr>
          <p:nvPr/>
        </p:nvPicPr>
        <p:blipFill>
          <a:blip r:embed="rId2"/>
          <a:stretch>
            <a:fillRect/>
          </a:stretch>
        </p:blipFill>
        <p:spPr>
          <a:xfrm>
            <a:off x="3245779" y="411084"/>
            <a:ext cx="8845529" cy="5286983"/>
          </a:xfrm>
          <a:prstGeom prst="rect">
            <a:avLst/>
          </a:prstGeom>
        </p:spPr>
      </p:pic>
    </p:spTree>
    <p:extLst>
      <p:ext uri="{BB962C8B-B14F-4D97-AF65-F5344CB8AC3E}">
        <p14:creationId xmlns:p14="http://schemas.microsoft.com/office/powerpoint/2010/main" val="1805507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4E85D-C949-9DF3-AC75-AADA1783A0D4}"/>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68DDCE00-23AC-3CD9-B823-B37837201982}"/>
              </a:ext>
            </a:extLst>
          </p:cNvPr>
          <p:cNvSpPr>
            <a:spLocks noGrp="1"/>
          </p:cNvSpPr>
          <p:nvPr>
            <p:ph idx="1"/>
          </p:nvPr>
        </p:nvSpPr>
        <p:spPr/>
        <p:txBody>
          <a:bodyPr/>
          <a:lstStyle/>
          <a:p>
            <a:r>
              <a:rPr lang="en-US" dirty="0"/>
              <a:t>For visual inspection, there are plots (histograms, boxplots by week, and </a:t>
            </a:r>
            <a:r>
              <a:rPr lang="en-US" dirty="0" err="1"/>
              <a:t>qqplots</a:t>
            </a:r>
            <a:r>
              <a:rPr lang="en-US" dirty="0"/>
              <a:t>) of the untransformed data, box cox with optimal lambda, natural log, and log10.</a:t>
            </a:r>
          </a:p>
          <a:p>
            <a:r>
              <a:rPr lang="en-US" dirty="0"/>
              <a:t>MM said that log10 was most typically used so I stuck with that, the other transformations did not help much.</a:t>
            </a:r>
          </a:p>
          <a:p>
            <a:r>
              <a:rPr lang="en-US" dirty="0"/>
              <a:t>To make the </a:t>
            </a:r>
            <a:r>
              <a:rPr lang="en-US" dirty="0" err="1"/>
              <a:t>glm</a:t>
            </a:r>
            <a:r>
              <a:rPr lang="en-US" dirty="0"/>
              <a:t> output easier to process, I present only the log10 results, full results in 1 slide and then the stepwise </a:t>
            </a:r>
            <a:r>
              <a:rPr lang="en-US" dirty="0" err="1"/>
              <a:t>glm</a:t>
            </a:r>
            <a:r>
              <a:rPr lang="en-US" dirty="0"/>
              <a:t> in the next slide.</a:t>
            </a:r>
          </a:p>
        </p:txBody>
      </p:sp>
    </p:spTree>
    <p:extLst>
      <p:ext uri="{BB962C8B-B14F-4D97-AF65-F5344CB8AC3E}">
        <p14:creationId xmlns:p14="http://schemas.microsoft.com/office/powerpoint/2010/main" val="32037441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4FB5B-3548-57AF-0BDE-3735ECDD4D50}"/>
              </a:ext>
            </a:extLst>
          </p:cNvPr>
          <p:cNvSpPr>
            <a:spLocks noGrp="1"/>
          </p:cNvSpPr>
          <p:nvPr>
            <p:ph type="title"/>
          </p:nvPr>
        </p:nvSpPr>
        <p:spPr>
          <a:xfrm>
            <a:off x="0" y="397824"/>
            <a:ext cx="2565070" cy="1603513"/>
          </a:xfrm>
        </p:spPr>
        <p:txBody>
          <a:bodyPr>
            <a:normAutofit/>
          </a:bodyPr>
          <a:lstStyle/>
          <a:p>
            <a:r>
              <a:rPr lang="en-US" sz="2000" dirty="0"/>
              <a:t>intI1 water data transformation</a:t>
            </a:r>
          </a:p>
        </p:txBody>
      </p:sp>
      <p:pic>
        <p:nvPicPr>
          <p:cNvPr id="4" name="Picture 3">
            <a:extLst>
              <a:ext uri="{FF2B5EF4-FFF2-40B4-BE49-F238E27FC236}">
                <a16:creationId xmlns:a16="http://schemas.microsoft.com/office/drawing/2014/main" id="{BD1B074E-537B-9AE6-459C-9696D5C8829C}"/>
              </a:ext>
            </a:extLst>
          </p:cNvPr>
          <p:cNvPicPr>
            <a:picLocks noChangeAspect="1"/>
          </p:cNvPicPr>
          <p:nvPr/>
        </p:nvPicPr>
        <p:blipFill>
          <a:blip r:embed="rId2"/>
          <a:stretch>
            <a:fillRect/>
          </a:stretch>
        </p:blipFill>
        <p:spPr>
          <a:xfrm>
            <a:off x="2042556" y="198207"/>
            <a:ext cx="9636216" cy="6461586"/>
          </a:xfrm>
          <a:prstGeom prst="rect">
            <a:avLst/>
          </a:prstGeom>
        </p:spPr>
      </p:pic>
    </p:spTree>
    <p:extLst>
      <p:ext uri="{BB962C8B-B14F-4D97-AF65-F5344CB8AC3E}">
        <p14:creationId xmlns:p14="http://schemas.microsoft.com/office/powerpoint/2010/main" val="3986966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B0B2B-72A5-EC94-B34F-BDAD21F5B01F}"/>
              </a:ext>
            </a:extLst>
          </p:cNvPr>
          <p:cNvSpPr>
            <a:spLocks noGrp="1"/>
          </p:cNvSpPr>
          <p:nvPr>
            <p:ph type="title"/>
          </p:nvPr>
        </p:nvSpPr>
        <p:spPr/>
        <p:txBody>
          <a:bodyPr/>
          <a:lstStyle/>
          <a:p>
            <a:r>
              <a:rPr lang="en-US" sz="4400" dirty="0"/>
              <a:t>Int1 water </a:t>
            </a:r>
            <a:r>
              <a:rPr lang="en-US" sz="4400" dirty="0" err="1"/>
              <a:t>glm</a:t>
            </a:r>
            <a:r>
              <a:rPr lang="en-US" sz="4400" dirty="0"/>
              <a:t> full model</a:t>
            </a:r>
            <a:endParaRPr lang="en-US" dirty="0"/>
          </a:p>
        </p:txBody>
      </p:sp>
      <p:sp>
        <p:nvSpPr>
          <p:cNvPr id="3" name="Content Placeholder 2">
            <a:extLst>
              <a:ext uri="{FF2B5EF4-FFF2-40B4-BE49-F238E27FC236}">
                <a16:creationId xmlns:a16="http://schemas.microsoft.com/office/drawing/2014/main" id="{BF51367C-F9A7-4B70-B70A-69C0301C5A2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185398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6795-1948-05E4-E562-AFED99BDA8EB}"/>
              </a:ext>
            </a:extLst>
          </p:cNvPr>
          <p:cNvSpPr>
            <a:spLocks noGrp="1"/>
          </p:cNvSpPr>
          <p:nvPr>
            <p:ph type="title"/>
          </p:nvPr>
        </p:nvSpPr>
        <p:spPr>
          <a:xfrm>
            <a:off x="165093" y="365124"/>
            <a:ext cx="2802278" cy="3063875"/>
          </a:xfrm>
        </p:spPr>
        <p:txBody>
          <a:bodyPr>
            <a:normAutofit fontScale="90000"/>
          </a:bodyPr>
          <a:lstStyle/>
          <a:p>
            <a:r>
              <a:rPr lang="en-US" sz="3200" dirty="0"/>
              <a:t>Int1 water step</a:t>
            </a:r>
            <a:br>
              <a:rPr lang="en-US" sz="3200" dirty="0"/>
            </a:br>
            <a:r>
              <a:rPr lang="en-US" sz="3200" dirty="0"/>
              <a:t>--linear time trend and TWW difference remain in step model (as expected here)</a:t>
            </a:r>
          </a:p>
        </p:txBody>
      </p:sp>
      <p:pic>
        <p:nvPicPr>
          <p:cNvPr id="4" name="Picture 3">
            <a:extLst>
              <a:ext uri="{FF2B5EF4-FFF2-40B4-BE49-F238E27FC236}">
                <a16:creationId xmlns:a16="http://schemas.microsoft.com/office/drawing/2014/main" id="{008CCC78-2D60-36A1-1E80-03F85298B888}"/>
              </a:ext>
            </a:extLst>
          </p:cNvPr>
          <p:cNvPicPr>
            <a:picLocks noChangeAspect="1"/>
          </p:cNvPicPr>
          <p:nvPr/>
        </p:nvPicPr>
        <p:blipFill>
          <a:blip r:embed="rId2"/>
          <a:stretch>
            <a:fillRect/>
          </a:stretch>
        </p:blipFill>
        <p:spPr>
          <a:xfrm>
            <a:off x="3387585" y="902683"/>
            <a:ext cx="7864813" cy="4287384"/>
          </a:xfrm>
          <a:prstGeom prst="rect">
            <a:avLst/>
          </a:prstGeom>
        </p:spPr>
      </p:pic>
    </p:spTree>
    <p:extLst>
      <p:ext uri="{BB962C8B-B14F-4D97-AF65-F5344CB8AC3E}">
        <p14:creationId xmlns:p14="http://schemas.microsoft.com/office/powerpoint/2010/main" val="585909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4FB5B-3548-57AF-0BDE-3735ECDD4D50}"/>
              </a:ext>
            </a:extLst>
          </p:cNvPr>
          <p:cNvSpPr>
            <a:spLocks noGrp="1"/>
          </p:cNvSpPr>
          <p:nvPr>
            <p:ph type="title"/>
          </p:nvPr>
        </p:nvSpPr>
        <p:spPr>
          <a:xfrm>
            <a:off x="0" y="0"/>
            <a:ext cx="2452255" cy="1603513"/>
          </a:xfrm>
        </p:spPr>
        <p:txBody>
          <a:bodyPr>
            <a:normAutofit/>
          </a:bodyPr>
          <a:lstStyle/>
          <a:p>
            <a:r>
              <a:rPr lang="en-US" sz="2000" dirty="0"/>
              <a:t>sul1 data transformation</a:t>
            </a:r>
          </a:p>
        </p:txBody>
      </p:sp>
      <p:pic>
        <p:nvPicPr>
          <p:cNvPr id="4" name="Picture 3">
            <a:extLst>
              <a:ext uri="{FF2B5EF4-FFF2-40B4-BE49-F238E27FC236}">
                <a16:creationId xmlns:a16="http://schemas.microsoft.com/office/drawing/2014/main" id="{97651B08-6696-7317-5DEE-301ABA5FFE75}"/>
              </a:ext>
            </a:extLst>
          </p:cNvPr>
          <p:cNvPicPr>
            <a:picLocks noChangeAspect="1"/>
          </p:cNvPicPr>
          <p:nvPr/>
        </p:nvPicPr>
        <p:blipFill>
          <a:blip r:embed="rId2"/>
          <a:stretch>
            <a:fillRect/>
          </a:stretch>
        </p:blipFill>
        <p:spPr>
          <a:xfrm>
            <a:off x="1961221" y="308759"/>
            <a:ext cx="9679186" cy="6015727"/>
          </a:xfrm>
          <a:prstGeom prst="rect">
            <a:avLst/>
          </a:prstGeom>
        </p:spPr>
      </p:pic>
    </p:spTree>
    <p:extLst>
      <p:ext uri="{BB962C8B-B14F-4D97-AF65-F5344CB8AC3E}">
        <p14:creationId xmlns:p14="http://schemas.microsoft.com/office/powerpoint/2010/main" val="12080203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F02F3-BDAC-E626-9ABE-6CA53229CB91}"/>
              </a:ext>
            </a:extLst>
          </p:cNvPr>
          <p:cNvSpPr>
            <a:spLocks noGrp="1"/>
          </p:cNvSpPr>
          <p:nvPr>
            <p:ph type="title"/>
          </p:nvPr>
        </p:nvSpPr>
        <p:spPr/>
        <p:txBody>
          <a:bodyPr/>
          <a:lstStyle/>
          <a:p>
            <a:r>
              <a:rPr lang="en-US" sz="4400" dirty="0"/>
              <a:t>Sul1 water </a:t>
            </a:r>
            <a:r>
              <a:rPr lang="en-US" sz="4400" dirty="0" err="1"/>
              <a:t>glm</a:t>
            </a:r>
            <a:r>
              <a:rPr lang="en-US" sz="4400" dirty="0"/>
              <a:t> full model</a:t>
            </a:r>
            <a:endParaRPr lang="en-US" dirty="0"/>
          </a:p>
        </p:txBody>
      </p:sp>
      <p:sp>
        <p:nvSpPr>
          <p:cNvPr id="3" name="Content Placeholder 2">
            <a:extLst>
              <a:ext uri="{FF2B5EF4-FFF2-40B4-BE49-F238E27FC236}">
                <a16:creationId xmlns:a16="http://schemas.microsoft.com/office/drawing/2014/main" id="{E39D94CC-20DD-FC10-547D-B114696DED2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875487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6795-1948-05E4-E562-AFED99BDA8EB}"/>
              </a:ext>
            </a:extLst>
          </p:cNvPr>
          <p:cNvSpPr>
            <a:spLocks noGrp="1"/>
          </p:cNvSpPr>
          <p:nvPr>
            <p:ph type="title"/>
          </p:nvPr>
        </p:nvSpPr>
        <p:spPr>
          <a:xfrm>
            <a:off x="165093" y="365124"/>
            <a:ext cx="2802278" cy="3063875"/>
          </a:xfrm>
        </p:spPr>
        <p:txBody>
          <a:bodyPr>
            <a:normAutofit/>
          </a:bodyPr>
          <a:lstStyle/>
          <a:p>
            <a:r>
              <a:rPr lang="en-US" sz="3200" dirty="0"/>
              <a:t>Sul1 water full </a:t>
            </a:r>
            <a:r>
              <a:rPr lang="en-US" sz="3200" dirty="0" err="1"/>
              <a:t>glm</a:t>
            </a:r>
            <a:br>
              <a:rPr lang="en-US" sz="3200" dirty="0"/>
            </a:br>
            <a:r>
              <a:rPr lang="en-US" sz="3200" dirty="0"/>
              <a:t>--time trend and TWW difference remain</a:t>
            </a:r>
          </a:p>
        </p:txBody>
      </p:sp>
      <p:pic>
        <p:nvPicPr>
          <p:cNvPr id="4" name="Picture 3">
            <a:extLst>
              <a:ext uri="{FF2B5EF4-FFF2-40B4-BE49-F238E27FC236}">
                <a16:creationId xmlns:a16="http://schemas.microsoft.com/office/drawing/2014/main" id="{57A0B7CD-0918-0D36-A450-87E07F719F3F}"/>
              </a:ext>
            </a:extLst>
          </p:cNvPr>
          <p:cNvPicPr>
            <a:picLocks noChangeAspect="1"/>
          </p:cNvPicPr>
          <p:nvPr/>
        </p:nvPicPr>
        <p:blipFill>
          <a:blip r:embed="rId2"/>
          <a:stretch>
            <a:fillRect/>
          </a:stretch>
        </p:blipFill>
        <p:spPr>
          <a:xfrm>
            <a:off x="3495548" y="365123"/>
            <a:ext cx="8206595" cy="5747809"/>
          </a:xfrm>
          <a:prstGeom prst="rect">
            <a:avLst/>
          </a:prstGeom>
        </p:spPr>
      </p:pic>
    </p:spTree>
    <p:extLst>
      <p:ext uri="{BB962C8B-B14F-4D97-AF65-F5344CB8AC3E}">
        <p14:creationId xmlns:p14="http://schemas.microsoft.com/office/powerpoint/2010/main" val="2424792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4FB5B-3548-57AF-0BDE-3735ECDD4D50}"/>
              </a:ext>
            </a:extLst>
          </p:cNvPr>
          <p:cNvSpPr>
            <a:spLocks noGrp="1"/>
          </p:cNvSpPr>
          <p:nvPr>
            <p:ph type="title"/>
          </p:nvPr>
        </p:nvSpPr>
        <p:spPr>
          <a:xfrm>
            <a:off x="0" y="0"/>
            <a:ext cx="2084119" cy="1603513"/>
          </a:xfrm>
        </p:spPr>
        <p:txBody>
          <a:bodyPr>
            <a:normAutofit/>
          </a:bodyPr>
          <a:lstStyle/>
          <a:p>
            <a:r>
              <a:rPr lang="en-US" sz="2000" dirty="0" err="1"/>
              <a:t>P_aeruginosa</a:t>
            </a:r>
            <a:r>
              <a:rPr lang="en-US" sz="2000" dirty="0"/>
              <a:t> data transformation</a:t>
            </a:r>
          </a:p>
        </p:txBody>
      </p:sp>
      <p:pic>
        <p:nvPicPr>
          <p:cNvPr id="4" name="Picture 3">
            <a:extLst>
              <a:ext uri="{FF2B5EF4-FFF2-40B4-BE49-F238E27FC236}">
                <a16:creationId xmlns:a16="http://schemas.microsoft.com/office/drawing/2014/main" id="{6ACAB44D-352E-B3C8-C2C8-6B424B548DDD}"/>
              </a:ext>
            </a:extLst>
          </p:cNvPr>
          <p:cNvPicPr>
            <a:picLocks noChangeAspect="1"/>
          </p:cNvPicPr>
          <p:nvPr/>
        </p:nvPicPr>
        <p:blipFill>
          <a:blip r:embed="rId2"/>
          <a:stretch>
            <a:fillRect/>
          </a:stretch>
        </p:blipFill>
        <p:spPr>
          <a:xfrm>
            <a:off x="2220685" y="554052"/>
            <a:ext cx="9378571" cy="5854799"/>
          </a:xfrm>
          <a:prstGeom prst="rect">
            <a:avLst/>
          </a:prstGeom>
        </p:spPr>
      </p:pic>
    </p:spTree>
    <p:extLst>
      <p:ext uri="{BB962C8B-B14F-4D97-AF65-F5344CB8AC3E}">
        <p14:creationId xmlns:p14="http://schemas.microsoft.com/office/powerpoint/2010/main" val="5939669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A9909-8773-5ACC-183C-4F680AC205DF}"/>
              </a:ext>
            </a:extLst>
          </p:cNvPr>
          <p:cNvSpPr>
            <a:spLocks noGrp="1"/>
          </p:cNvSpPr>
          <p:nvPr>
            <p:ph type="title"/>
          </p:nvPr>
        </p:nvSpPr>
        <p:spPr/>
        <p:txBody>
          <a:bodyPr/>
          <a:lstStyle/>
          <a:p>
            <a:r>
              <a:rPr lang="en-US" sz="4400"/>
              <a:t>P aeruginosa water </a:t>
            </a:r>
            <a:r>
              <a:rPr lang="en-US" sz="4400" dirty="0" err="1"/>
              <a:t>glm</a:t>
            </a:r>
            <a:r>
              <a:rPr lang="en-US" sz="4400" dirty="0"/>
              <a:t> full model</a:t>
            </a:r>
            <a:endParaRPr lang="en-US" dirty="0"/>
          </a:p>
        </p:txBody>
      </p:sp>
      <p:sp>
        <p:nvSpPr>
          <p:cNvPr id="3" name="Content Placeholder 2">
            <a:extLst>
              <a:ext uri="{FF2B5EF4-FFF2-40B4-BE49-F238E27FC236}">
                <a16:creationId xmlns:a16="http://schemas.microsoft.com/office/drawing/2014/main" id="{81D5F5E7-8F83-4BB1-DDF9-05EA4EC102D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67609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6795-1948-05E4-E562-AFED99BDA8EB}"/>
              </a:ext>
            </a:extLst>
          </p:cNvPr>
          <p:cNvSpPr>
            <a:spLocks noGrp="1"/>
          </p:cNvSpPr>
          <p:nvPr>
            <p:ph type="title"/>
          </p:nvPr>
        </p:nvSpPr>
        <p:spPr>
          <a:xfrm>
            <a:off x="165093" y="365124"/>
            <a:ext cx="2802278" cy="3063875"/>
          </a:xfrm>
        </p:spPr>
        <p:txBody>
          <a:bodyPr>
            <a:normAutofit/>
          </a:bodyPr>
          <a:lstStyle/>
          <a:p>
            <a:r>
              <a:rPr lang="en-US" sz="3200" dirty="0"/>
              <a:t>P. aeruginosa water step</a:t>
            </a:r>
            <a:br>
              <a:rPr lang="en-US" sz="3200" dirty="0"/>
            </a:br>
            <a:r>
              <a:rPr lang="en-US" sz="3200" dirty="0"/>
              <a:t>-still nothing significant</a:t>
            </a:r>
          </a:p>
        </p:txBody>
      </p:sp>
      <p:pic>
        <p:nvPicPr>
          <p:cNvPr id="4" name="Picture 3">
            <a:extLst>
              <a:ext uri="{FF2B5EF4-FFF2-40B4-BE49-F238E27FC236}">
                <a16:creationId xmlns:a16="http://schemas.microsoft.com/office/drawing/2014/main" id="{EE579431-4984-DD87-CD21-D8A00CC57FFB}"/>
              </a:ext>
            </a:extLst>
          </p:cNvPr>
          <p:cNvPicPr>
            <a:picLocks noChangeAspect="1"/>
          </p:cNvPicPr>
          <p:nvPr/>
        </p:nvPicPr>
        <p:blipFill>
          <a:blip r:embed="rId2"/>
          <a:stretch>
            <a:fillRect/>
          </a:stretch>
        </p:blipFill>
        <p:spPr>
          <a:xfrm>
            <a:off x="3711452" y="990474"/>
            <a:ext cx="8461645" cy="4326593"/>
          </a:xfrm>
          <a:prstGeom prst="rect">
            <a:avLst/>
          </a:prstGeom>
        </p:spPr>
      </p:pic>
    </p:spTree>
    <p:extLst>
      <p:ext uri="{BB962C8B-B14F-4D97-AF65-F5344CB8AC3E}">
        <p14:creationId xmlns:p14="http://schemas.microsoft.com/office/powerpoint/2010/main" val="8667004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59B44-7BB9-902F-4C8B-95F41F33EC3F}"/>
              </a:ext>
            </a:extLst>
          </p:cNvPr>
          <p:cNvSpPr>
            <a:spLocks noGrp="1"/>
          </p:cNvSpPr>
          <p:nvPr>
            <p:ph type="title"/>
          </p:nvPr>
        </p:nvSpPr>
        <p:spPr/>
        <p:txBody>
          <a:bodyPr/>
          <a:lstStyle/>
          <a:p>
            <a:r>
              <a:rPr lang="en-US" dirty="0"/>
              <a:t>Overall Results</a:t>
            </a:r>
          </a:p>
        </p:txBody>
      </p:sp>
      <p:sp>
        <p:nvSpPr>
          <p:cNvPr id="3" name="Content Placeholder 2">
            <a:extLst>
              <a:ext uri="{FF2B5EF4-FFF2-40B4-BE49-F238E27FC236}">
                <a16:creationId xmlns:a16="http://schemas.microsoft.com/office/drawing/2014/main" id="{21BB0896-5C7C-7A5B-F01C-18AE86E60326}"/>
              </a:ext>
            </a:extLst>
          </p:cNvPr>
          <p:cNvSpPr>
            <a:spLocks noGrp="1"/>
          </p:cNvSpPr>
          <p:nvPr>
            <p:ph idx="1"/>
          </p:nvPr>
        </p:nvSpPr>
        <p:spPr/>
        <p:txBody>
          <a:bodyPr>
            <a:normAutofit fontScale="92500" lnSpcReduction="20000"/>
          </a:bodyPr>
          <a:lstStyle/>
          <a:p>
            <a:r>
              <a:rPr lang="en-US" dirty="0"/>
              <a:t>Microplastics--Not sure how much detail you need.</a:t>
            </a:r>
          </a:p>
          <a:p>
            <a:pPr lvl="1"/>
            <a:r>
              <a:rPr lang="en-US" dirty="0"/>
              <a:t>Time is significant for all the responses (p value in full model is significant and/or kept in the stepwise regression).</a:t>
            </a:r>
          </a:p>
          <a:p>
            <a:pPr lvl="1"/>
            <a:r>
              <a:rPr lang="en-US" dirty="0"/>
              <a:t>LDPE often differentiates itself from other plastics (significant in 3 of the 4, still the lowest p value in the 4</a:t>
            </a:r>
            <a:r>
              <a:rPr lang="en-US" baseline="30000" dirty="0"/>
              <a:t>th</a:t>
            </a:r>
            <a:r>
              <a:rPr lang="en-US" dirty="0"/>
              <a:t>), but plastic type gets dropped in the stepwise for all but sul1. (Might be different with less plastic levels in the factor)</a:t>
            </a:r>
          </a:p>
          <a:p>
            <a:pPr lvl="1"/>
            <a:r>
              <a:rPr lang="en-US" dirty="0"/>
              <a:t>Water type different for sul1 only, but I have not deleted the fb data at this point.</a:t>
            </a:r>
          </a:p>
          <a:p>
            <a:r>
              <a:rPr lang="en-US" dirty="0"/>
              <a:t>Water—</a:t>
            </a:r>
          </a:p>
          <a:p>
            <a:pPr lvl="1"/>
            <a:r>
              <a:rPr lang="en-US" dirty="0"/>
              <a:t>S. </a:t>
            </a:r>
            <a:r>
              <a:rPr lang="en-US" dirty="0" err="1"/>
              <a:t>multophilia</a:t>
            </a:r>
            <a:r>
              <a:rPr lang="en-US" dirty="0"/>
              <a:t> there is a time trend but no difference between the water treatments.</a:t>
            </a:r>
          </a:p>
          <a:p>
            <a:pPr lvl="1"/>
            <a:r>
              <a:rPr lang="en-US" dirty="0"/>
              <a:t>Int1 and sul1 both show time trends and water differences.</a:t>
            </a:r>
          </a:p>
          <a:p>
            <a:pPr lvl="1"/>
            <a:r>
              <a:rPr lang="en-US" dirty="0"/>
              <a:t>P. aeruginosa no time trend or difference between the water treatments</a:t>
            </a:r>
          </a:p>
          <a:p>
            <a:r>
              <a:rPr lang="en-US" dirty="0"/>
              <a:t>Presumably time trends in the water may possibly be a bit of a confounding variable for interpreting the accumulation on microplastics over time.</a:t>
            </a:r>
          </a:p>
        </p:txBody>
      </p:sp>
    </p:spTree>
    <p:extLst>
      <p:ext uri="{BB962C8B-B14F-4D97-AF65-F5344CB8AC3E}">
        <p14:creationId xmlns:p14="http://schemas.microsoft.com/office/powerpoint/2010/main" val="1199600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BFC82-D15E-1395-FE19-93D1A518B75D}"/>
              </a:ext>
            </a:extLst>
          </p:cNvPr>
          <p:cNvSpPr>
            <a:spLocks noGrp="1"/>
          </p:cNvSpPr>
          <p:nvPr>
            <p:ph type="title"/>
          </p:nvPr>
        </p:nvSpPr>
        <p:spPr>
          <a:xfrm>
            <a:off x="838200" y="365125"/>
            <a:ext cx="5257800" cy="1325563"/>
          </a:xfrm>
        </p:spPr>
        <p:txBody>
          <a:bodyPr/>
          <a:lstStyle/>
          <a:p>
            <a:r>
              <a:rPr lang="en-US" dirty="0"/>
              <a:t>Microplastic data</a:t>
            </a:r>
          </a:p>
        </p:txBody>
      </p:sp>
      <p:pic>
        <p:nvPicPr>
          <p:cNvPr id="5" name="Picture 4">
            <a:extLst>
              <a:ext uri="{FF2B5EF4-FFF2-40B4-BE49-F238E27FC236}">
                <a16:creationId xmlns:a16="http://schemas.microsoft.com/office/drawing/2014/main" id="{8E13C924-C10A-C5FF-BF75-F3CC70298FD1}"/>
              </a:ext>
            </a:extLst>
          </p:cNvPr>
          <p:cNvPicPr>
            <a:picLocks noChangeAspect="1"/>
          </p:cNvPicPr>
          <p:nvPr/>
        </p:nvPicPr>
        <p:blipFill>
          <a:blip r:embed="rId2"/>
          <a:stretch>
            <a:fillRect/>
          </a:stretch>
        </p:blipFill>
        <p:spPr>
          <a:xfrm>
            <a:off x="7479084" y="190415"/>
            <a:ext cx="3308989" cy="6477169"/>
          </a:xfrm>
          <a:prstGeom prst="rect">
            <a:avLst/>
          </a:prstGeom>
        </p:spPr>
      </p:pic>
    </p:spTree>
    <p:extLst>
      <p:ext uri="{BB962C8B-B14F-4D97-AF65-F5344CB8AC3E}">
        <p14:creationId xmlns:p14="http://schemas.microsoft.com/office/powerpoint/2010/main" val="1740243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4FB5B-3548-57AF-0BDE-3735ECDD4D50}"/>
              </a:ext>
            </a:extLst>
          </p:cNvPr>
          <p:cNvSpPr>
            <a:spLocks noGrp="1"/>
          </p:cNvSpPr>
          <p:nvPr>
            <p:ph type="title"/>
          </p:nvPr>
        </p:nvSpPr>
        <p:spPr>
          <a:xfrm>
            <a:off x="106878" y="296883"/>
            <a:ext cx="2731325" cy="938151"/>
          </a:xfrm>
        </p:spPr>
        <p:txBody>
          <a:bodyPr>
            <a:normAutofit/>
          </a:bodyPr>
          <a:lstStyle/>
          <a:p>
            <a:r>
              <a:rPr lang="en-US" sz="2000" dirty="0"/>
              <a:t>Microplastics: </a:t>
            </a:r>
            <a:r>
              <a:rPr lang="en-US" sz="2000" dirty="0" err="1"/>
              <a:t>S_maltophilia</a:t>
            </a:r>
            <a:r>
              <a:rPr lang="en-US" sz="2000" dirty="0"/>
              <a:t> data transformation</a:t>
            </a:r>
          </a:p>
        </p:txBody>
      </p:sp>
      <p:sp>
        <p:nvSpPr>
          <p:cNvPr id="3" name="Title 1">
            <a:extLst>
              <a:ext uri="{FF2B5EF4-FFF2-40B4-BE49-F238E27FC236}">
                <a16:creationId xmlns:a16="http://schemas.microsoft.com/office/drawing/2014/main" id="{246097DE-5335-6BB6-24A4-609029F00200}"/>
              </a:ext>
            </a:extLst>
          </p:cNvPr>
          <p:cNvSpPr txBox="1">
            <a:spLocks/>
          </p:cNvSpPr>
          <p:nvPr/>
        </p:nvSpPr>
        <p:spPr>
          <a:xfrm>
            <a:off x="106878" y="1524174"/>
            <a:ext cx="3143634" cy="336252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-Shapiro-Wilks normality statistic (W), range from 0 to 1, with 1 being perfectly normal</a:t>
            </a:r>
          </a:p>
          <a:p>
            <a:r>
              <a:rPr lang="en-US" sz="2000" dirty="0"/>
              <a:t>-All transformations fail normality at p&lt;0.05</a:t>
            </a:r>
          </a:p>
          <a:p>
            <a:r>
              <a:rPr lang="en-US" sz="2000" dirty="0"/>
              <a:t>-The box-cox transformation does a bit better inducing normality</a:t>
            </a:r>
          </a:p>
          <a:p>
            <a:r>
              <a:rPr lang="en-US" sz="2000" dirty="0"/>
              <a:t>-ln and log10 essentially equivalent, not too far behind</a:t>
            </a:r>
          </a:p>
        </p:txBody>
      </p:sp>
      <p:pic>
        <p:nvPicPr>
          <p:cNvPr id="5" name="Picture 4">
            <a:extLst>
              <a:ext uri="{FF2B5EF4-FFF2-40B4-BE49-F238E27FC236}">
                <a16:creationId xmlns:a16="http://schemas.microsoft.com/office/drawing/2014/main" id="{7A020331-2431-8D00-9559-B3835322D9C4}"/>
              </a:ext>
            </a:extLst>
          </p:cNvPr>
          <p:cNvPicPr>
            <a:picLocks noChangeAspect="1"/>
          </p:cNvPicPr>
          <p:nvPr/>
        </p:nvPicPr>
        <p:blipFill>
          <a:blip r:embed="rId2"/>
          <a:stretch>
            <a:fillRect/>
          </a:stretch>
        </p:blipFill>
        <p:spPr>
          <a:xfrm>
            <a:off x="3319152" y="389154"/>
            <a:ext cx="8499701" cy="5708825"/>
          </a:xfrm>
          <a:prstGeom prst="rect">
            <a:avLst/>
          </a:prstGeom>
        </p:spPr>
      </p:pic>
    </p:spTree>
    <p:extLst>
      <p:ext uri="{BB962C8B-B14F-4D97-AF65-F5344CB8AC3E}">
        <p14:creationId xmlns:p14="http://schemas.microsoft.com/office/powerpoint/2010/main" val="4013227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3E2CD-3B38-B2CD-FA4F-FFF1AE6768E6}"/>
              </a:ext>
            </a:extLst>
          </p:cNvPr>
          <p:cNvSpPr>
            <a:spLocks noGrp="1"/>
          </p:cNvSpPr>
          <p:nvPr>
            <p:ph type="title"/>
          </p:nvPr>
        </p:nvSpPr>
        <p:spPr/>
        <p:txBody>
          <a:bodyPr/>
          <a:lstStyle/>
          <a:p>
            <a:r>
              <a:rPr lang="en-US" sz="4400" dirty="0"/>
              <a:t>S </a:t>
            </a:r>
            <a:r>
              <a:rPr lang="en-US" sz="4400" dirty="0" err="1"/>
              <a:t>maltophilia</a:t>
            </a:r>
            <a:r>
              <a:rPr lang="en-US" sz="4400" dirty="0"/>
              <a:t> </a:t>
            </a:r>
            <a:r>
              <a:rPr lang="en-US" sz="4400" dirty="0" err="1"/>
              <a:t>mp</a:t>
            </a:r>
            <a:r>
              <a:rPr lang="en-US" sz="4400" dirty="0"/>
              <a:t> </a:t>
            </a:r>
            <a:r>
              <a:rPr lang="en-US" sz="4400" dirty="0" err="1"/>
              <a:t>glm</a:t>
            </a:r>
            <a:r>
              <a:rPr lang="en-US" sz="4400" dirty="0"/>
              <a:t> full model</a:t>
            </a:r>
            <a:endParaRPr lang="en-US" dirty="0"/>
          </a:p>
        </p:txBody>
      </p:sp>
      <p:sp>
        <p:nvSpPr>
          <p:cNvPr id="3" name="Content Placeholder 2">
            <a:extLst>
              <a:ext uri="{FF2B5EF4-FFF2-40B4-BE49-F238E27FC236}">
                <a16:creationId xmlns:a16="http://schemas.microsoft.com/office/drawing/2014/main" id="{E5E1B320-668C-B33E-59D6-A8DB161D2280}"/>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29CA2DB1-E707-C177-FEAF-6E1607A8D9E5}"/>
              </a:ext>
            </a:extLst>
          </p:cNvPr>
          <p:cNvPicPr>
            <a:picLocks noChangeAspect="1"/>
          </p:cNvPicPr>
          <p:nvPr/>
        </p:nvPicPr>
        <p:blipFill>
          <a:blip r:embed="rId2"/>
          <a:stretch>
            <a:fillRect/>
          </a:stretch>
        </p:blipFill>
        <p:spPr>
          <a:xfrm>
            <a:off x="3511416" y="1635033"/>
            <a:ext cx="6998733" cy="4857842"/>
          </a:xfrm>
          <a:prstGeom prst="rect">
            <a:avLst/>
          </a:prstGeom>
        </p:spPr>
      </p:pic>
    </p:spTree>
    <p:extLst>
      <p:ext uri="{BB962C8B-B14F-4D97-AF65-F5344CB8AC3E}">
        <p14:creationId xmlns:p14="http://schemas.microsoft.com/office/powerpoint/2010/main" val="4044919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6795-1948-05E4-E562-AFED99BDA8EB}"/>
              </a:ext>
            </a:extLst>
          </p:cNvPr>
          <p:cNvSpPr>
            <a:spLocks noGrp="1"/>
          </p:cNvSpPr>
          <p:nvPr>
            <p:ph type="title"/>
          </p:nvPr>
        </p:nvSpPr>
        <p:spPr>
          <a:xfrm>
            <a:off x="165093" y="365124"/>
            <a:ext cx="2802278" cy="3063875"/>
          </a:xfrm>
        </p:spPr>
        <p:txBody>
          <a:bodyPr>
            <a:normAutofit/>
          </a:bodyPr>
          <a:lstStyle/>
          <a:p>
            <a:r>
              <a:rPr lang="en-US" sz="3200" dirty="0"/>
              <a:t>S </a:t>
            </a:r>
            <a:r>
              <a:rPr lang="en-US" sz="3200" dirty="0" err="1"/>
              <a:t>maltophilia</a:t>
            </a:r>
            <a:r>
              <a:rPr lang="en-US" sz="3200" dirty="0"/>
              <a:t> </a:t>
            </a:r>
            <a:r>
              <a:rPr lang="en-US" sz="3200" dirty="0" err="1"/>
              <a:t>mp</a:t>
            </a:r>
            <a:r>
              <a:rPr lang="en-US" sz="3200" dirty="0"/>
              <a:t> </a:t>
            </a:r>
            <a:r>
              <a:rPr lang="en-US" sz="3200" dirty="0" err="1"/>
              <a:t>glm</a:t>
            </a:r>
            <a:r>
              <a:rPr lang="en-US" sz="3200" dirty="0"/>
              <a:t> step</a:t>
            </a:r>
            <a:br>
              <a:rPr lang="en-US" sz="3200" dirty="0"/>
            </a:br>
            <a:r>
              <a:rPr lang="en-US" sz="3200" dirty="0"/>
              <a:t>-time and water treatment variable kept</a:t>
            </a:r>
          </a:p>
        </p:txBody>
      </p:sp>
      <p:pic>
        <p:nvPicPr>
          <p:cNvPr id="5" name="Picture 4">
            <a:extLst>
              <a:ext uri="{FF2B5EF4-FFF2-40B4-BE49-F238E27FC236}">
                <a16:creationId xmlns:a16="http://schemas.microsoft.com/office/drawing/2014/main" id="{E4347DE8-05D8-6632-E600-2A7659D602AC}"/>
              </a:ext>
            </a:extLst>
          </p:cNvPr>
          <p:cNvPicPr>
            <a:picLocks noChangeAspect="1"/>
          </p:cNvPicPr>
          <p:nvPr/>
        </p:nvPicPr>
        <p:blipFill>
          <a:blip r:embed="rId2"/>
          <a:stretch>
            <a:fillRect/>
          </a:stretch>
        </p:blipFill>
        <p:spPr>
          <a:xfrm>
            <a:off x="165093" y="3428999"/>
            <a:ext cx="5829600" cy="2463927"/>
          </a:xfrm>
          <a:prstGeom prst="rect">
            <a:avLst/>
          </a:prstGeom>
        </p:spPr>
      </p:pic>
      <p:pic>
        <p:nvPicPr>
          <p:cNvPr id="7" name="Picture 6">
            <a:extLst>
              <a:ext uri="{FF2B5EF4-FFF2-40B4-BE49-F238E27FC236}">
                <a16:creationId xmlns:a16="http://schemas.microsoft.com/office/drawing/2014/main" id="{D7AACE48-0E56-7181-9817-0B91E7D4AE90}"/>
              </a:ext>
            </a:extLst>
          </p:cNvPr>
          <p:cNvPicPr>
            <a:picLocks noChangeAspect="1"/>
          </p:cNvPicPr>
          <p:nvPr/>
        </p:nvPicPr>
        <p:blipFill>
          <a:blip r:embed="rId3"/>
          <a:stretch>
            <a:fillRect/>
          </a:stretch>
        </p:blipFill>
        <p:spPr>
          <a:xfrm>
            <a:off x="6043140" y="524713"/>
            <a:ext cx="5620347" cy="2972570"/>
          </a:xfrm>
          <a:prstGeom prst="rect">
            <a:avLst/>
          </a:prstGeom>
        </p:spPr>
      </p:pic>
    </p:spTree>
    <p:extLst>
      <p:ext uri="{BB962C8B-B14F-4D97-AF65-F5344CB8AC3E}">
        <p14:creationId xmlns:p14="http://schemas.microsoft.com/office/powerpoint/2010/main" val="3891756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4FB5B-3548-57AF-0BDE-3735ECDD4D50}"/>
              </a:ext>
            </a:extLst>
          </p:cNvPr>
          <p:cNvSpPr>
            <a:spLocks noGrp="1"/>
          </p:cNvSpPr>
          <p:nvPr>
            <p:ph type="title"/>
          </p:nvPr>
        </p:nvSpPr>
        <p:spPr>
          <a:xfrm>
            <a:off x="1" y="0"/>
            <a:ext cx="2535382" cy="1603513"/>
          </a:xfrm>
        </p:spPr>
        <p:txBody>
          <a:bodyPr>
            <a:normAutofit/>
          </a:bodyPr>
          <a:lstStyle/>
          <a:p>
            <a:r>
              <a:rPr lang="en-US" sz="2000" dirty="0"/>
              <a:t>intI1 data transformation</a:t>
            </a:r>
          </a:p>
        </p:txBody>
      </p:sp>
      <p:pic>
        <p:nvPicPr>
          <p:cNvPr id="4" name="Picture 3">
            <a:extLst>
              <a:ext uri="{FF2B5EF4-FFF2-40B4-BE49-F238E27FC236}">
                <a16:creationId xmlns:a16="http://schemas.microsoft.com/office/drawing/2014/main" id="{9A16E570-3B19-BB27-044F-B6DDF2B8187A}"/>
              </a:ext>
            </a:extLst>
          </p:cNvPr>
          <p:cNvPicPr>
            <a:picLocks noChangeAspect="1"/>
          </p:cNvPicPr>
          <p:nvPr/>
        </p:nvPicPr>
        <p:blipFill>
          <a:blip r:embed="rId2"/>
          <a:stretch>
            <a:fillRect/>
          </a:stretch>
        </p:blipFill>
        <p:spPr>
          <a:xfrm>
            <a:off x="2179122" y="356345"/>
            <a:ext cx="9649296" cy="6280361"/>
          </a:xfrm>
          <a:prstGeom prst="rect">
            <a:avLst/>
          </a:prstGeom>
        </p:spPr>
      </p:pic>
    </p:spTree>
    <p:extLst>
      <p:ext uri="{BB962C8B-B14F-4D97-AF65-F5344CB8AC3E}">
        <p14:creationId xmlns:p14="http://schemas.microsoft.com/office/powerpoint/2010/main" val="450193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618E0-6833-2382-088A-8454E0D4DCAD}"/>
              </a:ext>
            </a:extLst>
          </p:cNvPr>
          <p:cNvSpPr>
            <a:spLocks noGrp="1"/>
          </p:cNvSpPr>
          <p:nvPr>
            <p:ph type="title"/>
          </p:nvPr>
        </p:nvSpPr>
        <p:spPr/>
        <p:txBody>
          <a:bodyPr/>
          <a:lstStyle/>
          <a:p>
            <a:r>
              <a:rPr lang="en-US" sz="4400" dirty="0"/>
              <a:t>Int1 </a:t>
            </a:r>
            <a:r>
              <a:rPr lang="en-US" sz="4400" dirty="0" err="1"/>
              <a:t>mp</a:t>
            </a:r>
            <a:r>
              <a:rPr lang="en-US" sz="4400" dirty="0"/>
              <a:t> </a:t>
            </a:r>
            <a:r>
              <a:rPr lang="en-US" sz="4400" dirty="0" err="1"/>
              <a:t>glm</a:t>
            </a:r>
            <a:r>
              <a:rPr lang="en-US" sz="4400" dirty="0"/>
              <a:t> full model</a:t>
            </a:r>
            <a:endParaRPr lang="en-US" dirty="0"/>
          </a:p>
        </p:txBody>
      </p:sp>
      <p:sp>
        <p:nvSpPr>
          <p:cNvPr id="3" name="Content Placeholder 2">
            <a:extLst>
              <a:ext uri="{FF2B5EF4-FFF2-40B4-BE49-F238E27FC236}">
                <a16:creationId xmlns:a16="http://schemas.microsoft.com/office/drawing/2014/main" id="{86A7E102-9688-5D5C-4B3D-CD56DAAE7A4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0958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6795-1948-05E4-E562-AFED99BDA8EB}"/>
              </a:ext>
            </a:extLst>
          </p:cNvPr>
          <p:cNvSpPr>
            <a:spLocks noGrp="1"/>
          </p:cNvSpPr>
          <p:nvPr>
            <p:ph type="title"/>
          </p:nvPr>
        </p:nvSpPr>
        <p:spPr>
          <a:xfrm>
            <a:off x="165093" y="365124"/>
            <a:ext cx="2802278" cy="3063875"/>
          </a:xfrm>
        </p:spPr>
        <p:txBody>
          <a:bodyPr>
            <a:normAutofit/>
          </a:bodyPr>
          <a:lstStyle/>
          <a:p>
            <a:r>
              <a:rPr lang="en-US" sz="3200" dirty="0"/>
              <a:t>Int1 </a:t>
            </a:r>
            <a:r>
              <a:rPr lang="en-US" sz="3200" dirty="0" err="1"/>
              <a:t>mp</a:t>
            </a:r>
            <a:r>
              <a:rPr lang="en-US" sz="3200" dirty="0"/>
              <a:t> step</a:t>
            </a:r>
            <a:br>
              <a:rPr lang="en-US" sz="3200" dirty="0"/>
            </a:br>
            <a:r>
              <a:rPr lang="en-US" sz="3200" dirty="0"/>
              <a:t>- only time kept, linear or quadratic</a:t>
            </a:r>
          </a:p>
        </p:txBody>
      </p:sp>
      <p:pic>
        <p:nvPicPr>
          <p:cNvPr id="4" name="Picture 3">
            <a:extLst>
              <a:ext uri="{FF2B5EF4-FFF2-40B4-BE49-F238E27FC236}">
                <a16:creationId xmlns:a16="http://schemas.microsoft.com/office/drawing/2014/main" id="{50525DB7-EF23-5B9F-21B1-0D11D081758C}"/>
              </a:ext>
            </a:extLst>
          </p:cNvPr>
          <p:cNvPicPr>
            <a:picLocks noChangeAspect="1"/>
          </p:cNvPicPr>
          <p:nvPr/>
        </p:nvPicPr>
        <p:blipFill>
          <a:blip r:embed="rId2"/>
          <a:stretch>
            <a:fillRect/>
          </a:stretch>
        </p:blipFill>
        <p:spPr>
          <a:xfrm>
            <a:off x="2628094" y="930416"/>
            <a:ext cx="9563906" cy="4708384"/>
          </a:xfrm>
          <a:prstGeom prst="rect">
            <a:avLst/>
          </a:prstGeom>
        </p:spPr>
      </p:pic>
    </p:spTree>
    <p:extLst>
      <p:ext uri="{BB962C8B-B14F-4D97-AF65-F5344CB8AC3E}">
        <p14:creationId xmlns:p14="http://schemas.microsoft.com/office/powerpoint/2010/main" val="7465366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779</TotalTime>
  <Words>800</Words>
  <Application>Microsoft Office PowerPoint</Application>
  <PresentationFormat>Widescreen</PresentationFormat>
  <Paragraphs>47</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Methods</vt:lpstr>
      <vt:lpstr>Results</vt:lpstr>
      <vt:lpstr>Microplastic data</vt:lpstr>
      <vt:lpstr>Microplastics: S_maltophilia data transformation</vt:lpstr>
      <vt:lpstr>S maltophilia mp glm full model</vt:lpstr>
      <vt:lpstr>S maltophilia mp glm step -time and water treatment variable kept</vt:lpstr>
      <vt:lpstr>intI1 data transformation</vt:lpstr>
      <vt:lpstr>Int1 mp glm full model</vt:lpstr>
      <vt:lpstr>Int1 mp step - only time kept, linear or quadratic</vt:lpstr>
      <vt:lpstr>Sul1 data transformation</vt:lpstr>
      <vt:lpstr>Sul1 mp glm full model</vt:lpstr>
      <vt:lpstr>Sul1 mp step -everything kept -time quadratic</vt:lpstr>
      <vt:lpstr>P. a data transformation</vt:lpstr>
      <vt:lpstr>P aeruginosa mp glm full model</vt:lpstr>
      <vt:lpstr>P. aeruginosa mp step - time kept and now significant for both linear and quadratic</vt:lpstr>
      <vt:lpstr>Water Data</vt:lpstr>
      <vt:lpstr>S_maltophilia water data transformation</vt:lpstr>
      <vt:lpstr>S maltophilia water glm full model</vt:lpstr>
      <vt:lpstr>S maltophilia water step --time trend remains for step() implementation </vt:lpstr>
      <vt:lpstr>intI1 water data transformation</vt:lpstr>
      <vt:lpstr>Int1 water glm full model</vt:lpstr>
      <vt:lpstr>Int1 water step --linear time trend and TWW difference remain in step model (as expected here)</vt:lpstr>
      <vt:lpstr>sul1 data transformation</vt:lpstr>
      <vt:lpstr>Sul1 water glm full model</vt:lpstr>
      <vt:lpstr>Sul1 water full glm --time trend and TWW difference remain</vt:lpstr>
      <vt:lpstr>P_aeruginosa data transformation</vt:lpstr>
      <vt:lpstr>P aeruginosa water glm full model</vt:lpstr>
      <vt:lpstr>P. aeruginosa water step -still nothing significant</vt:lpstr>
      <vt:lpstr>Overall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Methods</dc:title>
  <dc:creator>Purucker, Tom</dc:creator>
  <cp:lastModifiedBy>Purucker, Tom</cp:lastModifiedBy>
  <cp:revision>12</cp:revision>
  <dcterms:created xsi:type="dcterms:W3CDTF">2024-05-08T13:51:44Z</dcterms:created>
  <dcterms:modified xsi:type="dcterms:W3CDTF">2024-06-04T22:09:43Z</dcterms:modified>
</cp:coreProperties>
</file>