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7" r:id="rId4"/>
    <p:sldId id="258" r:id="rId5"/>
    <p:sldId id="267" r:id="rId6"/>
    <p:sldId id="278" r:id="rId7"/>
    <p:sldId id="259" r:id="rId8"/>
    <p:sldId id="268" r:id="rId9"/>
    <p:sldId id="279" r:id="rId10"/>
    <p:sldId id="260" r:id="rId11"/>
    <p:sldId id="270" r:id="rId12"/>
    <p:sldId id="280" r:id="rId13"/>
    <p:sldId id="261" r:id="rId14"/>
    <p:sldId id="271" r:id="rId15"/>
    <p:sldId id="272" r:id="rId16"/>
    <p:sldId id="281" r:id="rId17"/>
    <p:sldId id="262" r:id="rId18"/>
    <p:sldId id="273" r:id="rId19"/>
    <p:sldId id="282" r:id="rId20"/>
    <p:sldId id="263" r:id="rId21"/>
    <p:sldId id="274" r:id="rId22"/>
    <p:sldId id="283" r:id="rId23"/>
    <p:sldId id="264" r:id="rId24"/>
    <p:sldId id="275" r:id="rId25"/>
    <p:sldId id="284" r:id="rId26"/>
    <p:sldId id="265" r:id="rId27"/>
    <p:sldId id="276"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1" d="100"/>
          <a:sy n="161" d="100"/>
        </p:scale>
        <p:origin x="3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3461-5DB6-A4DF-079A-408D65ECE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E3456-309E-D670-69CB-476ADCF95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5D282-D934-2716-1FB2-F079D828B42B}"/>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5" name="Footer Placeholder 4">
            <a:extLst>
              <a:ext uri="{FF2B5EF4-FFF2-40B4-BE49-F238E27FC236}">
                <a16:creationId xmlns:a16="http://schemas.microsoft.com/office/drawing/2014/main" id="{5F38469C-723D-2752-D65B-3497EED4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4FBC-E6AF-389A-6E12-CD519AB39BDA}"/>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04735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D28F-B33E-19A5-F47A-BD9CE00D4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8154B-20A7-E23F-2287-12A42AEF3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8B746-EA55-829D-D4C0-F0D1217C14C6}"/>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5" name="Footer Placeholder 4">
            <a:extLst>
              <a:ext uri="{FF2B5EF4-FFF2-40B4-BE49-F238E27FC236}">
                <a16:creationId xmlns:a16="http://schemas.microsoft.com/office/drawing/2014/main" id="{F2EBEB33-5613-4C35-73A2-0583D7488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8A981-5DA6-6DDD-6A73-2E1CB7F6557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82362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B8039-2B57-3E27-132C-8A4027EFA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B3223-1C52-2A4B-82DF-C23B55E1B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7AA62-E6C4-EF52-48BE-A2836F949A97}"/>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5" name="Footer Placeholder 4">
            <a:extLst>
              <a:ext uri="{FF2B5EF4-FFF2-40B4-BE49-F238E27FC236}">
                <a16:creationId xmlns:a16="http://schemas.microsoft.com/office/drawing/2014/main" id="{9463D5EE-5E33-B0F4-84F0-FDE2F8B5E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676F3-7BF9-F0E9-C76A-7F8E66827DCF}"/>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1976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2EDD-706B-0FAC-9D58-609D05AB0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F7557-90A7-F4FC-0709-8FF9992F4A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FC52D-DA8E-17E8-4689-487C7753C1DE}"/>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5" name="Footer Placeholder 4">
            <a:extLst>
              <a:ext uri="{FF2B5EF4-FFF2-40B4-BE49-F238E27FC236}">
                <a16:creationId xmlns:a16="http://schemas.microsoft.com/office/drawing/2014/main" id="{9AD253E0-7510-9B1B-CA55-0DD11658D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49E1E-79B3-E471-0D64-6BAEF10D155E}"/>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4868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74A1-5FFC-4140-861A-8FE1F5C4F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691CD-2E09-D9B1-F04E-6C1AB45D8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C70BD-212D-1F41-9C99-8164CDAE8379}"/>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5" name="Footer Placeholder 4">
            <a:extLst>
              <a:ext uri="{FF2B5EF4-FFF2-40B4-BE49-F238E27FC236}">
                <a16:creationId xmlns:a16="http://schemas.microsoft.com/office/drawing/2014/main" id="{9538DC99-FD19-226B-D5EF-82BBD452B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EB8B-81AC-BC02-B2FA-7E6C9E04EF7C}"/>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44235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2E63-32F4-83D9-5062-ECD7430CB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16EF9-2B56-179C-6AE4-6E5A9D8B2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1C15B-2EAE-4088-69BD-EB6B9838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2DA19-F6C0-0209-E0D3-458CC0C045C2}"/>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6" name="Footer Placeholder 5">
            <a:extLst>
              <a:ext uri="{FF2B5EF4-FFF2-40B4-BE49-F238E27FC236}">
                <a16:creationId xmlns:a16="http://schemas.microsoft.com/office/drawing/2014/main" id="{0A023390-D037-35A7-9732-4328B493C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4FB7F-9D9A-1001-949D-A969D20D5661}"/>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30752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7733-A159-0868-E9A6-C82A82AE1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D280AA-C742-4D50-AE58-5EAD73566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5555A-7738-CB1A-06DB-7FFB8C533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D1827-0F83-B684-8DD8-4A95A3964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5FC19-40C7-D99B-8AB3-4A85FD4AF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D6560-6E5A-AE9A-C748-CA78313C6D91}"/>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8" name="Footer Placeholder 7">
            <a:extLst>
              <a:ext uri="{FF2B5EF4-FFF2-40B4-BE49-F238E27FC236}">
                <a16:creationId xmlns:a16="http://schemas.microsoft.com/office/drawing/2014/main" id="{E8B6EA88-F482-04C8-FBBD-EF72E3228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89A52-E499-86F5-1D39-B0B337A767BD}"/>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3084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26F-3722-ADD8-F771-294593387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8C4A05-C4D1-F41B-FA03-2CFB8C1CA55E}"/>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4" name="Footer Placeholder 3">
            <a:extLst>
              <a:ext uri="{FF2B5EF4-FFF2-40B4-BE49-F238E27FC236}">
                <a16:creationId xmlns:a16="http://schemas.microsoft.com/office/drawing/2014/main" id="{821B7F48-B6CE-F875-0710-F83BFFDFA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E8408-0207-0D73-78D6-14E94C31E7C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2223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DB93-EE59-1745-6C20-BC897E85A5B4}"/>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3" name="Footer Placeholder 2">
            <a:extLst>
              <a:ext uri="{FF2B5EF4-FFF2-40B4-BE49-F238E27FC236}">
                <a16:creationId xmlns:a16="http://schemas.microsoft.com/office/drawing/2014/main" id="{EA3F874A-A185-CDDC-D782-4EA22A3BE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8E315E-8BE9-71CC-8CF5-BB63F2F06525}"/>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6234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22F-252B-85B3-4913-15BF4AD49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D1B50-6DFB-8DBE-E9B0-8EFBA3BC0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40F18-6C4E-8B24-A9C0-60D2BD674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F2D86-A940-A344-96D2-E44F76AB49C3}"/>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6" name="Footer Placeholder 5">
            <a:extLst>
              <a:ext uri="{FF2B5EF4-FFF2-40B4-BE49-F238E27FC236}">
                <a16:creationId xmlns:a16="http://schemas.microsoft.com/office/drawing/2014/main" id="{78032967-12C2-5179-E5BA-B1A17D3E1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19BB-54CF-B99F-6A80-49F1AE3E7F2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07163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9EDB-BBAF-062B-40A8-3313F9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9EDD9D-B83B-369A-A4D0-87DFB4ADF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FD12C-A7A7-62B6-816F-350846669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CF307-0E95-57BB-7767-7006C2491117}"/>
              </a:ext>
            </a:extLst>
          </p:cNvPr>
          <p:cNvSpPr>
            <a:spLocks noGrp="1"/>
          </p:cNvSpPr>
          <p:nvPr>
            <p:ph type="dt" sz="half" idx="10"/>
          </p:nvPr>
        </p:nvSpPr>
        <p:spPr/>
        <p:txBody>
          <a:bodyPr/>
          <a:lstStyle/>
          <a:p>
            <a:fld id="{D8B46044-EB6B-44D7-A92E-D50D0E12EF7C}" type="datetimeFigureOut">
              <a:rPr lang="en-US" smtClean="0"/>
              <a:t>5/30/2024</a:t>
            </a:fld>
            <a:endParaRPr lang="en-US"/>
          </a:p>
        </p:txBody>
      </p:sp>
      <p:sp>
        <p:nvSpPr>
          <p:cNvPr id="6" name="Footer Placeholder 5">
            <a:extLst>
              <a:ext uri="{FF2B5EF4-FFF2-40B4-BE49-F238E27FC236}">
                <a16:creationId xmlns:a16="http://schemas.microsoft.com/office/drawing/2014/main" id="{05429B51-4910-B118-BB3C-2B321464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7D4D3-5FD7-A99E-2F28-F20B12A5765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3433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6BCA2-2F75-83DF-09E4-D443E3F6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BBBB70-15ED-CF31-1345-F59D4417E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2A7C6-7BD7-2505-B6BC-A1D2CF724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46044-EB6B-44D7-A92E-D50D0E12EF7C}" type="datetimeFigureOut">
              <a:rPr lang="en-US" smtClean="0"/>
              <a:t>5/30/2024</a:t>
            </a:fld>
            <a:endParaRPr lang="en-US"/>
          </a:p>
        </p:txBody>
      </p:sp>
      <p:sp>
        <p:nvSpPr>
          <p:cNvPr id="5" name="Footer Placeholder 4">
            <a:extLst>
              <a:ext uri="{FF2B5EF4-FFF2-40B4-BE49-F238E27FC236}">
                <a16:creationId xmlns:a16="http://schemas.microsoft.com/office/drawing/2014/main" id="{2CC5E5EF-08DB-D79C-831E-BD8AAE6ED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C6A9F-3EE7-DE23-C659-CCDCE5F50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A6002-2CD1-47F4-A77F-084F624DB2BE}" type="slidenum">
              <a:rPr lang="en-US" smtClean="0"/>
              <a:t>‹#›</a:t>
            </a:fld>
            <a:endParaRPr lang="en-US"/>
          </a:p>
        </p:txBody>
      </p:sp>
    </p:spTree>
    <p:extLst>
      <p:ext uri="{BB962C8B-B14F-4D97-AF65-F5344CB8AC3E}">
        <p14:creationId xmlns:p14="http://schemas.microsoft.com/office/powerpoint/2010/main" val="39473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66E-D1E1-CBD9-76C1-A3FFA0AFE4A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7E70790-A58D-0A81-19D2-BBFDA0AEFE69}"/>
              </a:ext>
            </a:extLst>
          </p:cNvPr>
          <p:cNvSpPr>
            <a:spLocks noGrp="1"/>
          </p:cNvSpPr>
          <p:nvPr>
            <p:ph idx="1"/>
          </p:nvPr>
        </p:nvSpPr>
        <p:spPr/>
        <p:txBody>
          <a:bodyPr>
            <a:normAutofit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model the relationship between biomarker (?) levels on microplastics (4—int1, sul1, Pa,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the categorical factors of plastic type, time, and water type, we implemented a generalized linear model (GLM) in R (version 4.2.1)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glm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 with a Gaussian family and identity link function, specifying the model formula as biomarker response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plastic_type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time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water_type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Biomarker responses were normal transformed by finding the optimal lambda for a Box-Cox transformation. The choice of the Gaussian family and identity link assumes that the response variable is normally distributed and linearly related to the additive effects of the categorical predictors. We examined the model summary to assess the significance of each factor's coefficients, which represent the expected change in biomarker expression for each factor level compared to the reference level. We repeated thes</a:t>
            </a:r>
            <a:r>
              <a:rPr lang="en-US" sz="1800" kern="100" dirty="0">
                <a:latin typeface="Calibri" panose="020F0502020204030204" pitchFamily="34" charset="0"/>
                <a:ea typeface="Calibri" panose="020F0502020204030204" pitchFamily="34" charset="0"/>
                <a:cs typeface="Times New Roman" panose="02020603050405020304" pitchFamily="18" charset="0"/>
              </a:rPr>
              <a:t>e models for water concentrations, dropping the plastic type covariate.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select the most parsimonious model, we employed bidirectional stepwise regression using the step() function from the stats package, specifying direction = "both". The Akaike Information Criterion (AIC) was used as the model selection metric to balance goodness of fit with model complexity, with a lower AIC indicating a better model fit. The stepwise procedure iteratively added or removed predictors to minimize the AIC until no further improvements could be made, yielding a final model containing only the most informative variables and interactions for explaining the response.</a:t>
            </a:r>
          </a:p>
          <a:p>
            <a:r>
              <a:rPr lang="en-US" sz="1800" kern="100" dirty="0">
                <a:latin typeface="Calibri" panose="020F0502020204030204" pitchFamily="34" charset="0"/>
                <a:ea typeface="Calibri" panose="020F0502020204030204" pitchFamily="34" charset="0"/>
                <a:cs typeface="Times New Roman" panose="02020603050405020304" pitchFamily="18" charset="0"/>
              </a:rPr>
              <a:t>I have removed the fb level and inserted 0 concentrations for week 0 for each of the response variables for microplastics (to have the same dimensions as water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868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205574" cy="3063875"/>
          </a:xfrm>
        </p:spPr>
        <p:txBody>
          <a:bodyPr>
            <a:normAutofit/>
          </a:bodyPr>
          <a:lstStyle/>
          <a:p>
            <a:r>
              <a:rPr lang="en-US" sz="3200" dirty="0"/>
              <a:t>Sul1 </a:t>
            </a:r>
            <a:r>
              <a:rPr lang="en-US" sz="3200" dirty="0" err="1"/>
              <a:t>mp</a:t>
            </a:r>
            <a:r>
              <a:rPr lang="en-US" sz="3200" dirty="0"/>
              <a:t> full </a:t>
            </a:r>
            <a:r>
              <a:rPr lang="en-US" sz="3200" dirty="0" err="1"/>
              <a:t>glm</a:t>
            </a:r>
            <a:br>
              <a:rPr lang="en-US" sz="3200" dirty="0"/>
            </a:br>
            <a:r>
              <a:rPr lang="en-US" sz="3200" dirty="0"/>
              <a:t>-</a:t>
            </a:r>
            <a:r>
              <a:rPr lang="en-US" sz="3200" dirty="0" err="1"/>
              <a:t>ldpe</a:t>
            </a:r>
            <a:br>
              <a:rPr lang="en-US" sz="3200" dirty="0"/>
            </a:br>
            <a:r>
              <a:rPr lang="en-US" sz="3200" dirty="0"/>
              <a:t>-</a:t>
            </a:r>
            <a:r>
              <a:rPr lang="en-US" sz="3200" dirty="0" err="1"/>
              <a:t>tww</a:t>
            </a:r>
            <a:br>
              <a:rPr lang="en-US" sz="3200" dirty="0"/>
            </a:br>
            <a:r>
              <a:rPr lang="en-US" sz="3200" dirty="0"/>
              <a:t>-time quadratic</a:t>
            </a:r>
          </a:p>
        </p:txBody>
      </p:sp>
      <p:pic>
        <p:nvPicPr>
          <p:cNvPr id="5" name="Picture 4">
            <a:extLst>
              <a:ext uri="{FF2B5EF4-FFF2-40B4-BE49-F238E27FC236}">
                <a16:creationId xmlns:a16="http://schemas.microsoft.com/office/drawing/2014/main" id="{34A95C8F-3B63-CCF5-CED3-67E6F3D400DB}"/>
              </a:ext>
            </a:extLst>
          </p:cNvPr>
          <p:cNvPicPr>
            <a:picLocks noChangeAspect="1"/>
          </p:cNvPicPr>
          <p:nvPr/>
        </p:nvPicPr>
        <p:blipFill>
          <a:blip r:embed="rId2"/>
          <a:stretch>
            <a:fillRect/>
          </a:stretch>
        </p:blipFill>
        <p:spPr>
          <a:xfrm>
            <a:off x="2522898" y="269772"/>
            <a:ext cx="9659258" cy="5868561"/>
          </a:xfrm>
          <a:prstGeom prst="rect">
            <a:avLst/>
          </a:prstGeom>
        </p:spPr>
      </p:pic>
    </p:spTree>
    <p:extLst>
      <p:ext uri="{BB962C8B-B14F-4D97-AF65-F5344CB8AC3E}">
        <p14:creationId xmlns:p14="http://schemas.microsoft.com/office/powerpoint/2010/main" val="280081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a:t>
            </a:r>
            <a:r>
              <a:rPr lang="en-US" sz="3200" dirty="0" err="1"/>
              <a:t>mp</a:t>
            </a:r>
            <a:r>
              <a:rPr lang="en-US" sz="3200" dirty="0"/>
              <a:t> step</a:t>
            </a:r>
            <a:br>
              <a:rPr lang="en-US" sz="3200" dirty="0"/>
            </a:br>
            <a:r>
              <a:rPr lang="en-US" sz="3200" dirty="0"/>
              <a:t>-everything kept</a:t>
            </a:r>
            <a:br>
              <a:rPr lang="en-US" sz="3200" dirty="0"/>
            </a:br>
            <a:r>
              <a:rPr lang="en-US" sz="3200" dirty="0"/>
              <a:t>-time quadratic</a:t>
            </a:r>
          </a:p>
        </p:txBody>
      </p:sp>
      <p:pic>
        <p:nvPicPr>
          <p:cNvPr id="4" name="Picture 3">
            <a:extLst>
              <a:ext uri="{FF2B5EF4-FFF2-40B4-BE49-F238E27FC236}">
                <a16:creationId xmlns:a16="http://schemas.microsoft.com/office/drawing/2014/main" id="{C2860583-85BD-F14A-501D-0D27502CA973}"/>
              </a:ext>
            </a:extLst>
          </p:cNvPr>
          <p:cNvPicPr>
            <a:picLocks noChangeAspect="1"/>
          </p:cNvPicPr>
          <p:nvPr/>
        </p:nvPicPr>
        <p:blipFill>
          <a:blip r:embed="rId2"/>
          <a:stretch>
            <a:fillRect/>
          </a:stretch>
        </p:blipFill>
        <p:spPr>
          <a:xfrm>
            <a:off x="3036806" y="609599"/>
            <a:ext cx="9112906" cy="5579533"/>
          </a:xfrm>
          <a:prstGeom prst="rect">
            <a:avLst/>
          </a:prstGeom>
        </p:spPr>
      </p:pic>
    </p:spTree>
    <p:extLst>
      <p:ext uri="{BB962C8B-B14F-4D97-AF65-F5344CB8AC3E}">
        <p14:creationId xmlns:p14="http://schemas.microsoft.com/office/powerpoint/2010/main" val="3020057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212997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97360" y="847724"/>
            <a:ext cx="2380029" cy="3063875"/>
          </a:xfrm>
        </p:spPr>
        <p:txBody>
          <a:bodyPr>
            <a:normAutofit/>
          </a:bodyPr>
          <a:lstStyle/>
          <a:p>
            <a:r>
              <a:rPr lang="en-US" sz="3200" dirty="0"/>
              <a:t>P. aeruginosa </a:t>
            </a:r>
            <a:r>
              <a:rPr lang="en-US" sz="3200" dirty="0" err="1"/>
              <a:t>mp</a:t>
            </a:r>
            <a:r>
              <a:rPr lang="en-US" sz="3200" dirty="0"/>
              <a:t> full </a:t>
            </a:r>
            <a:r>
              <a:rPr lang="en-US" sz="3200" dirty="0" err="1"/>
              <a:t>glm</a:t>
            </a:r>
            <a:br>
              <a:rPr lang="en-US" sz="3200" dirty="0"/>
            </a:br>
            <a:r>
              <a:rPr lang="en-US" sz="3200" dirty="0"/>
              <a:t>-time quadratic with p=0.1</a:t>
            </a:r>
          </a:p>
        </p:txBody>
      </p:sp>
      <p:pic>
        <p:nvPicPr>
          <p:cNvPr id="5" name="Picture 4">
            <a:extLst>
              <a:ext uri="{FF2B5EF4-FFF2-40B4-BE49-F238E27FC236}">
                <a16:creationId xmlns:a16="http://schemas.microsoft.com/office/drawing/2014/main" id="{9721CBB1-14D9-DF8C-F14D-DCD4F9809A35}"/>
              </a:ext>
            </a:extLst>
          </p:cNvPr>
          <p:cNvPicPr>
            <a:picLocks noChangeAspect="1"/>
          </p:cNvPicPr>
          <p:nvPr/>
        </p:nvPicPr>
        <p:blipFill>
          <a:blip r:embed="rId2"/>
          <a:stretch>
            <a:fillRect/>
          </a:stretch>
        </p:blipFill>
        <p:spPr>
          <a:xfrm>
            <a:off x="2545122" y="77159"/>
            <a:ext cx="9728919" cy="5773308"/>
          </a:xfrm>
          <a:prstGeom prst="rect">
            <a:avLst/>
          </a:prstGeom>
        </p:spPr>
      </p:pic>
    </p:spTree>
    <p:extLst>
      <p:ext uri="{BB962C8B-B14F-4D97-AF65-F5344CB8AC3E}">
        <p14:creationId xmlns:p14="http://schemas.microsoft.com/office/powerpoint/2010/main" val="1248416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a:t>
            </a:r>
            <a:r>
              <a:rPr lang="en-US" sz="3200" dirty="0" err="1"/>
              <a:t>mp</a:t>
            </a:r>
            <a:r>
              <a:rPr lang="en-US" sz="3200" dirty="0"/>
              <a:t> step</a:t>
            </a:r>
            <a:br>
              <a:rPr lang="en-US" sz="3200" dirty="0"/>
            </a:br>
            <a:r>
              <a:rPr lang="en-US" sz="3200" dirty="0"/>
              <a:t>- time kept and now significant for both linear and quadratic</a:t>
            </a:r>
          </a:p>
        </p:txBody>
      </p:sp>
      <p:pic>
        <p:nvPicPr>
          <p:cNvPr id="4" name="Picture 3">
            <a:extLst>
              <a:ext uri="{FF2B5EF4-FFF2-40B4-BE49-F238E27FC236}">
                <a16:creationId xmlns:a16="http://schemas.microsoft.com/office/drawing/2014/main" id="{95E50185-04E3-DCC0-1574-73FCAE7516BE}"/>
              </a:ext>
            </a:extLst>
          </p:cNvPr>
          <p:cNvPicPr>
            <a:picLocks noChangeAspect="1"/>
          </p:cNvPicPr>
          <p:nvPr/>
        </p:nvPicPr>
        <p:blipFill>
          <a:blip r:embed="rId2"/>
          <a:stretch>
            <a:fillRect/>
          </a:stretch>
        </p:blipFill>
        <p:spPr>
          <a:xfrm>
            <a:off x="2967371" y="784534"/>
            <a:ext cx="9305069" cy="4837331"/>
          </a:xfrm>
          <a:prstGeom prst="rect">
            <a:avLst/>
          </a:prstGeom>
        </p:spPr>
      </p:pic>
    </p:spTree>
    <p:extLst>
      <p:ext uri="{BB962C8B-B14F-4D97-AF65-F5344CB8AC3E}">
        <p14:creationId xmlns:p14="http://schemas.microsoft.com/office/powerpoint/2010/main" val="258588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850A-7C7B-42A5-5294-7AA8006F3F71}"/>
              </a:ext>
            </a:extLst>
          </p:cNvPr>
          <p:cNvSpPr>
            <a:spLocks noGrp="1"/>
          </p:cNvSpPr>
          <p:nvPr>
            <p:ph type="title"/>
          </p:nvPr>
        </p:nvSpPr>
        <p:spPr/>
        <p:txBody>
          <a:bodyPr/>
          <a:lstStyle/>
          <a:p>
            <a:r>
              <a:rPr lang="en-US" dirty="0"/>
              <a:t>Water Data</a:t>
            </a:r>
          </a:p>
        </p:txBody>
      </p:sp>
      <p:pic>
        <p:nvPicPr>
          <p:cNvPr id="5" name="Picture 4">
            <a:extLst>
              <a:ext uri="{FF2B5EF4-FFF2-40B4-BE49-F238E27FC236}">
                <a16:creationId xmlns:a16="http://schemas.microsoft.com/office/drawing/2014/main" id="{0F04D610-142D-DA6C-F1BB-33C1CBF02886}"/>
              </a:ext>
            </a:extLst>
          </p:cNvPr>
          <p:cNvPicPr>
            <a:picLocks noChangeAspect="1"/>
          </p:cNvPicPr>
          <p:nvPr/>
        </p:nvPicPr>
        <p:blipFill>
          <a:blip r:embed="rId2"/>
          <a:stretch>
            <a:fillRect/>
          </a:stretch>
        </p:blipFill>
        <p:spPr>
          <a:xfrm>
            <a:off x="4595201" y="108079"/>
            <a:ext cx="4430266" cy="6384796"/>
          </a:xfrm>
          <a:prstGeom prst="rect">
            <a:avLst/>
          </a:prstGeom>
        </p:spPr>
      </p:pic>
    </p:spTree>
    <p:extLst>
      <p:ext uri="{BB962C8B-B14F-4D97-AF65-F5344CB8AC3E}">
        <p14:creationId xmlns:p14="http://schemas.microsoft.com/office/powerpoint/2010/main" val="1295834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2425370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full </a:t>
            </a:r>
            <a:r>
              <a:rPr lang="en-US" sz="3200" dirty="0" err="1"/>
              <a:t>glm</a:t>
            </a:r>
            <a:br>
              <a:rPr lang="en-US" sz="3200" dirty="0"/>
            </a:br>
            <a:r>
              <a:rPr lang="en-US" sz="3200" dirty="0"/>
              <a:t>--there does seem to be a linear/quadratic trend over time here</a:t>
            </a:r>
          </a:p>
        </p:txBody>
      </p:sp>
      <p:pic>
        <p:nvPicPr>
          <p:cNvPr id="8" name="Picture 7">
            <a:extLst>
              <a:ext uri="{FF2B5EF4-FFF2-40B4-BE49-F238E27FC236}">
                <a16:creationId xmlns:a16="http://schemas.microsoft.com/office/drawing/2014/main" id="{045CB1C0-171D-431C-03FE-681274DEDD20}"/>
              </a:ext>
            </a:extLst>
          </p:cNvPr>
          <p:cNvPicPr>
            <a:picLocks noChangeAspect="1"/>
          </p:cNvPicPr>
          <p:nvPr/>
        </p:nvPicPr>
        <p:blipFill>
          <a:blip r:embed="rId2"/>
          <a:stretch>
            <a:fillRect/>
          </a:stretch>
        </p:blipFill>
        <p:spPr>
          <a:xfrm>
            <a:off x="3400282" y="628573"/>
            <a:ext cx="8561318" cy="4569959"/>
          </a:xfrm>
          <a:prstGeom prst="rect">
            <a:avLst/>
          </a:prstGeom>
        </p:spPr>
      </p:pic>
    </p:spTree>
    <p:extLst>
      <p:ext uri="{BB962C8B-B14F-4D97-AF65-F5344CB8AC3E}">
        <p14:creationId xmlns:p14="http://schemas.microsoft.com/office/powerpoint/2010/main" val="87623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step</a:t>
            </a:r>
            <a:br>
              <a:rPr lang="en-US" sz="3200" dirty="0"/>
            </a:br>
            <a:r>
              <a:rPr lang="en-US" sz="3200" dirty="0"/>
              <a:t>--time trend remains for step() implementation</a:t>
            </a:r>
            <a:br>
              <a:rPr lang="en-US" sz="3200" dirty="0"/>
            </a:br>
            <a:endParaRPr lang="en-US" sz="3200" dirty="0"/>
          </a:p>
        </p:txBody>
      </p:sp>
      <p:pic>
        <p:nvPicPr>
          <p:cNvPr id="6" name="Picture 5">
            <a:extLst>
              <a:ext uri="{FF2B5EF4-FFF2-40B4-BE49-F238E27FC236}">
                <a16:creationId xmlns:a16="http://schemas.microsoft.com/office/drawing/2014/main" id="{F0D4CAA0-037E-E805-B857-22DCB63BAFF1}"/>
              </a:ext>
            </a:extLst>
          </p:cNvPr>
          <p:cNvPicPr>
            <a:picLocks noChangeAspect="1"/>
          </p:cNvPicPr>
          <p:nvPr/>
        </p:nvPicPr>
        <p:blipFill>
          <a:blip r:embed="rId2"/>
          <a:stretch>
            <a:fillRect/>
          </a:stretch>
        </p:blipFill>
        <p:spPr>
          <a:xfrm>
            <a:off x="3245779" y="411084"/>
            <a:ext cx="8845529" cy="5286983"/>
          </a:xfrm>
          <a:prstGeom prst="rect">
            <a:avLst/>
          </a:prstGeom>
        </p:spPr>
      </p:pic>
    </p:spTree>
    <p:extLst>
      <p:ext uri="{BB962C8B-B14F-4D97-AF65-F5344CB8AC3E}">
        <p14:creationId xmlns:p14="http://schemas.microsoft.com/office/powerpoint/2010/main" val="180550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39869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FC82-D15E-1395-FE19-93D1A518B75D}"/>
              </a:ext>
            </a:extLst>
          </p:cNvPr>
          <p:cNvSpPr>
            <a:spLocks noGrp="1"/>
          </p:cNvSpPr>
          <p:nvPr>
            <p:ph type="title"/>
          </p:nvPr>
        </p:nvSpPr>
        <p:spPr>
          <a:xfrm>
            <a:off x="838200" y="365125"/>
            <a:ext cx="5257800" cy="1325563"/>
          </a:xfrm>
        </p:spPr>
        <p:txBody>
          <a:bodyPr/>
          <a:lstStyle/>
          <a:p>
            <a:r>
              <a:rPr lang="en-US" dirty="0"/>
              <a:t>Microplastic data</a:t>
            </a:r>
          </a:p>
        </p:txBody>
      </p:sp>
      <p:pic>
        <p:nvPicPr>
          <p:cNvPr id="5" name="Picture 4">
            <a:extLst>
              <a:ext uri="{FF2B5EF4-FFF2-40B4-BE49-F238E27FC236}">
                <a16:creationId xmlns:a16="http://schemas.microsoft.com/office/drawing/2014/main" id="{8E13C924-C10A-C5FF-BF75-F3CC70298FD1}"/>
              </a:ext>
            </a:extLst>
          </p:cNvPr>
          <p:cNvPicPr>
            <a:picLocks noChangeAspect="1"/>
          </p:cNvPicPr>
          <p:nvPr/>
        </p:nvPicPr>
        <p:blipFill>
          <a:blip r:embed="rId2"/>
          <a:stretch>
            <a:fillRect/>
          </a:stretch>
        </p:blipFill>
        <p:spPr>
          <a:xfrm>
            <a:off x="7479084" y="190415"/>
            <a:ext cx="3308989" cy="6477169"/>
          </a:xfrm>
          <a:prstGeom prst="rect">
            <a:avLst/>
          </a:prstGeom>
        </p:spPr>
      </p:pic>
    </p:spTree>
    <p:extLst>
      <p:ext uri="{BB962C8B-B14F-4D97-AF65-F5344CB8AC3E}">
        <p14:creationId xmlns:p14="http://schemas.microsoft.com/office/powerpoint/2010/main" val="174024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309026" y="1118658"/>
            <a:ext cx="2802278" cy="3063875"/>
          </a:xfrm>
        </p:spPr>
        <p:txBody>
          <a:bodyPr>
            <a:normAutofit fontScale="90000"/>
          </a:bodyPr>
          <a:lstStyle/>
          <a:p>
            <a:r>
              <a:rPr lang="en-US" sz="3200" dirty="0"/>
              <a:t>Int1 water full </a:t>
            </a:r>
            <a:r>
              <a:rPr lang="en-US" sz="3200" dirty="0" err="1"/>
              <a:t>glm</a:t>
            </a:r>
            <a:br>
              <a:rPr lang="en-US" sz="3200" dirty="0"/>
            </a:br>
            <a:r>
              <a:rPr lang="en-US" sz="3200" dirty="0"/>
              <a:t>--TWW significant vs river water</a:t>
            </a:r>
            <a:br>
              <a:rPr lang="en-US" sz="3200" dirty="0"/>
            </a:br>
            <a:r>
              <a:rPr lang="en-US" sz="3200" dirty="0"/>
              <a:t>--linear time trend also present</a:t>
            </a:r>
          </a:p>
        </p:txBody>
      </p:sp>
      <p:pic>
        <p:nvPicPr>
          <p:cNvPr id="5" name="Picture 4">
            <a:extLst>
              <a:ext uri="{FF2B5EF4-FFF2-40B4-BE49-F238E27FC236}">
                <a16:creationId xmlns:a16="http://schemas.microsoft.com/office/drawing/2014/main" id="{CAF85615-64CF-0402-2140-27C4142A795D}"/>
              </a:ext>
            </a:extLst>
          </p:cNvPr>
          <p:cNvPicPr>
            <a:picLocks noChangeAspect="1"/>
          </p:cNvPicPr>
          <p:nvPr/>
        </p:nvPicPr>
        <p:blipFill>
          <a:blip r:embed="rId2"/>
          <a:stretch>
            <a:fillRect/>
          </a:stretch>
        </p:blipFill>
        <p:spPr>
          <a:xfrm>
            <a:off x="3597146" y="365124"/>
            <a:ext cx="8594101" cy="5045076"/>
          </a:xfrm>
          <a:prstGeom prst="rect">
            <a:avLst/>
          </a:prstGeom>
        </p:spPr>
      </p:pic>
    </p:spTree>
    <p:extLst>
      <p:ext uri="{BB962C8B-B14F-4D97-AF65-F5344CB8AC3E}">
        <p14:creationId xmlns:p14="http://schemas.microsoft.com/office/powerpoint/2010/main" val="1042782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Int1 water step</a:t>
            </a:r>
            <a:br>
              <a:rPr lang="en-US" sz="3200" dirty="0"/>
            </a:br>
            <a:r>
              <a:rPr lang="en-US" sz="3200" dirty="0"/>
              <a:t>--linear time trend and TWW difference remain in step model (as expected here)</a:t>
            </a:r>
          </a:p>
        </p:txBody>
      </p:sp>
      <p:pic>
        <p:nvPicPr>
          <p:cNvPr id="4" name="Picture 3">
            <a:extLst>
              <a:ext uri="{FF2B5EF4-FFF2-40B4-BE49-F238E27FC236}">
                <a16:creationId xmlns:a16="http://schemas.microsoft.com/office/drawing/2014/main" id="{008CCC78-2D60-36A1-1E80-03F85298B888}"/>
              </a:ext>
            </a:extLst>
          </p:cNvPr>
          <p:cNvPicPr>
            <a:picLocks noChangeAspect="1"/>
          </p:cNvPicPr>
          <p:nvPr/>
        </p:nvPicPr>
        <p:blipFill>
          <a:blip r:embed="rId2"/>
          <a:stretch>
            <a:fillRect/>
          </a:stretch>
        </p:blipFill>
        <p:spPr>
          <a:xfrm>
            <a:off x="3387585" y="902683"/>
            <a:ext cx="7864813" cy="4287384"/>
          </a:xfrm>
          <a:prstGeom prst="rect">
            <a:avLst/>
          </a:prstGeom>
        </p:spPr>
      </p:pic>
    </p:spTree>
    <p:extLst>
      <p:ext uri="{BB962C8B-B14F-4D97-AF65-F5344CB8AC3E}">
        <p14:creationId xmlns:p14="http://schemas.microsoft.com/office/powerpoint/2010/main" val="58590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1208020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Sul1 water full </a:t>
            </a:r>
            <a:r>
              <a:rPr lang="en-US" sz="3200" dirty="0" err="1"/>
              <a:t>glm</a:t>
            </a:r>
            <a:br>
              <a:rPr lang="en-US" sz="3200" dirty="0"/>
            </a:br>
            <a:r>
              <a:rPr lang="en-US" sz="3200" dirty="0"/>
              <a:t>--time trend present</a:t>
            </a:r>
            <a:br>
              <a:rPr lang="en-US" sz="3200" dirty="0"/>
            </a:br>
            <a:r>
              <a:rPr lang="en-US" sz="3200" dirty="0"/>
              <a:t>TWW difference versus RW(Con)</a:t>
            </a:r>
          </a:p>
        </p:txBody>
      </p:sp>
      <p:pic>
        <p:nvPicPr>
          <p:cNvPr id="5" name="Picture 4">
            <a:extLst>
              <a:ext uri="{FF2B5EF4-FFF2-40B4-BE49-F238E27FC236}">
                <a16:creationId xmlns:a16="http://schemas.microsoft.com/office/drawing/2014/main" id="{55B5E247-739C-AD37-643E-41F0053C9FB8}"/>
              </a:ext>
            </a:extLst>
          </p:cNvPr>
          <p:cNvPicPr>
            <a:picLocks noChangeAspect="1"/>
          </p:cNvPicPr>
          <p:nvPr/>
        </p:nvPicPr>
        <p:blipFill>
          <a:blip r:embed="rId2"/>
          <a:stretch>
            <a:fillRect/>
          </a:stretch>
        </p:blipFill>
        <p:spPr>
          <a:xfrm>
            <a:off x="3306105" y="455537"/>
            <a:ext cx="8803342" cy="5123996"/>
          </a:xfrm>
          <a:prstGeom prst="rect">
            <a:avLst/>
          </a:prstGeom>
        </p:spPr>
      </p:pic>
    </p:spTree>
    <p:extLst>
      <p:ext uri="{BB962C8B-B14F-4D97-AF65-F5344CB8AC3E}">
        <p14:creationId xmlns:p14="http://schemas.microsoft.com/office/powerpoint/2010/main" val="334558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water full </a:t>
            </a:r>
            <a:r>
              <a:rPr lang="en-US" sz="3200" dirty="0" err="1"/>
              <a:t>glm</a:t>
            </a:r>
            <a:br>
              <a:rPr lang="en-US" sz="3200" dirty="0"/>
            </a:br>
            <a:r>
              <a:rPr lang="en-US" sz="3200" dirty="0"/>
              <a:t>--time trend and TWW difference remain</a:t>
            </a:r>
          </a:p>
        </p:txBody>
      </p:sp>
      <p:pic>
        <p:nvPicPr>
          <p:cNvPr id="4" name="Picture 3">
            <a:extLst>
              <a:ext uri="{FF2B5EF4-FFF2-40B4-BE49-F238E27FC236}">
                <a16:creationId xmlns:a16="http://schemas.microsoft.com/office/drawing/2014/main" id="{57A0B7CD-0918-0D36-A450-87E07F719F3F}"/>
              </a:ext>
            </a:extLst>
          </p:cNvPr>
          <p:cNvPicPr>
            <a:picLocks noChangeAspect="1"/>
          </p:cNvPicPr>
          <p:nvPr/>
        </p:nvPicPr>
        <p:blipFill>
          <a:blip r:embed="rId2"/>
          <a:stretch>
            <a:fillRect/>
          </a:stretch>
        </p:blipFill>
        <p:spPr>
          <a:xfrm>
            <a:off x="3495548" y="365123"/>
            <a:ext cx="8206595" cy="5747809"/>
          </a:xfrm>
          <a:prstGeom prst="rect">
            <a:avLst/>
          </a:prstGeom>
        </p:spPr>
      </p:pic>
    </p:spTree>
    <p:extLst>
      <p:ext uri="{BB962C8B-B14F-4D97-AF65-F5344CB8AC3E}">
        <p14:creationId xmlns:p14="http://schemas.microsoft.com/office/powerpoint/2010/main" val="242479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593966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full </a:t>
            </a:r>
            <a:r>
              <a:rPr lang="en-US" sz="3200" dirty="0" err="1"/>
              <a:t>glm</a:t>
            </a:r>
            <a:br>
              <a:rPr lang="en-US" sz="3200" dirty="0"/>
            </a:br>
            <a:r>
              <a:rPr lang="en-US" sz="3200" dirty="0"/>
              <a:t>-nothing significant</a:t>
            </a:r>
          </a:p>
        </p:txBody>
      </p:sp>
      <p:pic>
        <p:nvPicPr>
          <p:cNvPr id="5" name="Picture 4">
            <a:extLst>
              <a:ext uri="{FF2B5EF4-FFF2-40B4-BE49-F238E27FC236}">
                <a16:creationId xmlns:a16="http://schemas.microsoft.com/office/drawing/2014/main" id="{196C53B4-D1B6-15E1-D3AF-41F9C3B583E9}"/>
              </a:ext>
            </a:extLst>
          </p:cNvPr>
          <p:cNvPicPr>
            <a:picLocks noChangeAspect="1"/>
          </p:cNvPicPr>
          <p:nvPr/>
        </p:nvPicPr>
        <p:blipFill>
          <a:blip r:embed="rId2"/>
          <a:stretch>
            <a:fillRect/>
          </a:stretch>
        </p:blipFill>
        <p:spPr>
          <a:xfrm>
            <a:off x="3271171" y="605291"/>
            <a:ext cx="8535504" cy="4635575"/>
          </a:xfrm>
          <a:prstGeom prst="rect">
            <a:avLst/>
          </a:prstGeom>
        </p:spPr>
      </p:pic>
    </p:spTree>
    <p:extLst>
      <p:ext uri="{BB962C8B-B14F-4D97-AF65-F5344CB8AC3E}">
        <p14:creationId xmlns:p14="http://schemas.microsoft.com/office/powerpoint/2010/main" val="1203665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step</a:t>
            </a:r>
            <a:br>
              <a:rPr lang="en-US" sz="3200" dirty="0"/>
            </a:br>
            <a:r>
              <a:rPr lang="en-US" sz="3200" dirty="0"/>
              <a:t>-still nothing significant</a:t>
            </a:r>
          </a:p>
        </p:txBody>
      </p:sp>
      <p:pic>
        <p:nvPicPr>
          <p:cNvPr id="4" name="Picture 3">
            <a:extLst>
              <a:ext uri="{FF2B5EF4-FFF2-40B4-BE49-F238E27FC236}">
                <a16:creationId xmlns:a16="http://schemas.microsoft.com/office/drawing/2014/main" id="{EE579431-4984-DD87-CD21-D8A00CC57FFB}"/>
              </a:ext>
            </a:extLst>
          </p:cNvPr>
          <p:cNvPicPr>
            <a:picLocks noChangeAspect="1"/>
          </p:cNvPicPr>
          <p:nvPr/>
        </p:nvPicPr>
        <p:blipFill>
          <a:blip r:embed="rId2"/>
          <a:stretch>
            <a:fillRect/>
          </a:stretch>
        </p:blipFill>
        <p:spPr>
          <a:xfrm>
            <a:off x="3711452" y="990474"/>
            <a:ext cx="8461645" cy="4326593"/>
          </a:xfrm>
          <a:prstGeom prst="rect">
            <a:avLst/>
          </a:prstGeom>
        </p:spPr>
      </p:pic>
    </p:spTree>
    <p:extLst>
      <p:ext uri="{BB962C8B-B14F-4D97-AF65-F5344CB8AC3E}">
        <p14:creationId xmlns:p14="http://schemas.microsoft.com/office/powerpoint/2010/main" val="866700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9B44-7BB9-902F-4C8B-95F41F33EC3F}"/>
              </a:ext>
            </a:extLst>
          </p:cNvPr>
          <p:cNvSpPr>
            <a:spLocks noGrp="1"/>
          </p:cNvSpPr>
          <p:nvPr>
            <p:ph type="title"/>
          </p:nvPr>
        </p:nvSpPr>
        <p:spPr/>
        <p:txBody>
          <a:bodyPr/>
          <a:lstStyle/>
          <a:p>
            <a:r>
              <a:rPr lang="en-US" dirty="0"/>
              <a:t>Overall Results</a:t>
            </a:r>
          </a:p>
        </p:txBody>
      </p:sp>
      <p:sp>
        <p:nvSpPr>
          <p:cNvPr id="3" name="Content Placeholder 2">
            <a:extLst>
              <a:ext uri="{FF2B5EF4-FFF2-40B4-BE49-F238E27FC236}">
                <a16:creationId xmlns:a16="http://schemas.microsoft.com/office/drawing/2014/main" id="{21BB0896-5C7C-7A5B-F01C-18AE86E60326}"/>
              </a:ext>
            </a:extLst>
          </p:cNvPr>
          <p:cNvSpPr>
            <a:spLocks noGrp="1"/>
          </p:cNvSpPr>
          <p:nvPr>
            <p:ph idx="1"/>
          </p:nvPr>
        </p:nvSpPr>
        <p:spPr/>
        <p:txBody>
          <a:bodyPr>
            <a:normAutofit fontScale="92500" lnSpcReduction="20000"/>
          </a:bodyPr>
          <a:lstStyle/>
          <a:p>
            <a:r>
              <a:rPr lang="en-US" dirty="0"/>
              <a:t>Microplastics--Not sure how much detail you need.</a:t>
            </a:r>
          </a:p>
          <a:p>
            <a:pPr lvl="1"/>
            <a:r>
              <a:rPr lang="en-US" dirty="0"/>
              <a:t>Time is significant for all the responses (p value in full model is significant and/or kept in the stepwise regression).</a:t>
            </a:r>
          </a:p>
          <a:p>
            <a:pPr lvl="1"/>
            <a:r>
              <a:rPr lang="en-US" dirty="0"/>
              <a:t>LDPE often differentiates itself from other plastics (significant in 3 of the 4, still the lowest p value in the 4</a:t>
            </a:r>
            <a:r>
              <a:rPr lang="en-US" baseline="30000" dirty="0"/>
              <a:t>th</a:t>
            </a:r>
            <a:r>
              <a:rPr lang="en-US" dirty="0"/>
              <a:t>), but plastic type gets dropped in the stepwise for all but sul1. (Might be different with less plastic levels in the factor)</a:t>
            </a:r>
          </a:p>
          <a:p>
            <a:pPr lvl="1"/>
            <a:r>
              <a:rPr lang="en-US" dirty="0"/>
              <a:t>Water type different for sul1 only, but I have not deleted the fb data at this point.</a:t>
            </a:r>
          </a:p>
          <a:p>
            <a:r>
              <a:rPr lang="en-US" dirty="0"/>
              <a:t>Water—</a:t>
            </a:r>
          </a:p>
          <a:p>
            <a:pPr lvl="1"/>
            <a:r>
              <a:rPr lang="en-US" dirty="0"/>
              <a:t>S. </a:t>
            </a:r>
            <a:r>
              <a:rPr lang="en-US" dirty="0" err="1"/>
              <a:t>multophilia</a:t>
            </a:r>
            <a:r>
              <a:rPr lang="en-US" dirty="0"/>
              <a:t> there is a time trend but no difference between the water treatments.</a:t>
            </a:r>
          </a:p>
          <a:p>
            <a:pPr lvl="1"/>
            <a:r>
              <a:rPr lang="en-US" dirty="0"/>
              <a:t>Int1 and sul1 both show time trends and water differences.</a:t>
            </a:r>
          </a:p>
          <a:p>
            <a:pPr lvl="1"/>
            <a:r>
              <a:rPr lang="en-US" dirty="0"/>
              <a:t>P. aeruginosa no time trend or difference between the water treatments</a:t>
            </a:r>
          </a:p>
          <a:p>
            <a:r>
              <a:rPr lang="en-US" dirty="0"/>
              <a:t>Presumably time trends in the water may possibly be a bit of a confounding variable for interpreting the accumulation on microplastics over time.</a:t>
            </a:r>
          </a:p>
        </p:txBody>
      </p:sp>
    </p:spTree>
    <p:extLst>
      <p:ext uri="{BB962C8B-B14F-4D97-AF65-F5344CB8AC3E}">
        <p14:creationId xmlns:p14="http://schemas.microsoft.com/office/powerpoint/2010/main" val="119960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106878" y="296883"/>
            <a:ext cx="6038602" cy="938151"/>
          </a:xfrm>
        </p:spPr>
        <p:txBody>
          <a:bodyPr>
            <a:normAutofit fontScale="90000"/>
          </a:bodyPr>
          <a:lstStyle/>
          <a:p>
            <a:r>
              <a:rPr lang="en-US" dirty="0"/>
              <a:t>Microplastics: </a:t>
            </a:r>
            <a:r>
              <a:rPr lang="en-US" dirty="0" err="1"/>
              <a:t>S_maltophilia</a:t>
            </a:r>
            <a:r>
              <a:rPr lang="en-US" dirty="0"/>
              <a:t> data transformation</a:t>
            </a:r>
          </a:p>
        </p:txBody>
      </p:sp>
      <p:sp>
        <p:nvSpPr>
          <p:cNvPr id="3" name="Title 1">
            <a:extLst>
              <a:ext uri="{FF2B5EF4-FFF2-40B4-BE49-F238E27FC236}">
                <a16:creationId xmlns:a16="http://schemas.microsoft.com/office/drawing/2014/main" id="{246097DE-5335-6BB6-24A4-609029F00200}"/>
              </a:ext>
            </a:extLst>
          </p:cNvPr>
          <p:cNvSpPr txBox="1">
            <a:spLocks/>
          </p:cNvSpPr>
          <p:nvPr/>
        </p:nvSpPr>
        <p:spPr>
          <a:xfrm>
            <a:off x="1440241" y="1838870"/>
            <a:ext cx="3143634" cy="336252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-Shapiro-Wilks normality statistic (W), range from 0 to 1, with 1 being perfectly normal</a:t>
            </a:r>
          </a:p>
          <a:p>
            <a:r>
              <a:rPr lang="en-US" sz="2800" dirty="0"/>
              <a:t>-All transformations fail normality at p&lt;0.05</a:t>
            </a:r>
          </a:p>
          <a:p>
            <a:r>
              <a:rPr lang="en-US" sz="2800" dirty="0"/>
              <a:t>-The box-cox transformation does a bit better inducing normality</a:t>
            </a:r>
          </a:p>
          <a:p>
            <a:r>
              <a:rPr lang="en-US" sz="2800" dirty="0"/>
              <a:t>-ln and log10 essentially equivalent, not too far behind</a:t>
            </a:r>
          </a:p>
        </p:txBody>
      </p:sp>
      <p:pic>
        <p:nvPicPr>
          <p:cNvPr id="6" name="Picture 5">
            <a:extLst>
              <a:ext uri="{FF2B5EF4-FFF2-40B4-BE49-F238E27FC236}">
                <a16:creationId xmlns:a16="http://schemas.microsoft.com/office/drawing/2014/main" id="{EF0D6DFE-E91D-4908-30F7-7426BD28C645}"/>
              </a:ext>
            </a:extLst>
          </p:cNvPr>
          <p:cNvPicPr>
            <a:picLocks noChangeAspect="1"/>
          </p:cNvPicPr>
          <p:nvPr/>
        </p:nvPicPr>
        <p:blipFill>
          <a:blip r:embed="rId2"/>
          <a:stretch>
            <a:fillRect/>
          </a:stretch>
        </p:blipFill>
        <p:spPr>
          <a:xfrm>
            <a:off x="6038965" y="-47501"/>
            <a:ext cx="5870638" cy="6858000"/>
          </a:xfrm>
          <a:prstGeom prst="rect">
            <a:avLst/>
          </a:prstGeom>
        </p:spPr>
      </p:pic>
    </p:spTree>
    <p:extLst>
      <p:ext uri="{BB962C8B-B14F-4D97-AF65-F5344CB8AC3E}">
        <p14:creationId xmlns:p14="http://schemas.microsoft.com/office/powerpoint/2010/main" val="401322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0" y="248742"/>
            <a:ext cx="2967371" cy="3180258"/>
          </a:xfrm>
        </p:spPr>
        <p:txBody>
          <a:bodyPr>
            <a:normAutofit/>
          </a:bodyPr>
          <a:lstStyle/>
          <a:p>
            <a:r>
              <a:rPr lang="en-US" sz="2800" dirty="0"/>
              <a:t>S </a:t>
            </a:r>
            <a:r>
              <a:rPr lang="en-US" sz="2800" dirty="0" err="1"/>
              <a:t>maltophilia</a:t>
            </a:r>
            <a:r>
              <a:rPr lang="en-US" sz="2800" dirty="0"/>
              <a:t> </a:t>
            </a:r>
            <a:r>
              <a:rPr lang="en-US" sz="2800" dirty="0" err="1"/>
              <a:t>mp</a:t>
            </a:r>
            <a:r>
              <a:rPr lang="en-US" sz="2800" dirty="0"/>
              <a:t> full </a:t>
            </a:r>
            <a:r>
              <a:rPr lang="en-US" sz="2800" dirty="0" err="1"/>
              <a:t>glm</a:t>
            </a:r>
            <a:r>
              <a:rPr lang="en-US" sz="2800" dirty="0"/>
              <a:t> (Box Cox)</a:t>
            </a:r>
            <a:br>
              <a:rPr lang="en-US" sz="2800" dirty="0"/>
            </a:br>
            <a:r>
              <a:rPr lang="en-US" sz="2800" dirty="0"/>
              <a:t>-time linear</a:t>
            </a:r>
            <a:br>
              <a:rPr lang="en-US" sz="2800" dirty="0"/>
            </a:br>
            <a:r>
              <a:rPr lang="en-US" sz="2800" dirty="0"/>
              <a:t>-water treatment effect</a:t>
            </a:r>
          </a:p>
        </p:txBody>
      </p:sp>
      <p:pic>
        <p:nvPicPr>
          <p:cNvPr id="4" name="Picture 3">
            <a:extLst>
              <a:ext uri="{FF2B5EF4-FFF2-40B4-BE49-F238E27FC236}">
                <a16:creationId xmlns:a16="http://schemas.microsoft.com/office/drawing/2014/main" id="{C418A6DF-3876-3AC5-D105-8D78D20CCF2E}"/>
              </a:ext>
            </a:extLst>
          </p:cNvPr>
          <p:cNvPicPr>
            <a:picLocks noChangeAspect="1"/>
          </p:cNvPicPr>
          <p:nvPr/>
        </p:nvPicPr>
        <p:blipFill>
          <a:blip r:embed="rId2"/>
          <a:stretch>
            <a:fillRect/>
          </a:stretch>
        </p:blipFill>
        <p:spPr>
          <a:xfrm>
            <a:off x="3071044" y="248741"/>
            <a:ext cx="9120956" cy="6360515"/>
          </a:xfrm>
          <a:prstGeom prst="rect">
            <a:avLst/>
          </a:prstGeom>
        </p:spPr>
      </p:pic>
    </p:spTree>
    <p:extLst>
      <p:ext uri="{BB962C8B-B14F-4D97-AF65-F5344CB8AC3E}">
        <p14:creationId xmlns:p14="http://schemas.microsoft.com/office/powerpoint/2010/main" val="236622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 </a:t>
            </a:r>
            <a:r>
              <a:rPr lang="en-US" sz="3200" dirty="0" err="1"/>
              <a:t>maltophilia</a:t>
            </a:r>
            <a:r>
              <a:rPr lang="en-US" sz="3200" dirty="0"/>
              <a:t> </a:t>
            </a:r>
            <a:r>
              <a:rPr lang="en-US" sz="3200" dirty="0" err="1"/>
              <a:t>mp</a:t>
            </a:r>
            <a:r>
              <a:rPr lang="en-US" sz="3200" dirty="0"/>
              <a:t> </a:t>
            </a:r>
            <a:r>
              <a:rPr lang="en-US" sz="3200" dirty="0" err="1"/>
              <a:t>glm</a:t>
            </a:r>
            <a:r>
              <a:rPr lang="en-US" sz="3200" dirty="0"/>
              <a:t> step</a:t>
            </a:r>
            <a:br>
              <a:rPr lang="en-US" sz="3200" dirty="0"/>
            </a:br>
            <a:r>
              <a:rPr lang="en-US" sz="3200" dirty="0"/>
              <a:t>-time and water treatment variable kept</a:t>
            </a:r>
          </a:p>
        </p:txBody>
      </p:sp>
      <p:pic>
        <p:nvPicPr>
          <p:cNvPr id="4" name="Picture 3">
            <a:extLst>
              <a:ext uri="{FF2B5EF4-FFF2-40B4-BE49-F238E27FC236}">
                <a16:creationId xmlns:a16="http://schemas.microsoft.com/office/drawing/2014/main" id="{A77D2CE5-7B61-9ECD-EFB3-10B87507648B}"/>
              </a:ext>
            </a:extLst>
          </p:cNvPr>
          <p:cNvPicPr>
            <a:picLocks noChangeAspect="1"/>
          </p:cNvPicPr>
          <p:nvPr/>
        </p:nvPicPr>
        <p:blipFill>
          <a:blip r:embed="rId2"/>
          <a:stretch>
            <a:fillRect/>
          </a:stretch>
        </p:blipFill>
        <p:spPr>
          <a:xfrm>
            <a:off x="2967371" y="365123"/>
            <a:ext cx="9035352" cy="4869485"/>
          </a:xfrm>
          <a:prstGeom prst="rect">
            <a:avLst/>
          </a:prstGeom>
        </p:spPr>
      </p:pic>
    </p:spTree>
    <p:extLst>
      <p:ext uri="{BB962C8B-B14F-4D97-AF65-F5344CB8AC3E}">
        <p14:creationId xmlns:p14="http://schemas.microsoft.com/office/powerpoint/2010/main" val="389175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a:t>intI1 data transformation</a:t>
            </a:r>
          </a:p>
        </p:txBody>
      </p:sp>
    </p:spTree>
    <p:extLst>
      <p:ext uri="{BB962C8B-B14F-4D97-AF65-F5344CB8AC3E}">
        <p14:creationId xmlns:p14="http://schemas.microsoft.com/office/powerpoint/2010/main" val="450193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1790707" cy="3063875"/>
          </a:xfrm>
        </p:spPr>
        <p:txBody>
          <a:bodyPr>
            <a:normAutofit fontScale="90000"/>
          </a:bodyPr>
          <a:lstStyle/>
          <a:p>
            <a:r>
              <a:rPr lang="en-US" sz="3200" dirty="0"/>
              <a:t>Int1 </a:t>
            </a:r>
            <a:r>
              <a:rPr lang="en-US" sz="3200" dirty="0" err="1"/>
              <a:t>mp</a:t>
            </a:r>
            <a:r>
              <a:rPr lang="en-US" sz="3200" dirty="0"/>
              <a:t> full </a:t>
            </a:r>
            <a:r>
              <a:rPr lang="en-US" sz="3200" dirty="0" err="1"/>
              <a:t>glm</a:t>
            </a:r>
            <a:br>
              <a:rPr lang="en-US" sz="3200" dirty="0"/>
            </a:br>
            <a:r>
              <a:rPr lang="en-US" sz="3200" dirty="0"/>
              <a:t>-</a:t>
            </a:r>
            <a:r>
              <a:rPr lang="en-US" sz="3200" dirty="0" err="1"/>
              <a:t>ldpe</a:t>
            </a:r>
            <a:br>
              <a:rPr lang="en-US" sz="3200" dirty="0"/>
            </a:br>
            <a:r>
              <a:rPr lang="en-US" sz="3200" dirty="0"/>
              <a:t>-evidence for time quadratic (p=0.1)</a:t>
            </a:r>
          </a:p>
        </p:txBody>
      </p:sp>
      <p:pic>
        <p:nvPicPr>
          <p:cNvPr id="6" name="Picture 5">
            <a:extLst>
              <a:ext uri="{FF2B5EF4-FFF2-40B4-BE49-F238E27FC236}">
                <a16:creationId xmlns:a16="http://schemas.microsoft.com/office/drawing/2014/main" id="{CD297939-C625-6466-D30F-B51A5D100749}"/>
              </a:ext>
            </a:extLst>
          </p:cNvPr>
          <p:cNvPicPr>
            <a:picLocks noChangeAspect="1"/>
          </p:cNvPicPr>
          <p:nvPr/>
        </p:nvPicPr>
        <p:blipFill>
          <a:blip r:embed="rId2"/>
          <a:stretch>
            <a:fillRect/>
          </a:stretch>
        </p:blipFill>
        <p:spPr>
          <a:xfrm>
            <a:off x="2127579" y="230418"/>
            <a:ext cx="9789262" cy="6262458"/>
          </a:xfrm>
          <a:prstGeom prst="rect">
            <a:avLst/>
          </a:prstGeom>
        </p:spPr>
      </p:pic>
    </p:spTree>
    <p:extLst>
      <p:ext uri="{BB962C8B-B14F-4D97-AF65-F5344CB8AC3E}">
        <p14:creationId xmlns:p14="http://schemas.microsoft.com/office/powerpoint/2010/main" val="289853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Int1 </a:t>
            </a:r>
            <a:r>
              <a:rPr lang="en-US" sz="3200" dirty="0" err="1"/>
              <a:t>mp</a:t>
            </a:r>
            <a:r>
              <a:rPr lang="en-US" sz="3200" dirty="0"/>
              <a:t> step</a:t>
            </a:r>
            <a:br>
              <a:rPr lang="en-US" sz="3200" dirty="0"/>
            </a:br>
            <a:r>
              <a:rPr lang="en-US" sz="3200" dirty="0"/>
              <a:t>- only time kept, linear or quadratic</a:t>
            </a:r>
          </a:p>
        </p:txBody>
      </p:sp>
      <p:pic>
        <p:nvPicPr>
          <p:cNvPr id="4" name="Picture 3">
            <a:extLst>
              <a:ext uri="{FF2B5EF4-FFF2-40B4-BE49-F238E27FC236}">
                <a16:creationId xmlns:a16="http://schemas.microsoft.com/office/drawing/2014/main" id="{50525DB7-EF23-5B9F-21B1-0D11D081758C}"/>
              </a:ext>
            </a:extLst>
          </p:cNvPr>
          <p:cNvPicPr>
            <a:picLocks noChangeAspect="1"/>
          </p:cNvPicPr>
          <p:nvPr/>
        </p:nvPicPr>
        <p:blipFill>
          <a:blip r:embed="rId2"/>
          <a:stretch>
            <a:fillRect/>
          </a:stretch>
        </p:blipFill>
        <p:spPr>
          <a:xfrm>
            <a:off x="2628094" y="930416"/>
            <a:ext cx="9563906" cy="4708384"/>
          </a:xfrm>
          <a:prstGeom prst="rect">
            <a:avLst/>
          </a:prstGeom>
        </p:spPr>
      </p:pic>
    </p:spTree>
    <p:extLst>
      <p:ext uri="{BB962C8B-B14F-4D97-AF65-F5344CB8AC3E}">
        <p14:creationId xmlns:p14="http://schemas.microsoft.com/office/powerpoint/2010/main" val="74653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A8D0F-4785-793E-5F59-940560DDD98D}"/>
              </a:ext>
            </a:extLst>
          </p:cNvPr>
          <p:cNvPicPr>
            <a:picLocks noChangeAspect="1"/>
          </p:cNvPicPr>
          <p:nvPr/>
        </p:nvPicPr>
        <p:blipFill>
          <a:blip r:embed="rId2"/>
          <a:stretch>
            <a:fillRect/>
          </a:stretch>
        </p:blipFill>
        <p:spPr>
          <a:xfrm>
            <a:off x="3249768" y="1086678"/>
            <a:ext cx="8472672" cy="5571747"/>
          </a:xfrm>
          <a:prstGeom prst="rect">
            <a:avLst/>
          </a:prstGeom>
        </p:spPr>
      </p:pic>
      <p:sp>
        <p:nvSpPr>
          <p:cNvPr id="2" name="Title 1">
            <a:extLst>
              <a:ext uri="{FF2B5EF4-FFF2-40B4-BE49-F238E27FC236}">
                <a16:creationId xmlns:a16="http://schemas.microsoft.com/office/drawing/2014/main" id="{9C84FB5B-3548-57AF-0BDE-3735ECDD4D50}"/>
              </a:ext>
            </a:extLst>
          </p:cNvPr>
          <p:cNvSpPr>
            <a:spLocks noGrp="1"/>
          </p:cNvSpPr>
          <p:nvPr>
            <p:ph type="title"/>
          </p:nvPr>
        </p:nvSpPr>
        <p:spPr>
          <a:xfrm>
            <a:off x="0" y="0"/>
            <a:ext cx="4664765" cy="1603513"/>
          </a:xfrm>
        </p:spPr>
        <p:txBody>
          <a:bodyPr/>
          <a:lstStyle/>
          <a:p>
            <a:r>
              <a:rPr lang="en-US" dirty="0" err="1"/>
              <a:t>S_maltophilia</a:t>
            </a:r>
            <a:r>
              <a:rPr lang="en-US" dirty="0"/>
              <a:t> data transformation</a:t>
            </a:r>
          </a:p>
        </p:txBody>
      </p:sp>
    </p:spTree>
    <p:extLst>
      <p:ext uri="{BB962C8B-B14F-4D97-AF65-F5344CB8AC3E}">
        <p14:creationId xmlns:p14="http://schemas.microsoft.com/office/powerpoint/2010/main" val="397232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801</Words>
  <Application>Microsoft Office PowerPoint</Application>
  <PresentationFormat>Widescreen</PresentationFormat>
  <Paragraphs>43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Methods</vt:lpstr>
      <vt:lpstr>Microplastic data</vt:lpstr>
      <vt:lpstr>Microplastics: S_maltophilia data transformation</vt:lpstr>
      <vt:lpstr>S maltophilia mp full glm (Box Cox) -time linear -water treatment effect</vt:lpstr>
      <vt:lpstr>S maltophilia mp glm step -time and water treatment variable kept</vt:lpstr>
      <vt:lpstr>intI1 data transformation</vt:lpstr>
      <vt:lpstr>Int1 mp full glm -ldpe -evidence for time quadratic (p=0.1)</vt:lpstr>
      <vt:lpstr>Int1 mp step - only time kept, linear or quadratic</vt:lpstr>
      <vt:lpstr>S_maltophilia data transformation</vt:lpstr>
      <vt:lpstr>Sul1 mp full glm -ldpe -tww -time quadratic</vt:lpstr>
      <vt:lpstr>Sul1 mp step -everything kept -time quadratic</vt:lpstr>
      <vt:lpstr>S_maltophilia data transformation</vt:lpstr>
      <vt:lpstr>P. aeruginosa mp full glm -time quadratic with p=0.1</vt:lpstr>
      <vt:lpstr>P. aeruginosa mp step - time kept and now significant for both linear and quadratic</vt:lpstr>
      <vt:lpstr>Water Data</vt:lpstr>
      <vt:lpstr>S_maltophilia data transformation</vt:lpstr>
      <vt:lpstr>S maltophilia water full glm --there does seem to be a linear/quadratic trend over time here</vt:lpstr>
      <vt:lpstr>S maltophilia water step --time trend remains for step() implementation </vt:lpstr>
      <vt:lpstr>S_maltophilia data transformation</vt:lpstr>
      <vt:lpstr>Int1 water full glm --TWW significant vs river water --linear time trend also present</vt:lpstr>
      <vt:lpstr>Int1 water step --linear time trend and TWW difference remain in step model (as expected here)</vt:lpstr>
      <vt:lpstr>S_maltophilia data transformation</vt:lpstr>
      <vt:lpstr>Sul1 water full glm --time trend present TWW difference versus RW(Con)</vt:lpstr>
      <vt:lpstr>Sul1 water full glm --time trend and TWW difference remain</vt:lpstr>
      <vt:lpstr>S_maltophilia data transformation</vt:lpstr>
      <vt:lpstr>P. aeruginosa water full glm -nothing significant</vt:lpstr>
      <vt:lpstr>P. aeruginosa water step -still nothing significant</vt:lpstr>
      <vt:lpstr>Overall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Purucker, Tom</dc:creator>
  <cp:lastModifiedBy>Purucker, Tom</cp:lastModifiedBy>
  <cp:revision>8</cp:revision>
  <dcterms:created xsi:type="dcterms:W3CDTF">2024-05-08T13:51:44Z</dcterms:created>
  <dcterms:modified xsi:type="dcterms:W3CDTF">2024-05-30T17:40:02Z</dcterms:modified>
</cp:coreProperties>
</file>