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95" r:id="rId4"/>
    <p:sldId id="269" r:id="rId5"/>
    <p:sldId id="277" r:id="rId6"/>
    <p:sldId id="286" r:id="rId7"/>
    <p:sldId id="267" r:id="rId8"/>
    <p:sldId id="278" r:id="rId9"/>
    <p:sldId id="287" r:id="rId10"/>
    <p:sldId id="268" r:id="rId11"/>
    <p:sldId id="279" r:id="rId12"/>
    <p:sldId id="288" r:id="rId13"/>
    <p:sldId id="270" r:id="rId14"/>
    <p:sldId id="280" r:id="rId15"/>
    <p:sldId id="289" r:id="rId16"/>
    <p:sldId id="271" r:id="rId17"/>
    <p:sldId id="272" r:id="rId18"/>
    <p:sldId id="281" r:id="rId19"/>
    <p:sldId id="290" r:id="rId20"/>
    <p:sldId id="273" r:id="rId21"/>
    <p:sldId id="282" r:id="rId22"/>
    <p:sldId id="291" r:id="rId23"/>
    <p:sldId id="274" r:id="rId24"/>
    <p:sldId id="283" r:id="rId25"/>
    <p:sldId id="292" r:id="rId26"/>
    <p:sldId id="275" r:id="rId27"/>
    <p:sldId id="284" r:id="rId28"/>
    <p:sldId id="293" r:id="rId29"/>
    <p:sldId id="276" r:id="rId30"/>
    <p:sldId id="294"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6/5/2024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6/5/2024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a:xfrm>
            <a:off x="838200" y="365126"/>
            <a:ext cx="10515600" cy="703654"/>
          </a:xfrm>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a:xfrm>
            <a:off x="624444" y="970602"/>
            <a:ext cx="10515600" cy="4351338"/>
          </a:xfrm>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Biomarker responses were normalized with a log10 transformation.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As discussed earlier. I have removed the fb level and inserted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2" y="365124"/>
            <a:ext cx="4339175" cy="2361143"/>
          </a:xfrm>
        </p:spPr>
        <p:txBody>
          <a:bodyPr>
            <a:normAutofit fontScale="90000"/>
          </a:bodyPr>
          <a:lstStyle/>
          <a:p>
            <a:r>
              <a:rPr lang="en-US" sz="3200" dirty="0"/>
              <a:t>Int1 </a:t>
            </a:r>
            <a:r>
              <a:rPr lang="en-US" sz="3200" dirty="0" err="1"/>
              <a:t>mp</a:t>
            </a:r>
            <a:r>
              <a:rPr lang="en-US" sz="3200" dirty="0"/>
              <a:t> step</a:t>
            </a:r>
            <a:br>
              <a:rPr lang="en-US" sz="3200" dirty="0"/>
            </a:br>
            <a:r>
              <a:rPr lang="en-US" sz="3200" dirty="0"/>
              <a:t>- time kept, linear</a:t>
            </a:r>
            <a:br>
              <a:rPr lang="en-US" sz="3200" dirty="0"/>
            </a:br>
            <a:r>
              <a:rPr lang="en-US" sz="3200" dirty="0"/>
              <a:t>- plastic type is significant</a:t>
            </a:r>
            <a:br>
              <a:rPr lang="en-US" sz="3200" dirty="0"/>
            </a:br>
            <a:r>
              <a:rPr lang="en-US" sz="3200" dirty="0"/>
              <a:t>- treatment type is dropped</a:t>
            </a:r>
          </a:p>
        </p:txBody>
      </p:sp>
      <p:pic>
        <p:nvPicPr>
          <p:cNvPr id="5" name="Picture 4">
            <a:extLst>
              <a:ext uri="{FF2B5EF4-FFF2-40B4-BE49-F238E27FC236}">
                <a16:creationId xmlns:a16="http://schemas.microsoft.com/office/drawing/2014/main" id="{2882E18F-F980-6341-F4D3-30B218D215C6}"/>
              </a:ext>
            </a:extLst>
          </p:cNvPr>
          <p:cNvPicPr>
            <a:picLocks noChangeAspect="1"/>
          </p:cNvPicPr>
          <p:nvPr/>
        </p:nvPicPr>
        <p:blipFill>
          <a:blip r:embed="rId2"/>
          <a:stretch>
            <a:fillRect/>
          </a:stretch>
        </p:blipFill>
        <p:spPr>
          <a:xfrm>
            <a:off x="148007" y="3220842"/>
            <a:ext cx="5638728" cy="3063875"/>
          </a:xfrm>
          <a:prstGeom prst="rect">
            <a:avLst/>
          </a:prstGeom>
        </p:spPr>
      </p:pic>
      <p:pic>
        <p:nvPicPr>
          <p:cNvPr id="7" name="Picture 6">
            <a:extLst>
              <a:ext uri="{FF2B5EF4-FFF2-40B4-BE49-F238E27FC236}">
                <a16:creationId xmlns:a16="http://schemas.microsoft.com/office/drawing/2014/main" id="{FF1B18A0-C10F-3FFE-B8CF-359CE834A06B}"/>
              </a:ext>
            </a:extLst>
          </p:cNvPr>
          <p:cNvPicPr>
            <a:picLocks noChangeAspect="1"/>
          </p:cNvPicPr>
          <p:nvPr/>
        </p:nvPicPr>
        <p:blipFill>
          <a:blip r:embed="rId3"/>
          <a:stretch>
            <a:fillRect/>
          </a:stretch>
        </p:blipFill>
        <p:spPr>
          <a:xfrm>
            <a:off x="6096001" y="636076"/>
            <a:ext cx="5604264" cy="4403350"/>
          </a:xfrm>
          <a:prstGeom prst="rect">
            <a:avLst/>
          </a:prstGeom>
        </p:spPr>
      </p:pic>
    </p:spTree>
    <p:extLst>
      <p:ext uri="{BB962C8B-B14F-4D97-AF65-F5344CB8AC3E}">
        <p14:creationId xmlns:p14="http://schemas.microsoft.com/office/powerpoint/2010/main" val="74653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000992" cy="1603513"/>
          </a:xfrm>
        </p:spPr>
        <p:txBody>
          <a:bodyPr>
            <a:normAutofit/>
          </a:bodyPr>
          <a:lstStyle/>
          <a:p>
            <a:r>
              <a:rPr lang="en-US" sz="2000" dirty="0"/>
              <a:t>Sul1 data transformation</a:t>
            </a:r>
          </a:p>
        </p:txBody>
      </p:sp>
      <p:pic>
        <p:nvPicPr>
          <p:cNvPr id="4" name="Picture 3">
            <a:extLst>
              <a:ext uri="{FF2B5EF4-FFF2-40B4-BE49-F238E27FC236}">
                <a16:creationId xmlns:a16="http://schemas.microsoft.com/office/drawing/2014/main" id="{1275E309-7EDF-4E59-ABE6-E434D4F52E56}"/>
              </a:ext>
            </a:extLst>
          </p:cNvPr>
          <p:cNvPicPr>
            <a:picLocks noChangeAspect="1"/>
          </p:cNvPicPr>
          <p:nvPr/>
        </p:nvPicPr>
        <p:blipFill>
          <a:blip r:embed="rId2"/>
          <a:stretch>
            <a:fillRect/>
          </a:stretch>
        </p:blipFill>
        <p:spPr>
          <a:xfrm>
            <a:off x="3567147" y="440267"/>
            <a:ext cx="8237925" cy="5356430"/>
          </a:xfrm>
          <a:prstGeom prst="rect">
            <a:avLst/>
          </a:prstGeom>
        </p:spPr>
      </p:pic>
      <p:sp>
        <p:nvSpPr>
          <p:cNvPr id="3" name="Title 1">
            <a:extLst>
              <a:ext uri="{FF2B5EF4-FFF2-40B4-BE49-F238E27FC236}">
                <a16:creationId xmlns:a16="http://schemas.microsoft.com/office/drawing/2014/main" id="{5573D7A5-A86D-9D5F-A4E5-432FEA301B43}"/>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-All transformations fail normality at p&lt;0.05</a:t>
            </a:r>
          </a:p>
          <a:p>
            <a:r>
              <a:rPr lang="en-US" sz="2000" dirty="0"/>
              <a:t>-The log transformations do a bit better inducing normality, but neither do a great job.</a:t>
            </a:r>
          </a:p>
          <a:p>
            <a:endParaRPr lang="en-US" sz="2000" dirty="0"/>
          </a:p>
        </p:txBody>
      </p:sp>
    </p:spTree>
    <p:extLst>
      <p:ext uri="{BB962C8B-B14F-4D97-AF65-F5344CB8AC3E}">
        <p14:creationId xmlns:p14="http://schemas.microsoft.com/office/powerpoint/2010/main" val="397232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13D6-757A-FFC0-7AAE-3A0B4FF4F583}"/>
              </a:ext>
            </a:extLst>
          </p:cNvPr>
          <p:cNvSpPr>
            <a:spLocks noGrp="1"/>
          </p:cNvSpPr>
          <p:nvPr>
            <p:ph type="title"/>
          </p:nvPr>
        </p:nvSpPr>
        <p:spPr>
          <a:xfrm>
            <a:off x="838200" y="365126"/>
            <a:ext cx="10515600" cy="862542"/>
          </a:xfrm>
        </p:spPr>
        <p:txBody>
          <a:bodyPr/>
          <a:lstStyle/>
          <a:p>
            <a:r>
              <a:rPr lang="en-US" sz="4400" dirty="0"/>
              <a:t>Sul1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B01146E6-0E81-928A-C44D-735B9D70879C}"/>
              </a:ext>
            </a:extLst>
          </p:cNvPr>
          <p:cNvSpPr>
            <a:spLocks noGrp="1"/>
          </p:cNvSpPr>
          <p:nvPr>
            <p:ph idx="1"/>
          </p:nvPr>
        </p:nvSpPr>
        <p:spPr>
          <a:xfrm>
            <a:off x="838200" y="1825625"/>
            <a:ext cx="4385733" cy="4351338"/>
          </a:xfrm>
        </p:spPr>
        <p:txBody>
          <a:bodyPr/>
          <a:lstStyle/>
          <a:p>
            <a:r>
              <a:rPr lang="en-US" dirty="0"/>
              <a:t>Everything significant here, time (all the methods work but linear most significant again)</a:t>
            </a:r>
          </a:p>
          <a:p>
            <a:r>
              <a:rPr lang="en-US" dirty="0"/>
              <a:t>Positive effect of amended water significant</a:t>
            </a:r>
          </a:p>
          <a:p>
            <a:r>
              <a:rPr lang="en-US" dirty="0"/>
              <a:t>HDPE negative coefficient (</a:t>
            </a:r>
            <a:r>
              <a:rPr lang="en-US" dirty="0" err="1"/>
              <a:t>n.s</a:t>
            </a:r>
            <a:r>
              <a:rPr lang="en-US" dirty="0"/>
              <a:t>.), other coefficients positive with LDPE significant</a:t>
            </a:r>
          </a:p>
        </p:txBody>
      </p:sp>
      <p:pic>
        <p:nvPicPr>
          <p:cNvPr id="5" name="Picture 4">
            <a:extLst>
              <a:ext uri="{FF2B5EF4-FFF2-40B4-BE49-F238E27FC236}">
                <a16:creationId xmlns:a16="http://schemas.microsoft.com/office/drawing/2014/main" id="{539EA080-07E9-762D-3503-5798180462BE}"/>
              </a:ext>
            </a:extLst>
          </p:cNvPr>
          <p:cNvPicPr>
            <a:picLocks noChangeAspect="1"/>
          </p:cNvPicPr>
          <p:nvPr/>
        </p:nvPicPr>
        <p:blipFill>
          <a:blip r:embed="rId2"/>
          <a:stretch>
            <a:fillRect/>
          </a:stretch>
        </p:blipFill>
        <p:spPr>
          <a:xfrm>
            <a:off x="5293675" y="1321251"/>
            <a:ext cx="6681620" cy="4855712"/>
          </a:xfrm>
          <a:prstGeom prst="rect">
            <a:avLst/>
          </a:prstGeom>
        </p:spPr>
      </p:pic>
    </p:spTree>
    <p:extLst>
      <p:ext uri="{BB962C8B-B14F-4D97-AF65-F5344CB8AC3E}">
        <p14:creationId xmlns:p14="http://schemas.microsoft.com/office/powerpoint/2010/main" val="39274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2284943"/>
          </a:xfrm>
        </p:spPr>
        <p:txBody>
          <a:bodyPr>
            <a:normAutofit fontScale="90000"/>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linear but other choices also work</a:t>
            </a:r>
          </a:p>
        </p:txBody>
      </p:sp>
      <p:pic>
        <p:nvPicPr>
          <p:cNvPr id="5" name="Picture 4">
            <a:extLst>
              <a:ext uri="{FF2B5EF4-FFF2-40B4-BE49-F238E27FC236}">
                <a16:creationId xmlns:a16="http://schemas.microsoft.com/office/drawing/2014/main" id="{975C10DC-A522-9905-7C5A-B2C22C43ED4B}"/>
              </a:ext>
            </a:extLst>
          </p:cNvPr>
          <p:cNvPicPr>
            <a:picLocks noChangeAspect="1"/>
          </p:cNvPicPr>
          <p:nvPr/>
        </p:nvPicPr>
        <p:blipFill>
          <a:blip r:embed="rId2"/>
          <a:stretch>
            <a:fillRect/>
          </a:stretch>
        </p:blipFill>
        <p:spPr>
          <a:xfrm>
            <a:off x="165093" y="3429000"/>
            <a:ext cx="5163954" cy="1416075"/>
          </a:xfrm>
          <a:prstGeom prst="rect">
            <a:avLst/>
          </a:prstGeom>
        </p:spPr>
      </p:pic>
      <p:pic>
        <p:nvPicPr>
          <p:cNvPr id="7" name="Picture 6">
            <a:extLst>
              <a:ext uri="{FF2B5EF4-FFF2-40B4-BE49-F238E27FC236}">
                <a16:creationId xmlns:a16="http://schemas.microsoft.com/office/drawing/2014/main" id="{B6A24E83-3C88-55A5-ACAB-CCBC4AD421D8}"/>
              </a:ext>
            </a:extLst>
          </p:cNvPr>
          <p:cNvPicPr>
            <a:picLocks noChangeAspect="1"/>
          </p:cNvPicPr>
          <p:nvPr/>
        </p:nvPicPr>
        <p:blipFill>
          <a:blip r:embed="rId3"/>
          <a:stretch>
            <a:fillRect/>
          </a:stretch>
        </p:blipFill>
        <p:spPr>
          <a:xfrm>
            <a:off x="5574134" y="707946"/>
            <a:ext cx="6391748" cy="4693787"/>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101932" cy="1603513"/>
          </a:xfrm>
        </p:spPr>
        <p:txBody>
          <a:bodyPr>
            <a:normAutofit/>
          </a:bodyPr>
          <a:lstStyle/>
          <a:p>
            <a:r>
              <a:rPr lang="en-US" sz="2000" dirty="0"/>
              <a:t>P. a data transformation</a:t>
            </a:r>
          </a:p>
        </p:txBody>
      </p:sp>
      <p:pic>
        <p:nvPicPr>
          <p:cNvPr id="4" name="Picture 3">
            <a:extLst>
              <a:ext uri="{FF2B5EF4-FFF2-40B4-BE49-F238E27FC236}">
                <a16:creationId xmlns:a16="http://schemas.microsoft.com/office/drawing/2014/main" id="{73557CAA-A6DB-B13D-F106-BE59CFA5EE3F}"/>
              </a:ext>
            </a:extLst>
          </p:cNvPr>
          <p:cNvPicPr>
            <a:picLocks noChangeAspect="1"/>
          </p:cNvPicPr>
          <p:nvPr/>
        </p:nvPicPr>
        <p:blipFill>
          <a:blip r:embed="rId2"/>
          <a:stretch>
            <a:fillRect/>
          </a:stretch>
        </p:blipFill>
        <p:spPr>
          <a:xfrm>
            <a:off x="3332313" y="554676"/>
            <a:ext cx="8326577" cy="5748647"/>
          </a:xfrm>
          <a:prstGeom prst="rect">
            <a:avLst/>
          </a:prstGeom>
        </p:spPr>
      </p:pic>
      <p:sp>
        <p:nvSpPr>
          <p:cNvPr id="3" name="Title 1">
            <a:extLst>
              <a:ext uri="{FF2B5EF4-FFF2-40B4-BE49-F238E27FC236}">
                <a16:creationId xmlns:a16="http://schemas.microsoft.com/office/drawing/2014/main" id="{8DD70B92-A283-2EB3-E099-587243E830D0}"/>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-All transformations fail normality at p&lt;0.05</a:t>
            </a:r>
          </a:p>
          <a:p>
            <a:r>
              <a:rPr lang="en-US" sz="2000" dirty="0"/>
              <a:t>-The log transformations do a bit better inducing normality, but neither do a great job.</a:t>
            </a:r>
          </a:p>
          <a:p>
            <a:endParaRPr lang="en-US" sz="2000" dirty="0"/>
          </a:p>
        </p:txBody>
      </p:sp>
    </p:spTree>
    <p:extLst>
      <p:ext uri="{BB962C8B-B14F-4D97-AF65-F5344CB8AC3E}">
        <p14:creationId xmlns:p14="http://schemas.microsoft.com/office/powerpoint/2010/main" val="212997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1B9E-148B-DF17-9E71-14E2B40868AF}"/>
              </a:ext>
            </a:extLst>
          </p:cNvPr>
          <p:cNvSpPr>
            <a:spLocks noGrp="1"/>
          </p:cNvSpPr>
          <p:nvPr>
            <p:ph type="title"/>
          </p:nvPr>
        </p:nvSpPr>
        <p:spPr/>
        <p:txBody>
          <a:bodyPr/>
          <a:lstStyle/>
          <a:p>
            <a:r>
              <a:rPr lang="en-US" sz="4400" dirty="0"/>
              <a:t>P aeruginosa </a:t>
            </a:r>
            <a:r>
              <a:rPr lang="en-US" sz="4400" dirty="0" err="1"/>
              <a:t>mp</a:t>
            </a:r>
            <a:r>
              <a:rPr lang="en-US" sz="4400" dirty="0"/>
              <a:t>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5A2D83D3-CC95-C0AD-2FE6-33D646DC63F9}"/>
              </a:ext>
            </a:extLst>
          </p:cNvPr>
          <p:cNvPicPr>
            <a:picLocks noChangeAspect="1"/>
          </p:cNvPicPr>
          <p:nvPr/>
        </p:nvPicPr>
        <p:blipFill>
          <a:blip r:embed="rId2"/>
          <a:stretch>
            <a:fillRect/>
          </a:stretch>
        </p:blipFill>
        <p:spPr>
          <a:xfrm>
            <a:off x="5423851" y="1573661"/>
            <a:ext cx="6462453" cy="4750937"/>
          </a:xfrm>
          <a:prstGeom prst="rect">
            <a:avLst/>
          </a:prstGeom>
        </p:spPr>
      </p:pic>
      <p:sp>
        <p:nvSpPr>
          <p:cNvPr id="6" name="Content Placeholder 2">
            <a:extLst>
              <a:ext uri="{FF2B5EF4-FFF2-40B4-BE49-F238E27FC236}">
                <a16:creationId xmlns:a16="http://schemas.microsoft.com/office/drawing/2014/main" id="{4893F9F7-CB72-FA00-7586-C4B2401B090A}"/>
              </a:ext>
            </a:extLst>
          </p:cNvPr>
          <p:cNvSpPr>
            <a:spLocks noGrp="1"/>
          </p:cNvSpPr>
          <p:nvPr>
            <p:ph idx="1"/>
          </p:nvPr>
        </p:nvSpPr>
        <p:spPr>
          <a:xfrm>
            <a:off x="838200" y="1825625"/>
            <a:ext cx="4385733" cy="4351338"/>
          </a:xfrm>
        </p:spPr>
        <p:txBody>
          <a:bodyPr>
            <a:normAutofit fontScale="92500"/>
          </a:bodyPr>
          <a:lstStyle/>
          <a:p>
            <a:r>
              <a:rPr lang="en-US" dirty="0"/>
              <a:t>Everything significant here again, time (all the methods work but linear once again most significant)</a:t>
            </a:r>
          </a:p>
          <a:p>
            <a:r>
              <a:rPr lang="en-US" dirty="0"/>
              <a:t>Negative (</a:t>
            </a:r>
            <a:r>
              <a:rPr lang="en-US" dirty="0" err="1"/>
              <a:t>n.s</a:t>
            </a:r>
            <a:r>
              <a:rPr lang="en-US" dirty="0"/>
              <a:t>.) effect of amended water</a:t>
            </a:r>
          </a:p>
          <a:p>
            <a:r>
              <a:rPr lang="en-US" dirty="0"/>
              <a:t>HDPE negative coefficient again (some support, p=0.06), other coefficients positive but none significant</a:t>
            </a:r>
          </a:p>
        </p:txBody>
      </p:sp>
    </p:spTree>
    <p:extLst>
      <p:ext uri="{BB962C8B-B14F-4D97-AF65-F5344CB8AC3E}">
        <p14:creationId xmlns:p14="http://schemas.microsoft.com/office/powerpoint/2010/main" val="131612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436027" y="102657"/>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significant </a:t>
            </a:r>
            <a:br>
              <a:rPr lang="en-US" sz="3200" dirty="0"/>
            </a:br>
            <a:r>
              <a:rPr lang="en-US" sz="3200" dirty="0"/>
              <a:t>- water type dropped again</a:t>
            </a:r>
          </a:p>
        </p:txBody>
      </p:sp>
      <p:pic>
        <p:nvPicPr>
          <p:cNvPr id="5" name="Picture 4">
            <a:extLst>
              <a:ext uri="{FF2B5EF4-FFF2-40B4-BE49-F238E27FC236}">
                <a16:creationId xmlns:a16="http://schemas.microsoft.com/office/drawing/2014/main" id="{A795E7A2-1CDA-12F0-7513-D038976733F8}"/>
              </a:ext>
            </a:extLst>
          </p:cNvPr>
          <p:cNvPicPr>
            <a:picLocks noChangeAspect="1"/>
          </p:cNvPicPr>
          <p:nvPr/>
        </p:nvPicPr>
        <p:blipFill>
          <a:blip r:embed="rId2"/>
          <a:stretch>
            <a:fillRect/>
          </a:stretch>
        </p:blipFill>
        <p:spPr>
          <a:xfrm>
            <a:off x="688891" y="3428999"/>
            <a:ext cx="4246304" cy="2576035"/>
          </a:xfrm>
          <a:prstGeom prst="rect">
            <a:avLst/>
          </a:prstGeom>
        </p:spPr>
      </p:pic>
      <p:pic>
        <p:nvPicPr>
          <p:cNvPr id="7" name="Picture 6">
            <a:extLst>
              <a:ext uri="{FF2B5EF4-FFF2-40B4-BE49-F238E27FC236}">
                <a16:creationId xmlns:a16="http://schemas.microsoft.com/office/drawing/2014/main" id="{1EA9E37D-00B9-948C-22F3-A8F7929610BB}"/>
              </a:ext>
            </a:extLst>
          </p:cNvPr>
          <p:cNvPicPr>
            <a:picLocks noChangeAspect="1"/>
          </p:cNvPicPr>
          <p:nvPr/>
        </p:nvPicPr>
        <p:blipFill>
          <a:blip r:embed="rId3"/>
          <a:stretch>
            <a:fillRect/>
          </a:stretch>
        </p:blipFill>
        <p:spPr>
          <a:xfrm>
            <a:off x="5130659" y="923848"/>
            <a:ext cx="6720690" cy="3648152"/>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Water 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47502" y="724395"/>
            <a:ext cx="2286000" cy="1603513"/>
          </a:xfrm>
        </p:spPr>
        <p:txBody>
          <a:bodyPr>
            <a:normAutofit/>
          </a:bodyPr>
          <a:lstStyle/>
          <a:p>
            <a:r>
              <a:rPr lang="en-US" sz="2000" dirty="0" err="1"/>
              <a:t>S_maltophilia</a:t>
            </a:r>
            <a:r>
              <a:rPr lang="en-US" sz="2000" dirty="0"/>
              <a:t> water data transformation</a:t>
            </a:r>
          </a:p>
        </p:txBody>
      </p:sp>
      <p:pic>
        <p:nvPicPr>
          <p:cNvPr id="4" name="Picture 3">
            <a:extLst>
              <a:ext uri="{FF2B5EF4-FFF2-40B4-BE49-F238E27FC236}">
                <a16:creationId xmlns:a16="http://schemas.microsoft.com/office/drawing/2014/main" id="{A2CAC5CB-D55D-E92F-D3B1-C851A05BC35D}"/>
              </a:ext>
            </a:extLst>
          </p:cNvPr>
          <p:cNvPicPr>
            <a:picLocks noChangeAspect="1"/>
          </p:cNvPicPr>
          <p:nvPr/>
        </p:nvPicPr>
        <p:blipFill>
          <a:blip r:embed="rId2"/>
          <a:stretch>
            <a:fillRect/>
          </a:stretch>
        </p:blipFill>
        <p:spPr>
          <a:xfrm>
            <a:off x="3660171" y="558799"/>
            <a:ext cx="8267946" cy="5240979"/>
          </a:xfrm>
          <a:prstGeom prst="rect">
            <a:avLst/>
          </a:prstGeom>
        </p:spPr>
      </p:pic>
      <p:sp>
        <p:nvSpPr>
          <p:cNvPr id="3" name="Title 1">
            <a:extLst>
              <a:ext uri="{FF2B5EF4-FFF2-40B4-BE49-F238E27FC236}">
                <a16:creationId xmlns:a16="http://schemas.microsoft.com/office/drawing/2014/main" id="{41313C71-5C75-2E64-E31D-28E6AF455B58}"/>
              </a:ext>
            </a:extLst>
          </p:cNvPr>
          <p:cNvSpPr txBox="1">
            <a:spLocks/>
          </p:cNvSpPr>
          <p:nvPr/>
        </p:nvSpPr>
        <p:spPr>
          <a:xfrm>
            <a:off x="78071" y="2032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-These transformations pass normality.</a:t>
            </a:r>
          </a:p>
          <a:p>
            <a:r>
              <a:rPr lang="en-US" sz="2000" dirty="0"/>
              <a:t>-The </a:t>
            </a:r>
            <a:r>
              <a:rPr lang="en-US" sz="2000" dirty="0" err="1"/>
              <a:t>Box_Cox</a:t>
            </a:r>
            <a:r>
              <a:rPr lang="en-US" sz="2000" dirty="0"/>
              <a:t> does a good job of inducing normality here, the log transformations not far behind.</a:t>
            </a:r>
          </a:p>
          <a:p>
            <a:endParaRPr lang="en-US" sz="2000" dirty="0"/>
          </a:p>
        </p:txBody>
      </p:sp>
    </p:spTree>
    <p:extLst>
      <p:ext uri="{BB962C8B-B14F-4D97-AF65-F5344CB8AC3E}">
        <p14:creationId xmlns:p14="http://schemas.microsoft.com/office/powerpoint/2010/main" val="242537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1B0E-14DD-6CDF-55EC-F2789A1244BA}"/>
              </a:ext>
            </a:extLst>
          </p:cNvPr>
          <p:cNvSpPr>
            <a:spLocks noGrp="1"/>
          </p:cNvSpPr>
          <p:nvPr>
            <p:ph type="title"/>
          </p:nvPr>
        </p:nvSpPr>
        <p:spPr/>
        <p:txBody>
          <a:bodyPr/>
          <a:lstStyle/>
          <a:p>
            <a:r>
              <a:rPr lang="en-US" sz="4400" dirty="0"/>
              <a:t>S </a:t>
            </a:r>
            <a:r>
              <a:rPr lang="en-US" sz="4400" dirty="0" err="1"/>
              <a:t>maltophilia</a:t>
            </a:r>
            <a:r>
              <a:rPr lang="en-US" sz="4400" dirty="0"/>
              <a:t> water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4B0A4E0B-9D62-2DEC-6000-5A5FCEF9B592}"/>
              </a:ext>
            </a:extLst>
          </p:cNvPr>
          <p:cNvPicPr>
            <a:picLocks noChangeAspect="1"/>
          </p:cNvPicPr>
          <p:nvPr/>
        </p:nvPicPr>
        <p:blipFill>
          <a:blip r:embed="rId2"/>
          <a:stretch>
            <a:fillRect/>
          </a:stretch>
        </p:blipFill>
        <p:spPr>
          <a:xfrm>
            <a:off x="5469845" y="1690688"/>
            <a:ext cx="6637109" cy="3947665"/>
          </a:xfrm>
          <a:prstGeom prst="rect">
            <a:avLst/>
          </a:prstGeom>
        </p:spPr>
      </p:pic>
      <p:sp>
        <p:nvSpPr>
          <p:cNvPr id="6" name="Content Placeholder 2">
            <a:extLst>
              <a:ext uri="{FF2B5EF4-FFF2-40B4-BE49-F238E27FC236}">
                <a16:creationId xmlns:a16="http://schemas.microsoft.com/office/drawing/2014/main" id="{519B8ABB-9D48-DB56-2B79-222534226CEC}"/>
              </a:ext>
            </a:extLst>
          </p:cNvPr>
          <p:cNvSpPr>
            <a:spLocks noGrp="1"/>
          </p:cNvSpPr>
          <p:nvPr>
            <p:ph idx="1"/>
          </p:nvPr>
        </p:nvSpPr>
        <p:spPr>
          <a:xfrm>
            <a:off x="838200" y="1825625"/>
            <a:ext cx="4385733" cy="4351338"/>
          </a:xfrm>
        </p:spPr>
        <p:txBody>
          <a:bodyPr>
            <a:normAutofit/>
          </a:bodyPr>
          <a:lstStyle/>
          <a:p>
            <a:r>
              <a:rPr lang="en-US" dirty="0"/>
              <a:t>Treatment type insignificant in the full model</a:t>
            </a:r>
          </a:p>
          <a:p>
            <a:r>
              <a:rPr lang="en-US" dirty="0"/>
              <a:t>Time, linear or quadratic</a:t>
            </a:r>
          </a:p>
        </p:txBody>
      </p:sp>
    </p:spTree>
    <p:extLst>
      <p:ext uri="{BB962C8B-B14F-4D97-AF65-F5344CB8AC3E}">
        <p14:creationId xmlns:p14="http://schemas.microsoft.com/office/powerpoint/2010/main" val="26879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E85D-C949-9DF3-AC75-AADA1783A0D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8DDCE00-23AC-3CD9-B823-B37837201982}"/>
              </a:ext>
            </a:extLst>
          </p:cNvPr>
          <p:cNvSpPr>
            <a:spLocks noGrp="1"/>
          </p:cNvSpPr>
          <p:nvPr>
            <p:ph idx="1"/>
          </p:nvPr>
        </p:nvSpPr>
        <p:spPr/>
        <p:txBody>
          <a:bodyPr/>
          <a:lstStyle/>
          <a:p>
            <a:r>
              <a:rPr lang="en-US" dirty="0"/>
              <a:t>For visual inspection, there are plots (histograms, boxplots by week, and </a:t>
            </a:r>
            <a:r>
              <a:rPr lang="en-US" dirty="0" err="1"/>
              <a:t>qqplots</a:t>
            </a:r>
            <a:r>
              <a:rPr lang="en-US" dirty="0"/>
              <a:t>) of the untransformed data, box cox with optimal lambda, natural log, and log10.</a:t>
            </a:r>
          </a:p>
          <a:p>
            <a:r>
              <a:rPr lang="en-US" dirty="0"/>
              <a:t>MM said that log10 was most typically used so I stuck with that for the </a:t>
            </a:r>
            <a:r>
              <a:rPr lang="en-US" dirty="0" err="1"/>
              <a:t>glm</a:t>
            </a:r>
            <a:r>
              <a:rPr lang="en-US" dirty="0"/>
              <a:t>, the normality differences between log10, natural log, and optimal Box-Cox are minor for this data.</a:t>
            </a:r>
          </a:p>
          <a:p>
            <a:r>
              <a:rPr lang="en-US" dirty="0"/>
              <a:t>Therefore, to make the </a:t>
            </a:r>
            <a:r>
              <a:rPr lang="en-US" dirty="0" err="1"/>
              <a:t>glm</a:t>
            </a:r>
            <a:r>
              <a:rPr lang="en-US" dirty="0"/>
              <a:t> output easier to process, I present only the </a:t>
            </a:r>
            <a:r>
              <a:rPr lang="en-US" dirty="0" err="1"/>
              <a:t>glm</a:t>
            </a:r>
            <a:r>
              <a:rPr lang="en-US" dirty="0"/>
              <a:t> of the log10 transformed data, full results in 1 slide and then the stepwise </a:t>
            </a:r>
            <a:r>
              <a:rPr lang="en-US" dirty="0" err="1"/>
              <a:t>glm</a:t>
            </a:r>
            <a:r>
              <a:rPr lang="en-US" dirty="0"/>
              <a:t> in the next slide.</a:t>
            </a:r>
          </a:p>
        </p:txBody>
      </p:sp>
    </p:spTree>
    <p:extLst>
      <p:ext uri="{BB962C8B-B14F-4D97-AF65-F5344CB8AC3E}">
        <p14:creationId xmlns:p14="http://schemas.microsoft.com/office/powerpoint/2010/main" val="320374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3627974" cy="3063875"/>
          </a:xfrm>
        </p:spPr>
        <p:txBody>
          <a:bodyPr>
            <a:normAutofit fontScale="90000"/>
          </a:bodyPr>
          <a:lstStyle/>
          <a:p>
            <a:r>
              <a:rPr lang="en-US" sz="3200" dirty="0"/>
              <a:t>S </a:t>
            </a:r>
            <a:r>
              <a:rPr lang="en-US" sz="3200" dirty="0" err="1"/>
              <a:t>maltophilia</a:t>
            </a:r>
            <a:r>
              <a:rPr lang="en-US" sz="3200" dirty="0"/>
              <a:t> water stepwise</a:t>
            </a:r>
            <a:br>
              <a:rPr lang="en-US" sz="3200" dirty="0"/>
            </a:br>
            <a:r>
              <a:rPr lang="en-US" sz="3200" dirty="0"/>
              <a:t>--time trend kept, little more support for quadratic versus linear</a:t>
            </a:r>
            <a:br>
              <a:rPr lang="en-US" sz="3200" dirty="0"/>
            </a:br>
            <a:r>
              <a:rPr lang="en-US" sz="3200" dirty="0"/>
              <a:t>- water type not significant in full model but kept in stepwise</a:t>
            </a:r>
            <a:br>
              <a:rPr lang="en-US" sz="3200" dirty="0"/>
            </a:br>
            <a:endParaRPr lang="en-US" sz="3200" dirty="0"/>
          </a:p>
        </p:txBody>
      </p:sp>
      <p:pic>
        <p:nvPicPr>
          <p:cNvPr id="4" name="Picture 3">
            <a:extLst>
              <a:ext uri="{FF2B5EF4-FFF2-40B4-BE49-F238E27FC236}">
                <a16:creationId xmlns:a16="http://schemas.microsoft.com/office/drawing/2014/main" id="{7329FCEA-C33B-293D-58ED-17E9FF927DB4}"/>
              </a:ext>
            </a:extLst>
          </p:cNvPr>
          <p:cNvPicPr>
            <a:picLocks noChangeAspect="1"/>
          </p:cNvPicPr>
          <p:nvPr/>
        </p:nvPicPr>
        <p:blipFill>
          <a:blip r:embed="rId2"/>
          <a:stretch>
            <a:fillRect/>
          </a:stretch>
        </p:blipFill>
        <p:spPr>
          <a:xfrm>
            <a:off x="232826" y="4382535"/>
            <a:ext cx="4658010" cy="1772733"/>
          </a:xfrm>
          <a:prstGeom prst="rect">
            <a:avLst/>
          </a:prstGeom>
        </p:spPr>
      </p:pic>
      <p:pic>
        <p:nvPicPr>
          <p:cNvPr id="7" name="Picture 6">
            <a:extLst>
              <a:ext uri="{FF2B5EF4-FFF2-40B4-BE49-F238E27FC236}">
                <a16:creationId xmlns:a16="http://schemas.microsoft.com/office/drawing/2014/main" id="{D78BB80E-EFDD-2B5D-BE50-6EC3F79EF45B}"/>
              </a:ext>
            </a:extLst>
          </p:cNvPr>
          <p:cNvPicPr>
            <a:picLocks noChangeAspect="1"/>
          </p:cNvPicPr>
          <p:nvPr/>
        </p:nvPicPr>
        <p:blipFill>
          <a:blip r:embed="rId3"/>
          <a:stretch>
            <a:fillRect/>
          </a:stretch>
        </p:blipFill>
        <p:spPr>
          <a:xfrm>
            <a:off x="4407881" y="383296"/>
            <a:ext cx="7619026" cy="3929135"/>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397824"/>
            <a:ext cx="2565070" cy="1603513"/>
          </a:xfrm>
        </p:spPr>
        <p:txBody>
          <a:bodyPr>
            <a:normAutofit/>
          </a:bodyPr>
          <a:lstStyle/>
          <a:p>
            <a:r>
              <a:rPr lang="en-US" sz="2000" dirty="0"/>
              <a:t>intI1 water data transformation</a:t>
            </a:r>
          </a:p>
        </p:txBody>
      </p:sp>
      <p:pic>
        <p:nvPicPr>
          <p:cNvPr id="4" name="Picture 3">
            <a:extLst>
              <a:ext uri="{FF2B5EF4-FFF2-40B4-BE49-F238E27FC236}">
                <a16:creationId xmlns:a16="http://schemas.microsoft.com/office/drawing/2014/main" id="{BD1B074E-537B-9AE6-459C-9696D5C8829C}"/>
              </a:ext>
            </a:extLst>
          </p:cNvPr>
          <p:cNvPicPr>
            <a:picLocks noChangeAspect="1"/>
          </p:cNvPicPr>
          <p:nvPr/>
        </p:nvPicPr>
        <p:blipFill>
          <a:blip r:embed="rId2"/>
          <a:stretch>
            <a:fillRect/>
          </a:stretch>
        </p:blipFill>
        <p:spPr>
          <a:xfrm>
            <a:off x="3553280" y="662137"/>
            <a:ext cx="8252491" cy="5533726"/>
          </a:xfrm>
          <a:prstGeom prst="rect">
            <a:avLst/>
          </a:prstGeom>
        </p:spPr>
      </p:pic>
      <p:sp>
        <p:nvSpPr>
          <p:cNvPr id="3" name="Title 1">
            <a:extLst>
              <a:ext uri="{FF2B5EF4-FFF2-40B4-BE49-F238E27FC236}">
                <a16:creationId xmlns:a16="http://schemas.microsoft.com/office/drawing/2014/main" id="{FF2D4D10-6BA6-31B3-BBFB-E35724ECEBBE}"/>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-These transformations are good and induce normality.</a:t>
            </a:r>
          </a:p>
          <a:p>
            <a:r>
              <a:rPr lang="en-US" sz="2000" dirty="0"/>
              <a:t>-They all do a good job.</a:t>
            </a:r>
          </a:p>
          <a:p>
            <a:endParaRPr lang="en-US" sz="2000" dirty="0"/>
          </a:p>
        </p:txBody>
      </p:sp>
    </p:spTree>
    <p:extLst>
      <p:ext uri="{BB962C8B-B14F-4D97-AF65-F5344CB8AC3E}">
        <p14:creationId xmlns:p14="http://schemas.microsoft.com/office/powerpoint/2010/main" val="39869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0B2B-72A5-EC94-B34F-BDAD21F5B01F}"/>
              </a:ext>
            </a:extLst>
          </p:cNvPr>
          <p:cNvSpPr>
            <a:spLocks noGrp="1"/>
          </p:cNvSpPr>
          <p:nvPr>
            <p:ph type="title"/>
          </p:nvPr>
        </p:nvSpPr>
        <p:spPr/>
        <p:txBody>
          <a:bodyPr/>
          <a:lstStyle/>
          <a:p>
            <a:r>
              <a:rPr lang="en-US" sz="4400" dirty="0"/>
              <a:t>Int1 water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E7C818A7-3DF2-C1DC-6438-95E9FB534E02}"/>
              </a:ext>
            </a:extLst>
          </p:cNvPr>
          <p:cNvPicPr>
            <a:picLocks noChangeAspect="1"/>
          </p:cNvPicPr>
          <p:nvPr/>
        </p:nvPicPr>
        <p:blipFill>
          <a:blip r:embed="rId2"/>
          <a:stretch>
            <a:fillRect/>
          </a:stretch>
        </p:blipFill>
        <p:spPr>
          <a:xfrm>
            <a:off x="5098107" y="1690688"/>
            <a:ext cx="7337449" cy="3514792"/>
          </a:xfrm>
          <a:prstGeom prst="rect">
            <a:avLst/>
          </a:prstGeom>
        </p:spPr>
      </p:pic>
      <p:sp>
        <p:nvSpPr>
          <p:cNvPr id="6" name="Content Placeholder 2">
            <a:extLst>
              <a:ext uri="{FF2B5EF4-FFF2-40B4-BE49-F238E27FC236}">
                <a16:creationId xmlns:a16="http://schemas.microsoft.com/office/drawing/2014/main" id="{93ED4387-DD53-A918-6452-A669273CD6C8}"/>
              </a:ext>
            </a:extLst>
          </p:cNvPr>
          <p:cNvSpPr>
            <a:spLocks noGrp="1"/>
          </p:cNvSpPr>
          <p:nvPr>
            <p:ph idx="1"/>
          </p:nvPr>
        </p:nvSpPr>
        <p:spPr>
          <a:xfrm>
            <a:off x="423334" y="1597025"/>
            <a:ext cx="4385733" cy="4351338"/>
          </a:xfrm>
        </p:spPr>
        <p:txBody>
          <a:bodyPr>
            <a:normAutofit/>
          </a:bodyPr>
          <a:lstStyle/>
          <a:p>
            <a:r>
              <a:rPr lang="en-US" dirty="0"/>
              <a:t>Treatment type significant in the full model, positive bump for amended water</a:t>
            </a:r>
          </a:p>
          <a:p>
            <a:r>
              <a:rPr lang="en-US" dirty="0"/>
              <a:t>Time, linear or cubic</a:t>
            </a:r>
          </a:p>
        </p:txBody>
      </p:sp>
    </p:spTree>
    <p:extLst>
      <p:ext uri="{BB962C8B-B14F-4D97-AF65-F5344CB8AC3E}">
        <p14:creationId xmlns:p14="http://schemas.microsoft.com/office/powerpoint/2010/main" val="1618539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cubic) and positive TWW difference remain in step model</a:t>
            </a:r>
          </a:p>
        </p:txBody>
      </p:sp>
      <p:pic>
        <p:nvPicPr>
          <p:cNvPr id="5" name="Picture 4">
            <a:extLst>
              <a:ext uri="{FF2B5EF4-FFF2-40B4-BE49-F238E27FC236}">
                <a16:creationId xmlns:a16="http://schemas.microsoft.com/office/drawing/2014/main" id="{FF1806D1-247F-CD37-5ACC-5BEADFF92ADA}"/>
              </a:ext>
            </a:extLst>
          </p:cNvPr>
          <p:cNvPicPr>
            <a:picLocks noChangeAspect="1"/>
          </p:cNvPicPr>
          <p:nvPr/>
        </p:nvPicPr>
        <p:blipFill>
          <a:blip r:embed="rId2"/>
          <a:stretch>
            <a:fillRect/>
          </a:stretch>
        </p:blipFill>
        <p:spPr>
          <a:xfrm>
            <a:off x="289003" y="4538110"/>
            <a:ext cx="5356735" cy="1659489"/>
          </a:xfrm>
          <a:prstGeom prst="rect">
            <a:avLst/>
          </a:prstGeom>
        </p:spPr>
      </p:pic>
      <p:pic>
        <p:nvPicPr>
          <p:cNvPr id="7" name="Picture 6">
            <a:extLst>
              <a:ext uri="{FF2B5EF4-FFF2-40B4-BE49-F238E27FC236}">
                <a16:creationId xmlns:a16="http://schemas.microsoft.com/office/drawing/2014/main" id="{2FC323EE-AC68-9DA9-3625-5C7FEDA2F720}"/>
              </a:ext>
            </a:extLst>
          </p:cNvPr>
          <p:cNvPicPr>
            <a:picLocks noChangeAspect="1"/>
          </p:cNvPicPr>
          <p:nvPr/>
        </p:nvPicPr>
        <p:blipFill>
          <a:blip r:embed="rId3"/>
          <a:stretch>
            <a:fillRect/>
          </a:stretch>
        </p:blipFill>
        <p:spPr>
          <a:xfrm>
            <a:off x="3871588" y="365124"/>
            <a:ext cx="8012824" cy="3800476"/>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2452255" cy="1603513"/>
          </a:xfrm>
        </p:spPr>
        <p:txBody>
          <a:bodyPr>
            <a:normAutofit/>
          </a:bodyPr>
          <a:lstStyle/>
          <a:p>
            <a:r>
              <a:rPr lang="en-US" sz="2000" dirty="0"/>
              <a:t>sul1 data transformation</a:t>
            </a:r>
          </a:p>
        </p:txBody>
      </p:sp>
      <p:pic>
        <p:nvPicPr>
          <p:cNvPr id="4" name="Picture 3">
            <a:extLst>
              <a:ext uri="{FF2B5EF4-FFF2-40B4-BE49-F238E27FC236}">
                <a16:creationId xmlns:a16="http://schemas.microsoft.com/office/drawing/2014/main" id="{97651B08-6696-7317-5DEE-301ABA5FFE75}"/>
              </a:ext>
            </a:extLst>
          </p:cNvPr>
          <p:cNvPicPr>
            <a:picLocks noChangeAspect="1"/>
          </p:cNvPicPr>
          <p:nvPr/>
        </p:nvPicPr>
        <p:blipFill>
          <a:blip r:embed="rId2"/>
          <a:stretch>
            <a:fillRect/>
          </a:stretch>
        </p:blipFill>
        <p:spPr>
          <a:xfrm>
            <a:off x="3200399" y="1078923"/>
            <a:ext cx="8440007" cy="5245563"/>
          </a:xfrm>
          <a:prstGeom prst="rect">
            <a:avLst/>
          </a:prstGeom>
        </p:spPr>
      </p:pic>
      <p:sp>
        <p:nvSpPr>
          <p:cNvPr id="3" name="Title 1">
            <a:extLst>
              <a:ext uri="{FF2B5EF4-FFF2-40B4-BE49-F238E27FC236}">
                <a16:creationId xmlns:a16="http://schemas.microsoft.com/office/drawing/2014/main" id="{330D583D-B132-00CF-75BB-CBED96D89248}"/>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-These transformations are good and induce normality.</a:t>
            </a:r>
          </a:p>
          <a:p>
            <a:r>
              <a:rPr lang="en-US" sz="2000" dirty="0"/>
              <a:t>-They </a:t>
            </a:r>
            <a:r>
              <a:rPr lang="en-US" sz="2000" dirty="0" err="1"/>
              <a:t>transfomrations</a:t>
            </a:r>
            <a:r>
              <a:rPr lang="en-US" sz="2000" dirty="0"/>
              <a:t> are essentially tied to 3 significant digits</a:t>
            </a:r>
          </a:p>
          <a:p>
            <a:endParaRPr lang="en-US" sz="2000" dirty="0"/>
          </a:p>
        </p:txBody>
      </p:sp>
    </p:spTree>
    <p:extLst>
      <p:ext uri="{BB962C8B-B14F-4D97-AF65-F5344CB8AC3E}">
        <p14:creationId xmlns:p14="http://schemas.microsoft.com/office/powerpoint/2010/main" val="120802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2F3-BDAC-E626-9ABE-6CA53229CB91}"/>
              </a:ext>
            </a:extLst>
          </p:cNvPr>
          <p:cNvSpPr>
            <a:spLocks noGrp="1"/>
          </p:cNvSpPr>
          <p:nvPr>
            <p:ph type="title"/>
          </p:nvPr>
        </p:nvSpPr>
        <p:spPr>
          <a:xfrm>
            <a:off x="651934" y="0"/>
            <a:ext cx="10515600" cy="1325563"/>
          </a:xfrm>
        </p:spPr>
        <p:txBody>
          <a:bodyPr/>
          <a:lstStyle/>
          <a:p>
            <a:r>
              <a:rPr lang="en-US" sz="4400" dirty="0"/>
              <a:t>Sul1 water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D3D245D1-F2BF-05B7-95F7-8DC0B59C0DEC}"/>
              </a:ext>
            </a:extLst>
          </p:cNvPr>
          <p:cNvPicPr>
            <a:picLocks noChangeAspect="1"/>
          </p:cNvPicPr>
          <p:nvPr/>
        </p:nvPicPr>
        <p:blipFill>
          <a:blip r:embed="rId2"/>
          <a:stretch>
            <a:fillRect/>
          </a:stretch>
        </p:blipFill>
        <p:spPr>
          <a:xfrm>
            <a:off x="4664075" y="1548273"/>
            <a:ext cx="7672917" cy="3712702"/>
          </a:xfrm>
          <a:prstGeom prst="rect">
            <a:avLst/>
          </a:prstGeom>
        </p:spPr>
      </p:pic>
      <p:sp>
        <p:nvSpPr>
          <p:cNvPr id="6" name="Content Placeholder 2">
            <a:extLst>
              <a:ext uri="{FF2B5EF4-FFF2-40B4-BE49-F238E27FC236}">
                <a16:creationId xmlns:a16="http://schemas.microsoft.com/office/drawing/2014/main" id="{83E7A17F-5CF9-C210-6936-EBF481812FD2}"/>
              </a:ext>
            </a:extLst>
          </p:cNvPr>
          <p:cNvSpPr>
            <a:spLocks noGrp="1"/>
          </p:cNvSpPr>
          <p:nvPr>
            <p:ph idx="1"/>
          </p:nvPr>
        </p:nvSpPr>
        <p:spPr>
          <a:xfrm>
            <a:off x="152401" y="1402291"/>
            <a:ext cx="4385733" cy="4351338"/>
          </a:xfrm>
        </p:spPr>
        <p:txBody>
          <a:bodyPr>
            <a:normAutofit/>
          </a:bodyPr>
          <a:lstStyle/>
          <a:p>
            <a:r>
              <a:rPr lang="en-US" dirty="0"/>
              <a:t>Treatment type significant in the full model, positive bump for amended water</a:t>
            </a:r>
          </a:p>
          <a:p>
            <a:r>
              <a:rPr lang="en-US" dirty="0"/>
              <a:t>Time, linear or cubic again</a:t>
            </a:r>
          </a:p>
        </p:txBody>
      </p:sp>
    </p:spTree>
    <p:extLst>
      <p:ext uri="{BB962C8B-B14F-4D97-AF65-F5344CB8AC3E}">
        <p14:creationId xmlns:p14="http://schemas.microsoft.com/office/powerpoint/2010/main" val="258754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Sul1 water step </a:t>
            </a:r>
            <a:r>
              <a:rPr lang="en-US" sz="3200" dirty="0" err="1"/>
              <a:t>glm</a:t>
            </a:r>
            <a:br>
              <a:rPr lang="en-US" sz="3200" dirty="0"/>
            </a:br>
            <a:r>
              <a:rPr lang="en-US" sz="3200" dirty="0"/>
              <a:t>--time trend and TWW difference remain, step wise does not drop anything</a:t>
            </a:r>
          </a:p>
        </p:txBody>
      </p:sp>
      <p:pic>
        <p:nvPicPr>
          <p:cNvPr id="5" name="Picture 4">
            <a:extLst>
              <a:ext uri="{FF2B5EF4-FFF2-40B4-BE49-F238E27FC236}">
                <a16:creationId xmlns:a16="http://schemas.microsoft.com/office/drawing/2014/main" id="{DC33E7FE-C537-016B-1F07-3D09DEF26E92}"/>
              </a:ext>
            </a:extLst>
          </p:cNvPr>
          <p:cNvPicPr>
            <a:picLocks noChangeAspect="1"/>
          </p:cNvPicPr>
          <p:nvPr/>
        </p:nvPicPr>
        <p:blipFill>
          <a:blip r:embed="rId2"/>
          <a:stretch>
            <a:fillRect/>
          </a:stretch>
        </p:blipFill>
        <p:spPr>
          <a:xfrm>
            <a:off x="449726" y="4527526"/>
            <a:ext cx="4692819" cy="1678539"/>
          </a:xfrm>
          <a:prstGeom prst="rect">
            <a:avLst/>
          </a:prstGeom>
        </p:spPr>
      </p:pic>
      <p:pic>
        <p:nvPicPr>
          <p:cNvPr id="7" name="Picture 6">
            <a:extLst>
              <a:ext uri="{FF2B5EF4-FFF2-40B4-BE49-F238E27FC236}">
                <a16:creationId xmlns:a16="http://schemas.microsoft.com/office/drawing/2014/main" id="{C9A8B643-6D85-FEB2-F07E-F15AB87715F8}"/>
              </a:ext>
            </a:extLst>
          </p:cNvPr>
          <p:cNvPicPr>
            <a:picLocks noChangeAspect="1"/>
          </p:cNvPicPr>
          <p:nvPr/>
        </p:nvPicPr>
        <p:blipFill>
          <a:blip r:embed="rId3"/>
          <a:stretch>
            <a:fillRect/>
          </a:stretch>
        </p:blipFill>
        <p:spPr>
          <a:xfrm>
            <a:off x="3977075" y="423278"/>
            <a:ext cx="7820977" cy="3738100"/>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2084119" cy="1603513"/>
          </a:xfrm>
        </p:spPr>
        <p:txBody>
          <a:bodyPr>
            <a:normAutofit/>
          </a:bodyPr>
          <a:lstStyle/>
          <a:p>
            <a:r>
              <a:rPr lang="en-US" sz="2000" dirty="0" err="1"/>
              <a:t>P_aeruginosa</a:t>
            </a:r>
            <a:r>
              <a:rPr lang="en-US" sz="2000" dirty="0"/>
              <a:t> data transformation</a:t>
            </a:r>
          </a:p>
        </p:txBody>
      </p:sp>
      <p:pic>
        <p:nvPicPr>
          <p:cNvPr id="4" name="Picture 3">
            <a:extLst>
              <a:ext uri="{FF2B5EF4-FFF2-40B4-BE49-F238E27FC236}">
                <a16:creationId xmlns:a16="http://schemas.microsoft.com/office/drawing/2014/main" id="{6ACAB44D-352E-B3C8-C2C8-6B424B548DDD}"/>
              </a:ext>
            </a:extLst>
          </p:cNvPr>
          <p:cNvPicPr>
            <a:picLocks noChangeAspect="1"/>
          </p:cNvPicPr>
          <p:nvPr/>
        </p:nvPicPr>
        <p:blipFill>
          <a:blip r:embed="rId2"/>
          <a:stretch>
            <a:fillRect/>
          </a:stretch>
        </p:blipFill>
        <p:spPr>
          <a:xfrm>
            <a:off x="3490518" y="1278467"/>
            <a:ext cx="8134138" cy="5077932"/>
          </a:xfrm>
          <a:prstGeom prst="rect">
            <a:avLst/>
          </a:prstGeom>
        </p:spPr>
      </p:pic>
      <p:sp>
        <p:nvSpPr>
          <p:cNvPr id="3" name="Title 1">
            <a:extLst>
              <a:ext uri="{FF2B5EF4-FFF2-40B4-BE49-F238E27FC236}">
                <a16:creationId xmlns:a16="http://schemas.microsoft.com/office/drawing/2014/main" id="{22DA630C-AED8-7E04-E529-622B6AFD023D}"/>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-Box cox does a much better job here.</a:t>
            </a:r>
          </a:p>
          <a:p>
            <a:endParaRPr lang="en-US" sz="2000" dirty="0"/>
          </a:p>
        </p:txBody>
      </p:sp>
    </p:spTree>
    <p:extLst>
      <p:ext uri="{BB962C8B-B14F-4D97-AF65-F5344CB8AC3E}">
        <p14:creationId xmlns:p14="http://schemas.microsoft.com/office/powerpoint/2010/main" val="59396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9909-8773-5ACC-183C-4F680AC205DF}"/>
              </a:ext>
            </a:extLst>
          </p:cNvPr>
          <p:cNvSpPr>
            <a:spLocks noGrp="1"/>
          </p:cNvSpPr>
          <p:nvPr>
            <p:ph type="title"/>
          </p:nvPr>
        </p:nvSpPr>
        <p:spPr/>
        <p:txBody>
          <a:bodyPr/>
          <a:lstStyle/>
          <a:p>
            <a:r>
              <a:rPr lang="en-US" sz="4400"/>
              <a:t>P aeruginosa water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6C7CFA5E-BB4D-A043-07D5-BD3D13629648}"/>
              </a:ext>
            </a:extLst>
          </p:cNvPr>
          <p:cNvPicPr>
            <a:picLocks noChangeAspect="1"/>
          </p:cNvPicPr>
          <p:nvPr/>
        </p:nvPicPr>
        <p:blipFill>
          <a:blip r:embed="rId2"/>
          <a:stretch>
            <a:fillRect/>
          </a:stretch>
        </p:blipFill>
        <p:spPr>
          <a:xfrm>
            <a:off x="3526227" y="1611774"/>
            <a:ext cx="8482626" cy="4170959"/>
          </a:xfrm>
          <a:prstGeom prst="rect">
            <a:avLst/>
          </a:prstGeom>
        </p:spPr>
      </p:pic>
      <p:sp>
        <p:nvSpPr>
          <p:cNvPr id="6" name="Title 1">
            <a:extLst>
              <a:ext uri="{FF2B5EF4-FFF2-40B4-BE49-F238E27FC236}">
                <a16:creationId xmlns:a16="http://schemas.microsoft.com/office/drawing/2014/main" id="{8787BB0A-1EBD-5669-AAA4-B232DFA5E2AD}"/>
              </a:ext>
            </a:extLst>
          </p:cNvPr>
          <p:cNvSpPr txBox="1">
            <a:spLocks/>
          </p:cNvSpPr>
          <p:nvPr/>
        </p:nvSpPr>
        <p:spPr>
          <a:xfrm>
            <a:off x="292093" y="1770591"/>
            <a:ext cx="2802278" cy="306387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Not much works here, response is pretty normally distributed</a:t>
            </a:r>
          </a:p>
          <a:p>
            <a:r>
              <a:rPr lang="en-US" sz="3200" dirty="0"/>
              <a:t>- treatment type has positive coefficient for amended water but not significant</a:t>
            </a:r>
          </a:p>
          <a:p>
            <a:r>
              <a:rPr lang="en-US" sz="3200" dirty="0"/>
              <a:t>- time cubic is significant but not linear or quadratic</a:t>
            </a:r>
          </a:p>
        </p:txBody>
      </p:sp>
    </p:spTree>
    <p:extLst>
      <p:ext uri="{BB962C8B-B14F-4D97-AF65-F5344CB8AC3E}">
        <p14:creationId xmlns:p14="http://schemas.microsoft.com/office/powerpoint/2010/main" val="246760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38555" y="245533"/>
            <a:ext cx="4877520" cy="2709333"/>
          </a:xfrm>
        </p:spPr>
        <p:txBody>
          <a:bodyPr>
            <a:normAutofit/>
          </a:bodyPr>
          <a:lstStyle/>
          <a:p>
            <a:r>
              <a:rPr lang="en-US" sz="3200" dirty="0"/>
              <a:t>P. aeruginosa water step</a:t>
            </a:r>
            <a:br>
              <a:rPr lang="en-US" sz="3200" dirty="0"/>
            </a:br>
            <a:r>
              <a:rPr lang="en-US" sz="3200" dirty="0"/>
              <a:t>-water treatment dropped in stepwise</a:t>
            </a:r>
          </a:p>
        </p:txBody>
      </p:sp>
      <p:pic>
        <p:nvPicPr>
          <p:cNvPr id="5" name="Picture 4">
            <a:extLst>
              <a:ext uri="{FF2B5EF4-FFF2-40B4-BE49-F238E27FC236}">
                <a16:creationId xmlns:a16="http://schemas.microsoft.com/office/drawing/2014/main" id="{73B3647B-71C6-43C7-3EB6-DB5627E29529}"/>
              </a:ext>
            </a:extLst>
          </p:cNvPr>
          <p:cNvPicPr>
            <a:picLocks noChangeAspect="1"/>
          </p:cNvPicPr>
          <p:nvPr/>
        </p:nvPicPr>
        <p:blipFill>
          <a:blip r:embed="rId2"/>
          <a:stretch>
            <a:fillRect/>
          </a:stretch>
        </p:blipFill>
        <p:spPr>
          <a:xfrm>
            <a:off x="412839" y="3429000"/>
            <a:ext cx="4328953" cy="3320037"/>
          </a:xfrm>
          <a:prstGeom prst="rect">
            <a:avLst/>
          </a:prstGeom>
        </p:spPr>
      </p:pic>
      <p:pic>
        <p:nvPicPr>
          <p:cNvPr id="7" name="Picture 6">
            <a:extLst>
              <a:ext uri="{FF2B5EF4-FFF2-40B4-BE49-F238E27FC236}">
                <a16:creationId xmlns:a16="http://schemas.microsoft.com/office/drawing/2014/main" id="{3D2ED3EA-C73B-78C2-0743-E2CA83FEB051}"/>
              </a:ext>
            </a:extLst>
          </p:cNvPr>
          <p:cNvPicPr>
            <a:picLocks noChangeAspect="1"/>
          </p:cNvPicPr>
          <p:nvPr/>
        </p:nvPicPr>
        <p:blipFill>
          <a:blip r:embed="rId3"/>
          <a:stretch>
            <a:fillRect/>
          </a:stretch>
        </p:blipFill>
        <p:spPr>
          <a:xfrm>
            <a:off x="5016075" y="522221"/>
            <a:ext cx="7037370" cy="3804245"/>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C068-83F0-5634-BF9E-87CE206D21F3}"/>
              </a:ext>
            </a:extLst>
          </p:cNvPr>
          <p:cNvSpPr>
            <a:spLocks noGrp="1"/>
          </p:cNvSpPr>
          <p:nvPr>
            <p:ph type="title"/>
          </p:nvPr>
        </p:nvSpPr>
        <p:spPr>
          <a:xfrm>
            <a:off x="838200" y="365126"/>
            <a:ext cx="3962400" cy="532342"/>
          </a:xfrm>
        </p:spPr>
        <p:txBody>
          <a:bodyPr>
            <a:normAutofit fontScale="90000"/>
          </a:bodyPr>
          <a:lstStyle/>
          <a:p>
            <a:r>
              <a:rPr lang="en-US" dirty="0"/>
              <a:t>Transformations</a:t>
            </a:r>
          </a:p>
        </p:txBody>
      </p:sp>
      <p:sp>
        <p:nvSpPr>
          <p:cNvPr id="3" name="Content Placeholder 2">
            <a:extLst>
              <a:ext uri="{FF2B5EF4-FFF2-40B4-BE49-F238E27FC236}">
                <a16:creationId xmlns:a16="http://schemas.microsoft.com/office/drawing/2014/main" id="{69E2E092-3154-9E9B-E5D1-7201D51ADC6E}"/>
              </a:ext>
            </a:extLst>
          </p:cNvPr>
          <p:cNvSpPr>
            <a:spLocks noGrp="1"/>
          </p:cNvSpPr>
          <p:nvPr>
            <p:ph idx="1"/>
          </p:nvPr>
        </p:nvSpPr>
        <p:spPr>
          <a:xfrm>
            <a:off x="160866" y="1016001"/>
            <a:ext cx="6206067" cy="5160962"/>
          </a:xfrm>
        </p:spPr>
        <p:txBody>
          <a:bodyPr>
            <a:normAutofit fontScale="70000" lnSpcReduction="20000"/>
          </a:bodyPr>
          <a:lstStyle/>
          <a:p>
            <a:pPr marL="0" indent="0">
              <a:buNone/>
            </a:pPr>
            <a:r>
              <a:rPr lang="en-US" dirty="0"/>
              <a:t>Normality was assessed with a Shapiro-Wilks test for untransformed data, for the optimal lambda of a box-cox transformation, natural log, and log10 transformations. The statistic is a Shapiro-Wilks W test, where W=1 is perfect normality and values approaching 1 are better than lower W scores. The transformations made the data more normal (and therefore better fits for the </a:t>
            </a:r>
            <a:r>
              <a:rPr lang="en-US" dirty="0" err="1"/>
              <a:t>glm</a:t>
            </a:r>
            <a:r>
              <a:rPr lang="en-US" dirty="0"/>
              <a:t>) compared to the untransformed data for all 8 data subsets. </a:t>
            </a:r>
          </a:p>
          <a:p>
            <a:pPr marL="0" indent="0">
              <a:buNone/>
            </a:pPr>
            <a:r>
              <a:rPr lang="en-US" dirty="0"/>
              <a:t>Note: The normality scores for the natural log and log10 are equivalent here (though not for a goodness of fit test which we don’t need for the </a:t>
            </a:r>
            <a:r>
              <a:rPr lang="en-US" dirty="0" err="1"/>
              <a:t>glm</a:t>
            </a:r>
            <a:r>
              <a:rPr lang="en-US" dirty="0"/>
              <a:t>). Technically a log transformation is a subset of the Box-Cox transformation algorithm, though the Box-Cox does not always perform better. </a:t>
            </a:r>
          </a:p>
          <a:p>
            <a:pPr marL="0" indent="0">
              <a:buNone/>
            </a:pPr>
            <a:r>
              <a:rPr lang="en-US" dirty="0"/>
              <a:t>Here, the log transformations had a slightly better fit 4 times and the log transformations did better the other 4 times. Therefore, I decided to just stick with the log10 transformation for the </a:t>
            </a:r>
            <a:r>
              <a:rPr lang="en-US" dirty="0" err="1"/>
              <a:t>glm</a:t>
            </a:r>
            <a:r>
              <a:rPr lang="en-US" dirty="0"/>
              <a:t> implementation since that is more typical for this field and there is little difference overall.</a:t>
            </a:r>
          </a:p>
        </p:txBody>
      </p:sp>
      <p:pic>
        <p:nvPicPr>
          <p:cNvPr id="5" name="Picture 4">
            <a:extLst>
              <a:ext uri="{FF2B5EF4-FFF2-40B4-BE49-F238E27FC236}">
                <a16:creationId xmlns:a16="http://schemas.microsoft.com/office/drawing/2014/main" id="{EB202218-3010-0D37-DABD-29957F335FB2}"/>
              </a:ext>
            </a:extLst>
          </p:cNvPr>
          <p:cNvPicPr>
            <a:picLocks noChangeAspect="1"/>
          </p:cNvPicPr>
          <p:nvPr/>
        </p:nvPicPr>
        <p:blipFill>
          <a:blip r:embed="rId2"/>
          <a:stretch>
            <a:fillRect/>
          </a:stretch>
        </p:blipFill>
        <p:spPr>
          <a:xfrm>
            <a:off x="6933093" y="413428"/>
            <a:ext cx="3472440" cy="5763535"/>
          </a:xfrm>
          <a:prstGeom prst="rect">
            <a:avLst/>
          </a:prstGeom>
        </p:spPr>
      </p:pic>
    </p:spTree>
    <p:extLst>
      <p:ext uri="{BB962C8B-B14F-4D97-AF65-F5344CB8AC3E}">
        <p14:creationId xmlns:p14="http://schemas.microsoft.com/office/powerpoint/2010/main" val="2216983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DE9C-1034-6234-BB19-A69EE5158664}"/>
              </a:ext>
            </a:extLst>
          </p:cNvPr>
          <p:cNvSpPr>
            <a:spLocks noGrp="1"/>
          </p:cNvSpPr>
          <p:nvPr>
            <p:ph type="title"/>
          </p:nvPr>
        </p:nvSpPr>
        <p:spPr/>
        <p:txBody>
          <a:bodyPr/>
          <a:lstStyle/>
          <a:p>
            <a:r>
              <a:rPr lang="en-US" dirty="0"/>
              <a:t>Full </a:t>
            </a:r>
            <a:r>
              <a:rPr lang="en-US" dirty="0" err="1"/>
              <a:t>glm</a:t>
            </a:r>
            <a:r>
              <a:rPr lang="en-US" dirty="0"/>
              <a:t> coefficients (log10)</a:t>
            </a:r>
          </a:p>
        </p:txBody>
      </p:sp>
      <p:pic>
        <p:nvPicPr>
          <p:cNvPr id="7" name="Picture 6">
            <a:extLst>
              <a:ext uri="{FF2B5EF4-FFF2-40B4-BE49-F238E27FC236}">
                <a16:creationId xmlns:a16="http://schemas.microsoft.com/office/drawing/2014/main" id="{9A59B292-5B99-718A-68C1-6264E375CD11}"/>
              </a:ext>
            </a:extLst>
          </p:cNvPr>
          <p:cNvPicPr>
            <a:picLocks noChangeAspect="1"/>
          </p:cNvPicPr>
          <p:nvPr/>
        </p:nvPicPr>
        <p:blipFill>
          <a:blip r:embed="rId2"/>
          <a:stretch>
            <a:fillRect/>
          </a:stretch>
        </p:blipFill>
        <p:spPr>
          <a:xfrm>
            <a:off x="580086" y="1837267"/>
            <a:ext cx="10458535" cy="3183466"/>
          </a:xfrm>
          <a:prstGeom prst="rect">
            <a:avLst/>
          </a:prstGeom>
        </p:spPr>
      </p:pic>
    </p:spTree>
    <p:extLst>
      <p:ext uri="{BB962C8B-B14F-4D97-AF65-F5344CB8AC3E}">
        <p14:creationId xmlns:p14="http://schemas.microsoft.com/office/powerpoint/2010/main" val="2488554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77500" lnSpcReduction="20000"/>
          </a:bodyPr>
          <a:lstStyle/>
          <a:p>
            <a:r>
              <a:rPr lang="en-US" dirty="0"/>
              <a:t>Microplastics--Not sure how much detail you need.</a:t>
            </a:r>
          </a:p>
          <a:p>
            <a:pPr lvl="1"/>
            <a:r>
              <a:rPr lang="en-US" dirty="0"/>
              <a:t>Time is significant for all the responses (p value in full model is significant and/or kept in the stepwise regression), linear response generally does best but there is some support for quadratic and cubic.</a:t>
            </a:r>
          </a:p>
          <a:p>
            <a:pPr lvl="1"/>
            <a:r>
              <a:rPr lang="en-US" dirty="0"/>
              <a:t>LDPE often differentiates itself from other plastics (significant in 3 of the 4, still the lowest p value in the 4</a:t>
            </a:r>
            <a:r>
              <a:rPr lang="en-US" baseline="30000" dirty="0"/>
              <a:t>th</a:t>
            </a:r>
            <a:r>
              <a:rPr lang="en-US" dirty="0"/>
              <a:t>)</a:t>
            </a:r>
          </a:p>
          <a:p>
            <a:pPr lvl="1"/>
            <a:r>
              <a:rPr lang="en-US" dirty="0"/>
              <a:t>Water type matters for </a:t>
            </a:r>
            <a:r>
              <a:rPr lang="en-US" dirty="0" err="1"/>
              <a:t>multophilia</a:t>
            </a:r>
            <a:r>
              <a:rPr lang="en-US" dirty="0"/>
              <a:t> and sul1, actually a small negative (not significant) for P. a.</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positive water differences.</a:t>
            </a:r>
          </a:p>
          <a:p>
            <a:pPr lvl="1"/>
            <a:r>
              <a:rPr lang="en-US" dirty="0"/>
              <a:t>P. aeruginosa no linear time trend (cubic pops up though) or difference between the water treatments</a:t>
            </a:r>
          </a:p>
          <a:p>
            <a:r>
              <a:rPr lang="en-US" dirty="0"/>
              <a:t>Presumably positive time trends in the water (</a:t>
            </a:r>
            <a:r>
              <a:rPr lang="en-US"/>
              <a:t>unexpected?) may </a:t>
            </a:r>
            <a:r>
              <a:rPr lang="en-US" dirty="0"/>
              <a:t>possibly be a bit of a confounding variable for interpreting the accumulation on microplastics over time.</a:t>
            </a:r>
          </a:p>
        </p:txBody>
      </p:sp>
    </p:spTree>
    <p:extLst>
      <p:ext uri="{BB962C8B-B14F-4D97-AF65-F5344CB8AC3E}">
        <p14:creationId xmlns:p14="http://schemas.microsoft.com/office/powerpoint/2010/main" val="119960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4" name="Picture 3">
            <a:extLst>
              <a:ext uri="{FF2B5EF4-FFF2-40B4-BE49-F238E27FC236}">
                <a16:creationId xmlns:a16="http://schemas.microsoft.com/office/drawing/2014/main" id="{DD446A9D-A25C-E05F-6209-211D3BEFC32F}"/>
              </a:ext>
            </a:extLst>
          </p:cNvPr>
          <p:cNvPicPr>
            <a:picLocks noChangeAspect="1"/>
          </p:cNvPicPr>
          <p:nvPr/>
        </p:nvPicPr>
        <p:blipFill>
          <a:blip r:embed="rId2"/>
          <a:stretch>
            <a:fillRect/>
          </a:stretch>
        </p:blipFill>
        <p:spPr>
          <a:xfrm>
            <a:off x="2586413" y="1690688"/>
            <a:ext cx="8361649" cy="3976231"/>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06878" y="296883"/>
            <a:ext cx="2731325" cy="938151"/>
          </a:xfrm>
        </p:spPr>
        <p:txBody>
          <a:bodyPr>
            <a:normAutofit/>
          </a:bodyPr>
          <a:lstStyle/>
          <a:p>
            <a:r>
              <a:rPr lang="en-US" sz="2000" dirty="0"/>
              <a:t>Microplastics: </a:t>
            </a:r>
            <a:r>
              <a:rPr lang="en-US" sz="2000" dirty="0" err="1"/>
              <a:t>S_maltophilia</a:t>
            </a:r>
            <a:r>
              <a:rPr lang="en-US" sz="2000" dirty="0"/>
              <a:t> data transformation</a:t>
            </a:r>
          </a:p>
        </p:txBody>
      </p:sp>
      <p:sp>
        <p:nvSpPr>
          <p:cNvPr id="3" name="Title 1">
            <a:extLst>
              <a:ext uri="{FF2B5EF4-FFF2-40B4-BE49-F238E27FC236}">
                <a16:creationId xmlns:a16="http://schemas.microsoft.com/office/drawing/2014/main" id="{246097DE-5335-6BB6-24A4-609029F00200}"/>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-All transformations fail normality at p&lt;0.05</a:t>
            </a:r>
          </a:p>
          <a:p>
            <a:r>
              <a:rPr lang="en-US" sz="2000" dirty="0"/>
              <a:t>-The box-cox transformation does a bit better inducing normality</a:t>
            </a:r>
          </a:p>
          <a:p>
            <a:r>
              <a:rPr lang="en-US" sz="2000" dirty="0"/>
              <a:t>-ln and log10 essentially equivalent, not too far behind</a:t>
            </a:r>
          </a:p>
        </p:txBody>
      </p:sp>
      <p:pic>
        <p:nvPicPr>
          <p:cNvPr id="5" name="Picture 4">
            <a:extLst>
              <a:ext uri="{FF2B5EF4-FFF2-40B4-BE49-F238E27FC236}">
                <a16:creationId xmlns:a16="http://schemas.microsoft.com/office/drawing/2014/main" id="{7A020331-2431-8D00-9559-B3835322D9C4}"/>
              </a:ext>
            </a:extLst>
          </p:cNvPr>
          <p:cNvPicPr>
            <a:picLocks noChangeAspect="1"/>
          </p:cNvPicPr>
          <p:nvPr/>
        </p:nvPicPr>
        <p:blipFill>
          <a:blip r:embed="rId2"/>
          <a:stretch>
            <a:fillRect/>
          </a:stretch>
        </p:blipFill>
        <p:spPr>
          <a:xfrm>
            <a:off x="3319152" y="389154"/>
            <a:ext cx="8499701" cy="5708825"/>
          </a:xfrm>
          <a:prstGeom prst="rect">
            <a:avLst/>
          </a:prstGeom>
        </p:spPr>
      </p:pic>
    </p:spTree>
    <p:extLst>
      <p:ext uri="{BB962C8B-B14F-4D97-AF65-F5344CB8AC3E}">
        <p14:creationId xmlns:p14="http://schemas.microsoft.com/office/powerpoint/2010/main" val="401322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E2CD-3B38-B2CD-FA4F-FFF1AE6768E6}"/>
              </a:ext>
            </a:extLst>
          </p:cNvPr>
          <p:cNvSpPr>
            <a:spLocks noGrp="1"/>
          </p:cNvSpPr>
          <p:nvPr>
            <p:ph type="title"/>
          </p:nvPr>
        </p:nvSpPr>
        <p:spPr/>
        <p:txBody>
          <a:bodyPr/>
          <a:lstStyle/>
          <a:p>
            <a:r>
              <a:rPr lang="en-US" sz="4400" dirty="0"/>
              <a:t>S </a:t>
            </a:r>
            <a:r>
              <a:rPr lang="en-US" sz="4400" dirty="0" err="1"/>
              <a:t>maltophilia</a:t>
            </a:r>
            <a:r>
              <a:rPr lang="en-US" sz="4400" dirty="0"/>
              <a:t>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E5E1B320-668C-B33E-59D6-A8DB161D2280}"/>
              </a:ext>
            </a:extLst>
          </p:cNvPr>
          <p:cNvSpPr>
            <a:spLocks noGrp="1"/>
          </p:cNvSpPr>
          <p:nvPr>
            <p:ph idx="1"/>
          </p:nvPr>
        </p:nvSpPr>
        <p:spPr>
          <a:xfrm>
            <a:off x="157851" y="1554691"/>
            <a:ext cx="4439549" cy="4351338"/>
          </a:xfrm>
        </p:spPr>
        <p:txBody>
          <a:bodyPr/>
          <a:lstStyle/>
          <a:p>
            <a:r>
              <a:rPr lang="en-US" dirty="0"/>
              <a:t>Mixed on plastic type, only </a:t>
            </a:r>
            <a:r>
              <a:rPr lang="en-US" dirty="0" err="1"/>
              <a:t>ldpe</a:t>
            </a:r>
            <a:r>
              <a:rPr lang="en-US" dirty="0"/>
              <a:t> close to significance</a:t>
            </a:r>
          </a:p>
          <a:p>
            <a:r>
              <a:rPr lang="en-US" dirty="0"/>
              <a:t>Treatment significant</a:t>
            </a:r>
          </a:p>
          <a:p>
            <a:r>
              <a:rPr lang="en-US" dirty="0"/>
              <a:t>Linear with time most significant</a:t>
            </a:r>
          </a:p>
        </p:txBody>
      </p:sp>
      <p:pic>
        <p:nvPicPr>
          <p:cNvPr id="5" name="Picture 4">
            <a:extLst>
              <a:ext uri="{FF2B5EF4-FFF2-40B4-BE49-F238E27FC236}">
                <a16:creationId xmlns:a16="http://schemas.microsoft.com/office/drawing/2014/main" id="{29CA2DB1-E707-C177-FEAF-6E1607A8D9E5}"/>
              </a:ext>
            </a:extLst>
          </p:cNvPr>
          <p:cNvPicPr>
            <a:picLocks noChangeAspect="1"/>
          </p:cNvPicPr>
          <p:nvPr/>
        </p:nvPicPr>
        <p:blipFill>
          <a:blip r:embed="rId2"/>
          <a:stretch>
            <a:fillRect/>
          </a:stretch>
        </p:blipFill>
        <p:spPr>
          <a:xfrm>
            <a:off x="5035416" y="1690688"/>
            <a:ext cx="6998733" cy="4857842"/>
          </a:xfrm>
          <a:prstGeom prst="rect">
            <a:avLst/>
          </a:prstGeom>
        </p:spPr>
      </p:pic>
    </p:spTree>
    <p:extLst>
      <p:ext uri="{BB962C8B-B14F-4D97-AF65-F5344CB8AC3E}">
        <p14:creationId xmlns:p14="http://schemas.microsoft.com/office/powerpoint/2010/main" val="404491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2" y="365124"/>
            <a:ext cx="4305307" cy="3063875"/>
          </a:xfrm>
        </p:spPr>
        <p:txBody>
          <a:bodyPr>
            <a:normAutofit fontScale="90000"/>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and water treatment variable kept</a:t>
            </a:r>
            <a:br>
              <a:rPr lang="en-US" sz="3200" dirty="0"/>
            </a:br>
            <a:r>
              <a:rPr lang="en-US" sz="3200" dirty="0"/>
              <a:t>-plastic type is dropped by the step wise but AIC difference is less than 1 so close to being included</a:t>
            </a:r>
          </a:p>
        </p:txBody>
      </p:sp>
      <p:pic>
        <p:nvPicPr>
          <p:cNvPr id="5" name="Picture 4">
            <a:extLst>
              <a:ext uri="{FF2B5EF4-FFF2-40B4-BE49-F238E27FC236}">
                <a16:creationId xmlns:a16="http://schemas.microsoft.com/office/drawing/2014/main" id="{E4347DE8-05D8-6632-E600-2A7659D602AC}"/>
              </a:ext>
            </a:extLst>
          </p:cNvPr>
          <p:cNvPicPr>
            <a:picLocks noChangeAspect="1"/>
          </p:cNvPicPr>
          <p:nvPr/>
        </p:nvPicPr>
        <p:blipFill>
          <a:blip r:embed="rId2"/>
          <a:stretch>
            <a:fillRect/>
          </a:stretch>
        </p:blipFill>
        <p:spPr>
          <a:xfrm>
            <a:off x="0" y="3920066"/>
            <a:ext cx="5829600" cy="2463927"/>
          </a:xfrm>
          <a:prstGeom prst="rect">
            <a:avLst/>
          </a:prstGeom>
        </p:spPr>
      </p:pic>
      <p:pic>
        <p:nvPicPr>
          <p:cNvPr id="7" name="Picture 6">
            <a:extLst>
              <a:ext uri="{FF2B5EF4-FFF2-40B4-BE49-F238E27FC236}">
                <a16:creationId xmlns:a16="http://schemas.microsoft.com/office/drawing/2014/main" id="{D7AACE48-0E56-7181-9817-0B91E7D4AE90}"/>
              </a:ext>
            </a:extLst>
          </p:cNvPr>
          <p:cNvPicPr>
            <a:picLocks noChangeAspect="1"/>
          </p:cNvPicPr>
          <p:nvPr/>
        </p:nvPicPr>
        <p:blipFill>
          <a:blip r:embed="rId3"/>
          <a:stretch>
            <a:fillRect/>
          </a:stretch>
        </p:blipFill>
        <p:spPr>
          <a:xfrm>
            <a:off x="6043140" y="524713"/>
            <a:ext cx="5620347" cy="2972570"/>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535382" cy="1603513"/>
          </a:xfrm>
        </p:spPr>
        <p:txBody>
          <a:bodyPr>
            <a:normAutofit/>
          </a:bodyPr>
          <a:lstStyle/>
          <a:p>
            <a:r>
              <a:rPr lang="en-US" sz="2000" dirty="0"/>
              <a:t>intI1 data transformation</a:t>
            </a:r>
          </a:p>
        </p:txBody>
      </p:sp>
      <p:pic>
        <p:nvPicPr>
          <p:cNvPr id="4" name="Picture 3">
            <a:extLst>
              <a:ext uri="{FF2B5EF4-FFF2-40B4-BE49-F238E27FC236}">
                <a16:creationId xmlns:a16="http://schemas.microsoft.com/office/drawing/2014/main" id="{9A16E570-3B19-BB27-044F-B6DDF2B8187A}"/>
              </a:ext>
            </a:extLst>
          </p:cNvPr>
          <p:cNvPicPr>
            <a:picLocks noChangeAspect="1"/>
          </p:cNvPicPr>
          <p:nvPr/>
        </p:nvPicPr>
        <p:blipFill>
          <a:blip r:embed="rId2"/>
          <a:stretch>
            <a:fillRect/>
          </a:stretch>
        </p:blipFill>
        <p:spPr>
          <a:xfrm>
            <a:off x="3031670" y="838200"/>
            <a:ext cx="8805214" cy="5730980"/>
          </a:xfrm>
          <a:prstGeom prst="rect">
            <a:avLst/>
          </a:prstGeom>
        </p:spPr>
      </p:pic>
      <p:sp>
        <p:nvSpPr>
          <p:cNvPr id="3" name="Title 1">
            <a:extLst>
              <a:ext uri="{FF2B5EF4-FFF2-40B4-BE49-F238E27FC236}">
                <a16:creationId xmlns:a16="http://schemas.microsoft.com/office/drawing/2014/main" id="{4A7A38BE-5360-87AE-A449-E5E06A3EEFB6}"/>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-All transformations fail normality at p&lt;0.05</a:t>
            </a:r>
          </a:p>
          <a:p>
            <a:r>
              <a:rPr lang="en-US" sz="2000" dirty="0"/>
              <a:t>-The log transformations do a bit better inducing normality, but neither do a great job</a:t>
            </a:r>
          </a:p>
          <a:p>
            <a:endParaRPr lang="en-US" sz="2000" dirty="0"/>
          </a:p>
        </p:txBody>
      </p:sp>
    </p:spTree>
    <p:extLst>
      <p:ext uri="{BB962C8B-B14F-4D97-AF65-F5344CB8AC3E}">
        <p14:creationId xmlns:p14="http://schemas.microsoft.com/office/powerpoint/2010/main" val="45019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18E0-6833-2382-088A-8454E0D4DCAD}"/>
              </a:ext>
            </a:extLst>
          </p:cNvPr>
          <p:cNvSpPr>
            <a:spLocks noGrp="1"/>
          </p:cNvSpPr>
          <p:nvPr>
            <p:ph type="title"/>
          </p:nvPr>
        </p:nvSpPr>
        <p:spPr>
          <a:xfrm>
            <a:off x="773545" y="134216"/>
            <a:ext cx="10515600" cy="1325563"/>
          </a:xfrm>
        </p:spPr>
        <p:txBody>
          <a:bodyPr/>
          <a:lstStyle/>
          <a:p>
            <a:r>
              <a:rPr lang="en-US" sz="4400" dirty="0"/>
              <a:t>Int1 </a:t>
            </a:r>
            <a:r>
              <a:rPr lang="en-US" sz="4400" dirty="0" err="1"/>
              <a:t>mp</a:t>
            </a:r>
            <a:r>
              <a:rPr lang="en-US" sz="4400" dirty="0"/>
              <a:t> </a:t>
            </a:r>
            <a:r>
              <a:rPr lang="en-US" sz="4400" dirty="0" err="1"/>
              <a:t>glm</a:t>
            </a:r>
            <a:r>
              <a:rPr lang="en-US" sz="4400" dirty="0"/>
              <a:t> full model</a:t>
            </a:r>
            <a:endParaRPr lang="en-US" dirty="0"/>
          </a:p>
        </p:txBody>
      </p:sp>
      <p:pic>
        <p:nvPicPr>
          <p:cNvPr id="5" name="Picture 4">
            <a:extLst>
              <a:ext uri="{FF2B5EF4-FFF2-40B4-BE49-F238E27FC236}">
                <a16:creationId xmlns:a16="http://schemas.microsoft.com/office/drawing/2014/main" id="{32B5C9F0-C908-C56D-712B-8B60CE87F1C1}"/>
              </a:ext>
            </a:extLst>
          </p:cNvPr>
          <p:cNvPicPr>
            <a:picLocks noChangeAspect="1"/>
          </p:cNvPicPr>
          <p:nvPr/>
        </p:nvPicPr>
        <p:blipFill>
          <a:blip r:embed="rId2"/>
          <a:stretch>
            <a:fillRect/>
          </a:stretch>
        </p:blipFill>
        <p:spPr>
          <a:xfrm>
            <a:off x="5331681" y="1554691"/>
            <a:ext cx="5672572" cy="4312887"/>
          </a:xfrm>
          <a:prstGeom prst="rect">
            <a:avLst/>
          </a:prstGeom>
        </p:spPr>
      </p:pic>
      <p:sp>
        <p:nvSpPr>
          <p:cNvPr id="8" name="Content Placeholder 2">
            <a:extLst>
              <a:ext uri="{FF2B5EF4-FFF2-40B4-BE49-F238E27FC236}">
                <a16:creationId xmlns:a16="http://schemas.microsoft.com/office/drawing/2014/main" id="{8A5F503F-3869-0BDE-1C8E-ED12EDDD99AE}"/>
              </a:ext>
            </a:extLst>
          </p:cNvPr>
          <p:cNvSpPr>
            <a:spLocks noGrp="1"/>
          </p:cNvSpPr>
          <p:nvPr>
            <p:ph idx="1"/>
          </p:nvPr>
        </p:nvSpPr>
        <p:spPr>
          <a:xfrm>
            <a:off x="157851" y="1554691"/>
            <a:ext cx="4439549" cy="4351338"/>
          </a:xfrm>
        </p:spPr>
        <p:txBody>
          <a:bodyPr/>
          <a:lstStyle/>
          <a:p>
            <a:r>
              <a:rPr lang="en-US" dirty="0"/>
              <a:t>Mixed on plastic type again, </a:t>
            </a:r>
            <a:r>
              <a:rPr lang="en-US" dirty="0" err="1"/>
              <a:t>ldpe</a:t>
            </a:r>
            <a:r>
              <a:rPr lang="en-US" dirty="0"/>
              <a:t> is significant</a:t>
            </a:r>
          </a:p>
          <a:p>
            <a:r>
              <a:rPr lang="en-US" dirty="0"/>
              <a:t>Treatment a small (and insignificant) positive bump for amended water</a:t>
            </a:r>
          </a:p>
          <a:p>
            <a:r>
              <a:rPr lang="en-US" dirty="0"/>
              <a:t>Linear with time most significant (again)</a:t>
            </a:r>
          </a:p>
        </p:txBody>
      </p:sp>
    </p:spTree>
    <p:extLst>
      <p:ext uri="{BB962C8B-B14F-4D97-AF65-F5344CB8AC3E}">
        <p14:creationId xmlns:p14="http://schemas.microsoft.com/office/powerpoint/2010/main" val="11095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1564</Words>
  <Application>Microsoft Office PowerPoint</Application>
  <PresentationFormat>Widescreen</PresentationFormat>
  <Paragraphs>93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Methods</vt:lpstr>
      <vt:lpstr>Results</vt:lpstr>
      <vt:lpstr>Transformations</vt:lpstr>
      <vt:lpstr>Microplastic data</vt:lpstr>
      <vt:lpstr>Microplastics: S_maltophilia data transformation</vt:lpstr>
      <vt:lpstr>S maltophilia mp glm full model</vt:lpstr>
      <vt:lpstr>S maltophilia mp glm step -time and water treatment variable kept -plastic type is dropped by the step wise but AIC difference is less than 1 so close to being included</vt:lpstr>
      <vt:lpstr>intI1 data transformation</vt:lpstr>
      <vt:lpstr>Int1 mp glm full model</vt:lpstr>
      <vt:lpstr>Int1 mp step - time kept, linear - plastic type is significant - treatment type is dropped</vt:lpstr>
      <vt:lpstr>Sul1 data transformation</vt:lpstr>
      <vt:lpstr>Sul1 mp glm full model</vt:lpstr>
      <vt:lpstr>Sul1 mp step -everything kept -time linear but other choices also work</vt:lpstr>
      <vt:lpstr>P. a data transformation</vt:lpstr>
      <vt:lpstr>P aeruginosa mp glm full model</vt:lpstr>
      <vt:lpstr>P. aeruginosa mp step - time kept and significant  - water type dropped again</vt:lpstr>
      <vt:lpstr>Water Data</vt:lpstr>
      <vt:lpstr>S_maltophilia water data transformation</vt:lpstr>
      <vt:lpstr>S maltophilia water glm full model</vt:lpstr>
      <vt:lpstr>S maltophilia water stepwise --time trend kept, little more support for quadratic versus linear - water type not significant in full model but kept in stepwise </vt:lpstr>
      <vt:lpstr>intI1 water data transformation</vt:lpstr>
      <vt:lpstr>Int1 water glm full model</vt:lpstr>
      <vt:lpstr>Int1 water step --linear time trend (and cubic) and positive TWW difference remain in step model</vt:lpstr>
      <vt:lpstr>sul1 data transformation</vt:lpstr>
      <vt:lpstr>Sul1 water glm full model</vt:lpstr>
      <vt:lpstr>Sul1 water step glm --time trend and TWW difference remain, step wise does not drop anything</vt:lpstr>
      <vt:lpstr>P_aeruginosa data transformation</vt:lpstr>
      <vt:lpstr>P aeruginosa water glm full model</vt:lpstr>
      <vt:lpstr>P. aeruginosa water step -water treatment dropped in stepwise</vt:lpstr>
      <vt:lpstr>Full glm coefficients (log10)</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18</cp:revision>
  <dcterms:created xsi:type="dcterms:W3CDTF">2024-05-08T13:51:44Z</dcterms:created>
  <dcterms:modified xsi:type="dcterms:W3CDTF">2024-06-06T03:19:40Z</dcterms:modified>
</cp:coreProperties>
</file>