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1" Type="http://schemas.openxmlformats.org/officeDocument/2006/relationships/viewProps" Target="viewProps.xml" /><Relationship Id="rId30" Type="http://schemas.openxmlformats.org/officeDocument/2006/relationships/presProps" Target="presProps.xml" /><Relationship Id="rId1" Type="http://schemas.openxmlformats.org/officeDocument/2006/relationships/slideMaster" Target="slideMasters/slideMaster1.xml" /><Relationship Id="rId33" Type="http://schemas.openxmlformats.org/officeDocument/2006/relationships/tableStyles" Target="tableStyles.xml" /><Relationship Id="rId3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0.png"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6.png" /><Relationship Id="rId2" Type="http://schemas.openxmlformats.org/officeDocument/2006/relationships/image" Target="../media/image1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2.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Tabular data analysis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Leo Lahti</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p>
        </p:txBody>
      </p:sp>
      <p:pic>
        <p:nvPicPr>
          <p:cNvPr descr="images/paste-B5BEB852.png" id="0" name="Picture 1"/>
          <p:cNvPicPr>
            <a:picLocks noGrp="1" noChangeAspect="1"/>
          </p:cNvPicPr>
          <p:nvPr/>
        </p:nvPicPr>
        <p:blipFill>
          <a:blip r:embed="rId2"/>
          <a:stretch>
            <a:fillRect/>
          </a:stretch>
        </p:blipFill>
        <p:spPr bwMode="auto">
          <a:xfrm>
            <a:off x="3568700" y="1333500"/>
            <a:ext cx="5105400" cy="212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99C3A18C.png" id="0" name="Picture 1"/>
          <p:cNvPicPr>
            <a:picLocks noGrp="1" noChangeAspect="1"/>
          </p:cNvPicPr>
          <p:nvPr/>
        </p:nvPicPr>
        <p:blipFill>
          <a:blip r:embed="rId2"/>
          <a:stretch>
            <a:fillRect/>
          </a:stretch>
        </p:blipFill>
        <p:spPr bwMode="auto">
          <a:xfrm>
            <a:off x="457200" y="1600200"/>
            <a:ext cx="4038600" cy="2578100"/>
          </a:xfrm>
          <a:prstGeom prst="rect">
            <a:avLst/>
          </a:prstGeom>
          <a:noFill/>
          <a:ln w="9525">
            <a:noFill/>
            <a:headEnd/>
            <a:tailEnd/>
          </a:ln>
        </p:spPr>
      </p:pic>
      <p:pic>
        <p:nvPicPr>
          <p:cNvPr descr="images/paste-E3910F24.png" id="0" name="Picture 1"/>
          <p:cNvPicPr>
            <a:picLocks noGrp="1" noChangeAspect="1"/>
          </p:cNvPicPr>
          <p:nvPr/>
        </p:nvPicPr>
        <p:blipFill>
          <a:blip r:embed="rId3"/>
          <a:stretch>
            <a:fillRect/>
          </a:stretch>
        </p:blipFill>
        <p:spPr bwMode="auto">
          <a:xfrm>
            <a:off x="4927600" y="1193800"/>
            <a:ext cx="34925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p>
          <a:p>
            <a:pPr lvl="0" indent="0" marL="0">
              <a:buNone/>
            </a:pPr>
            <a:r>
              <a:rPr/>
              <a:t>High-quality reference genomes are required for functional characterization and taxonomic assignment of the human gut microbiota.</a:t>
            </a:r>
          </a:p>
          <a:p>
            <a:pPr lvl="0" indent="0" marL="0">
              <a:buNone/>
            </a:pPr>
            <a:r>
              <a:rPr/>
              <a:t>Unified Human Gastrointestinal Genome (UHGG):</a:t>
            </a:r>
          </a:p>
          <a:p>
            <a:pPr lvl="0"/>
            <a:r>
              <a:rPr/>
              <a:t>4,644 gut prokaryotes (&gt;70% lack cultured representatives)</a:t>
            </a:r>
          </a:p>
          <a:p>
            <a:pPr lvl="0"/>
            <a:r>
              <a:rPr/>
              <a:t>204,938 nonredundant genomes</a:t>
            </a:r>
          </a:p>
          <a:p>
            <a:pPr lvl="0"/>
            <a:r>
              <a:rPr/>
              <a:t>Encode &gt;170 million protein sequences, collated into Unified Human Gastrointestinal Protein (UHGP) catalog.</a:t>
            </a:r>
          </a:p>
          <a:p>
            <a:pPr lvl="0" indent="0" marL="0">
              <a:buNone/>
            </a:pPr>
            <a:r>
              <a:rPr/>
              <a:t>UHGP more than doubles the number of gut proteins in comparison to those present in the Integrated Gene Catalog.</a:t>
            </a:r>
          </a:p>
          <a:p>
            <a:pPr lvl="0"/>
            <a:r>
              <a:rPr/>
              <a:t>40% of the UHGP lack functional annotations</a:t>
            </a:r>
          </a:p>
          <a:p>
            <a:pPr lvl="0"/>
            <a:r>
              <a:rPr/>
              <a:t>Intraspecies genomic variation analyses revealed a large reservoir of accessory genes and single-nucleotide variants, many of which are specific to individual human populations.</a:t>
            </a:r>
          </a:p>
          <a:p>
            <a:pPr lvl="0" indent="0" marL="0">
              <a:buNone/>
            </a:pPr>
            <a:r>
              <a:rPr/>
              <a:t>The UHGG and UHGP collections enable studies linking genotypes to phenotypes in the human gut microbiome.</a:t>
            </a:r>
          </a:p>
          <a:p>
            <a:pPr lvl="0" indent="0" marL="0">
              <a:spcBef>
                <a:spcPts val="3000"/>
              </a:spcBef>
              <a:buNone/>
            </a:pPr>
            <a:r>
              <a:rPr b="1"/>
              <a:t>Estimating species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images/paste-2AD9955A.png" id="0" name="Picture 1"/>
          <p:cNvPicPr>
            <a:picLocks noGrp="1" noChangeAspect="1"/>
          </p:cNvPicPr>
          <p:nvPr/>
        </p:nvPicPr>
        <p:blipFill>
          <a:blip r:embed="rId2"/>
          <a:stretch>
            <a:fillRect/>
          </a:stretch>
        </p:blipFill>
        <p:spPr bwMode="auto">
          <a:xfrm>
            <a:off x="1485900" y="1193800"/>
            <a:ext cx="19812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Copyright © Claudia Zirion, Diego Garfias, Vanessa Arellano, Aaron Jaime, Abel Lovaco, Daniel Díaz, Abraham Avelar, Nelly Sélem https://carpentries-incubator.github.io/metagenomics-workshop/)</a:t>
            </a:r>
          </a:p>
        </p:txBody>
      </p:sp>
      <p:sp>
        <p:nvSpPr>
          <p:cNvPr id="4" name="Content Placeholder 3"/>
          <p:cNvSpPr>
            <a:spLocks noGrp="1"/>
          </p:cNvSpPr>
          <p:nvPr>
            <p:ph idx="2" sz="half"/>
          </p:nvPr>
        </p:nvSpPr>
        <p:spPr/>
        <p:txBody>
          <a:bodyPr/>
          <a:lstStyle/>
          <a:p>
            <a:pPr lvl="0" indent="0" marL="0">
              <a:buNone/>
            </a:pP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965269D9.png" id="0" name="Picture 1"/>
          <p:cNvPicPr>
            <a:picLocks noGrp="1" noChangeAspect="1"/>
          </p:cNvPicPr>
          <p:nvPr/>
        </p:nvPicPr>
        <p:blipFill>
          <a:blip r:embed="rId2"/>
          <a:stretch>
            <a:fillRect/>
          </a:stretch>
        </p:blipFill>
        <p:spPr bwMode="auto">
          <a:xfrm>
            <a:off x="457200" y="2057400"/>
            <a:ext cx="4038600" cy="1651000"/>
          </a:xfrm>
          <a:prstGeom prst="rect">
            <a:avLst/>
          </a:prstGeom>
          <a:noFill/>
          <a:ln w="9525">
            <a:noFill/>
            <a:headEnd/>
            <a:tailEnd/>
          </a:ln>
        </p:spPr>
      </p:pic>
      <p:pic>
        <p:nvPicPr>
          <p:cNvPr descr="images/paste-422AB61F.png" id="0" name="Picture 1"/>
          <p:cNvPicPr>
            <a:picLocks noGrp="1" noChangeAspect="1"/>
          </p:cNvPicPr>
          <p:nvPr/>
        </p:nvPicPr>
        <p:blipFill>
          <a:blip r:embed="rId3"/>
          <a:stretch>
            <a:fillRect/>
          </a:stretch>
        </p:blipFill>
        <p:spPr bwMode="auto">
          <a:xfrm>
            <a:off x="5105400" y="1193800"/>
            <a:ext cx="31242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p>
        </p:txBody>
      </p:sp>
      <p:pic>
        <p:nvPicPr>
          <p:cNvPr descr="images/paste-863D0ABE.png" id="0" name="Picture 1"/>
          <p:cNvPicPr>
            <a:picLocks noGrp="1" noChangeAspect="1"/>
          </p:cNvPicPr>
          <p:nvPr/>
        </p:nvPicPr>
        <p:blipFill>
          <a:blip r:embed="rId2"/>
          <a:stretch>
            <a:fillRect/>
          </a:stretch>
        </p:blipFill>
        <p:spPr bwMode="auto">
          <a:xfrm>
            <a:off x="3568700" y="1816100"/>
            <a:ext cx="5105400" cy="1168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9F79604.png" id="0" name="Picture 1"/>
          <p:cNvPicPr>
            <a:picLocks noGrp="1" noChangeAspect="1"/>
          </p:cNvPicPr>
          <p:nvPr/>
        </p:nvPicPr>
        <p:blipFill>
          <a:blip r:embed="rId2"/>
          <a:stretch>
            <a:fillRect/>
          </a:stretch>
        </p:blipFill>
        <p:spPr bwMode="auto">
          <a:xfrm>
            <a:off x="457200" y="2540000"/>
            <a:ext cx="4038600" cy="698500"/>
          </a:xfrm>
          <a:prstGeom prst="rect">
            <a:avLst/>
          </a:prstGeom>
          <a:noFill/>
          <a:ln w="9525">
            <a:noFill/>
            <a:headEnd/>
            <a:tailEnd/>
          </a:ln>
        </p:spPr>
      </p:pic>
      <p:pic>
        <p:nvPicPr>
          <p:cNvPr descr="images/paste-FFF6AC22.png" id="0" name="Picture 1"/>
          <p:cNvPicPr>
            <a:picLocks noGrp="1" noChangeAspect="1"/>
          </p:cNvPicPr>
          <p:nvPr/>
        </p:nvPicPr>
        <p:blipFill>
          <a:blip r:embed="rId3"/>
          <a:stretch>
            <a:fillRect/>
          </a:stretch>
        </p:blipFill>
        <p:spPr bwMode="auto">
          <a:xfrm>
            <a:off x="4787900" y="1193800"/>
            <a:ext cx="37592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Common alpha diversity indices</a:t>
            </a:r>
          </a:p>
          <a:p>
            <a:pPr lvl="0" indent="0" marL="0">
              <a:buNone/>
            </a:pPr>
            <a:r>
              <a:rPr b="1"/>
              <a:t>Phylogenetically neutral diversities:</a:t>
            </a:r>
          </a:p>
          <a:p>
            <a:pPr lvl="0"/>
            <a:r>
              <a:rPr/>
              <a:t>Richness (observed, Chao1, ACE)</a:t>
            </a:r>
          </a:p>
          <a:p>
            <a:pPr lvl="0"/>
            <a:r>
              <a:rPr/>
              <a:t>Evenness (Pielou’s evenness)</a:t>
            </a:r>
          </a:p>
          <a:p>
            <a:pPr lvl="0"/>
            <a:r>
              <a:rPr/>
              <a:t>Diversity (inverse Simpson, Shannon)</a:t>
            </a:r>
          </a:p>
          <a:p>
            <a:pPr lvl="0" indent="0" marL="0">
              <a:buNone/>
            </a:pPr>
            <a:r>
              <a:rPr b="1"/>
              <a:t>Phylogeny-aware diversities:</a:t>
            </a:r>
          </a:p>
          <a:p>
            <a:pPr lvl="0"/>
            <a:r>
              <a:rPr/>
              <a:t>Faith diversity index</a:t>
            </a:r>
          </a:p>
          <a:p>
            <a:pPr lvl="0" indent="0" marL="0">
              <a:spcBef>
                <a:spcPts val="3000"/>
              </a:spcBef>
              <a:buNone/>
            </a:pPr>
            <a:r>
              <a:rPr b="1"/>
              <a:t>Phylogenetic diversity indices</a:t>
            </a:r>
          </a:p>
        </p:txBody>
      </p:sp>
      <p:pic>
        <p:nvPicPr>
          <p:cNvPr descr="images/paste-78D6AFB5.png" id="0" name="Picture 1"/>
          <p:cNvPicPr>
            <a:picLocks noGrp="1" noChangeAspect="1"/>
          </p:cNvPicPr>
          <p:nvPr/>
        </p:nvPicPr>
        <p:blipFill>
          <a:blip r:embed="rId2"/>
          <a:stretch>
            <a:fillRect/>
          </a:stretch>
        </p:blipFill>
        <p:spPr bwMode="auto">
          <a:xfrm>
            <a:off x="3568700" y="1536700"/>
            <a:ext cx="5105400" cy="1701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DD6C75BB.png" id="0" name="Picture 1"/>
          <p:cNvPicPr>
            <a:picLocks noGrp="1" noChangeAspect="1"/>
          </p:cNvPicPr>
          <p:nvPr/>
        </p:nvPicPr>
        <p:blipFill>
          <a:blip r:embed="rId2"/>
          <a:stretch>
            <a:fillRect/>
          </a:stretch>
        </p:blipFill>
        <p:spPr bwMode="auto">
          <a:xfrm>
            <a:off x="457200" y="1828800"/>
            <a:ext cx="8229600" cy="212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Recap of Day 1</a:t>
            </a:r>
          </a:p>
          <a:p>
            <a:pPr lvl="0"/>
            <a:r>
              <a:rPr b="1"/>
              <a:t>Data</a:t>
            </a:r>
            <a:r>
              <a:rPr/>
              <a:t>: </a:t>
            </a:r>
            <a:r>
              <a:rPr i="1"/>
              <a:t>SummarizedExperiment</a:t>
            </a:r>
            <a:r>
              <a:rPr/>
              <a:t>: rowData, colData, assays</a:t>
            </a:r>
          </a:p>
          <a:p>
            <a:pPr lvl="0"/>
            <a:r>
              <a:rPr b="1"/>
              <a:t>Methods</a:t>
            </a:r>
            <a:r>
              <a:rPr/>
              <a:t>: subsetting, transformations</a:t>
            </a:r>
          </a:p>
        </p:txBody>
      </p:sp>
      <p:pic>
        <p:nvPicPr>
          <p:cNvPr descr="images/paste-AA8BAE15.png" id="0" name="Picture 1"/>
          <p:cNvPicPr>
            <a:picLocks noGrp="1" noChangeAspect="1"/>
          </p:cNvPicPr>
          <p:nvPr/>
        </p:nvPicPr>
        <p:blipFill>
          <a:blip r:embed="rId2"/>
          <a:stretch>
            <a:fillRect/>
          </a:stretch>
        </p:blipFill>
        <p:spPr bwMode="auto">
          <a:xfrm>
            <a:off x="3568700" y="647700"/>
            <a:ext cx="5105400" cy="34925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Inverse Simpson</a:t>
            </a:r>
          </a:p>
        </p:txBody>
      </p:sp>
      <p:pic>
        <p:nvPicPr>
          <p:cNvPr descr="images/paste-1B870B03.png" id="0" name="Picture 1"/>
          <p:cNvPicPr>
            <a:picLocks noGrp="1" noChangeAspect="1"/>
          </p:cNvPicPr>
          <p:nvPr/>
        </p:nvPicPr>
        <p:blipFill>
          <a:blip r:embed="rId2"/>
          <a:stretch>
            <a:fillRect/>
          </a:stretch>
        </p:blipFill>
        <p:spPr bwMode="auto">
          <a:xfrm>
            <a:off x="3568700" y="1892300"/>
            <a:ext cx="5105400" cy="10160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How likely it is to pick two members of the same species at random?</a:t>
            </a:r>
          </a:p>
        </p:txBody>
      </p:sp>
      <p:pic>
        <p:nvPicPr>
          <p:cNvPr descr="images/paste-37918533.png" id="0" name="Picture 1"/>
          <p:cNvPicPr>
            <a:picLocks noGrp="1" noChangeAspect="1"/>
          </p:cNvPicPr>
          <p:nvPr/>
        </p:nvPicPr>
        <p:blipFill>
          <a:blip r:embed="rId2"/>
          <a:stretch>
            <a:fillRect/>
          </a:stretch>
        </p:blipFill>
        <p:spPr bwMode="auto">
          <a:xfrm>
            <a:off x="3568700" y="279400"/>
            <a:ext cx="5105400" cy="42291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Inverse Simpson</a:t>
                </a:r>
              </a:p>
              <a:p>
                <a:pPr lvl="0" indent="0" marL="0">
                  <a:buNone/>
                </a:pPr>
                <a:r>
                  <a:rPr b="1"/>
                  <a:t>Beware</a:t>
                </a:r>
                <a:r>
                  <a:rPr/>
                  <a:t> the variants:</a:t>
                </a:r>
              </a:p>
              <a:p>
                <a:pPr lvl="0"/>
                <a:r>
                  <a:rPr/>
                  <a:t>Simpson (</a:t>
                </a:r>
                <a14:m>
                  <m:oMath xmlns:m="http://schemas.openxmlformats.org/officeDocument/2006/math">
                    <m:r>
                      <m:t>λ</m:t>
                    </m:r>
                  </m:oMath>
                </a14:m>
                <a:r>
                  <a:rPr/>
                  <a:t>)</a:t>
                </a:r>
              </a:p>
              <a:p>
                <a:pPr lvl="0"/>
                <a:r>
                  <a:rPr/>
                  <a:t>reciprocal Simpson (</a:t>
                </a:r>
                <a14:m>
                  <m:oMath xmlns:m="http://schemas.openxmlformats.org/officeDocument/2006/math">
                    <m:r>
                      <m:t>1</m:t>
                    </m:r>
                    <m:r>
                      <m:rPr>
                        <m:sty m:val="p"/>
                      </m:rPr>
                      <m:t>−</m:t>
                    </m:r>
                    <m:r>
                      <m:t>λ</m:t>
                    </m:r>
                  </m:oMath>
                </a14:m>
                <a:r>
                  <a:rPr/>
                  <a:t>)</a:t>
                </a:r>
              </a:p>
              <a:p>
                <a:pPr lvl="0"/>
                <a:r>
                  <a:rPr/>
                  <a:t>inverse Simpson (</a:t>
                </a:r>
                <a14:m>
                  <m:oMath xmlns:m="http://schemas.openxmlformats.org/officeDocument/2006/math">
                    <m:f>
                      <m:fPr>
                        <m:type m:val="bar"/>
                      </m:fPr>
                      <m:num>
                        <m:r>
                          <m:t>1</m:t>
                        </m:r>
                      </m:num>
                      <m:den>
                        <m:r>
                          <m:t>λ</m:t>
                        </m:r>
                      </m:den>
                    </m:f>
                  </m:oMath>
                </a14:m>
                <a:r>
                  <a:rPr/>
                  <a:t>)</a:t>
                </a:r>
              </a:p>
              <a:p>
                <a:pPr lvl="0" indent="0" marL="0">
                  <a:spcBef>
                    <a:spcPts val="3000"/>
                  </a:spcBef>
                  <a:buNone/>
                </a:pPr>
                <a:r>
                  <a:rPr b="1"/>
                  <a:t>Shannon diversity</a:t>
                </a:r>
              </a:p>
              <a:p>
                <a:pPr lvl="0" indent="0" marL="0">
                  <a:buNone/>
                </a:pPr>
                <a:r>
                  <a:rPr/>
                  <a:t>Shannon Index:</a:t>
                </a:r>
              </a:p>
            </p:txBody>
          </p:sp>
        </mc:Choice>
      </mc:AlternateContent>
      <p:pic>
        <p:nvPicPr>
          <p:cNvPr descr="images/paste-9EC22D90.png" id="0" name="Picture 1"/>
          <p:cNvPicPr>
            <a:picLocks noGrp="1" noChangeAspect="1"/>
          </p:cNvPicPr>
          <p:nvPr/>
        </p:nvPicPr>
        <p:blipFill>
          <a:blip r:embed="rId2"/>
          <a:stretch>
            <a:fillRect/>
          </a:stretch>
        </p:blipFill>
        <p:spPr bwMode="auto">
          <a:xfrm>
            <a:off x="3568700" y="1295400"/>
            <a:ext cx="5105400" cy="21971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True Richness:</a:t>
            </a:r>
          </a:p>
        </p:txBody>
      </p:sp>
      <p:pic>
        <p:nvPicPr>
          <p:cNvPr descr="images/paste-01CE5752.png" id="0" name="Picture 1"/>
          <p:cNvPicPr>
            <a:picLocks noGrp="1" noChangeAspect="1"/>
          </p:cNvPicPr>
          <p:nvPr/>
        </p:nvPicPr>
        <p:blipFill>
          <a:blip r:embed="rId2"/>
          <a:stretch>
            <a:fillRect/>
          </a:stretch>
        </p:blipFill>
        <p:spPr bwMode="auto">
          <a:xfrm>
            <a:off x="3568700" y="1282700"/>
            <a:ext cx="5105400" cy="22225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i="1"/>
              <a:t>True diversity, or the effective number of types, refers to the number of equally abundant types needed for the average proportional abundance of the types to equal what is observed in the dataset of interest.</a:t>
            </a:r>
          </a:p>
          <a:p>
            <a:pPr lvl="0" indent="0" marL="0">
              <a:spcBef>
                <a:spcPts val="3000"/>
              </a:spcBef>
              <a:buNone/>
            </a:pPr>
            <a:r>
              <a:rPr b="1"/>
              <a:t>Evenness</a:t>
            </a:r>
          </a:p>
          <a:p>
            <a:pPr lvl="0" indent="0" marL="0">
              <a:buNone/>
            </a:pPr>
            <a:r>
              <a:rPr/>
              <a:t>H / ln(S)</a:t>
            </a:r>
          </a:p>
          <a:p>
            <a:pPr lvl="0"/>
            <a:r>
              <a:rPr/>
              <a:t>H: Shannon diversity</a:t>
            </a:r>
          </a:p>
          <a:p>
            <a:pPr lvl="0"/>
            <a:r>
              <a:rPr/>
              <a:t>S: Species richness</a:t>
            </a:r>
          </a:p>
          <a:p>
            <a:pPr lvl="0" indent="0" marL="0">
              <a:spcBef>
                <a:spcPts val="3000"/>
              </a:spcBef>
              <a:buNone/>
            </a:pPr>
            <a:r>
              <a:rPr b="1"/>
              <a:t>Hill’s Diversity as a unifying concept</a:t>
            </a:r>
          </a:p>
          <a:p>
            <a:pPr lvl="0" indent="0" marL="0">
              <a:buNone/>
            </a:pPr>
            <a:r>
              <a:rPr b="1"/>
              <a:t>Hill’s alpha diversities</a:t>
            </a:r>
          </a:p>
          <a:p>
            <a:pPr lvl="0" indent="0" marL="0">
              <a:buNone/>
            </a:pPr>
            <a:r>
              <a:rPr/>
              <a:t>R: richness (number of distinct types)</a:t>
            </a:r>
          </a:p>
          <a:p>
            <a:pPr lvl="0" indent="0" marL="0">
              <a:buNone/>
            </a:pPr>
            <a:r>
              <a:rPr/>
              <a:t>pi: proportion of type I</a:t>
            </a:r>
          </a:p>
          <a:p>
            <a:pPr lvl="0" indent="0" marL="0">
              <a:buNone/>
            </a:pPr>
            <a:r>
              <a:rPr/>
              <a:t>Order of diversity:</a:t>
            </a:r>
          </a:p>
          <a:p>
            <a:pPr lvl="0"/>
            <a:r>
              <a:rPr/>
              <a:t>q = 0 : Species Richness</a:t>
            </a:r>
          </a:p>
          <a:p>
            <a:pPr lvl="0"/>
            <a:r>
              <a:rPr/>
              <a:t>q = 1 : Shannon diversity</a:t>
            </a:r>
          </a:p>
          <a:p>
            <a:pPr lvl="0"/>
            <a:r>
              <a:rPr/>
              <a:t>q = 2 : (Inverse) Simpson diversity</a:t>
            </a:r>
          </a:p>
          <a:p>
            <a:pPr lvl="0"/>
            <a:r>
              <a:rPr/>
              <a:t>q ≠ 1 : Renyi entropy</a:t>
            </a:r>
          </a:p>
          <a:p>
            <a:pPr lvl="0" indent="0" marL="0">
              <a:spcBef>
                <a:spcPts val="3000"/>
              </a:spcBef>
              <a:buNone/>
            </a:pPr>
            <a:r>
              <a:rPr b="1"/>
              <a:t>Hill’s Diversity as a unifying concept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BD993C0E.png" id="0" name="Picture 1"/>
          <p:cNvPicPr>
            <a:picLocks noGrp="1" noChangeAspect="1"/>
          </p:cNvPicPr>
          <p:nvPr/>
        </p:nvPicPr>
        <p:blipFill>
          <a:blip r:embed="rId2"/>
          <a:stretch>
            <a:fillRect/>
          </a:stretch>
        </p:blipFill>
        <p:spPr bwMode="auto">
          <a:xfrm>
            <a:off x="812800" y="1193800"/>
            <a:ext cx="3314700" cy="33909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b="1"/>
              <a:t>Hill’s alpha diversities</a:t>
            </a:r>
          </a:p>
          <a:p>
            <a:pPr lvl="0"/>
            <a:r>
              <a:rPr/>
              <a:t>Richness</a:t>
            </a:r>
          </a:p>
          <a:p>
            <a:pPr lvl="0"/>
            <a:r>
              <a:rPr/>
              <a:t>inverse Simpson</a:t>
            </a:r>
          </a:p>
          <a:p>
            <a:pPr lvl="0"/>
            <a:r>
              <a:rPr/>
              <a:t>Shannon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Data wrangling</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Basic data operations</a:t>
                </a:r>
              </a:p>
              <a:p>
                <a:pPr lvl="0"/>
                <a:r>
                  <a:rPr/>
                  <a:t>Transform</a:t>
                </a:r>
              </a:p>
              <a:p>
                <a:pPr lvl="0"/>
                <a:r>
                  <a:rPr/>
                  <a:t>Subset</a:t>
                </a:r>
              </a:p>
              <a:p>
                <a:pPr lvl="0"/>
                <a:r>
                  <a:rPr/>
                  <a:t>Merge</a:t>
                </a:r>
              </a:p>
              <a:p>
                <a:pPr lvl="0"/>
                <a:r>
                  <a:rPr b="1"/>
                  <a:t>Aggregate</a:t>
                </a:r>
              </a:p>
              <a:p>
                <a:pPr lvl="0"/>
                <a:r>
                  <a:rPr/>
                  <a:t>Split</a:t>
                </a:r>
              </a:p>
              <a:p>
                <a:pPr lvl="0" indent="0" marL="0">
                  <a:spcBef>
                    <a:spcPts val="3000"/>
                  </a:spcBef>
                  <a:buNone/>
                </a:pPr>
                <a:r>
                  <a:rPr b="1"/>
                  <a:t>Subsetting</a:t>
                </a:r>
              </a:p>
              <a:p>
                <a:pPr lvl="0" indent="0" marL="0">
                  <a:buNone/>
                </a:pPr>
                <a:r>
                  <a:rPr/>
                  <a:t>Load example data set:</a:t>
                </a:r>
              </a:p>
              <a:p>
                <a:pPr lvl="0" indent="0">
                  <a:buNone/>
                </a:pPr>
                <a:r>
                  <a:rPr>
                    <a:solidFill>
                      <a:srgbClr val="4758AB"/>
                    </a:solidFill>
                    <a:latin typeface="Courier"/>
                  </a:rPr>
                  <a:t>library</a:t>
                </a:r>
                <a:r>
                  <a:rPr>
                    <a:solidFill>
                      <a:srgbClr val="003B4F"/>
                    </a:solidFill>
                    <a:latin typeface="Courier"/>
                  </a:rPr>
                  <a:t>(mia)</a:t>
                </a:r>
                <a:br/>
                <a:r>
                  <a:rPr>
                    <a:solidFill>
                      <a:srgbClr val="4758AB"/>
                    </a:solidFill>
                    <a:latin typeface="Courier"/>
                  </a:rPr>
                  <a:t>data</a:t>
                </a:r>
                <a:r>
                  <a:rPr>
                    <a:solidFill>
                      <a:srgbClr val="003B4F"/>
                    </a:solidFill>
                    <a:latin typeface="Courier"/>
                  </a:rPr>
                  <a:t>(GlobalPatterns)</a:t>
                </a:r>
                <a:br/>
                <a:r>
                  <a:rPr>
                    <a:solidFill>
                      <a:srgbClr val="003B4F"/>
                    </a:solidFill>
                    <a:latin typeface="Courier"/>
                  </a:rPr>
                  <a:t>tse &lt;- GlobalPatterns</a:t>
                </a:r>
              </a:p>
              <a:p>
                <a:pPr lvl="0" indent="0" marL="0">
                  <a:buNone/>
                </a:pPr>
                <a:r>
                  <a:rPr/>
                  <a:t>Check dimension:</a:t>
                </a:r>
              </a:p>
              <a:p>
                <a:pPr lvl="0" indent="0">
                  <a:buNone/>
                </a:pPr>
                <a:r>
                  <a:rPr>
                    <a:solidFill>
                      <a:srgbClr val="4758AB"/>
                    </a:solidFill>
                    <a:latin typeface="Courier"/>
                  </a:rPr>
                  <a:t>dim</a:t>
                </a:r>
                <a:r>
                  <a:rPr>
                    <a:solidFill>
                      <a:srgbClr val="003B4F"/>
                    </a:solidFill>
                    <a:latin typeface="Courier"/>
                  </a:rPr>
                  <a:t>(tse)</a:t>
                </a:r>
              </a:p>
              <a:p>
                <a:pPr lvl="0" indent="0">
                  <a:buNone/>
                </a:pPr>
                <a:r>
                  <a:rPr>
                    <a:latin typeface="Courier"/>
                  </a:rPr>
                  <a:t>[1] 19216    26</a:t>
                </a:r>
              </a:p>
              <a:p>
                <a:pPr lvl="0" indent="0" marL="0">
                  <a:buNone/>
                </a:pPr>
                <a:r>
                  <a:rPr/>
                  <a:t>Check dimension for a subset:</a:t>
                </a:r>
              </a:p>
              <a:p>
                <a:pPr lvl="0" indent="0">
                  <a:buNone/>
                </a:pPr>
                <a:r>
                  <a:rPr>
                    <a:solidFill>
                      <a:srgbClr val="4758AB"/>
                    </a:solidFill>
                    <a:latin typeface="Courier"/>
                  </a:rPr>
                  <a:t>dim</a:t>
                </a:r>
                <a:r>
                  <a:rPr>
                    <a:solidFill>
                      <a:srgbClr val="003B4F"/>
                    </a:solidFill>
                    <a:latin typeface="Courier"/>
                  </a:rPr>
                  <a:t>(tse[</a:t>
                </a:r>
                <a:r>
                  <a:rPr>
                    <a:solidFill>
                      <a:srgbClr val="AD0000"/>
                    </a:solidFill>
                    <a:latin typeface="Courier"/>
                  </a:rPr>
                  <a:t>1</a:t>
                </a:r>
                <a:r>
                  <a:rPr>
                    <a:solidFill>
                      <a:srgbClr val="5E5E5E"/>
                    </a:solidFill>
                    <a:latin typeface="Courier"/>
                  </a:rPr>
                  <a:t>:</a:t>
                </a:r>
                <a:r>
                  <a:rPr>
                    <a:solidFill>
                      <a:srgbClr val="AD0000"/>
                    </a:solidFill>
                    <a:latin typeface="Courier"/>
                  </a:rPr>
                  <a:t>10</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AD0000"/>
                    </a:solidFill>
                    <a:latin typeface="Courier"/>
                  </a:rPr>
                  <a:t>3</a:t>
                </a:r>
                <a:r>
                  <a:rPr>
                    <a:solidFill>
                      <a:srgbClr val="003B4F"/>
                    </a:solidFill>
                    <a:latin typeface="Courier"/>
                  </a:rPr>
                  <a:t>])</a:t>
                </a:r>
              </a:p>
              <a:p>
                <a:pPr lvl="0" indent="0">
                  <a:buNone/>
                </a:pPr>
                <a:r>
                  <a:rPr>
                    <a:latin typeface="Courier"/>
                  </a:rPr>
                  <a:t>[1] 10  3</a:t>
                </a:r>
              </a:p>
              <a:p>
                <a:pPr lvl="0" indent="0" marL="0">
                  <a:spcBef>
                    <a:spcPts val="3000"/>
                  </a:spcBef>
                  <a:buNone/>
                </a:pPr>
                <a:r>
                  <a:rPr b="1"/>
                  <a:t>Transformations</a:t>
                </a:r>
              </a:p>
              <a:p>
                <a:pPr lvl="0"/>
                <a:r>
                  <a:rPr/>
                  <a:t>Presence/absence</a:t>
                </a:r>
              </a:p>
              <a:p>
                <a:pPr lvl="0"/>
                <a:r>
                  <a:rPr/>
                  <a:t>Compositional (percentages)</a:t>
                </a:r>
              </a:p>
              <a:p>
                <a:pPr lvl="0"/>
                <a14:m>
                  <m:oMath xmlns:m="http://schemas.openxmlformats.org/officeDocument/2006/math">
                    <m:r>
                      <m:t>L</m:t>
                    </m:r>
                    <m:r>
                      <m:t>o</m:t>
                    </m:r>
                    <m:sSub>
                      <m:e>
                        <m:r>
                          <m:t>g</m:t>
                        </m:r>
                      </m:e>
                      <m:sub>
                        <m:r>
                          <m:t>10</m:t>
                        </m:r>
                      </m:sub>
                    </m:sSub>
                  </m:oMath>
                </a14:m>
              </a:p>
              <a:p>
                <a:pPr lvl="0"/>
                <a:r>
                  <a:rPr/>
                  <a:t>CLR and other </a:t>
                </a:r>
                <a:r>
                  <a:rPr i="1"/>
                  <a:t>Aitchison</a:t>
                </a:r>
                <a:r>
                  <a:rPr/>
                  <a:t> transformations</a:t>
                </a:r>
              </a:p>
              <a:p>
                <a:pPr lvl="0"/>
                <a:r>
                  <a:rPr/>
                  <a:t>Phylogenetic transformations (e.g. philr)</a:t>
                </a:r>
              </a:p>
              <a:p>
                <a:pPr lvl="0"/>
                <a:r>
                  <a:rPr/>
                  <a:t>Custom transformations</a:t>
                </a:r>
              </a:p>
              <a:p>
                <a:pPr lvl="0" indent="0" marL="0">
                  <a:spcBef>
                    <a:spcPts val="3000"/>
                  </a:spcBef>
                  <a:buNone/>
                </a:pPr>
                <a:r>
                  <a:rPr b="1"/>
                  <a:t>Transformations</a:t>
                </a:r>
              </a:p>
              <a:p>
                <a:pPr lvl="0" indent="0" marL="0">
                  <a:buNone/>
                </a:pPr>
                <a:r>
                  <a:rPr/>
                  <a:t>Task: Alternative assays</a:t>
                </a:r>
              </a:p>
              <a:p>
                <a:pPr lvl="0"/>
                <a:r>
                  <a:rPr/>
                  <a:t>visualize transformed data; histograms, boxplots</a:t>
                </a:r>
              </a:p>
              <a:p>
                <a:pPr lvl="0"/>
                <a:r>
                  <a:rPr/>
                  <a:t>compare different transformations (scatterplot?)</a:t>
                </a:r>
              </a:p>
              <a:p>
                <a:pPr lvl="0" indent="0" marL="0">
                  <a:spcBef>
                    <a:spcPts val="3000"/>
                  </a:spcBef>
                  <a:buNone/>
                </a:pPr>
                <a:r>
                  <a:rPr b="1"/>
                  <a:t>Agglomeration</a:t>
                </a:r>
              </a:p>
              <a:p>
                <a:pPr lvl="0"/>
                <a:r>
                  <a:rPr/>
                  <a:t>taxonomic units</a:t>
                </a:r>
              </a:p>
              <a:p>
                <a:pPr lvl="0"/>
                <a:r>
                  <a:rPr/>
                  <a:t>TreeSE objects</a:t>
                </a:r>
              </a:p>
              <a:p>
                <a:pPr lvl="0" indent="0" marL="0">
                  <a:spcBef>
                    <a:spcPts val="3000"/>
                  </a:spcBef>
                  <a:buNone/>
                </a:pPr>
                <a:r>
                  <a:rPr b="1"/>
                  <a:t>Agglomeration</a:t>
                </a:r>
              </a:p>
              <a:p>
                <a:pPr lvl="0" indent="0" marL="0">
                  <a:buNone/>
                </a:pPr>
                <a:r>
                  <a:rPr/>
                  <a:t>Agglomerate microbiota data to higher taxonomic levels:</a:t>
                </a:r>
              </a:p>
              <a:p>
                <a:pPr lvl="0"/>
                <a:r>
                  <a:rPr/>
                  <a:t>chapter 6.3</a:t>
                </a:r>
              </a:p>
              <a:p>
                <a:pPr lvl="0"/>
                <a:r>
                  <a:rPr/>
                  <a:t>agglomerateByRank</a:t>
                </a:r>
              </a:p>
              <a:p>
                <a:pPr lvl="0"/>
                <a:r>
                  <a:rPr/>
                  <a:t>compare diversity or prevalent features between levels</a:t>
                </a:r>
              </a:p>
              <a:p>
                <a:pPr lvl="0" indent="0" marL="0">
                  <a:spcBef>
                    <a:spcPts val="3000"/>
                  </a:spcBef>
                  <a:buNone/>
                </a:pPr>
                <a:r>
                  <a:rPr b="1"/>
                  <a:t>Alternative experiments</a:t>
                </a:r>
              </a:p>
              <a:p>
                <a:pPr lvl="0" indent="0" marL="0">
                  <a:buNone/>
                </a:pPr>
                <a:r>
                  <a:rPr/>
                  <a:t>Alternative assays vs. alternative experiments?</a:t>
                </a:r>
              </a:p>
              <a:p>
                <a:pPr lvl="0"/>
                <a:r>
                  <a:rPr/>
                  <a:t>Store agglomerated data: </a:t>
                </a:r>
                <a:r>
                  <a:rPr i="1"/>
                  <a:t>altExp</a:t>
                </a:r>
              </a:p>
              <a:p>
                <a:pPr lvl="0"/>
                <a:r>
                  <a:rPr/>
                  <a:t>Do all levels at once: </a:t>
                </a:r>
                <a:r>
                  <a:rPr i="1"/>
                  <a:t>splitByRanks</a:t>
                </a:r>
              </a:p>
              <a:p>
                <a:pPr lvl="0" indent="0" marL="0">
                  <a:spcBef>
                    <a:spcPts val="3000"/>
                  </a:spcBef>
                  <a:buNone/>
                </a:pPr>
                <a:r>
                  <a:rPr b="1"/>
                  <a:t>Splits</a:t>
                </a:r>
              </a:p>
              <a:p>
                <a:pPr lvl="0" indent="0" marL="0">
                  <a:buNone/>
                </a:pPr>
                <a:r>
                  <a:rPr/>
                  <a:t>Splitting by:</a:t>
                </a:r>
              </a:p>
              <a:p>
                <a:pPr lvl="0"/>
                <a:r>
                  <a:rPr/>
                  <a:t>taxonomic units</a:t>
                </a:r>
              </a:p>
              <a:p>
                <a:pPr lvl="0"/>
                <a:r>
                  <a:rPr/>
                  <a:t>sample or feature groups</a:t>
                </a:r>
              </a:p>
              <a:p>
                <a:pPr lvl="0" indent="0" marL="0">
                  <a:spcBef>
                    <a:spcPts val="3000"/>
                  </a:spcBef>
                  <a:buNone/>
                </a:pPr>
                <a:r>
                  <a:rPr b="1"/>
                  <a:t>Taxonomic ranks &amp; </a:t>
                </a:r>
                <a:r>
                  <a:rPr b="1" i="1"/>
                  <a:t>altExp</a:t>
                </a:r>
              </a:p>
              <a:p>
                <a:pPr lvl="0" indent="0" marL="0">
                  <a:buNone/>
                </a:pPr>
                <a:r>
                  <a:rPr/>
                  <a:t>The alternative experiments (</a:t>
                </a:r>
                <a:r>
                  <a:rPr i="1"/>
                  <a:t>altExp</a:t>
                </a:r>
                <a:r>
                  <a:rPr/>
                  <a:t>) mechanism allows us to include multiple abundance tables at different taxonomic levels.</a:t>
                </a:r>
              </a:p>
            </p:txBody>
          </p:sp>
        </mc:Choice>
      </mc:AlternateContent>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lgn="r">
                        <a:buNone/>
                      </a:pPr>
                      <a:r>
                        <a:rPr/>
                        <a:t>Option</a:t>
                      </a:r>
                    </a:p>
                  </a:txBody>
                  <a:tcPr/>
                </a:tc>
                <a:tc>
                  <a:txBody>
                    <a:bodyPr/>
                    <a:lstStyle/>
                    <a:p>
                      <a:pPr lvl="0" indent="0" marL="0" algn="l">
                        <a:buNone/>
                      </a:pPr>
                      <a:r>
                        <a:rPr/>
                        <a:t>Rows (features)</a:t>
                      </a:r>
                    </a:p>
                  </a:txBody>
                  <a:tcPr/>
                </a:tc>
                <a:tc>
                  <a:txBody>
                    <a:bodyPr/>
                    <a:lstStyle/>
                    <a:p>
                      <a:pPr lvl="0" indent="0" marL="0" algn="l">
                        <a:buNone/>
                      </a:pPr>
                      <a:r>
                        <a:rPr/>
                        <a:t>Cols (samples)</a:t>
                      </a:r>
                    </a:p>
                  </a:txBody>
                  <a:tcPr/>
                </a:tc>
                <a:tc>
                  <a:txBody>
                    <a:bodyPr/>
                    <a:lstStyle/>
                    <a:p>
                      <a:pPr lvl="0" indent="0" marL="0" algn="l">
                        <a:buNone/>
                      </a:pPr>
                      <a:r>
                        <a:rPr/>
                        <a:t>Recommendation</a:t>
                      </a:r>
                    </a:p>
                  </a:txBody>
                  <a:tcPr/>
                </a:tc>
              </a:tr>
              <a:tr h="0">
                <a:tc>
                  <a:txBody>
                    <a:bodyPr/>
                    <a:lstStyle/>
                    <a:p>
                      <a:pPr lvl="0" indent="0" marL="0" algn="r">
                        <a:buNone/>
                      </a:pPr>
                      <a:r>
                        <a:rPr/>
                        <a:t>assays</a:t>
                      </a:r>
                    </a:p>
                  </a:txBody>
                </a:tc>
                <a:tc>
                  <a:txBody>
                    <a:bodyPr/>
                    <a:lstStyle/>
                    <a:p>
                      <a:pPr lvl="0" indent="0" marL="0" algn="l">
                        <a:buNone/>
                      </a:pPr>
                      <a:r>
                        <a:rPr/>
                        <a:t>match</a:t>
                      </a:r>
                    </a:p>
                  </a:txBody>
                </a:tc>
                <a:tc>
                  <a:txBody>
                    <a:bodyPr/>
                    <a:lstStyle/>
                    <a:p>
                      <a:pPr lvl="0" indent="0" marL="0" algn="l">
                        <a:buNone/>
                      </a:pPr>
                      <a:r>
                        <a:rPr/>
                        <a:t>match</a:t>
                      </a:r>
                    </a:p>
                  </a:txBody>
                </a:tc>
                <a:tc>
                  <a:txBody>
                    <a:bodyPr/>
                    <a:lstStyle/>
                    <a:p>
                      <a:pPr lvl="0" indent="0" marL="0" algn="l">
                        <a:buNone/>
                      </a:pPr>
                      <a:r>
                        <a:rPr/>
                        <a:t>Data transformations</a:t>
                      </a:r>
                    </a:p>
                  </a:txBody>
                </a:tc>
              </a:tr>
              <a:tr h="0">
                <a:tc>
                  <a:txBody>
                    <a:bodyPr/>
                    <a:lstStyle/>
                    <a:p>
                      <a:pPr lvl="0" indent="0" marL="0" algn="r">
                        <a:buNone/>
                      </a:pPr>
                      <a:r>
                        <a:rPr b="1"/>
                        <a:t>altExp</a:t>
                      </a:r>
                    </a:p>
                  </a:txBody>
                </a:tc>
                <a:tc>
                  <a:txBody>
                    <a:bodyPr/>
                    <a:lstStyle/>
                    <a:p>
                      <a:pPr lvl="0" indent="0" marL="0" algn="l">
                        <a:buNone/>
                      </a:pPr>
                      <a:r>
                        <a:rPr/>
                        <a:t>free</a:t>
                      </a:r>
                    </a:p>
                  </a:txBody>
                </a:tc>
                <a:tc>
                  <a:txBody>
                    <a:bodyPr/>
                    <a:lstStyle/>
                    <a:p>
                      <a:pPr lvl="0" indent="0" marL="0" algn="l">
                        <a:buNone/>
                      </a:pPr>
                      <a:r>
                        <a:rPr/>
                        <a:t>match</a:t>
                      </a:r>
                    </a:p>
                  </a:txBody>
                </a:tc>
                <a:tc>
                  <a:txBody>
                    <a:bodyPr/>
                    <a:lstStyle/>
                    <a:p>
                      <a:pPr lvl="0" indent="0" marL="0" algn="l">
                        <a:buNone/>
                      </a:pPr>
                      <a:r>
                        <a:rPr/>
                        <a:t>Alternative experiments</a:t>
                      </a:r>
                    </a:p>
                  </a:txBody>
                </a:tc>
              </a:tr>
              <a:tr h="0">
                <a:tc>
                  <a:txBody>
                    <a:bodyPr/>
                    <a:lstStyle/>
                    <a:p>
                      <a:pPr lvl="0" indent="0" marL="0" algn="r">
                        <a:buNone/>
                      </a:pPr>
                      <a:r>
                        <a:rPr/>
                        <a:t>MultiAssay</a:t>
                      </a:r>
                    </a:p>
                  </a:txBody>
                </a:tc>
                <a:tc>
                  <a:txBody>
                    <a:bodyPr/>
                    <a:lstStyle/>
                    <a:p>
                      <a:pPr lvl="0" indent="0" marL="0" algn="l">
                        <a:buNone/>
                      </a:pPr>
                      <a:r>
                        <a:rPr/>
                        <a:t>free</a:t>
                      </a:r>
                    </a:p>
                  </a:txBody>
                </a:tc>
                <a:tc>
                  <a:txBody>
                    <a:bodyPr/>
                    <a:lstStyle/>
                    <a:p>
                      <a:pPr lvl="0" indent="0" marL="0" algn="l">
                        <a:buNone/>
                      </a:pPr>
                      <a:r>
                        <a:rPr/>
                        <a:t>free (mapping)</a:t>
                      </a:r>
                    </a:p>
                  </a:txBody>
                </a:tc>
                <a:tc>
                  <a:txBody>
                    <a:bodyPr/>
                    <a:lstStyle/>
                    <a:p>
                      <a:pPr lvl="0" indent="0" marL="0" algn="l">
                        <a:buNone/>
                      </a:pPr>
                      <a:r>
                        <a:rPr/>
                        <a:t>Multi-omic experiments</a:t>
                      </a:r>
                    </a:p>
                  </a:txBody>
                </a:tc>
              </a:tr>
            </a:tbl>
          </a:graphicData>
        </a:graphic>
      </p:graphicFrame>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Alternative experiments and assays?</a:t>
            </a:r>
          </a:p>
          <a:p>
            <a:pPr lvl="0"/>
            <a:r>
              <a:rPr/>
              <a:t>Pick clr assay from Genus-level data table?</a:t>
            </a:r>
          </a:p>
          <a:p>
            <a:pPr lvl="0"/>
            <a:r>
              <a:rPr/>
              <a:t>Compare Shannon diversity from Genus and Species levels?</a:t>
            </a:r>
          </a:p>
          <a:p>
            <a:pPr lvl="0" indent="0" marL="0">
              <a:spcBef>
                <a:spcPts val="3000"/>
              </a:spcBef>
              <a:buNone/>
            </a:pPr>
            <a:r>
              <a:rPr b="1"/>
              <a:t>TreeSummarizedExperiment</a:t>
            </a:r>
          </a:p>
          <a:p>
            <a:pPr lvl="0" indent="0" marL="0">
              <a:buNone/>
            </a:pPr>
            <a:r>
              <a:rPr/>
              <a:t>Huang et al. F1000, 2021</a:t>
            </a:r>
          </a:p>
        </p:txBody>
      </p:sp>
      <p:pic>
        <p:nvPicPr>
          <p:cNvPr descr="images/paste-14DB8F76.png" id="0" name="Picture 1"/>
          <p:cNvPicPr>
            <a:picLocks noGrp="1" noChangeAspect="1"/>
          </p:cNvPicPr>
          <p:nvPr/>
        </p:nvPicPr>
        <p:blipFill>
          <a:blip r:embed="rId2"/>
          <a:stretch>
            <a:fillRect/>
          </a:stretch>
        </p:blipFill>
        <p:spPr bwMode="auto">
          <a:xfrm>
            <a:off x="3568700" y="825500"/>
            <a:ext cx="5105400" cy="3136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a:t>
            </a:r>
          </a:p>
        </p:txBody>
      </p:sp>
      <p:sp>
        <p:nvSpPr>
          <p:cNvPr id="3" name="Content Placeholder 2"/>
          <p:cNvSpPr>
            <a:spLocks noGrp="1"/>
          </p:cNvSpPr>
          <p:nvPr>
            <p:ph idx="1"/>
          </p:nvPr>
        </p:nvSpPr>
        <p:spPr/>
        <p:txBody>
          <a:bodyPr/>
          <a:lstStyle/>
          <a:p>
            <a:pPr lvl="0" indent="0" marL="0">
              <a:spcBef>
                <a:spcPts val="3000"/>
              </a:spcBef>
              <a:buNone/>
            </a:pPr>
            <a:r>
              <a:rPr b="1"/>
              <a:t>Ordination</a:t>
            </a:r>
          </a:p>
          <a:p>
            <a:pPr lvl="0"/>
            <a:r>
              <a:rPr/>
              <a:t>Visualize example data with PCoA using Bray-Curtis dissimilarity</a:t>
            </a:r>
          </a:p>
          <a:p>
            <a:pPr lvl="0"/>
            <a:r>
              <a:rPr/>
              <a:t>Visualize example data with PCA using Aitchison distance (CLR + Euclid)</a:t>
            </a:r>
          </a:p>
          <a:p>
            <a:pPr lvl="0" indent="0" marL="0">
              <a:spcBef>
                <a:spcPts val="3000"/>
              </a:spcBef>
              <a:buNone/>
            </a:pPr>
            <a:r>
              <a:rPr b="1"/>
              <a:t>Heatmaps</a:t>
            </a:r>
          </a:p>
          <a:p>
            <a:pPr lvl="0"/>
            <a:r>
              <a:rPr/>
              <a:t>Visualize abundance variation for selected taxa on a heatmap</a:t>
            </a:r>
          </a:p>
          <a:p>
            <a:pPr lvl="0" indent="0" marL="0">
              <a:spcBef>
                <a:spcPts val="3000"/>
              </a:spcBef>
              <a:buNone/>
            </a:pPr>
            <a:r>
              <a:rPr b="1"/>
              <a:t>Trees</a:t>
            </a:r>
          </a:p>
          <a:p>
            <a:pPr lvl="0"/>
            <a:r>
              <a:rPr/>
              <a:t>Visualize phylogenetic tree using the examples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Day 1: Basic data wrangling</a:t>
            </a:r>
          </a:p>
          <a:p>
            <a:pPr lvl="0"/>
            <a:r>
              <a:rPr/>
              <a:t>reproducible data science workflow</a:t>
            </a:r>
          </a:p>
          <a:p>
            <a:pPr lvl="0"/>
            <a:r>
              <a:rPr/>
              <a:t>data import</a:t>
            </a:r>
          </a:p>
          <a:p>
            <a:pPr lvl="0"/>
            <a:r>
              <a:rPr/>
              <a:t>data containers</a:t>
            </a:r>
          </a:p>
          <a:p>
            <a:pPr lvl="0"/>
            <a:r>
              <a:rPr/>
              <a:t>data manipulation (subsetting, transformations)</a:t>
            </a:r>
          </a:p>
          <a:p>
            <a:pPr lvl="0" indent="0" marL="0">
              <a:spcBef>
                <a:spcPts val="3000"/>
              </a:spcBef>
              <a:buNone/>
            </a:pPr>
            <a:r>
              <a:rPr b="1"/>
              <a:t>Today’s learning goals</a:t>
            </a:r>
          </a:p>
          <a:p>
            <a:pPr lvl="0" indent="0" marL="0">
              <a:buNone/>
            </a:pPr>
            <a:r>
              <a:rPr/>
              <a:t>Expanding multi-assay analyses:</a:t>
            </a:r>
            <a:br/>
            <a:r>
              <a:rPr b="1"/>
              <a:t>TreeSummarizedExperiment</a:t>
            </a:r>
          </a:p>
          <a:p>
            <a:pPr lvl="0"/>
            <a:r>
              <a:rPr/>
              <a:t>augmenting the data (add diversities)</a:t>
            </a:r>
          </a:p>
          <a:p>
            <a:pPr lvl="0"/>
            <a:r>
              <a:rPr/>
              <a:t>data agglomeration &amp; </a:t>
            </a:r>
            <a:r>
              <a:rPr i="1"/>
              <a:t>alternative experiments</a:t>
            </a:r>
          </a:p>
          <a:p>
            <a:pPr lvl="0"/>
            <a:r>
              <a:rPr/>
              <a:t>tree information: </a:t>
            </a:r>
            <a:r>
              <a:rPr i="1"/>
              <a:t>rowTree, colTree</a:t>
            </a:r>
          </a:p>
          <a:p>
            <a:pPr lvl="0" indent="0" marL="0">
              <a:spcBef>
                <a:spcPts val="3000"/>
              </a:spcBef>
              <a:buNone/>
            </a:pPr>
            <a:r>
              <a:rPr b="1"/>
              <a:t>Today’s program</a:t>
            </a:r>
          </a:p>
          <a:p>
            <a:pPr lvl="0" indent="0" marL="0">
              <a:buNone/>
            </a:pPr>
            <a:r>
              <a:rPr/>
              <a:t>Morning: data wrangling</a:t>
            </a:r>
          </a:p>
          <a:p>
            <a:pPr lvl="0" indent="0" marL="0">
              <a:buNone/>
            </a:pPr>
            <a:r>
              <a:rPr/>
              <a:t>Afternoon: data visualizations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Data enrichment</a:t>
            </a:r>
          </a:p>
        </p:txBody>
      </p:sp>
      <p:sp>
        <p:nvSpPr>
          <p:cNvPr id="4" name="Text Placeholder 3"/>
          <p:cNvSpPr>
            <a:spLocks noGrp="1"/>
          </p:cNvSpPr>
          <p:nvPr>
            <p:ph idx="2" sz="half" type="body"/>
          </p:nvPr>
        </p:nvSpPr>
        <p:spPr/>
        <p:txBody>
          <a:bodyPr/>
          <a:lstStyle/>
          <a:p>
            <a:pPr lvl="0" indent="0" marL="0">
              <a:spcBef>
                <a:spcPts val="3000"/>
              </a:spcBef>
              <a:buNone/>
            </a:pPr>
            <a:r>
              <a:rPr b="1"/>
              <a:t>Visualizing colData</a:t>
            </a:r>
          </a:p>
          <a:p>
            <a:pPr lvl="0" indent="0" marL="0">
              <a:buNone/>
            </a:pPr>
            <a:r>
              <a:rPr/>
              <a:t>Task: visualize the abundance of a specific microbial Species against the measurement Site</a:t>
            </a:r>
          </a:p>
          <a:p>
            <a:pPr lvl="0" indent="0" marL="0">
              <a:spcBef>
                <a:spcPts val="3000"/>
              </a:spcBef>
              <a:buNone/>
            </a:pPr>
            <a:r>
              <a:rPr b="1"/>
              <a:t>Alpha diversity task</a:t>
            </a:r>
          </a:p>
          <a:p>
            <a:pPr lvl="0" indent="0" marL="0">
              <a:buNone/>
            </a:pPr>
            <a:r>
              <a:rPr/>
              <a:t>Use the available tools to assess and visualize alpha diversity, and augment colData</a:t>
            </a:r>
          </a:p>
          <a:p>
            <a:pPr lvl="0"/>
            <a:r>
              <a:rPr/>
              <a:t>Exercises 17.5.1-17.5.2</a:t>
            </a:r>
          </a:p>
          <a:p>
            <a:pPr lvl="0"/>
            <a:r>
              <a:rPr/>
              <a:t>Add Shannon diversity in colData</a:t>
            </a:r>
          </a:p>
          <a:p>
            <a:pPr lvl="0"/>
            <a:r>
              <a:rPr/>
              <a:t>Visualize diversity differences between sample groups</a:t>
            </a:r>
          </a:p>
          <a:p>
            <a:pPr lvl="0" indent="0" marL="0">
              <a:spcBef>
                <a:spcPts val="3000"/>
              </a:spcBef>
              <a:buNone/>
            </a:pPr>
            <a:r>
              <a:rPr b="1"/>
              <a:t>Alpha diversity &amp; aging</a:t>
            </a:r>
          </a:p>
          <a:p>
            <a:pPr lvl="0" indent="0" marL="0">
              <a:buNone/>
            </a:pPr>
            <a:r>
              <a:rPr/>
              <a:t>Healthy &amp; normal obese subjects.</a:t>
            </a:r>
          </a:p>
        </p:txBody>
      </p:sp>
      <p:pic>
        <p:nvPicPr>
          <p:cNvPr descr="images/paste-CC6290A9.png" id="0" name="Picture 1"/>
          <p:cNvPicPr>
            <a:picLocks noGrp="1" noChangeAspect="1"/>
          </p:cNvPicPr>
          <p:nvPr/>
        </p:nvPicPr>
        <p:blipFill>
          <a:blip r:embed="rId2"/>
          <a:stretch>
            <a:fillRect/>
          </a:stretch>
        </p:blipFill>
        <p:spPr bwMode="auto">
          <a:xfrm>
            <a:off x="3568700" y="1295400"/>
            <a:ext cx="51054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Alpha diversity and diet</a:t>
            </a:r>
          </a:p>
        </p:txBody>
      </p:sp>
      <p:pic>
        <p:nvPicPr>
          <p:cNvPr descr="images/paste-C67E84BB.png" id="0" name="Picture 1"/>
          <p:cNvPicPr>
            <a:picLocks noGrp="1" noChangeAspect="1"/>
          </p:cNvPicPr>
          <p:nvPr/>
        </p:nvPicPr>
        <p:blipFill>
          <a:blip r:embed="rId2"/>
          <a:stretch>
            <a:fillRect/>
          </a:stretch>
        </p:blipFill>
        <p:spPr bwMode="auto">
          <a:xfrm>
            <a:off x="3568700" y="1663700"/>
            <a:ext cx="5105400" cy="14478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85FC6DB9.png" id="0" name="Picture 1"/>
          <p:cNvPicPr>
            <a:picLocks noGrp="1" noChangeAspect="1"/>
          </p:cNvPicPr>
          <p:nvPr/>
        </p:nvPicPr>
        <p:blipFill>
          <a:blip r:embed="rId2"/>
          <a:stretch>
            <a:fillRect/>
          </a:stretch>
        </p:blipFill>
        <p:spPr bwMode="auto">
          <a:xfrm>
            <a:off x="2057400" y="1193800"/>
            <a:ext cx="50165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Alpha diversity</a:t>
            </a:r>
          </a:p>
          <a:p>
            <a:pPr lvl="0"/>
            <a:r>
              <a:rPr/>
              <a:t>How many types?</a:t>
            </a:r>
          </a:p>
          <a:p>
            <a:pPr lvl="0"/>
            <a:r>
              <a:rPr/>
              <a:t>Distribution of types?</a:t>
            </a:r>
          </a:p>
          <a:p>
            <a:pPr lvl="0"/>
            <a:r>
              <a:rPr/>
              <a:t>Dominance of types?</a:t>
            </a:r>
          </a:p>
        </p:txBody>
      </p:sp>
      <p:pic>
        <p:nvPicPr>
          <p:cNvPr descr="images/paste-37918533.png" id="0" name="Picture 1"/>
          <p:cNvPicPr>
            <a:picLocks noGrp="1" noChangeAspect="1"/>
          </p:cNvPicPr>
          <p:nvPr/>
        </p:nvPicPr>
        <p:blipFill>
          <a:blip r:embed="rId2"/>
          <a:stretch>
            <a:fillRect/>
          </a:stretch>
        </p:blipFill>
        <p:spPr bwMode="auto">
          <a:xfrm>
            <a:off x="3568700" y="279400"/>
            <a:ext cx="5105400" cy="4229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Alpha diversity</a:t>
            </a:r>
          </a:p>
          <a:p>
            <a:pPr lvl="0"/>
            <a:r>
              <a:rPr/>
              <a:t>How many types?</a:t>
            </a:r>
          </a:p>
          <a:p>
            <a:pPr lvl="0"/>
            <a:r>
              <a:rPr/>
              <a:t>Distribution of types?</a:t>
            </a:r>
          </a:p>
          <a:p>
            <a:pPr lvl="0"/>
            <a:r>
              <a:rPr/>
              <a:t>Dominance of types?</a:t>
            </a:r>
          </a:p>
        </p:txBody>
      </p:sp>
      <p:pic>
        <p:nvPicPr>
          <p:cNvPr descr="images/paste-D240B56A.png" id="0" name="Picture 1"/>
          <p:cNvPicPr>
            <a:picLocks noGrp="1" noChangeAspect="1"/>
          </p:cNvPicPr>
          <p:nvPr/>
        </p:nvPicPr>
        <p:blipFill>
          <a:blip r:embed="rId2"/>
          <a:stretch>
            <a:fillRect/>
          </a:stretch>
        </p:blipFill>
        <p:spPr bwMode="auto">
          <a:xfrm>
            <a:off x="3568700" y="812800"/>
            <a:ext cx="5105400" cy="31496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Alpha diversity indices</a:t>
            </a:r>
          </a:p>
          <a:p>
            <a:pPr lvl="0" indent="0" marL="0">
              <a:buNone/>
            </a:pPr>
            <a:r>
              <a:rPr b="1"/>
              <a:t>Richness</a:t>
            </a:r>
          </a:p>
          <a:p>
            <a:pPr lvl="0"/>
            <a:r>
              <a:rPr/>
              <a:t>number of types</a:t>
            </a:r>
          </a:p>
          <a:p>
            <a:pPr lvl="0"/>
            <a:r>
              <a:rPr/>
              <a:t>Eetimates of true richness based on finite sample sizes (Howard Sanders 1968); see e.g. Chao1</a:t>
            </a:r>
          </a:p>
          <a:p>
            <a:pPr lvl="0" indent="0" marL="0">
              <a:buNone/>
            </a:pPr>
            <a:r>
              <a:rPr b="1"/>
              <a:t>Evenness</a:t>
            </a:r>
          </a:p>
          <a:p>
            <a:pPr lvl="0"/>
            <a:r>
              <a:rPr/>
              <a:t>distribution of sizes (even or uneven?)</a:t>
            </a:r>
          </a:p>
          <a:p>
            <a:pPr lvl="0" indent="0" marL="0">
              <a:buNone/>
            </a:pPr>
            <a:r>
              <a:rPr b="1"/>
              <a:t>Diversity</a:t>
            </a:r>
          </a:p>
          <a:p>
            <a:pPr lvl="0"/>
            <a:r>
              <a:rPr/>
              <a:t>Combining richness &amp; evenness</a:t>
            </a:r>
          </a:p>
          <a:p>
            <a:pPr lvl="0" indent="0" marL="0">
              <a:buNone/>
            </a:pPr>
            <a:r>
              <a:rPr b="1"/>
              <a:t>Dominance</a:t>
            </a:r>
          </a:p>
          <a:p>
            <a:pPr lvl="0" indent="0" marL="0">
              <a:spcBef>
                <a:spcPts val="3000"/>
              </a:spcBef>
              <a:buNone/>
            </a:pPr>
            <a:r>
              <a:rPr b="1"/>
              <a:t>Finite sampling</a:t>
            </a:r>
          </a:p>
        </p:txBody>
      </p:sp>
      <p:pic>
        <p:nvPicPr>
          <p:cNvPr descr="fig:  images/paste-178A9470.png" id="0" name="Picture 1"/>
          <p:cNvPicPr>
            <a:picLocks noGrp="1" noChangeAspect="1"/>
          </p:cNvPicPr>
          <p:nvPr/>
        </p:nvPicPr>
        <p:blipFill>
          <a:blip r:embed="rId2"/>
          <a:stretch>
            <a:fillRect/>
          </a:stretch>
        </p:blipFill>
        <p:spPr bwMode="auto">
          <a:xfrm>
            <a:off x="3759200" y="203200"/>
            <a:ext cx="47244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https://github.com/mblstamps/stamps2019/blob/master/STAMPS2019_overview_Pop.pdf</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Tabular data analysis</dc:title>
  <dc:creator>Leo Lahti</dc:creator>
  <cp:keywords/>
  <dcterms:created xsi:type="dcterms:W3CDTF">2023-06-20T06:01:23Z</dcterms:created>
  <dcterms:modified xsi:type="dcterms:W3CDTF">2023-06-20T06:01:23Z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editor">
    <vt:lpwstr>visual</vt:lpwstr>
  </property>
  <property fmtid="{D5CDD505-2E9C-101B-9397-08002B2CF9AE}" pid="4" name="execute">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toc-title">
    <vt:lpwstr>Table of contents</vt:lpwstr>
  </property>
</Properties>
</file>