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2" r:id="rId3"/>
    <p:sldId id="265" r:id="rId4"/>
    <p:sldId id="293" r:id="rId5"/>
    <p:sldId id="294" r:id="rId6"/>
    <p:sldId id="296" r:id="rId7"/>
    <p:sldId id="295" r:id="rId8"/>
    <p:sldId id="297" r:id="rId9"/>
    <p:sldId id="305" r:id="rId10"/>
    <p:sldId id="298" r:id="rId11"/>
    <p:sldId id="299" r:id="rId12"/>
    <p:sldId id="300" r:id="rId13"/>
    <p:sldId id="271" r:id="rId14"/>
    <p:sldId id="301" r:id="rId15"/>
    <p:sldId id="30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0B55-F663-4405-9C74-052901E8F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FEBE-B116-45C9-B25C-C7EE18A9F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72086" y="829814"/>
            <a:ext cx="202977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3.2(1)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2086" y="1453313"/>
            <a:ext cx="8278174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因为我讲的是</a:t>
            </a:r>
            <a:r>
              <a:rPr lang="en-US" altLang="zh-CN" sz="3600" dirty="0"/>
              <a:t>3.2</a:t>
            </a:r>
            <a:r>
              <a:rPr lang="zh-CN" altLang="en-US" sz="3600" dirty="0"/>
              <a:t>第一题，所以首先把正则转</a:t>
            </a:r>
            <a:r>
              <a:rPr lang="en-US" altLang="zh-CN" sz="3600" dirty="0"/>
              <a:t>NFA</a:t>
            </a:r>
            <a:r>
              <a:rPr lang="zh-CN" altLang="en-US" sz="3600" dirty="0"/>
              <a:t>的过程说一下。并对上次课老师讲的一些内容进行探讨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1734830" y="1013875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731" y="3266030"/>
            <a:ext cx="7986452" cy="34978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5913" y="177622"/>
            <a:ext cx="4548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1182620320</a:t>
            </a:r>
            <a:r>
              <a:rPr lang="zh-CN" altLang="en-US" sz="4800" b="1" dirty="0"/>
              <a:t>韩岭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65" y="881415"/>
            <a:ext cx="6254629" cy="26481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56" y="764553"/>
            <a:ext cx="4259959" cy="2880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8889" y="4163627"/>
            <a:ext cx="11109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</a:t>
            </a:r>
            <a:r>
              <a:rPr lang="el-GR" altLang="zh-CN" b="1" dirty="0"/>
              <a:t>ε</a:t>
            </a:r>
            <a:r>
              <a:rPr lang="zh-CN" altLang="en-US" b="1" dirty="0"/>
              <a:t>条数问题其实没有定论，龙书上</a:t>
            </a:r>
            <a:r>
              <a:rPr lang="en-US" altLang="zh-CN" b="1" dirty="0"/>
              <a:t>A</a:t>
            </a:r>
            <a:r>
              <a:rPr lang="zh-CN" altLang="en-US" b="1" dirty="0"/>
              <a:t>方法给的是</a:t>
            </a:r>
            <a:r>
              <a:rPr lang="en-US" altLang="zh-CN" b="1" dirty="0"/>
              <a:t>4</a:t>
            </a:r>
            <a:r>
              <a:rPr lang="zh-CN" altLang="en-US" b="1" dirty="0"/>
              <a:t>条，形式语言是</a:t>
            </a:r>
            <a:r>
              <a:rPr lang="en-US" altLang="zh-CN" b="1" dirty="0"/>
              <a:t>6</a:t>
            </a:r>
            <a:r>
              <a:rPr lang="zh-CN" altLang="en-US" b="1" dirty="0"/>
              <a:t>条</a:t>
            </a:r>
            <a:endParaRPr lang="en-US" altLang="zh-CN" b="1" dirty="0"/>
          </a:p>
          <a:p>
            <a:r>
              <a:rPr lang="zh-CN" altLang="en-US" b="1" dirty="0"/>
              <a:t>右侧那个底部那两条空转移边是可以算做和其他模块的分隔符的（模板之间组合的话，也会需要分隔符，</a:t>
            </a:r>
            <a:endParaRPr lang="en-US" altLang="zh-CN" b="1" dirty="0"/>
          </a:p>
          <a:p>
            <a:r>
              <a:rPr lang="zh-CN" altLang="en-US" b="1" dirty="0"/>
              <a:t>如果严格履行模块间要有分隔符的条件的话，也是可以算共用分隔符，而不算自己的内部多消耗的分隔符）</a:t>
            </a:r>
            <a:endParaRPr lang="en-US" altLang="zh-CN" b="1" dirty="0"/>
          </a:p>
          <a:p>
            <a:r>
              <a:rPr lang="zh-CN" altLang="en-US" b="1" dirty="0"/>
              <a:t>而且同样的，下面俩分隔符在一些条件下也可以省略</a:t>
            </a:r>
            <a:endParaRPr lang="en-US" altLang="zh-CN" b="1" dirty="0"/>
          </a:p>
          <a:p>
            <a:r>
              <a:rPr lang="zh-CN" altLang="en-US" b="1" dirty="0"/>
              <a:t>所以条数应该是</a:t>
            </a:r>
            <a:r>
              <a:rPr lang="en-US" altLang="zh-CN" b="1" dirty="0"/>
              <a:t>2/3/4</a:t>
            </a:r>
            <a:r>
              <a:rPr lang="zh-CN" altLang="en-US" b="1" dirty="0"/>
              <a:t>条，不能确定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但可以肯定的是，后者一定条数比前者小，更加简洁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73551" y="3529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0735" y="3458561"/>
            <a:ext cx="25745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319" y="810438"/>
            <a:ext cx="10746504" cy="557259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20" y="2112022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34830" y="5967646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这个按新方法其实还是很简洁的，尤其是和旧方法一对比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32697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新方法</a:t>
            </a:r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20" y="2181555"/>
            <a:ext cx="7151119" cy="2958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637605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旧方法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021260" y="890354"/>
            <a:ext cx="6054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正则转</a:t>
            </a:r>
            <a:r>
              <a:rPr lang="en-US" altLang="zh-CN" sz="6000" dirty="0"/>
              <a:t>NFA</a:t>
            </a:r>
            <a:r>
              <a:rPr lang="zh-CN" altLang="en-US" sz="6000" dirty="0"/>
              <a:t>的过程</a:t>
            </a:r>
            <a:endParaRPr lang="zh-CN" altLang="en-US" sz="6000" dirty="0"/>
          </a:p>
        </p:txBody>
      </p:sp>
      <p:sp>
        <p:nvSpPr>
          <p:cNvPr id="21" name="矩形 2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620" y="1927688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223194" y="904703"/>
            <a:ext cx="5745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NFA</a:t>
            </a:r>
            <a:r>
              <a:rPr lang="zh-CN" altLang="en-US" sz="6000" dirty="0"/>
              <a:t>转</a:t>
            </a:r>
            <a:r>
              <a:rPr lang="en-US" altLang="zh-CN" sz="6000" dirty="0"/>
              <a:t>DFA</a:t>
            </a:r>
            <a:r>
              <a:rPr lang="zh-CN" altLang="en-US" sz="6000" dirty="0"/>
              <a:t>的过程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5691917" y="2125160"/>
            <a:ext cx="593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这道题其实比较非主流，因为其实它是自带空转移循环的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用</a:t>
            </a:r>
            <a:r>
              <a:rPr lang="en-US" altLang="zh-CN" b="1" dirty="0" err="1"/>
              <a:t>Eclose</a:t>
            </a:r>
            <a:r>
              <a:rPr lang="zh-CN" altLang="en-US" b="1" dirty="0"/>
              <a:t>方法处理一下，把三个状态直接缩成一个了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33" y="3120242"/>
            <a:ext cx="6774767" cy="11278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2741" y="5359371"/>
            <a:ext cx="6411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这道题不适合作为解题演示，因为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Eclose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集把所有状态全包含了，</a:t>
            </a:r>
            <a:r>
              <a:rPr lang="zh-CN" altLang="en-US" b="1" dirty="0"/>
              <a:t>这次我们几位同学讲的习题</a:t>
            </a:r>
            <a:r>
              <a:rPr lang="en-US" altLang="zh-CN" b="1" dirty="0"/>
              <a:t>3.2</a:t>
            </a:r>
            <a:r>
              <a:rPr lang="zh-CN" altLang="en-US" b="1" dirty="0"/>
              <a:t>后面几道题使用那里讲的子集构造法会解题更加清晰流畅，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如果过程</a:t>
            </a:r>
            <a:r>
              <a:rPr lang="zh-CN" altLang="en-US" b="1" dirty="0"/>
              <a:t>推荐去看中国大学</a:t>
            </a:r>
            <a:r>
              <a:rPr lang="en-US" altLang="zh-CN" b="1" dirty="0" err="1"/>
              <a:t>mooc</a:t>
            </a:r>
            <a:r>
              <a:rPr lang="zh-CN" altLang="en-US" b="1" dirty="0"/>
              <a:t>形式语言与自动机的第三章第二节子集构造法的例子</a:t>
            </a:r>
            <a:endParaRPr lang="zh-CN" altLang="en-US" b="1" dirty="0"/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93" y="4153194"/>
            <a:ext cx="3671754" cy="249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2340" y="847467"/>
            <a:ext cx="11267319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学习编译原理的时候可以把去年形式语言学的东西拿出来，对比一下，其实有很多东西不太一样，比如这里正则转</a:t>
            </a:r>
            <a:r>
              <a:rPr lang="en-US" altLang="zh-CN" sz="2400" dirty="0"/>
              <a:t>NFA</a:t>
            </a:r>
            <a:r>
              <a:rPr lang="zh-CN" altLang="en-US" sz="2400" dirty="0"/>
              <a:t>的过程，首先编译原理提供了一个新的方法处理闭包，而且学习了编译原理课自顶向下分解的思想的话，可以以这种方法去理解转化的过程，对程序实现突然也有了头绪，但是去年讲这里的时候我肯定不会实现这个东西的。去年形式语言则对这个过程有着严格的形式化定义，比如这个过程的归纳基础和归纳递推，还讲了这个</a:t>
            </a:r>
            <a:r>
              <a:rPr lang="en-US" altLang="zh-CN" sz="2400" dirty="0"/>
              <a:t>NFA</a:t>
            </a:r>
            <a:r>
              <a:rPr lang="zh-CN" altLang="en-US" sz="2400" dirty="0"/>
              <a:t>的三个特性和必须遵守的原因。</a:t>
            </a:r>
            <a:endParaRPr lang="zh-CN" altLang="en-US" sz="2400" dirty="0"/>
          </a:p>
          <a:p>
            <a:r>
              <a:rPr lang="zh-CN" altLang="en-US" sz="2400" dirty="0"/>
              <a:t>编译原理讲的自动机内容为编译器设计服务，内容精炼，而且和我们所学的东西衔接密切，可以在编译原理对它的应用里更好地理解他们的原理。形式语言与自动机讲的很严格，理论不止服务编译原理，内容也很丰富，成系统，但是其实不少知识编译原理用不上。</a:t>
            </a:r>
            <a:endParaRPr lang="zh-CN" altLang="en-US" sz="2400" dirty="0"/>
          </a:p>
          <a:p>
            <a:r>
              <a:rPr lang="zh-CN" altLang="en-US" sz="2400" dirty="0"/>
              <a:t>我看了第四章，第四章自顶向下分析那块这种感觉尤其强烈，学习那块的时候可以把去年形式语言的第五章看一看，尤其是文法的化简与范式，两门课文法这里的内容不互相包含，比如形式语言四种文法分类没有讲，但是那里讲的各种内容对编译原理非常有帮助。不止前几章要用到形式语言与自动机的内容，这里的知识几乎穿插整个课程，可以考虑把去年的讲义拿出来当做辅助资料学习编译原理。</a:t>
            </a:r>
            <a:endParaRPr lang="zh-CN" altLang="en-US" sz="2400" dirty="0"/>
          </a:p>
          <a:p>
            <a:r>
              <a:rPr lang="zh-CN" altLang="en-US" sz="2400" dirty="0"/>
              <a:t>知识衔接起来才能够成体系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444" y="1266427"/>
            <a:ext cx="8355112" cy="52583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166369" y="666263"/>
            <a:ext cx="58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DFA</a:t>
            </a:r>
            <a:r>
              <a:rPr lang="zh-CN" altLang="en-US" sz="3600" dirty="0"/>
              <a:t>转换为</a:t>
            </a:r>
            <a:r>
              <a:rPr lang="en-US" altLang="zh-CN" sz="3600" dirty="0"/>
              <a:t>NFA</a:t>
            </a:r>
            <a:r>
              <a:rPr lang="zh-CN" altLang="en-US" sz="3600" dirty="0"/>
              <a:t>的理论基础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9485105" y="58809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这一页很重要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92" y="1716402"/>
            <a:ext cx="5454040" cy="397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69" y="1716407"/>
            <a:ext cx="5746436" cy="397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699847" y="967597"/>
            <a:ext cx="715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自顶向下地逐渐分解展开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详细推导过程的</a:t>
            </a:r>
            <a:r>
              <a:rPr lang="zh-CN" altLang="en-US" b="1" dirty="0"/>
              <a:t>参考资料 中国大学</a:t>
            </a:r>
            <a:r>
              <a:rPr lang="en-US" altLang="zh-CN" b="1" dirty="0"/>
              <a:t>MOOC </a:t>
            </a:r>
            <a:r>
              <a:rPr lang="zh-CN" altLang="en-US" b="1" dirty="0"/>
              <a:t>形式语言与自动机理论 视频</a:t>
            </a:r>
            <a:r>
              <a:rPr lang="en-US" altLang="zh-CN" b="1" dirty="0"/>
              <a:t>3.2.2 </a:t>
            </a:r>
            <a:r>
              <a:rPr lang="zh-CN" altLang="en-US" b="1" dirty="0"/>
              <a:t>从</a:t>
            </a:r>
            <a:r>
              <a:rPr lang="en-US" altLang="zh-CN" b="1" dirty="0"/>
              <a:t>7</a:t>
            </a:r>
            <a:r>
              <a:rPr lang="zh-CN" altLang="en-US" b="1" dirty="0"/>
              <a:t>分</a:t>
            </a:r>
            <a:r>
              <a:rPr lang="en-US" altLang="zh-CN" b="1" dirty="0"/>
              <a:t>10</a:t>
            </a:r>
            <a:r>
              <a:rPr lang="zh-CN" altLang="en-US" b="1" dirty="0"/>
              <a:t>秒开始观看</a:t>
            </a:r>
            <a:endParaRPr lang="zh-CN" altLang="en-US" b="1" dirty="0"/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2939839" y="5937831"/>
            <a:ext cx="89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但是这个证明过程不是想说的重点，重点是三种形式构造方式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957" y="1473362"/>
            <a:ext cx="8336086" cy="34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618913" y="5122415"/>
            <a:ext cx="722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在三种模块组合的时候，形式语言与自动机是这样讲的，一层一层的组合迭代，不同模块之间要加上一个</a:t>
            </a:r>
            <a:r>
              <a:rPr lang="el-GR" altLang="zh-CN" b="1" dirty="0"/>
              <a:t>ε</a:t>
            </a:r>
            <a:r>
              <a:rPr lang="zh-CN" altLang="en-US" b="1" dirty="0"/>
              <a:t>空转移，以免相互影响</a:t>
            </a:r>
            <a:endParaRPr lang="en-US" altLang="zh-CN" b="1" dirty="0"/>
          </a:p>
          <a:p>
            <a:r>
              <a:rPr lang="zh-CN" altLang="en-US" b="1" dirty="0"/>
              <a:t>我们可以看出，这玩意非常复杂非常乱</a:t>
            </a:r>
            <a:endParaRPr lang="en-US" altLang="zh-CN" b="1" dirty="0"/>
          </a:p>
          <a:p>
            <a:r>
              <a:rPr lang="zh-CN" altLang="en-US" b="1" dirty="0"/>
              <a:t>（当然也有很多我字比较丑和乱的原因）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22658" y="115222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而这道题按照形式语言与自动机课的方法，化简之后大致是这个样子的（简要画画）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66050" y="2057283"/>
            <a:ext cx="295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而在我们编译原理网课里，给出的是这样的形式，省略了很多空转移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901" y="329778"/>
            <a:ext cx="5601185" cy="47476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9014" y="5181765"/>
            <a:ext cx="8373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在形式语言与自动机理论中，老师也说，其实没有那么多的空转移也可以的，不影响最终转换的结果，形式语言（龙书也是）给出的递推形式过于繁琐，会给后面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转</a:t>
            </a:r>
            <a:r>
              <a:rPr lang="en-US" altLang="zh-CN" sz="2000" b="1" dirty="0"/>
              <a:t>DFA</a:t>
            </a:r>
            <a:r>
              <a:rPr lang="zh-CN" altLang="en-US" sz="2000" b="1" dirty="0"/>
              <a:t>带来巨大困难</a:t>
            </a:r>
            <a:endParaRPr lang="en-US" altLang="zh-CN" sz="2000" b="1" dirty="0"/>
          </a:p>
          <a:p>
            <a:r>
              <a:rPr lang="zh-CN" altLang="en-US" sz="2000" b="1" dirty="0"/>
              <a:t>但是究竟哪些空转移可以丢掉不影响结果，这个问题其实不太好说明白，值得大家商榷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291" t="10103" r="291" b="10017"/>
          <a:stretch>
            <a:fillRect/>
          </a:stretch>
        </p:blipFill>
        <p:spPr>
          <a:xfrm>
            <a:off x="1203168" y="361354"/>
            <a:ext cx="9681371" cy="58000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531" y="63119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老师之前线下课讲到的，关于或的情况，是否可以简化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458559" y="561409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2214" y="608494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而老师上课的时候提到了一种简化闭包自动机的形式，让大家回去思考可不可以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847" y="956721"/>
            <a:ext cx="3093988" cy="21718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43" y="1021497"/>
            <a:ext cx="4587638" cy="2042337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>
            <a:off x="6046930" y="2158488"/>
            <a:ext cx="1722268" cy="2574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51079" y="1789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化简掉两条空转移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63500" y="3242602"/>
            <a:ext cx="704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我之后和老师探讨了一下，其实是有些问题的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转换成右边类型的自动机后，在开始后，有一条路是闭包循环，会一直在跳，进入不了终止状态也卡死不了，在理论上说得过去，但是无论实现的时候会吃尽内存和计算资源，当然这条理由较为牵强（因为有的自动机本身就会有空转移循环的情况，这里是把没有这种情况的自动机也引入了空转移循环）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在形式语言自动机给出的严格定义中（未证明），给出了关于转换后</a:t>
            </a:r>
            <a:r>
              <a:rPr lang="el-GR" altLang="zh-CN" b="1" dirty="0"/>
              <a:t>ε</a:t>
            </a:r>
            <a:r>
              <a:rPr lang="zh-CN" altLang="en-US" b="1" dirty="0"/>
              <a:t>要必须满足的条件，而后两个条件化简后的形式都会不满足的</a:t>
            </a:r>
            <a:endParaRPr lang="en-US" altLang="zh-CN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41" y="3304227"/>
            <a:ext cx="4846172" cy="192472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525087" y="5695819"/>
            <a:ext cx="53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在形式语言的课上，老师特意讲到了这三者是否全部需要满足，老师说仅有一种结构不会有任何影响，但是三者组合的时候会导致自动机不再等价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3122" y="5729694"/>
            <a:ext cx="606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所以我认为这种简化是不可以的</a:t>
            </a:r>
            <a:endParaRPr lang="en-US" altLang="zh-CN" sz="2400" b="1" dirty="0"/>
          </a:p>
          <a:p>
            <a:r>
              <a:rPr lang="zh-CN" altLang="en-US" sz="2400" b="1" dirty="0"/>
              <a:t>（用时判断一下确保不会影响的话还可以）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1685" y="369570"/>
            <a:ext cx="7391400" cy="5996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27415" y="348043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后来补充的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20" y="716461"/>
            <a:ext cx="4625741" cy="1958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2416" y="1012054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形式语言那个定义递归结构非常明显，适合计算机实现，非常繁琐</a:t>
            </a:r>
            <a:endParaRPr lang="en-US" altLang="zh-CN" b="1" dirty="0"/>
          </a:p>
          <a:p>
            <a:r>
              <a:rPr lang="zh-CN" altLang="en-US" b="1" dirty="0"/>
              <a:t>无论是化简到</a:t>
            </a:r>
            <a:r>
              <a:rPr lang="en-US" altLang="zh-CN" b="1" dirty="0"/>
              <a:t>DFA</a:t>
            </a:r>
            <a:r>
              <a:rPr lang="zh-CN" altLang="en-US" b="1" dirty="0"/>
              <a:t>还是计算都会浪费很多资源或者精力</a:t>
            </a:r>
            <a:endParaRPr lang="en-US" altLang="zh-CN" b="1" dirty="0"/>
          </a:p>
          <a:p>
            <a:r>
              <a:rPr lang="zh-CN" altLang="en-US" b="1" dirty="0"/>
              <a:t>尤其不适合人类实现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69495" y="3186201"/>
            <a:ext cx="6211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但是有没有更好的方法能够化简得更加简洁？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我觉得可以把递推形式改成这样（但是各路教材上都没有，不止是否会出一些问题）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而整个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结构被两条</a:t>
            </a:r>
            <a:r>
              <a:rPr lang="el-GR" altLang="zh-CN" sz="2400" b="1" dirty="0"/>
              <a:t>ε</a:t>
            </a:r>
            <a:r>
              <a:rPr lang="zh-CN" altLang="en-US" sz="2400" b="1" dirty="0"/>
              <a:t>分割，也不会被其他模块影响，思考了很久没有找出反例，同样不会出现那两种不符合的情况，也很简洁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78" y="2666649"/>
            <a:ext cx="4603477" cy="311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图文框 8"/>
          <p:cNvSpPr/>
          <p:nvPr/>
        </p:nvSpPr>
        <p:spPr>
          <a:xfrm>
            <a:off x="6519094" y="2333847"/>
            <a:ext cx="4879833" cy="385388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444,&quot;width&quot;:116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2201</Words>
  <Application>WPS 演示</Application>
  <PresentationFormat>宽屏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RingHan</cp:lastModifiedBy>
  <cp:revision>72</cp:revision>
  <dcterms:created xsi:type="dcterms:W3CDTF">2016-04-16T23:42:00Z</dcterms:created>
  <dcterms:modified xsi:type="dcterms:W3CDTF">2021-03-19T12:57:39Z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