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604" r:id="rId1"/>
  </p:sldMasterIdLst>
  <p:notesMasterIdLst>
    <p:notesMasterId r:id="rId16"/>
  </p:notesMasterIdLst>
  <p:handoutMasterIdLst>
    <p:handoutMasterId r:id="rId17"/>
  </p:handoutMasterIdLst>
  <p:sldIdLst>
    <p:sldId id="656" r:id="rId2"/>
    <p:sldId id="753" r:id="rId3"/>
    <p:sldId id="727" r:id="rId4"/>
    <p:sldId id="728" r:id="rId5"/>
    <p:sldId id="757" r:id="rId6"/>
    <p:sldId id="766" r:id="rId7"/>
    <p:sldId id="733" r:id="rId8"/>
    <p:sldId id="765" r:id="rId9"/>
    <p:sldId id="711" r:id="rId10"/>
    <p:sldId id="712" r:id="rId11"/>
    <p:sldId id="762" r:id="rId12"/>
    <p:sldId id="735" r:id="rId13"/>
    <p:sldId id="754" r:id="rId14"/>
    <p:sldId id="739" r:id="rId15"/>
  </p:sldIdLst>
  <p:sldSz cx="9144000" cy="5143500" type="screen16x9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 userDrawn="1">
          <p15:clr>
            <a:srgbClr val="A4A3A4"/>
          </p15:clr>
        </p15:guide>
        <p15:guide id="2" pos="223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9900"/>
    <a:srgbClr val="FF00FF"/>
    <a:srgbClr val="FF33CC"/>
    <a:srgbClr val="3333CC"/>
    <a:srgbClr val="FFFF99"/>
    <a:srgbClr val="FF99CC"/>
    <a:srgbClr val="FFCCCC"/>
    <a:srgbClr val="FF9900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6" autoAdjust="0"/>
    <p:restoredTop sz="83198" autoAdjust="0"/>
  </p:normalViewPr>
  <p:slideViewPr>
    <p:cSldViewPr>
      <p:cViewPr varScale="1">
        <p:scale>
          <a:sx n="137" d="100"/>
          <a:sy n="137" d="100"/>
        </p:scale>
        <p:origin x="1493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2940" y="-8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7085" cy="511486"/>
          </a:xfrm>
          <a:prstGeom prst="rect">
            <a:avLst/>
          </a:prstGeom>
        </p:spPr>
        <p:txBody>
          <a:bodyPr vert="horz" lIns="94887" tIns="47444" rIns="94887" bIns="47444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0548" y="0"/>
            <a:ext cx="3077085" cy="511486"/>
          </a:xfrm>
          <a:prstGeom prst="rect">
            <a:avLst/>
          </a:prstGeom>
        </p:spPr>
        <p:txBody>
          <a:bodyPr vert="horz" lIns="94887" tIns="47444" rIns="94887" bIns="47444" rtlCol="0"/>
          <a:lstStyle>
            <a:lvl1pPr algn="r">
              <a:defRPr sz="1200"/>
            </a:lvl1pPr>
          </a:lstStyle>
          <a:p>
            <a:fld id="{C48AA596-337F-488F-89AF-E0E1B958A628}" type="datetimeFigureOut">
              <a:rPr lang="zh-CN" altLang="en-US" smtClean="0"/>
              <a:pPr/>
              <a:t>2022/2/21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9721494"/>
            <a:ext cx="3077085" cy="511485"/>
          </a:xfrm>
          <a:prstGeom prst="rect">
            <a:avLst/>
          </a:prstGeom>
        </p:spPr>
        <p:txBody>
          <a:bodyPr vert="horz" lIns="94887" tIns="47444" rIns="94887" bIns="47444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0548" y="9721494"/>
            <a:ext cx="3077085" cy="511485"/>
          </a:xfrm>
          <a:prstGeom prst="rect">
            <a:avLst/>
          </a:prstGeom>
        </p:spPr>
        <p:txBody>
          <a:bodyPr vert="horz" lIns="94887" tIns="47444" rIns="94887" bIns="47444" rtlCol="0" anchor="b"/>
          <a:lstStyle>
            <a:lvl1pPr algn="r">
              <a:defRPr sz="1200"/>
            </a:lvl1pPr>
          </a:lstStyle>
          <a:p>
            <a:fld id="{4511AFB4-51AD-4D63-AAD5-8EFB9F200E9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306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057">
              <a:defRPr sz="13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548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057">
              <a:defRPr sz="13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6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21488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0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097" y="4861564"/>
            <a:ext cx="5679107" cy="4605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40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057">
              <a:defRPr sz="13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0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548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057">
              <a:defRPr sz="1300" smtClean="0">
                <a:latin typeface="Arial" pitchFamily="34" charset="0"/>
              </a:defRPr>
            </a:lvl1pPr>
          </a:lstStyle>
          <a:p>
            <a:pPr>
              <a:defRPr/>
            </a:pPr>
            <a:fld id="{9C248093-BC3A-480A-B4FF-423A5957427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98841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3FE6A-A07C-4F62-8FBF-E5DA1DFCF16A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7455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CF6401E-EA17-4D07-B855-28725AEF3B1F}" type="slidenum">
              <a:rPr lang="zh-CN" altLang="en-US">
                <a:latin typeface="Arial" pitchFamily="34" charset="0"/>
              </a:rPr>
              <a:pPr eaLnBrk="1" hangingPunct="1"/>
              <a:t>10</a:t>
            </a:fld>
            <a:endParaRPr lang="en-US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0408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1" lang="zh-CN" altLang="en-US" dirty="0">
              <a:latin typeface="Arial" pitchFamily="34" charset="0"/>
            </a:endParaRPr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0" marR="0" lvl="0" indent="0" algn="r" defTabSz="99005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F6401E-EA17-4D07-B855-28725AEF3B1F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9005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70935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1" lang="zh-CN" altLang="en-US" dirty="0">
              <a:latin typeface="Arial" pitchFamily="34" charset="0"/>
            </a:endParaRPr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CF6401E-EA17-4D07-B855-28725AEF3B1F}" type="slidenum">
              <a:rPr lang="zh-CN" altLang="en-US">
                <a:solidFill>
                  <a:srgbClr val="000000"/>
                </a:solidFill>
                <a:latin typeface="Arial" pitchFamily="34" charset="0"/>
              </a:rPr>
              <a:pPr eaLnBrk="1" hangingPunct="1"/>
              <a:t>12</a:t>
            </a:fld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4137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CF6401E-EA17-4D07-B855-28725AEF3B1F}" type="slidenum">
              <a:rPr lang="zh-CN" altLang="en-US">
                <a:solidFill>
                  <a:srgbClr val="000000"/>
                </a:solidFill>
                <a:latin typeface="Arial" pitchFamily="34" charset="0"/>
              </a:rPr>
              <a:pPr eaLnBrk="1" hangingPunct="1"/>
              <a:t>13</a:t>
            </a:fld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6991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3FE6A-A07C-4F62-8FBF-E5DA1DFCF16A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20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defTabSz="948873">
              <a:defRPr/>
            </a:pPr>
            <a:endParaRPr lang="en-US" altLang="zh-CN" b="0" dirty="0"/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CF6401E-EA17-4D07-B855-28725AEF3B1F}" type="slidenum">
              <a:rPr lang="zh-CN" altLang="en-US">
                <a:solidFill>
                  <a:srgbClr val="000000"/>
                </a:solidFill>
                <a:latin typeface="Arial" pitchFamily="34" charset="0"/>
              </a:rPr>
              <a:pPr eaLnBrk="1" hangingPunct="1"/>
              <a:t>2</a:t>
            </a:fld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028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defTabSz="948873">
              <a:defRPr/>
            </a:pPr>
            <a:endParaRPr lang="en-US" altLang="zh-CN" dirty="0"/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0" marR="0" lvl="0" indent="0" algn="r" defTabSz="99005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F6401E-EA17-4D07-B855-28725AEF3B1F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9005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0218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CF6401E-EA17-4D07-B855-28725AEF3B1F}" type="slidenum">
              <a:rPr lang="zh-CN" altLang="en-US">
                <a:solidFill>
                  <a:srgbClr val="000000"/>
                </a:solidFill>
                <a:latin typeface="Arial" pitchFamily="34" charset="0"/>
              </a:rPr>
              <a:pPr eaLnBrk="1" hangingPunct="1"/>
              <a:t>4</a:t>
            </a:fld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402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 dirty="0"/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CF6401E-EA17-4D07-B855-28725AEF3B1F}" type="slidenum">
              <a:rPr lang="zh-CN" altLang="en-US">
                <a:solidFill>
                  <a:srgbClr val="000000"/>
                </a:solidFill>
                <a:latin typeface="Arial" pitchFamily="34" charset="0"/>
              </a:rPr>
              <a:pPr eaLnBrk="1" hangingPunct="1"/>
              <a:t>5</a:t>
            </a:fld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364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kumimoji="1" lang="zh-CN" altLang="en-US" dirty="0">
              <a:latin typeface="Arial" pitchFamily="34" charset="0"/>
            </a:endParaRPr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0" marR="0" lvl="0" indent="0" algn="r" defTabSz="99005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F6401E-EA17-4D07-B855-28725AEF3B1F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9005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106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CF6401E-EA17-4D07-B855-28725AEF3B1F}" type="slidenum">
              <a:rPr lang="zh-CN" altLang="en-US">
                <a:solidFill>
                  <a:srgbClr val="000000"/>
                </a:solidFill>
                <a:latin typeface="Arial" pitchFamily="34" charset="0"/>
              </a:rPr>
              <a:pPr eaLnBrk="1" hangingPunct="1"/>
              <a:t>7</a:t>
            </a:fld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949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0" marR="0" lvl="0" indent="0" algn="r" defTabSz="99005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F6401E-EA17-4D07-B855-28725AEF3B1F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9005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1867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CF6401E-EA17-4D07-B855-28725AEF3B1F}" type="slidenum">
              <a:rPr lang="zh-CN" altLang="en-US">
                <a:latin typeface="Arial" pitchFamily="34" charset="0"/>
              </a:rPr>
              <a:pPr eaLnBrk="1" hangingPunct="1"/>
              <a:t>9</a:t>
            </a:fld>
            <a:endParaRPr lang="en-US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89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171450"/>
            <a:ext cx="8695944" cy="45262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4015472"/>
            <a:ext cx="8723376" cy="998685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2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81ABC3-7603-4C78-B3C4-AD83C1CB889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DB5C4-EDEC-409D-BB92-E8AE453AA2A4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5944" cy="1404451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4" y="1059583"/>
            <a:ext cx="8824831" cy="576063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9592" y="267494"/>
            <a:ext cx="7787208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4687623"/>
            <a:ext cx="378669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43" y="4687623"/>
            <a:ext cx="378669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4687623"/>
            <a:ext cx="11618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EE61635-C8B6-452C-BD01-B454964319D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5" y="1368352"/>
            <a:ext cx="5927571" cy="3226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05" r:id="rId1"/>
    <p:sldLayoutId id="2147485606" r:id="rId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baseline="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G:\QQ截图201607142012副本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1"/>
            <a:ext cx="9144000" cy="5152203"/>
          </a:xfrm>
          <a:prstGeom prst="rect">
            <a:avLst/>
          </a:prstGeom>
          <a:noFill/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014758" y="1714494"/>
            <a:ext cx="4143372" cy="939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楷体" pitchFamily="49" charset="-122"/>
                <a:cs typeface="+mj-cs"/>
              </a:rPr>
              <a:t> </a:t>
            </a:r>
            <a:r>
              <a:rPr lang="zh-CN" altLang="en-US" sz="3500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第</a:t>
            </a:r>
            <a:r>
              <a:rPr lang="en-US" altLang="zh-CN" sz="3500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0</a:t>
            </a:r>
            <a:r>
              <a:rPr lang="zh-CN" altLang="en-US" sz="3500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章 课程导学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857752" y="3072364"/>
            <a:ext cx="3443254" cy="939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楷体" pitchFamily="49" charset="-122"/>
                <a:cs typeface="+mj-cs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楷体" pitchFamily="49" charset="-122"/>
                <a:cs typeface="+mj-cs"/>
              </a:rPr>
              <a:t>哈尔滨工业大学  陈鄞</a:t>
            </a:r>
            <a:endParaRPr lang="en-US" altLang="zh-CN" sz="2000" b="1" dirty="0">
              <a:solidFill>
                <a:schemeClr val="bg1"/>
              </a:solidFill>
              <a:latin typeface="+mj-lt"/>
              <a:ea typeface="楷体" pitchFamily="49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1" dirty="0">
                <a:solidFill>
                  <a:prstClr val="white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Email: chenyin@hit.edu.cn </a:t>
            </a:r>
          </a:p>
          <a:p>
            <a:pPr lvl="0"/>
            <a:r>
              <a:rPr kumimoji="1" lang="en-US" altLang="zh-CN" sz="1600" b="1" i="1" dirty="0">
                <a:solidFill>
                  <a:prstClr val="white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Tel:      13936368045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57840" y="1344613"/>
            <a:ext cx="3143250" cy="441325"/>
          </a:xfrm>
          <a:prstGeom prst="rect">
            <a:avLst/>
          </a:prstGeom>
          <a:ln w="12700">
            <a:noFill/>
          </a:ln>
        </p:spPr>
        <p:txBody>
          <a:bodyPr anchor="ctr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000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编译系统</a:t>
            </a:r>
            <a:endParaRPr lang="zh-CN" altLang="en-US" sz="800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29523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内容占位符 2"/>
          <p:cNvSpPr>
            <a:spLocks noGrp="1"/>
          </p:cNvSpPr>
          <p:nvPr>
            <p:ph idx="1"/>
          </p:nvPr>
        </p:nvSpPr>
        <p:spPr>
          <a:xfrm>
            <a:off x="859007" y="1059989"/>
            <a:ext cx="7713521" cy="3888025"/>
          </a:xfrm>
        </p:spPr>
        <p:txBody>
          <a:bodyPr>
            <a:normAutofit/>
          </a:bodyPr>
          <a:lstStyle/>
          <a:p>
            <a:pPr>
              <a:lnSpc>
                <a:spcPts val="25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dirty="0">
                <a:solidFill>
                  <a:srgbClr val="0000FF"/>
                </a:solidFill>
              </a:rPr>
              <a:t>Alfred V. </a:t>
            </a:r>
            <a:r>
              <a:rPr lang="en-US" altLang="zh-CN" dirty="0" err="1">
                <a:solidFill>
                  <a:srgbClr val="0000FF"/>
                </a:solidFill>
              </a:rPr>
              <a:t>Aho</a:t>
            </a:r>
            <a:r>
              <a:rPr lang="en-US" altLang="zh-CN" dirty="0">
                <a:solidFill>
                  <a:schemeClr val="tx1"/>
                </a:solidFill>
              </a:rPr>
              <a:t>, Monica S. Lam, Ravi Sethi, </a:t>
            </a:r>
            <a:r>
              <a:rPr lang="en-US" altLang="zh-CN" dirty="0">
                <a:solidFill>
                  <a:srgbClr val="0000FF"/>
                </a:solidFill>
              </a:rPr>
              <a:t>Jeffrey D. Ullman</a:t>
            </a:r>
            <a:r>
              <a:rPr lang="en-US" altLang="zh-CN" dirty="0">
                <a:solidFill>
                  <a:schemeClr val="tx1"/>
                </a:solidFill>
              </a:rPr>
              <a:t>. </a:t>
            </a:r>
            <a:r>
              <a:rPr lang="en-US" altLang="zh-CN" i="1" dirty="0">
                <a:solidFill>
                  <a:srgbClr val="FF0000"/>
                </a:solidFill>
              </a:rPr>
              <a:t>Compilers: Principles, Techniques and Tools </a:t>
            </a:r>
            <a:r>
              <a:rPr lang="en-US" altLang="zh-CN" dirty="0">
                <a:solidFill>
                  <a:schemeClr val="tx1"/>
                </a:solidFill>
              </a:rPr>
              <a:t>(Second Edition). Pearson Education, Inc. 2006</a:t>
            </a:r>
          </a:p>
          <a:p>
            <a:pPr>
              <a:lnSpc>
                <a:spcPts val="2500"/>
              </a:lnSpc>
              <a:buClrTx/>
              <a:buFont typeface="Wingdings" pitchFamily="2" charset="2"/>
              <a:buChar char="Ø"/>
            </a:pP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教材</a:t>
            </a:r>
          </a:p>
        </p:txBody>
      </p:sp>
      <p:grpSp>
        <p:nvGrpSpPr>
          <p:cNvPr id="5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6" name="五边形 5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五边形 6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139702"/>
            <a:ext cx="2512589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803E2B5-5FDD-4D08-BFB2-60BE4B622A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7526" y="2158308"/>
            <a:ext cx="3828539" cy="291511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FAC2A5C-FAFE-40A9-B03D-3D84AC9C4084}"/>
              </a:ext>
            </a:extLst>
          </p:cNvPr>
          <p:cNvSpPr txBox="1"/>
          <p:nvPr/>
        </p:nvSpPr>
        <p:spPr>
          <a:xfrm>
            <a:off x="8328952" y="2931790"/>
            <a:ext cx="814905" cy="978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2020</a:t>
            </a:r>
            <a:r>
              <a:rPr kumimoji="1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年</a:t>
            </a:r>
            <a:endParaRPr kumimoji="1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图灵奖</a:t>
            </a:r>
            <a:endParaRPr kumimoji="1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得主</a:t>
            </a:r>
            <a:endParaRPr kumimoji="1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B28D215-A8E7-45C9-A25F-5C6DE05C60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50" y="2139702"/>
            <a:ext cx="1734368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739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内容占位符 2"/>
          <p:cNvSpPr>
            <a:spLocks noGrp="1"/>
          </p:cNvSpPr>
          <p:nvPr>
            <p:ph idx="1"/>
          </p:nvPr>
        </p:nvSpPr>
        <p:spPr>
          <a:xfrm>
            <a:off x="859007" y="1059989"/>
            <a:ext cx="7713521" cy="3888025"/>
          </a:xfrm>
        </p:spPr>
        <p:txBody>
          <a:bodyPr>
            <a:normAutofit/>
          </a:bodyPr>
          <a:lstStyle/>
          <a:p>
            <a:pPr>
              <a:lnSpc>
                <a:spcPts val="2500"/>
              </a:lnSpc>
              <a:buClrTx/>
              <a:buFont typeface="Wingdings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</a:rPr>
              <a:t>实验教材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lnSpc>
                <a:spcPts val="2500"/>
              </a:lnSpc>
              <a:buClrTx/>
              <a:buFont typeface="Wingdings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</a:rPr>
              <a:t>《</a:t>
            </a:r>
            <a:r>
              <a:rPr lang="zh-CN" altLang="en-US" dirty="0">
                <a:solidFill>
                  <a:schemeClr val="tx1"/>
                </a:solidFill>
              </a:rPr>
              <a:t>编译原理实践与指导教程</a:t>
            </a:r>
            <a:r>
              <a:rPr lang="en-US" altLang="zh-CN" dirty="0">
                <a:solidFill>
                  <a:schemeClr val="tx1"/>
                </a:solidFill>
              </a:rPr>
              <a:t>》</a:t>
            </a:r>
            <a:r>
              <a:rPr lang="zh-CN" altLang="en-US" dirty="0">
                <a:solidFill>
                  <a:schemeClr val="tx1"/>
                </a:solidFill>
              </a:rPr>
              <a:t>许畅 陈嘉 朱晓瑞编著 机械工业出版社，</a:t>
            </a:r>
            <a:r>
              <a:rPr lang="en-US" altLang="zh-CN" dirty="0">
                <a:solidFill>
                  <a:schemeClr val="tx1"/>
                </a:solidFill>
              </a:rPr>
              <a:t>2015.6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  <a:buClrTx/>
              <a:buFont typeface="Wingdings" pitchFamily="2" charset="2"/>
              <a:buChar char="Ø"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教材</a:t>
            </a:r>
          </a:p>
        </p:txBody>
      </p:sp>
      <p:grpSp>
        <p:nvGrpSpPr>
          <p:cNvPr id="5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6" name="五边形 5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endParaRPr>
            </a:p>
          </p:txBody>
        </p:sp>
        <p:sp>
          <p:nvSpPr>
            <p:cNvPr id="7" name="五边形 6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4C00E6D5-E3D8-4FBE-8A65-054A108A52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2178506"/>
            <a:ext cx="1853870" cy="278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50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MOOC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各讲与教材对应关系</a:t>
            </a:r>
          </a:p>
        </p:txBody>
      </p:sp>
      <p:grpSp>
        <p:nvGrpSpPr>
          <p:cNvPr id="5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6" name="五边形 5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五边形 6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579761"/>
              </p:ext>
            </p:extLst>
          </p:nvPr>
        </p:nvGraphicFramePr>
        <p:xfrm>
          <a:off x="899592" y="843558"/>
          <a:ext cx="5400600" cy="425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5631"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MOOC</a:t>
                      </a:r>
                      <a:endParaRPr lang="zh-CN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3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教材（龙书）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Lecture1</a:t>
                      </a:r>
                      <a:r>
                        <a:rPr 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：绪论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6.2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Lecture2</a:t>
                      </a:r>
                      <a:r>
                        <a:rPr 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：程序设计语言及其文法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3.2.1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3.2.2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4.2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Lecture3</a:t>
                      </a:r>
                      <a:r>
                        <a:rPr 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：词法分析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Lecture4</a:t>
                      </a:r>
                      <a:r>
                        <a:rPr 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：语法分析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_1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4.1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4.3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4.4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Lecture5</a:t>
                      </a:r>
                      <a:r>
                        <a:rPr 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：语法分析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_2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4.3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4.4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Lecture6</a:t>
                      </a:r>
                      <a:r>
                        <a:rPr 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：语法分析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_3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4.5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4.6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1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Lecture7</a:t>
                      </a:r>
                      <a:r>
                        <a:rPr 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：语法分析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_4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4.6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4.7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4.8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4.9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Lecture8</a:t>
                      </a:r>
                      <a:r>
                        <a:rPr 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：语法制导翻译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_1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5.1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5.2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4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Lecture9</a:t>
                      </a:r>
                      <a:r>
                        <a:rPr 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：语法制导翻译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_2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5.4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5.5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Lecture10</a:t>
                      </a:r>
                      <a:r>
                        <a:rPr 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：语法制导翻译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_3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5.5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Lecture11</a:t>
                      </a:r>
                      <a:r>
                        <a:rPr 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：中间代码生成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_1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6.3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Lecture12</a:t>
                      </a:r>
                      <a:r>
                        <a:rPr 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：中间代码生成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_2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6.4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6.5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Lecture13</a:t>
                      </a:r>
                      <a:r>
                        <a:rPr 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：中间代码生成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_3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6.6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Lecture14</a:t>
                      </a:r>
                      <a:r>
                        <a:rPr 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：中间代码生成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_4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6.7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6.8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6.9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Lecture15</a:t>
                      </a:r>
                      <a:r>
                        <a:rPr 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：运行存储分配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Lecture16</a:t>
                      </a:r>
                      <a:r>
                        <a:rPr 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：代码优化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_1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8.4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9.1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8.5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Lecture17</a:t>
                      </a:r>
                      <a:r>
                        <a:rPr 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：代码优化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_2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9.2.1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GB" alt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9.2.</a:t>
                      </a:r>
                      <a:r>
                        <a:rPr lang="en-US" alt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GB" alt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9.2.</a:t>
                      </a:r>
                      <a:r>
                        <a:rPr lang="en-US" alt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9.2.4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Lecture18</a:t>
                      </a:r>
                      <a:r>
                        <a:rPr 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：代码优化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_3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9.2.5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9.2.6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Lecture19</a:t>
                      </a:r>
                      <a:r>
                        <a:rPr 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：代码优化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_4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9.5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Lecture20</a:t>
                      </a:r>
                      <a:r>
                        <a:rPr 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：代码生成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8.1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8.2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8.6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8.7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849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内容占位符 2"/>
          <p:cNvSpPr>
            <a:spLocks noGrp="1"/>
          </p:cNvSpPr>
          <p:nvPr>
            <p:ph idx="1"/>
          </p:nvPr>
        </p:nvSpPr>
        <p:spPr>
          <a:xfrm>
            <a:off x="859007" y="1059989"/>
            <a:ext cx="7713521" cy="3888025"/>
          </a:xfrm>
        </p:spPr>
        <p:txBody>
          <a:bodyPr>
            <a:normAutofit/>
          </a:bodyPr>
          <a:lstStyle/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</a:rPr>
              <a:t>学号前面加上“</a:t>
            </a:r>
            <a:r>
              <a:rPr lang="en-US" altLang="zh-CN" sz="2800" b="1" dirty="0">
                <a:solidFill>
                  <a:schemeClr val="tx1"/>
                </a:solidFill>
              </a:rPr>
              <a:t>hit”</a:t>
            </a:r>
          </a:p>
          <a:p>
            <a:pPr lvl="1"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</a:rPr>
              <a:t>例如：张三的学号为 </a:t>
            </a:r>
            <a:r>
              <a:rPr lang="en-US" altLang="zh-CN" sz="2400" b="1" dirty="0">
                <a:solidFill>
                  <a:schemeClr val="tx1"/>
                </a:solidFill>
              </a:rPr>
              <a:t>180310501</a:t>
            </a:r>
            <a:r>
              <a:rPr lang="zh-CN" altLang="en-US" sz="2400" b="1" dirty="0">
                <a:solidFill>
                  <a:schemeClr val="tx1"/>
                </a:solidFill>
              </a:rPr>
              <a:t>，则其昵称为“</a:t>
            </a:r>
            <a:r>
              <a:rPr lang="en-US" altLang="zh-CN" sz="2400" b="1" dirty="0">
                <a:solidFill>
                  <a:schemeClr val="tx1"/>
                </a:solidFill>
              </a:rPr>
              <a:t>hit180310501”</a:t>
            </a:r>
          </a:p>
          <a:p>
            <a:pPr lvl="1"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</a:rPr>
              <a:t>例如：李四的学号为</a:t>
            </a:r>
            <a:r>
              <a:rPr lang="en-US" altLang="zh-CN" sz="2400" b="1" dirty="0">
                <a:solidFill>
                  <a:schemeClr val="tx1"/>
                </a:solidFill>
              </a:rPr>
              <a:t>180310205</a:t>
            </a:r>
            <a:r>
              <a:rPr lang="zh-CN" altLang="en-US" sz="2400" b="1" dirty="0">
                <a:solidFill>
                  <a:schemeClr val="tx1"/>
                </a:solidFill>
              </a:rPr>
              <a:t>，则其昵称为“</a:t>
            </a:r>
            <a:r>
              <a:rPr lang="en-US" altLang="zh-CN" sz="2400" b="1" dirty="0">
                <a:solidFill>
                  <a:schemeClr val="tx1"/>
                </a:solidFill>
              </a:rPr>
              <a:t>hit180310205”</a:t>
            </a:r>
            <a:endParaRPr lang="zh-CN" altLang="en-US" sz="2400" b="1" dirty="0">
              <a:solidFill>
                <a:schemeClr val="tx1"/>
              </a:solidFill>
            </a:endParaRPr>
          </a:p>
          <a:p>
            <a:pPr>
              <a:lnSpc>
                <a:spcPts val="3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</a:rPr>
              <a:t>注：</a:t>
            </a:r>
            <a:r>
              <a:rPr lang="zh-CN" altLang="en-US" sz="2800" b="1" dirty="0">
                <a:solidFill>
                  <a:schemeClr val="tx1"/>
                </a:solidFill>
              </a:rPr>
              <a:t>本课程按照“昵称”处理成绩。如果未按此规则命名，将可能导致成绩按</a:t>
            </a:r>
            <a:r>
              <a:rPr lang="en-US" altLang="zh-CN" sz="2800" b="1" dirty="0">
                <a:solidFill>
                  <a:schemeClr val="tx1"/>
                </a:solidFill>
              </a:rPr>
              <a:t>0</a:t>
            </a:r>
            <a:r>
              <a:rPr lang="zh-CN" altLang="en-US" sz="2800" b="1" dirty="0">
                <a:solidFill>
                  <a:schemeClr val="tx1"/>
                </a:solidFill>
              </a:rPr>
              <a:t>分处理</a:t>
            </a:r>
          </a:p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endParaRPr lang="en-US" altLang="zh-CN" sz="2800" b="1" dirty="0">
              <a:solidFill>
                <a:schemeClr val="tx1"/>
              </a:solidFill>
            </a:endParaRPr>
          </a:p>
        </p:txBody>
      </p:sp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2800" dirty="0">
                <a:solidFill>
                  <a:schemeClr val="tx1"/>
                </a:solidFill>
              </a:rPr>
              <a:t>爱课程网账号昵称的命名规则</a:t>
            </a:r>
            <a:endParaRPr lang="zh-CN" altLang="en-US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6" name="五边形 5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五边形 6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650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G:\QQ截图201607142012副本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1"/>
            <a:ext cx="9144000" cy="5152203"/>
          </a:xfrm>
          <a:prstGeom prst="rect">
            <a:avLst/>
          </a:prstGeom>
          <a:noFill/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5148064" y="1714494"/>
            <a:ext cx="2952328" cy="939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fontAlgn="auto">
              <a:spcAft>
                <a:spcPts val="0"/>
              </a:spcAft>
              <a:defRPr/>
            </a:pPr>
            <a:r>
              <a:rPr lang="zh-CN" altLang="en-US" sz="3500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结束</a:t>
            </a:r>
            <a:endParaRPr lang="en-US" altLang="zh-CN" sz="3500" spc="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85079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课程基本信息</a:t>
            </a:r>
          </a:p>
        </p:txBody>
      </p:sp>
      <p:grpSp>
        <p:nvGrpSpPr>
          <p:cNvPr id="5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6" name="五边形 5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五边形 6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859007" y="1059989"/>
            <a:ext cx="8284993" cy="3888025"/>
          </a:xfrm>
        </p:spPr>
        <p:txBody>
          <a:bodyPr>
            <a:normAutofit/>
          </a:bodyPr>
          <a:lstStyle/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课程编号：</a:t>
            </a:r>
            <a:r>
              <a:rPr lang="en-US" altLang="zh-CN" b="1" dirty="0">
                <a:solidFill>
                  <a:schemeClr val="tx1"/>
                </a:solidFill>
              </a:rPr>
              <a:t>CS33502</a:t>
            </a:r>
          </a:p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课程名称：编译系统</a:t>
            </a:r>
          </a:p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英文名称：</a:t>
            </a:r>
            <a:r>
              <a:rPr lang="en-US" altLang="zh-CN" b="1" dirty="0">
                <a:solidFill>
                  <a:schemeClr val="tx1"/>
                </a:solidFill>
              </a:rPr>
              <a:t>SYSTEMS OF COMPILING</a:t>
            </a:r>
          </a:p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总学时： </a:t>
            </a:r>
            <a:r>
              <a:rPr lang="en-US" altLang="zh-CN" b="1" dirty="0">
                <a:solidFill>
                  <a:schemeClr val="tx1"/>
                </a:solidFill>
              </a:rPr>
              <a:t>48</a:t>
            </a:r>
            <a:r>
              <a:rPr lang="zh-CN" altLang="en-US" b="1" dirty="0">
                <a:solidFill>
                  <a:schemeClr val="tx1"/>
                </a:solidFill>
              </a:rPr>
              <a:t>   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1"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</a:rPr>
              <a:t>理论：</a:t>
            </a:r>
            <a:r>
              <a:rPr lang="en-US" altLang="zh-CN" sz="2000" b="1" dirty="0">
                <a:solidFill>
                  <a:schemeClr val="tx1"/>
                </a:solidFill>
              </a:rPr>
              <a:t>40</a:t>
            </a:r>
            <a:r>
              <a:rPr lang="zh-CN" altLang="en-US" sz="2000" b="1" dirty="0">
                <a:solidFill>
                  <a:schemeClr val="tx1"/>
                </a:solidFill>
              </a:rPr>
              <a:t>   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lvl="1"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</a:rPr>
              <a:t>实验：</a:t>
            </a:r>
            <a:r>
              <a:rPr lang="en-US" altLang="zh-CN" sz="2000" b="1" dirty="0">
                <a:solidFill>
                  <a:schemeClr val="tx1"/>
                </a:solidFill>
              </a:rPr>
              <a:t>8 </a:t>
            </a:r>
            <a:r>
              <a:rPr lang="zh-CN" altLang="en-US" sz="2000" b="1" dirty="0">
                <a:solidFill>
                  <a:schemeClr val="tx1"/>
                </a:solidFill>
              </a:rPr>
              <a:t>  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总学分：</a:t>
            </a:r>
            <a:r>
              <a:rPr lang="en-US" altLang="zh-CN" b="1" dirty="0">
                <a:solidFill>
                  <a:schemeClr val="tx1"/>
                </a:solidFill>
              </a:rPr>
              <a:t>3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B9F6374-6D02-4BEE-8885-03309F5E1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248" y="1995686"/>
            <a:ext cx="2289586" cy="272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478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课程教学模式：线上</a:t>
            </a:r>
            <a: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线下</a:t>
            </a:r>
          </a:p>
        </p:txBody>
      </p:sp>
      <p:grpSp>
        <p:nvGrpSpPr>
          <p:cNvPr id="5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6" name="五边形 5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endParaRPr>
            </a:p>
          </p:txBody>
        </p:sp>
        <p:sp>
          <p:nvSpPr>
            <p:cNvPr id="7" name="五边形 6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endParaRPr>
            </a:p>
          </p:txBody>
        </p:sp>
      </p:grp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859007" y="1059989"/>
            <a:ext cx="8284993" cy="3888025"/>
          </a:xfrm>
        </p:spPr>
        <p:txBody>
          <a:bodyPr>
            <a:normAutofit/>
          </a:bodyPr>
          <a:lstStyle/>
          <a:p>
            <a:pPr>
              <a:lnSpc>
                <a:spcPts val="35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中国大学</a:t>
            </a:r>
            <a:r>
              <a:rPr lang="en-US" altLang="zh-CN" b="1" dirty="0">
                <a:solidFill>
                  <a:schemeClr val="tx1"/>
                </a:solidFill>
              </a:rPr>
              <a:t>MOOC</a:t>
            </a:r>
            <a:r>
              <a:rPr lang="zh-CN" altLang="en-US" b="1" dirty="0">
                <a:solidFill>
                  <a:schemeClr val="tx1"/>
                </a:solidFill>
              </a:rPr>
              <a:t>平台：</a:t>
            </a:r>
            <a:r>
              <a:rPr lang="en-US" altLang="zh-CN" b="1" dirty="0">
                <a:solidFill>
                  <a:schemeClr val="tx1"/>
                </a:solidFill>
              </a:rPr>
              <a:t>《</a:t>
            </a:r>
            <a:r>
              <a:rPr lang="zh-CN" altLang="en-US" b="1" dirty="0">
                <a:solidFill>
                  <a:schemeClr val="tx1"/>
                </a:solidFill>
              </a:rPr>
              <a:t>编译原理</a:t>
            </a:r>
            <a:r>
              <a:rPr lang="en-US" altLang="zh-CN" b="1" dirty="0">
                <a:solidFill>
                  <a:schemeClr val="tx1"/>
                </a:solidFill>
              </a:rPr>
              <a:t>》MOOC+SPOC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851670"/>
            <a:ext cx="8395928" cy="242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458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内容占位符 2"/>
          <p:cNvSpPr>
            <a:spLocks noGrp="1"/>
          </p:cNvSpPr>
          <p:nvPr>
            <p:ph idx="1"/>
          </p:nvPr>
        </p:nvSpPr>
        <p:spPr>
          <a:xfrm>
            <a:off x="859007" y="1059989"/>
            <a:ext cx="4231567" cy="3888025"/>
          </a:xfrm>
        </p:spPr>
        <p:txBody>
          <a:bodyPr>
            <a:normAutofit/>
          </a:bodyPr>
          <a:lstStyle/>
          <a:p>
            <a:pPr>
              <a:lnSpc>
                <a:spcPts val="2000"/>
              </a:lnSpc>
              <a:buClrTx/>
              <a:buFont typeface="Wingdings" pitchFamily="2" charset="2"/>
              <a:buChar char="Ø"/>
            </a:pPr>
            <a:r>
              <a:rPr lang="zh-CN" altLang="en-US" sz="1800" b="1" dirty="0">
                <a:solidFill>
                  <a:schemeClr val="tx1"/>
                </a:solidFill>
              </a:rPr>
              <a:t>课件（</a:t>
            </a:r>
            <a:r>
              <a:rPr lang="en-US" altLang="zh-CN" sz="1800" b="1" dirty="0">
                <a:solidFill>
                  <a:schemeClr val="tx1"/>
                </a:solidFill>
              </a:rPr>
              <a:t>20</a:t>
            </a:r>
            <a:r>
              <a:rPr lang="zh-CN" altLang="en-US" sz="1800" b="1" dirty="0">
                <a:solidFill>
                  <a:schemeClr val="tx1"/>
                </a:solidFill>
              </a:rPr>
              <a:t>讲）</a:t>
            </a:r>
            <a:endParaRPr lang="en-US" altLang="zh-CN" sz="1800" b="1" dirty="0">
              <a:solidFill>
                <a:schemeClr val="tx1"/>
              </a:solidFill>
            </a:endParaRPr>
          </a:p>
          <a:p>
            <a:pPr lvl="1">
              <a:lnSpc>
                <a:spcPts val="2000"/>
              </a:lnSpc>
              <a:buClrTx/>
              <a:buFont typeface="Wingdings" pitchFamily="2" charset="2"/>
              <a:buChar char="Ø"/>
            </a:pPr>
            <a:r>
              <a:rPr lang="zh-CN" altLang="en-US" sz="1700" b="1" dirty="0">
                <a:solidFill>
                  <a:schemeClr val="tx1"/>
                </a:solidFill>
              </a:rPr>
              <a:t>课程视频</a:t>
            </a:r>
            <a:endParaRPr lang="en-US" altLang="zh-CN" sz="1700" b="1" dirty="0">
              <a:solidFill>
                <a:schemeClr val="tx1"/>
              </a:solidFill>
            </a:endParaRPr>
          </a:p>
          <a:p>
            <a:pPr lvl="1">
              <a:lnSpc>
                <a:spcPts val="2000"/>
              </a:lnSpc>
              <a:buClrTx/>
              <a:buFont typeface="Wingdings" pitchFamily="2" charset="2"/>
              <a:buChar char="Ø"/>
            </a:pPr>
            <a:r>
              <a:rPr lang="zh-CN" altLang="en-US" sz="1700" b="1" dirty="0">
                <a:solidFill>
                  <a:schemeClr val="tx1"/>
                </a:solidFill>
              </a:rPr>
              <a:t>课程讲义</a:t>
            </a:r>
            <a:endParaRPr lang="en-US" altLang="zh-CN" sz="1700" b="1" dirty="0">
              <a:solidFill>
                <a:schemeClr val="tx1"/>
              </a:solidFill>
            </a:endParaRPr>
          </a:p>
          <a:p>
            <a:pPr lvl="1">
              <a:lnSpc>
                <a:spcPts val="2000"/>
              </a:lnSpc>
              <a:buClrTx/>
              <a:buFont typeface="Wingdings" pitchFamily="2" charset="2"/>
              <a:buChar char="Ø"/>
            </a:pPr>
            <a:r>
              <a:rPr lang="zh-CN" altLang="en-US" sz="1700" b="1" dirty="0">
                <a:solidFill>
                  <a:schemeClr val="tx1"/>
                </a:solidFill>
              </a:rPr>
              <a:t>模拟练习题</a:t>
            </a:r>
            <a:endParaRPr lang="en-US" altLang="zh-CN" sz="1700" b="1" dirty="0">
              <a:solidFill>
                <a:schemeClr val="tx1"/>
              </a:solidFill>
            </a:endParaRPr>
          </a:p>
          <a:p>
            <a:pPr lvl="1">
              <a:lnSpc>
                <a:spcPts val="2000"/>
              </a:lnSpc>
              <a:buClrTx/>
              <a:buFont typeface="Wingdings" pitchFamily="2" charset="2"/>
              <a:buChar char="Ø"/>
            </a:pPr>
            <a:r>
              <a:rPr lang="zh-CN" altLang="en-US" sz="1700" b="1" dirty="0">
                <a:solidFill>
                  <a:schemeClr val="tx1"/>
                </a:solidFill>
              </a:rPr>
              <a:t>测验</a:t>
            </a:r>
            <a:endParaRPr lang="en-US" altLang="zh-CN" sz="1700" b="1" dirty="0">
              <a:solidFill>
                <a:schemeClr val="tx1"/>
              </a:solidFill>
            </a:endParaRPr>
          </a:p>
          <a:p>
            <a:pPr lvl="2">
              <a:lnSpc>
                <a:spcPts val="2000"/>
              </a:lnSpc>
              <a:buClrTx/>
              <a:buFont typeface="Wingdings" pitchFamily="2" charset="2"/>
              <a:buChar char="Ø"/>
            </a:pPr>
            <a:r>
              <a:rPr lang="zh-CN" altLang="en-US" sz="1600" b="1" dirty="0">
                <a:solidFill>
                  <a:schemeClr val="tx1"/>
                </a:solidFill>
              </a:rPr>
              <a:t>随机产生</a:t>
            </a:r>
            <a:r>
              <a:rPr lang="en-US" altLang="zh-CN" sz="1600" b="1" dirty="0">
                <a:solidFill>
                  <a:schemeClr val="tx1"/>
                </a:solidFill>
              </a:rPr>
              <a:t>6 </a:t>
            </a:r>
            <a:r>
              <a:rPr lang="zh-CN" altLang="en-US" sz="1600" b="1" dirty="0">
                <a:solidFill>
                  <a:schemeClr val="tx1"/>
                </a:solidFill>
              </a:rPr>
              <a:t>道题，每题</a:t>
            </a:r>
            <a:r>
              <a:rPr lang="en-US" altLang="zh-CN" sz="1600" b="1" dirty="0">
                <a:solidFill>
                  <a:schemeClr val="tx1"/>
                </a:solidFill>
              </a:rPr>
              <a:t>0.5</a:t>
            </a:r>
            <a:r>
              <a:rPr lang="zh-CN" altLang="en-US" sz="1600" b="1" dirty="0">
                <a:solidFill>
                  <a:schemeClr val="tx1"/>
                </a:solidFill>
              </a:rPr>
              <a:t>分，在限定时间内提交，</a:t>
            </a:r>
            <a:r>
              <a:rPr lang="en-US" altLang="zh-CN" sz="1600" b="1" dirty="0">
                <a:solidFill>
                  <a:schemeClr val="tx1"/>
                </a:solidFill>
              </a:rPr>
              <a:t>20</a:t>
            </a:r>
            <a:r>
              <a:rPr lang="zh-CN" altLang="en-US" sz="1600" b="1" dirty="0">
                <a:solidFill>
                  <a:schemeClr val="tx1"/>
                </a:solidFill>
              </a:rPr>
              <a:t>讲共计</a:t>
            </a:r>
            <a:r>
              <a:rPr lang="en-US" altLang="zh-CN" sz="1600" b="1" dirty="0">
                <a:solidFill>
                  <a:schemeClr val="tx1"/>
                </a:solidFill>
              </a:rPr>
              <a:t>60</a:t>
            </a:r>
            <a:r>
              <a:rPr lang="zh-CN" altLang="en-US" sz="1600" b="1" dirty="0">
                <a:solidFill>
                  <a:schemeClr val="tx1"/>
                </a:solidFill>
              </a:rPr>
              <a:t>分</a:t>
            </a:r>
            <a:endParaRPr lang="en-US" altLang="zh-CN" sz="1600" b="1" dirty="0">
              <a:solidFill>
                <a:schemeClr val="tx1"/>
              </a:solidFill>
            </a:endParaRPr>
          </a:p>
          <a:p>
            <a:pPr>
              <a:lnSpc>
                <a:spcPts val="2000"/>
              </a:lnSpc>
              <a:buClrTx/>
              <a:buFont typeface="Wingdings" pitchFamily="2" charset="2"/>
              <a:buChar char="Ø"/>
            </a:pPr>
            <a:r>
              <a:rPr lang="zh-CN" altLang="en-US" sz="1800" b="1" dirty="0">
                <a:solidFill>
                  <a:schemeClr val="tx1"/>
                </a:solidFill>
              </a:rPr>
              <a:t>期末考试</a:t>
            </a:r>
            <a:endParaRPr lang="en-US" altLang="zh-CN" sz="1800" b="1" dirty="0">
              <a:solidFill>
                <a:schemeClr val="tx1"/>
              </a:solidFill>
            </a:endParaRPr>
          </a:p>
          <a:p>
            <a:pPr lvl="1">
              <a:lnSpc>
                <a:spcPts val="2000"/>
              </a:lnSpc>
              <a:buClrTx/>
              <a:buFont typeface="Wingdings" pitchFamily="2" charset="2"/>
              <a:buChar char="Ø"/>
            </a:pPr>
            <a:r>
              <a:rPr lang="zh-CN" altLang="en-US" sz="1700" b="1" dirty="0">
                <a:solidFill>
                  <a:schemeClr val="tx1"/>
                </a:solidFill>
              </a:rPr>
              <a:t>随机产生</a:t>
            </a:r>
            <a:r>
              <a:rPr lang="en-US" altLang="zh-CN" sz="1700" b="1" dirty="0">
                <a:solidFill>
                  <a:schemeClr val="tx1"/>
                </a:solidFill>
              </a:rPr>
              <a:t>30</a:t>
            </a:r>
            <a:r>
              <a:rPr lang="zh-CN" altLang="en-US" sz="1700" b="1" dirty="0">
                <a:solidFill>
                  <a:schemeClr val="tx1"/>
                </a:solidFill>
              </a:rPr>
              <a:t>题，每题</a:t>
            </a:r>
            <a:r>
              <a:rPr lang="en-US" altLang="zh-CN" sz="1700" b="1" dirty="0">
                <a:solidFill>
                  <a:schemeClr val="tx1"/>
                </a:solidFill>
              </a:rPr>
              <a:t>1</a:t>
            </a:r>
            <a:r>
              <a:rPr lang="zh-CN" altLang="en-US" sz="1700" b="1" dirty="0">
                <a:solidFill>
                  <a:schemeClr val="tx1"/>
                </a:solidFill>
              </a:rPr>
              <a:t>分，共计</a:t>
            </a:r>
            <a:r>
              <a:rPr lang="en-US" altLang="zh-CN" sz="1700" b="1" dirty="0">
                <a:solidFill>
                  <a:schemeClr val="tx1"/>
                </a:solidFill>
              </a:rPr>
              <a:t>30</a:t>
            </a:r>
            <a:r>
              <a:rPr lang="zh-CN" altLang="en-US" sz="1700" b="1" dirty="0">
                <a:solidFill>
                  <a:schemeClr val="tx1"/>
                </a:solidFill>
              </a:rPr>
              <a:t>分</a:t>
            </a:r>
            <a:endParaRPr lang="en-US" altLang="zh-CN" sz="1800" b="1" dirty="0">
              <a:solidFill>
                <a:schemeClr val="tx1"/>
              </a:solidFill>
            </a:endParaRPr>
          </a:p>
          <a:p>
            <a:pPr>
              <a:lnSpc>
                <a:spcPts val="2000"/>
              </a:lnSpc>
              <a:buClrTx/>
              <a:buFont typeface="Wingdings" pitchFamily="2" charset="2"/>
              <a:buChar char="Ø"/>
            </a:pPr>
            <a:r>
              <a:rPr lang="zh-CN" altLang="en-US" sz="1800" b="1" dirty="0">
                <a:solidFill>
                  <a:schemeClr val="tx1"/>
                </a:solidFill>
              </a:rPr>
              <a:t>课程讨论</a:t>
            </a:r>
            <a:endParaRPr lang="en-US" altLang="zh-CN" sz="1800" b="1" dirty="0">
              <a:solidFill>
                <a:schemeClr val="tx1"/>
              </a:solidFill>
            </a:endParaRPr>
          </a:p>
          <a:p>
            <a:pPr lvl="1">
              <a:lnSpc>
                <a:spcPts val="2000"/>
              </a:lnSpc>
              <a:buClrTx/>
              <a:buFont typeface="Wingdings" pitchFamily="2" charset="2"/>
              <a:buChar char="Ø"/>
            </a:pPr>
            <a:r>
              <a:rPr lang="zh-CN" altLang="en-US" sz="1700" b="1" dirty="0">
                <a:solidFill>
                  <a:schemeClr val="tx1"/>
                </a:solidFill>
              </a:rPr>
              <a:t>在“课堂交流区”中选择至少</a:t>
            </a:r>
            <a:r>
              <a:rPr lang="en-US" altLang="zh-CN" sz="1700" b="1" dirty="0">
                <a:solidFill>
                  <a:schemeClr val="tx1"/>
                </a:solidFill>
              </a:rPr>
              <a:t>10</a:t>
            </a:r>
            <a:r>
              <a:rPr lang="zh-CN" altLang="en-US" sz="1700" b="1" dirty="0">
                <a:solidFill>
                  <a:schemeClr val="tx1"/>
                </a:solidFill>
              </a:rPr>
              <a:t>个讨论题目进回复，则获得讨论分</a:t>
            </a:r>
            <a:r>
              <a:rPr lang="en-US" altLang="zh-CN" sz="1700" b="1" dirty="0">
                <a:solidFill>
                  <a:schemeClr val="tx1"/>
                </a:solidFill>
              </a:rPr>
              <a:t>10</a:t>
            </a:r>
            <a:r>
              <a:rPr lang="zh-CN" altLang="en-US" sz="1700" b="1" dirty="0">
                <a:solidFill>
                  <a:schemeClr val="tx1"/>
                </a:solidFill>
              </a:rPr>
              <a:t>分</a:t>
            </a:r>
            <a:endParaRPr lang="en-US" altLang="zh-CN" sz="1700" b="1" dirty="0">
              <a:solidFill>
                <a:schemeClr val="tx1"/>
              </a:solidFill>
            </a:endParaRPr>
          </a:p>
        </p:txBody>
      </p:sp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>
                <a:solidFill>
                  <a:schemeClr val="tx1"/>
                </a:solidFill>
              </a:rPr>
              <a:t>《</a:t>
            </a:r>
            <a:r>
              <a:rPr lang="zh-CN" altLang="en-US" sz="2800" dirty="0">
                <a:solidFill>
                  <a:schemeClr val="tx1"/>
                </a:solidFill>
              </a:rPr>
              <a:t>编译原理</a:t>
            </a:r>
            <a:r>
              <a:rPr lang="en-US" altLang="zh-CN" sz="2800" dirty="0">
                <a:solidFill>
                  <a:schemeClr val="tx1"/>
                </a:solidFill>
              </a:rPr>
              <a:t>》MOOC</a:t>
            </a:r>
            <a:endParaRPr lang="zh-CN" altLang="en-US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6" name="五边形 5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五边形 6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79" y="687450"/>
            <a:ext cx="3569859" cy="425828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483768" y="105811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提前一周发布</a:t>
            </a:r>
          </a:p>
        </p:txBody>
      </p:sp>
      <p:sp>
        <p:nvSpPr>
          <p:cNvPr id="3" name="矩形 2"/>
          <p:cNvSpPr/>
          <p:nvPr/>
        </p:nvSpPr>
        <p:spPr>
          <a:xfrm>
            <a:off x="2051720" y="2283718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可以有两次测验机会</a:t>
            </a:r>
          </a:p>
        </p:txBody>
      </p:sp>
    </p:spTree>
    <p:extLst>
      <p:ext uri="{BB962C8B-B14F-4D97-AF65-F5344CB8AC3E}">
        <p14:creationId xmlns:p14="http://schemas.microsoft.com/office/powerpoint/2010/main" val="554074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内容占位符 2"/>
          <p:cNvSpPr>
            <a:spLocks noGrp="1"/>
          </p:cNvSpPr>
          <p:nvPr>
            <p:ph idx="1"/>
          </p:nvPr>
        </p:nvSpPr>
        <p:spPr>
          <a:xfrm>
            <a:off x="848467" y="4299941"/>
            <a:ext cx="8188029" cy="64807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ts val="2000"/>
              </a:lnSpc>
              <a:buClrTx/>
              <a:buFont typeface="Wingdings" pitchFamily="2" charset="2"/>
              <a:buChar char="Ø"/>
            </a:pPr>
            <a:r>
              <a:rPr lang="zh-CN" altLang="en-US" sz="1600" b="1" dirty="0">
                <a:solidFill>
                  <a:schemeClr val="tx1"/>
                </a:solidFill>
              </a:rPr>
              <a:t>通过</a:t>
            </a:r>
            <a:r>
              <a:rPr lang="en-US" altLang="zh-CN" sz="1600" b="1" dirty="0">
                <a:solidFill>
                  <a:srgbClr val="FF0000"/>
                </a:solidFill>
              </a:rPr>
              <a:t>SPOC</a:t>
            </a:r>
            <a:r>
              <a:rPr lang="zh-CN" altLang="en-US" sz="1600" b="1" dirty="0">
                <a:solidFill>
                  <a:schemeClr val="tx1"/>
                </a:solidFill>
              </a:rPr>
              <a:t>进入平台（选课密码</a:t>
            </a:r>
            <a:r>
              <a:rPr lang="en-US" altLang="zh-CN" sz="1600" b="1" dirty="0">
                <a:solidFill>
                  <a:schemeClr val="tx1"/>
                </a:solidFill>
              </a:rPr>
              <a:t>hit2022</a:t>
            </a:r>
            <a:r>
              <a:rPr lang="zh-CN" altLang="en-US" sz="1600" b="1" dirty="0">
                <a:solidFill>
                  <a:schemeClr val="tx1"/>
                </a:solidFill>
              </a:rPr>
              <a:t>），进行视频观看、测验、课件</a:t>
            </a:r>
            <a:r>
              <a:rPr lang="en-US" altLang="zh-CN" sz="1600" b="1" dirty="0">
                <a:solidFill>
                  <a:schemeClr val="tx1"/>
                </a:solidFill>
              </a:rPr>
              <a:t>/</a:t>
            </a:r>
            <a:r>
              <a:rPr lang="zh-CN" altLang="en-US" sz="1600" b="1" dirty="0">
                <a:solidFill>
                  <a:schemeClr val="tx1"/>
                </a:solidFill>
              </a:rPr>
              <a:t>习题下载、</a:t>
            </a:r>
            <a:r>
              <a:rPr lang="zh-CN" altLang="en-US" sz="1600" b="1" dirty="0">
                <a:solidFill>
                  <a:srgbClr val="FF0000"/>
                </a:solidFill>
              </a:rPr>
              <a:t>实验提交</a:t>
            </a:r>
            <a:r>
              <a:rPr lang="zh-CN" altLang="en-US" sz="1600" b="1" dirty="0">
                <a:solidFill>
                  <a:schemeClr val="tx1"/>
                </a:solidFill>
              </a:rPr>
              <a:t>等</a:t>
            </a:r>
            <a:endParaRPr lang="en-US" altLang="zh-CN" sz="1800" b="1" dirty="0">
              <a:solidFill>
                <a:srgbClr val="FF0000"/>
              </a:solidFill>
            </a:endParaRPr>
          </a:p>
          <a:p>
            <a:pPr lvl="1">
              <a:lnSpc>
                <a:spcPts val="2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1400" b="1" dirty="0">
                <a:solidFill>
                  <a:srgbClr val="FF0000"/>
                </a:solidFill>
              </a:rPr>
              <a:t>请下载</a:t>
            </a:r>
            <a:r>
              <a:rPr lang="en-US" altLang="zh-CN" sz="1400" b="1" dirty="0">
                <a:solidFill>
                  <a:srgbClr val="FF0000"/>
                </a:solidFill>
              </a:rPr>
              <a:t>SPOC</a:t>
            </a:r>
            <a:r>
              <a:rPr lang="zh-CN" altLang="en-US" sz="1400" b="1" dirty="0">
                <a:solidFill>
                  <a:srgbClr val="FF0000"/>
                </a:solidFill>
              </a:rPr>
              <a:t>讲义</a:t>
            </a:r>
            <a:r>
              <a:rPr lang="zh-CN" altLang="en-US" sz="1400" b="1" dirty="0">
                <a:solidFill>
                  <a:schemeClr val="tx1"/>
                </a:solidFill>
              </a:rPr>
              <a:t>（而不是</a:t>
            </a:r>
            <a:r>
              <a:rPr lang="en-US" altLang="zh-CN" sz="1400" b="1" dirty="0">
                <a:solidFill>
                  <a:schemeClr val="tx1"/>
                </a:solidFill>
              </a:rPr>
              <a:t>MOOC</a:t>
            </a:r>
            <a:r>
              <a:rPr lang="zh-CN" altLang="en-US" sz="1400" b="1" dirty="0">
                <a:solidFill>
                  <a:schemeClr val="tx1"/>
                </a:solidFill>
              </a:rPr>
              <a:t>讲义）</a:t>
            </a:r>
            <a:r>
              <a:rPr lang="zh-CN" altLang="en-US" sz="1400" b="1" dirty="0">
                <a:solidFill>
                  <a:srgbClr val="FF0000"/>
                </a:solidFill>
              </a:rPr>
              <a:t>！！！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>
              <a:lnSpc>
                <a:spcPts val="1800"/>
              </a:lnSpc>
              <a:buClrTx/>
              <a:buFont typeface="Wingdings" pitchFamily="2" charset="2"/>
              <a:buChar char="Ø"/>
            </a:pP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000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3000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编译原理</a:t>
            </a:r>
            <a:r>
              <a:rPr lang="en-US" altLang="zh-CN" sz="3000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》SPOC</a:t>
            </a:r>
            <a:endParaRPr lang="zh-CN" altLang="en-US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6" name="五边形 5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五边形 6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3037" y="751161"/>
            <a:ext cx="3632845" cy="354877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CAA5661-488B-4437-A2FA-648FA76DB58A}"/>
              </a:ext>
            </a:extLst>
          </p:cNvPr>
          <p:cNvSpPr txBox="1"/>
          <p:nvPr/>
        </p:nvSpPr>
        <p:spPr>
          <a:xfrm>
            <a:off x="5328223" y="4737506"/>
            <a:ext cx="1512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4FFBCCE-D368-4CB7-966A-514E8F619C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770037"/>
            <a:ext cx="4468255" cy="357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221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2800" dirty="0">
                <a:solidFill>
                  <a:schemeClr val="tx1"/>
                </a:solidFill>
              </a:rPr>
              <a:t>课前预习</a:t>
            </a:r>
            <a:r>
              <a:rPr lang="en-US" altLang="zh-CN" sz="2800" dirty="0">
                <a:solidFill>
                  <a:schemeClr val="tx1"/>
                </a:solidFill>
              </a:rPr>
              <a:t>/</a:t>
            </a:r>
            <a:r>
              <a:rPr lang="zh-CN" altLang="en-US" sz="2800" dirty="0">
                <a:solidFill>
                  <a:schemeClr val="tx1"/>
                </a:solidFill>
              </a:rPr>
              <a:t>自学部分（</a:t>
            </a:r>
            <a:r>
              <a:rPr lang="en-US" altLang="zh-CN" sz="2800" dirty="0">
                <a:solidFill>
                  <a:schemeClr val="tx1"/>
                </a:solidFill>
              </a:rPr>
              <a:t>MOOC</a:t>
            </a:r>
            <a:r>
              <a:rPr lang="zh-CN" altLang="en-US" sz="2800" dirty="0">
                <a:solidFill>
                  <a:schemeClr val="tx1"/>
                </a:solidFill>
              </a:rPr>
              <a:t>视频）</a:t>
            </a:r>
            <a:endParaRPr lang="zh-CN" altLang="en-US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6" name="五边形 5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endParaRPr>
            </a:p>
          </p:txBody>
        </p:sp>
        <p:sp>
          <p:nvSpPr>
            <p:cNvPr id="7" name="五边形 6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endParaRPr>
            </a:p>
          </p:txBody>
        </p:sp>
      </p:grp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82751BF3-ADD3-4D1F-857B-BFDD0501ED1A}"/>
              </a:ext>
            </a:extLst>
          </p:cNvPr>
          <p:cNvSpPr txBox="1">
            <a:spLocks/>
          </p:cNvSpPr>
          <p:nvPr/>
        </p:nvSpPr>
        <p:spPr>
          <a:xfrm>
            <a:off x="827584" y="843558"/>
            <a:ext cx="3563805" cy="4572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ts val="15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1400" b="1" dirty="0">
                <a:solidFill>
                  <a:srgbClr val="FF0000"/>
                </a:solidFill>
              </a:rPr>
              <a:t>第</a:t>
            </a:r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  <a:r>
              <a:rPr lang="zh-CN" altLang="en-US" sz="1400" b="1" dirty="0">
                <a:solidFill>
                  <a:srgbClr val="FF0000"/>
                </a:solidFill>
              </a:rPr>
              <a:t>章</a:t>
            </a:r>
            <a:endParaRPr lang="en-US" altLang="zh-CN" sz="1400" b="1" dirty="0">
              <a:solidFill>
                <a:srgbClr val="FF0000"/>
              </a:solidFill>
            </a:endParaRPr>
          </a:p>
          <a:p>
            <a:pPr fontAlgn="auto">
              <a:lnSpc>
                <a:spcPts val="15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1400" b="1" dirty="0">
                <a:solidFill>
                  <a:srgbClr val="FF0000"/>
                </a:solidFill>
              </a:rPr>
              <a:t>第</a:t>
            </a:r>
            <a:r>
              <a:rPr lang="en-US" altLang="zh-CN" sz="1400" b="1" dirty="0">
                <a:solidFill>
                  <a:srgbClr val="FF0000"/>
                </a:solidFill>
              </a:rPr>
              <a:t>2</a:t>
            </a:r>
            <a:r>
              <a:rPr lang="zh-CN" altLang="en-US" sz="1400" b="1" dirty="0">
                <a:solidFill>
                  <a:srgbClr val="FF0000"/>
                </a:solidFill>
              </a:rPr>
              <a:t>章</a:t>
            </a:r>
            <a:endParaRPr lang="en-US" altLang="zh-CN" sz="1400" b="1" dirty="0">
              <a:solidFill>
                <a:srgbClr val="FF0000"/>
              </a:solidFill>
            </a:endParaRPr>
          </a:p>
          <a:p>
            <a:pPr fontAlgn="auto">
              <a:lnSpc>
                <a:spcPts val="15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1400" b="1" dirty="0">
                <a:solidFill>
                  <a:srgbClr val="FF0000"/>
                </a:solidFill>
              </a:rPr>
              <a:t>第</a:t>
            </a:r>
            <a:r>
              <a:rPr lang="en-US" altLang="zh-CN" sz="1400" b="1" dirty="0">
                <a:solidFill>
                  <a:srgbClr val="FF0000"/>
                </a:solidFill>
              </a:rPr>
              <a:t>3</a:t>
            </a:r>
            <a:r>
              <a:rPr lang="zh-CN" altLang="en-US" sz="1400" b="1" dirty="0">
                <a:solidFill>
                  <a:srgbClr val="FF0000"/>
                </a:solidFill>
              </a:rPr>
              <a:t>章</a:t>
            </a:r>
            <a:endParaRPr lang="en-US" altLang="zh-CN" sz="1400" b="1" dirty="0">
              <a:solidFill>
                <a:srgbClr val="FF0000"/>
              </a:solidFill>
            </a:endParaRPr>
          </a:p>
          <a:p>
            <a:pPr fontAlgn="auto">
              <a:lnSpc>
                <a:spcPts val="15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1400" b="1" dirty="0">
                <a:solidFill>
                  <a:schemeClr val="tx1"/>
                </a:solidFill>
              </a:rPr>
              <a:t>第</a:t>
            </a:r>
            <a:r>
              <a:rPr lang="en-US" altLang="zh-CN" sz="1400" b="1" dirty="0">
                <a:solidFill>
                  <a:schemeClr val="tx1"/>
                </a:solidFill>
              </a:rPr>
              <a:t>5</a:t>
            </a:r>
            <a:r>
              <a:rPr lang="zh-CN" altLang="en-US" sz="1400" b="1" dirty="0">
                <a:solidFill>
                  <a:schemeClr val="tx1"/>
                </a:solidFill>
              </a:rPr>
              <a:t>章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lvl="1" fontAlgn="auto">
              <a:lnSpc>
                <a:spcPts val="15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1200" b="1" dirty="0">
                <a:solidFill>
                  <a:srgbClr val="FF0000"/>
                </a:solidFill>
              </a:rPr>
              <a:t>5-1 </a:t>
            </a:r>
            <a:r>
              <a:rPr lang="zh-CN" altLang="en-US" sz="1200" b="1" dirty="0">
                <a:solidFill>
                  <a:srgbClr val="FF0000"/>
                </a:solidFill>
              </a:rPr>
              <a:t>语法制导翻译概述</a:t>
            </a:r>
            <a:endParaRPr lang="en-US" altLang="zh-CN" sz="1200" b="1" dirty="0">
              <a:solidFill>
                <a:srgbClr val="FF0000"/>
              </a:solidFill>
            </a:endParaRPr>
          </a:p>
          <a:p>
            <a:pPr lvl="1" fontAlgn="auto">
              <a:lnSpc>
                <a:spcPts val="15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1200" b="1" dirty="0">
                <a:solidFill>
                  <a:srgbClr val="FF0000"/>
                </a:solidFill>
              </a:rPr>
              <a:t>5-2 </a:t>
            </a:r>
            <a:r>
              <a:rPr lang="zh-CN" altLang="en-US" sz="1200" b="1" dirty="0">
                <a:solidFill>
                  <a:srgbClr val="FF0000"/>
                </a:solidFill>
              </a:rPr>
              <a:t>语法制导定义</a:t>
            </a:r>
            <a:r>
              <a:rPr lang="en-US" altLang="zh-CN" sz="1200" b="1" dirty="0">
                <a:solidFill>
                  <a:srgbClr val="FF0000"/>
                </a:solidFill>
              </a:rPr>
              <a:t>SDD</a:t>
            </a:r>
          </a:p>
          <a:p>
            <a:pPr lvl="1" fontAlgn="auto">
              <a:lnSpc>
                <a:spcPts val="15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1200" b="1" dirty="0">
                <a:solidFill>
                  <a:srgbClr val="FF0000"/>
                </a:solidFill>
              </a:rPr>
              <a:t>5-3 SDD</a:t>
            </a:r>
            <a:r>
              <a:rPr lang="zh-CN" altLang="en-US" sz="1200" b="1" dirty="0">
                <a:solidFill>
                  <a:srgbClr val="FF0000"/>
                </a:solidFill>
              </a:rPr>
              <a:t>的求值顺序</a:t>
            </a:r>
            <a:endParaRPr lang="en-US" altLang="zh-CN" sz="1200" b="1" dirty="0">
              <a:solidFill>
                <a:srgbClr val="FF0000"/>
              </a:solidFill>
            </a:endParaRPr>
          </a:p>
          <a:p>
            <a:pPr lvl="1" fontAlgn="auto">
              <a:lnSpc>
                <a:spcPts val="15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1200" b="1" dirty="0">
                <a:solidFill>
                  <a:srgbClr val="FF0000"/>
                </a:solidFill>
              </a:rPr>
              <a:t>5-4 S-</a:t>
            </a:r>
            <a:r>
              <a:rPr lang="zh-CN" altLang="en-US" sz="1200" b="1" dirty="0">
                <a:solidFill>
                  <a:srgbClr val="FF0000"/>
                </a:solidFill>
              </a:rPr>
              <a:t>属性定义与</a:t>
            </a:r>
            <a:r>
              <a:rPr lang="en-US" altLang="zh-CN" sz="1200" b="1" dirty="0">
                <a:solidFill>
                  <a:srgbClr val="FF0000"/>
                </a:solidFill>
              </a:rPr>
              <a:t>L-</a:t>
            </a:r>
            <a:r>
              <a:rPr lang="zh-CN" altLang="en-US" sz="1200" b="1" dirty="0">
                <a:solidFill>
                  <a:srgbClr val="FF0000"/>
                </a:solidFill>
              </a:rPr>
              <a:t>属性定义</a:t>
            </a:r>
            <a:endParaRPr lang="en-US" altLang="zh-CN" sz="1200" b="1" dirty="0">
              <a:solidFill>
                <a:srgbClr val="FF0000"/>
              </a:solidFill>
            </a:endParaRPr>
          </a:p>
          <a:p>
            <a:pPr fontAlgn="auto">
              <a:lnSpc>
                <a:spcPts val="15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1400" b="1" dirty="0">
                <a:solidFill>
                  <a:schemeClr val="tx1"/>
                </a:solidFill>
              </a:rPr>
              <a:t>第</a:t>
            </a:r>
            <a:r>
              <a:rPr lang="en-US" altLang="zh-CN" sz="1400" b="1" dirty="0">
                <a:solidFill>
                  <a:schemeClr val="tx1"/>
                </a:solidFill>
              </a:rPr>
              <a:t>6</a:t>
            </a:r>
            <a:r>
              <a:rPr lang="zh-CN" altLang="en-US" sz="1400" b="1" dirty="0">
                <a:solidFill>
                  <a:schemeClr val="tx1"/>
                </a:solidFill>
              </a:rPr>
              <a:t>章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lvl="1" fontAlgn="auto">
              <a:lnSpc>
                <a:spcPts val="15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1200" b="1" dirty="0">
                <a:solidFill>
                  <a:srgbClr val="FF0000"/>
                </a:solidFill>
              </a:rPr>
              <a:t>6-1 </a:t>
            </a:r>
            <a:r>
              <a:rPr lang="zh-CN" altLang="en-US" sz="1200" b="1" dirty="0">
                <a:solidFill>
                  <a:srgbClr val="FF0000"/>
                </a:solidFill>
              </a:rPr>
              <a:t>类型表达式</a:t>
            </a:r>
            <a:endParaRPr lang="en-US" altLang="zh-CN" sz="1200" b="1" dirty="0">
              <a:solidFill>
                <a:srgbClr val="FF0000"/>
              </a:solidFill>
            </a:endParaRPr>
          </a:p>
          <a:p>
            <a:pPr fontAlgn="auto">
              <a:lnSpc>
                <a:spcPts val="15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1400" b="1" dirty="0">
                <a:solidFill>
                  <a:schemeClr val="tx1"/>
                </a:solidFill>
              </a:rPr>
              <a:t>第</a:t>
            </a:r>
            <a:r>
              <a:rPr lang="en-US" altLang="zh-CN" sz="1400" b="1" dirty="0">
                <a:solidFill>
                  <a:schemeClr val="tx1"/>
                </a:solidFill>
              </a:rPr>
              <a:t>7</a:t>
            </a:r>
            <a:r>
              <a:rPr lang="zh-CN" altLang="en-US" sz="1400" b="1" dirty="0">
                <a:solidFill>
                  <a:schemeClr val="tx1"/>
                </a:solidFill>
              </a:rPr>
              <a:t>章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lvl="1" fontAlgn="auto">
              <a:lnSpc>
                <a:spcPts val="15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1200" b="1" dirty="0">
                <a:solidFill>
                  <a:srgbClr val="FF0000"/>
                </a:solidFill>
              </a:rPr>
              <a:t>7-1 </a:t>
            </a:r>
            <a:r>
              <a:rPr lang="zh-CN" altLang="en-US" sz="1200" b="1" dirty="0">
                <a:solidFill>
                  <a:srgbClr val="FF0000"/>
                </a:solidFill>
              </a:rPr>
              <a:t>运行存储分配概述</a:t>
            </a:r>
            <a:endParaRPr lang="en-US" altLang="zh-CN" sz="1200" b="1" dirty="0">
              <a:solidFill>
                <a:srgbClr val="FF0000"/>
              </a:solidFill>
            </a:endParaRPr>
          </a:p>
          <a:p>
            <a:pPr lvl="1" fontAlgn="auto">
              <a:lnSpc>
                <a:spcPts val="15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1200" b="1" dirty="0">
                <a:solidFill>
                  <a:srgbClr val="FF0000"/>
                </a:solidFill>
              </a:rPr>
              <a:t>7-2 </a:t>
            </a:r>
            <a:r>
              <a:rPr lang="zh-CN" altLang="en-US" sz="1200" b="1" dirty="0">
                <a:solidFill>
                  <a:srgbClr val="FF0000"/>
                </a:solidFill>
              </a:rPr>
              <a:t>静态存储分配</a:t>
            </a:r>
            <a:endParaRPr lang="en-US" altLang="zh-CN" sz="1200" b="1" dirty="0">
              <a:solidFill>
                <a:srgbClr val="FF0000"/>
              </a:solidFill>
            </a:endParaRPr>
          </a:p>
          <a:p>
            <a:pPr lvl="1" fontAlgn="auto">
              <a:lnSpc>
                <a:spcPts val="15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1200" b="1" dirty="0">
                <a:solidFill>
                  <a:srgbClr val="FF0000"/>
                </a:solidFill>
              </a:rPr>
              <a:t>7-3 </a:t>
            </a:r>
            <a:r>
              <a:rPr lang="zh-CN" altLang="en-US" sz="1200" b="1" dirty="0">
                <a:solidFill>
                  <a:srgbClr val="FF0000"/>
                </a:solidFill>
              </a:rPr>
              <a:t>栈式存储分配</a:t>
            </a:r>
            <a:endParaRPr lang="en-US" altLang="zh-CN" sz="1200" b="1" dirty="0">
              <a:solidFill>
                <a:srgbClr val="FF0000"/>
              </a:solidFill>
            </a:endParaRPr>
          </a:p>
          <a:p>
            <a:pPr lvl="1" fontAlgn="auto">
              <a:lnSpc>
                <a:spcPts val="15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1200" b="1" dirty="0">
                <a:solidFill>
                  <a:srgbClr val="FF0000"/>
                </a:solidFill>
              </a:rPr>
              <a:t>7-4 </a:t>
            </a:r>
            <a:r>
              <a:rPr lang="zh-CN" altLang="en-US" sz="1200" b="1" dirty="0">
                <a:solidFill>
                  <a:srgbClr val="FF0000"/>
                </a:solidFill>
              </a:rPr>
              <a:t>调用序列和返回序列</a:t>
            </a:r>
            <a:endParaRPr lang="en-US" altLang="zh-CN" sz="1200" b="1" dirty="0">
              <a:solidFill>
                <a:srgbClr val="FF0000"/>
              </a:solidFill>
            </a:endParaRPr>
          </a:p>
          <a:p>
            <a:pPr fontAlgn="auto">
              <a:lnSpc>
                <a:spcPts val="15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1400" b="1" dirty="0">
                <a:solidFill>
                  <a:schemeClr val="tx1"/>
                </a:solidFill>
              </a:rPr>
              <a:t>第</a:t>
            </a:r>
            <a:r>
              <a:rPr lang="en-US" altLang="zh-CN" sz="1400" b="1" dirty="0">
                <a:solidFill>
                  <a:schemeClr val="tx1"/>
                </a:solidFill>
              </a:rPr>
              <a:t>8</a:t>
            </a:r>
            <a:r>
              <a:rPr lang="zh-CN" altLang="en-US" sz="1400" b="1" dirty="0">
                <a:solidFill>
                  <a:schemeClr val="tx1"/>
                </a:solidFill>
              </a:rPr>
              <a:t>章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lvl="1" fontAlgn="auto">
              <a:lnSpc>
                <a:spcPts val="15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1200" b="1" dirty="0">
                <a:solidFill>
                  <a:srgbClr val="FF0000"/>
                </a:solidFill>
              </a:rPr>
              <a:t>8-10 </a:t>
            </a:r>
            <a:r>
              <a:rPr lang="zh-CN" altLang="en-US" sz="1200" b="1" dirty="0">
                <a:solidFill>
                  <a:srgbClr val="FF0000"/>
                </a:solidFill>
              </a:rPr>
              <a:t>支配结点和回边</a:t>
            </a:r>
            <a:endParaRPr lang="en-US" altLang="zh-CN" sz="1200" b="1" dirty="0">
              <a:solidFill>
                <a:srgbClr val="FF0000"/>
              </a:solidFill>
            </a:endParaRPr>
          </a:p>
          <a:p>
            <a:pPr lvl="1" fontAlgn="auto">
              <a:lnSpc>
                <a:spcPts val="15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1200" b="1" dirty="0">
                <a:solidFill>
                  <a:srgbClr val="FF0000"/>
                </a:solidFill>
              </a:rPr>
              <a:t>8-11 </a:t>
            </a:r>
            <a:r>
              <a:rPr lang="zh-CN" altLang="en-US" sz="1200" b="1" dirty="0">
                <a:solidFill>
                  <a:srgbClr val="FF0000"/>
                </a:solidFill>
              </a:rPr>
              <a:t>自然循环及其识别</a:t>
            </a:r>
          </a:p>
          <a:p>
            <a:pPr lvl="1" fontAlgn="auto">
              <a:lnSpc>
                <a:spcPts val="2300"/>
              </a:lnSpc>
              <a:spcAft>
                <a:spcPts val="0"/>
              </a:spcAft>
              <a:buClrTx/>
              <a:buFont typeface="Wingdings" pitchFamily="2" charset="2"/>
              <a:buChar char="Ø"/>
            </a:pPr>
            <a:endParaRPr lang="en-US" altLang="zh-CN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673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课程考核</a:t>
            </a:r>
          </a:p>
        </p:txBody>
      </p:sp>
      <p:grpSp>
        <p:nvGrpSpPr>
          <p:cNvPr id="5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6" name="五边形 5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五边形 6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859007" y="1059989"/>
            <a:ext cx="7601425" cy="3888025"/>
          </a:xfrm>
        </p:spPr>
        <p:txBody>
          <a:bodyPr>
            <a:normAutofit/>
          </a:bodyPr>
          <a:lstStyle/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期末笔试：</a:t>
            </a:r>
            <a:r>
              <a:rPr lang="en-US" altLang="zh-CN" b="1" dirty="0">
                <a:solidFill>
                  <a:schemeClr val="tx1"/>
                </a:solidFill>
              </a:rPr>
              <a:t>	70%</a:t>
            </a:r>
          </a:p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实验：</a:t>
            </a:r>
            <a:r>
              <a:rPr lang="en-US" altLang="zh-CN" b="1" dirty="0">
                <a:solidFill>
                  <a:schemeClr val="tx1"/>
                </a:solidFill>
              </a:rPr>
              <a:t>	20%</a:t>
            </a:r>
          </a:p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随堂考核：</a:t>
            </a:r>
            <a:r>
              <a:rPr lang="en-US" altLang="zh-CN" b="1" dirty="0">
                <a:solidFill>
                  <a:schemeClr val="tx1"/>
                </a:solidFill>
              </a:rPr>
              <a:t>	10%</a:t>
            </a:r>
          </a:p>
          <a:p>
            <a:pPr lvl="1">
              <a:lnSpc>
                <a:spcPts val="2800"/>
              </a:lnSpc>
              <a:buClrTx/>
              <a:buFont typeface="Wingdings" pitchFamily="2" charset="2"/>
              <a:buChar char="Ø"/>
            </a:pPr>
            <a:r>
              <a:rPr lang="en-US" altLang="zh-CN" sz="2000" b="1" dirty="0">
                <a:solidFill>
                  <a:schemeClr val="tx1"/>
                </a:solidFill>
              </a:rPr>
              <a:t>SPOC</a:t>
            </a:r>
            <a:r>
              <a:rPr lang="zh-CN" altLang="en-US" sz="2000" b="1" dirty="0">
                <a:solidFill>
                  <a:schemeClr val="tx1"/>
                </a:solidFill>
              </a:rPr>
              <a:t>成绩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lvl="1">
              <a:lnSpc>
                <a:spcPts val="2800"/>
              </a:lnSpc>
              <a:buClrTx/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</a:rPr>
              <a:t>随堂测验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marL="855663" marR="0" lvl="2" indent="-228600" algn="l" defTabSz="914400" rtl="0" eaLnBrk="1" fontAlgn="auto" latinLnBrk="0" hangingPunct="1">
              <a:lnSpc>
                <a:spcPts val="2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在微信内搜索“慕课堂”，找到“慕课堂智慧教学”小程序</a:t>
            </a:r>
          </a:p>
          <a:p>
            <a:pPr marL="855663" marR="0" lvl="2" indent="-228600" algn="l" defTabSz="914400" rtl="0" eaLnBrk="1" fontAlgn="auto" latinLnBrk="0" hangingPunct="1">
              <a:lnSpc>
                <a:spcPts val="2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用爱课程账号登录微信小程序端</a:t>
            </a:r>
          </a:p>
          <a:p>
            <a:pPr marL="855663" marR="0" lvl="2" indent="-228600" algn="l" defTabSz="914400" rtl="0" eaLnBrk="1" fontAlgn="auto" latinLnBrk="0" hangingPunct="1">
              <a:lnSpc>
                <a:spcPts val="2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通过微信扫描教师提供的课堂二维码加入课堂，或者在慕课堂微信小程序点击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【+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添加课堂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】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，输入六位课堂码加入课堂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  <a:p>
            <a:pPr lvl="2">
              <a:lnSpc>
                <a:spcPts val="2300"/>
              </a:lnSpc>
              <a:buClrTx/>
              <a:buFont typeface="Wingdings" pitchFamily="2" charset="2"/>
              <a:buChar char="Ø"/>
            </a:pPr>
            <a:endParaRPr lang="en-US" altLang="zh-CN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3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内容占位符 2"/>
          <p:cNvSpPr>
            <a:spLocks noGrp="1"/>
          </p:cNvSpPr>
          <p:nvPr>
            <p:ph idx="1"/>
          </p:nvPr>
        </p:nvSpPr>
        <p:spPr>
          <a:xfrm>
            <a:off x="859007" y="1059989"/>
            <a:ext cx="7713521" cy="3888025"/>
          </a:xfrm>
        </p:spPr>
        <p:txBody>
          <a:bodyPr>
            <a:normAutofit/>
          </a:bodyPr>
          <a:lstStyle/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实验内容</a:t>
            </a:r>
            <a:endParaRPr lang="en-US" altLang="zh-CN" b="1" dirty="0">
              <a:solidFill>
                <a:schemeClr val="tx1"/>
              </a:solidFill>
            </a:endParaRPr>
          </a:p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endParaRPr lang="en-US" altLang="zh-CN" sz="500" b="1" dirty="0">
              <a:solidFill>
                <a:schemeClr val="tx1"/>
              </a:solidFill>
            </a:endParaRPr>
          </a:p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endParaRPr lang="en-US" altLang="zh-CN" sz="500" b="1" dirty="0">
              <a:solidFill>
                <a:schemeClr val="tx1"/>
              </a:solidFill>
            </a:endParaRPr>
          </a:p>
          <a:p>
            <a:pPr marL="0" indent="0">
              <a:lnSpc>
                <a:spcPts val="3000"/>
              </a:lnSpc>
              <a:buClrTx/>
              <a:buNone/>
            </a:pPr>
            <a:endParaRPr lang="en-US" altLang="zh-CN" sz="500" b="1" dirty="0">
              <a:solidFill>
                <a:schemeClr val="tx1"/>
              </a:solidFill>
            </a:endParaRPr>
          </a:p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endParaRPr lang="en-US" altLang="zh-CN" sz="500" b="1" dirty="0">
              <a:solidFill>
                <a:schemeClr val="tx1"/>
              </a:solidFill>
            </a:endParaRPr>
          </a:p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实验考核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1"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</a:rPr>
              <a:t>考勤（</a:t>
            </a:r>
            <a:r>
              <a:rPr lang="en-US" altLang="zh-CN" sz="2000" b="1" dirty="0">
                <a:solidFill>
                  <a:schemeClr val="tx1"/>
                </a:solidFill>
              </a:rPr>
              <a:t>10</a:t>
            </a:r>
            <a:r>
              <a:rPr lang="zh-CN" altLang="en-US" sz="2000" b="1" dirty="0">
                <a:solidFill>
                  <a:schemeClr val="tx1"/>
                </a:solidFill>
              </a:rPr>
              <a:t>分）</a:t>
            </a:r>
          </a:p>
          <a:p>
            <a:pPr lvl="1"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</a:rPr>
              <a:t>课堂表现（</a:t>
            </a:r>
            <a:r>
              <a:rPr lang="en-US" altLang="zh-CN" sz="2000" b="1" dirty="0">
                <a:solidFill>
                  <a:schemeClr val="tx1"/>
                </a:solidFill>
              </a:rPr>
              <a:t>50</a:t>
            </a:r>
            <a:r>
              <a:rPr lang="zh-CN" altLang="en-US" sz="2000" b="1" dirty="0">
                <a:solidFill>
                  <a:schemeClr val="tx1"/>
                </a:solidFill>
              </a:rPr>
              <a:t>分）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lvl="1"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</a:rPr>
              <a:t>实验报告（</a:t>
            </a:r>
            <a:r>
              <a:rPr lang="en-US" altLang="zh-CN" sz="2000" b="1" dirty="0">
                <a:solidFill>
                  <a:schemeClr val="tx1"/>
                </a:solidFill>
              </a:rPr>
              <a:t>40</a:t>
            </a:r>
            <a:r>
              <a:rPr lang="zh-CN" altLang="en-US" sz="2000" b="1" dirty="0">
                <a:solidFill>
                  <a:schemeClr val="tx1"/>
                </a:solidFill>
              </a:rPr>
              <a:t>分）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lvl="1">
              <a:lnSpc>
                <a:spcPts val="3360"/>
              </a:lnSpc>
              <a:buClrTx/>
              <a:buFont typeface="Wingdings" pitchFamily="2" charset="2"/>
              <a:buChar char="Ø"/>
            </a:pPr>
            <a:endParaRPr lang="en-US" altLang="zh-CN" sz="2600" b="1" dirty="0">
              <a:solidFill>
                <a:schemeClr val="tx1"/>
              </a:solidFill>
            </a:endParaRPr>
          </a:p>
        </p:txBody>
      </p:sp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实验</a:t>
            </a:r>
          </a:p>
        </p:txBody>
      </p:sp>
      <p:grpSp>
        <p:nvGrpSpPr>
          <p:cNvPr id="5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6" name="五边形 5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endParaRPr>
            </a:p>
          </p:txBody>
        </p:sp>
        <p:sp>
          <p:nvSpPr>
            <p:cNvPr id="7" name="五边形 6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endParaRPr>
            </a:p>
          </p:txBody>
        </p:sp>
      </p:grp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0481A367-8DF1-48E7-BCFD-E8918F65C8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704722"/>
              </p:ext>
            </p:extLst>
          </p:nvPr>
        </p:nvGraphicFramePr>
        <p:xfrm>
          <a:off x="1475656" y="1635646"/>
          <a:ext cx="504056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1868635280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417410593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7716732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3506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solidFill>
                            <a:schemeClr val="tx1"/>
                          </a:solidFill>
                        </a:rPr>
                        <a:t>词法分析与语法分析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第</a:t>
                      </a: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周 周六</a:t>
                      </a: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周日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357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solidFill>
                            <a:schemeClr val="tx1"/>
                          </a:solidFill>
                        </a:rPr>
                        <a:t>语义分析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第</a:t>
                      </a: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周 周六</a:t>
                      </a: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周日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111217"/>
                  </a:ext>
                </a:extLst>
              </a:tr>
              <a:tr h="154816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solidFill>
                            <a:schemeClr val="tx1"/>
                          </a:solidFill>
                        </a:rPr>
                        <a:t>中间代码生成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第</a:t>
                      </a: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周 周六</a:t>
                      </a: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周日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811776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F33755CB-F66D-4400-A785-24246529D91A}"/>
              </a:ext>
            </a:extLst>
          </p:cNvPr>
          <p:cNvSpPr txBox="1"/>
          <p:nvPr/>
        </p:nvSpPr>
        <p:spPr>
          <a:xfrm>
            <a:off x="3419872" y="4520447"/>
            <a:ext cx="18722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  <a:ea typeface="+mn-ea"/>
              </a:rPr>
              <a:t>提交至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  <a:ea typeface="+mn-ea"/>
              </a:rPr>
              <a:t>SPOC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  <a:ea typeface="+mn-ea"/>
              </a:rPr>
              <a:t>平台！</a:t>
            </a:r>
            <a:endParaRPr kumimoji="1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6562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内容占位符 2"/>
          <p:cNvSpPr>
            <a:spLocks noGrp="1"/>
          </p:cNvSpPr>
          <p:nvPr>
            <p:ph idx="1"/>
          </p:nvPr>
        </p:nvSpPr>
        <p:spPr>
          <a:xfrm>
            <a:off x="859007" y="1059989"/>
            <a:ext cx="7713521" cy="3888025"/>
          </a:xfrm>
        </p:spPr>
        <p:txBody>
          <a:bodyPr>
            <a:normAutofit/>
          </a:bodyPr>
          <a:lstStyle/>
          <a:p>
            <a:pPr>
              <a:lnSpc>
                <a:spcPts val="2500"/>
              </a:lnSpc>
              <a:buClrTx/>
              <a:buFont typeface="Wingdings" pitchFamily="2" charset="2"/>
              <a:buChar char="Ø"/>
            </a:pPr>
            <a:r>
              <a:rPr lang="en-US" altLang="zh-CN" b="1" dirty="0">
                <a:solidFill>
                  <a:schemeClr val="tx1"/>
                </a:solidFill>
              </a:rPr>
              <a:t>Alfred </a:t>
            </a:r>
            <a:r>
              <a:rPr lang="en-US" altLang="zh-CN" b="1" dirty="0" err="1">
                <a:solidFill>
                  <a:schemeClr val="tx1"/>
                </a:solidFill>
              </a:rPr>
              <a:t>Aho</a:t>
            </a:r>
            <a:r>
              <a:rPr lang="en-US" altLang="zh-CN" b="1" dirty="0">
                <a:solidFill>
                  <a:schemeClr val="tx1"/>
                </a:solidFill>
              </a:rPr>
              <a:t> </a:t>
            </a:r>
            <a:r>
              <a:rPr lang="en-US" altLang="zh-CN" b="1" dirty="0" err="1">
                <a:solidFill>
                  <a:schemeClr val="tx1"/>
                </a:solidFill>
              </a:rPr>
              <a:t>ect</a:t>
            </a:r>
            <a:r>
              <a:rPr lang="en-US" altLang="zh-CN" b="1" dirty="0">
                <a:solidFill>
                  <a:schemeClr val="tx1"/>
                </a:solidFill>
              </a:rPr>
              <a:t>. 《</a:t>
            </a:r>
            <a:r>
              <a:rPr lang="zh-CN" altLang="en-US" b="1" dirty="0">
                <a:solidFill>
                  <a:schemeClr val="tx1"/>
                </a:solidFill>
              </a:rPr>
              <a:t>编译原理</a:t>
            </a:r>
            <a:r>
              <a:rPr lang="en-US" altLang="zh-CN" b="1" dirty="0">
                <a:solidFill>
                  <a:schemeClr val="tx1"/>
                </a:solidFill>
              </a:rPr>
              <a:t>》</a:t>
            </a:r>
            <a:r>
              <a:rPr lang="zh-CN" altLang="en-US" b="1" dirty="0">
                <a:solidFill>
                  <a:srgbClr val="FF0000"/>
                </a:solidFill>
              </a:rPr>
              <a:t>本科教学版</a:t>
            </a:r>
            <a:r>
              <a:rPr lang="zh-CN" altLang="en-US" b="1" dirty="0">
                <a:solidFill>
                  <a:schemeClr val="tx1"/>
                </a:solidFill>
              </a:rPr>
              <a:t>，赵建华等译，机械工业出版社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教材</a:t>
            </a:r>
          </a:p>
        </p:txBody>
      </p:sp>
      <p:grpSp>
        <p:nvGrpSpPr>
          <p:cNvPr id="5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6" name="五边形 5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五边形 6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820381"/>
            <a:ext cx="2160240" cy="3117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7B0BAAB-A132-42D6-805E-7590780D7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1198" y="1851670"/>
            <a:ext cx="2128995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7035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17646</TotalTime>
  <Words>779</Words>
  <Application>Microsoft Office PowerPoint</Application>
  <PresentationFormat>全屏显示(16:9)</PresentationFormat>
  <Paragraphs>155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华文楷体</vt:lpstr>
      <vt:lpstr>微软雅黑</vt:lpstr>
      <vt:lpstr>Arial</vt:lpstr>
      <vt:lpstr>Calibri</vt:lpstr>
      <vt:lpstr>Candara</vt:lpstr>
      <vt:lpstr>Symbol</vt:lpstr>
      <vt:lpstr>Tahoma</vt:lpstr>
      <vt:lpstr>Times New Roman</vt:lpstr>
      <vt:lpstr>Wingdings</vt:lpstr>
      <vt:lpstr>波形</vt:lpstr>
      <vt:lpstr>PowerPoint 演示文稿</vt:lpstr>
      <vt:lpstr>课程基本信息</vt:lpstr>
      <vt:lpstr>课程教学模式：线上+线下</vt:lpstr>
      <vt:lpstr>《编译原理》MOOC</vt:lpstr>
      <vt:lpstr>《编译原理》SPOC</vt:lpstr>
      <vt:lpstr>课前预习/自学部分（MOOC视频）</vt:lpstr>
      <vt:lpstr>课程考核</vt:lpstr>
      <vt:lpstr>实验</vt:lpstr>
      <vt:lpstr>教材</vt:lpstr>
      <vt:lpstr>教材</vt:lpstr>
      <vt:lpstr>教材</vt:lpstr>
      <vt:lpstr>MOOC各讲与教材对应关系</vt:lpstr>
      <vt:lpstr>爱课程网账号昵称的命名规则</vt:lpstr>
      <vt:lpstr>PowerPoint 演示文稿</vt:lpstr>
    </vt:vector>
  </TitlesOfParts>
  <Company>HIT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编译原理</dc:title>
  <dc:creator>jsx</dc:creator>
  <cp:lastModifiedBy>chenyin_hit@outlook.com</cp:lastModifiedBy>
  <cp:revision>1104</cp:revision>
  <cp:lastPrinted>2019-02-26T05:34:23Z</cp:lastPrinted>
  <dcterms:created xsi:type="dcterms:W3CDTF">2003-07-09T14:46:46Z</dcterms:created>
  <dcterms:modified xsi:type="dcterms:W3CDTF">2022-02-21T00:29:26Z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