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604" r:id="rId1"/>
  </p:sldMasterIdLst>
  <p:notesMasterIdLst>
    <p:notesMasterId r:id="rId59"/>
  </p:notesMasterIdLst>
  <p:handoutMasterIdLst>
    <p:handoutMasterId r:id="rId60"/>
  </p:handoutMasterIdLst>
  <p:sldIdLst>
    <p:sldId id="656" r:id="rId2"/>
    <p:sldId id="696" r:id="rId3"/>
    <p:sldId id="655" r:id="rId4"/>
    <p:sldId id="657" r:id="rId5"/>
    <p:sldId id="597" r:id="rId6"/>
    <p:sldId id="658" r:id="rId7"/>
    <p:sldId id="659" r:id="rId8"/>
    <p:sldId id="695" r:id="rId9"/>
    <p:sldId id="450" r:id="rId10"/>
    <p:sldId id="406" r:id="rId11"/>
    <p:sldId id="662" r:id="rId12"/>
    <p:sldId id="602" r:id="rId13"/>
    <p:sldId id="542" r:id="rId14"/>
    <p:sldId id="697" r:id="rId15"/>
    <p:sldId id="507" r:id="rId16"/>
    <p:sldId id="721" r:id="rId17"/>
    <p:sldId id="679" r:id="rId18"/>
    <p:sldId id="688" r:id="rId19"/>
    <p:sldId id="513" r:id="rId20"/>
    <p:sldId id="566" r:id="rId21"/>
    <p:sldId id="681" r:id="rId22"/>
    <p:sldId id="572" r:id="rId23"/>
    <p:sldId id="625" r:id="rId24"/>
    <p:sldId id="691" r:id="rId25"/>
    <p:sldId id="627" r:id="rId26"/>
    <p:sldId id="687" r:id="rId27"/>
    <p:sldId id="722" r:id="rId28"/>
    <p:sldId id="692" r:id="rId29"/>
    <p:sldId id="683" r:id="rId30"/>
    <p:sldId id="579" r:id="rId31"/>
    <p:sldId id="580" r:id="rId32"/>
    <p:sldId id="581" r:id="rId33"/>
    <p:sldId id="582" r:id="rId34"/>
    <p:sldId id="690" r:id="rId35"/>
    <p:sldId id="612" r:id="rId36"/>
    <p:sldId id="611" r:id="rId37"/>
    <p:sldId id="744" r:id="rId38"/>
    <p:sldId id="755" r:id="rId39"/>
    <p:sldId id="739" r:id="rId40"/>
    <p:sldId id="740" r:id="rId41"/>
    <p:sldId id="756" r:id="rId42"/>
    <p:sldId id="741" r:id="rId43"/>
    <p:sldId id="757" r:id="rId44"/>
    <p:sldId id="743" r:id="rId45"/>
    <p:sldId id="699" r:id="rId46"/>
    <p:sldId id="700" r:id="rId47"/>
    <p:sldId id="701" r:id="rId48"/>
    <p:sldId id="702" r:id="rId49"/>
    <p:sldId id="703" r:id="rId50"/>
    <p:sldId id="705" r:id="rId51"/>
    <p:sldId id="706" r:id="rId52"/>
    <p:sldId id="707" r:id="rId53"/>
    <p:sldId id="704" r:id="rId54"/>
    <p:sldId id="708" r:id="rId55"/>
    <p:sldId id="709" r:id="rId56"/>
    <p:sldId id="710" r:id="rId57"/>
    <p:sldId id="685" r:id="rId58"/>
  </p:sldIdLst>
  <p:sldSz cx="9144000" cy="5143500" type="screen16x9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 userDrawn="1">
          <p15:clr>
            <a:srgbClr val="A4A3A4"/>
          </p15:clr>
        </p15:guide>
        <p15:guide id="2" pos="2235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FF9900"/>
    <a:srgbClr val="FF00FF"/>
    <a:srgbClr val="FF33CC"/>
    <a:srgbClr val="0000FF"/>
    <a:srgbClr val="3333CC"/>
    <a:srgbClr val="FFFF99"/>
    <a:srgbClr val="FF99CC"/>
    <a:srgbClr val="FFCCCC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399" autoAdjust="0"/>
    <p:restoredTop sz="68169" autoAdjust="0"/>
  </p:normalViewPr>
  <p:slideViewPr>
    <p:cSldViewPr>
      <p:cViewPr varScale="1">
        <p:scale>
          <a:sx n="60" d="100"/>
          <a:sy n="60" d="100"/>
        </p:scale>
        <p:origin x="1200" y="-54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2" d="100"/>
          <a:sy n="62" d="100"/>
        </p:scale>
        <p:origin x="-2940" y="-84"/>
      </p:cViewPr>
      <p:guideLst>
        <p:guide orient="horz" pos="3223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7085" cy="511486"/>
          </a:xfrm>
          <a:prstGeom prst="rect">
            <a:avLst/>
          </a:prstGeom>
        </p:spPr>
        <p:txBody>
          <a:bodyPr vert="horz" lIns="94887" tIns="47444" rIns="94887" bIns="47444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0548" y="0"/>
            <a:ext cx="3077085" cy="511486"/>
          </a:xfrm>
          <a:prstGeom prst="rect">
            <a:avLst/>
          </a:prstGeom>
        </p:spPr>
        <p:txBody>
          <a:bodyPr vert="horz" lIns="94887" tIns="47444" rIns="94887" bIns="47444" rtlCol="0"/>
          <a:lstStyle>
            <a:lvl1pPr algn="r">
              <a:defRPr sz="1200"/>
            </a:lvl1pPr>
          </a:lstStyle>
          <a:p>
            <a:fld id="{C48AA596-337F-488F-89AF-E0E1B958A628}" type="datetimeFigureOut">
              <a:rPr lang="zh-CN" altLang="en-US" smtClean="0"/>
              <a:pPr/>
              <a:t>2022/2/19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1" y="9721494"/>
            <a:ext cx="3077085" cy="511485"/>
          </a:xfrm>
          <a:prstGeom prst="rect">
            <a:avLst/>
          </a:prstGeom>
        </p:spPr>
        <p:txBody>
          <a:bodyPr vert="horz" lIns="94887" tIns="47444" rIns="94887" bIns="47444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0548" y="9721494"/>
            <a:ext cx="3077085" cy="511485"/>
          </a:xfrm>
          <a:prstGeom prst="rect">
            <a:avLst/>
          </a:prstGeom>
        </p:spPr>
        <p:txBody>
          <a:bodyPr vert="horz" lIns="94887" tIns="47444" rIns="94887" bIns="47444" rtlCol="0" anchor="b"/>
          <a:lstStyle>
            <a:lvl1pPr algn="r">
              <a:defRPr sz="1200"/>
            </a:lvl1pPr>
          </a:lstStyle>
          <a:p>
            <a:fld id="{4511AFB4-51AD-4D63-AAD5-8EFB9F200E9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43065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defTabSz="990057">
              <a:defRPr sz="13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409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0548" y="0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algn="r" defTabSz="990057">
              <a:defRPr sz="13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6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9700" y="768350"/>
            <a:ext cx="6821488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409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0097" y="4861564"/>
            <a:ext cx="5679107" cy="4605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3409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1494"/>
            <a:ext cx="3077085" cy="511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defTabSz="990057">
              <a:defRPr sz="13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09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0548" y="9721494"/>
            <a:ext cx="3077085" cy="511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algn="r" defTabSz="990057">
              <a:defRPr sz="1300" smtClean="0">
                <a:latin typeface="Arial" pitchFamily="34" charset="0"/>
              </a:defRPr>
            </a:lvl1pPr>
          </a:lstStyle>
          <a:p>
            <a:pPr>
              <a:defRPr/>
            </a:pPr>
            <a:fld id="{9C248093-BC3A-480A-B4FF-423A5957427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98841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63FE6A-A07C-4F62-8FBF-E5DA1DFCF16A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27455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70959" indent="-296523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86091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60528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134964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60940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3083837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558273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403271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D50AE390-45C7-4B8F-A2C5-5E70510F9A67}" type="slidenum">
              <a:rPr lang="zh-CN" altLang="en-US">
                <a:latin typeface="Arial" pitchFamily="34" charset="0"/>
              </a:rPr>
              <a:pPr eaLnBrk="1" hangingPunct="1"/>
              <a:t>12</a:t>
            </a:fld>
            <a:endParaRPr lang="en-US" altLang="zh-CN">
              <a:latin typeface="Arial" pitchFamily="34" charset="0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21488" cy="3836988"/>
          </a:xfrm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defTabSz="948873" eaLnBrk="1" hangingPunct="1"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98690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21488" cy="3836988"/>
          </a:xfrm>
          <a:ln/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48873" eaLnBrk="1" hangingPunct="1">
              <a:defRPr/>
            </a:pPr>
            <a:endParaRPr lang="zh-CN" altLang="en-US" dirty="0"/>
          </a:p>
        </p:txBody>
      </p:sp>
      <p:sp>
        <p:nvSpPr>
          <p:cNvPr id="8499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70959" indent="-296523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86091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60528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134964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60940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3083837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558273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403271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DEF96CD6-2BBB-4FDE-89B7-0087A1F4683F}" type="slidenum">
              <a:rPr lang="zh-CN" altLang="en-US">
                <a:latin typeface="Arial" pitchFamily="34" charset="0"/>
              </a:rPr>
              <a:pPr eaLnBrk="1" hangingPunct="1"/>
              <a:t>13</a:t>
            </a:fld>
            <a:endParaRPr lang="en-US" altLang="zh-CN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71547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21488" cy="3836988"/>
          </a:xfrm>
          <a:ln/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48873" eaLnBrk="1" hangingPunct="1">
              <a:defRPr/>
            </a:pPr>
            <a:endParaRPr lang="zh-CN" altLang="en-US" dirty="0"/>
          </a:p>
        </p:txBody>
      </p:sp>
      <p:sp>
        <p:nvSpPr>
          <p:cNvPr id="8499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70959" indent="-296523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86091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60528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134964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60940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3083837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558273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403271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DEF96CD6-2BBB-4FDE-89B7-0087A1F4683F}" type="slidenum">
              <a:rPr lang="zh-CN" altLang="en-US">
                <a:solidFill>
                  <a:srgbClr val="000000"/>
                </a:solidFill>
                <a:latin typeface="Arial" pitchFamily="34" charset="0"/>
              </a:rPr>
              <a:pPr eaLnBrk="1" hangingPunct="1"/>
              <a:t>14</a:t>
            </a:fld>
            <a:endParaRPr lang="en-US" altLang="zh-CN"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42474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21488" cy="3836988"/>
          </a:xfrm>
          <a:ln/>
        </p:spPr>
      </p:sp>
      <p:sp>
        <p:nvSpPr>
          <p:cNvPr id="70659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8602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2168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70959" indent="-296523" defTabSz="952168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86091" indent="-237218" defTabSz="952168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60528" indent="-237218" defTabSz="952168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134964" indent="-237218" defTabSz="952168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609400" indent="-237218" defTabSz="95216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3083837" indent="-237218" defTabSz="95216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558273" indent="-237218" defTabSz="95216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4032710" indent="-237218" defTabSz="95216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46AC119F-C965-4607-AE9B-1048D84D090F}" type="slidenum">
              <a:rPr lang="zh-CN" altLang="en-US">
                <a:latin typeface="Arial" pitchFamily="34" charset="0"/>
              </a:rPr>
              <a:pPr eaLnBrk="1" hangingPunct="1"/>
              <a:t>15</a:t>
            </a:fld>
            <a:endParaRPr lang="en-US" altLang="zh-CN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19413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21488" cy="3836988"/>
          </a:xfrm>
          <a:ln/>
        </p:spPr>
      </p:sp>
      <p:sp>
        <p:nvSpPr>
          <p:cNvPr id="8909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>
              <a:latin typeface="Arial" pitchFamily="34" charset="0"/>
            </a:endParaRPr>
          </a:p>
        </p:txBody>
      </p:sp>
      <p:sp>
        <p:nvSpPr>
          <p:cNvPr id="8909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70959" indent="-296523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86091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60528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134964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60940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3083837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558273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403271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BB2B01EE-BE0F-41AE-B034-DC3D56A24BFF}" type="slidenum">
              <a:rPr lang="zh-CN" altLang="en-US">
                <a:latin typeface="Arial" pitchFamily="34" charset="0"/>
              </a:rPr>
              <a:pPr eaLnBrk="1" hangingPunct="1"/>
              <a:t>16</a:t>
            </a:fld>
            <a:endParaRPr lang="en-US" altLang="zh-CN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5732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21488" cy="3836988"/>
          </a:xfrm>
          <a:ln/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48873" eaLnBrk="1" hangingPunct="1">
              <a:defRPr/>
            </a:pPr>
            <a:endParaRPr lang="zh-CN" altLang="en-US" dirty="0"/>
          </a:p>
        </p:txBody>
      </p:sp>
      <p:sp>
        <p:nvSpPr>
          <p:cNvPr id="8499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70959" indent="-296523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86091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60528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134964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60940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3083837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558273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403271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DEF96CD6-2BBB-4FDE-89B7-0087A1F4683F}" type="slidenum">
              <a:rPr lang="zh-CN" altLang="en-US">
                <a:latin typeface="Arial" pitchFamily="34" charset="0"/>
              </a:rPr>
              <a:pPr eaLnBrk="1" hangingPunct="1"/>
              <a:t>17</a:t>
            </a:fld>
            <a:endParaRPr lang="en-US" altLang="zh-CN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18264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21488" cy="3836988"/>
          </a:xfrm>
          <a:ln/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48873" eaLnBrk="1" hangingPunct="1">
              <a:defRPr/>
            </a:pPr>
            <a:endParaRPr lang="zh-CN" altLang="en-US" dirty="0"/>
          </a:p>
        </p:txBody>
      </p:sp>
      <p:sp>
        <p:nvSpPr>
          <p:cNvPr id="8499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70959" indent="-296523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86091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60528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134964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60940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3083837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558273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403271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DEF96CD6-2BBB-4FDE-89B7-0087A1F4683F}" type="slidenum">
              <a:rPr lang="zh-CN" altLang="en-US">
                <a:latin typeface="Arial" pitchFamily="34" charset="0"/>
              </a:rPr>
              <a:pPr eaLnBrk="1" hangingPunct="1"/>
              <a:t>18</a:t>
            </a:fld>
            <a:endParaRPr lang="en-US" altLang="zh-CN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15354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21488" cy="3836988"/>
          </a:xfrm>
          <a:ln/>
        </p:spPr>
      </p:sp>
      <p:sp>
        <p:nvSpPr>
          <p:cNvPr id="9216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/>
          </a:p>
        </p:txBody>
      </p:sp>
      <p:sp>
        <p:nvSpPr>
          <p:cNvPr id="9216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70959" indent="-296523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86091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60528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134964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60940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3083837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558273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403271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75060FE8-6131-4518-866E-DDCFB10BC222}" type="slidenum">
              <a:rPr lang="zh-CN" altLang="en-US">
                <a:latin typeface="Arial" pitchFamily="34" charset="0"/>
              </a:rPr>
              <a:pPr eaLnBrk="1" hangingPunct="1"/>
              <a:t>19</a:t>
            </a:fld>
            <a:endParaRPr lang="en-US" altLang="zh-CN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73827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21488" cy="3836988"/>
          </a:xfrm>
          <a:ln/>
        </p:spPr>
      </p:sp>
      <p:sp>
        <p:nvSpPr>
          <p:cNvPr id="931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/>
          </a:p>
        </p:txBody>
      </p:sp>
      <p:sp>
        <p:nvSpPr>
          <p:cNvPr id="931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70959" indent="-296523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86091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60528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134964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60940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3083837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558273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403271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E6831DBE-FB91-469E-A4CB-4095D082C06F}" type="slidenum">
              <a:rPr lang="zh-CN" altLang="en-US">
                <a:latin typeface="Arial" pitchFamily="34" charset="0"/>
              </a:rPr>
              <a:pPr eaLnBrk="1" hangingPunct="1"/>
              <a:t>20</a:t>
            </a:fld>
            <a:endParaRPr lang="en-US" altLang="zh-CN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35749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21488" cy="3836988"/>
          </a:xfrm>
          <a:ln/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48873" eaLnBrk="1" hangingPunct="1">
              <a:defRPr/>
            </a:pPr>
            <a:endParaRPr lang="zh-CN" altLang="en-US" dirty="0">
              <a:latin typeface="Arial" pitchFamily="34" charset="0"/>
            </a:endParaRPr>
          </a:p>
        </p:txBody>
      </p:sp>
      <p:sp>
        <p:nvSpPr>
          <p:cNvPr id="8499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70959" indent="-296523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86091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60528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134964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60940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3083837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558273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403271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DEF96CD6-2BBB-4FDE-89B7-0087A1F4683F}" type="slidenum">
              <a:rPr lang="zh-CN" altLang="en-US">
                <a:latin typeface="Arial" pitchFamily="34" charset="0"/>
              </a:rPr>
              <a:pPr eaLnBrk="1" hangingPunct="1"/>
              <a:t>21</a:t>
            </a:fld>
            <a:endParaRPr lang="en-US" altLang="zh-CN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18264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70959" indent="-296523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86091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60528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134964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60940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3083837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558273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403271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BC3F133A-7E3A-413E-964C-873A5BA34320}" type="slidenum">
              <a:rPr lang="zh-CN" altLang="en-US">
                <a:solidFill>
                  <a:srgbClr val="000000"/>
                </a:solidFill>
                <a:latin typeface="Arial" pitchFamily="34" charset="0"/>
              </a:rPr>
              <a:pPr eaLnBrk="1" hangingPunct="1"/>
              <a:t>3</a:t>
            </a:fld>
            <a:endParaRPr lang="en-US" altLang="zh-CN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21488" cy="3836988"/>
          </a:xfrm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defTabSz="948873" eaLnBrk="1" hangingPunct="1"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5300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21488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248093-BC3A-480A-B4FF-423A59574276}" type="slidenum">
              <a:rPr lang="zh-CN" altLang="en-US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90764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21488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248093-BC3A-480A-B4FF-423A59574276}" type="slidenum">
              <a:rPr lang="zh-CN" altLang="en-US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90764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21488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248093-BC3A-480A-B4FF-423A59574276}" type="slidenum">
              <a:rPr lang="zh-CN" altLang="en-US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90764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21488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248093-BC3A-480A-B4FF-423A59574276}" type="slidenum">
              <a:rPr lang="zh-CN" altLang="en-US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90764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21488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248093-BC3A-480A-B4FF-423A59574276}" type="slidenum">
              <a:rPr lang="zh-CN" altLang="en-US" smtClean="0"/>
              <a:pPr>
                <a:defRPr/>
              </a:pPr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20557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21488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248093-BC3A-480A-B4FF-423A59574276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27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410039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21488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248093-BC3A-480A-B4FF-423A59574276}" type="slidenum">
              <a:rPr lang="zh-CN" altLang="en-US" smtClean="0"/>
              <a:pPr>
                <a:defRPr/>
              </a:pPr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175666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21488" cy="3836988"/>
          </a:xfrm>
          <a:ln/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48873" eaLnBrk="1" hangingPunct="1">
              <a:defRPr/>
            </a:pPr>
            <a:endParaRPr lang="zh-CN" altLang="en-US" dirty="0">
              <a:latin typeface="Arial" pitchFamily="34" charset="0"/>
            </a:endParaRPr>
          </a:p>
        </p:txBody>
      </p:sp>
      <p:sp>
        <p:nvSpPr>
          <p:cNvPr id="8499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70959" indent="-296523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86091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60528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134964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60940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3083837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558273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403271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DEF96CD6-2BBB-4FDE-89B7-0087A1F4683F}" type="slidenum">
              <a:rPr lang="zh-CN" altLang="en-US">
                <a:latin typeface="Arial" pitchFamily="34" charset="0"/>
              </a:rPr>
              <a:pPr eaLnBrk="1" hangingPunct="1"/>
              <a:t>29</a:t>
            </a:fld>
            <a:endParaRPr lang="en-US" altLang="zh-CN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182640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21488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248093-BC3A-480A-B4FF-423A59574276}" type="slidenum">
              <a:rPr lang="zh-CN" altLang="en-US" smtClean="0"/>
              <a:pPr>
                <a:defRPr/>
              </a:pPr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0060990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21488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248093-BC3A-480A-B4FF-423A59574276}" type="slidenum">
              <a:rPr lang="zh-CN" altLang="en-US" smtClean="0"/>
              <a:pPr>
                <a:defRPr/>
              </a:pPr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616923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70959" indent="-296523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86091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60528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134964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60940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3083837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558273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403271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BC3F133A-7E3A-413E-964C-873A5BA34320}" type="slidenum">
              <a:rPr lang="zh-CN" altLang="en-US">
                <a:solidFill>
                  <a:srgbClr val="000000"/>
                </a:solidFill>
                <a:latin typeface="Arial" pitchFamily="34" charset="0"/>
              </a:rPr>
              <a:pPr eaLnBrk="1" hangingPunct="1"/>
              <a:t>4</a:t>
            </a:fld>
            <a:endParaRPr lang="en-US" altLang="zh-CN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21488" cy="3836988"/>
          </a:xfrm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defTabSz="948873" eaLnBrk="1" hangingPunct="1"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726738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248093-BC3A-480A-B4FF-423A59574276}" type="slidenum">
              <a:rPr lang="zh-CN" altLang="en-US" smtClean="0"/>
              <a:pPr>
                <a:defRPr/>
              </a:pPr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715299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248093-BC3A-480A-B4FF-423A59574276}" type="slidenum">
              <a:rPr lang="zh-CN" altLang="en-US" smtClean="0"/>
              <a:pPr>
                <a:defRPr/>
              </a:pPr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420881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248093-BC3A-480A-B4FF-423A59574276}" type="slidenum">
              <a:rPr lang="zh-CN" altLang="en-US" smtClean="0"/>
              <a:pPr>
                <a:defRPr/>
              </a:pPr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178734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21488" cy="3836988"/>
          </a:xfrm>
          <a:ln/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zh-CN" dirty="0"/>
          </a:p>
        </p:txBody>
      </p:sp>
      <p:sp>
        <p:nvSpPr>
          <p:cNvPr id="8499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70959" indent="-296523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86091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60528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134964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60940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3083837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558273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403271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DEF96CD6-2BBB-4FDE-89B7-0087A1F4683F}" type="slidenum">
              <a:rPr lang="zh-CN" altLang="en-US">
                <a:latin typeface="Arial" pitchFamily="34" charset="0"/>
              </a:rPr>
              <a:pPr eaLnBrk="1" hangingPunct="1"/>
              <a:t>35</a:t>
            </a:fld>
            <a:endParaRPr lang="en-US" altLang="zh-CN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897508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21488" cy="3836988"/>
          </a:xfrm>
          <a:ln/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zh-CN" dirty="0"/>
          </a:p>
        </p:txBody>
      </p:sp>
      <p:sp>
        <p:nvSpPr>
          <p:cNvPr id="8499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70959" indent="-296523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86091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60528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134964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60940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3083837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558273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403271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DEF96CD6-2BBB-4FDE-89B7-0087A1F4683F}" type="slidenum">
              <a:rPr lang="zh-CN" altLang="en-US">
                <a:latin typeface="Arial" pitchFamily="34" charset="0"/>
              </a:rPr>
              <a:pPr eaLnBrk="1" hangingPunct="1"/>
              <a:t>36</a:t>
            </a:fld>
            <a:endParaRPr lang="en-US" altLang="zh-CN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153977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-182563" y="833438"/>
            <a:ext cx="7402513" cy="4165600"/>
          </a:xfrm>
          <a:ln/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48873" eaLnBrk="1" hangingPunct="1">
              <a:defRPr/>
            </a:pPr>
            <a:endParaRPr lang="en-US" altLang="zh-CN" dirty="0"/>
          </a:p>
        </p:txBody>
      </p:sp>
      <p:sp>
        <p:nvSpPr>
          <p:cNvPr id="8499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70959" indent="-296523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86091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60528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134964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60940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3083837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558273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403271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marL="0" marR="0" lvl="0" indent="0" algn="r" defTabSz="99005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96CD6-2BBB-4FDE-89B7-0087A1F4683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pPr marL="0" marR="0" lvl="0" indent="0" algn="r" defTabSz="9900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432527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-182563" y="833438"/>
            <a:ext cx="7402513" cy="4165600"/>
          </a:xfrm>
          <a:ln/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48873" eaLnBrk="1" hangingPunct="1">
              <a:defRPr/>
            </a:pPr>
            <a:endParaRPr lang="en-US" altLang="zh-CN" dirty="0"/>
          </a:p>
        </p:txBody>
      </p:sp>
      <p:sp>
        <p:nvSpPr>
          <p:cNvPr id="8499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70959" indent="-296523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86091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60528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134964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60940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3083837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558273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403271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DEF96CD6-2BBB-4FDE-89B7-0087A1F4683F}" type="slidenum">
              <a:rPr lang="zh-CN" altLang="en-US">
                <a:solidFill>
                  <a:srgbClr val="000000"/>
                </a:solidFill>
                <a:latin typeface="Arial" pitchFamily="34" charset="0"/>
              </a:rPr>
              <a:pPr eaLnBrk="1" hangingPunct="1"/>
              <a:t>39</a:t>
            </a:fld>
            <a:endParaRPr lang="en-US" altLang="zh-CN"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602302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-182563" y="833438"/>
            <a:ext cx="7402513" cy="4165600"/>
          </a:xfrm>
          <a:ln/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48873" eaLnBrk="1" hangingPunct="1">
              <a:defRPr/>
            </a:pPr>
            <a:endParaRPr lang="en-US" altLang="zh-CN" dirty="0"/>
          </a:p>
        </p:txBody>
      </p:sp>
      <p:sp>
        <p:nvSpPr>
          <p:cNvPr id="8499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70959" indent="-296523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86091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60528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134964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60940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3083837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558273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403271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DEF96CD6-2BBB-4FDE-89B7-0087A1F4683F}" type="slidenum">
              <a:rPr lang="zh-CN" altLang="en-US">
                <a:solidFill>
                  <a:srgbClr val="000000"/>
                </a:solidFill>
                <a:latin typeface="Arial" pitchFamily="34" charset="0"/>
              </a:rPr>
              <a:pPr eaLnBrk="1" hangingPunct="1"/>
              <a:t>40</a:t>
            </a:fld>
            <a:endParaRPr lang="en-US" altLang="zh-CN"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131024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-182563" y="833438"/>
            <a:ext cx="7402513" cy="4165600"/>
          </a:xfrm>
          <a:ln/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48873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8499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70959" indent="-296523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86091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60528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134964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60940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3083837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558273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403271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marL="0" marR="0" lvl="0" indent="0" algn="r" defTabSz="99005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96CD6-2BBB-4FDE-89B7-0087A1F4683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pPr marL="0" marR="0" lvl="0" indent="0" algn="r" defTabSz="9900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272190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-182563" y="833438"/>
            <a:ext cx="7402513" cy="4165600"/>
          </a:xfrm>
          <a:ln/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48873" eaLnBrk="1" hangingPunct="1">
              <a:defRPr/>
            </a:pPr>
            <a:endParaRPr lang="en-US" altLang="zh-CN" dirty="0"/>
          </a:p>
        </p:txBody>
      </p:sp>
      <p:sp>
        <p:nvSpPr>
          <p:cNvPr id="8499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70959" indent="-296523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86091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60528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134964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60940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3083837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558273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403271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DEF96CD6-2BBB-4FDE-89B7-0087A1F4683F}" type="slidenum">
              <a:rPr lang="zh-CN" altLang="en-US">
                <a:solidFill>
                  <a:srgbClr val="000000"/>
                </a:solidFill>
                <a:latin typeface="Arial" pitchFamily="34" charset="0"/>
              </a:rPr>
              <a:pPr eaLnBrk="1" hangingPunct="1"/>
              <a:t>42</a:t>
            </a:fld>
            <a:endParaRPr lang="en-US" altLang="zh-CN"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41582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70959" indent="-296523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86091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60528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134964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60940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3083837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558273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403271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3CCCEA3B-7E9D-4E82-A5EB-4D757B4EEAE9}" type="slidenum">
              <a:rPr lang="zh-CN" altLang="en-US">
                <a:latin typeface="Arial" pitchFamily="34" charset="0"/>
              </a:rPr>
              <a:pPr eaLnBrk="1" hangingPunct="1"/>
              <a:t>5</a:t>
            </a:fld>
            <a:endParaRPr lang="en-US" altLang="zh-CN">
              <a:latin typeface="Arial" pitchFamily="34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21488" cy="3836988"/>
          </a:xfrm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7266652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-182563" y="833438"/>
            <a:ext cx="7402513" cy="4165600"/>
          </a:xfrm>
          <a:ln/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48873" eaLnBrk="1" hangingPunct="1">
              <a:defRPr/>
            </a:pPr>
            <a:endParaRPr lang="en-US" altLang="zh-CN" dirty="0"/>
          </a:p>
        </p:txBody>
      </p:sp>
      <p:sp>
        <p:nvSpPr>
          <p:cNvPr id="8499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70959" indent="-296523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86091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60528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134964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60940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3083837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558273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403271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marL="0" marR="0" lvl="0" indent="0" algn="r" defTabSz="99005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96CD6-2BBB-4FDE-89B7-0087A1F4683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pPr marL="0" marR="0" lvl="0" indent="0" algn="r" defTabSz="9900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888284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-182563" y="833438"/>
            <a:ext cx="7402513" cy="4165600"/>
          </a:xfrm>
          <a:ln/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48873" eaLnBrk="1" hangingPunct="1">
              <a:defRPr/>
            </a:pPr>
            <a:endParaRPr lang="en-US" altLang="zh-CN" dirty="0"/>
          </a:p>
        </p:txBody>
      </p:sp>
      <p:sp>
        <p:nvSpPr>
          <p:cNvPr id="8499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70959" indent="-296523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86091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60528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134964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60940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3083837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558273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403271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DEF96CD6-2BBB-4FDE-89B7-0087A1F4683F}" type="slidenum">
              <a:rPr lang="zh-CN" altLang="en-US">
                <a:solidFill>
                  <a:srgbClr val="000000"/>
                </a:solidFill>
                <a:latin typeface="Arial" pitchFamily="34" charset="0"/>
              </a:rPr>
              <a:pPr eaLnBrk="1" hangingPunct="1"/>
              <a:t>44</a:t>
            </a:fld>
            <a:endParaRPr lang="en-US" altLang="zh-CN"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626515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21488" cy="3836988"/>
          </a:xfrm>
          <a:ln/>
        </p:spPr>
      </p:sp>
      <p:sp>
        <p:nvSpPr>
          <p:cNvPr id="11673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lvl="1" defTabSz="948873" eaLnBrk="1" hangingPunct="1">
              <a:defRPr/>
            </a:pPr>
            <a:endParaRPr lang="en-US" altLang="zh-CN" dirty="0"/>
          </a:p>
        </p:txBody>
      </p:sp>
      <p:sp>
        <p:nvSpPr>
          <p:cNvPr id="11674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70959" indent="-296523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86091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60528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134964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60940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3083837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558273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403271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1CF6401E-EA17-4D07-B855-28725AEF3B1F}" type="slidenum">
              <a:rPr lang="zh-CN" altLang="en-US">
                <a:latin typeface="Arial" pitchFamily="34" charset="0"/>
              </a:rPr>
              <a:pPr eaLnBrk="1" hangingPunct="1"/>
              <a:t>46</a:t>
            </a:fld>
            <a:endParaRPr lang="en-US" altLang="zh-CN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942723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21488" cy="3836988"/>
          </a:xfrm>
          <a:ln/>
        </p:spPr>
      </p:sp>
      <p:sp>
        <p:nvSpPr>
          <p:cNvPr id="11673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defTabSz="948873">
              <a:defRPr/>
            </a:pPr>
            <a:endParaRPr lang="zh-CN" altLang="en-US" dirty="0"/>
          </a:p>
        </p:txBody>
      </p:sp>
      <p:sp>
        <p:nvSpPr>
          <p:cNvPr id="11674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70959" indent="-296523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86091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60528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134964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60940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3083837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558273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403271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1CF6401E-EA17-4D07-B855-28725AEF3B1F}" type="slidenum">
              <a:rPr lang="zh-CN" altLang="en-US">
                <a:latin typeface="Arial" pitchFamily="34" charset="0"/>
              </a:rPr>
              <a:pPr eaLnBrk="1" hangingPunct="1"/>
              <a:t>47</a:t>
            </a:fld>
            <a:endParaRPr lang="en-US" altLang="zh-CN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119830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21488" cy="3836988"/>
          </a:xfrm>
          <a:ln/>
        </p:spPr>
      </p:sp>
      <p:sp>
        <p:nvSpPr>
          <p:cNvPr id="11673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dirty="0"/>
          </a:p>
        </p:txBody>
      </p:sp>
      <p:sp>
        <p:nvSpPr>
          <p:cNvPr id="11674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70959" indent="-296523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86091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60528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134964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60940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3083837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558273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403271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1CF6401E-EA17-4D07-B855-28725AEF3B1F}" type="slidenum">
              <a:rPr lang="zh-CN" altLang="en-US">
                <a:latin typeface="Arial" pitchFamily="34" charset="0"/>
              </a:rPr>
              <a:pPr eaLnBrk="1" hangingPunct="1"/>
              <a:t>49</a:t>
            </a:fld>
            <a:endParaRPr lang="en-US" altLang="zh-CN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0228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21488" cy="3836988"/>
          </a:xfrm>
          <a:ln/>
        </p:spPr>
      </p:sp>
      <p:sp>
        <p:nvSpPr>
          <p:cNvPr id="11673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kumimoji="1" lang="zh-CN" altLang="en-US" dirty="0">
              <a:latin typeface="Arial" pitchFamily="34" charset="0"/>
            </a:endParaRPr>
          </a:p>
        </p:txBody>
      </p:sp>
      <p:sp>
        <p:nvSpPr>
          <p:cNvPr id="11674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70959" indent="-296523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86091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60528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134964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60940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3083837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558273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403271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1CF6401E-EA17-4D07-B855-28725AEF3B1F}" type="slidenum">
              <a:rPr lang="zh-CN" altLang="en-US">
                <a:latin typeface="Arial" pitchFamily="34" charset="0"/>
              </a:rPr>
              <a:pPr eaLnBrk="1" hangingPunct="1"/>
              <a:t>50</a:t>
            </a:fld>
            <a:endParaRPr lang="en-US" altLang="zh-CN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91872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21488" cy="3836988"/>
          </a:xfrm>
          <a:ln/>
        </p:spPr>
      </p:sp>
      <p:sp>
        <p:nvSpPr>
          <p:cNvPr id="11673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dirty="0"/>
          </a:p>
        </p:txBody>
      </p:sp>
      <p:sp>
        <p:nvSpPr>
          <p:cNvPr id="11674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70959" indent="-296523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86091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60528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134964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60940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3083837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558273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403271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1CF6401E-EA17-4D07-B855-28725AEF3B1F}" type="slidenum">
              <a:rPr lang="zh-CN" altLang="en-US">
                <a:latin typeface="Arial" pitchFamily="34" charset="0"/>
              </a:rPr>
              <a:pPr eaLnBrk="1" hangingPunct="1"/>
              <a:t>51</a:t>
            </a:fld>
            <a:endParaRPr lang="en-US" altLang="zh-CN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350154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21488" cy="3836988"/>
          </a:xfrm>
          <a:ln/>
        </p:spPr>
      </p:sp>
      <p:sp>
        <p:nvSpPr>
          <p:cNvPr id="11673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kumimoji="1" lang="zh-CN" altLang="en-US" dirty="0">
              <a:latin typeface="Arial" pitchFamily="34" charset="0"/>
            </a:endParaRPr>
          </a:p>
        </p:txBody>
      </p:sp>
      <p:sp>
        <p:nvSpPr>
          <p:cNvPr id="11674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70959" indent="-296523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86091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60528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134964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60940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3083837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558273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403271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1CF6401E-EA17-4D07-B855-28725AEF3B1F}" type="slidenum">
              <a:rPr lang="zh-CN" altLang="en-US">
                <a:latin typeface="Arial" pitchFamily="34" charset="0"/>
              </a:rPr>
              <a:pPr eaLnBrk="1" hangingPunct="1"/>
              <a:t>52</a:t>
            </a:fld>
            <a:endParaRPr lang="en-US" altLang="zh-CN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323689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21488" cy="3836988"/>
          </a:xfrm>
          <a:ln/>
        </p:spPr>
      </p:sp>
      <p:sp>
        <p:nvSpPr>
          <p:cNvPr id="11673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dirty="0"/>
          </a:p>
        </p:txBody>
      </p:sp>
      <p:sp>
        <p:nvSpPr>
          <p:cNvPr id="11674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70959" indent="-296523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86091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60528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134964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60940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3083837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558273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403271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1CF6401E-EA17-4D07-B855-28725AEF3B1F}" type="slidenum">
              <a:rPr lang="zh-CN" altLang="en-US">
                <a:latin typeface="Arial" pitchFamily="34" charset="0"/>
              </a:rPr>
              <a:pPr eaLnBrk="1" hangingPunct="1"/>
              <a:t>53</a:t>
            </a:fld>
            <a:endParaRPr lang="en-US" altLang="zh-CN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789572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21488" cy="3836988"/>
          </a:xfrm>
          <a:ln/>
        </p:spPr>
      </p:sp>
      <p:sp>
        <p:nvSpPr>
          <p:cNvPr id="11673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dirty="0"/>
          </a:p>
        </p:txBody>
      </p:sp>
      <p:sp>
        <p:nvSpPr>
          <p:cNvPr id="11674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70959" indent="-296523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86091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60528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134964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60940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3083837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558273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403271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1CF6401E-EA17-4D07-B855-28725AEF3B1F}" type="slidenum">
              <a:rPr lang="zh-CN" altLang="en-US">
                <a:latin typeface="Arial" pitchFamily="34" charset="0"/>
              </a:rPr>
              <a:pPr eaLnBrk="1" hangingPunct="1"/>
              <a:t>54</a:t>
            </a:fld>
            <a:endParaRPr lang="en-US" altLang="zh-CN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9166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70959" indent="-296523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86091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60528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134964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60940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3083837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558273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403271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3CCCEA3B-7E9D-4E82-A5EB-4D757B4EEAE9}" type="slidenum">
              <a:rPr lang="zh-CN" altLang="en-US">
                <a:latin typeface="Arial" pitchFamily="34" charset="0"/>
              </a:rPr>
              <a:pPr eaLnBrk="1" hangingPunct="1"/>
              <a:t>6</a:t>
            </a:fld>
            <a:endParaRPr lang="en-US" altLang="zh-CN">
              <a:latin typeface="Arial" pitchFamily="34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21488" cy="3836988"/>
          </a:xfrm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9209645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21488" cy="3836988"/>
          </a:xfrm>
          <a:ln/>
        </p:spPr>
      </p:sp>
      <p:sp>
        <p:nvSpPr>
          <p:cNvPr id="11673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kumimoji="1" lang="zh-CN" altLang="en-US" dirty="0">
              <a:latin typeface="Arial" pitchFamily="34" charset="0"/>
            </a:endParaRPr>
          </a:p>
        </p:txBody>
      </p:sp>
      <p:sp>
        <p:nvSpPr>
          <p:cNvPr id="11674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70959" indent="-296523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86091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60528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134964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60940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3083837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558273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403271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1CF6401E-EA17-4D07-B855-28725AEF3B1F}" type="slidenum">
              <a:rPr lang="zh-CN" altLang="en-US">
                <a:latin typeface="Arial" pitchFamily="34" charset="0"/>
              </a:rPr>
              <a:pPr eaLnBrk="1" hangingPunct="1"/>
              <a:t>56</a:t>
            </a:fld>
            <a:endParaRPr lang="en-US" altLang="zh-CN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1408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63FE6A-A07C-4F62-8FBF-E5DA1DFCF16A}" type="slidenum">
              <a:rPr lang="zh-CN" altLang="en-US" smtClean="0"/>
              <a:pPr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19893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70959" indent="-296523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86091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60528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134964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60940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3083837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558273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403271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3CCCEA3B-7E9D-4E82-A5EB-4D757B4EEAE9}" type="slidenum">
              <a:rPr lang="zh-CN" altLang="en-US">
                <a:latin typeface="Arial" pitchFamily="34" charset="0"/>
              </a:rPr>
              <a:pPr eaLnBrk="1" hangingPunct="1"/>
              <a:t>7</a:t>
            </a:fld>
            <a:endParaRPr lang="en-US" altLang="zh-CN">
              <a:latin typeface="Arial" pitchFamily="34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21488" cy="3836988"/>
          </a:xfrm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defTabSz="948873" eaLnBrk="1" hangingPunct="1"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223663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70959" indent="-296523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86091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60528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134964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60940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3083837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558273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403271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15C23693-4CDF-48A0-BC30-60941A2A3AE6}" type="slidenum">
              <a:rPr lang="zh-CN" altLang="en-US">
                <a:latin typeface="Arial" pitchFamily="34" charset="0"/>
              </a:rPr>
              <a:pPr eaLnBrk="1" hangingPunct="1"/>
              <a:t>9</a:t>
            </a:fld>
            <a:endParaRPr lang="en-US" altLang="zh-CN">
              <a:latin typeface="Arial" pitchFamily="34" charset="0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21488" cy="3836988"/>
          </a:xfrm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38237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70959" indent="-296523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86091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60528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134964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60940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3083837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558273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403271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D50AE390-45C7-4B8F-A2C5-5E70510F9A67}" type="slidenum">
              <a:rPr lang="zh-CN" altLang="en-US">
                <a:latin typeface="Arial" pitchFamily="34" charset="0"/>
              </a:rPr>
              <a:pPr eaLnBrk="1" hangingPunct="1"/>
              <a:t>10</a:t>
            </a:fld>
            <a:endParaRPr lang="en-US" altLang="zh-CN">
              <a:latin typeface="Arial" pitchFamily="34" charset="0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21488" cy="3836988"/>
          </a:xfrm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384875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70959" indent="-296523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86091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60528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134964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60940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3083837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558273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403271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D50AE390-45C7-4B8F-A2C5-5E70510F9A67}" type="slidenum">
              <a:rPr lang="zh-CN" altLang="en-US">
                <a:latin typeface="Arial" pitchFamily="34" charset="0"/>
              </a:rPr>
              <a:pPr eaLnBrk="1" hangingPunct="1"/>
              <a:t>11</a:t>
            </a:fld>
            <a:endParaRPr lang="en-US" altLang="zh-CN">
              <a:latin typeface="Arial" pitchFamily="34" charset="0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21488" cy="3836988"/>
          </a:xfrm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91157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171450"/>
            <a:ext cx="8695944" cy="452628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4015472"/>
            <a:ext cx="8723376" cy="998685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00152"/>
            <a:ext cx="7772400" cy="1335081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667001"/>
            <a:ext cx="6400800" cy="11049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81ABC3-7603-4C78-B3C4-AD83C1CB8892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</a:defRPr>
            </a:lvl1pPr>
            <a:lvl2pPr>
              <a:defRPr baseline="0">
                <a:latin typeface="Times New Roman" panose="02020603050405020304" pitchFamily="18" charset="0"/>
              </a:defRPr>
            </a:lvl2pPr>
            <a:lvl3pPr>
              <a:defRPr baseline="0">
                <a:latin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7DB5C4-EDEC-409D-BB92-E8AE453AA2A4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55576" y="267494"/>
            <a:ext cx="7931224" cy="360040"/>
          </a:xfrm>
        </p:spPr>
        <p:txBody>
          <a:bodyPr/>
          <a:lstStyle>
            <a:lvl1pPr algn="l">
              <a:defRPr b="1"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171450"/>
            <a:ext cx="8695944" cy="1404451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4" y="1059583"/>
            <a:ext cx="8824831" cy="576063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9592" y="267494"/>
            <a:ext cx="7787208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4687623"/>
            <a:ext cx="378669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43" y="4687623"/>
            <a:ext cx="378669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4687623"/>
            <a:ext cx="116182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2EE61635-C8B6-452C-BD01-B454964319DE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5" y="1368352"/>
            <a:ext cx="5927571" cy="3226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605" r:id="rId1"/>
    <p:sldLayoutId id="2147485606" r:id="rId2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baseline="0">
          <a:solidFill>
            <a:srgbClr val="FFFFFF"/>
          </a:solidFill>
          <a:latin typeface="+mj-lt"/>
          <a:ea typeface="黑体" panose="02010609060101010101" pitchFamily="49" charset="-122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G:\QQ截图201607142012副本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-1"/>
            <a:ext cx="9144000" cy="5152203"/>
          </a:xfrm>
          <a:prstGeom prst="rect">
            <a:avLst/>
          </a:prstGeom>
          <a:noFill/>
        </p:spPr>
      </p:pic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4714876" y="1714494"/>
            <a:ext cx="3443254" cy="939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楷体" pitchFamily="49" charset="-122"/>
                <a:cs typeface="+mj-cs"/>
              </a:rPr>
              <a:t> </a:t>
            </a:r>
            <a:r>
              <a:rPr lang="zh-CN" altLang="en-US" sz="3500" spc="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第一章 绪论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857752" y="2428874"/>
            <a:ext cx="3443254" cy="939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楷体" pitchFamily="49" charset="-122"/>
                <a:cs typeface="+mj-cs"/>
              </a:rPr>
              <a:t>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楷体" pitchFamily="49" charset="-122"/>
                <a:cs typeface="+mj-cs"/>
              </a:rPr>
              <a:t>哈尔滨工业大学  陈鄞</a:t>
            </a:r>
            <a:endParaRPr kumimoji="0" lang="zh-CN" altLang="en-US" sz="2000" b="1" i="0" u="none" strike="noStrike" kern="1200" cap="none" spc="6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5357840" y="1344613"/>
            <a:ext cx="3143250" cy="441325"/>
          </a:xfrm>
          <a:prstGeom prst="rect">
            <a:avLst/>
          </a:prstGeom>
          <a:ln w="12700">
            <a:noFill/>
          </a:ln>
        </p:spPr>
        <p:txBody>
          <a:bodyPr anchor="ctr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000" spc="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编译原理</a:t>
            </a:r>
            <a:endParaRPr lang="zh-CN" altLang="en-US" sz="800" spc="3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7295232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3"/>
          <p:cNvSpPr>
            <a:spLocks noGrp="1" noChangeArrowheads="1"/>
          </p:cNvSpPr>
          <p:nvPr>
            <p:ph idx="1"/>
          </p:nvPr>
        </p:nvSpPr>
        <p:spPr>
          <a:xfrm>
            <a:off x="1014442" y="929247"/>
            <a:ext cx="7772400" cy="1213875"/>
          </a:xfrm>
        </p:spPr>
        <p:txBody>
          <a:bodyPr/>
          <a:lstStyle/>
          <a:p>
            <a:pPr algn="ctr" eaLnBrk="1" hangingPunct="1">
              <a:buFont typeface="Wingdings" pitchFamily="2" charset="2"/>
              <a:buNone/>
            </a:pPr>
            <a:endParaRPr lang="en-US" altLang="zh-CN" sz="1800" dirty="0">
              <a:solidFill>
                <a:srgbClr val="0000FF"/>
              </a:solidFill>
              <a:ea typeface="楷体_GB2312" pitchFamily="49" charset="-122"/>
              <a:cs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 dirty="0">
                <a:solidFill>
                  <a:schemeClr val="accent2">
                    <a:lumMod val="75000"/>
                  </a:schemeClr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ea typeface="楷体_GB2312" pitchFamily="49" charset="-122"/>
                <a:cs typeface="Times New Roman" pitchFamily="18" charset="0"/>
              </a:rPr>
              <a:t>In  the  room  , he  broke  a  window  with  a  hammer </a:t>
            </a:r>
            <a:endParaRPr lang="zh-CN" altLang="en-US" dirty="0">
              <a:solidFill>
                <a:schemeClr val="accent2">
                  <a:lumMod val="75000"/>
                </a:schemeClr>
              </a:solidFill>
              <a:ea typeface="楷体_GB2312" pitchFamily="49" charset="-122"/>
              <a:cs typeface="Times New Roman" pitchFamily="18" charset="0"/>
            </a:endParaRPr>
          </a:p>
        </p:txBody>
      </p:sp>
      <p:pic>
        <p:nvPicPr>
          <p:cNvPr id="16415" name="Picture 31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786942" y="1340798"/>
            <a:ext cx="648074" cy="10107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人工英汉翻译的例子</a:t>
            </a:r>
            <a:endParaRPr lang="en-US" altLang="zh-CN" sz="3000" spc="3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185824" y="1571618"/>
            <a:ext cx="1512888" cy="1631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rgbClr val="FF0000"/>
                </a:solidFill>
              </a:rPr>
              <a:t>~~~~~~~~~~~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3000364" y="1697299"/>
            <a:ext cx="325438" cy="0"/>
          </a:xfrm>
          <a:prstGeom prst="line">
            <a:avLst/>
          </a:prstGeom>
          <a:ln w="76200" cmpd="dbl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3548059" y="1675749"/>
            <a:ext cx="523875" cy="0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946184" y="1361294"/>
            <a:ext cx="352425" cy="2357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endParaRPr lang="zh-CN" altLang="en-US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609983" y="1361294"/>
            <a:ext cx="352425" cy="2357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]</a:t>
            </a:r>
            <a:endParaRPr lang="zh-CN" altLang="en-US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491891" y="1433302"/>
            <a:ext cx="350837" cy="2357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</a:t>
            </a:r>
            <a:endParaRPr lang="zh-CN" altLang="en-US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7662146" y="1433302"/>
            <a:ext cx="350838" cy="2357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  <a:endParaRPr lang="zh-CN" altLang="en-US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9" name="Picture 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112" y="3214692"/>
            <a:ext cx="3818350" cy="1928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413" name="Picture 29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1905" y="3017107"/>
            <a:ext cx="434409" cy="453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4315359" y="857238"/>
            <a:ext cx="4185732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buClr>
                <a:srgbClr val="3333CC"/>
              </a:buClr>
              <a:buFont typeface="Wingdings" pitchFamily="2" charset="2"/>
              <a:buNone/>
            </a:pPr>
            <a:r>
              <a:rPr lang="zh-CN" altLang="en-US" sz="2000" b="1" dirty="0">
                <a:latin typeface="楷体" pitchFamily="49" charset="-122"/>
                <a:ea typeface="楷体" pitchFamily="49" charset="-122"/>
              </a:rPr>
              <a:t>在房间里，他用锤子砸了一扇窗户。</a:t>
            </a:r>
          </a:p>
        </p:txBody>
      </p:sp>
      <p:pic>
        <p:nvPicPr>
          <p:cNvPr id="16414" name="Picture 30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10" y="1857370"/>
            <a:ext cx="882688" cy="423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0739" name="AutoShape 51"/>
          <p:cNvSpPr>
            <a:spLocks/>
          </p:cNvSpPr>
          <p:nvPr/>
        </p:nvSpPr>
        <p:spPr bwMode="auto">
          <a:xfrm>
            <a:off x="1857356" y="3995878"/>
            <a:ext cx="2030202" cy="647574"/>
          </a:xfrm>
          <a:prstGeom prst="borderCallout2">
            <a:avLst>
              <a:gd name="adj1" fmla="val 19412"/>
              <a:gd name="adj2" fmla="val 100884"/>
              <a:gd name="adj3" fmla="val 3306"/>
              <a:gd name="adj4" fmla="val 107361"/>
              <a:gd name="adj5" fmla="val 1458"/>
              <a:gd name="adj6" fmla="val 125454"/>
            </a:avLst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 b="1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中间表示，</a:t>
            </a:r>
            <a:endParaRPr lang="en-US" altLang="zh-CN" b="1" dirty="0"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  <a:p>
            <a:r>
              <a:rPr lang="zh-CN" altLang="en-US" b="1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独立于具体的语言</a:t>
            </a:r>
            <a:endParaRPr lang="en-US" altLang="zh-CN" b="1" dirty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36" name="矩形 35"/>
          <p:cNvSpPr>
            <a:spLocks noChangeArrowheads="1"/>
          </p:cNvSpPr>
          <p:nvPr/>
        </p:nvSpPr>
        <p:spPr bwMode="auto">
          <a:xfrm>
            <a:off x="6325991" y="1720962"/>
            <a:ext cx="66886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600" b="1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补语</a:t>
            </a:r>
          </a:p>
        </p:txBody>
      </p:sp>
      <p:sp>
        <p:nvSpPr>
          <p:cNvPr id="37" name="矩形 36"/>
          <p:cNvSpPr>
            <a:spLocks noChangeArrowheads="1"/>
          </p:cNvSpPr>
          <p:nvPr/>
        </p:nvSpPr>
        <p:spPr bwMode="auto">
          <a:xfrm>
            <a:off x="1572079" y="1720962"/>
            <a:ext cx="59824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1600" b="1" dirty="0">
                <a:latin typeface="楷体" pitchFamily="49" charset="-122"/>
                <a:ea typeface="楷体" pitchFamily="49" charset="-122"/>
              </a:rPr>
              <a:t>状语</a:t>
            </a:r>
          </a:p>
        </p:txBody>
      </p:sp>
      <p:sp>
        <p:nvSpPr>
          <p:cNvPr id="38" name="矩形 37"/>
          <p:cNvSpPr>
            <a:spLocks noChangeArrowheads="1"/>
          </p:cNvSpPr>
          <p:nvPr/>
        </p:nvSpPr>
        <p:spPr bwMode="auto">
          <a:xfrm>
            <a:off x="2843808" y="1714494"/>
            <a:ext cx="59824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1600" b="1" dirty="0">
                <a:latin typeface="楷体" pitchFamily="49" charset="-122"/>
                <a:ea typeface="楷体" pitchFamily="49" charset="-122"/>
              </a:rPr>
              <a:t>主语</a:t>
            </a:r>
          </a:p>
        </p:txBody>
      </p:sp>
      <p:sp>
        <p:nvSpPr>
          <p:cNvPr id="39" name="矩形 38"/>
          <p:cNvSpPr>
            <a:spLocks noChangeArrowheads="1"/>
          </p:cNvSpPr>
          <p:nvPr/>
        </p:nvSpPr>
        <p:spPr bwMode="auto">
          <a:xfrm>
            <a:off x="3516295" y="1714494"/>
            <a:ext cx="59824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1600" b="1" dirty="0">
                <a:latin typeface="楷体" pitchFamily="49" charset="-122"/>
                <a:ea typeface="楷体" pitchFamily="49" charset="-122"/>
              </a:rPr>
              <a:t>谓语</a:t>
            </a:r>
          </a:p>
        </p:txBody>
      </p:sp>
      <p:sp>
        <p:nvSpPr>
          <p:cNvPr id="40" name="矩形 39"/>
          <p:cNvSpPr>
            <a:spLocks noChangeArrowheads="1"/>
          </p:cNvSpPr>
          <p:nvPr/>
        </p:nvSpPr>
        <p:spPr bwMode="auto">
          <a:xfrm>
            <a:off x="4440819" y="1720962"/>
            <a:ext cx="7072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altLang="zh-CN" sz="1600" dirty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1600" b="1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宾语</a:t>
            </a:r>
            <a:endParaRPr lang="zh-CN" altLang="en-US" sz="1600" b="1" dirty="0"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428596" y="2297398"/>
            <a:ext cx="7715304" cy="809625"/>
            <a:chOff x="-338076" y="2499742"/>
            <a:chExt cx="7715304" cy="809625"/>
          </a:xfrm>
        </p:grpSpPr>
        <p:sp>
          <p:nvSpPr>
            <p:cNvPr id="42" name="Rectangle 32"/>
            <p:cNvSpPr>
              <a:spLocks noChangeArrowheads="1"/>
            </p:cNvSpPr>
            <p:nvPr/>
          </p:nvSpPr>
          <p:spPr bwMode="auto">
            <a:xfrm>
              <a:off x="971601" y="2499742"/>
              <a:ext cx="1367308" cy="80962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pPr algn="ctr"/>
              <a:r>
                <a:rPr lang="zh-CN" altLang="en-US" b="1" dirty="0">
                  <a:solidFill>
                    <a:srgbClr val="000000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第</a:t>
              </a:r>
              <a:r>
                <a:rPr lang="en-US" altLang="zh-CN" b="1" dirty="0">
                  <a:solidFill>
                    <a:srgbClr val="000000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1</a:t>
              </a:r>
              <a:r>
                <a:rPr lang="zh-CN" altLang="en-US" b="1" dirty="0">
                  <a:solidFill>
                    <a:srgbClr val="000000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步</a:t>
              </a:r>
            </a:p>
            <a:p>
              <a:pPr algn="ctr"/>
              <a:r>
                <a:rPr lang="zh-CN" altLang="en-US" b="1" dirty="0">
                  <a:solidFill>
                    <a:srgbClr val="FF0000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分析</a:t>
              </a:r>
              <a:r>
                <a:rPr lang="zh-CN" altLang="en-US" b="1" dirty="0">
                  <a:solidFill>
                    <a:srgbClr val="000000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源语言</a:t>
              </a:r>
            </a:p>
          </p:txBody>
        </p:sp>
        <p:sp>
          <p:nvSpPr>
            <p:cNvPr id="43" name="Line 33"/>
            <p:cNvSpPr>
              <a:spLocks noChangeShapeType="1"/>
            </p:cNvSpPr>
            <p:nvPr/>
          </p:nvSpPr>
          <p:spPr bwMode="auto">
            <a:xfrm flipV="1">
              <a:off x="-338076" y="2913508"/>
              <a:ext cx="130925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44" name="Rectangle 34"/>
            <p:cNvSpPr>
              <a:spLocks noChangeArrowheads="1"/>
            </p:cNvSpPr>
            <p:nvPr/>
          </p:nvSpPr>
          <p:spPr bwMode="auto">
            <a:xfrm>
              <a:off x="-338076" y="2536081"/>
              <a:ext cx="1215782" cy="3238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b="1" dirty="0">
                  <a:latin typeface="楷体" pitchFamily="49" charset="-122"/>
                  <a:ea typeface="楷体" pitchFamily="49" charset="-122"/>
                  <a:cs typeface="Times New Roman" pitchFamily="18" charset="0"/>
                </a:rPr>
                <a:t>源语言句子</a:t>
              </a:r>
            </a:p>
          </p:txBody>
        </p:sp>
        <p:sp>
          <p:nvSpPr>
            <p:cNvPr id="45" name="Oval 36"/>
            <p:cNvSpPr>
              <a:spLocks noChangeArrowheads="1"/>
            </p:cNvSpPr>
            <p:nvPr/>
          </p:nvSpPr>
          <p:spPr bwMode="auto">
            <a:xfrm>
              <a:off x="2627783" y="2680915"/>
              <a:ext cx="1510479" cy="46689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pPr algn="ctr"/>
              <a:r>
                <a:rPr lang="zh-CN" altLang="en-US" b="1" dirty="0">
                  <a:solidFill>
                    <a:srgbClr val="000000"/>
                  </a:solidFill>
                  <a:latin typeface="楷体" pitchFamily="49" charset="-122"/>
                  <a:ea typeface="楷体" pitchFamily="49" charset="-122"/>
                </a:rPr>
                <a:t>句子的</a:t>
              </a:r>
              <a:r>
                <a:rPr lang="zh-CN" altLang="en-US" b="1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语义</a:t>
              </a:r>
              <a:endParaRPr lang="en-US" altLang="zh-CN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46" name="Line 37"/>
            <p:cNvSpPr>
              <a:spLocks noChangeShapeType="1"/>
            </p:cNvSpPr>
            <p:nvPr/>
          </p:nvSpPr>
          <p:spPr bwMode="auto">
            <a:xfrm>
              <a:off x="4139108" y="2931790"/>
              <a:ext cx="28733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47" name="Rectangle 38"/>
            <p:cNvSpPr>
              <a:spLocks noChangeArrowheads="1"/>
            </p:cNvSpPr>
            <p:nvPr/>
          </p:nvSpPr>
          <p:spPr bwMode="auto">
            <a:xfrm>
              <a:off x="4427139" y="2499742"/>
              <a:ext cx="1546623" cy="7929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b="1" dirty="0">
                  <a:solidFill>
                    <a:srgbClr val="000000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第</a:t>
              </a:r>
              <a:r>
                <a:rPr lang="en-US" altLang="zh-CN" b="1" dirty="0">
                  <a:solidFill>
                    <a:srgbClr val="000000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2</a:t>
              </a:r>
              <a:r>
                <a:rPr lang="zh-CN" altLang="en-US" b="1" dirty="0">
                  <a:solidFill>
                    <a:srgbClr val="000000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步</a:t>
              </a:r>
            </a:p>
            <a:p>
              <a:pPr algn="ctr"/>
              <a:r>
                <a:rPr lang="zh-CN" altLang="en-US" b="1" dirty="0">
                  <a:solidFill>
                    <a:srgbClr val="FF0000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生成</a:t>
              </a:r>
              <a:r>
                <a:rPr lang="zh-CN" altLang="en-US" b="1" dirty="0">
                  <a:solidFill>
                    <a:srgbClr val="000000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目标语言</a:t>
              </a:r>
              <a:endParaRPr lang="en-US" altLang="zh-CN" b="1" dirty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48" name="Line 39"/>
            <p:cNvSpPr>
              <a:spLocks noChangeShapeType="1"/>
            </p:cNvSpPr>
            <p:nvPr/>
          </p:nvSpPr>
          <p:spPr bwMode="auto">
            <a:xfrm>
              <a:off x="6013005" y="2913508"/>
              <a:ext cx="136422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49" name="Rectangle 40"/>
            <p:cNvSpPr>
              <a:spLocks noChangeArrowheads="1"/>
            </p:cNvSpPr>
            <p:nvPr/>
          </p:nvSpPr>
          <p:spPr bwMode="auto">
            <a:xfrm>
              <a:off x="5867300" y="2536081"/>
              <a:ext cx="1296988" cy="3238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zh-CN" altLang="en-US" b="1" dirty="0">
                  <a:solidFill>
                    <a:srgbClr val="000000"/>
                  </a:solidFill>
                  <a:latin typeface="楷体" pitchFamily="49" charset="-122"/>
                  <a:ea typeface="楷体" pitchFamily="49" charset="-122"/>
                </a:rPr>
                <a:t>目标语言句子</a:t>
              </a:r>
            </a:p>
          </p:txBody>
        </p:sp>
        <p:sp>
          <p:nvSpPr>
            <p:cNvPr id="50" name="Line 41"/>
            <p:cNvSpPr>
              <a:spLocks noChangeShapeType="1"/>
            </p:cNvSpPr>
            <p:nvPr/>
          </p:nvSpPr>
          <p:spPr bwMode="auto">
            <a:xfrm>
              <a:off x="2340446" y="2931790"/>
              <a:ext cx="2873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/>
            </a:p>
          </p:txBody>
        </p:sp>
      </p:grpSp>
      <p:sp>
        <p:nvSpPr>
          <p:cNvPr id="51" name="Rectangle 44"/>
          <p:cNvSpPr>
            <a:spLocks noChangeArrowheads="1"/>
          </p:cNvSpPr>
          <p:nvPr/>
        </p:nvSpPr>
        <p:spPr bwMode="auto">
          <a:xfrm>
            <a:off x="1090199" y="3335005"/>
            <a:ext cx="2797359" cy="27027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</a:t>
            </a:r>
            <a:r>
              <a:rPr lang="zh-CN" altLang="en-US" sz="16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语义分析</a:t>
            </a:r>
            <a:r>
              <a:rPr lang="zh-CN" altLang="en-US" sz="16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sz="16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Semantic Analysis</a:t>
            </a:r>
            <a:r>
              <a:rPr lang="zh-CN" altLang="en-US" sz="16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</a:t>
            </a:r>
          </a:p>
        </p:txBody>
      </p:sp>
      <p:sp>
        <p:nvSpPr>
          <p:cNvPr id="52" name="Line 53"/>
          <p:cNvSpPr>
            <a:spLocks noChangeShapeType="1"/>
          </p:cNvSpPr>
          <p:nvPr/>
        </p:nvSpPr>
        <p:spPr bwMode="auto">
          <a:xfrm flipV="1">
            <a:off x="2458352" y="3119500"/>
            <a:ext cx="0" cy="215504"/>
          </a:xfrm>
          <a:prstGeom prst="line">
            <a:avLst/>
          </a:prstGeom>
          <a:noFill/>
          <a:ln w="12700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3" name="组合 52"/>
          <p:cNvGrpSpPr/>
          <p:nvPr/>
        </p:nvGrpSpPr>
        <p:grpSpPr>
          <a:xfrm>
            <a:off x="-786" y="195486"/>
            <a:ext cx="756363" cy="432048"/>
            <a:chOff x="-786" y="195486"/>
            <a:chExt cx="756363" cy="432048"/>
          </a:xfrm>
        </p:grpSpPr>
        <p:sp>
          <p:nvSpPr>
            <p:cNvPr id="54" name="五边形 53"/>
            <p:cNvSpPr/>
            <p:nvPr/>
          </p:nvSpPr>
          <p:spPr>
            <a:xfrm>
              <a:off x="1" y="195486"/>
              <a:ext cx="755576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5" name="五边形 54"/>
            <p:cNvSpPr/>
            <p:nvPr/>
          </p:nvSpPr>
          <p:spPr>
            <a:xfrm>
              <a:off x="-786" y="197101"/>
              <a:ext cx="755576" cy="88633"/>
            </a:xfrm>
            <a:prstGeom prst="homePlate">
              <a:avLst/>
            </a:prstGeom>
            <a:solidFill>
              <a:schemeClr val="bg1">
                <a:alpha val="3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4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4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64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64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6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64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64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6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3707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3707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370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53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5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0" dur="500"/>
                                        <p:tgtEl>
                                          <p:spTgt spid="164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/>
                                        <p:tgtEl>
                                          <p:spTgt spid="164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164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5" dur="500"/>
                                        <p:tgtEl>
                                          <p:spTgt spid="164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/>
                                        <p:tgtEl>
                                          <p:spTgt spid="164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164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0" dur="500"/>
                                        <p:tgtEl>
                                          <p:spTgt spid="164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/>
                                        <p:tgtEl>
                                          <p:spTgt spid="164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2" dur="500"/>
                                        <p:tgtEl>
                                          <p:spTgt spid="164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53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5" dur="500"/>
                                        <p:tgtEl>
                                          <p:spTgt spid="3707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/>
                                        <p:tgtEl>
                                          <p:spTgt spid="3707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3707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0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53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0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1" grpId="0"/>
      <p:bldP spid="32" grpId="0"/>
      <p:bldP spid="33" grpId="0"/>
      <p:bldP spid="34" grpId="0"/>
      <p:bldP spid="2" grpId="0" animBg="1"/>
      <p:bldP spid="2" grpId="1" animBg="1"/>
      <p:bldP spid="370739" grpId="0" animBg="1"/>
      <p:bldP spid="370739" grpId="1" animBg="1"/>
      <p:bldP spid="36" grpId="0"/>
      <p:bldP spid="37" grpId="0"/>
      <p:bldP spid="39" grpId="0"/>
      <p:bldP spid="40" grpId="0"/>
      <p:bldP spid="51" grpId="1" animBg="1"/>
      <p:bldP spid="52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3"/>
          <p:cNvSpPr>
            <a:spLocks noGrp="1" noChangeArrowheads="1"/>
          </p:cNvSpPr>
          <p:nvPr>
            <p:ph idx="1"/>
          </p:nvPr>
        </p:nvSpPr>
        <p:spPr>
          <a:xfrm>
            <a:off x="1014442" y="929247"/>
            <a:ext cx="7772400" cy="1213875"/>
          </a:xfrm>
        </p:spPr>
        <p:txBody>
          <a:bodyPr/>
          <a:lstStyle/>
          <a:p>
            <a:pPr algn="ctr" eaLnBrk="1" hangingPunct="1">
              <a:buFont typeface="Wingdings" pitchFamily="2" charset="2"/>
              <a:buNone/>
            </a:pPr>
            <a:endParaRPr lang="en-US" altLang="zh-CN" sz="1800" dirty="0">
              <a:solidFill>
                <a:srgbClr val="0000FF"/>
              </a:solidFill>
              <a:ea typeface="楷体_GB2312" pitchFamily="49" charset="-122"/>
              <a:cs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 dirty="0">
                <a:solidFill>
                  <a:schemeClr val="accent2">
                    <a:lumMod val="75000"/>
                  </a:schemeClr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ea typeface="楷体_GB2312" pitchFamily="49" charset="-122"/>
                <a:cs typeface="Times New Roman" pitchFamily="18" charset="0"/>
              </a:rPr>
              <a:t>In  the  room  , he  broke  a  window  with  a  hammer </a:t>
            </a:r>
            <a:endParaRPr lang="zh-CN" altLang="en-US" dirty="0">
              <a:solidFill>
                <a:schemeClr val="accent2">
                  <a:lumMod val="75000"/>
                </a:schemeClr>
              </a:solidFill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53" name="矩形 52"/>
          <p:cNvSpPr>
            <a:spLocks noChangeArrowheads="1"/>
          </p:cNvSpPr>
          <p:nvPr/>
        </p:nvSpPr>
        <p:spPr bwMode="auto">
          <a:xfrm>
            <a:off x="1571604" y="1947444"/>
            <a:ext cx="653573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600" b="1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介短</a:t>
            </a:r>
            <a:r>
              <a:rPr lang="en-US" altLang="zh-CN" sz="1600" b="1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        </a:t>
            </a:r>
            <a:r>
              <a:rPr lang="zh-CN" altLang="en-US" sz="1600" b="1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名短   动短      名短             介短</a:t>
            </a:r>
          </a:p>
        </p:txBody>
      </p:sp>
      <p:grpSp>
        <p:nvGrpSpPr>
          <p:cNvPr id="54" name="Group 49"/>
          <p:cNvGrpSpPr>
            <a:grpSpLocks/>
          </p:cNvGrpSpPr>
          <p:nvPr/>
        </p:nvGrpSpPr>
        <p:grpSpPr bwMode="auto">
          <a:xfrm>
            <a:off x="1079287" y="3602839"/>
            <a:ext cx="2797359" cy="498902"/>
            <a:chOff x="1474" y="3148"/>
            <a:chExt cx="589" cy="418"/>
          </a:xfrm>
        </p:grpSpPr>
        <p:sp>
          <p:nvSpPr>
            <p:cNvPr id="55" name="Line 45"/>
            <p:cNvSpPr>
              <a:spLocks noChangeShapeType="1"/>
            </p:cNvSpPr>
            <p:nvPr/>
          </p:nvSpPr>
          <p:spPr bwMode="auto">
            <a:xfrm flipV="1">
              <a:off x="1762" y="3148"/>
              <a:ext cx="0" cy="18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56" name="Rectangle 46"/>
            <p:cNvSpPr>
              <a:spLocks noChangeArrowheads="1"/>
            </p:cNvSpPr>
            <p:nvPr/>
          </p:nvSpPr>
          <p:spPr bwMode="auto">
            <a:xfrm>
              <a:off x="1474" y="3339"/>
              <a:ext cx="589" cy="22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1600" b="1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语法分析</a:t>
              </a:r>
              <a:r>
                <a:rPr lang="zh-CN" altLang="en-US" sz="1600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（</a:t>
              </a:r>
              <a:r>
                <a:rPr lang="en-US" altLang="zh-CN" sz="1600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Syntax Analysis</a:t>
              </a:r>
              <a:r>
                <a:rPr lang="zh-CN" altLang="en-US" sz="1600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）</a:t>
              </a:r>
            </a:p>
          </p:txBody>
        </p:sp>
      </p:grpSp>
      <p:grpSp>
        <p:nvGrpSpPr>
          <p:cNvPr id="57" name="Group 54"/>
          <p:cNvGrpSpPr>
            <a:grpSpLocks/>
          </p:cNvGrpSpPr>
          <p:nvPr/>
        </p:nvGrpSpPr>
        <p:grpSpPr bwMode="auto">
          <a:xfrm>
            <a:off x="1079287" y="4101737"/>
            <a:ext cx="2797359" cy="485775"/>
            <a:chOff x="612" y="3612"/>
            <a:chExt cx="2222" cy="408"/>
          </a:xfrm>
        </p:grpSpPr>
        <p:sp>
          <p:nvSpPr>
            <p:cNvPr id="58" name="Line 47"/>
            <p:cNvSpPr>
              <a:spLocks noChangeShapeType="1"/>
            </p:cNvSpPr>
            <p:nvPr/>
          </p:nvSpPr>
          <p:spPr bwMode="auto">
            <a:xfrm flipV="1">
              <a:off x="1699" y="3612"/>
              <a:ext cx="0" cy="1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59" name="Rectangle 48"/>
            <p:cNvSpPr>
              <a:spLocks noChangeArrowheads="1"/>
            </p:cNvSpPr>
            <p:nvPr/>
          </p:nvSpPr>
          <p:spPr bwMode="auto">
            <a:xfrm>
              <a:off x="612" y="3754"/>
              <a:ext cx="2222" cy="26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1600" b="1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词法分析</a:t>
              </a:r>
              <a:r>
                <a:rPr lang="zh-CN" altLang="en-US" sz="1600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（</a:t>
              </a:r>
              <a:r>
                <a:rPr lang="en-US" altLang="zh-CN" sz="1600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Lexical Analysis</a:t>
              </a:r>
              <a:r>
                <a:rPr lang="zh-CN" altLang="en-US" sz="1600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）</a:t>
              </a:r>
            </a:p>
          </p:txBody>
        </p:sp>
      </p:grpSp>
      <p:sp>
        <p:nvSpPr>
          <p:cNvPr id="60" name="Line 11"/>
          <p:cNvSpPr>
            <a:spLocks noChangeShapeType="1"/>
          </p:cNvSpPr>
          <p:nvPr/>
        </p:nvSpPr>
        <p:spPr bwMode="auto">
          <a:xfrm>
            <a:off x="1272375" y="1214428"/>
            <a:ext cx="0" cy="161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61" name="Line 12"/>
          <p:cNvSpPr>
            <a:spLocks noChangeShapeType="1"/>
          </p:cNvSpPr>
          <p:nvPr/>
        </p:nvSpPr>
        <p:spPr bwMode="auto">
          <a:xfrm>
            <a:off x="1763688" y="1214428"/>
            <a:ext cx="0" cy="161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62" name="Line 13"/>
          <p:cNvSpPr>
            <a:spLocks noChangeShapeType="1"/>
          </p:cNvSpPr>
          <p:nvPr/>
        </p:nvSpPr>
        <p:spPr bwMode="auto">
          <a:xfrm>
            <a:off x="2352495" y="1214428"/>
            <a:ext cx="0" cy="161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63" name="Line 14"/>
          <p:cNvSpPr>
            <a:spLocks noChangeShapeType="1"/>
          </p:cNvSpPr>
          <p:nvPr/>
        </p:nvSpPr>
        <p:spPr bwMode="auto">
          <a:xfrm>
            <a:off x="3203848" y="1214428"/>
            <a:ext cx="0" cy="161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64" name="Line 15"/>
          <p:cNvSpPr>
            <a:spLocks noChangeShapeType="1"/>
          </p:cNvSpPr>
          <p:nvPr/>
        </p:nvSpPr>
        <p:spPr bwMode="auto">
          <a:xfrm>
            <a:off x="3792655" y="1214428"/>
            <a:ext cx="0" cy="161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65" name="Line 16"/>
          <p:cNvSpPr>
            <a:spLocks noChangeShapeType="1"/>
          </p:cNvSpPr>
          <p:nvPr/>
        </p:nvSpPr>
        <p:spPr bwMode="auto">
          <a:xfrm>
            <a:off x="4427984" y="1214950"/>
            <a:ext cx="0" cy="161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66" name="Line 17"/>
          <p:cNvSpPr>
            <a:spLocks noChangeShapeType="1"/>
          </p:cNvSpPr>
          <p:nvPr/>
        </p:nvSpPr>
        <p:spPr bwMode="auto">
          <a:xfrm>
            <a:off x="5076056" y="1214428"/>
            <a:ext cx="0" cy="161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67" name="Line 18"/>
          <p:cNvSpPr>
            <a:spLocks noChangeShapeType="1"/>
          </p:cNvSpPr>
          <p:nvPr/>
        </p:nvSpPr>
        <p:spPr bwMode="auto">
          <a:xfrm>
            <a:off x="6012160" y="1214428"/>
            <a:ext cx="0" cy="161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68" name="Line 19"/>
          <p:cNvSpPr>
            <a:spLocks noChangeShapeType="1"/>
          </p:cNvSpPr>
          <p:nvPr/>
        </p:nvSpPr>
        <p:spPr bwMode="auto">
          <a:xfrm>
            <a:off x="6516216" y="1214428"/>
            <a:ext cx="0" cy="161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69" name="Line 20"/>
          <p:cNvSpPr>
            <a:spLocks noChangeShapeType="1"/>
          </p:cNvSpPr>
          <p:nvPr/>
        </p:nvSpPr>
        <p:spPr bwMode="auto">
          <a:xfrm>
            <a:off x="7236296" y="1214428"/>
            <a:ext cx="0" cy="161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70" name="矩形 69"/>
          <p:cNvSpPr>
            <a:spLocks noChangeArrowheads="1"/>
          </p:cNvSpPr>
          <p:nvPr/>
        </p:nvSpPr>
        <p:spPr bwMode="auto">
          <a:xfrm>
            <a:off x="974751" y="875874"/>
            <a:ext cx="73120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600" b="1" dirty="0">
                <a:latin typeface="Times New Roman" pitchFamily="18" charset="0"/>
                <a:ea typeface="楷体" pitchFamily="49" charset="-122"/>
              </a:rPr>
              <a:t>介词  冠词    名词        代词    动词    冠词    名词           介词  </a:t>
            </a:r>
            <a:r>
              <a:rPr lang="zh-CN" altLang="en-US" sz="1600" b="1">
                <a:latin typeface="Times New Roman" pitchFamily="18" charset="0"/>
                <a:ea typeface="楷体" pitchFamily="49" charset="-122"/>
              </a:rPr>
              <a:t>冠词      名词 </a:t>
            </a:r>
            <a:endParaRPr lang="zh-CN" altLang="en-US" dirty="0"/>
          </a:p>
        </p:txBody>
      </p:sp>
      <p:sp>
        <p:nvSpPr>
          <p:cNvPr id="74" name="矩形 73"/>
          <p:cNvSpPr/>
          <p:nvPr/>
        </p:nvSpPr>
        <p:spPr>
          <a:xfrm>
            <a:off x="4185824" y="1571618"/>
            <a:ext cx="1512888" cy="1631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rgbClr val="FF0000"/>
                </a:solidFill>
              </a:rPr>
              <a:t>~~~~~~~~~~~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75" name="直接连接符 74"/>
          <p:cNvCxnSpPr/>
          <p:nvPr/>
        </p:nvCxnSpPr>
        <p:spPr>
          <a:xfrm>
            <a:off x="3000364" y="1697299"/>
            <a:ext cx="325438" cy="0"/>
          </a:xfrm>
          <a:prstGeom prst="line">
            <a:avLst/>
          </a:prstGeom>
          <a:ln w="76200" cmpd="dbl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/>
        </p:nvCxnSpPr>
        <p:spPr>
          <a:xfrm>
            <a:off x="3548059" y="1675749"/>
            <a:ext cx="523875" cy="0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矩形 76"/>
          <p:cNvSpPr/>
          <p:nvPr/>
        </p:nvSpPr>
        <p:spPr>
          <a:xfrm>
            <a:off x="946184" y="1361294"/>
            <a:ext cx="352425" cy="2357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endParaRPr lang="zh-CN" altLang="en-US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2609983" y="1361294"/>
            <a:ext cx="352425" cy="2357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]</a:t>
            </a:r>
            <a:endParaRPr lang="zh-CN" altLang="en-US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5491891" y="1433302"/>
            <a:ext cx="350837" cy="2357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</a:t>
            </a:r>
            <a:endParaRPr lang="zh-CN" altLang="en-US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7662146" y="1433302"/>
            <a:ext cx="350838" cy="2357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  <a:endParaRPr lang="zh-CN" altLang="en-US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2" name="矩形 81"/>
          <p:cNvSpPr>
            <a:spLocks noChangeArrowheads="1"/>
          </p:cNvSpPr>
          <p:nvPr/>
        </p:nvSpPr>
        <p:spPr bwMode="auto">
          <a:xfrm>
            <a:off x="6325991" y="1720962"/>
            <a:ext cx="66886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600" b="1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补语</a:t>
            </a:r>
          </a:p>
        </p:txBody>
      </p:sp>
      <p:sp>
        <p:nvSpPr>
          <p:cNvPr id="83" name="矩形 82"/>
          <p:cNvSpPr>
            <a:spLocks noChangeArrowheads="1"/>
          </p:cNvSpPr>
          <p:nvPr/>
        </p:nvSpPr>
        <p:spPr bwMode="auto">
          <a:xfrm>
            <a:off x="1572079" y="1720962"/>
            <a:ext cx="59824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1600" b="1" dirty="0">
                <a:latin typeface="楷体" pitchFamily="49" charset="-122"/>
                <a:ea typeface="楷体" pitchFamily="49" charset="-122"/>
              </a:rPr>
              <a:t>状语</a:t>
            </a:r>
          </a:p>
        </p:txBody>
      </p:sp>
      <p:sp>
        <p:nvSpPr>
          <p:cNvPr id="84" name="矩形 83"/>
          <p:cNvSpPr>
            <a:spLocks noChangeArrowheads="1"/>
          </p:cNvSpPr>
          <p:nvPr/>
        </p:nvSpPr>
        <p:spPr bwMode="auto">
          <a:xfrm>
            <a:off x="2843808" y="1714494"/>
            <a:ext cx="59824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1600" b="1" dirty="0">
                <a:latin typeface="楷体" pitchFamily="49" charset="-122"/>
                <a:ea typeface="楷体" pitchFamily="49" charset="-122"/>
              </a:rPr>
              <a:t>主语</a:t>
            </a:r>
          </a:p>
        </p:txBody>
      </p:sp>
      <p:sp>
        <p:nvSpPr>
          <p:cNvPr id="85" name="矩形 84"/>
          <p:cNvSpPr>
            <a:spLocks noChangeArrowheads="1"/>
          </p:cNvSpPr>
          <p:nvPr/>
        </p:nvSpPr>
        <p:spPr bwMode="auto">
          <a:xfrm>
            <a:off x="3516295" y="1714494"/>
            <a:ext cx="59824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1600" b="1" dirty="0">
                <a:latin typeface="楷体" pitchFamily="49" charset="-122"/>
                <a:ea typeface="楷体" pitchFamily="49" charset="-122"/>
              </a:rPr>
              <a:t>谓语</a:t>
            </a:r>
          </a:p>
        </p:txBody>
      </p:sp>
      <p:sp>
        <p:nvSpPr>
          <p:cNvPr id="86" name="矩形 85"/>
          <p:cNvSpPr>
            <a:spLocks noChangeArrowheads="1"/>
          </p:cNvSpPr>
          <p:nvPr/>
        </p:nvSpPr>
        <p:spPr bwMode="auto">
          <a:xfrm>
            <a:off x="4440819" y="1720962"/>
            <a:ext cx="7072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altLang="zh-CN" sz="1600" dirty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1600" b="1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宾语</a:t>
            </a:r>
            <a:endParaRPr lang="zh-CN" altLang="en-US" sz="1600" b="1" dirty="0"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87" name="组合 86"/>
          <p:cNvGrpSpPr/>
          <p:nvPr/>
        </p:nvGrpSpPr>
        <p:grpSpPr>
          <a:xfrm>
            <a:off x="428596" y="2297398"/>
            <a:ext cx="7715304" cy="809625"/>
            <a:chOff x="-338076" y="2499742"/>
            <a:chExt cx="7715304" cy="809625"/>
          </a:xfrm>
        </p:grpSpPr>
        <p:sp>
          <p:nvSpPr>
            <p:cNvPr id="88" name="Rectangle 32"/>
            <p:cNvSpPr>
              <a:spLocks noChangeArrowheads="1"/>
            </p:cNvSpPr>
            <p:nvPr/>
          </p:nvSpPr>
          <p:spPr bwMode="auto">
            <a:xfrm>
              <a:off x="971601" y="2499742"/>
              <a:ext cx="1367308" cy="80962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pPr algn="ctr"/>
              <a:r>
                <a:rPr lang="zh-CN" altLang="en-US" b="1" dirty="0">
                  <a:solidFill>
                    <a:srgbClr val="000000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第</a:t>
              </a:r>
              <a:r>
                <a:rPr lang="en-US" altLang="zh-CN" b="1" dirty="0">
                  <a:solidFill>
                    <a:srgbClr val="000000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1</a:t>
              </a:r>
              <a:r>
                <a:rPr lang="zh-CN" altLang="en-US" b="1" dirty="0">
                  <a:solidFill>
                    <a:srgbClr val="000000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步</a:t>
              </a:r>
            </a:p>
            <a:p>
              <a:pPr algn="ctr"/>
              <a:r>
                <a:rPr lang="zh-CN" altLang="en-US" b="1" dirty="0">
                  <a:solidFill>
                    <a:srgbClr val="FF0000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分析</a:t>
              </a:r>
              <a:r>
                <a:rPr lang="zh-CN" altLang="en-US" b="1" dirty="0">
                  <a:solidFill>
                    <a:srgbClr val="000000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源语言</a:t>
              </a:r>
            </a:p>
          </p:txBody>
        </p:sp>
        <p:sp>
          <p:nvSpPr>
            <p:cNvPr id="89" name="Line 33"/>
            <p:cNvSpPr>
              <a:spLocks noChangeShapeType="1"/>
            </p:cNvSpPr>
            <p:nvPr/>
          </p:nvSpPr>
          <p:spPr bwMode="auto">
            <a:xfrm flipV="1">
              <a:off x="-338076" y="2913508"/>
              <a:ext cx="130925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90" name="Rectangle 34"/>
            <p:cNvSpPr>
              <a:spLocks noChangeArrowheads="1"/>
            </p:cNvSpPr>
            <p:nvPr/>
          </p:nvSpPr>
          <p:spPr bwMode="auto">
            <a:xfrm>
              <a:off x="-338076" y="2536081"/>
              <a:ext cx="1215782" cy="3238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b="1" dirty="0">
                  <a:latin typeface="楷体" pitchFamily="49" charset="-122"/>
                  <a:ea typeface="楷体" pitchFamily="49" charset="-122"/>
                  <a:cs typeface="Times New Roman" pitchFamily="18" charset="0"/>
                </a:rPr>
                <a:t>源语言句子</a:t>
              </a:r>
            </a:p>
          </p:txBody>
        </p:sp>
        <p:sp>
          <p:nvSpPr>
            <p:cNvPr id="91" name="Oval 36"/>
            <p:cNvSpPr>
              <a:spLocks noChangeArrowheads="1"/>
            </p:cNvSpPr>
            <p:nvPr/>
          </p:nvSpPr>
          <p:spPr bwMode="auto">
            <a:xfrm>
              <a:off x="2627783" y="2680915"/>
              <a:ext cx="1510479" cy="46689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pPr algn="ctr"/>
              <a:r>
                <a:rPr lang="zh-CN" altLang="en-US" b="1" dirty="0">
                  <a:solidFill>
                    <a:srgbClr val="000000"/>
                  </a:solidFill>
                  <a:latin typeface="楷体" pitchFamily="49" charset="-122"/>
                  <a:ea typeface="楷体" pitchFamily="49" charset="-122"/>
                </a:rPr>
                <a:t>句子的</a:t>
              </a:r>
              <a:r>
                <a:rPr lang="zh-CN" altLang="en-US" b="1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语义</a:t>
              </a:r>
              <a:endParaRPr lang="en-US" altLang="zh-CN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92" name="Line 37"/>
            <p:cNvSpPr>
              <a:spLocks noChangeShapeType="1"/>
            </p:cNvSpPr>
            <p:nvPr/>
          </p:nvSpPr>
          <p:spPr bwMode="auto">
            <a:xfrm>
              <a:off x="4139108" y="2931790"/>
              <a:ext cx="28733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93" name="Rectangle 38"/>
            <p:cNvSpPr>
              <a:spLocks noChangeArrowheads="1"/>
            </p:cNvSpPr>
            <p:nvPr/>
          </p:nvSpPr>
          <p:spPr bwMode="auto">
            <a:xfrm>
              <a:off x="4427139" y="2499742"/>
              <a:ext cx="1546623" cy="7929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b="1" dirty="0">
                  <a:solidFill>
                    <a:srgbClr val="000000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第</a:t>
              </a:r>
              <a:r>
                <a:rPr lang="en-US" altLang="zh-CN" b="1" dirty="0">
                  <a:solidFill>
                    <a:srgbClr val="000000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2</a:t>
              </a:r>
              <a:r>
                <a:rPr lang="zh-CN" altLang="en-US" b="1" dirty="0">
                  <a:solidFill>
                    <a:srgbClr val="000000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步</a:t>
              </a:r>
            </a:p>
            <a:p>
              <a:pPr algn="ctr"/>
              <a:r>
                <a:rPr lang="zh-CN" altLang="en-US" b="1" dirty="0">
                  <a:solidFill>
                    <a:srgbClr val="FF0000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生成</a:t>
              </a:r>
              <a:r>
                <a:rPr lang="zh-CN" altLang="en-US" b="1" dirty="0">
                  <a:solidFill>
                    <a:srgbClr val="000000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目标语言</a:t>
              </a:r>
              <a:endParaRPr lang="en-US" altLang="zh-CN" b="1" dirty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94" name="Line 39"/>
            <p:cNvSpPr>
              <a:spLocks noChangeShapeType="1"/>
            </p:cNvSpPr>
            <p:nvPr/>
          </p:nvSpPr>
          <p:spPr bwMode="auto">
            <a:xfrm>
              <a:off x="6013005" y="2913508"/>
              <a:ext cx="136422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95" name="Rectangle 40"/>
            <p:cNvSpPr>
              <a:spLocks noChangeArrowheads="1"/>
            </p:cNvSpPr>
            <p:nvPr/>
          </p:nvSpPr>
          <p:spPr bwMode="auto">
            <a:xfrm>
              <a:off x="5867300" y="2536081"/>
              <a:ext cx="1296988" cy="3238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zh-CN" altLang="en-US" b="1" dirty="0">
                  <a:solidFill>
                    <a:srgbClr val="000000"/>
                  </a:solidFill>
                  <a:latin typeface="楷体" pitchFamily="49" charset="-122"/>
                  <a:ea typeface="楷体" pitchFamily="49" charset="-122"/>
                </a:rPr>
                <a:t>目标语言句子</a:t>
              </a:r>
            </a:p>
          </p:txBody>
        </p:sp>
        <p:sp>
          <p:nvSpPr>
            <p:cNvPr id="96" name="Line 41"/>
            <p:cNvSpPr>
              <a:spLocks noChangeShapeType="1"/>
            </p:cNvSpPr>
            <p:nvPr/>
          </p:nvSpPr>
          <p:spPr bwMode="auto">
            <a:xfrm>
              <a:off x="2340446" y="2931790"/>
              <a:ext cx="2873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/>
            </a:p>
          </p:txBody>
        </p:sp>
      </p:grpSp>
      <p:sp>
        <p:nvSpPr>
          <p:cNvPr id="97" name="Rectangle 44"/>
          <p:cNvSpPr>
            <a:spLocks noChangeArrowheads="1"/>
          </p:cNvSpPr>
          <p:nvPr/>
        </p:nvSpPr>
        <p:spPr bwMode="auto">
          <a:xfrm>
            <a:off x="1090199" y="3335005"/>
            <a:ext cx="2797359" cy="27027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</a:t>
            </a:r>
            <a:r>
              <a:rPr lang="zh-CN" altLang="en-US" sz="16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语义分析</a:t>
            </a:r>
            <a:r>
              <a:rPr lang="zh-CN" altLang="en-US" sz="16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sz="16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Semantic Analysis</a:t>
            </a:r>
            <a:r>
              <a:rPr lang="zh-CN" altLang="en-US" sz="16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</a:t>
            </a:r>
          </a:p>
        </p:txBody>
      </p:sp>
      <p:sp>
        <p:nvSpPr>
          <p:cNvPr id="98" name="Line 53"/>
          <p:cNvSpPr>
            <a:spLocks noChangeShapeType="1"/>
          </p:cNvSpPr>
          <p:nvPr/>
        </p:nvSpPr>
        <p:spPr bwMode="auto">
          <a:xfrm flipV="1">
            <a:off x="2458352" y="3119500"/>
            <a:ext cx="0" cy="215504"/>
          </a:xfrm>
          <a:prstGeom prst="line">
            <a:avLst/>
          </a:prstGeom>
          <a:noFill/>
          <a:ln w="12700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0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267494"/>
            <a:ext cx="7931224" cy="360040"/>
          </a:xfrm>
        </p:spPr>
        <p:txBody>
          <a:bodyPr>
            <a:noAutofit/>
          </a:bodyPr>
          <a:lstStyle/>
          <a:p>
            <a:pPr eaLnBrk="1" hangingPunct="1"/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人工英汉翻译的例子</a:t>
            </a:r>
            <a:endParaRPr lang="en-US" altLang="zh-CN" sz="3000" spc="3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01" name="组合 100"/>
          <p:cNvGrpSpPr/>
          <p:nvPr/>
        </p:nvGrpSpPr>
        <p:grpSpPr>
          <a:xfrm>
            <a:off x="-786" y="195486"/>
            <a:ext cx="756363" cy="432048"/>
            <a:chOff x="-786" y="195486"/>
            <a:chExt cx="756363" cy="432048"/>
          </a:xfrm>
        </p:grpSpPr>
        <p:sp>
          <p:nvSpPr>
            <p:cNvPr id="102" name="五边形 101"/>
            <p:cNvSpPr/>
            <p:nvPr/>
          </p:nvSpPr>
          <p:spPr>
            <a:xfrm>
              <a:off x="1" y="195486"/>
              <a:ext cx="755576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" name="五边形 102"/>
            <p:cNvSpPr/>
            <p:nvPr/>
          </p:nvSpPr>
          <p:spPr>
            <a:xfrm>
              <a:off x="-786" y="197101"/>
              <a:ext cx="755576" cy="88633"/>
            </a:xfrm>
            <a:prstGeom prst="homePlate">
              <a:avLst/>
            </a:prstGeom>
            <a:solidFill>
              <a:schemeClr val="bg1">
                <a:alpha val="3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28333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53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4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9"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53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4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53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9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53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4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53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9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53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4"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53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9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53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4"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53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9"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53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4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53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9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53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4"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53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9" dur="5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4" dur="5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9" dur="5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5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4" dur="500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500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9" dur="5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5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4" dur="5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5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9" dur="5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5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4" dur="5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5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9" dur="5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5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4" dur="5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5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9" dur="5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5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4" dur="5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5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9" dur="5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5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1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4" dur="5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5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1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9" dur="5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5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4" dur="5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5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53" grpId="1"/>
      <p:bldP spid="60" grpId="0" animBg="1"/>
      <p:bldP spid="60" grpId="1" animBg="1"/>
      <p:bldP spid="61" grpId="0" animBg="1"/>
      <p:bldP spid="61" grpId="1" animBg="1"/>
      <p:bldP spid="62" grpId="0" animBg="1"/>
      <p:bldP spid="62" grpId="1" animBg="1"/>
      <p:bldP spid="63" grpId="0" animBg="1"/>
      <p:bldP spid="63" grpId="1" animBg="1"/>
      <p:bldP spid="64" grpId="0" animBg="1"/>
      <p:bldP spid="64" grpId="1" animBg="1"/>
      <p:bldP spid="65" grpId="0" animBg="1"/>
      <p:bldP spid="65" grpId="1" animBg="1"/>
      <p:bldP spid="66" grpId="0" animBg="1"/>
      <p:bldP spid="66" grpId="1" animBg="1"/>
      <p:bldP spid="67" grpId="0" animBg="1"/>
      <p:bldP spid="67" grpId="1" animBg="1"/>
      <p:bldP spid="68" grpId="0" animBg="1"/>
      <p:bldP spid="68" grpId="1" animBg="1"/>
      <p:bldP spid="69" grpId="0" animBg="1"/>
      <p:bldP spid="69" grpId="1" animBg="1"/>
      <p:bldP spid="70" grpId="0"/>
      <p:bldP spid="70" grpId="1"/>
      <p:bldP spid="74" grpId="0"/>
      <p:bldP spid="77" grpId="0"/>
      <p:bldP spid="78" grpId="0"/>
      <p:bldP spid="79" grpId="0"/>
      <p:bldP spid="80" grpId="0"/>
      <p:bldP spid="82" grpId="0"/>
      <p:bldP spid="83" grpId="0"/>
      <p:bldP spid="84" grpId="0"/>
      <p:bldP spid="85" grpId="0"/>
      <p:bldP spid="86" grpId="0"/>
      <p:bldP spid="97" grpId="0" animBg="1"/>
      <p:bldP spid="9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4"/>
          <p:cNvPicPr>
            <a:picLocks noChangeAspect="1" noChangeArrowheads="1"/>
          </p:cNvPicPr>
          <p:nvPr/>
        </p:nvPicPr>
        <p:blipFill>
          <a:blip r:embed="rId3" cstate="print">
            <a:lum contras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0454" y="1643056"/>
            <a:ext cx="5597826" cy="1857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3"/>
          <p:cNvPicPr>
            <a:picLocks noChangeAspect="1" noChangeArrowheads="1"/>
          </p:cNvPicPr>
          <p:nvPr/>
        </p:nvPicPr>
        <p:blipFill>
          <a:blip r:embed="rId4" cstate="print">
            <a:lum contras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4286262"/>
            <a:ext cx="5256584" cy="808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3"/>
          <p:cNvPicPr>
            <a:picLocks noChangeAspect="1" noChangeArrowheads="1"/>
          </p:cNvPicPr>
          <p:nvPr/>
        </p:nvPicPr>
        <p:blipFill>
          <a:blip r:embed="rId5" cstate="print">
            <a:lum contras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4678" y="3555349"/>
            <a:ext cx="5575786" cy="65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直接连接符 6"/>
          <p:cNvCxnSpPr/>
          <p:nvPr/>
        </p:nvCxnSpPr>
        <p:spPr>
          <a:xfrm>
            <a:off x="5562568" y="4214823"/>
            <a:ext cx="395328" cy="1"/>
          </a:xfrm>
          <a:prstGeom prst="line">
            <a:avLst/>
          </a:prstGeom>
          <a:ln w="38100" cmpd="sng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9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14" y="3214692"/>
            <a:ext cx="3092502" cy="18202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Rectangle 3"/>
          <p:cNvSpPr>
            <a:spLocks noGrp="1" noChangeArrowheads="1"/>
          </p:cNvSpPr>
          <p:nvPr>
            <p:ph idx="1"/>
          </p:nvPr>
        </p:nvSpPr>
        <p:spPr>
          <a:xfrm>
            <a:off x="1069498" y="702978"/>
            <a:ext cx="7772400" cy="4011910"/>
          </a:xfrm>
        </p:spPr>
        <p:txBody>
          <a:bodyPr>
            <a:normAutofit/>
          </a:bodyPr>
          <a:lstStyle/>
          <a:p>
            <a:pPr algn="ctr" eaLnBrk="1" hangingPunct="1">
              <a:buFont typeface="Wingdings" pitchFamily="2" charset="2"/>
              <a:buNone/>
            </a:pPr>
            <a:endParaRPr lang="en-US" altLang="zh-CN" sz="1800" dirty="0">
              <a:solidFill>
                <a:schemeClr val="tx1"/>
              </a:solidFill>
              <a:ea typeface="楷体_GB2312" pitchFamily="49" charset="-122"/>
              <a:cs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zh-CN" altLang="en-US" dirty="0">
              <a:solidFill>
                <a:schemeClr val="tx1"/>
              </a:solidFill>
              <a:ea typeface="楷体_GB2312" pitchFamily="49" charset="-122"/>
              <a:cs typeface="Times New Roman" pitchFamily="18" charset="0"/>
            </a:endParaRPr>
          </a:p>
          <a:p>
            <a:pPr lvl="1" eaLnBrk="1" hangingPunct="1"/>
            <a:endParaRPr lang="zh-CN" altLang="en-US" sz="24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  <a:cs typeface="Times New Roman" pitchFamily="18" charset="0"/>
            </a:endParaRPr>
          </a:p>
          <a:p>
            <a:pPr lvl="0">
              <a:buClr>
                <a:schemeClr val="tx1"/>
              </a:buClr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latin typeface="楷体" pitchFamily="49" charset="-122"/>
                <a:cs typeface="Times New Roman" pitchFamily="18" charset="0"/>
              </a:rPr>
              <a:t>词法分析</a:t>
            </a:r>
            <a:endParaRPr lang="en-US" altLang="zh-CN" b="1" dirty="0">
              <a:solidFill>
                <a:schemeClr val="tx1"/>
              </a:solidFill>
              <a:latin typeface="楷体" pitchFamily="49" charset="-122"/>
              <a:cs typeface="Times New Roman" pitchFamily="18" charset="0"/>
            </a:endParaRPr>
          </a:p>
          <a:p>
            <a:pPr lvl="0">
              <a:buClr>
                <a:schemeClr val="tx1"/>
              </a:buClr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latin typeface="楷体" pitchFamily="49" charset="-122"/>
                <a:cs typeface="Times New Roman" pitchFamily="18" charset="0"/>
              </a:rPr>
              <a:t>语法分析</a:t>
            </a:r>
            <a:endParaRPr lang="en-US" altLang="zh-CN" b="1" dirty="0">
              <a:solidFill>
                <a:schemeClr val="tx1"/>
              </a:solidFill>
              <a:latin typeface="楷体" pitchFamily="49" charset="-122"/>
              <a:cs typeface="Times New Roman" pitchFamily="18" charset="0"/>
            </a:endParaRP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latin typeface="楷体" pitchFamily="49" charset="-122"/>
                <a:cs typeface="Times New Roman" pitchFamily="18" charset="0"/>
              </a:rPr>
              <a:t>语义分析</a:t>
            </a:r>
          </a:p>
          <a:p>
            <a:pPr lvl="0">
              <a:buClr>
                <a:srgbClr val="31B6FD"/>
              </a:buClr>
            </a:pPr>
            <a:endParaRPr lang="zh-CN" altLang="en-US" sz="2800" b="1" dirty="0">
              <a:solidFill>
                <a:srgbClr val="073E87"/>
              </a:solidFill>
              <a:latin typeface="楷体" pitchFamily="49" charset="-122"/>
              <a:cs typeface="Times New Roman" pitchFamily="18" charset="0"/>
            </a:endParaRPr>
          </a:p>
          <a:p>
            <a:pPr eaLnBrk="1" hangingPunct="1"/>
            <a:endParaRPr lang="zh-CN" altLang="en-US" sz="2000" dirty="0">
              <a:ea typeface="楷体_GB2312" pitchFamily="49" charset="-122"/>
              <a:cs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sz="1800" dirty="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 </a:t>
            </a:r>
            <a:endParaRPr lang="zh-CN" altLang="en-US" sz="1800" dirty="0">
              <a:latin typeface="楷体_GB2312" pitchFamily="49" charset="-122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1014442" y="929247"/>
            <a:ext cx="7772400" cy="1213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74320" marR="0" lvl="0" indent="-27432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itchFamily="2" charset="2"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itchFamily="18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In  the  room  , he  broke  a  window  with  a  hammer 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267494"/>
            <a:ext cx="7931224" cy="360040"/>
          </a:xfrm>
        </p:spPr>
        <p:txBody>
          <a:bodyPr>
            <a:noAutofit/>
          </a:bodyPr>
          <a:lstStyle/>
          <a:p>
            <a:pPr eaLnBrk="1" hangingPunct="1"/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人工英汉翻译的例子</a:t>
            </a:r>
            <a:endParaRPr lang="en-US" altLang="zh-CN" sz="3000" spc="3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-786" y="195486"/>
            <a:ext cx="756363" cy="432048"/>
            <a:chOff x="-786" y="195486"/>
            <a:chExt cx="756363" cy="432048"/>
          </a:xfrm>
        </p:grpSpPr>
        <p:sp>
          <p:nvSpPr>
            <p:cNvPr id="20" name="五边形 19"/>
            <p:cNvSpPr/>
            <p:nvPr/>
          </p:nvSpPr>
          <p:spPr>
            <a:xfrm>
              <a:off x="1" y="195486"/>
              <a:ext cx="755576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" name="五边形 20"/>
            <p:cNvSpPr/>
            <p:nvPr/>
          </p:nvSpPr>
          <p:spPr>
            <a:xfrm>
              <a:off x="-786" y="197101"/>
              <a:ext cx="755576" cy="88633"/>
            </a:xfrm>
            <a:prstGeom prst="homePlate">
              <a:avLst/>
            </a:prstGeom>
            <a:solidFill>
              <a:schemeClr val="bg1">
                <a:alpha val="3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73986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图片 3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8" b="1640"/>
          <a:stretch>
            <a:fillRect/>
          </a:stretch>
        </p:blipFill>
        <p:spPr>
          <a:xfrm>
            <a:off x="3851920" y="1904"/>
            <a:ext cx="2221826" cy="5117606"/>
          </a:xfrm>
          <a:prstGeom prst="rect">
            <a:avLst/>
          </a:prstGeom>
        </p:spPr>
      </p:pic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z="3000" b="1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编译器的结构</a:t>
            </a:r>
          </a:p>
        </p:txBody>
      </p:sp>
      <p:sp>
        <p:nvSpPr>
          <p:cNvPr id="19" name="五边形 18"/>
          <p:cNvSpPr/>
          <p:nvPr/>
        </p:nvSpPr>
        <p:spPr>
          <a:xfrm>
            <a:off x="1" y="195486"/>
            <a:ext cx="755576" cy="432048"/>
          </a:xfrm>
          <a:prstGeom prst="homePlate">
            <a:avLst/>
          </a:prstGeom>
          <a:solidFill>
            <a:srgbClr val="4F81BD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-786" y="195486"/>
            <a:ext cx="756363" cy="432048"/>
            <a:chOff x="-786" y="195486"/>
            <a:chExt cx="756363" cy="432048"/>
          </a:xfrm>
        </p:grpSpPr>
        <p:sp>
          <p:nvSpPr>
            <p:cNvPr id="22" name="五边形 21"/>
            <p:cNvSpPr/>
            <p:nvPr/>
          </p:nvSpPr>
          <p:spPr>
            <a:xfrm>
              <a:off x="1" y="195486"/>
              <a:ext cx="755576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" name="五边形 22"/>
            <p:cNvSpPr/>
            <p:nvPr/>
          </p:nvSpPr>
          <p:spPr>
            <a:xfrm>
              <a:off x="-786" y="197101"/>
              <a:ext cx="755576" cy="88633"/>
            </a:xfrm>
            <a:prstGeom prst="homePlate">
              <a:avLst/>
            </a:prstGeom>
            <a:solidFill>
              <a:schemeClr val="bg1">
                <a:alpha val="3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3" name="组合 12"/>
          <p:cNvGrpSpPr/>
          <p:nvPr/>
        </p:nvGrpSpPr>
        <p:grpSpPr>
          <a:xfrm>
            <a:off x="1619672" y="392891"/>
            <a:ext cx="4454071" cy="2394883"/>
            <a:chOff x="2518423" y="40347"/>
            <a:chExt cx="4822579" cy="3193177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35" name="右箭头 34"/>
            <p:cNvSpPr/>
            <p:nvPr/>
          </p:nvSpPr>
          <p:spPr>
            <a:xfrm>
              <a:off x="2518423" y="562706"/>
              <a:ext cx="2183035" cy="2190765"/>
            </a:xfrm>
            <a:prstGeom prst="rightArrow">
              <a:avLst>
                <a:gd name="adj1" fmla="val 62576"/>
                <a:gd name="adj2" fmla="val 23562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zh-CN" altLang="en-US" b="1" dirty="0">
                  <a:solidFill>
                    <a:schemeClr val="tx1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分析部分</a:t>
              </a:r>
              <a:r>
                <a:rPr lang="en-US" altLang="zh-CN" b="1" dirty="0">
                  <a:solidFill>
                    <a:schemeClr val="tx1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/</a:t>
              </a:r>
            </a:p>
            <a:p>
              <a:pPr>
                <a:defRPr/>
              </a:pPr>
              <a:r>
                <a:rPr lang="zh-CN" altLang="en-US" b="1" dirty="0">
                  <a:solidFill>
                    <a:schemeClr val="tx1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前端</a:t>
              </a:r>
              <a:r>
                <a:rPr lang="en-US" altLang="zh-CN" b="1" dirty="0">
                  <a:solidFill>
                    <a:schemeClr val="tx1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(front end)</a:t>
              </a:r>
              <a:r>
                <a:rPr lang="zh-CN" altLang="en-US" b="1" dirty="0">
                  <a:solidFill>
                    <a:schemeClr val="tx1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：</a:t>
              </a:r>
            </a:p>
            <a:p>
              <a:pPr>
                <a:defRPr/>
              </a:pPr>
              <a:r>
                <a:rPr lang="zh-CN" altLang="en-US" b="1" dirty="0">
                  <a:solidFill>
                    <a:schemeClr val="tx1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与</a:t>
              </a:r>
              <a:r>
                <a:rPr lang="zh-CN" altLang="en-US" b="1" dirty="0">
                  <a:solidFill>
                    <a:srgbClr val="FF0000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源语言</a:t>
              </a:r>
              <a:r>
                <a:rPr lang="zh-CN" altLang="en-US" b="1" dirty="0">
                  <a:solidFill>
                    <a:schemeClr val="tx1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相关</a:t>
              </a:r>
              <a:endParaRPr lang="en-US" altLang="zh-CN" b="1" dirty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34" name="Rectangle 42"/>
            <p:cNvSpPr>
              <a:spLocks noChangeArrowheads="1"/>
            </p:cNvSpPr>
            <p:nvPr/>
          </p:nvSpPr>
          <p:spPr bwMode="auto">
            <a:xfrm>
              <a:off x="4909165" y="40347"/>
              <a:ext cx="2431837" cy="3193177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rgbClr val="000099"/>
                </a:solidFill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547664" y="3304940"/>
            <a:ext cx="4589702" cy="1643074"/>
            <a:chOff x="1547664" y="3304940"/>
            <a:chExt cx="4589702" cy="1643074"/>
          </a:xfrm>
        </p:grpSpPr>
        <p:sp>
          <p:nvSpPr>
            <p:cNvPr id="37" name="Rectangle 43"/>
            <p:cNvSpPr>
              <a:spLocks noChangeArrowheads="1"/>
            </p:cNvSpPr>
            <p:nvPr/>
          </p:nvSpPr>
          <p:spPr bwMode="auto">
            <a:xfrm flipH="1">
              <a:off x="3779911" y="3714759"/>
              <a:ext cx="2357455" cy="1017231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rgbClr val="000099"/>
                </a:solidFill>
              </a:endParaRPr>
            </a:p>
          </p:txBody>
        </p:sp>
        <p:sp>
          <p:nvSpPr>
            <p:cNvPr id="40" name="右箭头 39"/>
            <p:cNvSpPr/>
            <p:nvPr/>
          </p:nvSpPr>
          <p:spPr>
            <a:xfrm>
              <a:off x="1547664" y="3304940"/>
              <a:ext cx="2072842" cy="1643074"/>
            </a:xfrm>
            <a:prstGeom prst="rightArrow">
              <a:avLst>
                <a:gd name="adj1" fmla="val 62576"/>
                <a:gd name="adj2" fmla="val 23562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zh-CN" altLang="en-US" b="1" dirty="0">
                  <a:solidFill>
                    <a:schemeClr val="tx1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综合部分</a:t>
              </a:r>
              <a:r>
                <a:rPr lang="en-US" altLang="zh-CN" b="1" dirty="0">
                  <a:solidFill>
                    <a:schemeClr val="tx1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/</a:t>
              </a:r>
            </a:p>
            <a:p>
              <a:pPr>
                <a:defRPr/>
              </a:pPr>
              <a:r>
                <a:rPr lang="zh-CN" altLang="en-US" b="1" dirty="0">
                  <a:solidFill>
                    <a:schemeClr val="tx1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后端</a:t>
              </a:r>
              <a:r>
                <a:rPr lang="en-US" altLang="zh-CN" b="1" dirty="0">
                  <a:solidFill>
                    <a:schemeClr val="tx1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(back end)</a:t>
              </a:r>
              <a:r>
                <a:rPr lang="zh-CN" altLang="en-US" b="1" dirty="0">
                  <a:solidFill>
                    <a:schemeClr val="tx1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：</a:t>
              </a:r>
            </a:p>
            <a:p>
              <a:pPr>
                <a:defRPr/>
              </a:pPr>
              <a:r>
                <a:rPr lang="zh-CN" altLang="en-US" b="1" dirty="0">
                  <a:solidFill>
                    <a:schemeClr val="tx1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与</a:t>
              </a:r>
              <a:r>
                <a:rPr lang="zh-CN" altLang="en-US" b="1" dirty="0">
                  <a:solidFill>
                    <a:srgbClr val="FF0000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目标语言</a:t>
              </a:r>
              <a:r>
                <a:rPr lang="zh-CN" altLang="en-US" b="1" dirty="0">
                  <a:solidFill>
                    <a:schemeClr val="tx1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相关</a:t>
              </a:r>
              <a:endParaRPr lang="en-US" altLang="zh-CN" b="1" dirty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图片 3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8" b="1640"/>
          <a:stretch>
            <a:fillRect/>
          </a:stretch>
        </p:blipFill>
        <p:spPr>
          <a:xfrm>
            <a:off x="3851920" y="1904"/>
            <a:ext cx="2221826" cy="5117606"/>
          </a:xfrm>
          <a:prstGeom prst="rect">
            <a:avLst/>
          </a:prstGeom>
        </p:spPr>
      </p:pic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z="3000" b="1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编译器的结构</a:t>
            </a:r>
          </a:p>
        </p:txBody>
      </p:sp>
      <p:sp>
        <p:nvSpPr>
          <p:cNvPr id="19" name="五边形 18"/>
          <p:cNvSpPr/>
          <p:nvPr/>
        </p:nvSpPr>
        <p:spPr>
          <a:xfrm>
            <a:off x="1" y="195486"/>
            <a:ext cx="755576" cy="432048"/>
          </a:xfrm>
          <a:prstGeom prst="homePlate">
            <a:avLst/>
          </a:prstGeom>
          <a:solidFill>
            <a:srgbClr val="4F81BD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-786" y="195486"/>
            <a:ext cx="756363" cy="432048"/>
            <a:chOff x="-786" y="195486"/>
            <a:chExt cx="756363" cy="432048"/>
          </a:xfrm>
        </p:grpSpPr>
        <p:sp>
          <p:nvSpPr>
            <p:cNvPr id="22" name="五边形 21"/>
            <p:cNvSpPr/>
            <p:nvPr/>
          </p:nvSpPr>
          <p:spPr>
            <a:xfrm>
              <a:off x="1" y="195486"/>
              <a:ext cx="755576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3" name="五边形 22"/>
            <p:cNvSpPr/>
            <p:nvPr/>
          </p:nvSpPr>
          <p:spPr>
            <a:xfrm>
              <a:off x="-786" y="197101"/>
              <a:ext cx="755576" cy="88633"/>
            </a:xfrm>
            <a:prstGeom prst="homePlate">
              <a:avLst/>
            </a:prstGeom>
            <a:solidFill>
              <a:schemeClr val="bg1">
                <a:alpha val="3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14" name="Rectangle 42"/>
          <p:cNvSpPr>
            <a:spLocks noChangeArrowheads="1"/>
          </p:cNvSpPr>
          <p:nvPr/>
        </p:nvSpPr>
        <p:spPr bwMode="auto">
          <a:xfrm>
            <a:off x="3978613" y="339502"/>
            <a:ext cx="1961539" cy="444056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09126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442919" y="714362"/>
            <a:ext cx="8272485" cy="3226273"/>
          </a:xfrm>
        </p:spPr>
        <p:txBody>
          <a:bodyPr/>
          <a:lstStyle/>
          <a:p>
            <a:pPr eaLnBrk="1" hangingPunct="1"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</a:rPr>
              <a:t>词法分析的主要任务</a:t>
            </a:r>
            <a:endParaRPr lang="en-US" altLang="zh-CN" b="1" dirty="0">
              <a:solidFill>
                <a:schemeClr val="tx1"/>
              </a:solidFill>
            </a:endParaRPr>
          </a:p>
          <a:p>
            <a:pPr lvl="1">
              <a:buNone/>
            </a:pPr>
            <a:r>
              <a:rPr lang="zh-CN" altLang="en-US" sz="2000" b="1" dirty="0">
                <a:solidFill>
                  <a:schemeClr val="tx1"/>
                </a:solidFill>
              </a:rPr>
              <a:t>从左向右逐行扫描源程序的字符，识别出各个单词，确定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单词的类型</a:t>
            </a:r>
            <a:r>
              <a:rPr lang="zh-CN" altLang="en-US" sz="2000" b="1" dirty="0">
                <a:solidFill>
                  <a:schemeClr val="tx1"/>
                </a:solidFill>
              </a:rPr>
              <a:t>。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pPr lvl="1">
              <a:buNone/>
            </a:pPr>
            <a:r>
              <a:rPr lang="zh-CN" altLang="en-US" sz="2000" b="1" dirty="0">
                <a:solidFill>
                  <a:schemeClr val="tx1"/>
                </a:solidFill>
              </a:rPr>
              <a:t>将识别出的单词转换成统一的</a:t>
            </a:r>
            <a:r>
              <a:rPr lang="zh-CN" altLang="en-US" sz="2000" b="1" dirty="0">
                <a:solidFill>
                  <a:srgbClr val="FF0000"/>
                </a:solidFill>
              </a:rPr>
              <a:t>机内表示</a:t>
            </a:r>
            <a:r>
              <a:rPr lang="en-US" altLang="zh-CN" sz="2000" b="1" dirty="0">
                <a:solidFill>
                  <a:schemeClr val="tx1"/>
                </a:solidFill>
              </a:rPr>
              <a:t>——</a:t>
            </a:r>
            <a:r>
              <a:rPr lang="zh-CN" altLang="en-US" sz="2000" b="1" dirty="0">
                <a:solidFill>
                  <a:schemeClr val="tx1"/>
                </a:solidFill>
              </a:rPr>
              <a:t>词法单元</a:t>
            </a:r>
            <a:r>
              <a:rPr lang="en-US" altLang="zh-CN" sz="1600" b="1" dirty="0">
                <a:solidFill>
                  <a:schemeClr val="tx1"/>
                </a:solidFill>
              </a:rPr>
              <a:t>(token)</a:t>
            </a:r>
            <a:r>
              <a:rPr lang="zh-CN" altLang="en-US" sz="2000" b="1" dirty="0">
                <a:solidFill>
                  <a:schemeClr val="tx1"/>
                </a:solidFill>
              </a:rPr>
              <a:t>形式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pPr lvl="1">
              <a:buNone/>
            </a:pPr>
            <a:r>
              <a:rPr lang="en-US" altLang="zh-CN" sz="2000" b="1" dirty="0">
                <a:solidFill>
                  <a:schemeClr val="tx1"/>
                </a:solidFill>
              </a:rPr>
              <a:t> </a:t>
            </a:r>
            <a:r>
              <a:rPr lang="en-US" altLang="zh-CN" sz="1800" b="1" dirty="0">
                <a:solidFill>
                  <a:schemeClr val="tx1"/>
                </a:solidFill>
              </a:rPr>
              <a:t>token</a:t>
            </a:r>
            <a:r>
              <a:rPr lang="zh-CN" altLang="en-US" sz="1800" b="1" dirty="0">
                <a:solidFill>
                  <a:schemeClr val="tx1"/>
                </a:solidFill>
              </a:rPr>
              <a:t>：</a:t>
            </a:r>
            <a:r>
              <a:rPr lang="en-US" altLang="zh-CN" sz="1800" b="1" dirty="0">
                <a:solidFill>
                  <a:schemeClr val="tx1"/>
                </a:solidFill>
              </a:rPr>
              <a:t>&lt; </a:t>
            </a:r>
            <a:r>
              <a:rPr lang="zh-CN" altLang="en-US" sz="1800" b="1" dirty="0">
                <a:solidFill>
                  <a:schemeClr val="tx1"/>
                </a:solidFill>
              </a:rPr>
              <a:t>种别码，属性值 </a:t>
            </a:r>
            <a:r>
              <a:rPr lang="en-US" altLang="zh-CN" sz="1800" b="1" dirty="0">
                <a:solidFill>
                  <a:schemeClr val="tx1"/>
                </a:solidFill>
              </a:rPr>
              <a:t>&gt;</a:t>
            </a:r>
          </a:p>
          <a:p>
            <a:pPr lvl="1"/>
            <a:endParaRPr lang="en-US" altLang="zh-CN" sz="1800" b="1" dirty="0"/>
          </a:p>
          <a:p>
            <a:pPr lvl="1">
              <a:buClr>
                <a:srgbClr val="3333CC"/>
              </a:buClr>
              <a:buNone/>
            </a:pPr>
            <a:endParaRPr lang="en-US" altLang="zh-CN" sz="2000" dirty="0">
              <a:solidFill>
                <a:srgbClr val="000000"/>
              </a:solidFill>
            </a:endParaRPr>
          </a:p>
          <a:p>
            <a:pPr eaLnBrk="1" hangingPunct="1"/>
            <a:endParaRPr lang="zh-CN" altLang="en-US" sz="280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zh-CN" altLang="en-US" sz="33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词法分析</a:t>
            </a:r>
            <a:r>
              <a:rPr lang="en-US" altLang="zh-CN" sz="33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/</a:t>
            </a:r>
            <a:r>
              <a:rPr lang="zh-CN" altLang="en-US" sz="33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扫描</a:t>
            </a:r>
            <a:r>
              <a:rPr lang="en-US" altLang="zh-CN" sz="36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(</a:t>
            </a:r>
            <a:r>
              <a:rPr lang="en-US" altLang="zh-CN" sz="3600" i="1" dirty="0">
                <a:solidFill>
                  <a:schemeClr val="tx1"/>
                </a:solidFill>
              </a:rPr>
              <a:t>Scanning</a:t>
            </a:r>
            <a:r>
              <a:rPr lang="en-US" altLang="zh-CN" sz="3600" dirty="0">
                <a:solidFill>
                  <a:schemeClr val="tx1"/>
                </a:solidFill>
                <a:ea typeface="楷体_GB2312" pitchFamily="49" charset="-122"/>
              </a:rPr>
              <a:t>)</a:t>
            </a:r>
            <a:endParaRPr lang="zh-CN" altLang="en-US" sz="54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12" name="Group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9463292"/>
              </p:ext>
            </p:extLst>
          </p:nvPr>
        </p:nvGraphicFramePr>
        <p:xfrm>
          <a:off x="714348" y="2214560"/>
          <a:ext cx="7715306" cy="2889624"/>
        </p:xfrm>
        <a:graphic>
          <a:graphicData uri="http://schemas.openxmlformats.org/drawingml/2006/table">
            <a:tbl>
              <a:tblPr/>
              <a:tblGrid>
                <a:gridCol w="302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8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134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73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101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L="100252" marR="100252" marT="37602" marB="37602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单词类型</a:t>
                      </a:r>
                    </a:p>
                  </a:txBody>
                  <a:tcPr marL="100252" marR="100252" marT="37602" marB="376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种别</a:t>
                      </a:r>
                    </a:p>
                  </a:txBody>
                  <a:tcPr marL="100252" marR="100252" marT="37602" marB="376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种别码</a:t>
                      </a:r>
                    </a:p>
                  </a:txBody>
                  <a:tcPr marL="100252" marR="100252" marT="37602" marB="376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01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100252" marR="100252" marT="37602" marB="37602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关键字</a:t>
                      </a:r>
                    </a:p>
                  </a:txBody>
                  <a:tcPr marL="100252" marR="100252" marT="37602" marB="376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program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、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if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、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else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、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then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、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…</a:t>
                      </a:r>
                    </a:p>
                  </a:txBody>
                  <a:tcPr marL="100252" marR="100252" marT="37602" marB="376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zh-CN" altLang="zh-CN" sz="1800" b="1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一</a:t>
                      </a:r>
                      <a:r>
                        <a:rPr lang="zh-CN" altLang="en-US" sz="1800" b="1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词</a:t>
                      </a:r>
                      <a:r>
                        <a:rPr lang="zh-CN" altLang="zh-CN" sz="1800" b="1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一码</a:t>
                      </a:r>
                    </a:p>
                  </a:txBody>
                  <a:tcPr marL="100252" marR="100252" marT="37602" marB="376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01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100252" marR="100252" marT="37602" marB="37602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标识符</a:t>
                      </a:r>
                    </a:p>
                  </a:txBody>
                  <a:tcPr marL="100252" marR="100252" marT="37602" marB="376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变量名、数组名、记录名、过程名、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…</a:t>
                      </a:r>
                    </a:p>
                  </a:txBody>
                  <a:tcPr marL="100252" marR="100252" marT="37602" marB="376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zh-CN" altLang="en-US" sz="1800" b="1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多词</a:t>
                      </a:r>
                      <a:r>
                        <a:rPr lang="zh-CN" altLang="zh-CN" sz="1800" b="1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一码</a:t>
                      </a:r>
                    </a:p>
                  </a:txBody>
                  <a:tcPr marL="100252" marR="100252" marT="37602" marB="376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101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100252" marR="100252" marT="37602" marB="37602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常量</a:t>
                      </a:r>
                    </a:p>
                  </a:txBody>
                  <a:tcPr marL="100252" marR="100252" marT="37602" marB="376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整型、浮点型、字符型、布尔型、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…</a:t>
                      </a:r>
                    </a:p>
                  </a:txBody>
                  <a:tcPr marL="100252" marR="100252" marT="37602" marB="376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zh-CN" altLang="zh-CN" sz="1800" b="1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一</a:t>
                      </a:r>
                      <a:r>
                        <a:rPr lang="zh-CN" altLang="en-US" sz="1800" b="1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型</a:t>
                      </a:r>
                      <a:r>
                        <a:rPr lang="zh-CN" altLang="zh-CN" sz="1800" b="1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一码</a:t>
                      </a:r>
                    </a:p>
                  </a:txBody>
                  <a:tcPr marL="100252" marR="100252" marT="37602" marB="376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8262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100252" marR="100252" marT="37602" marB="37602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运算符</a:t>
                      </a:r>
                    </a:p>
                  </a:txBody>
                  <a:tcPr marL="100252" marR="100252" marT="37602" marB="376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算术（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+  -  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* 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/  ++  -- 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）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关系（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&gt; 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&lt; 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== 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!= 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&gt;= 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&lt;= 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）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逻辑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（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&amp; 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| 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~ 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）</a:t>
                      </a:r>
                    </a:p>
                  </a:txBody>
                  <a:tcPr marL="100252" marR="100252" marT="37602" marB="376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zh-CN" altLang="zh-CN" sz="1800" b="1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一</a:t>
                      </a:r>
                      <a:r>
                        <a:rPr lang="zh-CN" altLang="en-US" sz="1800" b="1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词</a:t>
                      </a:r>
                      <a:r>
                        <a:rPr lang="zh-CN" altLang="zh-CN" sz="1800" b="1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一码</a:t>
                      </a:r>
                      <a:endParaRPr lang="en-US" altLang="zh-CN" sz="1800" b="1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zh-CN" altLang="en-US" sz="1800" b="1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   或</a:t>
                      </a:r>
                      <a:endParaRPr lang="en-US" altLang="zh-CN" sz="1800" b="1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zh-CN" altLang="zh-CN" sz="1800" b="1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一</a:t>
                      </a:r>
                      <a:r>
                        <a:rPr lang="zh-CN" altLang="en-US" sz="1800" b="1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型</a:t>
                      </a:r>
                      <a:r>
                        <a:rPr lang="zh-CN" altLang="zh-CN" sz="1800" b="1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一码</a:t>
                      </a:r>
                    </a:p>
                  </a:txBody>
                  <a:tcPr marL="100252" marR="100252" marT="37602" marB="376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101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100252" marR="100252" marT="37602" marB="37602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界限符</a:t>
                      </a:r>
                    </a:p>
                  </a:txBody>
                  <a:tcPr marL="100252" marR="100252" marT="37602" marB="376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; 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(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 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)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 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=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 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{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 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}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…</a:t>
                      </a:r>
                    </a:p>
                  </a:txBody>
                  <a:tcPr marL="100252" marR="100252" marT="37602" marB="376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zh-CN" altLang="zh-CN" sz="1800" b="1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一</a:t>
                      </a:r>
                      <a:r>
                        <a:rPr lang="zh-CN" altLang="en-US" sz="1800" b="1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词</a:t>
                      </a:r>
                      <a:r>
                        <a:rPr lang="zh-CN" altLang="zh-CN" sz="1800" b="1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一码</a:t>
                      </a:r>
                    </a:p>
                  </a:txBody>
                  <a:tcPr marL="100252" marR="100252" marT="37602" marB="376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18" name="组合 17"/>
          <p:cNvGrpSpPr/>
          <p:nvPr/>
        </p:nvGrpSpPr>
        <p:grpSpPr>
          <a:xfrm>
            <a:off x="-786" y="195486"/>
            <a:ext cx="756363" cy="432048"/>
            <a:chOff x="-786" y="195486"/>
            <a:chExt cx="756363" cy="432048"/>
          </a:xfrm>
        </p:grpSpPr>
        <p:sp>
          <p:nvSpPr>
            <p:cNvPr id="19" name="五边形 18"/>
            <p:cNvSpPr/>
            <p:nvPr/>
          </p:nvSpPr>
          <p:spPr>
            <a:xfrm>
              <a:off x="1" y="195486"/>
              <a:ext cx="755576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" name="五边形 19"/>
            <p:cNvSpPr/>
            <p:nvPr/>
          </p:nvSpPr>
          <p:spPr>
            <a:xfrm>
              <a:off x="-786" y="197101"/>
              <a:ext cx="755576" cy="88633"/>
            </a:xfrm>
            <a:prstGeom prst="homePlate">
              <a:avLst/>
            </a:prstGeom>
            <a:solidFill>
              <a:schemeClr val="bg1">
                <a:alpha val="3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714348" y="2215354"/>
            <a:ext cx="7716099" cy="2928941"/>
            <a:chOff x="857224" y="2215354"/>
            <a:chExt cx="7716099" cy="2928941"/>
          </a:xfrm>
        </p:grpSpPr>
        <p:sp>
          <p:nvSpPr>
            <p:cNvPr id="13" name="矩形 12"/>
            <p:cNvSpPr/>
            <p:nvPr/>
          </p:nvSpPr>
          <p:spPr>
            <a:xfrm>
              <a:off x="7284090" y="2571750"/>
              <a:ext cx="18473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eaLnBrk="0" hangingPunct="0">
                <a:spcBef>
                  <a:spcPct val="30000"/>
                </a:spcBef>
              </a:pPr>
              <a:endParaRPr lang="zh-CN" altLang="zh-CN" sz="2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7284090" y="2959936"/>
              <a:ext cx="18473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30000"/>
                </a:spcBef>
                <a:buClr>
                  <a:schemeClr val="folHlink"/>
                </a:buClr>
                <a:buSzPct val="60000"/>
              </a:pPr>
              <a:endParaRPr lang="zh-CN" altLang="en-US" sz="2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7284090" y="3357568"/>
              <a:ext cx="18473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eaLnBrk="0" hangingPunct="0">
                <a:spcBef>
                  <a:spcPct val="30000"/>
                </a:spcBef>
              </a:pPr>
              <a:endParaRPr lang="zh-CN" altLang="zh-CN" sz="2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cxnSp>
          <p:nvCxnSpPr>
            <p:cNvPr id="23" name="直接连接符 22"/>
            <p:cNvCxnSpPr/>
            <p:nvPr/>
          </p:nvCxnSpPr>
          <p:spPr>
            <a:xfrm rot="5400000">
              <a:off x="-606452" y="3679031"/>
              <a:ext cx="2928148" cy="79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rot="5400000">
              <a:off x="7108058" y="3679031"/>
              <a:ext cx="2928941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矩形 26"/>
          <p:cNvSpPr/>
          <p:nvPr/>
        </p:nvSpPr>
        <p:spPr>
          <a:xfrm>
            <a:off x="0" y="5114924"/>
            <a:ext cx="91440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zh-CN" altLang="en-US" sz="3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例：词</a:t>
            </a: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法分析后得到的</a:t>
            </a:r>
            <a:r>
              <a:rPr lang="en-US" altLang="zh-CN" sz="3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token</a:t>
            </a: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序列</a:t>
            </a:r>
            <a:endParaRPr lang="en-US" altLang="zh-CN" sz="3000" spc="3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-786" y="195486"/>
            <a:ext cx="756363" cy="432048"/>
            <a:chOff x="-786" y="195486"/>
            <a:chExt cx="756363" cy="432048"/>
          </a:xfrm>
        </p:grpSpPr>
        <p:sp>
          <p:nvSpPr>
            <p:cNvPr id="7" name="五边形 6"/>
            <p:cNvSpPr/>
            <p:nvPr/>
          </p:nvSpPr>
          <p:spPr>
            <a:xfrm>
              <a:off x="1" y="195486"/>
              <a:ext cx="755576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" name="五边形 7"/>
            <p:cNvSpPr/>
            <p:nvPr/>
          </p:nvSpPr>
          <p:spPr>
            <a:xfrm>
              <a:off x="-786" y="197101"/>
              <a:ext cx="755576" cy="88633"/>
            </a:xfrm>
            <a:prstGeom prst="homePlate">
              <a:avLst/>
            </a:prstGeom>
            <a:solidFill>
              <a:schemeClr val="bg1">
                <a:alpha val="3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0" name="Rectangle 3"/>
          <p:cNvSpPr>
            <a:spLocks noGrp="1" noChangeArrowheads="1"/>
          </p:cNvSpPr>
          <p:nvPr>
            <p:ph idx="1"/>
          </p:nvPr>
        </p:nvSpPr>
        <p:spPr>
          <a:xfrm>
            <a:off x="285720" y="1000114"/>
            <a:ext cx="9072594" cy="5857916"/>
          </a:xfrm>
        </p:spPr>
        <p:txBody>
          <a:bodyPr>
            <a:noAutofit/>
          </a:bodyPr>
          <a:lstStyle/>
          <a:p>
            <a:pPr eaLnBrk="1" hangingPunct="1">
              <a:lnSpc>
                <a:spcPts val="800"/>
              </a:lnSpc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输入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  </a:t>
            </a:r>
            <a:r>
              <a:rPr lang="en-US" altLang="zh-CN" b="1" dirty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while(value!=100){</a:t>
            </a:r>
            <a:r>
              <a:rPr lang="en-US" altLang="zh-CN" b="1" dirty="0" err="1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num</a:t>
            </a:r>
            <a:r>
              <a:rPr lang="en-US" altLang="zh-CN" b="1" dirty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++;}</a:t>
            </a:r>
          </a:p>
          <a:p>
            <a:pPr eaLnBrk="1" hangingPunct="1">
              <a:lnSpc>
                <a:spcPts val="800"/>
              </a:lnSpc>
              <a:buClrTx/>
              <a:buFont typeface="Wingdings" pitchFamily="2" charset="2"/>
              <a:buChar char="Ø"/>
            </a:pPr>
            <a:endParaRPr lang="en-US" altLang="zh-CN" b="1" dirty="0">
              <a:solidFill>
                <a:schemeClr val="tx1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eaLnBrk="1" hangingPunct="1">
              <a:lnSpc>
                <a:spcPts val="8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输出  </a:t>
            </a:r>
            <a:r>
              <a:rPr lang="en-US" altLang="zh-CN" b="1" dirty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   while</a:t>
            </a:r>
            <a:r>
              <a:rPr lang="en-US" altLang="zh-CN" b="1" dirty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      </a:t>
            </a:r>
            <a:r>
              <a:rPr lang="en-US" altLang="zh-CN" b="1" dirty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&lt; WHILE ,       - </a:t>
            </a:r>
            <a:r>
              <a:rPr lang="en-US" altLang="zh-CN" b="1" dirty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       </a:t>
            </a:r>
            <a:r>
              <a:rPr lang="en-US" altLang="zh-CN" b="1" dirty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</a:t>
            </a:r>
          </a:p>
          <a:p>
            <a:pPr lvl="1" algn="just" eaLnBrk="1" hangingPunct="1">
              <a:lnSpc>
                <a:spcPts val="800"/>
              </a:lnSpc>
              <a:buFont typeface="Wingdings" pitchFamily="2" charset="2"/>
              <a:buNone/>
            </a:pPr>
            <a:r>
              <a:rPr lang="en-US" altLang="zh-CN" sz="2400" b="1" dirty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</a:p>
          <a:p>
            <a:pPr lvl="1" algn="just" eaLnBrk="1" hangingPunct="1">
              <a:lnSpc>
                <a:spcPts val="800"/>
              </a:lnSpc>
              <a:buFont typeface="Wingdings" pitchFamily="2" charset="2"/>
              <a:buNone/>
            </a:pPr>
            <a:r>
              <a:rPr lang="en-US" altLang="zh-CN" sz="2400" b="1" dirty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 2      (  </a:t>
            </a:r>
            <a:r>
              <a:rPr lang="en-US" altLang="zh-CN" sz="2400" b="1" dirty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         </a:t>
            </a:r>
            <a:r>
              <a:rPr lang="en-US" altLang="zh-CN" sz="2400" b="1" dirty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&lt;    SLP     ,       - </a:t>
            </a:r>
            <a:r>
              <a:rPr lang="en-US" altLang="zh-CN" sz="2400" b="1" dirty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       </a:t>
            </a:r>
            <a:r>
              <a:rPr lang="en-US" altLang="zh-CN" sz="2400" b="1" dirty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</a:t>
            </a:r>
          </a:p>
          <a:p>
            <a:pPr lvl="1" algn="just" eaLnBrk="1" hangingPunct="1">
              <a:lnSpc>
                <a:spcPts val="800"/>
              </a:lnSpc>
              <a:buFont typeface="Wingdings" pitchFamily="2" charset="2"/>
              <a:buNone/>
            </a:pPr>
            <a:endParaRPr lang="en-US" altLang="zh-CN" sz="2400" b="1" dirty="0">
              <a:solidFill>
                <a:schemeClr val="tx1"/>
              </a:solidFill>
              <a:ea typeface="楷体" pitchFamily="49" charset="-122"/>
              <a:cs typeface="Times New Roman" pitchFamily="18" charset="0"/>
            </a:endParaRPr>
          </a:p>
          <a:p>
            <a:pPr lvl="1" algn="just">
              <a:lnSpc>
                <a:spcPts val="800"/>
              </a:lnSpc>
              <a:buNone/>
            </a:pPr>
            <a:r>
              <a:rPr lang="en-US" altLang="zh-CN" sz="2400" b="1" dirty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3   </a:t>
            </a:r>
            <a:r>
              <a:rPr lang="en-US" altLang="zh-CN" sz="2400" b="1" dirty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value      </a:t>
            </a:r>
            <a:r>
              <a:rPr lang="en-US" altLang="zh-CN" sz="2400" b="1" dirty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&lt;    </a:t>
            </a:r>
            <a:r>
              <a:rPr lang="en-US" altLang="zh-CN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IDN  </a:t>
            </a:r>
            <a:r>
              <a:rPr lang="en-US" altLang="zh-CN" sz="2400" b="1" dirty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,   </a:t>
            </a:r>
            <a:r>
              <a:rPr lang="en-US" altLang="zh-CN" sz="2400" b="1" dirty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value    </a:t>
            </a:r>
            <a:r>
              <a:rPr lang="en-US" altLang="zh-CN" sz="2400" b="1" dirty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</a:t>
            </a:r>
            <a:endParaRPr lang="zh-CN" altLang="en-US" sz="2400" b="1" dirty="0">
              <a:solidFill>
                <a:schemeClr val="tx1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lvl="1" algn="just" eaLnBrk="1" hangingPunct="1">
              <a:lnSpc>
                <a:spcPts val="800"/>
              </a:lnSpc>
              <a:buFont typeface="Wingdings" pitchFamily="2" charset="2"/>
              <a:buNone/>
            </a:pPr>
            <a:endParaRPr lang="en-US" altLang="zh-CN" sz="2400" b="1" dirty="0">
              <a:solidFill>
                <a:schemeClr val="tx1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lvl="1" algn="just" eaLnBrk="1" hangingPunct="1">
              <a:lnSpc>
                <a:spcPts val="800"/>
              </a:lnSpc>
              <a:buFont typeface="Wingdings" pitchFamily="2" charset="2"/>
              <a:buNone/>
            </a:pPr>
            <a:r>
              <a:rPr lang="en-US" altLang="zh-CN" sz="2400" b="1" dirty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 4     </a:t>
            </a:r>
            <a:r>
              <a:rPr lang="zh-CN" altLang="en-US" sz="2400" b="1" dirty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!=          </a:t>
            </a:r>
            <a:r>
              <a:rPr lang="en-US" altLang="zh-CN" sz="2400" b="1" dirty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&lt;</a:t>
            </a:r>
            <a:r>
              <a:rPr lang="zh-CN" altLang="en-US" sz="2400" b="1" dirty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</a:t>
            </a:r>
            <a:r>
              <a:rPr lang="en-US" altLang="zh-CN" sz="2400" b="1" dirty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NE     ,        - 	&gt;</a:t>
            </a:r>
          </a:p>
          <a:p>
            <a:pPr lvl="1" algn="just" eaLnBrk="1" hangingPunct="1">
              <a:lnSpc>
                <a:spcPts val="800"/>
              </a:lnSpc>
              <a:buFont typeface="Wingdings" pitchFamily="2" charset="2"/>
              <a:buNone/>
            </a:pPr>
            <a:r>
              <a:rPr lang="en-US" altLang="zh-CN" sz="2400" b="1" dirty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</a:p>
          <a:p>
            <a:pPr lvl="1" algn="just" eaLnBrk="1" hangingPunct="1">
              <a:lnSpc>
                <a:spcPts val="800"/>
              </a:lnSpc>
              <a:buFont typeface="Wingdings" pitchFamily="2" charset="2"/>
              <a:buNone/>
            </a:pPr>
            <a:r>
              <a:rPr lang="en-US" altLang="zh-CN" sz="2400" b="1" dirty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5    100 </a:t>
            </a:r>
            <a:r>
              <a:rPr lang="en-US" altLang="zh-CN" sz="2400" b="1" dirty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       </a:t>
            </a:r>
            <a:r>
              <a:rPr lang="en-US" altLang="zh-CN" sz="2400" b="1" dirty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&lt; </a:t>
            </a:r>
            <a:r>
              <a:rPr lang="en-US" altLang="zh-CN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CONST</a:t>
            </a:r>
            <a:r>
              <a:rPr lang="en-US" altLang="zh-CN" sz="2400" b="1" dirty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400" b="1" dirty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,    100       &gt;</a:t>
            </a:r>
          </a:p>
          <a:p>
            <a:pPr lvl="1" algn="just" eaLnBrk="1" hangingPunct="1">
              <a:lnSpc>
                <a:spcPts val="800"/>
              </a:lnSpc>
              <a:buFont typeface="Wingdings" pitchFamily="2" charset="2"/>
              <a:buNone/>
            </a:pPr>
            <a:r>
              <a:rPr lang="en-US" altLang="zh-CN" sz="2400" b="1" dirty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</a:p>
          <a:p>
            <a:pPr lvl="1" algn="just" eaLnBrk="1" hangingPunct="1">
              <a:lnSpc>
                <a:spcPts val="800"/>
              </a:lnSpc>
              <a:buFont typeface="Wingdings" pitchFamily="2" charset="2"/>
              <a:buNone/>
            </a:pPr>
            <a:r>
              <a:rPr lang="en-US" altLang="zh-CN" sz="2400" b="1" dirty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6       )</a:t>
            </a:r>
            <a:r>
              <a:rPr lang="en-US" altLang="zh-CN" sz="2400" b="1" dirty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          </a:t>
            </a:r>
            <a:r>
              <a:rPr lang="en-US" altLang="zh-CN" sz="2400" b="1" dirty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&lt;    SRP</a:t>
            </a:r>
            <a:r>
              <a:rPr lang="en-US" altLang="zh-CN" sz="2400" b="1" dirty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    </a:t>
            </a:r>
            <a:r>
              <a:rPr lang="en-US" altLang="zh-CN" sz="2400" b="1" dirty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,        - 	&gt;</a:t>
            </a:r>
          </a:p>
          <a:p>
            <a:pPr lvl="1" algn="just" eaLnBrk="1" hangingPunct="1">
              <a:lnSpc>
                <a:spcPts val="800"/>
              </a:lnSpc>
              <a:buFont typeface="Wingdings" pitchFamily="2" charset="2"/>
              <a:buNone/>
            </a:pPr>
            <a:endParaRPr lang="en-US" altLang="zh-CN" sz="2400" b="1" dirty="0">
              <a:solidFill>
                <a:schemeClr val="tx1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lvl="1" algn="just" eaLnBrk="1" hangingPunct="1">
              <a:lnSpc>
                <a:spcPts val="800"/>
              </a:lnSpc>
              <a:buFont typeface="Wingdings" pitchFamily="2" charset="2"/>
              <a:buNone/>
            </a:pPr>
            <a:r>
              <a:rPr lang="en-US" altLang="zh-CN" sz="2400" b="1" dirty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 7       {     	&lt;     LP</a:t>
            </a:r>
            <a:r>
              <a:rPr lang="en-US" altLang="zh-CN" sz="2400" b="1" dirty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      </a:t>
            </a:r>
            <a:r>
              <a:rPr lang="en-US" altLang="zh-CN" sz="2400" b="1" dirty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,        - 	&gt;</a:t>
            </a:r>
          </a:p>
          <a:p>
            <a:pPr lvl="1" algn="just">
              <a:lnSpc>
                <a:spcPts val="800"/>
              </a:lnSpc>
              <a:buNone/>
            </a:pPr>
            <a:r>
              <a:rPr lang="en-US" altLang="zh-CN" sz="2400" b="1" dirty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</a:p>
          <a:p>
            <a:pPr lvl="1" algn="just">
              <a:lnSpc>
                <a:spcPts val="800"/>
              </a:lnSpc>
              <a:buNone/>
            </a:pPr>
            <a:r>
              <a:rPr lang="en-US" altLang="zh-CN" sz="2400" b="1" dirty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 8   </a:t>
            </a:r>
            <a:r>
              <a:rPr lang="en-US" altLang="zh-CN" sz="2400" b="1" dirty="0" err="1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num</a:t>
            </a:r>
            <a:r>
              <a:rPr lang="en-US" altLang="zh-CN" sz="2400" b="1" dirty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	&lt;    </a:t>
            </a:r>
            <a:r>
              <a:rPr lang="en-US" altLang="zh-CN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IDN</a:t>
            </a:r>
            <a:r>
              <a:rPr lang="en-US" altLang="zh-CN" sz="24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400" b="1" dirty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  </a:t>
            </a:r>
            <a:r>
              <a:rPr lang="en-US" altLang="zh-CN" sz="2400" b="1" dirty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,     </a:t>
            </a:r>
            <a:r>
              <a:rPr lang="en-US" altLang="zh-CN" sz="2400" b="1" dirty="0" err="1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num</a:t>
            </a:r>
            <a:r>
              <a:rPr lang="en-US" altLang="zh-CN" sz="2400" b="1" dirty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&gt;</a:t>
            </a:r>
            <a:endParaRPr lang="zh-CN" altLang="en-US" sz="2400" b="1" dirty="0">
              <a:solidFill>
                <a:schemeClr val="tx1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lvl="1" algn="just" eaLnBrk="1" hangingPunct="1">
              <a:lnSpc>
                <a:spcPts val="800"/>
              </a:lnSpc>
              <a:buFont typeface="Wingdings" pitchFamily="2" charset="2"/>
              <a:buNone/>
            </a:pPr>
            <a:r>
              <a:rPr lang="en-US" altLang="zh-CN" sz="2400" b="1" dirty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</a:p>
          <a:p>
            <a:pPr lvl="1" algn="just" eaLnBrk="1" hangingPunct="1">
              <a:lnSpc>
                <a:spcPts val="800"/>
              </a:lnSpc>
              <a:buFont typeface="Wingdings" pitchFamily="2" charset="2"/>
              <a:buNone/>
            </a:pPr>
            <a:r>
              <a:rPr lang="en-US" altLang="zh-CN" sz="2400" b="1" dirty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 9      </a:t>
            </a:r>
            <a:r>
              <a:rPr lang="zh-CN" altLang="en-US" sz="2400" b="1" dirty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++   	</a:t>
            </a:r>
            <a:r>
              <a:rPr lang="en-US" altLang="zh-CN" sz="2400" b="1" dirty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&lt;</a:t>
            </a:r>
            <a:r>
              <a:rPr lang="zh-CN" altLang="en-US" sz="2400" b="1" dirty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</a:t>
            </a:r>
            <a:r>
              <a:rPr lang="en-US" altLang="zh-CN" sz="2400" b="1" dirty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INC</a:t>
            </a:r>
            <a:r>
              <a:rPr lang="en-US" altLang="zh-CN" sz="2400" b="1" dirty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     </a:t>
            </a:r>
            <a:r>
              <a:rPr lang="en-US" altLang="zh-CN" sz="2400" b="1" dirty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,        - 	&gt;</a:t>
            </a:r>
          </a:p>
          <a:p>
            <a:pPr lvl="1" algn="just" eaLnBrk="1" hangingPunct="1">
              <a:lnSpc>
                <a:spcPts val="800"/>
              </a:lnSpc>
              <a:buFont typeface="Wingdings" pitchFamily="2" charset="2"/>
              <a:buNone/>
            </a:pPr>
            <a:r>
              <a:rPr lang="en-US" altLang="zh-CN" sz="2400" b="1" dirty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</a:p>
          <a:p>
            <a:pPr lvl="1" algn="just" eaLnBrk="1" hangingPunct="1">
              <a:lnSpc>
                <a:spcPts val="800"/>
              </a:lnSpc>
              <a:buFont typeface="Wingdings" pitchFamily="2" charset="2"/>
              <a:buNone/>
            </a:pPr>
            <a:r>
              <a:rPr lang="en-US" altLang="zh-CN" sz="2400" b="1" dirty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10       ; </a:t>
            </a:r>
            <a:r>
              <a:rPr lang="en-US" altLang="zh-CN" sz="2400" b="1" dirty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       </a:t>
            </a:r>
            <a:r>
              <a:rPr lang="en-US" altLang="zh-CN" sz="2400" b="1" dirty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&lt;  SEMI    ,        - 	&gt;</a:t>
            </a:r>
          </a:p>
          <a:p>
            <a:pPr lvl="1" algn="just" eaLnBrk="1" hangingPunct="1">
              <a:lnSpc>
                <a:spcPts val="800"/>
              </a:lnSpc>
              <a:buFont typeface="Wingdings" pitchFamily="2" charset="2"/>
              <a:buNone/>
            </a:pPr>
            <a:r>
              <a:rPr lang="en-US" altLang="zh-CN" sz="2400" b="1" dirty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</a:t>
            </a:r>
          </a:p>
          <a:p>
            <a:pPr lvl="1" algn="just" eaLnBrk="1" hangingPunct="1">
              <a:lnSpc>
                <a:spcPts val="800"/>
              </a:lnSpc>
              <a:buFont typeface="Wingdings" pitchFamily="2" charset="2"/>
              <a:buNone/>
            </a:pPr>
            <a:r>
              <a:rPr lang="en-US" altLang="zh-CN" sz="2400" b="1" dirty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11       } </a:t>
            </a:r>
            <a:r>
              <a:rPr lang="en-US" altLang="zh-CN" sz="2400" b="1" dirty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       </a:t>
            </a:r>
            <a:r>
              <a:rPr lang="en-US" altLang="zh-CN" sz="2400" b="1" dirty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&lt;      RP</a:t>
            </a:r>
            <a:r>
              <a:rPr lang="en-US" altLang="zh-CN" sz="2400" b="1" dirty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     </a:t>
            </a:r>
            <a:r>
              <a:rPr lang="en-US" altLang="zh-CN" sz="2400" b="1" dirty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,        - 	&gt;    </a:t>
            </a:r>
            <a:endParaRPr lang="zh-CN" altLang="en-US" sz="2400" b="1" dirty="0">
              <a:solidFill>
                <a:schemeClr val="tx1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1" name="AutoShape 208"/>
          <p:cNvSpPr>
            <a:spLocks noChangeArrowheads="1"/>
          </p:cNvSpPr>
          <p:nvPr/>
        </p:nvSpPr>
        <p:spPr bwMode="auto">
          <a:xfrm>
            <a:off x="6143636" y="1500180"/>
            <a:ext cx="2857520" cy="1428760"/>
          </a:xfrm>
          <a:prstGeom prst="cloudCallout">
            <a:avLst>
              <a:gd name="adj1" fmla="val -49536"/>
              <a:gd name="adj2" fmla="val 71871"/>
            </a:avLst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r>
              <a:rPr lang="zh-CN" altLang="en-US" sz="2600" b="1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如何实现</a:t>
            </a:r>
            <a:endParaRPr lang="en-US" altLang="zh-CN" sz="2600" b="1" dirty="0"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  <a:p>
            <a:r>
              <a:rPr lang="zh-CN" altLang="en-US" sz="2600" b="1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词法分析器？</a:t>
            </a:r>
            <a:endParaRPr lang="en-US" altLang="zh-CN" sz="2600" b="1" dirty="0"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200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图片 3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8" b="1640"/>
          <a:stretch>
            <a:fillRect/>
          </a:stretch>
        </p:blipFill>
        <p:spPr>
          <a:xfrm>
            <a:off x="3851920" y="11631"/>
            <a:ext cx="2221826" cy="5117606"/>
          </a:xfrm>
          <a:prstGeom prst="rect">
            <a:avLst/>
          </a:prstGeom>
        </p:spPr>
      </p:pic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267494"/>
            <a:ext cx="7931224" cy="360040"/>
          </a:xfrm>
        </p:spPr>
        <p:txBody>
          <a:bodyPr/>
          <a:lstStyle/>
          <a:p>
            <a:pPr algn="l"/>
            <a:r>
              <a:rPr lang="zh-CN" altLang="en-US" sz="3000" b="1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编译器的结构</a:t>
            </a:r>
          </a:p>
        </p:txBody>
      </p:sp>
      <p:sp>
        <p:nvSpPr>
          <p:cNvPr id="14" name="五边形 13"/>
          <p:cNvSpPr/>
          <p:nvPr/>
        </p:nvSpPr>
        <p:spPr>
          <a:xfrm>
            <a:off x="1" y="195486"/>
            <a:ext cx="755576" cy="432048"/>
          </a:xfrm>
          <a:prstGeom prst="homePlate">
            <a:avLst/>
          </a:prstGeom>
          <a:solidFill>
            <a:srgbClr val="4F81BD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" name="组合 14"/>
          <p:cNvGrpSpPr/>
          <p:nvPr/>
        </p:nvGrpSpPr>
        <p:grpSpPr>
          <a:xfrm>
            <a:off x="-786" y="195486"/>
            <a:ext cx="756363" cy="432048"/>
            <a:chOff x="-786" y="195486"/>
            <a:chExt cx="756363" cy="432048"/>
          </a:xfrm>
        </p:grpSpPr>
        <p:sp>
          <p:nvSpPr>
            <p:cNvPr id="19" name="五边形 18"/>
            <p:cNvSpPr/>
            <p:nvPr/>
          </p:nvSpPr>
          <p:spPr>
            <a:xfrm>
              <a:off x="1" y="195486"/>
              <a:ext cx="755576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" name="五边形 20"/>
            <p:cNvSpPr/>
            <p:nvPr/>
          </p:nvSpPr>
          <p:spPr>
            <a:xfrm>
              <a:off x="-786" y="197101"/>
              <a:ext cx="755576" cy="88633"/>
            </a:xfrm>
            <a:prstGeom prst="homePlate">
              <a:avLst/>
            </a:prstGeom>
            <a:solidFill>
              <a:schemeClr val="bg1">
                <a:alpha val="3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0" name="Rectangle 42"/>
          <p:cNvSpPr>
            <a:spLocks noChangeArrowheads="1"/>
          </p:cNvSpPr>
          <p:nvPr/>
        </p:nvSpPr>
        <p:spPr bwMode="auto">
          <a:xfrm>
            <a:off x="3978613" y="1059582"/>
            <a:ext cx="1961539" cy="403910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rgbClr val="0000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267494"/>
            <a:ext cx="7931224" cy="360040"/>
          </a:xfrm>
        </p:spPr>
        <p:txBody>
          <a:bodyPr/>
          <a:lstStyle/>
          <a:p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语法分析 </a:t>
            </a:r>
            <a:r>
              <a:rPr lang="en-US" altLang="zh-CN" sz="3000" dirty="0">
                <a:solidFill>
                  <a:schemeClr val="tx1"/>
                </a:solidFill>
                <a:ea typeface="微软雅黑" pitchFamily="34" charset="-122"/>
                <a:cs typeface="Times New Roman" panose="02020603050405020304" pitchFamily="18" charset="0"/>
              </a:rPr>
              <a:t>( </a:t>
            </a:r>
            <a:r>
              <a:rPr lang="en-US" altLang="zh-CN" sz="3000" i="1" dirty="0">
                <a:solidFill>
                  <a:schemeClr val="tx1"/>
                </a:solidFill>
                <a:ea typeface="微软雅黑" pitchFamily="34" charset="-122"/>
                <a:cs typeface="Times New Roman" panose="02020603050405020304" pitchFamily="18" charset="0"/>
              </a:rPr>
              <a:t>parsing</a:t>
            </a:r>
            <a:r>
              <a:rPr lang="en-US" altLang="zh-CN" sz="3000" dirty="0">
                <a:solidFill>
                  <a:schemeClr val="tx1"/>
                </a:solidFill>
                <a:ea typeface="微软雅黑" pitchFamily="34" charset="-122"/>
                <a:cs typeface="Times New Roman" panose="02020603050405020304" pitchFamily="18" charset="0"/>
              </a:rPr>
              <a:t>)</a:t>
            </a:r>
            <a:endParaRPr lang="zh-CN" altLang="en-US" sz="3000" b="1" dirty="0">
              <a:solidFill>
                <a:schemeClr val="tx1"/>
              </a:solidFill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" name="五边形 13"/>
          <p:cNvSpPr/>
          <p:nvPr/>
        </p:nvSpPr>
        <p:spPr>
          <a:xfrm>
            <a:off x="1" y="195486"/>
            <a:ext cx="755576" cy="432048"/>
          </a:xfrm>
          <a:prstGeom prst="homePlate">
            <a:avLst/>
          </a:prstGeom>
          <a:solidFill>
            <a:srgbClr val="4F81BD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" name="组合 14"/>
          <p:cNvGrpSpPr/>
          <p:nvPr/>
        </p:nvGrpSpPr>
        <p:grpSpPr>
          <a:xfrm>
            <a:off x="-786" y="195486"/>
            <a:ext cx="756363" cy="432048"/>
            <a:chOff x="-786" y="195486"/>
            <a:chExt cx="756363" cy="432048"/>
          </a:xfrm>
        </p:grpSpPr>
        <p:sp>
          <p:nvSpPr>
            <p:cNvPr id="19" name="五边形 18"/>
            <p:cNvSpPr/>
            <p:nvPr/>
          </p:nvSpPr>
          <p:spPr>
            <a:xfrm>
              <a:off x="1" y="195486"/>
              <a:ext cx="755576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" name="五边形 20"/>
            <p:cNvSpPr/>
            <p:nvPr/>
          </p:nvSpPr>
          <p:spPr>
            <a:xfrm>
              <a:off x="-786" y="197101"/>
              <a:ext cx="755576" cy="88633"/>
            </a:xfrm>
            <a:prstGeom prst="homePlate">
              <a:avLst/>
            </a:prstGeom>
            <a:solidFill>
              <a:schemeClr val="bg1">
                <a:alpha val="3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7" name="内容占位符 2"/>
          <p:cNvSpPr>
            <a:spLocks noGrp="1"/>
          </p:cNvSpPr>
          <p:nvPr>
            <p:ph idx="1"/>
          </p:nvPr>
        </p:nvSpPr>
        <p:spPr>
          <a:xfrm>
            <a:off x="428595" y="843558"/>
            <a:ext cx="7743805" cy="3673711"/>
          </a:xfrm>
        </p:spPr>
        <p:txBody>
          <a:bodyPr>
            <a:normAutofit/>
          </a:bodyPr>
          <a:lstStyle/>
          <a:p>
            <a:pPr algn="just">
              <a:buClrTx/>
              <a:buFont typeface="Wingdings" pitchFamily="2" charset="2"/>
              <a:buChar char="Ø"/>
            </a:pPr>
            <a:r>
              <a:rPr lang="zh-CN" altLang="en-US" sz="2500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语法分析器</a:t>
            </a:r>
            <a:r>
              <a:rPr lang="en-US" altLang="zh-CN" sz="2500" b="1" dirty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(parser)</a:t>
            </a:r>
            <a:r>
              <a:rPr lang="zh-CN" altLang="en-US" sz="2500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从词法分析器输出的</a:t>
            </a:r>
            <a:r>
              <a:rPr lang="en-US" altLang="zh-CN" sz="2500" b="1" dirty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token</a:t>
            </a:r>
            <a:r>
              <a:rPr lang="zh-CN" altLang="en-US" sz="2500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序列中</a:t>
            </a:r>
            <a:r>
              <a:rPr lang="zh-CN" altLang="en-US" sz="25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楷体" pitchFamily="49" charset="-122"/>
                <a:ea typeface="楷体" pitchFamily="49" charset="-122"/>
              </a:rPr>
              <a:t>识别出各类短语</a:t>
            </a:r>
            <a:r>
              <a:rPr lang="zh-CN" altLang="en-US" sz="2500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，并</a:t>
            </a:r>
            <a:r>
              <a:rPr lang="zh-CN" altLang="en-US" sz="25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楷体" pitchFamily="49" charset="-122"/>
                <a:ea typeface="楷体" pitchFamily="49" charset="-122"/>
              </a:rPr>
              <a:t>构造语法分析树</a:t>
            </a:r>
            <a:r>
              <a:rPr lang="en-US" altLang="zh-CN" sz="2500" b="1" dirty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(parse tree)</a:t>
            </a:r>
            <a:endParaRPr lang="en-US" altLang="zh-CN" sz="2500" b="1" dirty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  <a:p>
            <a:pPr lvl="1">
              <a:lnSpc>
                <a:spcPct val="110000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sz="2000" b="1" dirty="0">
                <a:solidFill>
                  <a:schemeClr val="tx1"/>
                </a:solidFill>
                <a:latin typeface="楷体" pitchFamily="49" charset="-122"/>
              </a:rPr>
              <a:t>语法分析树描述了</a:t>
            </a:r>
            <a:r>
              <a:rPr lang="zh-CN" altLang="en-US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句子</a:t>
            </a:r>
            <a:r>
              <a:rPr lang="zh-CN" altLang="en-US" sz="2000" b="1" dirty="0">
                <a:solidFill>
                  <a:schemeClr val="tx1"/>
                </a:solidFill>
                <a:latin typeface="楷体" pitchFamily="49" charset="-122"/>
              </a:rPr>
              <a:t>的语法结构</a:t>
            </a:r>
          </a:p>
          <a:p>
            <a:endParaRPr lang="en-US" altLang="zh-CN" b="1" dirty="0"/>
          </a:p>
          <a:p>
            <a:endParaRPr lang="zh-CN" altLang="en-US" sz="2800" dirty="0"/>
          </a:p>
        </p:txBody>
      </p:sp>
      <p:pic>
        <p:nvPicPr>
          <p:cNvPr id="10" name="Picture 74"/>
          <p:cNvPicPr>
            <a:picLocks noChangeAspect="1" noChangeArrowheads="1"/>
          </p:cNvPicPr>
          <p:nvPr/>
        </p:nvPicPr>
        <p:blipFill>
          <a:blip r:embed="rId3" cstate="print">
            <a:lum contras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406" y="2211710"/>
            <a:ext cx="5597826" cy="1857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73"/>
          <p:cNvPicPr>
            <a:picLocks noChangeAspect="1" noChangeArrowheads="1"/>
          </p:cNvPicPr>
          <p:nvPr/>
        </p:nvPicPr>
        <p:blipFill>
          <a:blip r:embed="rId4" cstate="print">
            <a:lum contras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630" y="4124003"/>
            <a:ext cx="5575786" cy="65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0279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内容占位符 2"/>
          <p:cNvSpPr>
            <a:spLocks noGrp="1"/>
          </p:cNvSpPr>
          <p:nvPr>
            <p:ph idx="1"/>
          </p:nvPr>
        </p:nvSpPr>
        <p:spPr>
          <a:xfrm>
            <a:off x="-252536" y="857238"/>
            <a:ext cx="9468006" cy="2588022"/>
          </a:xfrm>
        </p:spPr>
        <p:txBody>
          <a:bodyPr/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altLang="zh-CN" sz="2800" dirty="0">
                <a:solidFill>
                  <a:srgbClr val="0000FF"/>
                </a:solidFill>
              </a:rPr>
              <a:t>	    </a:t>
            </a:r>
            <a:r>
              <a:rPr lang="en-US" altLang="zh-CN" sz="2800" b="1" dirty="0">
                <a:solidFill>
                  <a:schemeClr val="tx1"/>
                </a:solidFill>
              </a:rPr>
              <a:t>position  =   initial  +   rate  *    60     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1000" b="1" dirty="0">
                <a:solidFill>
                  <a:schemeClr val="tx1"/>
                </a:solidFill>
              </a:rPr>
              <a:t>       </a:t>
            </a:r>
            <a:r>
              <a:rPr lang="en-US" altLang="zh-CN" sz="1600" b="1" dirty="0">
                <a:solidFill>
                  <a:schemeClr val="tx1"/>
                </a:solidFill>
              </a:rPr>
              <a:t>                     &lt;id, position&gt;  &lt;=&gt;   &lt;</a:t>
            </a:r>
            <a:r>
              <a:rPr lang="en-US" altLang="zh-CN" sz="1600" b="1" dirty="0" err="1">
                <a:solidFill>
                  <a:schemeClr val="tx1"/>
                </a:solidFill>
              </a:rPr>
              <a:t>id,initial</a:t>
            </a:r>
            <a:r>
              <a:rPr lang="en-US" altLang="zh-CN" sz="1600" b="1" dirty="0">
                <a:solidFill>
                  <a:schemeClr val="tx1"/>
                </a:solidFill>
              </a:rPr>
              <a:t>&gt;  &lt;+&gt; &lt;id, rate&gt; &lt;*&gt; &lt;num,60&gt; &lt;;&gt;</a:t>
            </a:r>
          </a:p>
          <a:p>
            <a:pPr>
              <a:defRPr/>
            </a:pPr>
            <a:endParaRPr lang="zh-CN" altLang="en-US" sz="2000" dirty="0"/>
          </a:p>
        </p:txBody>
      </p:sp>
      <p:sp>
        <p:nvSpPr>
          <p:cNvPr id="26626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sz="3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3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：赋</a:t>
            </a: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值语句的分析树</a:t>
            </a:r>
          </a:p>
        </p:txBody>
      </p:sp>
      <p:grpSp>
        <p:nvGrpSpPr>
          <p:cNvPr id="9" name="组合 14"/>
          <p:cNvGrpSpPr/>
          <p:nvPr/>
        </p:nvGrpSpPr>
        <p:grpSpPr>
          <a:xfrm>
            <a:off x="-786" y="195486"/>
            <a:ext cx="756363" cy="432048"/>
            <a:chOff x="-786" y="195486"/>
            <a:chExt cx="756363" cy="432048"/>
          </a:xfrm>
        </p:grpSpPr>
        <p:sp>
          <p:nvSpPr>
            <p:cNvPr id="10" name="五边形 9"/>
            <p:cNvSpPr/>
            <p:nvPr/>
          </p:nvSpPr>
          <p:spPr>
            <a:xfrm>
              <a:off x="1" y="195486"/>
              <a:ext cx="755576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" name="五边形 10"/>
            <p:cNvSpPr/>
            <p:nvPr/>
          </p:nvSpPr>
          <p:spPr>
            <a:xfrm>
              <a:off x="-786" y="197101"/>
              <a:ext cx="755576" cy="88633"/>
            </a:xfrm>
            <a:prstGeom prst="homePlate">
              <a:avLst/>
            </a:prstGeom>
            <a:solidFill>
              <a:schemeClr val="bg1">
                <a:alpha val="3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187624" y="1923678"/>
            <a:ext cx="6088835" cy="2578381"/>
            <a:chOff x="787421" y="2081601"/>
            <a:chExt cx="7409259" cy="3061899"/>
          </a:xfrm>
        </p:grpSpPr>
        <p:grpSp>
          <p:nvGrpSpPr>
            <p:cNvPr id="3" name="组合 2"/>
            <p:cNvGrpSpPr/>
            <p:nvPr/>
          </p:nvGrpSpPr>
          <p:grpSpPr>
            <a:xfrm>
              <a:off x="787421" y="2081601"/>
              <a:ext cx="7409259" cy="3061899"/>
              <a:chOff x="787421" y="2081601"/>
              <a:chExt cx="7409259" cy="3061899"/>
            </a:xfrm>
          </p:grpSpPr>
          <p:pic>
            <p:nvPicPr>
              <p:cNvPr id="2" name="图片 1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7421" y="2081601"/>
                <a:ext cx="7409259" cy="3061899"/>
              </a:xfrm>
              <a:prstGeom prst="rect">
                <a:avLst/>
              </a:prstGeom>
            </p:spPr>
          </p:pic>
          <p:cxnSp>
            <p:nvCxnSpPr>
              <p:cNvPr id="4" name="直接连接符 3"/>
              <p:cNvCxnSpPr/>
              <p:nvPr/>
            </p:nvCxnSpPr>
            <p:spPr>
              <a:xfrm>
                <a:off x="3779912" y="2427734"/>
                <a:ext cx="2448272" cy="36004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" name="矩形 4"/>
              <p:cNvSpPr/>
              <p:nvPr/>
            </p:nvSpPr>
            <p:spPr>
              <a:xfrm>
                <a:off x="6048164" y="2787775"/>
                <a:ext cx="360040" cy="22970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 dirty="0">
                    <a:solidFill>
                      <a:schemeClr val="tx1"/>
                    </a:solidFill>
                  </a:rPr>
                  <a:t>;</a:t>
                </a:r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" name="矩形 5"/>
            <p:cNvSpPr/>
            <p:nvPr/>
          </p:nvSpPr>
          <p:spPr>
            <a:xfrm>
              <a:off x="2771800" y="2643758"/>
              <a:ext cx="216024" cy="2880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2555776" y="3003798"/>
            <a:ext cx="4824536" cy="1512168"/>
            <a:chOff x="2555776" y="3003798"/>
            <a:chExt cx="4824536" cy="1512168"/>
          </a:xfrm>
        </p:grpSpPr>
        <p:sp>
          <p:nvSpPr>
            <p:cNvPr id="8" name="矩形 7"/>
            <p:cNvSpPr/>
            <p:nvPr/>
          </p:nvSpPr>
          <p:spPr>
            <a:xfrm>
              <a:off x="2555776" y="3003798"/>
              <a:ext cx="1091039" cy="100811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3913009" y="3507854"/>
              <a:ext cx="1091039" cy="100811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6289273" y="3507854"/>
              <a:ext cx="1091039" cy="100811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9144000" cy="15001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500563" y="1357313"/>
            <a:ext cx="4357687" cy="2657138"/>
          </a:xfrm>
          <a:prstGeom prst="rect">
            <a:avLst/>
          </a:prstGeom>
          <a:ln w="12700">
            <a:noFill/>
          </a:ln>
        </p:spPr>
        <p:txBody>
          <a:bodyPr>
            <a:spAutoFit/>
          </a:bodyPr>
          <a:lstStyle/>
          <a:p>
            <a:pPr>
              <a:lnSpc>
                <a:spcPts val="4000"/>
              </a:lnSpc>
              <a:defRPr/>
            </a:pPr>
            <a:r>
              <a:rPr lang="zh-CN" altLang="en-US" sz="25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1.1 什么是编译</a:t>
            </a:r>
          </a:p>
          <a:p>
            <a:pPr>
              <a:lnSpc>
                <a:spcPts val="4000"/>
              </a:lnSpc>
              <a:defRPr/>
            </a:pPr>
            <a:r>
              <a:rPr lang="zh-CN" altLang="en-US" sz="25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1.2 编译系统的结构</a:t>
            </a:r>
          </a:p>
          <a:p>
            <a:pPr>
              <a:lnSpc>
                <a:spcPts val="4000"/>
              </a:lnSpc>
              <a:defRPr/>
            </a:pP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1.3 </a:t>
            </a:r>
            <a:r>
              <a:rPr lang="zh-CN" altLang="en-US" sz="25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编译程序的生成</a:t>
            </a:r>
          </a:p>
          <a:p>
            <a:pPr>
              <a:lnSpc>
                <a:spcPts val="4000"/>
              </a:lnSpc>
              <a:defRPr/>
            </a:pPr>
            <a:r>
              <a:rPr lang="zh-CN" altLang="en-US" sz="25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5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 为什么要学习编译原理</a:t>
            </a:r>
          </a:p>
          <a:p>
            <a:pPr>
              <a:lnSpc>
                <a:spcPts val="4000"/>
              </a:lnSpc>
              <a:defRPr/>
            </a:pPr>
            <a:r>
              <a:rPr lang="zh-CN" altLang="en-US" sz="25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5 </a:t>
            </a:r>
            <a:r>
              <a:rPr lang="zh-CN" altLang="en-US" sz="25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编译技术的应用</a:t>
            </a:r>
          </a:p>
        </p:txBody>
      </p:sp>
      <p:pic>
        <p:nvPicPr>
          <p:cNvPr id="28676" name="Picture 7" descr="E:\工大编译\ppt\制作\0330e9c554c768200000158fc50d53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38" r="21837"/>
          <a:stretch>
            <a:fillRect/>
          </a:stretch>
        </p:blipFill>
        <p:spPr bwMode="auto">
          <a:xfrm>
            <a:off x="-6350" y="0"/>
            <a:ext cx="429577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矩形 15"/>
          <p:cNvSpPr/>
          <p:nvPr/>
        </p:nvSpPr>
        <p:spPr>
          <a:xfrm>
            <a:off x="4143375" y="357188"/>
            <a:ext cx="2948905" cy="78581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spc="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本章内容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77900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14"/>
          <p:cNvGrpSpPr/>
          <p:nvPr/>
        </p:nvGrpSpPr>
        <p:grpSpPr>
          <a:xfrm>
            <a:off x="-786" y="195486"/>
            <a:ext cx="756363" cy="432048"/>
            <a:chOff x="-786" y="195486"/>
            <a:chExt cx="756363" cy="432048"/>
          </a:xfrm>
        </p:grpSpPr>
        <p:sp>
          <p:nvSpPr>
            <p:cNvPr id="59" name="五边形 58"/>
            <p:cNvSpPr/>
            <p:nvPr/>
          </p:nvSpPr>
          <p:spPr>
            <a:xfrm>
              <a:off x="1" y="195486"/>
              <a:ext cx="755576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0" name="五边形 59"/>
            <p:cNvSpPr/>
            <p:nvPr/>
          </p:nvSpPr>
          <p:spPr>
            <a:xfrm>
              <a:off x="-786" y="197101"/>
              <a:ext cx="755576" cy="88633"/>
            </a:xfrm>
            <a:prstGeom prst="homePlate">
              <a:avLst/>
            </a:prstGeom>
            <a:solidFill>
              <a:schemeClr val="bg1">
                <a:alpha val="3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61" name="Rectangle 2"/>
          <p:cNvSpPr>
            <a:spLocks noGrp="1" noChangeArrowheads="1"/>
          </p:cNvSpPr>
          <p:nvPr>
            <p:ph type="title"/>
          </p:nvPr>
        </p:nvSpPr>
        <p:spPr>
          <a:xfrm>
            <a:off x="642910" y="-10870"/>
            <a:ext cx="8229600" cy="939546"/>
          </a:xfrm>
        </p:spPr>
        <p:txBody>
          <a:bodyPr>
            <a:normAutofit/>
          </a:bodyPr>
          <a:lstStyle/>
          <a:p>
            <a:pPr algn="l"/>
            <a:r>
              <a:rPr lang="en-US" altLang="zh-CN" sz="3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3000" b="1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sz="3000" b="1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3000" b="1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：变量声明语句的分析树</a:t>
            </a:r>
          </a:p>
        </p:txBody>
      </p:sp>
      <p:sp>
        <p:nvSpPr>
          <p:cNvPr id="62" name="内容占位符 2"/>
          <p:cNvSpPr>
            <a:spLocks noGrp="1"/>
          </p:cNvSpPr>
          <p:nvPr>
            <p:ph idx="1"/>
          </p:nvPr>
        </p:nvSpPr>
        <p:spPr>
          <a:xfrm>
            <a:off x="557242" y="857238"/>
            <a:ext cx="8229600" cy="3823073"/>
          </a:xfrm>
        </p:spPr>
        <p:txBody>
          <a:bodyPr>
            <a:normAutofit/>
          </a:bodyPr>
          <a:lstStyle/>
          <a:p>
            <a:pPr>
              <a:buClrTx/>
              <a:buFont typeface="Wingdings" pitchFamily="2" charset="2"/>
              <a:buChar char="Ø"/>
            </a:pPr>
            <a:r>
              <a:rPr lang="zh-CN" altLang="en-US" sz="2500" b="1" dirty="0">
                <a:solidFill>
                  <a:schemeClr val="tx1"/>
                </a:solidFill>
                <a:latin typeface="楷体" pitchFamily="49" charset="-122"/>
                <a:cs typeface="Times New Roman" pitchFamily="18" charset="0"/>
              </a:rPr>
              <a:t>文法：</a:t>
            </a:r>
            <a:endParaRPr lang="en-US" altLang="zh-CN" sz="2500" b="1" dirty="0">
              <a:solidFill>
                <a:schemeClr val="tx1"/>
              </a:solidFill>
              <a:latin typeface="楷体" pitchFamily="49" charset="-122"/>
              <a:cs typeface="Times New Roman" pitchFamily="18" charset="0"/>
            </a:endParaRPr>
          </a:p>
          <a:p>
            <a:pPr lvl="1">
              <a:buNone/>
            </a:pPr>
            <a:r>
              <a:rPr lang="en-US" altLang="zh-CN" sz="25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&lt;</a:t>
            </a:r>
            <a:r>
              <a:rPr lang="en-US" altLang="zh-CN" sz="2500" b="1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 sz="25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&gt; → &lt;</a:t>
            </a:r>
            <a:r>
              <a:rPr lang="en-US" altLang="zh-CN" sz="2500" b="1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25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&gt; &lt;</a:t>
            </a:r>
            <a:r>
              <a:rPr lang="en-US" altLang="zh-CN" sz="2500" b="1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IDS</a:t>
            </a:r>
            <a:r>
              <a:rPr lang="en-US" altLang="zh-CN" sz="25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&gt;;</a:t>
            </a:r>
          </a:p>
          <a:p>
            <a:pPr lvl="1">
              <a:buNone/>
            </a:pPr>
            <a:r>
              <a:rPr lang="en-US" altLang="zh-CN" sz="25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&lt;</a:t>
            </a:r>
            <a:r>
              <a:rPr lang="en-US" altLang="zh-CN" sz="2500" b="1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25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&gt; → </a:t>
            </a:r>
            <a:r>
              <a:rPr lang="en-US" altLang="zh-CN" sz="2500" b="1" dirty="0" err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25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| real | char | </a:t>
            </a:r>
            <a:r>
              <a:rPr lang="en-US" altLang="zh-CN" sz="2500" b="1" dirty="0" err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bool</a:t>
            </a:r>
            <a:endParaRPr lang="en-US" altLang="zh-CN" sz="2500" b="1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lvl="1">
              <a:buNone/>
            </a:pPr>
            <a:r>
              <a:rPr lang="en-US" altLang="zh-CN" sz="25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&lt;</a:t>
            </a:r>
            <a:r>
              <a:rPr lang="en-US" altLang="zh-CN" sz="2500" b="1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IDS</a:t>
            </a:r>
            <a:r>
              <a:rPr lang="en-US" altLang="zh-CN" sz="25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&gt; → id | &lt;</a:t>
            </a:r>
            <a:r>
              <a:rPr lang="en-US" altLang="zh-CN" sz="2500" b="1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IDS</a:t>
            </a:r>
            <a:r>
              <a:rPr lang="en-US" altLang="zh-CN" sz="25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&gt;, id </a:t>
            </a:r>
            <a:endParaRPr lang="zh-CN" altLang="en-US" sz="2500" b="1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buClrTx/>
              <a:buFont typeface="Wingdings" pitchFamily="2" charset="2"/>
              <a:buChar char="Ø"/>
            </a:pPr>
            <a:r>
              <a:rPr lang="zh-CN" altLang="en-US" sz="2500" b="1" dirty="0">
                <a:solidFill>
                  <a:schemeClr val="tx1"/>
                </a:solidFill>
                <a:latin typeface="楷体" pitchFamily="49" charset="-122"/>
                <a:cs typeface="Times New Roman" pitchFamily="18" charset="0"/>
              </a:rPr>
              <a:t>输入：</a:t>
            </a:r>
            <a:endParaRPr lang="en-US" altLang="zh-CN" sz="2500" b="1" dirty="0">
              <a:solidFill>
                <a:schemeClr val="tx1"/>
              </a:solidFill>
              <a:latin typeface="楷体" pitchFamily="49" charset="-122"/>
              <a:cs typeface="Times New Roman" pitchFamily="18" charset="0"/>
            </a:endParaRPr>
          </a:p>
          <a:p>
            <a:pPr lvl="1">
              <a:buNone/>
            </a:pPr>
            <a:r>
              <a:rPr lang="en-US" altLang="zh-CN" sz="2500" b="1" dirty="0" err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2500" b="1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a </a:t>
            </a:r>
            <a:r>
              <a:rPr lang="en-US" altLang="zh-CN" sz="25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500" b="1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5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, </a:t>
            </a:r>
            <a:r>
              <a:rPr lang="en-US" altLang="zh-CN" sz="2500" b="1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sz="25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;</a:t>
            </a:r>
            <a:endParaRPr lang="zh-CN" altLang="en-US" sz="2500" b="1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63" name="组合 62"/>
          <p:cNvGrpSpPr/>
          <p:nvPr/>
        </p:nvGrpSpPr>
        <p:grpSpPr>
          <a:xfrm>
            <a:off x="4932040" y="907412"/>
            <a:ext cx="4071966" cy="3588073"/>
            <a:chOff x="3837410" y="2390105"/>
            <a:chExt cx="3025328" cy="2555789"/>
          </a:xfrm>
        </p:grpSpPr>
        <p:sp>
          <p:nvSpPr>
            <p:cNvPr id="64" name="Rectangle 45"/>
            <p:cNvSpPr>
              <a:spLocks noChangeArrowheads="1"/>
            </p:cNvSpPr>
            <p:nvPr/>
          </p:nvSpPr>
          <p:spPr bwMode="auto">
            <a:xfrm>
              <a:off x="5471320" y="3364805"/>
              <a:ext cx="377539" cy="343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lnSpc>
                  <a:spcPct val="1100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/>
                <a:buNone/>
              </a:pPr>
              <a:r>
                <a:rPr kumimoji="1" lang="zh-CN" altLang="en-US" sz="2500" b="1" dirty="0">
                  <a:latin typeface="Times New Roman" pitchFamily="18" charset="0"/>
                </a:rPr>
                <a:t>，</a:t>
              </a:r>
            </a:p>
          </p:txBody>
        </p:sp>
        <p:sp>
          <p:nvSpPr>
            <p:cNvPr id="65" name="Rectangle 46"/>
            <p:cNvSpPr>
              <a:spLocks noChangeArrowheads="1"/>
            </p:cNvSpPr>
            <p:nvPr/>
          </p:nvSpPr>
          <p:spPr bwMode="auto">
            <a:xfrm>
              <a:off x="6372200" y="2950121"/>
              <a:ext cx="490538" cy="3128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None/>
              </a:pPr>
              <a:r>
                <a:rPr kumimoji="1" lang="en-US" altLang="zh-CN" sz="2500" b="1" dirty="0">
                  <a:latin typeface="Times New Roman" pitchFamily="18" charset="0"/>
                </a:rPr>
                <a:t>;</a:t>
              </a:r>
              <a:endParaRPr kumimoji="1" lang="zh-CN" altLang="en-US" sz="2500" b="1" dirty="0">
                <a:latin typeface="Times New Roman" pitchFamily="18" charset="0"/>
              </a:endParaRPr>
            </a:p>
          </p:txBody>
        </p:sp>
        <p:sp>
          <p:nvSpPr>
            <p:cNvPr id="66" name="Line 47"/>
            <p:cNvSpPr>
              <a:spLocks noChangeShapeType="1"/>
            </p:cNvSpPr>
            <p:nvPr/>
          </p:nvSpPr>
          <p:spPr bwMode="auto">
            <a:xfrm flipH="1">
              <a:off x="4932040" y="3219821"/>
              <a:ext cx="648072" cy="2160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zh-CN" altLang="en-US" b="1"/>
            </a:p>
          </p:txBody>
        </p:sp>
        <p:sp>
          <p:nvSpPr>
            <p:cNvPr id="67" name="Line 48"/>
            <p:cNvSpPr>
              <a:spLocks noChangeShapeType="1"/>
            </p:cNvSpPr>
            <p:nvPr/>
          </p:nvSpPr>
          <p:spPr bwMode="auto">
            <a:xfrm>
              <a:off x="5580112" y="3184624"/>
              <a:ext cx="1588" cy="25122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zh-CN" altLang="en-US" b="1"/>
            </a:p>
          </p:txBody>
        </p:sp>
        <p:sp>
          <p:nvSpPr>
            <p:cNvPr id="68" name="Line 49"/>
            <p:cNvSpPr>
              <a:spLocks noChangeShapeType="1"/>
            </p:cNvSpPr>
            <p:nvPr/>
          </p:nvSpPr>
          <p:spPr bwMode="auto">
            <a:xfrm>
              <a:off x="5580112" y="3219822"/>
              <a:ext cx="432048" cy="2160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zh-CN" altLang="en-US" b="1"/>
            </a:p>
          </p:txBody>
        </p:sp>
        <p:sp>
          <p:nvSpPr>
            <p:cNvPr id="69" name="Rectangle 51"/>
            <p:cNvSpPr>
              <a:spLocks noChangeArrowheads="1"/>
            </p:cNvSpPr>
            <p:nvPr/>
          </p:nvSpPr>
          <p:spPr bwMode="auto">
            <a:xfrm>
              <a:off x="5326176" y="2390105"/>
              <a:ext cx="581195" cy="3458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lnSpc>
                  <a:spcPct val="1100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/>
                <a:buNone/>
              </a:pPr>
              <a:r>
                <a:rPr kumimoji="1" lang="en-US" altLang="zh-CN" sz="2500" b="1" dirty="0">
                  <a:solidFill>
                    <a:srgbClr val="FF0000"/>
                  </a:solidFill>
                  <a:latin typeface="Times New Roman" pitchFamily="18" charset="0"/>
                  <a:ea typeface="楷体_GB2312" pitchFamily="49" charset="-122"/>
                </a:rPr>
                <a:t>&lt;</a:t>
              </a:r>
              <a:r>
                <a:rPr kumimoji="1" lang="en-US" altLang="zh-CN" sz="2500" b="1" i="1" dirty="0">
                  <a:solidFill>
                    <a:srgbClr val="FF0000"/>
                  </a:solidFill>
                  <a:latin typeface="Times New Roman" pitchFamily="18" charset="0"/>
                  <a:ea typeface="楷体_GB2312" pitchFamily="49" charset="-122"/>
                </a:rPr>
                <a:t>D</a:t>
              </a:r>
              <a:r>
                <a:rPr kumimoji="1" lang="en-US" altLang="zh-CN" sz="2500" b="1" dirty="0">
                  <a:solidFill>
                    <a:srgbClr val="FF0000"/>
                  </a:solidFill>
                  <a:latin typeface="Times New Roman" pitchFamily="18" charset="0"/>
                  <a:ea typeface="楷体_GB2312" pitchFamily="49" charset="-122"/>
                </a:rPr>
                <a:t>&gt;</a:t>
              </a:r>
            </a:p>
          </p:txBody>
        </p:sp>
        <p:sp>
          <p:nvSpPr>
            <p:cNvPr id="70" name="Rectangle 52"/>
            <p:cNvSpPr>
              <a:spLocks noChangeArrowheads="1"/>
            </p:cNvSpPr>
            <p:nvPr/>
          </p:nvSpPr>
          <p:spPr bwMode="auto">
            <a:xfrm>
              <a:off x="5217384" y="2863220"/>
              <a:ext cx="806290" cy="3458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lnSpc>
                  <a:spcPct val="1100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/>
                <a:buNone/>
              </a:pPr>
              <a:r>
                <a:rPr kumimoji="1" lang="en-US" altLang="zh-CN" sz="2500" b="1" dirty="0">
                  <a:solidFill>
                    <a:srgbClr val="FF0000"/>
                  </a:solidFill>
                  <a:latin typeface="Times New Roman" pitchFamily="18" charset="0"/>
                  <a:ea typeface="楷体_GB2312" pitchFamily="49" charset="-122"/>
                </a:rPr>
                <a:t>&lt;</a:t>
              </a:r>
              <a:r>
                <a:rPr kumimoji="1" lang="en-US" altLang="zh-CN" sz="2500" b="1" i="1" dirty="0">
                  <a:solidFill>
                    <a:srgbClr val="FF0000"/>
                  </a:solidFill>
                  <a:latin typeface="Times New Roman" pitchFamily="18" charset="0"/>
                  <a:ea typeface="楷体_GB2312" pitchFamily="49" charset="-122"/>
                </a:rPr>
                <a:t>IDS</a:t>
              </a:r>
              <a:r>
                <a:rPr kumimoji="1" lang="en-US" altLang="zh-CN" sz="2500" b="1" dirty="0">
                  <a:solidFill>
                    <a:srgbClr val="FF0000"/>
                  </a:solidFill>
                  <a:latin typeface="Times New Roman" pitchFamily="18" charset="0"/>
                  <a:ea typeface="楷体_GB2312" pitchFamily="49" charset="-122"/>
                </a:rPr>
                <a:t>&gt;</a:t>
              </a:r>
            </a:p>
          </p:txBody>
        </p:sp>
        <p:sp>
          <p:nvSpPr>
            <p:cNvPr id="71" name="Rectangle 53"/>
            <p:cNvSpPr>
              <a:spLocks noChangeArrowheads="1"/>
            </p:cNvSpPr>
            <p:nvPr/>
          </p:nvSpPr>
          <p:spPr bwMode="auto">
            <a:xfrm>
              <a:off x="4102790" y="4221979"/>
              <a:ext cx="416841" cy="7239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lnSpc>
                  <a:spcPct val="1100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/>
                <a:buNone/>
              </a:pPr>
              <a:r>
                <a:rPr kumimoji="1" lang="en-US" altLang="zh-CN" sz="2000" b="1" dirty="0">
                  <a:latin typeface="Times New Roman" pitchFamily="18" charset="0"/>
                </a:rPr>
                <a:t> </a:t>
              </a:r>
              <a:r>
                <a:rPr kumimoji="1" lang="en-US" altLang="zh-CN" sz="2500" b="1" dirty="0">
                  <a:latin typeface="Times New Roman" pitchFamily="18" charset="0"/>
                </a:rPr>
                <a:t>id</a:t>
              </a:r>
            </a:p>
            <a:p>
              <a:pPr eaLnBrk="0" hangingPunct="0">
                <a:lnSpc>
                  <a:spcPct val="1100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/>
                <a:buNone/>
              </a:pPr>
              <a:r>
                <a:rPr kumimoji="1" lang="en-US" altLang="zh-CN" sz="2500" b="1" dirty="0">
                  <a:latin typeface="Times New Roman" pitchFamily="18" charset="0"/>
                </a:rPr>
                <a:t>(</a:t>
              </a:r>
              <a:r>
                <a:rPr kumimoji="1" lang="en-US" altLang="zh-CN" sz="2500" b="1" i="1" dirty="0">
                  <a:latin typeface="Times New Roman" pitchFamily="18" charset="0"/>
                </a:rPr>
                <a:t>a</a:t>
              </a:r>
              <a:r>
                <a:rPr kumimoji="1" lang="en-US" altLang="zh-CN" sz="2500" b="1" dirty="0">
                  <a:latin typeface="Times New Roman" pitchFamily="18" charset="0"/>
                </a:rPr>
                <a:t>)</a:t>
              </a:r>
            </a:p>
          </p:txBody>
        </p:sp>
        <p:sp>
          <p:nvSpPr>
            <p:cNvPr id="72" name="Rectangle 54"/>
            <p:cNvSpPr>
              <a:spLocks noChangeArrowheads="1"/>
            </p:cNvSpPr>
            <p:nvPr/>
          </p:nvSpPr>
          <p:spPr bwMode="auto">
            <a:xfrm>
              <a:off x="3837410" y="2914384"/>
              <a:ext cx="554994" cy="3458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lnSpc>
                  <a:spcPct val="1100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/>
                <a:buNone/>
              </a:pPr>
              <a:r>
                <a:rPr kumimoji="1" lang="en-US" altLang="zh-CN" sz="2500" b="1" dirty="0">
                  <a:solidFill>
                    <a:srgbClr val="FF0000"/>
                  </a:solidFill>
                  <a:latin typeface="Times New Roman" pitchFamily="18" charset="0"/>
                </a:rPr>
                <a:t>&lt;</a:t>
              </a:r>
              <a:r>
                <a:rPr kumimoji="1" lang="en-US" altLang="zh-CN" sz="2500" b="1" i="1" dirty="0">
                  <a:solidFill>
                    <a:srgbClr val="FF0000"/>
                  </a:solidFill>
                  <a:latin typeface="Times New Roman" pitchFamily="18" charset="0"/>
                </a:rPr>
                <a:t>T</a:t>
              </a:r>
              <a:r>
                <a:rPr kumimoji="1" lang="en-US" altLang="zh-CN" sz="2500" b="1" dirty="0">
                  <a:solidFill>
                    <a:srgbClr val="FF0000"/>
                  </a:solidFill>
                  <a:latin typeface="Times New Roman" pitchFamily="18" charset="0"/>
                </a:rPr>
                <a:t>&gt;</a:t>
              </a:r>
            </a:p>
          </p:txBody>
        </p:sp>
        <p:sp>
          <p:nvSpPr>
            <p:cNvPr id="73" name="Line 55"/>
            <p:cNvSpPr>
              <a:spLocks noChangeShapeType="1"/>
            </p:cNvSpPr>
            <p:nvPr/>
          </p:nvSpPr>
          <p:spPr bwMode="auto">
            <a:xfrm flipH="1">
              <a:off x="4139952" y="2715766"/>
              <a:ext cx="1440160" cy="2160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/>
            <a:lstStyle/>
            <a:p>
              <a:endParaRPr lang="zh-CN" altLang="en-US" b="1"/>
            </a:p>
          </p:txBody>
        </p:sp>
        <p:sp>
          <p:nvSpPr>
            <p:cNvPr id="74" name="Line 56"/>
            <p:cNvSpPr>
              <a:spLocks noChangeShapeType="1"/>
            </p:cNvSpPr>
            <p:nvPr/>
          </p:nvSpPr>
          <p:spPr bwMode="auto">
            <a:xfrm>
              <a:off x="5580112" y="2715766"/>
              <a:ext cx="864096" cy="2160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/>
            <a:lstStyle/>
            <a:p>
              <a:endParaRPr lang="zh-CN" altLang="en-US" b="1"/>
            </a:p>
          </p:txBody>
        </p:sp>
        <p:sp>
          <p:nvSpPr>
            <p:cNvPr id="75" name="Rectangle 57"/>
            <p:cNvSpPr>
              <a:spLocks noChangeArrowheads="1"/>
            </p:cNvSpPr>
            <p:nvPr/>
          </p:nvSpPr>
          <p:spPr bwMode="auto">
            <a:xfrm>
              <a:off x="4572000" y="3407813"/>
              <a:ext cx="806290" cy="3458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lnSpc>
                  <a:spcPct val="1100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/>
                <a:buNone/>
              </a:pPr>
              <a:r>
                <a:rPr kumimoji="1" lang="en-US" altLang="zh-CN" sz="2500" b="1" dirty="0">
                  <a:solidFill>
                    <a:srgbClr val="FF0000"/>
                  </a:solidFill>
                  <a:latin typeface="Times New Roman" pitchFamily="18" charset="0"/>
                </a:rPr>
                <a:t>&lt;</a:t>
              </a:r>
              <a:r>
                <a:rPr kumimoji="1" lang="en-US" altLang="zh-CN" sz="2500" b="1" i="1" dirty="0">
                  <a:solidFill>
                    <a:srgbClr val="FF0000"/>
                  </a:solidFill>
                  <a:latin typeface="Times New Roman" pitchFamily="18" charset="0"/>
                </a:rPr>
                <a:t>IDS</a:t>
              </a:r>
              <a:r>
                <a:rPr kumimoji="1" lang="en-US" altLang="zh-CN" sz="2500" b="1" dirty="0">
                  <a:solidFill>
                    <a:srgbClr val="FF0000"/>
                  </a:solidFill>
                  <a:latin typeface="Times New Roman" pitchFamily="18" charset="0"/>
                </a:rPr>
                <a:t>&gt;</a:t>
              </a:r>
            </a:p>
          </p:txBody>
        </p:sp>
        <p:sp>
          <p:nvSpPr>
            <p:cNvPr id="76" name="Rectangle 58"/>
            <p:cNvSpPr>
              <a:spLocks noChangeArrowheads="1"/>
            </p:cNvSpPr>
            <p:nvPr/>
          </p:nvSpPr>
          <p:spPr bwMode="auto">
            <a:xfrm>
              <a:off x="5876872" y="3418384"/>
              <a:ext cx="403741" cy="7239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lnSpc>
                  <a:spcPct val="110000"/>
                </a:lnSpc>
                <a:spcBef>
                  <a:spcPct val="20000"/>
                </a:spcBef>
                <a:buClr>
                  <a:srgbClr val="3333CC"/>
                </a:buClr>
                <a:buSzPct val="75000"/>
              </a:pPr>
              <a:r>
                <a:rPr kumimoji="1" lang="en-US" altLang="zh-CN" sz="2500" b="1" dirty="0">
                  <a:latin typeface="Times New Roman" pitchFamily="18" charset="0"/>
                </a:rPr>
                <a:t> id</a:t>
              </a:r>
            </a:p>
            <a:p>
              <a:pPr eaLnBrk="0" hangingPunct="0">
                <a:lnSpc>
                  <a:spcPct val="110000"/>
                </a:lnSpc>
                <a:spcBef>
                  <a:spcPct val="20000"/>
                </a:spcBef>
                <a:buClr>
                  <a:srgbClr val="3333CC"/>
                </a:buClr>
                <a:buSzPct val="75000"/>
              </a:pPr>
              <a:r>
                <a:rPr kumimoji="1" lang="en-US" altLang="zh-CN" sz="2500" b="1" dirty="0">
                  <a:latin typeface="Times New Roman" pitchFamily="18" charset="0"/>
                </a:rPr>
                <a:t>(</a:t>
              </a:r>
              <a:r>
                <a:rPr kumimoji="1" lang="en-US" altLang="zh-CN" sz="2500" b="1" i="1" dirty="0">
                  <a:latin typeface="Times New Roman" pitchFamily="18" charset="0"/>
                </a:rPr>
                <a:t>c</a:t>
              </a:r>
              <a:r>
                <a:rPr kumimoji="1" lang="en-US" altLang="zh-CN" sz="2500" b="1" dirty="0">
                  <a:latin typeface="Times New Roman" pitchFamily="18" charset="0"/>
                </a:rPr>
                <a:t>)</a:t>
              </a:r>
            </a:p>
          </p:txBody>
        </p:sp>
        <p:sp>
          <p:nvSpPr>
            <p:cNvPr id="77" name="Line 59"/>
            <p:cNvSpPr>
              <a:spLocks noChangeShapeType="1"/>
            </p:cNvSpPr>
            <p:nvPr/>
          </p:nvSpPr>
          <p:spPr bwMode="auto">
            <a:xfrm flipH="1">
              <a:off x="5580112" y="2715766"/>
              <a:ext cx="0" cy="20597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zh-CN" altLang="en-US" b="1"/>
            </a:p>
          </p:txBody>
        </p:sp>
        <p:sp>
          <p:nvSpPr>
            <p:cNvPr id="78" name="Line 60"/>
            <p:cNvSpPr>
              <a:spLocks noChangeShapeType="1"/>
            </p:cNvSpPr>
            <p:nvPr/>
          </p:nvSpPr>
          <p:spPr bwMode="auto">
            <a:xfrm flipH="1">
              <a:off x="4139952" y="3219152"/>
              <a:ext cx="0" cy="21669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zh-CN" altLang="en-US" b="1"/>
            </a:p>
          </p:txBody>
        </p:sp>
        <p:sp>
          <p:nvSpPr>
            <p:cNvPr id="79" name="Rectangle 61"/>
            <p:cNvSpPr>
              <a:spLocks noChangeArrowheads="1"/>
            </p:cNvSpPr>
            <p:nvPr/>
          </p:nvSpPr>
          <p:spPr bwMode="auto">
            <a:xfrm>
              <a:off x="3943562" y="3407813"/>
              <a:ext cx="416841" cy="3458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lnSpc>
                  <a:spcPct val="1100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/>
                <a:buNone/>
              </a:pPr>
              <a:r>
                <a:rPr kumimoji="1" lang="en-US" altLang="zh-CN" sz="2500" b="1" dirty="0" err="1">
                  <a:latin typeface="Times New Roman" pitchFamily="18" charset="0"/>
                </a:rPr>
                <a:t>int</a:t>
              </a:r>
              <a:endParaRPr kumimoji="1" lang="en-US" altLang="zh-CN" sz="2500" b="1" dirty="0">
                <a:latin typeface="Times New Roman" pitchFamily="18" charset="0"/>
              </a:endParaRPr>
            </a:p>
          </p:txBody>
        </p:sp>
        <p:sp>
          <p:nvSpPr>
            <p:cNvPr id="80" name="Rectangle 62"/>
            <p:cNvSpPr>
              <a:spLocks noChangeArrowheads="1"/>
            </p:cNvSpPr>
            <p:nvPr/>
          </p:nvSpPr>
          <p:spPr bwMode="auto">
            <a:xfrm>
              <a:off x="4834409" y="3795812"/>
              <a:ext cx="377539" cy="343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lnSpc>
                  <a:spcPct val="1100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/>
                <a:buNone/>
              </a:pPr>
              <a:r>
                <a:rPr kumimoji="1" lang="zh-CN" altLang="en-US" sz="2500" b="1" dirty="0">
                  <a:latin typeface="Times New Roman" pitchFamily="18" charset="0"/>
                </a:rPr>
                <a:t>，</a:t>
              </a:r>
            </a:p>
          </p:txBody>
        </p:sp>
        <p:sp>
          <p:nvSpPr>
            <p:cNvPr id="81" name="Line 63"/>
            <p:cNvSpPr>
              <a:spLocks noChangeShapeType="1"/>
            </p:cNvSpPr>
            <p:nvPr/>
          </p:nvSpPr>
          <p:spPr bwMode="auto">
            <a:xfrm flipH="1">
              <a:off x="4283596" y="3723878"/>
              <a:ext cx="648444" cy="1255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zh-CN" altLang="en-US" b="1"/>
            </a:p>
          </p:txBody>
        </p:sp>
        <p:sp>
          <p:nvSpPr>
            <p:cNvPr id="82" name="Line 64"/>
            <p:cNvSpPr>
              <a:spLocks noChangeShapeType="1"/>
            </p:cNvSpPr>
            <p:nvPr/>
          </p:nvSpPr>
          <p:spPr bwMode="auto">
            <a:xfrm>
              <a:off x="4932040" y="3723878"/>
              <a:ext cx="1588" cy="17909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zh-CN" altLang="en-US" b="1"/>
            </a:p>
          </p:txBody>
        </p:sp>
        <p:sp>
          <p:nvSpPr>
            <p:cNvPr id="83" name="Line 65"/>
            <p:cNvSpPr>
              <a:spLocks noChangeShapeType="1"/>
            </p:cNvSpPr>
            <p:nvPr/>
          </p:nvSpPr>
          <p:spPr bwMode="auto">
            <a:xfrm>
              <a:off x="4932040" y="3723878"/>
              <a:ext cx="432048" cy="1440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zh-CN" altLang="en-US" b="1"/>
            </a:p>
          </p:txBody>
        </p:sp>
        <p:sp>
          <p:nvSpPr>
            <p:cNvPr id="84" name="Line 66"/>
            <p:cNvSpPr>
              <a:spLocks noChangeShapeType="1"/>
            </p:cNvSpPr>
            <p:nvPr/>
          </p:nvSpPr>
          <p:spPr bwMode="auto">
            <a:xfrm flipH="1">
              <a:off x="4283596" y="4098230"/>
              <a:ext cx="0" cy="18335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zh-CN" altLang="en-US" b="1"/>
            </a:p>
          </p:txBody>
        </p:sp>
        <p:sp>
          <p:nvSpPr>
            <p:cNvPr id="85" name="Rectangle 68"/>
            <p:cNvSpPr>
              <a:spLocks noChangeArrowheads="1"/>
            </p:cNvSpPr>
            <p:nvPr/>
          </p:nvSpPr>
          <p:spPr bwMode="auto">
            <a:xfrm>
              <a:off x="3907573" y="3789518"/>
              <a:ext cx="806290" cy="3458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lnSpc>
                  <a:spcPct val="1100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/>
                <a:buNone/>
              </a:pPr>
              <a:r>
                <a:rPr kumimoji="1" lang="en-US" altLang="zh-CN" sz="2500" b="1" dirty="0">
                  <a:solidFill>
                    <a:srgbClr val="FF0000"/>
                  </a:solidFill>
                  <a:latin typeface="Times New Roman" pitchFamily="18" charset="0"/>
                </a:rPr>
                <a:t>&lt;</a:t>
              </a:r>
              <a:r>
                <a:rPr kumimoji="1" lang="en-US" altLang="zh-CN" sz="2500" b="1" i="1" dirty="0">
                  <a:solidFill>
                    <a:srgbClr val="FF0000"/>
                  </a:solidFill>
                  <a:latin typeface="Times New Roman" pitchFamily="18" charset="0"/>
                </a:rPr>
                <a:t>IDS</a:t>
              </a:r>
              <a:r>
                <a:rPr kumimoji="1" lang="en-US" altLang="zh-CN" sz="2500" b="1" dirty="0">
                  <a:solidFill>
                    <a:srgbClr val="FF0000"/>
                  </a:solidFill>
                  <a:latin typeface="Times New Roman" pitchFamily="18" charset="0"/>
                </a:rPr>
                <a:t>&gt;</a:t>
              </a:r>
            </a:p>
          </p:txBody>
        </p:sp>
        <p:sp>
          <p:nvSpPr>
            <p:cNvPr id="86" name="Rectangle 69"/>
            <p:cNvSpPr>
              <a:spLocks noChangeArrowheads="1"/>
            </p:cNvSpPr>
            <p:nvPr/>
          </p:nvSpPr>
          <p:spPr bwMode="auto">
            <a:xfrm>
              <a:off x="5164308" y="3850580"/>
              <a:ext cx="429943" cy="7239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lnSpc>
                  <a:spcPct val="110000"/>
                </a:lnSpc>
                <a:spcBef>
                  <a:spcPct val="20000"/>
                </a:spcBef>
                <a:buClr>
                  <a:srgbClr val="3333CC"/>
                </a:buClr>
                <a:buSzPct val="75000"/>
              </a:pPr>
              <a:r>
                <a:rPr kumimoji="1" lang="en-US" altLang="zh-CN" sz="2500" b="1" dirty="0">
                  <a:latin typeface="Times New Roman" pitchFamily="18" charset="0"/>
                </a:rPr>
                <a:t> id</a:t>
              </a:r>
            </a:p>
            <a:p>
              <a:pPr eaLnBrk="0" hangingPunct="0">
                <a:lnSpc>
                  <a:spcPct val="110000"/>
                </a:lnSpc>
                <a:spcBef>
                  <a:spcPct val="20000"/>
                </a:spcBef>
                <a:buClr>
                  <a:srgbClr val="3333CC"/>
                </a:buClr>
                <a:buSzPct val="75000"/>
              </a:pPr>
              <a:r>
                <a:rPr kumimoji="1" lang="en-US" altLang="zh-CN" sz="2500" b="1" dirty="0">
                  <a:latin typeface="Times New Roman" pitchFamily="18" charset="0"/>
                </a:rPr>
                <a:t>(</a:t>
              </a:r>
              <a:r>
                <a:rPr kumimoji="1" lang="en-US" altLang="zh-CN" sz="2500" b="1" i="1" dirty="0">
                  <a:latin typeface="Times New Roman" pitchFamily="18" charset="0"/>
                </a:rPr>
                <a:t>b</a:t>
              </a:r>
              <a:r>
                <a:rPr kumimoji="1" lang="en-US" altLang="zh-CN" sz="2500" b="1" dirty="0">
                  <a:latin typeface="Times New Roman" pitchFamily="18" charset="0"/>
                </a:rPr>
                <a:t>)</a:t>
              </a:r>
            </a:p>
          </p:txBody>
        </p:sp>
      </p:grpSp>
      <p:sp>
        <p:nvSpPr>
          <p:cNvPr id="87" name="AutoShape 73"/>
          <p:cNvSpPr>
            <a:spLocks noChangeArrowheads="1"/>
          </p:cNvSpPr>
          <p:nvPr/>
        </p:nvSpPr>
        <p:spPr bwMode="auto">
          <a:xfrm>
            <a:off x="557242" y="3651870"/>
            <a:ext cx="4772076" cy="1355567"/>
          </a:xfrm>
          <a:prstGeom prst="cloudCallout">
            <a:avLst>
              <a:gd name="adj1" fmla="val -3555"/>
              <a:gd name="adj2" fmla="val -116084"/>
            </a:avLst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zh-CN" altLang="en-US" sz="2500" b="1" kern="0" dirty="0">
                <a:latin typeface="楷体" pitchFamily="49" charset="-122"/>
                <a:ea typeface="楷体" pitchFamily="49" charset="-122"/>
              </a:rPr>
              <a:t>如何根据语法规则为输入句子构造分析树？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8" b="1640"/>
          <a:stretch>
            <a:fillRect/>
          </a:stretch>
        </p:blipFill>
        <p:spPr>
          <a:xfrm>
            <a:off x="3851920" y="11631"/>
            <a:ext cx="2221826" cy="5117606"/>
          </a:xfrm>
          <a:prstGeom prst="rect">
            <a:avLst/>
          </a:prstGeom>
        </p:spPr>
      </p:pic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267494"/>
            <a:ext cx="7931224" cy="360040"/>
          </a:xfrm>
        </p:spPr>
        <p:txBody>
          <a:bodyPr/>
          <a:lstStyle/>
          <a:p>
            <a:pPr algn="l"/>
            <a:r>
              <a:rPr lang="zh-CN" altLang="en-US" sz="3000" b="1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编译器的结构</a:t>
            </a:r>
          </a:p>
        </p:txBody>
      </p:sp>
      <p:sp>
        <p:nvSpPr>
          <p:cNvPr id="14" name="五边形 13"/>
          <p:cNvSpPr/>
          <p:nvPr/>
        </p:nvSpPr>
        <p:spPr>
          <a:xfrm>
            <a:off x="1" y="195486"/>
            <a:ext cx="755576" cy="432048"/>
          </a:xfrm>
          <a:prstGeom prst="homePlate">
            <a:avLst/>
          </a:prstGeom>
          <a:solidFill>
            <a:srgbClr val="4F81BD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" name="组合 14"/>
          <p:cNvGrpSpPr/>
          <p:nvPr/>
        </p:nvGrpSpPr>
        <p:grpSpPr>
          <a:xfrm>
            <a:off x="-786" y="195486"/>
            <a:ext cx="756363" cy="432048"/>
            <a:chOff x="-786" y="195486"/>
            <a:chExt cx="756363" cy="432048"/>
          </a:xfrm>
        </p:grpSpPr>
        <p:sp>
          <p:nvSpPr>
            <p:cNvPr id="19" name="五边形 18"/>
            <p:cNvSpPr/>
            <p:nvPr/>
          </p:nvSpPr>
          <p:spPr>
            <a:xfrm>
              <a:off x="1" y="195486"/>
              <a:ext cx="755576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" name="五边形 20"/>
            <p:cNvSpPr/>
            <p:nvPr/>
          </p:nvSpPr>
          <p:spPr>
            <a:xfrm>
              <a:off x="-786" y="197101"/>
              <a:ext cx="755576" cy="88633"/>
            </a:xfrm>
            <a:prstGeom prst="homePlate">
              <a:avLst/>
            </a:prstGeom>
            <a:solidFill>
              <a:schemeClr val="bg1">
                <a:alpha val="3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8" name="Rectangle 42"/>
          <p:cNvSpPr>
            <a:spLocks noChangeArrowheads="1"/>
          </p:cNvSpPr>
          <p:nvPr/>
        </p:nvSpPr>
        <p:spPr bwMode="auto">
          <a:xfrm>
            <a:off x="3978613" y="1695670"/>
            <a:ext cx="1961539" cy="403910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rgbClr val="0000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00034" y="843558"/>
            <a:ext cx="7200915" cy="3226273"/>
          </a:xfrm>
        </p:spPr>
        <p:txBody>
          <a:bodyPr>
            <a:normAutofit/>
          </a:bodyPr>
          <a:lstStyle/>
          <a:p>
            <a:pPr>
              <a:buClrTx/>
              <a:buFont typeface="Wingdings" pitchFamily="2" charset="2"/>
              <a:buChar char="Ø"/>
            </a:pPr>
            <a:r>
              <a:rPr lang="zh-CN" altLang="en-US" sz="3000" b="1" dirty="0">
                <a:solidFill>
                  <a:schemeClr val="tx1"/>
                </a:solidFill>
                <a:latin typeface="Times New Roman"/>
              </a:rPr>
              <a:t>收集标识符的属性信息                                                                                      </a:t>
            </a:r>
            <a:endParaRPr lang="en-US" altLang="zh-CN" sz="3000" b="1" dirty="0">
              <a:solidFill>
                <a:schemeClr val="tx1"/>
              </a:solidFill>
              <a:latin typeface="Times New Roman"/>
            </a:endParaRPr>
          </a:p>
          <a:p>
            <a:pPr>
              <a:buNone/>
            </a:pPr>
            <a:endParaRPr lang="zh-CN" altLang="en-US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语义分析的主要任务</a:t>
            </a:r>
            <a:endParaRPr lang="en-US" altLang="zh-CN" sz="3000" spc="3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" name="组合 14"/>
          <p:cNvGrpSpPr/>
          <p:nvPr/>
        </p:nvGrpSpPr>
        <p:grpSpPr>
          <a:xfrm>
            <a:off x="-786" y="195486"/>
            <a:ext cx="756363" cy="432048"/>
            <a:chOff x="-786" y="195486"/>
            <a:chExt cx="756363" cy="432048"/>
          </a:xfrm>
        </p:grpSpPr>
        <p:sp>
          <p:nvSpPr>
            <p:cNvPr id="6" name="五边形 5"/>
            <p:cNvSpPr/>
            <p:nvPr/>
          </p:nvSpPr>
          <p:spPr>
            <a:xfrm>
              <a:off x="1" y="195486"/>
              <a:ext cx="755576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" name="五边形 6"/>
            <p:cNvSpPr/>
            <p:nvPr/>
          </p:nvSpPr>
          <p:spPr>
            <a:xfrm>
              <a:off x="-786" y="197101"/>
              <a:ext cx="755576" cy="88633"/>
            </a:xfrm>
            <a:prstGeom prst="homePlate">
              <a:avLst/>
            </a:prstGeom>
            <a:solidFill>
              <a:schemeClr val="bg1">
                <a:alpha val="3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8" name="内容占位符 1"/>
          <p:cNvSpPr txBox="1">
            <a:spLocks/>
          </p:cNvSpPr>
          <p:nvPr/>
        </p:nvSpPr>
        <p:spPr>
          <a:xfrm>
            <a:off x="1071538" y="1783815"/>
            <a:ext cx="7200915" cy="3226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简单变量、复合变量（数组、记录、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…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）、过程、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…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tabLst/>
              <a:defRPr/>
            </a:pP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9" name="内容占位符 1"/>
          <p:cNvSpPr txBox="1">
            <a:spLocks/>
          </p:cNvSpPr>
          <p:nvPr/>
        </p:nvSpPr>
        <p:spPr>
          <a:xfrm>
            <a:off x="804834" y="1343624"/>
            <a:ext cx="7200915" cy="3226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itchFamily="49" charset="-122"/>
                <a:ea typeface="+mn-ea"/>
                <a:cs typeface="+mn-cs"/>
              </a:rPr>
              <a:t>种属</a:t>
            </a:r>
            <a:r>
              <a:rPr kumimoji="0" lang="zh-CN" altLang="en-US" sz="2500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itchFamily="49" charset="-122"/>
                <a:ea typeface="+mn-ea"/>
                <a:cs typeface="+mn-cs"/>
              </a:rPr>
              <a:t> </a:t>
            </a: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(Kind)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tabLst/>
              <a:defRPr/>
            </a:pP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2661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98397" y="1772252"/>
            <a:ext cx="6359619" cy="3226273"/>
          </a:xfrm>
        </p:spPr>
        <p:txBody>
          <a:bodyPr>
            <a:normAutofit/>
          </a:bodyPr>
          <a:lstStyle/>
          <a:p>
            <a:pPr lvl="1">
              <a:buClr>
                <a:schemeClr val="tx1"/>
              </a:buClr>
              <a:buFont typeface="Wingdings" pitchFamily="2" charset="2"/>
              <a:buChar char="Ø"/>
            </a:pPr>
            <a:r>
              <a:rPr lang="zh-CN" altLang="en-US" sz="2500" b="1" dirty="0">
                <a:solidFill>
                  <a:schemeClr val="tx1"/>
                </a:solidFill>
                <a:latin typeface="楷体" pitchFamily="49" charset="-122"/>
              </a:rPr>
              <a:t>类型 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</a:rPr>
              <a:t>(Type)</a:t>
            </a:r>
          </a:p>
          <a:p>
            <a:pPr lvl="2"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cs typeface="Times New Roman" pitchFamily="18" charset="0"/>
              </a:rPr>
              <a:t>整型、实型、字符型、布尔型、指针型、</a:t>
            </a:r>
            <a:r>
              <a:rPr lang="en-US" altLang="zh-CN" b="1" dirty="0">
                <a:solidFill>
                  <a:schemeClr val="tx1"/>
                </a:solidFill>
                <a:cs typeface="Times New Roman" pitchFamily="18" charset="0"/>
              </a:rPr>
              <a:t>…</a:t>
            </a:r>
          </a:p>
          <a:p>
            <a:endParaRPr lang="zh-CN" altLang="en-US" sz="2000" dirty="0"/>
          </a:p>
          <a:p>
            <a:endParaRPr lang="zh-CN" altLang="en-US" sz="2000" dirty="0"/>
          </a:p>
        </p:txBody>
      </p:sp>
      <p:sp>
        <p:nvSpPr>
          <p:cNvPr id="5" name="内容占位符 1"/>
          <p:cNvSpPr txBox="1">
            <a:spLocks/>
          </p:cNvSpPr>
          <p:nvPr/>
        </p:nvSpPr>
        <p:spPr>
          <a:xfrm>
            <a:off x="500034" y="843558"/>
            <a:ext cx="7200915" cy="3226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74320" lvl="0" indent="-274320" fontAlgn="auto">
              <a:spcBef>
                <a:spcPct val="20000"/>
              </a:spcBef>
              <a:spcAft>
                <a:spcPts val="0"/>
              </a:spcAft>
              <a:buSzPct val="100000"/>
              <a:buFont typeface="Wingdings" pitchFamily="2" charset="2"/>
              <a:buChar char="Ø"/>
              <a:defRPr/>
            </a:pPr>
            <a:r>
              <a:rPr lang="zh-CN" altLang="en-US" sz="3000" b="1" dirty="0">
                <a:solidFill>
                  <a:prstClr val="black"/>
                </a:solidFill>
                <a:latin typeface="Times New Roman"/>
                <a:ea typeface="华文楷体" panose="02010600040101010101" pitchFamily="2" charset="-122"/>
              </a:rPr>
              <a:t>收集标识符的属性信息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" name="标题 2"/>
          <p:cNvSpPr>
            <a:spLocks noGrp="1"/>
          </p:cNvSpPr>
          <p:nvPr>
            <p:ph type="title"/>
          </p:nvPr>
        </p:nvSpPr>
        <p:spPr>
          <a:xfrm>
            <a:off x="755576" y="267494"/>
            <a:ext cx="7931224" cy="360040"/>
          </a:xfrm>
        </p:spPr>
        <p:txBody>
          <a:bodyPr>
            <a:noAutofit/>
          </a:bodyPr>
          <a:lstStyle/>
          <a:p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语义分析的主要任务</a:t>
            </a:r>
            <a:endParaRPr lang="en-US" altLang="zh-CN" sz="3000" spc="3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9" name="组合 14"/>
          <p:cNvGrpSpPr/>
          <p:nvPr/>
        </p:nvGrpSpPr>
        <p:grpSpPr>
          <a:xfrm>
            <a:off x="-786" y="195486"/>
            <a:ext cx="756363" cy="432048"/>
            <a:chOff x="-786" y="195486"/>
            <a:chExt cx="756363" cy="432048"/>
          </a:xfrm>
        </p:grpSpPr>
        <p:sp>
          <p:nvSpPr>
            <p:cNvPr id="10" name="五边形 9"/>
            <p:cNvSpPr/>
            <p:nvPr/>
          </p:nvSpPr>
          <p:spPr>
            <a:xfrm>
              <a:off x="1" y="195486"/>
              <a:ext cx="755576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" name="五边形 10"/>
            <p:cNvSpPr/>
            <p:nvPr/>
          </p:nvSpPr>
          <p:spPr>
            <a:xfrm>
              <a:off x="-786" y="197101"/>
              <a:ext cx="755576" cy="88633"/>
            </a:xfrm>
            <a:prstGeom prst="homePlate">
              <a:avLst/>
            </a:prstGeom>
            <a:solidFill>
              <a:schemeClr val="bg1">
                <a:alpha val="3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3" name="内容占位符 1"/>
          <p:cNvSpPr txBox="1">
            <a:spLocks/>
          </p:cNvSpPr>
          <p:nvPr/>
        </p:nvSpPr>
        <p:spPr>
          <a:xfrm>
            <a:off x="804834" y="1343624"/>
            <a:ext cx="7200915" cy="15117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itchFamily="49" charset="-122"/>
                <a:ea typeface="+mn-ea"/>
                <a:cs typeface="+mn-cs"/>
              </a:rPr>
              <a:t>种属</a:t>
            </a:r>
            <a:r>
              <a:rPr kumimoji="0" lang="zh-CN" altLang="en-US" sz="2500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itchFamily="49" charset="-122"/>
                <a:ea typeface="+mn-ea"/>
                <a:cs typeface="+mn-cs"/>
              </a:rPr>
              <a:t> </a:t>
            </a: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(Kind)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2661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98397" y="2200880"/>
            <a:ext cx="6359619" cy="1952207"/>
          </a:xfrm>
        </p:spPr>
        <p:txBody>
          <a:bodyPr>
            <a:normAutofit/>
          </a:bodyPr>
          <a:lstStyle/>
          <a:p>
            <a:pPr lvl="1">
              <a:buClrTx/>
              <a:buFont typeface="Wingdings" pitchFamily="2" charset="2"/>
              <a:buChar char="Ø"/>
            </a:pPr>
            <a:r>
              <a:rPr lang="zh-CN" altLang="en-US" sz="2500" b="1" dirty="0">
                <a:solidFill>
                  <a:schemeClr val="tx1"/>
                </a:solidFill>
                <a:latin typeface="楷体" pitchFamily="49" charset="-122"/>
              </a:rPr>
              <a:t>存储位置、长度</a:t>
            </a:r>
          </a:p>
          <a:p>
            <a:pPr lvl="1"/>
            <a:endParaRPr lang="en-US" altLang="zh-CN" sz="1600" b="1" dirty="0">
              <a:solidFill>
                <a:srgbClr val="073E87"/>
              </a:solidFill>
              <a:ea typeface="楷体_GB2312" pitchFamily="49" charset="-122"/>
            </a:endParaRPr>
          </a:p>
          <a:p>
            <a:endParaRPr lang="zh-CN" altLang="en-US" sz="2000" dirty="0"/>
          </a:p>
          <a:p>
            <a:endParaRPr lang="zh-CN" altLang="en-US" sz="2000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1128701" y="2712509"/>
            <a:ext cx="1800225" cy="18470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 b="1" baseline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 b="1" baseline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 b="1" baseline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 b="1" baseline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 b="1" baseline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ts val="2000"/>
              </a:lnSpc>
              <a:buFont typeface="Wingdings" pitchFamily="2" charset="2"/>
              <a:buNone/>
              <a:defRPr/>
            </a:pPr>
            <a:r>
              <a:rPr lang="zh-CN" altLang="en-US" sz="2000" dirty="0"/>
              <a:t>例：</a:t>
            </a:r>
            <a:endParaRPr lang="en-US" altLang="zh-CN" sz="2000" dirty="0"/>
          </a:p>
          <a:p>
            <a:pPr>
              <a:lnSpc>
                <a:spcPts val="2000"/>
              </a:lnSpc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zh-CN" sz="2000" dirty="0">
                <a:cs typeface="Times New Roman" pitchFamily="18" charset="0"/>
              </a:rPr>
              <a:t>begin</a:t>
            </a:r>
          </a:p>
          <a:p>
            <a:pPr>
              <a:lnSpc>
                <a:spcPts val="2000"/>
              </a:lnSpc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zh-CN" sz="2000" dirty="0">
                <a:cs typeface="Times New Roman" pitchFamily="18" charset="0"/>
              </a:rPr>
              <a:t>	real  </a:t>
            </a:r>
            <a:r>
              <a:rPr kumimoji="1" lang="en-US" altLang="zh-CN" sz="2000" i="1" dirty="0">
                <a:cs typeface="Times New Roman" pitchFamily="18" charset="0"/>
              </a:rPr>
              <a:t>x</a:t>
            </a:r>
            <a:r>
              <a:rPr kumimoji="1" lang="en-US" altLang="zh-CN" sz="2000" dirty="0">
                <a:cs typeface="Times New Roman" pitchFamily="18" charset="0"/>
              </a:rPr>
              <a:t>[8];</a:t>
            </a:r>
          </a:p>
          <a:p>
            <a:pPr>
              <a:lnSpc>
                <a:spcPts val="2000"/>
              </a:lnSpc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zh-CN" sz="2000" dirty="0">
                <a:cs typeface="Times New Roman" pitchFamily="18" charset="0"/>
              </a:rPr>
              <a:t>	integer  </a:t>
            </a:r>
            <a:r>
              <a:rPr kumimoji="1" lang="en-US" altLang="zh-CN" sz="2000" i="1" dirty="0">
                <a:cs typeface="Times New Roman" pitchFamily="18" charset="0"/>
              </a:rPr>
              <a:t>i</a:t>
            </a:r>
            <a:r>
              <a:rPr kumimoji="1" lang="en-US" altLang="zh-CN" sz="2000" dirty="0">
                <a:cs typeface="Times New Roman" pitchFamily="18" charset="0"/>
              </a:rPr>
              <a:t>, </a:t>
            </a:r>
            <a:r>
              <a:rPr kumimoji="1" lang="en-US" altLang="zh-CN" sz="2000" i="1" dirty="0">
                <a:cs typeface="Times New Roman" pitchFamily="18" charset="0"/>
              </a:rPr>
              <a:t>j</a:t>
            </a:r>
            <a:r>
              <a:rPr kumimoji="1" lang="en-US" altLang="zh-CN" sz="2000" dirty="0">
                <a:cs typeface="Times New Roman" pitchFamily="18" charset="0"/>
              </a:rPr>
              <a:t>;</a:t>
            </a:r>
          </a:p>
          <a:p>
            <a:pPr marL="0" indent="0">
              <a:lnSpc>
                <a:spcPts val="2000"/>
              </a:lnSpc>
              <a:buFont typeface="Wingdings" pitchFamily="2" charset="2"/>
              <a:buNone/>
              <a:defRPr/>
            </a:pPr>
            <a:r>
              <a:rPr kumimoji="1" lang="en-US" altLang="zh-CN" sz="2000" dirty="0">
                <a:cs typeface="Times New Roman" pitchFamily="18" charset="0"/>
              </a:rPr>
              <a:t>     ……</a:t>
            </a:r>
          </a:p>
          <a:p>
            <a:pPr marL="0" indent="0">
              <a:lnSpc>
                <a:spcPts val="2000"/>
              </a:lnSpc>
              <a:buFont typeface="Wingdings" pitchFamily="2" charset="2"/>
              <a:buNone/>
              <a:defRPr/>
            </a:pPr>
            <a:r>
              <a:rPr kumimoji="1" lang="en-US" altLang="zh-CN" sz="2000" dirty="0">
                <a:cs typeface="Times New Roman" pitchFamily="18" charset="0"/>
              </a:rPr>
              <a:t>end</a:t>
            </a:r>
          </a:p>
          <a:p>
            <a:pPr>
              <a:defRPr/>
            </a:pPr>
            <a:endParaRPr lang="zh-CN" altLang="en-US" dirty="0"/>
          </a:p>
          <a:p>
            <a:pPr>
              <a:defRPr/>
            </a:pPr>
            <a:endParaRPr lang="zh-CN" altLang="en-US" dirty="0"/>
          </a:p>
        </p:txBody>
      </p:sp>
      <p:sp>
        <p:nvSpPr>
          <p:cNvPr id="19" name="内容占位符 1"/>
          <p:cNvSpPr txBox="1">
            <a:spLocks/>
          </p:cNvSpPr>
          <p:nvPr/>
        </p:nvSpPr>
        <p:spPr>
          <a:xfrm>
            <a:off x="500034" y="843558"/>
            <a:ext cx="7200915" cy="3226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74320" lvl="0" indent="-274320" fontAlgn="auto">
              <a:spcBef>
                <a:spcPct val="20000"/>
              </a:spcBef>
              <a:spcAft>
                <a:spcPts val="0"/>
              </a:spcAft>
              <a:buSzPct val="100000"/>
              <a:buFont typeface="Wingdings" pitchFamily="2" charset="2"/>
              <a:buChar char="Ø"/>
              <a:defRPr/>
            </a:pPr>
            <a:r>
              <a:rPr lang="zh-CN" altLang="en-US" sz="3000" b="1" dirty="0">
                <a:solidFill>
                  <a:prstClr val="black"/>
                </a:solidFill>
                <a:latin typeface="Times New Roman"/>
                <a:ea typeface="华文楷体" panose="02010600040101010101" pitchFamily="2" charset="-122"/>
              </a:rPr>
              <a:t>收集标识符的属性信息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0967707"/>
              </p:ext>
            </p:extLst>
          </p:nvPr>
        </p:nvGraphicFramePr>
        <p:xfrm>
          <a:off x="3131840" y="3228775"/>
          <a:ext cx="2015369" cy="1286784"/>
        </p:xfrm>
        <a:graphic>
          <a:graphicData uri="http://schemas.openxmlformats.org/drawingml/2006/table">
            <a:tbl>
              <a:tblPr/>
              <a:tblGrid>
                <a:gridCol w="8009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44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101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  <a:cs typeface="Times New Roman" pitchFamily="18" charset="0"/>
                        </a:rPr>
                        <a:t>名字</a:t>
                      </a:r>
                    </a:p>
                  </a:txBody>
                  <a:tcPr marL="100252" marR="100252" marT="37602" marB="376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  <a:cs typeface="Times New Roman" pitchFamily="18" charset="0"/>
                        </a:rPr>
                        <a:t>相对地址</a:t>
                      </a:r>
                      <a:endParaRPr kumimoji="0" lang="en-US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itchFamily="49" charset="-122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L="100252" marR="100252" marT="37602" marB="376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0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x</a:t>
                      </a:r>
                      <a:endParaRPr kumimoji="0" lang="zh-CN" altLang="en-US" sz="16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1424" marR="91424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1424" marR="91424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0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</a:t>
                      </a:r>
                      <a:endParaRPr kumimoji="0" lang="zh-CN" altLang="en-US" sz="16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1424" marR="91424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64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1424" marR="91424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10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j</a:t>
                      </a:r>
                      <a:endParaRPr kumimoji="0" lang="zh-CN" altLang="en-US" sz="16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1424" marR="91424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68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1424" marR="91424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3" name="标题 2"/>
          <p:cNvSpPr>
            <a:spLocks noGrp="1"/>
          </p:cNvSpPr>
          <p:nvPr>
            <p:ph type="title"/>
          </p:nvPr>
        </p:nvSpPr>
        <p:spPr>
          <a:xfrm>
            <a:off x="755576" y="267494"/>
            <a:ext cx="7931224" cy="360040"/>
          </a:xfrm>
        </p:spPr>
        <p:txBody>
          <a:bodyPr>
            <a:noAutofit/>
          </a:bodyPr>
          <a:lstStyle/>
          <a:p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语义分析的主要任务</a:t>
            </a:r>
            <a:endParaRPr lang="en-US" altLang="zh-CN" sz="3000" spc="3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14"/>
          <p:cNvGrpSpPr/>
          <p:nvPr/>
        </p:nvGrpSpPr>
        <p:grpSpPr>
          <a:xfrm>
            <a:off x="-786" y="195486"/>
            <a:ext cx="756363" cy="432048"/>
            <a:chOff x="-786" y="195486"/>
            <a:chExt cx="756363" cy="432048"/>
          </a:xfrm>
        </p:grpSpPr>
        <p:sp>
          <p:nvSpPr>
            <p:cNvPr id="25" name="五边形 24"/>
            <p:cNvSpPr/>
            <p:nvPr/>
          </p:nvSpPr>
          <p:spPr>
            <a:xfrm>
              <a:off x="1" y="195486"/>
              <a:ext cx="755576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" name="五边形 25"/>
            <p:cNvSpPr/>
            <p:nvPr/>
          </p:nvSpPr>
          <p:spPr>
            <a:xfrm>
              <a:off x="-786" y="197101"/>
              <a:ext cx="755576" cy="88633"/>
            </a:xfrm>
            <a:prstGeom prst="homePlate">
              <a:avLst/>
            </a:prstGeom>
            <a:solidFill>
              <a:schemeClr val="bg1">
                <a:alpha val="3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7" name="内容占位符 1"/>
          <p:cNvSpPr txBox="1">
            <a:spLocks/>
          </p:cNvSpPr>
          <p:nvPr/>
        </p:nvSpPr>
        <p:spPr>
          <a:xfrm>
            <a:off x="498397" y="1772252"/>
            <a:ext cx="6359619" cy="3226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76263" marR="0" lvl="1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itchFamily="49" charset="-122"/>
                <a:ea typeface="+mn-ea"/>
                <a:cs typeface="+mn-cs"/>
              </a:rPr>
              <a:t>类型 </a:t>
            </a: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(Type)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8" name="内容占位符 1"/>
          <p:cNvSpPr txBox="1">
            <a:spLocks/>
          </p:cNvSpPr>
          <p:nvPr/>
        </p:nvSpPr>
        <p:spPr>
          <a:xfrm>
            <a:off x="804834" y="1343624"/>
            <a:ext cx="7200915" cy="15117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itchFamily="49" charset="-122"/>
                <a:ea typeface="+mn-ea"/>
                <a:cs typeface="+mn-cs"/>
              </a:rPr>
              <a:t>种属</a:t>
            </a:r>
            <a:r>
              <a:rPr kumimoji="0" lang="zh-CN" altLang="en-US" sz="2500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itchFamily="49" charset="-122"/>
                <a:ea typeface="+mn-ea"/>
                <a:cs typeface="+mn-cs"/>
              </a:rPr>
              <a:t> </a:t>
            </a: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(Kind)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grpSp>
        <p:nvGrpSpPr>
          <p:cNvPr id="9" name="组合 36"/>
          <p:cNvGrpSpPr/>
          <p:nvPr/>
        </p:nvGrpSpPr>
        <p:grpSpPr>
          <a:xfrm>
            <a:off x="6059171" y="1315748"/>
            <a:ext cx="1127048" cy="3175462"/>
            <a:chOff x="6059171" y="1532179"/>
            <a:chExt cx="1127048" cy="3175462"/>
          </a:xfrm>
        </p:grpSpPr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6078099" y="1532179"/>
              <a:ext cx="1108120" cy="317546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>
                <a:lnSpc>
                  <a:spcPts val="2500"/>
                </a:lnSpc>
                <a:spcBef>
                  <a:spcPct val="50000"/>
                </a:spcBef>
              </a:pPr>
              <a:r>
                <a:rPr kumimoji="1" lang="en-US" altLang="zh-CN" sz="2400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kumimoji="1" lang="en-US" altLang="zh-CN" sz="2400" dirty="0">
                  <a:latin typeface="Times New Roman" pitchFamily="18" charset="0"/>
                  <a:cs typeface="Times New Roman" pitchFamily="18" charset="0"/>
                </a:rPr>
                <a:t>[0]</a:t>
              </a:r>
            </a:p>
            <a:p>
              <a:pPr algn="ctr">
                <a:lnSpc>
                  <a:spcPts val="2500"/>
                </a:lnSpc>
                <a:spcBef>
                  <a:spcPct val="50000"/>
                </a:spcBef>
              </a:pPr>
              <a:r>
                <a:rPr kumimoji="1" lang="en-US" altLang="zh-CN" sz="2400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kumimoji="1" lang="en-US" altLang="zh-CN" sz="2400" dirty="0">
                  <a:latin typeface="Times New Roman" pitchFamily="18" charset="0"/>
                  <a:cs typeface="Times New Roman" pitchFamily="18" charset="0"/>
                </a:rPr>
                <a:t>[1]</a:t>
              </a:r>
            </a:p>
            <a:p>
              <a:pPr algn="ctr">
                <a:lnSpc>
                  <a:spcPts val="1800"/>
                </a:lnSpc>
                <a:spcBef>
                  <a:spcPct val="50000"/>
                </a:spcBef>
              </a:pPr>
              <a:endParaRPr kumimoji="1" lang="en-US" altLang="zh-CN" sz="2400" dirty="0">
                <a:latin typeface="Times New Roman" pitchFamily="18" charset="0"/>
                <a:cs typeface="Times New Roman" pitchFamily="18" charset="0"/>
              </a:endParaRPr>
            </a:p>
            <a:p>
              <a:pPr algn="ctr">
                <a:lnSpc>
                  <a:spcPts val="2500"/>
                </a:lnSpc>
                <a:spcBef>
                  <a:spcPct val="50000"/>
                </a:spcBef>
              </a:pPr>
              <a:r>
                <a:rPr kumimoji="1" lang="en-US" altLang="zh-CN" sz="2400" dirty="0">
                  <a:latin typeface="Times New Roman" pitchFamily="18" charset="0"/>
                  <a:cs typeface="Times New Roman" pitchFamily="18" charset="0"/>
                </a:rPr>
                <a:t>……</a:t>
              </a:r>
            </a:p>
            <a:p>
              <a:pPr algn="ctr">
                <a:lnSpc>
                  <a:spcPts val="2500"/>
                </a:lnSpc>
                <a:spcBef>
                  <a:spcPct val="50000"/>
                </a:spcBef>
              </a:pPr>
              <a:r>
                <a:rPr kumimoji="1" lang="en-US" altLang="zh-CN" sz="2400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kumimoji="1" lang="en-US" altLang="zh-CN" sz="2400" dirty="0">
                  <a:latin typeface="Times New Roman" pitchFamily="18" charset="0"/>
                  <a:cs typeface="Times New Roman" pitchFamily="18" charset="0"/>
                </a:rPr>
                <a:t>[7]</a:t>
              </a:r>
            </a:p>
            <a:p>
              <a:pPr algn="ctr">
                <a:lnSpc>
                  <a:spcPts val="1800"/>
                </a:lnSpc>
                <a:spcBef>
                  <a:spcPct val="50000"/>
                </a:spcBef>
              </a:pPr>
              <a:r>
                <a:rPr kumimoji="1" lang="en-US" altLang="zh-CN" sz="2400" i="1" dirty="0" err="1">
                  <a:latin typeface="Times New Roman" pitchFamily="18" charset="0"/>
                  <a:cs typeface="Times New Roman" pitchFamily="18" charset="0"/>
                </a:rPr>
                <a:t>i</a:t>
              </a:r>
              <a:endParaRPr kumimoji="1" lang="en-US" altLang="zh-CN" sz="2400" i="1" dirty="0">
                <a:latin typeface="Times New Roman" pitchFamily="18" charset="0"/>
                <a:cs typeface="Times New Roman" pitchFamily="18" charset="0"/>
              </a:endParaRPr>
            </a:p>
            <a:p>
              <a:pPr algn="ctr">
                <a:lnSpc>
                  <a:spcPts val="1800"/>
                </a:lnSpc>
                <a:spcBef>
                  <a:spcPct val="50000"/>
                </a:spcBef>
              </a:pPr>
              <a:r>
                <a:rPr kumimoji="1" lang="en-US" altLang="zh-CN" sz="2400" i="1" dirty="0">
                  <a:latin typeface="Times New Roman" pitchFamily="18" charset="0"/>
                  <a:cs typeface="Times New Roman" pitchFamily="18" charset="0"/>
                </a:rPr>
                <a:t>j</a:t>
              </a:r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>
              <a:off x="6078099" y="2031310"/>
              <a:ext cx="1108120" cy="0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>
              <a:off x="6078099" y="2468050"/>
              <a:ext cx="1108120" cy="0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>
              <a:off x="6078099" y="2904790"/>
              <a:ext cx="1108120" cy="0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>
              <a:off x="6078099" y="3403921"/>
              <a:ext cx="1108120" cy="0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6078099" y="3840661"/>
              <a:ext cx="1108120" cy="0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Line 13"/>
            <p:cNvSpPr>
              <a:spLocks noChangeShapeType="1"/>
            </p:cNvSpPr>
            <p:nvPr/>
          </p:nvSpPr>
          <p:spPr bwMode="auto">
            <a:xfrm>
              <a:off x="6059171" y="4239574"/>
              <a:ext cx="1108120" cy="0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6" name="组合 38"/>
          <p:cNvGrpSpPr/>
          <p:nvPr/>
        </p:nvGrpSpPr>
        <p:grpSpPr>
          <a:xfrm>
            <a:off x="5724128" y="1275199"/>
            <a:ext cx="389850" cy="3024336"/>
            <a:chOff x="5724128" y="1491630"/>
            <a:chExt cx="389850" cy="3024336"/>
          </a:xfrm>
        </p:grpSpPr>
        <p:sp>
          <p:nvSpPr>
            <p:cNvPr id="33" name="矩形 32"/>
            <p:cNvSpPr/>
            <p:nvPr/>
          </p:nvSpPr>
          <p:spPr>
            <a:xfrm>
              <a:off x="5724128" y="4177412"/>
              <a:ext cx="38985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16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68</a:t>
              </a:r>
              <a:endParaRPr lang="zh-CN" altLang="en-US" sz="16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5790023" y="1491630"/>
              <a:ext cx="28725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zh-CN" altLang="en-US" sz="16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endParaRPr lang="zh-CN" altLang="en-US" sz="16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5796136" y="1945164"/>
              <a:ext cx="28725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16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8</a:t>
              </a:r>
              <a:endParaRPr lang="zh-CN" altLang="en-US" sz="16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5724128" y="3313316"/>
              <a:ext cx="38985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16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56</a:t>
              </a:r>
              <a:endParaRPr lang="zh-CN" altLang="en-US" sz="16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5724128" y="3795886"/>
              <a:ext cx="38985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16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64</a:t>
              </a:r>
              <a:endParaRPr lang="zh-CN" altLang="en-US" sz="16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18" name="组合 37"/>
          <p:cNvGrpSpPr/>
          <p:nvPr/>
        </p:nvGrpSpPr>
        <p:grpSpPr>
          <a:xfrm>
            <a:off x="5147209" y="1315747"/>
            <a:ext cx="907359" cy="3055796"/>
            <a:chOff x="5147209" y="1532178"/>
            <a:chExt cx="907359" cy="3055796"/>
          </a:xfrm>
        </p:grpSpPr>
        <p:sp>
          <p:nvSpPr>
            <p:cNvPr id="6" name="Line 4"/>
            <p:cNvSpPr>
              <a:spLocks noChangeShapeType="1"/>
            </p:cNvSpPr>
            <p:nvPr/>
          </p:nvSpPr>
          <p:spPr bwMode="auto">
            <a:xfrm flipV="1">
              <a:off x="5652120" y="1532178"/>
              <a:ext cx="402448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5724127" y="3828209"/>
              <a:ext cx="330439" cy="754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Line 6"/>
            <p:cNvSpPr>
              <a:spLocks noChangeShapeType="1"/>
            </p:cNvSpPr>
            <p:nvPr/>
          </p:nvSpPr>
          <p:spPr bwMode="auto">
            <a:xfrm flipV="1">
              <a:off x="5743055" y="4238771"/>
              <a:ext cx="31151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17" name="直接连接符 16"/>
            <p:cNvCxnSpPr>
              <a:stCxn id="6" idx="0"/>
            </p:cNvCxnSpPr>
            <p:nvPr/>
          </p:nvCxnSpPr>
          <p:spPr>
            <a:xfrm flipH="1">
              <a:off x="5147209" y="1532179"/>
              <a:ext cx="504911" cy="240871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>
              <a:stCxn id="7" idx="0"/>
            </p:cNvCxnSpPr>
            <p:nvPr/>
          </p:nvCxnSpPr>
          <p:spPr>
            <a:xfrm flipH="1">
              <a:off x="5148065" y="3828209"/>
              <a:ext cx="576062" cy="47173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 flipH="1">
              <a:off x="5148065" y="4238771"/>
              <a:ext cx="618426" cy="34920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32661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95547" y="3100479"/>
            <a:ext cx="7505477" cy="1397980"/>
          </a:xfrm>
        </p:spPr>
        <p:txBody>
          <a:bodyPr>
            <a:normAutofit/>
          </a:bodyPr>
          <a:lstStyle/>
          <a:p>
            <a:pPr lvl="1">
              <a:buClrTx/>
              <a:buFont typeface="Wingdings" pitchFamily="2" charset="2"/>
              <a:buChar char="Ø"/>
            </a:pPr>
            <a:r>
              <a:rPr lang="zh-CN" altLang="en-US" sz="2500" b="1" dirty="0">
                <a:solidFill>
                  <a:schemeClr val="tx1"/>
                </a:solidFill>
                <a:latin typeface="楷体" pitchFamily="49" charset="-122"/>
              </a:rPr>
              <a:t>作用域</a:t>
            </a:r>
            <a:r>
              <a:rPr lang="en-US" altLang="zh-CN" sz="2500" b="1" dirty="0">
                <a:solidFill>
                  <a:schemeClr val="tx1"/>
                </a:solidFill>
                <a:cs typeface="Times New Roman" pitchFamily="18" charset="0"/>
              </a:rPr>
              <a:t> </a:t>
            </a:r>
          </a:p>
          <a:p>
            <a:pPr lvl="1">
              <a:buClrTx/>
              <a:buFont typeface="Wingdings" pitchFamily="2" charset="2"/>
              <a:buChar char="Ø"/>
            </a:pPr>
            <a:r>
              <a:rPr lang="zh-CN" altLang="en-US" sz="2500" b="1" dirty="0">
                <a:solidFill>
                  <a:schemeClr val="tx1"/>
                </a:solidFill>
                <a:latin typeface="Times New Roman"/>
              </a:rPr>
              <a:t>参数和返回值信息</a:t>
            </a:r>
            <a:endParaRPr lang="en-US" altLang="zh-CN" sz="2500" b="1" dirty="0">
              <a:solidFill>
                <a:schemeClr val="tx1"/>
              </a:solidFill>
              <a:latin typeface="Times New Roman"/>
            </a:endParaRPr>
          </a:p>
          <a:p>
            <a:pPr lvl="2">
              <a:buClr>
                <a:schemeClr val="tx1"/>
              </a:buClr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latin typeface="Times New Roman"/>
              </a:rPr>
              <a:t>参数个数、参数类型、参数传递方式、返回值类型、</a:t>
            </a:r>
            <a:r>
              <a:rPr lang="en-US" altLang="zh-CN" b="1" dirty="0">
                <a:solidFill>
                  <a:srgbClr val="073E87"/>
                </a:solidFill>
                <a:latin typeface="Times New Roman"/>
              </a:rPr>
              <a:t>…</a:t>
            </a:r>
          </a:p>
          <a:p>
            <a:pPr lvl="1"/>
            <a:endParaRPr lang="en-US" altLang="zh-CN" sz="1600" b="1" dirty="0">
              <a:solidFill>
                <a:srgbClr val="073E87"/>
              </a:solidFill>
              <a:ea typeface="楷体_GB2312" pitchFamily="49" charset="-122"/>
            </a:endParaRPr>
          </a:p>
          <a:p>
            <a:endParaRPr lang="zh-CN" altLang="en-US" sz="2000" dirty="0"/>
          </a:p>
          <a:p>
            <a:endParaRPr lang="zh-CN" altLang="en-US" sz="2000" dirty="0"/>
          </a:p>
        </p:txBody>
      </p:sp>
      <p:sp>
        <p:nvSpPr>
          <p:cNvPr id="10" name="标题 2"/>
          <p:cNvSpPr>
            <a:spLocks noGrp="1"/>
          </p:cNvSpPr>
          <p:nvPr>
            <p:ph type="title"/>
          </p:nvPr>
        </p:nvSpPr>
        <p:spPr>
          <a:xfrm>
            <a:off x="755576" y="267494"/>
            <a:ext cx="7931224" cy="360040"/>
          </a:xfrm>
        </p:spPr>
        <p:txBody>
          <a:bodyPr>
            <a:noAutofit/>
          </a:bodyPr>
          <a:lstStyle/>
          <a:p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语义分析的主要任务</a:t>
            </a:r>
            <a:endParaRPr lang="en-US" altLang="zh-CN" sz="3000" spc="3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1" name="组合 14"/>
          <p:cNvGrpSpPr/>
          <p:nvPr/>
        </p:nvGrpSpPr>
        <p:grpSpPr>
          <a:xfrm>
            <a:off x="-786" y="195486"/>
            <a:ext cx="756363" cy="432048"/>
            <a:chOff x="-786" y="195486"/>
            <a:chExt cx="756363" cy="432048"/>
          </a:xfrm>
        </p:grpSpPr>
        <p:sp>
          <p:nvSpPr>
            <p:cNvPr id="12" name="五边形 11"/>
            <p:cNvSpPr/>
            <p:nvPr/>
          </p:nvSpPr>
          <p:spPr>
            <a:xfrm>
              <a:off x="1" y="195486"/>
              <a:ext cx="755576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" name="五边形 12"/>
            <p:cNvSpPr/>
            <p:nvPr/>
          </p:nvSpPr>
          <p:spPr>
            <a:xfrm>
              <a:off x="-786" y="197101"/>
              <a:ext cx="755576" cy="88633"/>
            </a:xfrm>
            <a:prstGeom prst="homePlate">
              <a:avLst/>
            </a:prstGeom>
            <a:solidFill>
              <a:schemeClr val="bg1">
                <a:alpha val="3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4" name="内容占位符 1"/>
          <p:cNvSpPr txBox="1">
            <a:spLocks/>
          </p:cNvSpPr>
          <p:nvPr/>
        </p:nvSpPr>
        <p:spPr>
          <a:xfrm>
            <a:off x="498397" y="2200880"/>
            <a:ext cx="6359619" cy="1234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76263" marR="0" lvl="1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itchFamily="49" charset="-122"/>
                <a:ea typeface="+mn-ea"/>
                <a:cs typeface="+mn-cs"/>
              </a:rPr>
              <a:t>存储位置、长度</a:t>
            </a:r>
            <a:endParaRPr kumimoji="0" lang="en-US" altLang="zh-CN" sz="25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itchFamily="49" charset="-122"/>
              <a:ea typeface="+mn-ea"/>
              <a:cs typeface="+mn-cs"/>
            </a:endParaRPr>
          </a:p>
          <a:p>
            <a:pPr marL="576263" lvl="1" indent="-274320" fontAlgn="auto">
              <a:spcBef>
                <a:spcPct val="20000"/>
              </a:spcBef>
              <a:spcAft>
                <a:spcPts val="0"/>
              </a:spcAft>
              <a:buSzPct val="100000"/>
              <a:buFont typeface="Wingdings" pitchFamily="2" charset="2"/>
              <a:buChar char="Ø"/>
              <a:defRPr/>
            </a:pPr>
            <a:r>
              <a:rPr lang="zh-CN" altLang="en-US" sz="2500" b="1" dirty="0">
                <a:latin typeface="楷体" pitchFamily="49" charset="-122"/>
                <a:ea typeface="+mn-ea"/>
              </a:rPr>
              <a:t>值</a:t>
            </a:r>
            <a:endParaRPr lang="en-US" altLang="zh-CN" sz="2500" b="1" dirty="0">
              <a:latin typeface="楷体" pitchFamily="49" charset="-122"/>
              <a:ea typeface="+mn-ea"/>
            </a:endParaRPr>
          </a:p>
          <a:p>
            <a:pPr marL="576263" marR="0" lvl="1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endParaRPr kumimoji="0" lang="zh-CN" altLang="en-US" sz="25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itchFamily="49" charset="-122"/>
              <a:ea typeface="+mn-ea"/>
              <a:cs typeface="+mn-cs"/>
            </a:endParaRPr>
          </a:p>
          <a:p>
            <a:pPr marL="301943" marR="0" lvl="1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073E87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tabLst/>
              <a:defRPr/>
            </a:pP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tabLst/>
              <a:defRPr/>
            </a:pP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5" name="内容占位符 1"/>
          <p:cNvSpPr txBox="1">
            <a:spLocks/>
          </p:cNvSpPr>
          <p:nvPr/>
        </p:nvSpPr>
        <p:spPr>
          <a:xfrm>
            <a:off x="500034" y="843558"/>
            <a:ext cx="7200915" cy="3226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74320" lvl="0" indent="-274320" fontAlgn="auto">
              <a:spcBef>
                <a:spcPct val="20000"/>
              </a:spcBef>
              <a:spcAft>
                <a:spcPts val="0"/>
              </a:spcAft>
              <a:buSzPct val="100000"/>
              <a:buFont typeface="Wingdings" pitchFamily="2" charset="2"/>
              <a:buChar char="Ø"/>
              <a:defRPr/>
            </a:pPr>
            <a:r>
              <a:rPr lang="zh-CN" altLang="en-US" sz="3000" b="1" dirty="0">
                <a:solidFill>
                  <a:prstClr val="black"/>
                </a:solidFill>
                <a:latin typeface="Times New Roman"/>
                <a:ea typeface="华文楷体" panose="02010600040101010101" pitchFamily="2" charset="-122"/>
              </a:rPr>
              <a:t>收集标识符的属性信息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6" name="内容占位符 1"/>
          <p:cNvSpPr txBox="1">
            <a:spLocks/>
          </p:cNvSpPr>
          <p:nvPr/>
        </p:nvSpPr>
        <p:spPr>
          <a:xfrm>
            <a:off x="498397" y="1772252"/>
            <a:ext cx="6359619" cy="27976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76263" marR="0" lvl="1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itchFamily="49" charset="-122"/>
                <a:ea typeface="+mn-ea"/>
                <a:cs typeface="+mn-cs"/>
              </a:rPr>
              <a:t>类型 </a:t>
            </a: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(Type)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7" name="内容占位符 1"/>
          <p:cNvSpPr txBox="1">
            <a:spLocks/>
          </p:cNvSpPr>
          <p:nvPr/>
        </p:nvSpPr>
        <p:spPr>
          <a:xfrm>
            <a:off x="804834" y="1343624"/>
            <a:ext cx="7200915" cy="15117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itchFamily="49" charset="-122"/>
                <a:ea typeface="+mn-ea"/>
                <a:cs typeface="+mn-cs"/>
              </a:rPr>
              <a:t>种属</a:t>
            </a:r>
            <a:r>
              <a:rPr kumimoji="0" lang="zh-CN" altLang="en-US" sz="2500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itchFamily="49" charset="-122"/>
                <a:ea typeface="+mn-ea"/>
                <a:cs typeface="+mn-cs"/>
              </a:rPr>
              <a:t> </a:t>
            </a: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(Kind)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2661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内容占位符 1"/>
          <p:cNvSpPr txBox="1">
            <a:spLocks/>
          </p:cNvSpPr>
          <p:nvPr/>
        </p:nvSpPr>
        <p:spPr>
          <a:xfrm>
            <a:off x="498397" y="2200880"/>
            <a:ext cx="6359619" cy="19339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76263" marR="0" lvl="1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itchFamily="49" charset="-122"/>
                <a:ea typeface="+mn-ea"/>
                <a:cs typeface="+mn-cs"/>
              </a:rPr>
              <a:t>存储位置、长度</a:t>
            </a:r>
            <a:endParaRPr kumimoji="0" lang="en-US" altLang="zh-CN" sz="25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itchFamily="49" charset="-122"/>
              <a:ea typeface="+mn-ea"/>
              <a:cs typeface="+mn-cs"/>
            </a:endParaRPr>
          </a:p>
          <a:p>
            <a:pPr marL="576263" marR="0" lvl="1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r>
              <a:rPr lang="zh-CN" altLang="en-US" sz="2500" b="1" dirty="0">
                <a:latin typeface="楷体" pitchFamily="49" charset="-122"/>
                <a:ea typeface="+mn-ea"/>
              </a:rPr>
              <a:t>值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073E87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tabLst/>
              <a:defRPr/>
            </a:pP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tabLst/>
              <a:defRPr/>
            </a:pP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95547" y="3100479"/>
            <a:ext cx="7505477" cy="1034358"/>
          </a:xfrm>
        </p:spPr>
        <p:txBody>
          <a:bodyPr>
            <a:normAutofit/>
          </a:bodyPr>
          <a:lstStyle/>
          <a:p>
            <a:pPr lvl="1">
              <a:buClrTx/>
              <a:buFont typeface="Wingdings" pitchFamily="2" charset="2"/>
              <a:buChar char="Ø"/>
            </a:pPr>
            <a:r>
              <a:rPr lang="zh-CN" altLang="en-US" sz="2500" b="1" dirty="0">
                <a:solidFill>
                  <a:schemeClr val="tx1"/>
                </a:solidFill>
                <a:latin typeface="楷体" pitchFamily="49" charset="-122"/>
              </a:rPr>
              <a:t>作用域</a:t>
            </a:r>
            <a:r>
              <a:rPr lang="en-US" altLang="zh-CN" sz="2500" b="1" dirty="0">
                <a:solidFill>
                  <a:schemeClr val="tx1"/>
                </a:solidFill>
                <a:cs typeface="Times New Roman" pitchFamily="18" charset="0"/>
              </a:rPr>
              <a:t> </a:t>
            </a:r>
          </a:p>
          <a:p>
            <a:pPr lvl="1">
              <a:buClrTx/>
              <a:buFont typeface="Wingdings" pitchFamily="2" charset="2"/>
              <a:buChar char="Ø"/>
            </a:pPr>
            <a:r>
              <a:rPr lang="zh-CN" altLang="en-US" sz="2500" b="1" dirty="0">
                <a:solidFill>
                  <a:schemeClr val="tx1"/>
                </a:solidFill>
                <a:latin typeface="Times New Roman"/>
              </a:rPr>
              <a:t>参数和返回值信息</a:t>
            </a:r>
            <a:endParaRPr lang="en-US" altLang="zh-CN" sz="2500" b="1" dirty="0">
              <a:solidFill>
                <a:schemeClr val="tx1"/>
              </a:solidFill>
              <a:latin typeface="Times New Roman"/>
            </a:endParaRPr>
          </a:p>
          <a:p>
            <a:pPr lvl="1"/>
            <a:endParaRPr lang="en-US" altLang="zh-CN" sz="1600" b="1" dirty="0">
              <a:solidFill>
                <a:srgbClr val="073E87"/>
              </a:solidFill>
              <a:ea typeface="楷体_GB2312" pitchFamily="49" charset="-122"/>
            </a:endParaRPr>
          </a:p>
          <a:p>
            <a:endParaRPr lang="zh-CN" altLang="en-US" sz="2000" dirty="0"/>
          </a:p>
          <a:p>
            <a:endParaRPr lang="zh-CN" altLang="en-US" sz="2000" dirty="0"/>
          </a:p>
        </p:txBody>
      </p:sp>
      <p:sp>
        <p:nvSpPr>
          <p:cNvPr id="10" name="标题 2"/>
          <p:cNvSpPr>
            <a:spLocks noGrp="1"/>
          </p:cNvSpPr>
          <p:nvPr>
            <p:ph type="title"/>
          </p:nvPr>
        </p:nvSpPr>
        <p:spPr>
          <a:xfrm>
            <a:off x="755576" y="267494"/>
            <a:ext cx="7931224" cy="360040"/>
          </a:xfrm>
        </p:spPr>
        <p:txBody>
          <a:bodyPr>
            <a:noAutofit/>
          </a:bodyPr>
          <a:lstStyle/>
          <a:p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语义分析的主要任务</a:t>
            </a:r>
            <a:endParaRPr lang="en-US" altLang="zh-CN" sz="3000" spc="3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1" name="组合 14"/>
          <p:cNvGrpSpPr/>
          <p:nvPr/>
        </p:nvGrpSpPr>
        <p:grpSpPr>
          <a:xfrm>
            <a:off x="-786" y="195486"/>
            <a:ext cx="756363" cy="432048"/>
            <a:chOff x="-786" y="195486"/>
            <a:chExt cx="756363" cy="432048"/>
          </a:xfrm>
        </p:grpSpPr>
        <p:sp>
          <p:nvSpPr>
            <p:cNvPr id="12" name="五边形 11"/>
            <p:cNvSpPr/>
            <p:nvPr/>
          </p:nvSpPr>
          <p:spPr>
            <a:xfrm>
              <a:off x="1" y="195486"/>
              <a:ext cx="755576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" name="五边形 12"/>
            <p:cNvSpPr/>
            <p:nvPr/>
          </p:nvSpPr>
          <p:spPr>
            <a:xfrm>
              <a:off x="-786" y="197101"/>
              <a:ext cx="755576" cy="88633"/>
            </a:xfrm>
            <a:prstGeom prst="homePlate">
              <a:avLst/>
            </a:prstGeom>
            <a:solidFill>
              <a:schemeClr val="bg1">
                <a:alpha val="3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5" name="内容占位符 1"/>
          <p:cNvSpPr txBox="1">
            <a:spLocks/>
          </p:cNvSpPr>
          <p:nvPr/>
        </p:nvSpPr>
        <p:spPr>
          <a:xfrm>
            <a:off x="500034" y="843558"/>
            <a:ext cx="7200915" cy="3226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74320" lvl="0" indent="-274320" fontAlgn="auto">
              <a:spcBef>
                <a:spcPct val="20000"/>
              </a:spcBef>
              <a:spcAft>
                <a:spcPts val="0"/>
              </a:spcAft>
              <a:buSzPct val="100000"/>
              <a:buFont typeface="Wingdings" pitchFamily="2" charset="2"/>
              <a:buChar char="Ø"/>
              <a:defRPr/>
            </a:pPr>
            <a:r>
              <a:rPr lang="zh-CN" altLang="en-US" sz="3000" b="1" dirty="0">
                <a:solidFill>
                  <a:prstClr val="black"/>
                </a:solidFill>
                <a:latin typeface="Times New Roman"/>
                <a:ea typeface="华文楷体" panose="02010600040101010101" pitchFamily="2" charset="-122"/>
              </a:rPr>
              <a:t>收集标识符的属性信息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6" name="内容占位符 1"/>
          <p:cNvSpPr txBox="1">
            <a:spLocks/>
          </p:cNvSpPr>
          <p:nvPr/>
        </p:nvSpPr>
        <p:spPr>
          <a:xfrm>
            <a:off x="498397" y="1772252"/>
            <a:ext cx="6359619" cy="3226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76263" marR="0" lvl="1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itchFamily="49" charset="-122"/>
                <a:ea typeface="+mn-ea"/>
                <a:cs typeface="+mn-cs"/>
              </a:rPr>
              <a:t>类型 </a:t>
            </a: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(Type)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7" name="内容占位符 1"/>
          <p:cNvSpPr txBox="1">
            <a:spLocks/>
          </p:cNvSpPr>
          <p:nvPr/>
        </p:nvSpPr>
        <p:spPr>
          <a:xfrm>
            <a:off x="804834" y="1343624"/>
            <a:ext cx="7200915" cy="15117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itchFamily="49" charset="-122"/>
                <a:ea typeface="+mn-ea"/>
                <a:cs typeface="+mn-cs"/>
              </a:rPr>
              <a:t>种属</a:t>
            </a:r>
            <a:r>
              <a:rPr kumimoji="0" lang="zh-CN" altLang="en-US" sz="2500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itchFamily="49" charset="-122"/>
                <a:ea typeface="+mn-ea"/>
                <a:cs typeface="+mn-cs"/>
              </a:rPr>
              <a:t> </a:t>
            </a: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(Kind)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881291" y="1481931"/>
            <a:ext cx="20676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符号表</a:t>
            </a:r>
            <a:r>
              <a:rPr lang="en-US" altLang="zh-CN" sz="1400" b="1" dirty="0">
                <a:latin typeface="楷体" pitchFamily="49" charset="-122"/>
              </a:rPr>
              <a:t>(</a:t>
            </a: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Symbol Table)</a:t>
            </a:r>
            <a:endParaRPr lang="zh-CN" altLang="en-US" b="1" dirty="0"/>
          </a:p>
        </p:txBody>
      </p:sp>
      <p:sp>
        <p:nvSpPr>
          <p:cNvPr id="20" name="矩形 19"/>
          <p:cNvSpPr/>
          <p:nvPr/>
        </p:nvSpPr>
        <p:spPr>
          <a:xfrm>
            <a:off x="3758210" y="4434259"/>
            <a:ext cx="5134270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符号表是用于存放标识符的属性信息的数据结构</a:t>
            </a:r>
            <a:endParaRPr lang="en-US" altLang="zh-CN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3758210" y="1643056"/>
            <a:ext cx="5488374" cy="2965409"/>
            <a:chOff x="3758210" y="1643056"/>
            <a:chExt cx="5488374" cy="2965409"/>
          </a:xfrm>
        </p:grpSpPr>
        <p:pic>
          <p:nvPicPr>
            <p:cNvPr id="18" name="Picture 2" descr="E:\工大编译\ppt\图片3副本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758210" y="1643056"/>
              <a:ext cx="5488374" cy="2965409"/>
            </a:xfrm>
            <a:prstGeom prst="rect">
              <a:avLst/>
            </a:prstGeom>
            <a:noFill/>
          </p:spPr>
        </p:pic>
        <p:sp>
          <p:nvSpPr>
            <p:cNvPr id="3" name="矩形 2"/>
            <p:cNvSpPr/>
            <p:nvPr/>
          </p:nvSpPr>
          <p:spPr>
            <a:xfrm>
              <a:off x="3851920" y="2200880"/>
              <a:ext cx="360040" cy="13069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3880976" y="3435846"/>
              <a:ext cx="5184576" cy="9611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4265232" y="2096357"/>
              <a:ext cx="1152128" cy="2479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SIMPLE</a:t>
              </a:r>
              <a:endPara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4283968" y="2355727"/>
              <a:ext cx="1152128" cy="2336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SYMBLE</a:t>
              </a:r>
              <a:endPara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4305670" y="2616224"/>
              <a:ext cx="1152128" cy="2182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TABLE</a:t>
              </a:r>
              <a:endPara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4305669" y="2864614"/>
              <a:ext cx="929777" cy="2149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4383253" y="3131978"/>
              <a:ext cx="929777" cy="2470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88024" y="2864614"/>
              <a:ext cx="204572" cy="2301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80640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内容占位符 1"/>
          <p:cNvSpPr txBox="1">
            <a:spLocks/>
          </p:cNvSpPr>
          <p:nvPr/>
        </p:nvSpPr>
        <p:spPr>
          <a:xfrm>
            <a:off x="498397" y="2200880"/>
            <a:ext cx="6359619" cy="19339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76263" lvl="1" indent="-274320" fontAlgn="auto">
              <a:spcBef>
                <a:spcPct val="20000"/>
              </a:spcBef>
              <a:spcAft>
                <a:spcPts val="0"/>
              </a:spcAft>
              <a:buSzPct val="100000"/>
              <a:buFont typeface="Wingdings" pitchFamily="2" charset="2"/>
              <a:buChar char="Ø"/>
              <a:defRPr/>
            </a:pPr>
            <a:r>
              <a:rPr lang="zh-CN" altLang="en-US" sz="2500" b="1" dirty="0">
                <a:solidFill>
                  <a:prstClr val="black"/>
                </a:solidFill>
                <a:latin typeface="楷体" pitchFamily="49" charset="-122"/>
                <a:ea typeface="华文楷体" panose="02010600040101010101" pitchFamily="2" charset="-122"/>
              </a:rPr>
              <a:t>存储位置、长度</a:t>
            </a:r>
            <a:endParaRPr lang="en-US" altLang="zh-CN" sz="2500" b="1" dirty="0">
              <a:solidFill>
                <a:prstClr val="black"/>
              </a:solidFill>
              <a:latin typeface="楷体" pitchFamily="49" charset="-122"/>
              <a:ea typeface="华文楷体" panose="02010600040101010101" pitchFamily="2" charset="-122"/>
            </a:endParaRPr>
          </a:p>
          <a:p>
            <a:pPr marL="576263" lvl="1" indent="-274320" fontAlgn="auto">
              <a:spcBef>
                <a:spcPct val="20000"/>
              </a:spcBef>
              <a:spcAft>
                <a:spcPts val="0"/>
              </a:spcAft>
              <a:buSzPct val="100000"/>
              <a:buFont typeface="Wingdings" pitchFamily="2" charset="2"/>
              <a:buChar char="Ø"/>
              <a:defRPr/>
            </a:pPr>
            <a:r>
              <a:rPr lang="zh-CN" altLang="en-US" sz="2500" b="1" dirty="0">
                <a:solidFill>
                  <a:prstClr val="black"/>
                </a:solidFill>
                <a:latin typeface="楷体" pitchFamily="49" charset="-122"/>
                <a:ea typeface="华文楷体" panose="02010600040101010101" pitchFamily="2" charset="-122"/>
              </a:rPr>
              <a:t>值</a:t>
            </a:r>
            <a:endParaRPr lang="en-US" altLang="zh-CN" sz="1600" b="1" dirty="0">
              <a:solidFill>
                <a:srgbClr val="073E87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274320" indent="-274320" fontAlgn="auto">
              <a:spcBef>
                <a:spcPct val="20000"/>
              </a:spcBef>
              <a:spcAft>
                <a:spcPts val="0"/>
              </a:spcAft>
              <a:buClr>
                <a:srgbClr val="31B6FD"/>
              </a:buClr>
              <a:buSzPct val="100000"/>
              <a:buFont typeface="Symbol" pitchFamily="18" charset="2"/>
              <a:buChar char=""/>
              <a:defRPr/>
            </a:pPr>
            <a:endParaRPr lang="zh-CN" altLang="en-US" sz="2000" dirty="0">
              <a:solidFill>
                <a:srgbClr val="073E87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marL="274320" indent="-274320" fontAlgn="auto">
              <a:spcBef>
                <a:spcPct val="20000"/>
              </a:spcBef>
              <a:spcAft>
                <a:spcPts val="0"/>
              </a:spcAft>
              <a:buClr>
                <a:srgbClr val="31B6FD"/>
              </a:buClr>
              <a:buSzPct val="100000"/>
              <a:buFont typeface="Symbol" pitchFamily="18" charset="2"/>
              <a:buChar char=""/>
              <a:defRPr/>
            </a:pPr>
            <a:endParaRPr lang="zh-CN" altLang="en-US" sz="2000" dirty="0">
              <a:solidFill>
                <a:srgbClr val="073E87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95547" y="3100479"/>
            <a:ext cx="7505477" cy="1034358"/>
          </a:xfrm>
        </p:spPr>
        <p:txBody>
          <a:bodyPr>
            <a:normAutofit/>
          </a:bodyPr>
          <a:lstStyle/>
          <a:p>
            <a:pPr lvl="1">
              <a:buClrTx/>
              <a:buFont typeface="Wingdings" pitchFamily="2" charset="2"/>
              <a:buChar char="Ø"/>
            </a:pPr>
            <a:r>
              <a:rPr lang="zh-CN" altLang="en-US" sz="2500" b="1" dirty="0">
                <a:solidFill>
                  <a:schemeClr val="tx1"/>
                </a:solidFill>
                <a:latin typeface="楷体" pitchFamily="49" charset="-122"/>
              </a:rPr>
              <a:t>作用域</a:t>
            </a:r>
            <a:r>
              <a:rPr lang="en-US" altLang="zh-CN" sz="2500" b="1" dirty="0">
                <a:solidFill>
                  <a:schemeClr val="tx1"/>
                </a:solidFill>
                <a:cs typeface="Times New Roman" pitchFamily="18" charset="0"/>
              </a:rPr>
              <a:t> </a:t>
            </a:r>
          </a:p>
          <a:p>
            <a:pPr lvl="1">
              <a:buClrTx/>
              <a:buFont typeface="Wingdings" pitchFamily="2" charset="2"/>
              <a:buChar char="Ø"/>
            </a:pPr>
            <a:r>
              <a:rPr lang="zh-CN" altLang="en-US" sz="2500" b="1" dirty="0">
                <a:solidFill>
                  <a:schemeClr val="tx1"/>
                </a:solidFill>
                <a:latin typeface="Times New Roman"/>
              </a:rPr>
              <a:t>参数和返回值信息</a:t>
            </a:r>
            <a:endParaRPr lang="en-US" altLang="zh-CN" sz="2500" b="1" dirty="0">
              <a:solidFill>
                <a:schemeClr val="tx1"/>
              </a:solidFill>
              <a:latin typeface="Times New Roman"/>
            </a:endParaRPr>
          </a:p>
          <a:p>
            <a:pPr lvl="1"/>
            <a:endParaRPr lang="en-US" altLang="zh-CN" sz="1600" b="1" dirty="0">
              <a:solidFill>
                <a:srgbClr val="073E87"/>
              </a:solidFill>
              <a:ea typeface="楷体_GB2312" pitchFamily="49" charset="-122"/>
            </a:endParaRPr>
          </a:p>
          <a:p>
            <a:endParaRPr lang="zh-CN" altLang="en-US" sz="2000" dirty="0"/>
          </a:p>
          <a:p>
            <a:endParaRPr lang="zh-CN" altLang="en-US" sz="2000" dirty="0"/>
          </a:p>
        </p:txBody>
      </p:sp>
      <p:sp>
        <p:nvSpPr>
          <p:cNvPr id="10" name="标题 2"/>
          <p:cNvSpPr>
            <a:spLocks noGrp="1"/>
          </p:cNvSpPr>
          <p:nvPr>
            <p:ph type="title"/>
          </p:nvPr>
        </p:nvSpPr>
        <p:spPr>
          <a:xfrm>
            <a:off x="755576" y="267494"/>
            <a:ext cx="7931224" cy="360040"/>
          </a:xfrm>
        </p:spPr>
        <p:txBody>
          <a:bodyPr>
            <a:noAutofit/>
          </a:bodyPr>
          <a:lstStyle/>
          <a:p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语义分析的主要任务</a:t>
            </a:r>
            <a:endParaRPr lang="en-US" altLang="zh-CN" sz="3000" spc="3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1" name="组合 14"/>
          <p:cNvGrpSpPr/>
          <p:nvPr/>
        </p:nvGrpSpPr>
        <p:grpSpPr>
          <a:xfrm>
            <a:off x="-786" y="195486"/>
            <a:ext cx="756363" cy="432048"/>
            <a:chOff x="-786" y="195486"/>
            <a:chExt cx="756363" cy="432048"/>
          </a:xfrm>
        </p:grpSpPr>
        <p:sp>
          <p:nvSpPr>
            <p:cNvPr id="12" name="五边形 11"/>
            <p:cNvSpPr/>
            <p:nvPr/>
          </p:nvSpPr>
          <p:spPr>
            <a:xfrm>
              <a:off x="1" y="195486"/>
              <a:ext cx="755576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3" name="五边形 12"/>
            <p:cNvSpPr/>
            <p:nvPr/>
          </p:nvSpPr>
          <p:spPr>
            <a:xfrm>
              <a:off x="-786" y="197101"/>
              <a:ext cx="755576" cy="88633"/>
            </a:xfrm>
            <a:prstGeom prst="homePlate">
              <a:avLst/>
            </a:prstGeom>
            <a:solidFill>
              <a:schemeClr val="bg1">
                <a:alpha val="3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15" name="内容占位符 1"/>
          <p:cNvSpPr txBox="1">
            <a:spLocks/>
          </p:cNvSpPr>
          <p:nvPr/>
        </p:nvSpPr>
        <p:spPr>
          <a:xfrm>
            <a:off x="500034" y="843558"/>
            <a:ext cx="7200915" cy="3226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74320" indent="-274320" fontAlgn="auto">
              <a:spcBef>
                <a:spcPct val="20000"/>
              </a:spcBef>
              <a:spcAft>
                <a:spcPts val="0"/>
              </a:spcAft>
              <a:buSzPct val="100000"/>
              <a:buFont typeface="Wingdings" pitchFamily="2" charset="2"/>
              <a:buChar char="Ø"/>
              <a:defRPr/>
            </a:pPr>
            <a:r>
              <a:rPr lang="zh-CN" altLang="en-US" sz="3000" b="1" dirty="0">
                <a:solidFill>
                  <a:prstClr val="black"/>
                </a:solidFill>
                <a:latin typeface="Times New Roman"/>
                <a:ea typeface="华文楷体" panose="02010600040101010101" pitchFamily="2" charset="-122"/>
              </a:rPr>
              <a:t>收集标识符的属性信息</a:t>
            </a:r>
            <a:endParaRPr lang="zh-CN" altLang="en-US" sz="3000" dirty="0">
              <a:solidFill>
                <a:srgbClr val="073E87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sp>
        <p:nvSpPr>
          <p:cNvPr id="16" name="内容占位符 1"/>
          <p:cNvSpPr txBox="1">
            <a:spLocks/>
          </p:cNvSpPr>
          <p:nvPr/>
        </p:nvSpPr>
        <p:spPr>
          <a:xfrm>
            <a:off x="498397" y="1772252"/>
            <a:ext cx="6359619" cy="3226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76263" lvl="1" indent="-274320" fontAlgn="auto">
              <a:spcBef>
                <a:spcPct val="20000"/>
              </a:spcBef>
              <a:spcAft>
                <a:spcPts val="0"/>
              </a:spcAft>
              <a:buClr>
                <a:prstClr val="black"/>
              </a:buClr>
              <a:buSzPct val="100000"/>
              <a:buFont typeface="Wingdings" pitchFamily="2" charset="2"/>
              <a:buChar char="Ø"/>
              <a:defRPr/>
            </a:pPr>
            <a:r>
              <a:rPr lang="zh-CN" altLang="en-US" sz="2500" b="1" dirty="0">
                <a:solidFill>
                  <a:prstClr val="black"/>
                </a:solidFill>
                <a:latin typeface="楷体" pitchFamily="49" charset="-122"/>
                <a:ea typeface="华文楷体" panose="02010600040101010101" pitchFamily="2" charset="-122"/>
              </a:rPr>
              <a:t>类型 </a:t>
            </a:r>
            <a:r>
              <a:rPr lang="en-US" altLang="zh-CN" sz="25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(Type)</a:t>
            </a:r>
            <a:endParaRPr lang="zh-CN" altLang="en-US" sz="2000" dirty="0">
              <a:solidFill>
                <a:srgbClr val="073E87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sp>
        <p:nvSpPr>
          <p:cNvPr id="17" name="内容占位符 1"/>
          <p:cNvSpPr txBox="1">
            <a:spLocks/>
          </p:cNvSpPr>
          <p:nvPr/>
        </p:nvSpPr>
        <p:spPr>
          <a:xfrm>
            <a:off x="804834" y="1343624"/>
            <a:ext cx="7200915" cy="15117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74320" indent="-274320" fontAlgn="auto">
              <a:spcBef>
                <a:spcPct val="20000"/>
              </a:spcBef>
              <a:spcAft>
                <a:spcPts val="0"/>
              </a:spcAft>
              <a:buSzPct val="100000"/>
              <a:buFont typeface="Wingdings" pitchFamily="2" charset="2"/>
              <a:buChar char="Ø"/>
              <a:defRPr/>
            </a:pPr>
            <a:r>
              <a:rPr lang="zh-CN" altLang="en-US" sz="2500" b="1" dirty="0">
                <a:solidFill>
                  <a:prstClr val="black"/>
                </a:solidFill>
                <a:latin typeface="楷体" pitchFamily="49" charset="-122"/>
                <a:ea typeface="华文楷体" panose="02010600040101010101" pitchFamily="2" charset="-122"/>
              </a:rPr>
              <a:t>种属 </a:t>
            </a:r>
            <a:r>
              <a:rPr lang="en-US" altLang="zh-CN" sz="25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(Kind)</a:t>
            </a:r>
            <a:endParaRPr lang="zh-CN" altLang="en-US" sz="2000" dirty="0">
              <a:solidFill>
                <a:srgbClr val="073E87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pic>
        <p:nvPicPr>
          <p:cNvPr id="18" name="Picture 2" descr="E:\工大编译\ppt\图片3副本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58210" y="1643056"/>
            <a:ext cx="5488374" cy="2965409"/>
          </a:xfrm>
          <a:prstGeom prst="rect">
            <a:avLst/>
          </a:prstGeom>
          <a:noFill/>
        </p:spPr>
      </p:pic>
      <p:sp>
        <p:nvSpPr>
          <p:cNvPr id="19" name="矩形 18"/>
          <p:cNvSpPr/>
          <p:nvPr/>
        </p:nvSpPr>
        <p:spPr>
          <a:xfrm>
            <a:off x="4881291" y="1481931"/>
            <a:ext cx="20676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符号表</a:t>
            </a:r>
            <a:r>
              <a:rPr lang="en-US" altLang="zh-CN" sz="1400" b="1" dirty="0">
                <a:solidFill>
                  <a:prstClr val="black"/>
                </a:solidFill>
                <a:latin typeface="楷体" pitchFamily="49" charset="-122"/>
              </a:rPr>
              <a:t>(</a:t>
            </a:r>
            <a:r>
              <a:rPr lang="en-US" altLang="zh-CN" sz="1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Symbol Table)</a:t>
            </a:r>
            <a:endParaRPr lang="zh-CN" altLang="en-US" b="1" dirty="0">
              <a:solidFill>
                <a:prstClr val="black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758210" y="4434259"/>
            <a:ext cx="5134270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符号表是用于存放标识符的属性信息的数据结构</a:t>
            </a:r>
            <a:endParaRPr lang="en-US" altLang="zh-CN" b="1" dirty="0">
              <a:solidFill>
                <a:prstClr val="black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2202014" y="4074219"/>
            <a:ext cx="1577898" cy="369332"/>
            <a:chOff x="2057998" y="3867894"/>
            <a:chExt cx="1577898" cy="369332"/>
          </a:xfrm>
        </p:grpSpPr>
        <p:cxnSp>
          <p:nvCxnSpPr>
            <p:cNvPr id="4" name="直接箭头连接符 3"/>
            <p:cNvCxnSpPr/>
            <p:nvPr/>
          </p:nvCxnSpPr>
          <p:spPr>
            <a:xfrm flipV="1">
              <a:off x="3116119" y="4011910"/>
              <a:ext cx="519777" cy="18537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矩形 4"/>
            <p:cNvSpPr/>
            <p:nvPr/>
          </p:nvSpPr>
          <p:spPr>
            <a:xfrm>
              <a:off x="2057998" y="3867894"/>
              <a:ext cx="111440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字符串表</a:t>
              </a:r>
              <a:endParaRPr lang="zh-CN" altLang="en-US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  <p:sp>
        <p:nvSpPr>
          <p:cNvPr id="21" name="AutoShape 73"/>
          <p:cNvSpPr>
            <a:spLocks noChangeArrowheads="1"/>
          </p:cNvSpPr>
          <p:nvPr/>
        </p:nvSpPr>
        <p:spPr bwMode="auto">
          <a:xfrm>
            <a:off x="4499992" y="251718"/>
            <a:ext cx="4627789" cy="962710"/>
          </a:xfrm>
          <a:prstGeom prst="cloudCallout">
            <a:avLst>
              <a:gd name="adj1" fmla="val -45191"/>
              <a:gd name="adj2" fmla="val 168737"/>
            </a:avLst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zh-CN" altLang="en-US" sz="2000" b="1" kern="0" dirty="0">
                <a:solidFill>
                  <a:prstClr val="black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符号表中</a:t>
            </a:r>
            <a:r>
              <a:rPr lang="zh-CN" altLang="en-US" sz="2000" b="1" kern="0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为什么要设计</a:t>
            </a:r>
            <a:r>
              <a:rPr lang="zh-CN" altLang="en-US" sz="2000" b="1" kern="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字符串表</a:t>
            </a:r>
            <a:r>
              <a:rPr lang="zh-CN" altLang="en-US" sz="2000" b="1" kern="0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这样一种数据结构？</a:t>
            </a:r>
          </a:p>
        </p:txBody>
      </p:sp>
    </p:spTree>
    <p:extLst>
      <p:ext uri="{BB962C8B-B14F-4D97-AF65-F5344CB8AC3E}">
        <p14:creationId xmlns:p14="http://schemas.microsoft.com/office/powerpoint/2010/main" val="603702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4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9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4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4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1"/>
      <p:bldP spid="20" grpId="1" animBg="1"/>
      <p:bldP spid="21" grpId="0" animBg="1"/>
      <p:bldP spid="21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95547" y="1464652"/>
            <a:ext cx="8862799" cy="5643602"/>
          </a:xfrm>
        </p:spPr>
        <p:txBody>
          <a:bodyPr>
            <a:normAutofit/>
          </a:bodyPr>
          <a:lstStyle/>
          <a:p>
            <a:pPr>
              <a:lnSpc>
                <a:spcPts val="2500"/>
              </a:lnSpc>
              <a:buClrTx/>
              <a:buFont typeface="Wingdings" pitchFamily="2" charset="2"/>
              <a:buChar char="Ø"/>
            </a:pPr>
            <a:r>
              <a:rPr lang="zh-CN" altLang="en-US" sz="3000" b="1" dirty="0">
                <a:solidFill>
                  <a:schemeClr val="tx1"/>
                </a:solidFill>
              </a:rPr>
              <a:t>语义</a:t>
            </a:r>
            <a:r>
              <a:rPr lang="zh-CN" altLang="en-US" sz="3000" b="1" dirty="0">
                <a:solidFill>
                  <a:prstClr val="black"/>
                </a:solidFill>
              </a:rPr>
              <a:t>检查</a:t>
            </a:r>
            <a:endParaRPr lang="en-US" altLang="zh-CN" sz="3000" b="1" dirty="0">
              <a:solidFill>
                <a:prstClr val="black"/>
              </a:solidFill>
            </a:endParaRPr>
          </a:p>
          <a:p>
            <a:pPr lvl="1">
              <a:lnSpc>
                <a:spcPts val="2000"/>
              </a:lnSpc>
              <a:buClrTx/>
              <a:buFont typeface="Wingdings" pitchFamily="2" charset="2"/>
              <a:buChar char="Ø"/>
            </a:pPr>
            <a:r>
              <a:rPr lang="zh-CN" altLang="en-US" sz="1800" b="1" dirty="0">
                <a:solidFill>
                  <a:prstClr val="black"/>
                </a:solidFill>
              </a:rPr>
              <a:t> 变量（包括数组、指针、结构体）或过程</a:t>
            </a:r>
            <a:r>
              <a:rPr lang="zh-CN" altLang="en-US" sz="1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未经声明就使用</a:t>
            </a:r>
          </a:p>
          <a:p>
            <a:pPr lvl="1">
              <a:lnSpc>
                <a:spcPts val="2000"/>
              </a:lnSpc>
              <a:buClrTx/>
              <a:buFont typeface="Wingdings" pitchFamily="2" charset="2"/>
              <a:buChar char="Ø"/>
            </a:pPr>
            <a:r>
              <a:rPr lang="zh-CN" altLang="en-US" sz="1800" b="1" dirty="0">
                <a:solidFill>
                  <a:prstClr val="black"/>
                </a:solidFill>
              </a:rPr>
              <a:t> 变量（包括数组、指针、结构体）或过程名</a:t>
            </a:r>
            <a:r>
              <a:rPr lang="zh-CN" altLang="en-US" sz="1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重复声明</a:t>
            </a:r>
          </a:p>
          <a:p>
            <a:pPr lvl="1">
              <a:lnSpc>
                <a:spcPts val="2000"/>
              </a:lnSpc>
              <a:buClrTx/>
              <a:buFont typeface="Wingdings" pitchFamily="2" charset="2"/>
              <a:buChar char="Ø"/>
            </a:pPr>
            <a:r>
              <a:rPr lang="zh-CN" altLang="en-US" sz="1800" b="1" dirty="0">
                <a:solidFill>
                  <a:schemeClr val="tx1"/>
                </a:solidFill>
              </a:rPr>
              <a:t> </a:t>
            </a:r>
            <a:r>
              <a:rPr lang="zh-CN" altLang="en-US" sz="1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运算分量</a:t>
            </a:r>
            <a:r>
              <a:rPr lang="zh-CN" altLang="en-US" sz="1800" b="1" dirty="0">
                <a:solidFill>
                  <a:schemeClr val="tx1"/>
                </a:solidFill>
              </a:rPr>
              <a:t>类型不匹配</a:t>
            </a:r>
          </a:p>
          <a:p>
            <a:pPr lvl="1">
              <a:lnSpc>
                <a:spcPts val="2000"/>
              </a:lnSpc>
              <a:buClrTx/>
              <a:buFont typeface="Wingdings" pitchFamily="2" charset="2"/>
              <a:buChar char="Ø"/>
            </a:pPr>
            <a:r>
              <a:rPr lang="zh-CN" altLang="en-US" sz="1800" b="1" dirty="0">
                <a:solidFill>
                  <a:prstClr val="black"/>
                </a:solidFill>
              </a:rPr>
              <a:t> </a:t>
            </a:r>
            <a:r>
              <a:rPr lang="zh-CN" altLang="en-US" sz="1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操作符</a:t>
            </a:r>
            <a:r>
              <a:rPr lang="zh-CN" altLang="en-US" sz="1800" b="1" dirty="0">
                <a:solidFill>
                  <a:schemeClr val="tx1"/>
                </a:solidFill>
              </a:rPr>
              <a:t>与</a:t>
            </a:r>
            <a:r>
              <a:rPr lang="zh-CN" altLang="en-US" sz="1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操作数</a:t>
            </a:r>
            <a:r>
              <a:rPr lang="zh-CN" altLang="en-US" sz="1800" b="1" dirty="0">
                <a:solidFill>
                  <a:prstClr val="black"/>
                </a:solidFill>
              </a:rPr>
              <a:t>之间</a:t>
            </a:r>
            <a:r>
              <a:rPr lang="zh-CN" altLang="en-US" sz="1800" b="1" dirty="0">
                <a:solidFill>
                  <a:schemeClr val="tx1"/>
                </a:solidFill>
              </a:rPr>
              <a:t>的类型不匹配</a:t>
            </a:r>
            <a:endParaRPr lang="en-US" altLang="zh-CN" sz="1800" b="1" dirty="0">
              <a:solidFill>
                <a:schemeClr val="tx1"/>
              </a:solidFill>
            </a:endParaRPr>
          </a:p>
          <a:p>
            <a:pPr lvl="2">
              <a:lnSpc>
                <a:spcPts val="18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zh-CN" altLang="en-US" sz="1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赋值号</a:t>
            </a:r>
            <a:r>
              <a:rPr lang="zh-CN" altLang="en-US" sz="1600" b="1" dirty="0">
                <a:solidFill>
                  <a:prstClr val="black"/>
                </a:solidFill>
              </a:rPr>
              <a:t>左边出现一个只有右值的表达式</a:t>
            </a:r>
            <a:endParaRPr lang="en-US" altLang="zh-CN" sz="1600" b="1" dirty="0">
              <a:solidFill>
                <a:prstClr val="black"/>
              </a:solidFill>
            </a:endParaRPr>
          </a:p>
          <a:p>
            <a:pPr lvl="2">
              <a:lnSpc>
                <a:spcPts val="18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zh-CN" altLang="en-US" sz="1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数组下标</a:t>
            </a:r>
            <a:r>
              <a:rPr lang="zh-CN" altLang="en-US" sz="1600" b="1" dirty="0">
                <a:solidFill>
                  <a:prstClr val="black"/>
                </a:solidFill>
              </a:rPr>
              <a:t>不是整数</a:t>
            </a:r>
          </a:p>
          <a:p>
            <a:pPr lvl="2">
              <a:lnSpc>
                <a:spcPts val="1800"/>
              </a:lnSpc>
              <a:buClrTx/>
              <a:buFont typeface="Wingdings" pitchFamily="2" charset="2"/>
              <a:buChar char="Ø"/>
            </a:pPr>
            <a:r>
              <a:rPr lang="zh-CN" altLang="en-US" sz="1600" b="1" dirty="0">
                <a:solidFill>
                  <a:prstClr val="black"/>
                </a:solidFill>
              </a:rPr>
              <a:t> 对</a:t>
            </a:r>
            <a:r>
              <a:rPr lang="zh-CN" altLang="en-US" sz="1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非数组变量</a:t>
            </a:r>
            <a:r>
              <a:rPr lang="zh-CN" altLang="en-US" sz="1600" b="1" dirty="0">
                <a:solidFill>
                  <a:prstClr val="black"/>
                </a:solidFill>
              </a:rPr>
              <a:t>使用</a:t>
            </a:r>
            <a:r>
              <a:rPr lang="zh-CN" altLang="en-US" sz="1600" b="1" dirty="0">
                <a:solidFill>
                  <a:schemeClr val="tx1"/>
                </a:solidFill>
              </a:rPr>
              <a:t>数组访问</a:t>
            </a:r>
            <a:r>
              <a:rPr lang="zh-CN" altLang="en-US" sz="1600" b="1" dirty="0">
                <a:solidFill>
                  <a:prstClr val="black"/>
                </a:solidFill>
              </a:rPr>
              <a:t>操作符</a:t>
            </a:r>
            <a:endParaRPr lang="en-US" altLang="zh-CN" sz="1600" b="1" dirty="0">
              <a:solidFill>
                <a:prstClr val="black"/>
              </a:solidFill>
            </a:endParaRPr>
          </a:p>
          <a:p>
            <a:pPr lvl="2">
              <a:lnSpc>
                <a:spcPts val="1800"/>
              </a:lnSpc>
              <a:buClrTx/>
              <a:buFont typeface="Wingdings" pitchFamily="2" charset="2"/>
              <a:buChar char="Ø"/>
            </a:pPr>
            <a:r>
              <a:rPr lang="zh-CN" altLang="en-US" sz="1600" b="1" dirty="0">
                <a:solidFill>
                  <a:prstClr val="black"/>
                </a:solidFill>
              </a:rPr>
              <a:t> 对</a:t>
            </a:r>
            <a:r>
              <a:rPr lang="zh-CN" altLang="en-US" sz="1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非结构体类型变量</a:t>
            </a:r>
            <a:r>
              <a:rPr lang="zh-CN" altLang="en-US" sz="1600" b="1" dirty="0">
                <a:solidFill>
                  <a:prstClr val="black"/>
                </a:solidFill>
              </a:rPr>
              <a:t>使用“</a:t>
            </a:r>
            <a:r>
              <a:rPr lang="en-US" altLang="zh-CN" sz="1600" b="1" dirty="0">
                <a:solidFill>
                  <a:prstClr val="black"/>
                </a:solidFill>
              </a:rPr>
              <a:t>.”</a:t>
            </a:r>
            <a:r>
              <a:rPr lang="zh-CN" altLang="en-US" sz="1600" b="1" dirty="0">
                <a:solidFill>
                  <a:prstClr val="black"/>
                </a:solidFill>
              </a:rPr>
              <a:t>操作符</a:t>
            </a:r>
            <a:endParaRPr lang="en-US" altLang="zh-CN" sz="1600" b="1" dirty="0">
              <a:solidFill>
                <a:prstClr val="black"/>
              </a:solidFill>
            </a:endParaRPr>
          </a:p>
          <a:p>
            <a:pPr lvl="2">
              <a:lnSpc>
                <a:spcPts val="1800"/>
              </a:lnSpc>
              <a:buClrTx/>
              <a:buFont typeface="Wingdings" pitchFamily="2" charset="2"/>
              <a:buChar char="Ø"/>
            </a:pPr>
            <a:r>
              <a:rPr lang="zh-CN" altLang="en-US" sz="1600" b="1" dirty="0">
                <a:solidFill>
                  <a:prstClr val="black"/>
                </a:solidFill>
              </a:rPr>
              <a:t> 对</a:t>
            </a:r>
            <a:r>
              <a:rPr lang="zh-CN" altLang="en-US" sz="1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非过程名</a:t>
            </a:r>
            <a:r>
              <a:rPr lang="zh-CN" altLang="en-US" sz="1600" b="1" dirty="0">
                <a:solidFill>
                  <a:prstClr val="black"/>
                </a:solidFill>
              </a:rPr>
              <a:t>使用</a:t>
            </a:r>
            <a:r>
              <a:rPr lang="zh-CN" altLang="en-US" sz="1600" b="1" dirty="0">
                <a:solidFill>
                  <a:schemeClr val="tx1"/>
                </a:solidFill>
              </a:rPr>
              <a:t>过程调用</a:t>
            </a:r>
            <a:r>
              <a:rPr lang="zh-CN" altLang="en-US" sz="1600" b="1" dirty="0">
                <a:solidFill>
                  <a:prstClr val="black"/>
                </a:solidFill>
              </a:rPr>
              <a:t>操作符</a:t>
            </a:r>
            <a:endParaRPr lang="en-US" altLang="zh-CN" sz="1600" b="1" dirty="0">
              <a:solidFill>
                <a:prstClr val="black"/>
              </a:solidFill>
            </a:endParaRPr>
          </a:p>
          <a:p>
            <a:pPr lvl="2">
              <a:lnSpc>
                <a:spcPts val="1800"/>
              </a:lnSpc>
              <a:buClrTx/>
              <a:buFont typeface="Wingdings" pitchFamily="2" charset="2"/>
              <a:buChar char="Ø"/>
            </a:pPr>
            <a:r>
              <a:rPr lang="zh-CN" altLang="en-US" sz="1600" b="1" dirty="0">
                <a:solidFill>
                  <a:prstClr val="black"/>
                </a:solidFill>
              </a:rPr>
              <a:t> 过程调用的</a:t>
            </a:r>
            <a:r>
              <a:rPr lang="zh-CN" altLang="en-US" sz="1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参数类型或数目</a:t>
            </a:r>
            <a:r>
              <a:rPr lang="zh-CN" altLang="en-US" sz="1600" b="1" dirty="0">
                <a:solidFill>
                  <a:prstClr val="black"/>
                </a:solidFill>
              </a:rPr>
              <a:t>不匹配</a:t>
            </a:r>
            <a:endParaRPr lang="en-US" altLang="zh-CN" sz="1600" b="1" dirty="0">
              <a:solidFill>
                <a:prstClr val="black"/>
              </a:solidFill>
            </a:endParaRPr>
          </a:p>
          <a:p>
            <a:pPr lvl="2">
              <a:lnSpc>
                <a:spcPts val="1800"/>
              </a:lnSpc>
              <a:buClrTx/>
              <a:buFont typeface="Wingdings" pitchFamily="2" charset="2"/>
              <a:buChar char="Ø"/>
            </a:pPr>
            <a:r>
              <a:rPr lang="zh-CN" altLang="en-US" sz="1600" b="1" dirty="0">
                <a:solidFill>
                  <a:prstClr val="black"/>
                </a:solidFill>
              </a:rPr>
              <a:t> 函数</a:t>
            </a:r>
            <a:r>
              <a:rPr lang="zh-CN" altLang="en-US" sz="1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返回类型</a:t>
            </a:r>
            <a:r>
              <a:rPr lang="zh-CN" altLang="en-US" sz="1600" b="1" dirty="0">
                <a:solidFill>
                  <a:prstClr val="black"/>
                </a:solidFill>
              </a:rPr>
              <a:t>有误</a:t>
            </a:r>
            <a:endParaRPr lang="en-US" altLang="zh-CN" sz="1600" b="1" dirty="0">
              <a:solidFill>
                <a:prstClr val="black"/>
              </a:solidFill>
            </a:endParaRPr>
          </a:p>
        </p:txBody>
      </p:sp>
      <p:sp>
        <p:nvSpPr>
          <p:cNvPr id="6" name="标题 2"/>
          <p:cNvSpPr>
            <a:spLocks noGrp="1"/>
          </p:cNvSpPr>
          <p:nvPr>
            <p:ph type="title"/>
          </p:nvPr>
        </p:nvSpPr>
        <p:spPr>
          <a:xfrm>
            <a:off x="755576" y="267494"/>
            <a:ext cx="7931224" cy="360040"/>
          </a:xfrm>
        </p:spPr>
        <p:txBody>
          <a:bodyPr>
            <a:noAutofit/>
          </a:bodyPr>
          <a:lstStyle/>
          <a:p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语义分析的主要任务</a:t>
            </a:r>
            <a:endParaRPr lang="en-US" altLang="zh-CN" sz="3000" spc="3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14"/>
          <p:cNvGrpSpPr/>
          <p:nvPr/>
        </p:nvGrpSpPr>
        <p:grpSpPr>
          <a:xfrm>
            <a:off x="-786" y="195486"/>
            <a:ext cx="756363" cy="432048"/>
            <a:chOff x="-786" y="195486"/>
            <a:chExt cx="756363" cy="432048"/>
          </a:xfrm>
        </p:grpSpPr>
        <p:sp>
          <p:nvSpPr>
            <p:cNvPr id="8" name="五边形 7"/>
            <p:cNvSpPr/>
            <p:nvPr/>
          </p:nvSpPr>
          <p:spPr>
            <a:xfrm>
              <a:off x="1" y="195486"/>
              <a:ext cx="755576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" name="五边形 8"/>
            <p:cNvSpPr/>
            <p:nvPr/>
          </p:nvSpPr>
          <p:spPr>
            <a:xfrm>
              <a:off x="-786" y="197101"/>
              <a:ext cx="755576" cy="88633"/>
            </a:xfrm>
            <a:prstGeom prst="homePlate">
              <a:avLst/>
            </a:prstGeom>
            <a:solidFill>
              <a:schemeClr val="bg1">
                <a:alpha val="3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0" name="内容占位符 1"/>
          <p:cNvSpPr txBox="1">
            <a:spLocks/>
          </p:cNvSpPr>
          <p:nvPr/>
        </p:nvSpPr>
        <p:spPr>
          <a:xfrm>
            <a:off x="500034" y="843965"/>
            <a:ext cx="7200915" cy="6476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74320" lvl="0" indent="-274320" fontAlgn="auto">
              <a:spcBef>
                <a:spcPct val="20000"/>
              </a:spcBef>
              <a:spcAft>
                <a:spcPts val="0"/>
              </a:spcAft>
              <a:buSzPct val="100000"/>
              <a:buFont typeface="Wingdings" pitchFamily="2" charset="2"/>
              <a:buChar char="Ø"/>
              <a:defRPr/>
            </a:pPr>
            <a:r>
              <a:rPr lang="zh-CN" altLang="en-US" sz="3000" b="1" dirty="0">
                <a:solidFill>
                  <a:prstClr val="black"/>
                </a:solidFill>
                <a:latin typeface="Times New Roman"/>
                <a:ea typeface="华文楷体" panose="02010600040101010101" pitchFamily="2" charset="-122"/>
              </a:rPr>
              <a:t>收集标识符的属性信息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6600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8" b="1640"/>
          <a:stretch>
            <a:fillRect/>
          </a:stretch>
        </p:blipFill>
        <p:spPr>
          <a:xfrm>
            <a:off x="3851920" y="11631"/>
            <a:ext cx="2221826" cy="5117606"/>
          </a:xfrm>
          <a:prstGeom prst="rect">
            <a:avLst/>
          </a:prstGeom>
        </p:spPr>
      </p:pic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267494"/>
            <a:ext cx="7931224" cy="360040"/>
          </a:xfrm>
        </p:spPr>
        <p:txBody>
          <a:bodyPr/>
          <a:lstStyle/>
          <a:p>
            <a:pPr algn="l"/>
            <a:r>
              <a:rPr lang="zh-CN" altLang="en-US" sz="3000" b="1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编译器的结构</a:t>
            </a:r>
          </a:p>
        </p:txBody>
      </p:sp>
      <p:sp>
        <p:nvSpPr>
          <p:cNvPr id="14" name="五边形 13"/>
          <p:cNvSpPr/>
          <p:nvPr/>
        </p:nvSpPr>
        <p:spPr>
          <a:xfrm>
            <a:off x="1" y="195486"/>
            <a:ext cx="755576" cy="432048"/>
          </a:xfrm>
          <a:prstGeom prst="homePlate">
            <a:avLst/>
          </a:prstGeom>
          <a:solidFill>
            <a:srgbClr val="4F81BD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" name="组合 14"/>
          <p:cNvGrpSpPr/>
          <p:nvPr/>
        </p:nvGrpSpPr>
        <p:grpSpPr>
          <a:xfrm>
            <a:off x="-786" y="195486"/>
            <a:ext cx="756363" cy="432048"/>
            <a:chOff x="-786" y="195486"/>
            <a:chExt cx="756363" cy="432048"/>
          </a:xfrm>
        </p:grpSpPr>
        <p:sp>
          <p:nvSpPr>
            <p:cNvPr id="19" name="五边形 18"/>
            <p:cNvSpPr/>
            <p:nvPr/>
          </p:nvSpPr>
          <p:spPr>
            <a:xfrm>
              <a:off x="1" y="195486"/>
              <a:ext cx="755576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" name="五边形 20"/>
            <p:cNvSpPr/>
            <p:nvPr/>
          </p:nvSpPr>
          <p:spPr>
            <a:xfrm>
              <a:off x="-786" y="197101"/>
              <a:ext cx="755576" cy="88633"/>
            </a:xfrm>
            <a:prstGeom prst="homePlate">
              <a:avLst/>
            </a:prstGeom>
            <a:solidFill>
              <a:schemeClr val="bg1">
                <a:alpha val="3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8" name="Rectangle 42"/>
          <p:cNvSpPr>
            <a:spLocks noChangeArrowheads="1"/>
          </p:cNvSpPr>
          <p:nvPr/>
        </p:nvSpPr>
        <p:spPr bwMode="auto">
          <a:xfrm>
            <a:off x="3978613" y="2383864"/>
            <a:ext cx="1961539" cy="403910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rgbClr val="0000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AutoShape 37"/>
          <p:cNvSpPr>
            <a:spLocks/>
          </p:cNvSpPr>
          <p:nvPr/>
        </p:nvSpPr>
        <p:spPr bwMode="auto">
          <a:xfrm>
            <a:off x="1142976" y="2138853"/>
            <a:ext cx="1582568" cy="345961"/>
          </a:xfrm>
          <a:prstGeom prst="borderCallout2">
            <a:avLst>
              <a:gd name="adj1" fmla="val 18750"/>
              <a:gd name="adj2" fmla="val 103926"/>
              <a:gd name="adj3" fmla="val 18750"/>
              <a:gd name="adj4" fmla="val 110394"/>
              <a:gd name="adj5" fmla="val 138453"/>
              <a:gd name="adj6" fmla="val 120960"/>
            </a:avLst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zh-CN" altLang="en-US" sz="1600" b="1" dirty="0">
                <a:latin typeface="楷体" pitchFamily="49" charset="-122"/>
                <a:ea typeface="楷体" pitchFamily="49" charset="-122"/>
              </a:rPr>
              <a:t>引入助记符</a:t>
            </a:r>
          </a:p>
        </p:txBody>
      </p:sp>
      <p:sp>
        <p:nvSpPr>
          <p:cNvPr id="29" name="AutoShape 37"/>
          <p:cNvSpPr>
            <a:spLocks/>
          </p:cNvSpPr>
          <p:nvPr/>
        </p:nvSpPr>
        <p:spPr bwMode="auto">
          <a:xfrm>
            <a:off x="500034" y="3455290"/>
            <a:ext cx="2283650" cy="330906"/>
          </a:xfrm>
          <a:prstGeom prst="borderCallout2">
            <a:avLst>
              <a:gd name="adj1" fmla="val 18750"/>
              <a:gd name="adj2" fmla="val 103926"/>
              <a:gd name="adj3" fmla="val 18750"/>
              <a:gd name="adj4" fmla="val 110394"/>
              <a:gd name="adj5" fmla="val 195105"/>
              <a:gd name="adj6" fmla="val 121055"/>
            </a:avLst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zh-CN" altLang="en-US" sz="1600" b="1" dirty="0">
                <a:latin typeface="楷体" pitchFamily="49" charset="-122"/>
                <a:ea typeface="楷体" pitchFamily="49" charset="-122"/>
              </a:rPr>
              <a:t>可以被计算机直接理解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1.1 </a:t>
            </a: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什么是编译？</a:t>
            </a:r>
          </a:p>
        </p:txBody>
      </p:sp>
      <p:grpSp>
        <p:nvGrpSpPr>
          <p:cNvPr id="360486" name="Group 38"/>
          <p:cNvGrpSpPr>
            <a:grpSpLocks/>
          </p:cNvGrpSpPr>
          <p:nvPr/>
        </p:nvGrpSpPr>
        <p:grpSpPr bwMode="auto">
          <a:xfrm>
            <a:off x="2354552" y="1301883"/>
            <a:ext cx="1931011" cy="3198597"/>
            <a:chOff x="945" y="1304"/>
            <a:chExt cx="1134" cy="2533"/>
          </a:xfrm>
        </p:grpSpPr>
        <p:sp>
          <p:nvSpPr>
            <p:cNvPr id="7188" name="Rectangle 4"/>
            <p:cNvSpPr>
              <a:spLocks noChangeArrowheads="1"/>
            </p:cNvSpPr>
            <p:nvPr/>
          </p:nvSpPr>
          <p:spPr bwMode="auto">
            <a:xfrm>
              <a:off x="945" y="3348"/>
              <a:ext cx="1134" cy="48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000" b="1" dirty="0">
                  <a:solidFill>
                    <a:prstClr val="black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机器语言</a:t>
              </a:r>
              <a:endParaRPr lang="zh-CN" altLang="en-US" sz="2000" b="1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endParaRPr>
            </a:p>
            <a:p>
              <a:pPr algn="ctr"/>
              <a:r>
                <a:rPr lang="en-US" altLang="zh-CN" sz="1400" b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(Machine Language )</a:t>
              </a:r>
              <a:endParaRPr lang="zh-CN" altLang="en-US" sz="1400" b="1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endParaRPr>
            </a:p>
          </p:txBody>
        </p:sp>
        <p:sp>
          <p:nvSpPr>
            <p:cNvPr id="7189" name="Rectangle 8"/>
            <p:cNvSpPr>
              <a:spLocks noChangeArrowheads="1"/>
            </p:cNvSpPr>
            <p:nvPr/>
          </p:nvSpPr>
          <p:spPr bwMode="auto">
            <a:xfrm>
              <a:off x="945" y="2273"/>
              <a:ext cx="1134" cy="48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000" b="1" dirty="0">
                  <a:solidFill>
                    <a:prstClr val="black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汇编语言</a:t>
              </a:r>
              <a:r>
                <a:rPr lang="en-US" altLang="zh-CN" sz="2000" b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</a:t>
              </a:r>
            </a:p>
            <a:p>
              <a:pPr algn="ctr"/>
              <a:r>
                <a:rPr lang="en-US" altLang="zh-CN" sz="1400" b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(Assembly Language )</a:t>
              </a:r>
              <a:endParaRPr lang="zh-CN" altLang="en-US" sz="1400" b="1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endParaRPr>
            </a:p>
          </p:txBody>
        </p:sp>
        <p:sp>
          <p:nvSpPr>
            <p:cNvPr id="7190" name="Rectangle 12"/>
            <p:cNvSpPr>
              <a:spLocks noChangeArrowheads="1"/>
            </p:cNvSpPr>
            <p:nvPr/>
          </p:nvSpPr>
          <p:spPr bwMode="auto">
            <a:xfrm>
              <a:off x="945" y="1304"/>
              <a:ext cx="1118" cy="49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000" b="1" dirty="0">
                  <a:solidFill>
                    <a:prstClr val="black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高级语言</a:t>
              </a:r>
              <a:endParaRPr lang="en-US" altLang="zh-CN" sz="2000" b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  <a:p>
              <a:pPr algn="ctr"/>
              <a:r>
                <a:rPr lang="en-US" altLang="zh-CN" sz="1400" b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( High Level Language )</a:t>
              </a:r>
              <a:endParaRPr lang="zh-CN" altLang="en-US" sz="1400" b="1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endParaRPr>
            </a:p>
          </p:txBody>
        </p:sp>
      </p:grpSp>
      <p:grpSp>
        <p:nvGrpSpPr>
          <p:cNvPr id="360462" name="Group 14"/>
          <p:cNvGrpSpPr>
            <a:grpSpLocks/>
          </p:cNvGrpSpPr>
          <p:nvPr/>
        </p:nvGrpSpPr>
        <p:grpSpPr bwMode="auto">
          <a:xfrm>
            <a:off x="4803025" y="3347477"/>
            <a:ext cx="1224505" cy="769323"/>
            <a:chOff x="3802" y="3069"/>
            <a:chExt cx="900" cy="646"/>
          </a:xfrm>
        </p:grpSpPr>
        <p:sp>
          <p:nvSpPr>
            <p:cNvPr id="7186" name="Line 16"/>
            <p:cNvSpPr>
              <a:spLocks noChangeShapeType="1"/>
            </p:cNvSpPr>
            <p:nvPr/>
          </p:nvSpPr>
          <p:spPr bwMode="auto">
            <a:xfrm rot="10800000" flipV="1">
              <a:off x="4241" y="3518"/>
              <a:ext cx="0" cy="19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solidFill>
                  <a:prstClr val="black"/>
                </a:solidFill>
              </a:endParaRPr>
            </a:p>
          </p:txBody>
        </p:sp>
        <p:sp>
          <p:nvSpPr>
            <p:cNvPr id="7185" name="Rectangle 15"/>
            <p:cNvSpPr>
              <a:spLocks noChangeArrowheads="1"/>
            </p:cNvSpPr>
            <p:nvPr/>
          </p:nvSpPr>
          <p:spPr bwMode="auto">
            <a:xfrm>
              <a:off x="3802" y="3069"/>
              <a:ext cx="900" cy="46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000" b="1" dirty="0">
                  <a:solidFill>
                    <a:prstClr val="black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汇编</a:t>
              </a:r>
              <a:r>
                <a:rPr lang="en-US" altLang="zh-CN" sz="2000" b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</a:t>
              </a:r>
            </a:p>
            <a:p>
              <a:pPr algn="ctr"/>
              <a:r>
                <a:rPr lang="en-US" altLang="zh-CN" sz="1400" b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(Assembling)</a:t>
              </a:r>
              <a:endParaRPr lang="zh-CN" altLang="en-US" sz="1400" b="1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endParaRPr>
            </a:p>
          </p:txBody>
        </p:sp>
      </p:grpSp>
      <p:grpSp>
        <p:nvGrpSpPr>
          <p:cNvPr id="360470" name="Group 22"/>
          <p:cNvGrpSpPr>
            <a:grpSpLocks/>
          </p:cNvGrpSpPr>
          <p:nvPr/>
        </p:nvGrpSpPr>
        <p:grpSpPr bwMode="auto">
          <a:xfrm>
            <a:off x="4714876" y="1997102"/>
            <a:ext cx="1428760" cy="783614"/>
            <a:chOff x="3696" y="2886"/>
            <a:chExt cx="1143" cy="658"/>
          </a:xfrm>
        </p:grpSpPr>
        <p:sp>
          <p:nvSpPr>
            <p:cNvPr id="7183" name="Line 24"/>
            <p:cNvSpPr>
              <a:spLocks noChangeShapeType="1"/>
            </p:cNvSpPr>
            <p:nvPr/>
          </p:nvSpPr>
          <p:spPr bwMode="auto">
            <a:xfrm rot="10200000" flipV="1">
              <a:off x="4241" y="3315"/>
              <a:ext cx="37" cy="22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solidFill>
                  <a:prstClr val="black"/>
                </a:solidFill>
              </a:endParaRPr>
            </a:p>
          </p:txBody>
        </p:sp>
        <p:sp>
          <p:nvSpPr>
            <p:cNvPr id="7182" name="Rectangle 23"/>
            <p:cNvSpPr>
              <a:spLocks noChangeArrowheads="1"/>
            </p:cNvSpPr>
            <p:nvPr/>
          </p:nvSpPr>
          <p:spPr bwMode="auto">
            <a:xfrm>
              <a:off x="3696" y="2886"/>
              <a:ext cx="1143" cy="461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000" b="1" dirty="0">
                  <a:solidFill>
                    <a:prstClr val="black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编译</a:t>
              </a:r>
              <a:r>
                <a:rPr lang="en-US" altLang="zh-CN" sz="2000" b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</a:t>
              </a:r>
            </a:p>
            <a:p>
              <a:pPr algn="ctr"/>
              <a:r>
                <a:rPr lang="en-US" altLang="zh-CN" sz="1400" b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(Compiling)</a:t>
              </a:r>
              <a:endParaRPr lang="zh-CN" altLang="en-US" sz="1400" b="1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endParaRPr>
            </a:p>
          </p:txBody>
        </p:sp>
      </p:grpSp>
      <p:sp>
        <p:nvSpPr>
          <p:cNvPr id="360474" name="Oval 26"/>
          <p:cNvSpPr>
            <a:spLocks noChangeArrowheads="1"/>
          </p:cNvSpPr>
          <p:nvPr/>
        </p:nvSpPr>
        <p:spPr bwMode="auto">
          <a:xfrm>
            <a:off x="4360673" y="4110693"/>
            <a:ext cx="2211591" cy="34195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2000" b="1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C706 0000 0002</a:t>
            </a:r>
            <a:endParaRPr lang="zh-CN" altLang="en-US" sz="2000" b="1" dirty="0">
              <a:solidFill>
                <a:prstClr val="black"/>
              </a:solidFill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360475" name="Oval 27"/>
          <p:cNvSpPr>
            <a:spLocks noChangeArrowheads="1"/>
          </p:cNvSpPr>
          <p:nvPr/>
        </p:nvSpPr>
        <p:spPr bwMode="auto">
          <a:xfrm>
            <a:off x="4370199" y="2781505"/>
            <a:ext cx="2160572" cy="34145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2000" b="1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MOV X, 2</a:t>
            </a:r>
          </a:p>
        </p:txBody>
      </p:sp>
      <p:sp>
        <p:nvSpPr>
          <p:cNvPr id="360476" name="Oval 28"/>
          <p:cNvSpPr>
            <a:spLocks noChangeArrowheads="1"/>
          </p:cNvSpPr>
          <p:nvPr/>
        </p:nvSpPr>
        <p:spPr bwMode="auto">
          <a:xfrm>
            <a:off x="4370199" y="1401223"/>
            <a:ext cx="2160572" cy="36441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2000" b="1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x = 2</a:t>
            </a:r>
          </a:p>
        </p:txBody>
      </p:sp>
      <p:sp>
        <p:nvSpPr>
          <p:cNvPr id="25" name="矩形 24"/>
          <p:cNvSpPr/>
          <p:nvPr/>
        </p:nvSpPr>
        <p:spPr>
          <a:xfrm>
            <a:off x="571472" y="1298439"/>
            <a:ext cx="1835696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spcBef>
                <a:spcPct val="30000"/>
              </a:spcBef>
              <a:buFont typeface="Wingdings" panose="05000000000000000000" pitchFamily="2" charset="2"/>
              <a:buChar char="Ø"/>
            </a:pPr>
            <a:r>
              <a:rPr lang="zh-CN" altLang="en-US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接近人类表达习惯</a:t>
            </a:r>
            <a:endParaRPr lang="en-US" altLang="zh-CN" sz="1400" b="1" dirty="0">
              <a:solidFill>
                <a:schemeClr val="tx2">
                  <a:lumMod val="60000"/>
                  <a:lumOff val="4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171450" indent="-171450">
              <a:spcBef>
                <a:spcPct val="30000"/>
              </a:spcBef>
              <a:buFont typeface="Wingdings" panose="05000000000000000000" pitchFamily="2" charset="2"/>
              <a:buChar char="Ø"/>
            </a:pPr>
            <a:r>
              <a:rPr lang="zh-CN" altLang="en-US" sz="1400" b="1" dirty="0">
                <a:solidFill>
                  <a:srgbClr val="073E87">
                    <a:lumMod val="60000"/>
                    <a:lumOff val="40000"/>
                  </a:srgb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不依赖于特定机器</a:t>
            </a:r>
            <a:endParaRPr lang="en-US" altLang="zh-CN" sz="1400" b="1" dirty="0">
              <a:solidFill>
                <a:schemeClr val="tx2">
                  <a:lumMod val="60000"/>
                  <a:lumOff val="4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171450" indent="-171450">
              <a:spcBef>
                <a:spcPct val="30000"/>
              </a:spcBef>
              <a:buFont typeface="Wingdings" panose="05000000000000000000" pitchFamily="2" charset="2"/>
              <a:buChar char="Ø"/>
            </a:pPr>
            <a:r>
              <a:rPr lang="zh-CN" altLang="en-US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编写效率高</a:t>
            </a:r>
            <a:endParaRPr lang="en-US" altLang="zh-CN" sz="1400" b="1" dirty="0">
              <a:solidFill>
                <a:schemeClr val="tx2">
                  <a:lumMod val="60000"/>
                  <a:lumOff val="4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7" name="AutoShape 37"/>
          <p:cNvSpPr>
            <a:spLocks/>
          </p:cNvSpPr>
          <p:nvPr/>
        </p:nvSpPr>
        <p:spPr bwMode="auto">
          <a:xfrm>
            <a:off x="678932" y="697160"/>
            <a:ext cx="2031236" cy="573208"/>
          </a:xfrm>
          <a:prstGeom prst="borderCallout2">
            <a:avLst>
              <a:gd name="adj1" fmla="val 18750"/>
              <a:gd name="adj2" fmla="val 103926"/>
              <a:gd name="adj3" fmla="val 18750"/>
              <a:gd name="adj4" fmla="val 110394"/>
              <a:gd name="adj5" fmla="val 94686"/>
              <a:gd name="adj6" fmla="val 125913"/>
            </a:avLst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zh-CN" altLang="en-US" sz="1600" b="1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类似于数学定义或</a:t>
            </a:r>
            <a:endParaRPr lang="en-US" altLang="zh-CN" sz="1600" b="1" dirty="0">
              <a:solidFill>
                <a:prstClr val="black"/>
              </a:solidFill>
              <a:latin typeface="楷体" pitchFamily="49" charset="-122"/>
              <a:ea typeface="楷体" pitchFamily="49" charset="-122"/>
            </a:endParaRPr>
          </a:p>
          <a:p>
            <a:pPr algn="ctr"/>
            <a:r>
              <a:rPr lang="zh-CN" altLang="en-US" sz="1600" b="1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自然语言的简洁形式</a:t>
            </a:r>
          </a:p>
        </p:txBody>
      </p:sp>
      <p:sp>
        <p:nvSpPr>
          <p:cNvPr id="35" name="Line 16"/>
          <p:cNvSpPr>
            <a:spLocks noChangeShapeType="1"/>
          </p:cNvSpPr>
          <p:nvPr/>
        </p:nvSpPr>
        <p:spPr bwMode="auto">
          <a:xfrm rot="10800000" flipV="1">
            <a:off x="5391537" y="3122959"/>
            <a:ext cx="0" cy="23460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 b="1">
              <a:solidFill>
                <a:prstClr val="black"/>
              </a:solidFill>
            </a:endParaRPr>
          </a:p>
        </p:txBody>
      </p:sp>
      <p:sp>
        <p:nvSpPr>
          <p:cNvPr id="36" name="Line 16"/>
          <p:cNvSpPr>
            <a:spLocks noChangeShapeType="1"/>
          </p:cNvSpPr>
          <p:nvPr/>
        </p:nvSpPr>
        <p:spPr bwMode="auto">
          <a:xfrm rot="10800000" flipV="1">
            <a:off x="5393477" y="1765638"/>
            <a:ext cx="0" cy="23460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 b="1">
              <a:solidFill>
                <a:prstClr val="black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71472" y="3780068"/>
            <a:ext cx="1656184" cy="1363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>
              <a:spcBef>
                <a:spcPct val="30000"/>
              </a:spcBef>
              <a:buFont typeface="Wingdings" panose="05000000000000000000" pitchFamily="2" charset="2"/>
              <a:buChar char="Ø"/>
            </a:pPr>
            <a:r>
              <a:rPr lang="zh-CN" altLang="en-US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与人类表达习惯相去甚远</a:t>
            </a:r>
            <a:endParaRPr lang="en-US" altLang="zh-CN" sz="1400" b="1" dirty="0">
              <a:solidFill>
                <a:schemeClr val="tx2">
                  <a:lumMod val="60000"/>
                  <a:lumOff val="4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171450" lvl="0" indent="-171450">
              <a:spcBef>
                <a:spcPct val="30000"/>
              </a:spcBef>
              <a:buFont typeface="Wingdings" panose="05000000000000000000" pitchFamily="2" charset="2"/>
              <a:buChar char="Ø"/>
            </a:pPr>
            <a:r>
              <a:rPr lang="zh-CN" altLang="en-US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难记忆</a:t>
            </a:r>
            <a:endParaRPr lang="en-US" altLang="zh-CN" sz="1400" b="1" dirty="0">
              <a:solidFill>
                <a:schemeClr val="tx2">
                  <a:lumMod val="60000"/>
                  <a:lumOff val="4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171450" lvl="0" indent="-171450">
              <a:spcBef>
                <a:spcPct val="30000"/>
              </a:spcBef>
              <a:buFont typeface="Wingdings" panose="05000000000000000000" pitchFamily="2" charset="2"/>
              <a:buChar char="Ø"/>
            </a:pPr>
            <a:r>
              <a:rPr lang="zh-CN" altLang="en-US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难编写、难阅读</a:t>
            </a:r>
            <a:endParaRPr lang="en-US" altLang="zh-CN" sz="1400" b="1" dirty="0">
              <a:solidFill>
                <a:schemeClr val="tx2">
                  <a:lumMod val="60000"/>
                  <a:lumOff val="4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171450" lvl="0" indent="-171450">
              <a:spcBef>
                <a:spcPct val="30000"/>
              </a:spcBef>
              <a:buFont typeface="Wingdings" panose="05000000000000000000" pitchFamily="2" charset="2"/>
              <a:buChar char="Ø"/>
            </a:pPr>
            <a:r>
              <a:rPr lang="zh-CN" altLang="en-US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易写错</a:t>
            </a:r>
            <a:endParaRPr lang="en-US" altLang="zh-CN" sz="1400" b="1" dirty="0">
              <a:solidFill>
                <a:schemeClr val="tx2">
                  <a:lumMod val="60000"/>
                  <a:lumOff val="4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71472" y="2466206"/>
            <a:ext cx="1876736" cy="1018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>
              <a:spcBef>
                <a:spcPct val="30000"/>
              </a:spcBef>
              <a:buFont typeface="Wingdings" panose="05000000000000000000" pitchFamily="2" charset="2"/>
              <a:buChar char="Ø"/>
            </a:pPr>
            <a:r>
              <a:rPr lang="zh-CN" altLang="en-US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依赖于特定机器，非计算机专业人员使用受限制</a:t>
            </a:r>
            <a:endParaRPr lang="en-US" altLang="zh-CN" sz="1400" b="1" dirty="0">
              <a:solidFill>
                <a:schemeClr val="tx2">
                  <a:lumMod val="60000"/>
                  <a:lumOff val="40000"/>
                </a:schemeClr>
              </a:solidFill>
              <a:latin typeface="+mn-ea"/>
              <a:ea typeface="+mn-ea"/>
            </a:endParaRPr>
          </a:p>
          <a:p>
            <a:pPr marL="171450" indent="-171450">
              <a:spcBef>
                <a:spcPct val="30000"/>
              </a:spcBef>
              <a:buFont typeface="Wingdings" panose="05000000000000000000" pitchFamily="2" charset="2"/>
              <a:buChar char="Ø"/>
            </a:pPr>
            <a:r>
              <a:rPr lang="zh-CN" altLang="en-US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编写效率依然很低</a:t>
            </a:r>
            <a:endParaRPr lang="en-US" altLang="zh-CN" sz="1400" b="1" dirty="0">
              <a:solidFill>
                <a:schemeClr val="tx2">
                  <a:lumMod val="60000"/>
                  <a:lumOff val="40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-786" y="195486"/>
            <a:ext cx="756363" cy="432048"/>
            <a:chOff x="-786" y="195486"/>
            <a:chExt cx="756363" cy="432048"/>
          </a:xfrm>
        </p:grpSpPr>
        <p:sp>
          <p:nvSpPr>
            <p:cNvPr id="37" name="五边形 36"/>
            <p:cNvSpPr/>
            <p:nvPr/>
          </p:nvSpPr>
          <p:spPr>
            <a:xfrm>
              <a:off x="1" y="195486"/>
              <a:ext cx="755576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3" name="五边形 32"/>
            <p:cNvSpPr/>
            <p:nvPr/>
          </p:nvSpPr>
          <p:spPr>
            <a:xfrm>
              <a:off x="-786" y="197101"/>
              <a:ext cx="755576" cy="88633"/>
            </a:xfrm>
            <a:prstGeom prst="homePlate">
              <a:avLst/>
            </a:prstGeom>
            <a:solidFill>
              <a:schemeClr val="bg1">
                <a:alpha val="3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60487" name="Group 39"/>
          <p:cNvGrpSpPr>
            <a:grpSpLocks/>
          </p:cNvGrpSpPr>
          <p:nvPr/>
        </p:nvGrpSpPr>
        <p:grpSpPr bwMode="auto">
          <a:xfrm>
            <a:off x="6598135" y="1571618"/>
            <a:ext cx="1260013" cy="2714644"/>
            <a:chOff x="3742" y="1495"/>
            <a:chExt cx="870" cy="2177"/>
          </a:xfrm>
        </p:grpSpPr>
        <p:sp>
          <p:nvSpPr>
            <p:cNvPr id="7179" name="Rectangle 30"/>
            <p:cNvSpPr>
              <a:spLocks noChangeArrowheads="1"/>
            </p:cNvSpPr>
            <p:nvPr/>
          </p:nvSpPr>
          <p:spPr bwMode="auto">
            <a:xfrm>
              <a:off x="3742" y="2262"/>
              <a:ext cx="870" cy="488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000" b="1" dirty="0">
                  <a:solidFill>
                    <a:prstClr val="black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编译</a:t>
              </a:r>
              <a:r>
                <a:rPr lang="en-US" altLang="zh-CN" sz="2000" b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</a:t>
              </a:r>
            </a:p>
            <a:p>
              <a:pPr algn="ctr"/>
              <a:r>
                <a:rPr lang="en-US" altLang="zh-CN" sz="1400" b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(Compiling)</a:t>
              </a:r>
              <a:endParaRPr lang="zh-CN" altLang="en-US" sz="1400" b="1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endParaRPr>
            </a:p>
          </p:txBody>
        </p:sp>
        <p:sp>
          <p:nvSpPr>
            <p:cNvPr id="7180" name="Freeform 33"/>
            <p:cNvSpPr>
              <a:spLocks/>
            </p:cNvSpPr>
            <p:nvPr/>
          </p:nvSpPr>
          <p:spPr bwMode="auto">
            <a:xfrm>
              <a:off x="3742" y="1495"/>
              <a:ext cx="435" cy="726"/>
            </a:xfrm>
            <a:custGeom>
              <a:avLst/>
              <a:gdLst>
                <a:gd name="T0" fmla="*/ 0 w 726"/>
                <a:gd name="T1" fmla="*/ 0 h 907"/>
                <a:gd name="T2" fmla="*/ 590 w 726"/>
                <a:gd name="T3" fmla="*/ 363 h 907"/>
                <a:gd name="T4" fmla="*/ 726 w 726"/>
                <a:gd name="T5" fmla="*/ 907 h 90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26" h="907">
                  <a:moveTo>
                    <a:pt x="0" y="0"/>
                  </a:moveTo>
                  <a:cubicBezTo>
                    <a:pt x="234" y="106"/>
                    <a:pt x="469" y="212"/>
                    <a:pt x="590" y="363"/>
                  </a:cubicBezTo>
                  <a:cubicBezTo>
                    <a:pt x="711" y="514"/>
                    <a:pt x="703" y="816"/>
                    <a:pt x="726" y="907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solidFill>
                  <a:prstClr val="black"/>
                </a:solidFill>
              </a:endParaRPr>
            </a:p>
          </p:txBody>
        </p:sp>
        <p:sp>
          <p:nvSpPr>
            <p:cNvPr id="7181" name="Freeform 35"/>
            <p:cNvSpPr>
              <a:spLocks/>
            </p:cNvSpPr>
            <p:nvPr/>
          </p:nvSpPr>
          <p:spPr bwMode="auto">
            <a:xfrm>
              <a:off x="3754" y="2765"/>
              <a:ext cx="423" cy="907"/>
            </a:xfrm>
            <a:custGeom>
              <a:avLst/>
              <a:gdLst>
                <a:gd name="T0" fmla="*/ 681 w 681"/>
                <a:gd name="T1" fmla="*/ 0 h 817"/>
                <a:gd name="T2" fmla="*/ 499 w 681"/>
                <a:gd name="T3" fmla="*/ 635 h 817"/>
                <a:gd name="T4" fmla="*/ 0 w 681"/>
                <a:gd name="T5" fmla="*/ 817 h 81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81" h="817">
                  <a:moveTo>
                    <a:pt x="681" y="0"/>
                  </a:moveTo>
                  <a:cubicBezTo>
                    <a:pt x="647" y="249"/>
                    <a:pt x="613" y="499"/>
                    <a:pt x="499" y="635"/>
                  </a:cubicBezTo>
                  <a:cubicBezTo>
                    <a:pt x="385" y="771"/>
                    <a:pt x="192" y="794"/>
                    <a:pt x="0" y="817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5096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04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04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6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604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604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60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5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0" dur="500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5" dur="500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604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604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60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0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5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0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3604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3604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360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2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9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2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4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7" dur="5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5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9" dur="5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3604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3604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360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3604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3604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360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2" dur="500" fill="hold"/>
                                        <p:tgtEl>
                                          <p:spTgt spid="3604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500" fill="hold"/>
                                        <p:tgtEl>
                                          <p:spTgt spid="3604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36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4" grpId="1" animBg="1"/>
      <p:bldP spid="29" grpId="0" animBg="1"/>
      <p:bldP spid="29" grpId="1" animBg="1"/>
      <p:bldP spid="360474" grpId="0" animBg="1"/>
      <p:bldP spid="360475" grpId="0" animBg="1"/>
      <p:bldP spid="360476" grpId="0" animBg="1"/>
      <p:bldP spid="25" grpId="0" uiExpand="1" build="allAtOnce"/>
      <p:bldP spid="27" grpId="0" animBg="1"/>
      <p:bldP spid="27" grpId="1" animBg="1"/>
      <p:bldP spid="35" grpId="0" animBg="1"/>
      <p:bldP spid="36" grpId="0" animBg="1"/>
      <p:bldP spid="36" grpId="1" animBg="1"/>
      <p:bldP spid="30" grpId="0" build="allAtOnce"/>
      <p:bldP spid="31" grpId="0" build="allAtOnce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785786" y="1142990"/>
            <a:ext cx="6929486" cy="3226273"/>
          </a:xfrm>
        </p:spPr>
        <p:txBody>
          <a:bodyPr>
            <a:normAutofit/>
          </a:bodyPr>
          <a:lstStyle/>
          <a:p>
            <a:pPr lvl="0">
              <a:lnSpc>
                <a:spcPts val="4500"/>
              </a:lnSpc>
              <a:buClrTx/>
              <a:buFont typeface="Wingdings" pitchFamily="2" charset="2"/>
              <a:buChar char="Ø"/>
            </a:pPr>
            <a:r>
              <a:rPr lang="zh-CN" altLang="en-US" sz="3000" b="1" dirty="0">
                <a:solidFill>
                  <a:schemeClr val="tx1"/>
                </a:solidFill>
                <a:latin typeface="楷体" pitchFamily="49" charset="-122"/>
                <a:cs typeface="Times New Roman" pitchFamily="18" charset="0"/>
              </a:rPr>
              <a:t>三地址码</a:t>
            </a:r>
            <a:r>
              <a:rPr lang="en-US" altLang="zh-CN" sz="3000" b="1" dirty="0">
                <a:solidFill>
                  <a:schemeClr val="tx1"/>
                </a:solidFill>
                <a:cs typeface="Times New Roman" pitchFamily="18" charset="0"/>
              </a:rPr>
              <a:t> (Three-address Code</a:t>
            </a:r>
            <a:r>
              <a:rPr lang="en-US" altLang="zh-CN" sz="30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)</a:t>
            </a:r>
            <a:endParaRPr lang="en-US" altLang="zh-CN" sz="3000" b="1" dirty="0">
              <a:solidFill>
                <a:schemeClr val="tx1"/>
              </a:solidFill>
              <a:cs typeface="Times New Roman" pitchFamily="18" charset="0"/>
            </a:endParaRPr>
          </a:p>
          <a:p>
            <a:pPr lvl="1">
              <a:lnSpc>
                <a:spcPts val="4500"/>
              </a:lnSpc>
              <a:buClrTx/>
              <a:buFont typeface="Wingdings" pitchFamily="2" charset="2"/>
              <a:buChar char="Ø"/>
            </a:pPr>
            <a:r>
              <a:rPr lang="zh-CN" altLang="en-US" sz="2500" b="1" dirty="0">
                <a:solidFill>
                  <a:schemeClr val="tx1"/>
                </a:solidFill>
              </a:rPr>
              <a:t>三地址码由</a:t>
            </a:r>
            <a:r>
              <a:rPr lang="zh-CN" altLang="en-US" sz="25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类似于汇编语言</a:t>
            </a:r>
            <a:r>
              <a:rPr lang="zh-CN" altLang="en-US" sz="2500" b="1" dirty="0">
                <a:solidFill>
                  <a:schemeClr val="tx1"/>
                </a:solidFill>
              </a:rPr>
              <a:t>的指令序列组成，每个指令</a:t>
            </a:r>
            <a:r>
              <a:rPr lang="zh-CN" altLang="en-US" sz="25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最多有三个操作数</a:t>
            </a:r>
            <a:r>
              <a:rPr lang="en-US" altLang="zh-CN" sz="2500" b="1" dirty="0">
                <a:solidFill>
                  <a:schemeClr val="tx1"/>
                </a:solidFill>
              </a:rPr>
              <a:t>(operand)</a:t>
            </a:r>
            <a:endParaRPr lang="zh-CN" altLang="en-US" sz="2500" b="1" dirty="0">
              <a:solidFill>
                <a:schemeClr val="tx1"/>
              </a:solidFill>
            </a:endParaRPr>
          </a:p>
          <a:p>
            <a:pPr lvl="0">
              <a:lnSpc>
                <a:spcPts val="4500"/>
              </a:lnSpc>
              <a:buClrTx/>
              <a:buFont typeface="Wingdings" pitchFamily="2" charset="2"/>
              <a:buChar char="Ø"/>
            </a:pPr>
            <a:r>
              <a:rPr lang="zh-CN" altLang="en-US" sz="3000" b="1" dirty="0">
                <a:solidFill>
                  <a:schemeClr val="tx1"/>
                </a:solidFill>
                <a:latin typeface="楷体" pitchFamily="49" charset="-122"/>
                <a:cs typeface="Times New Roman" pitchFamily="18" charset="0"/>
              </a:rPr>
              <a:t>语法结构树</a:t>
            </a:r>
            <a:r>
              <a:rPr lang="en-US" altLang="zh-CN" sz="3000" b="1" dirty="0">
                <a:solidFill>
                  <a:schemeClr val="tx1"/>
                </a:solidFill>
                <a:latin typeface="楷体" pitchFamily="49" charset="-122"/>
                <a:cs typeface="Times New Roman" pitchFamily="18" charset="0"/>
              </a:rPr>
              <a:t>/</a:t>
            </a:r>
            <a:r>
              <a:rPr lang="zh-CN" altLang="en-US" sz="3000" b="1" dirty="0">
                <a:solidFill>
                  <a:schemeClr val="tx1"/>
                </a:solidFill>
                <a:latin typeface="楷体" pitchFamily="49" charset="-122"/>
                <a:cs typeface="Times New Roman" pitchFamily="18" charset="0"/>
              </a:rPr>
              <a:t>语法树</a:t>
            </a:r>
            <a:r>
              <a:rPr lang="en-US" altLang="zh-CN" sz="3000" b="1" dirty="0">
                <a:solidFill>
                  <a:schemeClr val="tx1"/>
                </a:solidFill>
              </a:rPr>
              <a:t> (Syntax Trees</a:t>
            </a:r>
            <a:r>
              <a:rPr lang="en-US" altLang="zh-CN" sz="3000" b="1" dirty="0">
                <a:solidFill>
                  <a:schemeClr val="tx1"/>
                </a:solidFill>
                <a:ea typeface="楷体_GB2312" pitchFamily="49" charset="-122"/>
              </a:rPr>
              <a:t>)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>
              <a:lnSpc>
                <a:spcPct val="110000"/>
              </a:lnSpc>
            </a:pP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常用的中间表示形式</a:t>
            </a:r>
            <a:endParaRPr lang="en-US" altLang="zh-CN" sz="3000" spc="3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grpSp>
        <p:nvGrpSpPr>
          <p:cNvPr id="5" name="组合 14"/>
          <p:cNvGrpSpPr/>
          <p:nvPr/>
        </p:nvGrpSpPr>
        <p:grpSpPr>
          <a:xfrm>
            <a:off x="-786" y="195486"/>
            <a:ext cx="756363" cy="432048"/>
            <a:chOff x="-786" y="195486"/>
            <a:chExt cx="756363" cy="432048"/>
          </a:xfrm>
        </p:grpSpPr>
        <p:sp>
          <p:nvSpPr>
            <p:cNvPr id="6" name="五边形 5"/>
            <p:cNvSpPr/>
            <p:nvPr/>
          </p:nvSpPr>
          <p:spPr>
            <a:xfrm>
              <a:off x="1" y="195486"/>
              <a:ext cx="755576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" name="五边形 6"/>
            <p:cNvSpPr/>
            <p:nvPr/>
          </p:nvSpPr>
          <p:spPr>
            <a:xfrm>
              <a:off x="-786" y="197101"/>
              <a:ext cx="755576" cy="88633"/>
            </a:xfrm>
            <a:prstGeom prst="homePlate">
              <a:avLst/>
            </a:prstGeom>
            <a:solidFill>
              <a:schemeClr val="bg1">
                <a:alpha val="3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1583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3000" kern="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常用的三地址指令</a:t>
            </a:r>
            <a:endParaRPr lang="zh-CN" altLang="en-US" sz="3000" spc="3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内容占位符 1"/>
          <p:cNvSpPr>
            <a:spLocks noGrp="1"/>
          </p:cNvSpPr>
          <p:nvPr>
            <p:ph idx="1"/>
          </p:nvPr>
        </p:nvSpPr>
        <p:spPr>
          <a:xfrm>
            <a:off x="4312002" y="3519254"/>
            <a:ext cx="4474840" cy="1500768"/>
          </a:xfr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000" b="1" dirty="0">
                <a:solidFill>
                  <a:srgbClr val="0000FF"/>
                </a:solidFill>
              </a:rPr>
              <a:t>地址</a:t>
            </a:r>
            <a:r>
              <a:rPr lang="zh-CN" altLang="en-US" sz="2000" b="1" dirty="0">
                <a:solidFill>
                  <a:schemeClr val="tx1"/>
                </a:solidFill>
              </a:rPr>
              <a:t>可以具有如下形式之一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pPr>
              <a:buClrTx/>
              <a:buFont typeface="Wingdings" pitchFamily="2" charset="2"/>
              <a:buChar char="Ø"/>
              <a:defRPr/>
            </a:pPr>
            <a:r>
              <a:rPr lang="en-US" altLang="zh-CN" sz="2000" b="1" dirty="0">
                <a:solidFill>
                  <a:schemeClr val="tx1"/>
                </a:solidFill>
              </a:rPr>
              <a:t> </a:t>
            </a:r>
            <a:r>
              <a:rPr lang="zh-CN" altLang="en-US" sz="2000" b="1" dirty="0">
                <a:solidFill>
                  <a:schemeClr val="tx1"/>
                </a:solidFill>
              </a:rPr>
              <a:t>源程序中的</a:t>
            </a:r>
            <a:r>
              <a:rPr lang="zh-CN" altLang="en-US" sz="2000" b="1" dirty="0">
                <a:solidFill>
                  <a:srgbClr val="0000FF"/>
                </a:solidFill>
              </a:rPr>
              <a:t>名字 </a:t>
            </a:r>
            <a:r>
              <a:rPr lang="en-US" altLang="zh-CN" sz="2000" b="1" dirty="0">
                <a:solidFill>
                  <a:schemeClr val="tx1"/>
                </a:solidFill>
              </a:rPr>
              <a:t>(</a:t>
            </a:r>
            <a:r>
              <a:rPr lang="en-US" altLang="zh-CN" sz="2000" b="1" i="1" dirty="0">
                <a:solidFill>
                  <a:schemeClr val="tx1"/>
                </a:solidFill>
              </a:rPr>
              <a:t>name</a:t>
            </a:r>
            <a:r>
              <a:rPr lang="en-US" altLang="zh-CN" sz="2000" b="1" dirty="0">
                <a:solidFill>
                  <a:schemeClr val="tx1"/>
                </a:solidFill>
              </a:rPr>
              <a:t>)</a:t>
            </a:r>
          </a:p>
          <a:p>
            <a:pPr>
              <a:buClrTx/>
              <a:buFont typeface="Wingdings" pitchFamily="2" charset="2"/>
              <a:buChar char="Ø"/>
              <a:defRPr/>
            </a:pPr>
            <a:r>
              <a:rPr lang="en-US" altLang="zh-CN" sz="2000" b="1" dirty="0">
                <a:solidFill>
                  <a:schemeClr val="tx1"/>
                </a:solidFill>
              </a:rPr>
              <a:t> </a:t>
            </a:r>
            <a:r>
              <a:rPr lang="zh-CN" altLang="en-US" sz="2000" b="1" dirty="0">
                <a:solidFill>
                  <a:srgbClr val="0000FF"/>
                </a:solidFill>
              </a:rPr>
              <a:t>常量</a:t>
            </a:r>
            <a:r>
              <a:rPr lang="zh-CN" altLang="en-US" sz="2000" b="1" dirty="0">
                <a:solidFill>
                  <a:srgbClr val="FF0000"/>
                </a:solidFill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</a:rPr>
              <a:t>(</a:t>
            </a:r>
            <a:r>
              <a:rPr lang="en-US" altLang="zh-CN" sz="2000" b="1" i="1" dirty="0">
                <a:solidFill>
                  <a:schemeClr val="tx1"/>
                </a:solidFill>
              </a:rPr>
              <a:t>constant</a:t>
            </a:r>
            <a:r>
              <a:rPr lang="en-US" altLang="zh-CN" sz="2000" b="1" dirty="0">
                <a:solidFill>
                  <a:schemeClr val="tx1"/>
                </a:solidFill>
              </a:rPr>
              <a:t>)</a:t>
            </a:r>
          </a:p>
          <a:p>
            <a:pPr>
              <a:buClrTx/>
              <a:buFont typeface="Wingdings" pitchFamily="2" charset="2"/>
              <a:buChar char="Ø"/>
              <a:defRPr/>
            </a:pPr>
            <a:r>
              <a:rPr lang="zh-CN" altLang="en-US" sz="2000" b="1" dirty="0">
                <a:solidFill>
                  <a:schemeClr val="tx1"/>
                </a:solidFill>
              </a:rPr>
              <a:t> 编译器生成的</a:t>
            </a:r>
            <a:r>
              <a:rPr lang="zh-CN" altLang="en-US" sz="2000" b="1" dirty="0">
                <a:solidFill>
                  <a:srgbClr val="0000FF"/>
                </a:solidFill>
              </a:rPr>
              <a:t>临时变量</a:t>
            </a:r>
            <a:r>
              <a:rPr lang="en-US" altLang="zh-CN" sz="2000" b="1" dirty="0">
                <a:solidFill>
                  <a:schemeClr val="tx1"/>
                </a:solidFill>
              </a:rPr>
              <a:t>(</a:t>
            </a:r>
            <a:r>
              <a:rPr lang="en-US" altLang="zh-CN" sz="2000" b="1" i="1" dirty="0">
                <a:solidFill>
                  <a:schemeClr val="tx1"/>
                </a:solidFill>
              </a:rPr>
              <a:t>temporary</a:t>
            </a:r>
            <a:r>
              <a:rPr lang="en-US" altLang="zh-CN" sz="2000" b="1" dirty="0">
                <a:solidFill>
                  <a:schemeClr val="tx1"/>
                </a:solidFill>
              </a:rPr>
              <a:t>)</a:t>
            </a:r>
            <a:endParaRPr lang="en-US" altLang="zh-CN" sz="2000" b="1" dirty="0">
              <a:solidFill>
                <a:schemeClr val="tx1"/>
              </a:solidFill>
              <a:ea typeface="楷体_GB2312" pitchFamily="49" charset="-122"/>
            </a:endParaRPr>
          </a:p>
          <a:p>
            <a:pPr>
              <a:buNone/>
            </a:pPr>
            <a:endParaRPr lang="zh-CN" altLang="en-US" sz="2000" dirty="0">
              <a:solidFill>
                <a:schemeClr val="tx1"/>
              </a:solidFill>
            </a:endParaRPr>
          </a:p>
        </p:txBody>
      </p:sp>
      <p:grpSp>
        <p:nvGrpSpPr>
          <p:cNvPr id="7" name="组合 14"/>
          <p:cNvGrpSpPr/>
          <p:nvPr/>
        </p:nvGrpSpPr>
        <p:grpSpPr>
          <a:xfrm>
            <a:off x="-786" y="195486"/>
            <a:ext cx="756363" cy="432048"/>
            <a:chOff x="-786" y="195486"/>
            <a:chExt cx="756363" cy="432048"/>
          </a:xfrm>
        </p:grpSpPr>
        <p:sp>
          <p:nvSpPr>
            <p:cNvPr id="8" name="五边形 7"/>
            <p:cNvSpPr/>
            <p:nvPr/>
          </p:nvSpPr>
          <p:spPr>
            <a:xfrm>
              <a:off x="1" y="195486"/>
              <a:ext cx="755576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" name="五边形 8"/>
            <p:cNvSpPr/>
            <p:nvPr/>
          </p:nvSpPr>
          <p:spPr>
            <a:xfrm>
              <a:off x="-786" y="197101"/>
              <a:ext cx="755576" cy="88633"/>
            </a:xfrm>
            <a:prstGeom prst="homePlate">
              <a:avLst/>
            </a:prstGeom>
            <a:solidFill>
              <a:schemeClr val="bg1">
                <a:alpha val="3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9542212"/>
              </p:ext>
            </p:extLst>
          </p:nvPr>
        </p:nvGraphicFramePr>
        <p:xfrm>
          <a:off x="390411" y="902026"/>
          <a:ext cx="3677533" cy="4190004"/>
        </p:xfrm>
        <a:graphic>
          <a:graphicData uri="http://schemas.openxmlformats.org/drawingml/2006/table">
            <a:tbl>
              <a:tblPr/>
              <a:tblGrid>
                <a:gridCol w="686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669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506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  <a:cs typeface="Times New Roman" pitchFamily="18" charset="0"/>
                        </a:rPr>
                        <a:t>序号</a:t>
                      </a:r>
                    </a:p>
                  </a:txBody>
                  <a:tcPr marL="100252" marR="100252" marT="37602" marB="376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  <a:cs typeface="Times New Roman" pitchFamily="18" charset="0"/>
                        </a:rPr>
                        <a:t>指令类型</a:t>
                      </a:r>
                    </a:p>
                  </a:txBody>
                  <a:tcPr marL="100252" marR="100252" marT="37602" marB="376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  <a:cs typeface="Times New Roman" pitchFamily="18" charset="0"/>
                        </a:rPr>
                        <a:t>指令形式</a:t>
                      </a:r>
                      <a:endParaRPr kumimoji="0" lang="en-US" alt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itchFamily="49" charset="-122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L="100252" marR="100252" marT="37602" marB="376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9288">
                <a:tc>
                  <a:txBody>
                    <a:bodyPr/>
                    <a:lstStyle/>
                    <a:p>
                      <a:r>
                        <a:rPr lang="en-US" altLang="zh-CN" sz="1500" b="1" dirty="0">
                          <a:solidFill>
                            <a:schemeClr val="tx1"/>
                          </a:solidFill>
                        </a:rPr>
                        <a:t>    1</a:t>
                      </a:r>
                      <a:endParaRPr lang="zh-CN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500" b="1" dirty="0">
                          <a:solidFill>
                            <a:schemeClr val="tx1"/>
                          </a:solidFill>
                        </a:rPr>
                        <a:t>赋值指令</a:t>
                      </a:r>
                    </a:p>
                  </a:txBody>
                  <a:tcPr marT="34290" marB="342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altLang="zh-CN" sz="15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en-US" altLang="zh-CN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kumimoji="0" lang="en-US" altLang="zh-CN" sz="15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kumimoji="0" lang="en-US" altLang="zh-CN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op</a:t>
                      </a:r>
                      <a:r>
                        <a:rPr kumimoji="0" lang="en-US" altLang="zh-CN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5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z  </a:t>
                      </a:r>
                    </a:p>
                    <a:p>
                      <a:r>
                        <a:rPr kumimoji="0" lang="en-US" altLang="zh-CN" sz="15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en-US" altLang="zh-CN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kumimoji="0" lang="en-US" altLang="zh-CN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op</a:t>
                      </a:r>
                      <a:r>
                        <a:rPr kumimoji="0" lang="en-US" altLang="zh-CN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5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kumimoji="0" lang="en-US" altLang="zh-CN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endParaRPr lang="zh-CN" altLang="en-US" sz="15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500" b="1" dirty="0">
                          <a:solidFill>
                            <a:schemeClr val="tx1"/>
                          </a:solidFill>
                        </a:rPr>
                        <a:t>    2</a:t>
                      </a:r>
                      <a:endParaRPr lang="zh-CN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5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复制指令</a:t>
                      </a:r>
                      <a:endParaRPr lang="en-US" altLang="zh-CN" sz="15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altLang="zh-CN" sz="15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en-US" altLang="zh-CN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kumimoji="0" lang="en-US" altLang="zh-CN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5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y</a:t>
                      </a:r>
                      <a:endParaRPr lang="zh-CN" altLang="en-US" sz="15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500" b="1" dirty="0">
                          <a:solidFill>
                            <a:schemeClr val="tx1"/>
                          </a:solidFill>
                        </a:rPr>
                        <a:t>    3</a:t>
                      </a:r>
                      <a:endParaRPr lang="zh-CN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5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条件跳转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altLang="zh-CN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if </a:t>
                      </a:r>
                      <a:r>
                        <a:rPr kumimoji="0" lang="en-US" altLang="zh-CN" sz="15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en-US" altLang="zh-CN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5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relop</a:t>
                      </a:r>
                      <a:r>
                        <a:rPr kumimoji="0" lang="en-US" altLang="zh-CN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5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kumimoji="0" lang="en-US" altLang="zh-CN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 goto </a:t>
                      </a:r>
                      <a:r>
                        <a:rPr kumimoji="0" lang="en-US" altLang="zh-CN" sz="15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en-US" altLang="zh-CN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endParaRPr lang="zh-CN" altLang="en-US" sz="15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500" b="1" dirty="0">
                          <a:solidFill>
                            <a:schemeClr val="tx1"/>
                          </a:solidFill>
                        </a:rPr>
                        <a:t>    4</a:t>
                      </a:r>
                      <a:endParaRPr lang="zh-CN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5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非条件跳转</a:t>
                      </a:r>
                      <a:endParaRPr lang="en-US" altLang="zh-CN" sz="15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altLang="zh-CN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goto</a:t>
                      </a:r>
                      <a:r>
                        <a:rPr kumimoji="0" lang="en-US" altLang="zh-CN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5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en-US" altLang="zh-CN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endParaRPr lang="zh-CN" altLang="en-US" sz="15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500" b="1" dirty="0">
                          <a:solidFill>
                            <a:schemeClr val="tx1"/>
                          </a:solidFill>
                        </a:rPr>
                        <a:t>    5</a:t>
                      </a:r>
                      <a:endParaRPr lang="zh-CN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5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参数传递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altLang="zh-CN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param</a:t>
                      </a:r>
                      <a:r>
                        <a:rPr kumimoji="0" lang="en-US" altLang="zh-CN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5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en-US" altLang="zh-CN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endParaRPr lang="zh-CN" altLang="en-US" sz="15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2980">
                <a:tc>
                  <a:txBody>
                    <a:bodyPr/>
                    <a:lstStyle/>
                    <a:p>
                      <a:r>
                        <a:rPr lang="en-US" altLang="zh-CN" sz="1500" b="1" dirty="0">
                          <a:solidFill>
                            <a:schemeClr val="tx1"/>
                          </a:solidFill>
                        </a:rPr>
                        <a:t>    6</a:t>
                      </a:r>
                      <a:endParaRPr lang="zh-CN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33CC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zh-CN" altLang="en-US" sz="1500" b="1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过程调用</a:t>
                      </a:r>
                      <a:endParaRPr lang="en-US" altLang="zh-CN" sz="1500" b="1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33CC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zh-CN" altLang="en-US" sz="1500" b="1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函数调用</a:t>
                      </a:r>
                      <a:endParaRPr lang="en-US" altLang="zh-CN" sz="1500" b="1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altLang="zh-CN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call</a:t>
                      </a:r>
                      <a:r>
                        <a:rPr kumimoji="0" lang="en-US" altLang="zh-CN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5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kumimoji="0" lang="en-US" altLang="zh-CN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altLang="zh-CN" sz="15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n</a:t>
                      </a:r>
                    </a:p>
                    <a:p>
                      <a:r>
                        <a:rPr kumimoji="0" lang="en-US" altLang="zh-CN" sz="15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y </a:t>
                      </a:r>
                      <a:r>
                        <a:rPr kumimoji="0" lang="en-US" altLang="zh-CN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kumimoji="0" lang="en-US" altLang="zh-CN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call</a:t>
                      </a:r>
                      <a:r>
                        <a:rPr kumimoji="0" lang="en-US" altLang="zh-CN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5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kumimoji="0" lang="en-US" altLang="zh-CN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altLang="zh-CN" sz="15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en-US" altLang="zh-CN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endParaRPr lang="zh-CN" altLang="en-US" sz="15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1256">
                <a:tc>
                  <a:txBody>
                    <a:bodyPr/>
                    <a:lstStyle/>
                    <a:p>
                      <a:r>
                        <a:rPr lang="en-US" altLang="zh-CN" sz="1500" b="1" dirty="0">
                          <a:solidFill>
                            <a:schemeClr val="tx1"/>
                          </a:solidFill>
                        </a:rPr>
                        <a:t>    7</a:t>
                      </a:r>
                      <a:endParaRPr lang="zh-CN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5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过程返回</a:t>
                      </a:r>
                      <a:endParaRPr lang="en-US" altLang="zh-CN" sz="15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altLang="zh-CN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return</a:t>
                      </a:r>
                      <a:r>
                        <a:rPr kumimoji="0" lang="en-US" altLang="zh-CN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kumimoji="0" lang="en-US" altLang="zh-CN" sz="15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en-US" altLang="zh-CN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endParaRPr lang="zh-CN" altLang="en-US" sz="15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500" b="1" dirty="0">
                          <a:solidFill>
                            <a:schemeClr val="tx1"/>
                          </a:solidFill>
                        </a:rPr>
                        <a:t>    8</a:t>
                      </a:r>
                      <a:endParaRPr lang="zh-CN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5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数组引用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altLang="zh-CN" sz="15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kumimoji="0" lang="en-US" altLang="zh-CN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kumimoji="0" lang="en-US" altLang="zh-CN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5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en-US" altLang="zh-CN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kumimoji="0" lang="en-US" altLang="zh-CN" sz="1500" b="1" i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kumimoji="0" lang="en-US" altLang="zh-CN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]</a:t>
                      </a:r>
                      <a:endParaRPr lang="zh-CN" altLang="en-US" sz="15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500" b="1" dirty="0">
                          <a:solidFill>
                            <a:schemeClr val="tx1"/>
                          </a:solidFill>
                        </a:rPr>
                        <a:t>    9</a:t>
                      </a:r>
                      <a:endParaRPr lang="zh-CN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5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数组赋值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33CC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15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en-US" altLang="zh-CN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kumimoji="0" lang="en-US" altLang="zh-CN" sz="1500" b="1" i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kumimoji="0" lang="en-US" altLang="zh-CN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]</a:t>
                      </a:r>
                      <a:r>
                        <a:rPr kumimoji="0" lang="en-US" altLang="zh-CN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kumimoji="0" lang="en-US" altLang="zh-CN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5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 marT="34290" marB="342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49876">
                <a:tc>
                  <a:txBody>
                    <a:bodyPr/>
                    <a:lstStyle/>
                    <a:p>
                      <a:r>
                        <a:rPr lang="en-US" altLang="zh-CN" sz="1500" b="1" dirty="0">
                          <a:solidFill>
                            <a:schemeClr val="tx1"/>
                          </a:solidFill>
                        </a:rPr>
                        <a:t>   10</a:t>
                      </a:r>
                      <a:endParaRPr lang="zh-CN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5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地址及</a:t>
                      </a:r>
                      <a:endParaRPr lang="en-US" altLang="zh-CN" sz="15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zh-CN" altLang="en-US" sz="15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指针操作</a:t>
                      </a:r>
                    </a:p>
                  </a:txBody>
                  <a:tcPr marT="34290" marB="342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33CC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5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en-US" altLang="zh-CN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=&amp; </a:t>
                      </a:r>
                      <a:r>
                        <a:rPr kumimoji="0" lang="en-US" altLang="zh-CN" sz="15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kumimoji="0" lang="en-US" altLang="zh-CN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33CC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5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en-US" altLang="zh-CN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=* </a:t>
                      </a:r>
                      <a:r>
                        <a:rPr kumimoji="0" lang="en-US" altLang="zh-CN" sz="15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kumimoji="0" lang="en-US" altLang="zh-CN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33CC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*</a:t>
                      </a:r>
                      <a:r>
                        <a:rPr kumimoji="0" lang="en-US" altLang="zh-CN" sz="15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en-US" altLang="zh-CN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kumimoji="0" lang="en-US" altLang="zh-CN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5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 marT="34290" marB="342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4727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59007" y="988551"/>
            <a:ext cx="5873233" cy="3887455"/>
          </a:xfrm>
        </p:spPr>
        <p:txBody>
          <a:bodyPr>
            <a:normAutofit/>
          </a:bodyPr>
          <a:lstStyle/>
          <a:p>
            <a:pPr>
              <a:lnSpc>
                <a:spcPts val="4500"/>
              </a:lnSpc>
              <a:buClrTx/>
              <a:buFont typeface="Wingdings" pitchFamily="2" charset="2"/>
              <a:buChar char="Ø"/>
            </a:pPr>
            <a:r>
              <a:rPr lang="zh-CN" altLang="en-US" sz="3000" b="1" dirty="0">
                <a:solidFill>
                  <a:schemeClr val="tx1"/>
                </a:solidFill>
                <a:cs typeface="Times New Roman" pitchFamily="18" charset="0"/>
              </a:rPr>
              <a:t>四元式</a:t>
            </a:r>
            <a:r>
              <a:rPr kumimoji="1" lang="en-US" altLang="zh-CN" sz="3000" b="1" dirty="0">
                <a:solidFill>
                  <a:schemeClr val="tx1"/>
                </a:solidFill>
                <a:cs typeface="Times New Roman" pitchFamily="18" charset="0"/>
              </a:rPr>
              <a:t> (Quadruples)</a:t>
            </a:r>
            <a:r>
              <a:rPr lang="zh-CN" altLang="en-US" sz="3000" b="1" dirty="0">
                <a:solidFill>
                  <a:schemeClr val="tx1"/>
                </a:solidFill>
                <a:cs typeface="Times New Roman" pitchFamily="18" charset="0"/>
              </a:rPr>
              <a:t> </a:t>
            </a:r>
            <a:endParaRPr lang="en-US" altLang="zh-CN" sz="3000" b="1" dirty="0">
              <a:solidFill>
                <a:schemeClr val="tx1"/>
              </a:solidFill>
              <a:cs typeface="Times New Roman" pitchFamily="18" charset="0"/>
            </a:endParaRPr>
          </a:p>
          <a:p>
            <a:pPr lvl="1">
              <a:lnSpc>
                <a:spcPts val="4500"/>
              </a:lnSpc>
              <a:buClrTx/>
              <a:buFont typeface="Wingdings" pitchFamily="2" charset="2"/>
              <a:buChar char="Ø"/>
            </a:pPr>
            <a:r>
              <a:rPr lang="en-US" altLang="zh-CN" sz="2500" b="1" dirty="0">
                <a:solidFill>
                  <a:schemeClr val="tx1"/>
                </a:solidFill>
                <a:cs typeface="Times New Roman" pitchFamily="18" charset="0"/>
              </a:rPr>
              <a:t>(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itchFamily="18" charset="0"/>
              </a:rPr>
              <a:t>op</a:t>
            </a:r>
            <a:r>
              <a:rPr lang="en-US" altLang="zh-CN" sz="2500" b="1" dirty="0">
                <a:solidFill>
                  <a:schemeClr val="tx1"/>
                </a:solidFill>
                <a:cs typeface="Times New Roman" pitchFamily="18" charset="0"/>
              </a:rPr>
              <a:t>, 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itchFamily="18" charset="0"/>
              </a:rPr>
              <a:t>arg</a:t>
            </a:r>
            <a:r>
              <a:rPr lang="en-US" altLang="zh-CN" sz="2500" b="1" i="1" baseline="-25000" dirty="0">
                <a:solidFill>
                  <a:schemeClr val="tx1"/>
                </a:solidFill>
                <a:cs typeface="Times New Roman" pitchFamily="18" charset="0"/>
              </a:rPr>
              <a:t>1</a:t>
            </a:r>
            <a:r>
              <a:rPr lang="en-US" altLang="zh-CN" sz="2500" b="1" dirty="0">
                <a:solidFill>
                  <a:schemeClr val="tx1"/>
                </a:solidFill>
                <a:cs typeface="Times New Roman" pitchFamily="18" charset="0"/>
              </a:rPr>
              <a:t>, 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itchFamily="18" charset="0"/>
              </a:rPr>
              <a:t>arg</a:t>
            </a:r>
            <a:r>
              <a:rPr lang="en-US" altLang="zh-CN" sz="2500" b="1" i="1" baseline="-25000" dirty="0">
                <a:solidFill>
                  <a:schemeClr val="tx1"/>
                </a:solidFill>
                <a:cs typeface="Times New Roman" pitchFamily="18" charset="0"/>
              </a:rPr>
              <a:t>2</a:t>
            </a:r>
            <a:r>
              <a:rPr lang="en-US" altLang="zh-CN" sz="2500" b="1" dirty="0">
                <a:solidFill>
                  <a:schemeClr val="tx1"/>
                </a:solidFill>
                <a:cs typeface="Times New Roman" pitchFamily="18" charset="0"/>
              </a:rPr>
              <a:t>, 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itchFamily="18" charset="0"/>
              </a:rPr>
              <a:t>result</a:t>
            </a:r>
            <a:r>
              <a:rPr lang="en-US" altLang="zh-CN" sz="2500" b="1" dirty="0">
                <a:solidFill>
                  <a:schemeClr val="tx1"/>
                </a:solidFill>
                <a:cs typeface="Times New Roman" pitchFamily="18" charset="0"/>
              </a:rPr>
              <a:t>)</a:t>
            </a:r>
          </a:p>
          <a:p>
            <a:pPr>
              <a:lnSpc>
                <a:spcPts val="4500"/>
              </a:lnSpc>
              <a:buClrTx/>
              <a:buFont typeface="Wingdings" pitchFamily="2" charset="2"/>
              <a:buChar char="Ø"/>
            </a:pPr>
            <a:r>
              <a:rPr kumimoji="1" lang="zh-CN" altLang="en-US" sz="3000" b="1" dirty="0">
                <a:solidFill>
                  <a:schemeClr val="tx1"/>
                </a:solidFill>
                <a:cs typeface="Times New Roman" pitchFamily="18" charset="0"/>
              </a:rPr>
              <a:t>三元式</a:t>
            </a:r>
            <a:r>
              <a:rPr kumimoji="1" lang="en-US" altLang="zh-CN" sz="3000" b="1" dirty="0">
                <a:solidFill>
                  <a:schemeClr val="tx1"/>
                </a:solidFill>
                <a:cs typeface="Times New Roman" pitchFamily="18" charset="0"/>
              </a:rPr>
              <a:t> (Triples)</a:t>
            </a:r>
          </a:p>
          <a:p>
            <a:pPr lvl="1">
              <a:lnSpc>
                <a:spcPts val="4500"/>
              </a:lnSpc>
              <a:buClrTx/>
              <a:buFont typeface="Wingdings" pitchFamily="2" charset="2"/>
              <a:buChar char="Ø"/>
            </a:pPr>
            <a:r>
              <a:rPr kumimoji="1" lang="en-US" altLang="zh-CN" sz="2500" b="1" dirty="0">
                <a:solidFill>
                  <a:schemeClr val="tx1"/>
                </a:solidFill>
                <a:cs typeface="Times New Roman" pitchFamily="18" charset="0"/>
              </a:rPr>
              <a:t>(</a:t>
            </a:r>
            <a:r>
              <a:rPr kumimoji="1" lang="en-US" altLang="zh-CN" sz="2500" b="1" i="1" dirty="0">
                <a:solidFill>
                  <a:schemeClr val="tx1"/>
                </a:solidFill>
                <a:cs typeface="Times New Roman" pitchFamily="18" charset="0"/>
              </a:rPr>
              <a:t>op</a:t>
            </a:r>
            <a:r>
              <a:rPr kumimoji="1" lang="en-US" altLang="zh-CN" sz="2500" b="1" dirty="0">
                <a:solidFill>
                  <a:schemeClr val="tx1"/>
                </a:solidFill>
                <a:cs typeface="Times New Roman" pitchFamily="18" charset="0"/>
              </a:rPr>
              <a:t>, </a:t>
            </a:r>
            <a:r>
              <a:rPr kumimoji="1" lang="en-US" altLang="zh-CN" sz="2500" b="1" i="1" dirty="0">
                <a:solidFill>
                  <a:schemeClr val="tx1"/>
                </a:solidFill>
                <a:cs typeface="Times New Roman" pitchFamily="18" charset="0"/>
              </a:rPr>
              <a:t>arg</a:t>
            </a:r>
            <a:r>
              <a:rPr lang="en-US" altLang="zh-CN" sz="2500" b="1" i="1" baseline="-25000" dirty="0">
                <a:solidFill>
                  <a:schemeClr val="tx1"/>
                </a:solidFill>
                <a:cs typeface="Times New Roman" pitchFamily="18" charset="0"/>
              </a:rPr>
              <a:t>1</a:t>
            </a:r>
            <a:r>
              <a:rPr kumimoji="1" lang="en-US" altLang="zh-CN" sz="2500" b="1" dirty="0">
                <a:solidFill>
                  <a:schemeClr val="tx1"/>
                </a:solidFill>
                <a:cs typeface="Times New Roman" pitchFamily="18" charset="0"/>
              </a:rPr>
              <a:t>, </a:t>
            </a:r>
            <a:r>
              <a:rPr kumimoji="1" lang="en-US" altLang="zh-CN" sz="2500" b="1" i="1" dirty="0">
                <a:solidFill>
                  <a:schemeClr val="tx1"/>
                </a:solidFill>
                <a:cs typeface="Times New Roman" pitchFamily="18" charset="0"/>
              </a:rPr>
              <a:t>agr</a:t>
            </a:r>
            <a:r>
              <a:rPr lang="en-US" altLang="zh-CN" sz="2500" b="1" i="1" baseline="-25000" dirty="0">
                <a:solidFill>
                  <a:schemeClr val="tx1"/>
                </a:solidFill>
                <a:cs typeface="Times New Roman" pitchFamily="18" charset="0"/>
              </a:rPr>
              <a:t>2</a:t>
            </a:r>
            <a:r>
              <a:rPr kumimoji="1" lang="en-US" altLang="zh-CN" sz="2500" b="1" dirty="0">
                <a:solidFill>
                  <a:schemeClr val="tx1"/>
                </a:solidFill>
                <a:cs typeface="Times New Roman" pitchFamily="18" charset="0"/>
              </a:rPr>
              <a:t>)</a:t>
            </a:r>
          </a:p>
          <a:p>
            <a:pPr>
              <a:lnSpc>
                <a:spcPts val="4500"/>
              </a:lnSpc>
              <a:buClrTx/>
              <a:buFont typeface="Wingdings" pitchFamily="2" charset="2"/>
              <a:buChar char="Ø"/>
            </a:pPr>
            <a:r>
              <a:rPr kumimoji="1" lang="zh-CN" altLang="en-US" sz="3000" b="1" dirty="0">
                <a:solidFill>
                  <a:schemeClr val="tx1"/>
                </a:solidFill>
                <a:cs typeface="Times New Roman" pitchFamily="18" charset="0"/>
              </a:rPr>
              <a:t>间接三元式</a:t>
            </a:r>
            <a:r>
              <a:rPr kumimoji="1" lang="en-US" altLang="zh-CN" sz="3000" b="1" dirty="0">
                <a:solidFill>
                  <a:schemeClr val="tx1"/>
                </a:solidFill>
                <a:cs typeface="Times New Roman" pitchFamily="18" charset="0"/>
              </a:rPr>
              <a:t> (Indirect triples)</a:t>
            </a:r>
            <a:endParaRPr kumimoji="1" lang="zh-CN" altLang="en-US" sz="3000" b="1" dirty="0">
              <a:solidFill>
                <a:schemeClr val="tx1"/>
              </a:solidFill>
              <a:cs typeface="Times New Roman" pitchFamily="18" charset="0"/>
            </a:endParaRPr>
          </a:p>
          <a:p>
            <a:pPr>
              <a:lnSpc>
                <a:spcPts val="4500"/>
              </a:lnSpc>
              <a:buClrTx/>
              <a:buFont typeface="Wingdings" pitchFamily="2" charset="2"/>
              <a:buChar char="Ø"/>
            </a:pPr>
            <a:endParaRPr kumimoji="1" lang="zh-CN" altLang="en-US" sz="3000" b="1" dirty="0">
              <a:solidFill>
                <a:schemeClr val="tx1"/>
              </a:solidFill>
              <a:cs typeface="Times New Roman" pitchFamily="18" charset="0"/>
            </a:endParaRPr>
          </a:p>
          <a:p>
            <a:endParaRPr lang="zh-CN" altLang="en-US" sz="3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3000" kern="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三地址指令的表示</a:t>
            </a:r>
          </a:p>
        </p:txBody>
      </p:sp>
      <p:grpSp>
        <p:nvGrpSpPr>
          <p:cNvPr id="5" name="组合 14"/>
          <p:cNvGrpSpPr/>
          <p:nvPr/>
        </p:nvGrpSpPr>
        <p:grpSpPr>
          <a:xfrm>
            <a:off x="-786" y="195486"/>
            <a:ext cx="756363" cy="432048"/>
            <a:chOff x="-786" y="195486"/>
            <a:chExt cx="756363" cy="432048"/>
          </a:xfrm>
        </p:grpSpPr>
        <p:sp>
          <p:nvSpPr>
            <p:cNvPr id="6" name="五边形 5"/>
            <p:cNvSpPr/>
            <p:nvPr/>
          </p:nvSpPr>
          <p:spPr>
            <a:xfrm>
              <a:off x="1" y="195486"/>
              <a:ext cx="755576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" name="五边形 6"/>
            <p:cNvSpPr/>
            <p:nvPr/>
          </p:nvSpPr>
          <p:spPr>
            <a:xfrm>
              <a:off x="-786" y="197101"/>
              <a:ext cx="755576" cy="88633"/>
            </a:xfrm>
            <a:prstGeom prst="homePlate">
              <a:avLst/>
            </a:prstGeom>
            <a:solidFill>
              <a:schemeClr val="bg1">
                <a:alpha val="3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06173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4942" y="1481742"/>
            <a:ext cx="3807492" cy="2518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28605" y="785800"/>
            <a:ext cx="5927571" cy="4297825"/>
          </a:xfrm>
        </p:spPr>
        <p:txBody>
          <a:bodyPr>
            <a:noAutofit/>
          </a:bodyPr>
          <a:lstStyle/>
          <a:p>
            <a:pPr>
              <a:lnSpc>
                <a:spcPts val="2000"/>
              </a:lnSpc>
              <a:buClrTx/>
              <a:buFont typeface="Wingdings" pitchFamily="2" charset="2"/>
              <a:buChar char="Ø"/>
              <a:defRPr/>
            </a:pPr>
            <a:r>
              <a:rPr lang="en-US" altLang="zh-CN" sz="23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x</a:t>
            </a:r>
            <a:r>
              <a:rPr lang="en-US" altLang="zh-CN" sz="23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= </a:t>
            </a:r>
            <a:r>
              <a:rPr lang="en-US" altLang="zh-CN" sz="23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y</a:t>
            </a:r>
            <a:r>
              <a:rPr lang="en-US" altLang="zh-CN" sz="23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300" b="1" dirty="0">
                <a:solidFill>
                  <a:srgbClr val="FF0000"/>
                </a:solidFill>
                <a:ea typeface="楷体_GB2312" pitchFamily="49" charset="-122"/>
                <a:cs typeface="Times New Roman" pitchFamily="18" charset="0"/>
              </a:rPr>
              <a:t>op </a:t>
            </a:r>
            <a:r>
              <a:rPr lang="en-US" altLang="zh-CN" sz="23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z</a:t>
            </a:r>
            <a:r>
              <a:rPr lang="en-US" altLang="zh-CN" sz="23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   	        (</a:t>
            </a:r>
            <a:r>
              <a:rPr lang="zh-CN" altLang="en-US" sz="23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  </a:t>
            </a:r>
            <a:r>
              <a:rPr lang="en-US" altLang="zh-CN" sz="2300" b="1" dirty="0">
                <a:solidFill>
                  <a:srgbClr val="FF0000"/>
                </a:solidFill>
                <a:ea typeface="楷体_GB2312" pitchFamily="49" charset="-122"/>
                <a:cs typeface="Times New Roman" pitchFamily="18" charset="0"/>
              </a:rPr>
              <a:t>op</a:t>
            </a:r>
            <a:r>
              <a:rPr lang="en-US" altLang="zh-CN" sz="23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   ,  </a:t>
            </a:r>
            <a:r>
              <a:rPr lang="en-US" altLang="zh-CN" sz="23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y</a:t>
            </a:r>
            <a:r>
              <a:rPr lang="en-US" altLang="zh-CN" sz="23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 ,  </a:t>
            </a:r>
            <a:r>
              <a:rPr lang="en-US" altLang="zh-CN" sz="23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z  </a:t>
            </a:r>
            <a:r>
              <a:rPr lang="en-US" altLang="zh-CN" sz="23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,  </a:t>
            </a:r>
            <a:r>
              <a:rPr lang="en-US" altLang="zh-CN" sz="23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x </a:t>
            </a:r>
            <a:r>
              <a:rPr lang="en-US" altLang="zh-CN" sz="23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)</a:t>
            </a:r>
          </a:p>
          <a:p>
            <a:pPr>
              <a:lnSpc>
                <a:spcPts val="2000"/>
              </a:lnSpc>
              <a:buClrTx/>
              <a:buFont typeface="Wingdings" pitchFamily="2" charset="2"/>
              <a:buChar char="Ø"/>
              <a:defRPr/>
            </a:pPr>
            <a:r>
              <a:rPr lang="en-US" altLang="zh-CN" sz="23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x</a:t>
            </a:r>
            <a:r>
              <a:rPr lang="en-US" altLang="zh-CN" sz="23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= </a:t>
            </a:r>
            <a:r>
              <a:rPr lang="en-US" altLang="zh-CN" sz="2300" b="1" dirty="0">
                <a:solidFill>
                  <a:srgbClr val="FF0000"/>
                </a:solidFill>
                <a:ea typeface="楷体_GB2312" pitchFamily="49" charset="-122"/>
                <a:cs typeface="Times New Roman" pitchFamily="18" charset="0"/>
              </a:rPr>
              <a:t>op</a:t>
            </a:r>
            <a:r>
              <a:rPr lang="en-US" altLang="zh-CN" sz="23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3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y </a:t>
            </a:r>
            <a:r>
              <a:rPr lang="en-US" altLang="zh-CN" sz="23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 	        (</a:t>
            </a:r>
            <a:r>
              <a:rPr lang="zh-CN" altLang="en-US" sz="23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  </a:t>
            </a:r>
            <a:r>
              <a:rPr lang="en-US" altLang="zh-CN" sz="2300" b="1" dirty="0">
                <a:solidFill>
                  <a:srgbClr val="FF0000"/>
                </a:solidFill>
                <a:ea typeface="楷体_GB2312" pitchFamily="49" charset="-122"/>
                <a:cs typeface="Times New Roman" pitchFamily="18" charset="0"/>
              </a:rPr>
              <a:t>op</a:t>
            </a:r>
            <a:r>
              <a:rPr lang="en-US" altLang="zh-CN" sz="23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   ,  </a:t>
            </a:r>
            <a:r>
              <a:rPr lang="en-US" altLang="zh-CN" sz="23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y</a:t>
            </a:r>
            <a:r>
              <a:rPr lang="en-US" altLang="zh-CN" sz="23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 ,  _  ,  </a:t>
            </a:r>
            <a:r>
              <a:rPr lang="en-US" altLang="zh-CN" sz="23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x </a:t>
            </a:r>
            <a:r>
              <a:rPr lang="en-US" altLang="zh-CN" sz="23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) </a:t>
            </a:r>
          </a:p>
          <a:p>
            <a:pPr>
              <a:lnSpc>
                <a:spcPts val="2000"/>
              </a:lnSpc>
              <a:buClrTx/>
              <a:buFont typeface="Wingdings" pitchFamily="2" charset="2"/>
              <a:buChar char="Ø"/>
              <a:defRPr/>
            </a:pPr>
            <a:r>
              <a:rPr lang="en-US" altLang="zh-CN" sz="23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x</a:t>
            </a:r>
            <a:r>
              <a:rPr lang="en-US" altLang="zh-CN" sz="23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300" b="1" dirty="0">
                <a:solidFill>
                  <a:srgbClr val="FF0000"/>
                </a:solidFill>
                <a:ea typeface="楷体_GB2312" pitchFamily="49" charset="-122"/>
                <a:cs typeface="Times New Roman" pitchFamily="18" charset="0"/>
              </a:rPr>
              <a:t>=</a:t>
            </a:r>
            <a:r>
              <a:rPr lang="en-US" altLang="zh-CN" sz="23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3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y</a:t>
            </a:r>
            <a:r>
              <a:rPr lang="en-US" altLang="zh-CN" sz="23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	  	        (</a:t>
            </a:r>
            <a:r>
              <a:rPr lang="zh-CN" altLang="en-US" sz="23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 </a:t>
            </a:r>
            <a:r>
              <a:rPr lang="zh-CN" altLang="en-US" sz="2300" b="1" dirty="0">
                <a:solidFill>
                  <a:srgbClr val="FF0000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300" b="1" dirty="0">
                <a:solidFill>
                  <a:srgbClr val="FF0000"/>
                </a:solidFill>
                <a:ea typeface="楷体_GB2312" pitchFamily="49" charset="-122"/>
                <a:cs typeface="Times New Roman" pitchFamily="18" charset="0"/>
              </a:rPr>
              <a:t> =     </a:t>
            </a:r>
            <a:r>
              <a:rPr lang="en-US" altLang="zh-CN" sz="23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,  </a:t>
            </a:r>
            <a:r>
              <a:rPr lang="en-US" altLang="zh-CN" sz="23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y </a:t>
            </a:r>
            <a:r>
              <a:rPr lang="en-US" altLang="zh-CN" sz="23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,  _  ,  </a:t>
            </a:r>
            <a:r>
              <a:rPr lang="en-US" altLang="zh-CN" sz="23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x </a:t>
            </a:r>
            <a:r>
              <a:rPr lang="en-US" altLang="zh-CN" sz="23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)</a:t>
            </a:r>
          </a:p>
          <a:p>
            <a:pPr>
              <a:lnSpc>
                <a:spcPts val="2000"/>
              </a:lnSpc>
              <a:buClrTx/>
              <a:buFont typeface="Wingdings" pitchFamily="2" charset="2"/>
              <a:buChar char="Ø"/>
              <a:defRPr/>
            </a:pPr>
            <a:r>
              <a:rPr lang="en-US" altLang="zh-CN" sz="23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if </a:t>
            </a:r>
            <a:r>
              <a:rPr lang="en-US" altLang="zh-CN" sz="23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x</a:t>
            </a:r>
            <a:r>
              <a:rPr lang="en-US" altLang="zh-CN" sz="23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300" b="1" dirty="0" err="1">
                <a:solidFill>
                  <a:srgbClr val="FF0000"/>
                </a:solidFill>
                <a:ea typeface="楷体_GB2312" pitchFamily="49" charset="-122"/>
                <a:cs typeface="Times New Roman" pitchFamily="18" charset="0"/>
              </a:rPr>
              <a:t>relop</a:t>
            </a:r>
            <a:r>
              <a:rPr lang="en-US" altLang="zh-CN" sz="23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3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y</a:t>
            </a:r>
            <a:r>
              <a:rPr lang="en-US" altLang="zh-CN" sz="23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goto </a:t>
            </a:r>
            <a:r>
              <a:rPr lang="en-US" altLang="zh-CN" sz="23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n</a:t>
            </a:r>
            <a:r>
              <a:rPr lang="en-US" altLang="zh-CN" sz="23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(</a:t>
            </a:r>
            <a:r>
              <a:rPr lang="zh-CN" altLang="en-US" sz="23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300" b="1" dirty="0" err="1">
                <a:solidFill>
                  <a:srgbClr val="FF0000"/>
                </a:solidFill>
                <a:ea typeface="楷体_GB2312" pitchFamily="49" charset="-122"/>
                <a:cs typeface="Times New Roman" pitchFamily="18" charset="0"/>
              </a:rPr>
              <a:t>relop</a:t>
            </a:r>
            <a:r>
              <a:rPr lang="en-US" altLang="zh-CN" sz="23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,  </a:t>
            </a:r>
            <a:r>
              <a:rPr lang="en-US" altLang="zh-CN" sz="23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x</a:t>
            </a:r>
            <a:r>
              <a:rPr lang="en-US" altLang="zh-CN" sz="23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 ,  </a:t>
            </a:r>
            <a:r>
              <a:rPr lang="en-US" altLang="zh-CN" sz="23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y  </a:t>
            </a:r>
            <a:r>
              <a:rPr lang="en-US" altLang="zh-CN" sz="23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,  </a:t>
            </a:r>
            <a:r>
              <a:rPr lang="en-US" altLang="zh-CN" sz="23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n </a:t>
            </a:r>
            <a:r>
              <a:rPr lang="en-US" altLang="zh-CN" sz="23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)</a:t>
            </a:r>
          </a:p>
          <a:p>
            <a:pPr>
              <a:lnSpc>
                <a:spcPts val="2000"/>
              </a:lnSpc>
              <a:buClrTx/>
              <a:buFont typeface="Wingdings" pitchFamily="2" charset="2"/>
              <a:buChar char="Ø"/>
              <a:defRPr/>
            </a:pPr>
            <a:r>
              <a:rPr lang="en-US" altLang="zh-CN" sz="23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300" b="1" dirty="0">
                <a:solidFill>
                  <a:srgbClr val="FF0000"/>
                </a:solidFill>
                <a:ea typeface="楷体_GB2312" pitchFamily="49" charset="-122"/>
                <a:cs typeface="Times New Roman" pitchFamily="18" charset="0"/>
              </a:rPr>
              <a:t>goto </a:t>
            </a:r>
            <a:r>
              <a:rPr lang="en-US" altLang="zh-CN" sz="23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n </a:t>
            </a:r>
            <a:r>
              <a:rPr lang="en-US" altLang="zh-CN" sz="23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                ( </a:t>
            </a:r>
            <a:r>
              <a:rPr lang="en-US" altLang="zh-CN" sz="2300" b="1" dirty="0" err="1">
                <a:solidFill>
                  <a:srgbClr val="FF0000"/>
                </a:solidFill>
                <a:ea typeface="楷体_GB2312" pitchFamily="49" charset="-122"/>
                <a:cs typeface="Times New Roman" pitchFamily="18" charset="0"/>
              </a:rPr>
              <a:t>goto</a:t>
            </a:r>
            <a:r>
              <a:rPr lang="en-US" altLang="zh-CN" sz="23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  ,  _  ,  _ ,  </a:t>
            </a:r>
            <a:r>
              <a:rPr lang="en-US" altLang="zh-CN" sz="23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n </a:t>
            </a:r>
            <a:r>
              <a:rPr lang="en-US" altLang="zh-CN" sz="23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)</a:t>
            </a:r>
          </a:p>
          <a:p>
            <a:pPr>
              <a:lnSpc>
                <a:spcPts val="2000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sz="23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300" b="1" dirty="0">
                <a:solidFill>
                  <a:srgbClr val="FF0000"/>
                </a:solidFill>
                <a:ea typeface="楷体_GB2312" pitchFamily="49" charset="-122"/>
                <a:cs typeface="Times New Roman" pitchFamily="18" charset="0"/>
              </a:rPr>
              <a:t>param</a:t>
            </a:r>
            <a:r>
              <a:rPr lang="en-US" altLang="zh-CN" sz="23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3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x</a:t>
            </a:r>
            <a:r>
              <a:rPr lang="en-US" altLang="zh-CN" sz="23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             (</a:t>
            </a:r>
            <a:r>
              <a:rPr lang="en-US" altLang="zh-CN" sz="2300" b="1" dirty="0">
                <a:solidFill>
                  <a:srgbClr val="FF0000"/>
                </a:solidFill>
                <a:ea typeface="楷体_GB2312" pitchFamily="49" charset="-122"/>
                <a:cs typeface="Times New Roman" pitchFamily="18" charset="0"/>
              </a:rPr>
              <a:t>param</a:t>
            </a:r>
            <a:r>
              <a:rPr lang="en-US" altLang="zh-CN" sz="23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,  _  ,  _ ,  </a:t>
            </a:r>
            <a:r>
              <a:rPr lang="en-US" altLang="zh-CN" sz="23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x </a:t>
            </a:r>
            <a:r>
              <a:rPr lang="en-US" altLang="zh-CN" sz="23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)</a:t>
            </a:r>
          </a:p>
          <a:p>
            <a:pPr marL="0" indent="0">
              <a:lnSpc>
                <a:spcPts val="2000"/>
              </a:lnSpc>
              <a:buNone/>
              <a:defRPr/>
            </a:pPr>
            <a:r>
              <a:rPr lang="en-US" altLang="zh-CN" sz="23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   </a:t>
            </a:r>
            <a:r>
              <a:rPr lang="en-US" altLang="zh-CN" sz="23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y </a:t>
            </a:r>
            <a:r>
              <a:rPr lang="en-US" altLang="zh-CN" sz="23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=</a:t>
            </a:r>
            <a:r>
              <a:rPr lang="en-US" altLang="zh-CN" sz="2300" b="1" dirty="0">
                <a:solidFill>
                  <a:srgbClr val="FF0000"/>
                </a:solidFill>
                <a:ea typeface="楷体_GB2312" pitchFamily="49" charset="-122"/>
                <a:cs typeface="Times New Roman" pitchFamily="18" charset="0"/>
              </a:rPr>
              <a:t>call</a:t>
            </a:r>
            <a:r>
              <a:rPr lang="en-US" altLang="zh-CN" sz="23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3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p</a:t>
            </a:r>
            <a:r>
              <a:rPr lang="en-US" altLang="zh-CN" sz="23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, </a:t>
            </a:r>
            <a:r>
              <a:rPr lang="en-US" altLang="zh-CN" sz="23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n</a:t>
            </a:r>
            <a:r>
              <a:rPr lang="en-US" altLang="zh-CN" sz="23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 	        (</a:t>
            </a:r>
            <a:r>
              <a:rPr lang="zh-CN" altLang="en-US" sz="23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 </a:t>
            </a:r>
            <a:r>
              <a:rPr lang="en-US" altLang="zh-CN" sz="2300" b="1" dirty="0">
                <a:solidFill>
                  <a:srgbClr val="FF0000"/>
                </a:solidFill>
                <a:ea typeface="楷体_GB2312" pitchFamily="49" charset="-122"/>
                <a:cs typeface="Times New Roman" pitchFamily="18" charset="0"/>
              </a:rPr>
              <a:t>call</a:t>
            </a:r>
            <a:r>
              <a:rPr lang="en-US" altLang="zh-CN" sz="23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  ,  </a:t>
            </a:r>
            <a:r>
              <a:rPr lang="en-US" altLang="zh-CN" sz="23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p</a:t>
            </a:r>
            <a:r>
              <a:rPr lang="en-US" altLang="zh-CN" sz="23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 ,  </a:t>
            </a:r>
            <a:r>
              <a:rPr lang="en-US" altLang="zh-CN" sz="23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n </a:t>
            </a:r>
            <a:r>
              <a:rPr lang="en-US" altLang="zh-CN" sz="23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,  </a:t>
            </a:r>
            <a:r>
              <a:rPr lang="en-US" altLang="zh-CN" sz="23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y</a:t>
            </a:r>
            <a:r>
              <a:rPr lang="en-US" altLang="zh-CN" sz="23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)</a:t>
            </a:r>
          </a:p>
          <a:p>
            <a:pPr marL="0" indent="0">
              <a:lnSpc>
                <a:spcPts val="2000"/>
              </a:lnSpc>
              <a:buNone/>
              <a:defRPr/>
            </a:pPr>
            <a:r>
              <a:rPr lang="en-US" altLang="zh-CN" sz="23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   </a:t>
            </a:r>
            <a:r>
              <a:rPr lang="en-US" altLang="zh-CN" sz="2300" b="1" dirty="0">
                <a:solidFill>
                  <a:srgbClr val="FF0000"/>
                </a:solidFill>
                <a:ea typeface="楷体_GB2312" pitchFamily="49" charset="-122"/>
                <a:cs typeface="Times New Roman" pitchFamily="18" charset="0"/>
              </a:rPr>
              <a:t>return</a:t>
            </a:r>
            <a:r>
              <a:rPr lang="en-US" altLang="zh-CN" sz="23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 </a:t>
            </a:r>
            <a:r>
              <a:rPr lang="en-US" altLang="zh-CN" sz="23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x </a:t>
            </a:r>
            <a:r>
              <a:rPr lang="en-US" altLang="zh-CN" sz="23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            (</a:t>
            </a:r>
            <a:r>
              <a:rPr lang="en-US" altLang="zh-CN" sz="2300" b="1" dirty="0">
                <a:solidFill>
                  <a:srgbClr val="FF0000"/>
                </a:solidFill>
                <a:ea typeface="楷体_GB2312" pitchFamily="49" charset="-122"/>
                <a:cs typeface="Times New Roman" pitchFamily="18" charset="0"/>
              </a:rPr>
              <a:t>return</a:t>
            </a:r>
            <a:r>
              <a:rPr lang="en-US" altLang="zh-CN" sz="23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,  _  ,  _ ,  </a:t>
            </a:r>
            <a:r>
              <a:rPr lang="en-US" altLang="zh-CN" sz="23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x </a:t>
            </a:r>
            <a:r>
              <a:rPr lang="en-US" altLang="zh-CN" sz="23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)</a:t>
            </a:r>
          </a:p>
          <a:p>
            <a:pPr>
              <a:lnSpc>
                <a:spcPts val="2000"/>
              </a:lnSpc>
              <a:buClrTx/>
              <a:buFont typeface="Wingdings" pitchFamily="2" charset="2"/>
              <a:buChar char="Ø"/>
              <a:defRPr/>
            </a:pPr>
            <a:r>
              <a:rPr lang="en-US" altLang="zh-CN" sz="23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y</a:t>
            </a:r>
            <a:r>
              <a:rPr lang="en-US" altLang="zh-CN" sz="23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300" b="1" dirty="0">
                <a:solidFill>
                  <a:srgbClr val="FF0000"/>
                </a:solidFill>
                <a:ea typeface="楷体_GB2312" pitchFamily="49" charset="-122"/>
                <a:cs typeface="Times New Roman" pitchFamily="18" charset="0"/>
              </a:rPr>
              <a:t>=</a:t>
            </a:r>
            <a:r>
              <a:rPr lang="en-US" altLang="zh-CN" sz="23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3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x</a:t>
            </a:r>
            <a:r>
              <a:rPr lang="en-US" altLang="zh-CN" sz="2300" b="1" dirty="0">
                <a:solidFill>
                  <a:srgbClr val="FF0000"/>
                </a:solidFill>
                <a:ea typeface="楷体_GB2312" pitchFamily="49" charset="-122"/>
                <a:cs typeface="Times New Roman" pitchFamily="18" charset="0"/>
              </a:rPr>
              <a:t>[</a:t>
            </a:r>
            <a:r>
              <a:rPr lang="en-US" altLang="zh-CN" sz="2300" b="1" i="1" dirty="0" err="1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i</a:t>
            </a:r>
            <a:r>
              <a:rPr lang="en-US" altLang="zh-CN" sz="2300" b="1" dirty="0">
                <a:solidFill>
                  <a:srgbClr val="FF0000"/>
                </a:solidFill>
                <a:ea typeface="楷体_GB2312" pitchFamily="49" charset="-122"/>
                <a:cs typeface="Times New Roman" pitchFamily="18" charset="0"/>
              </a:rPr>
              <a:t>]</a:t>
            </a:r>
            <a:r>
              <a:rPr lang="en-US" altLang="zh-CN" sz="23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	        (</a:t>
            </a:r>
            <a:r>
              <a:rPr lang="zh-CN" altLang="en-US" sz="23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 </a:t>
            </a:r>
            <a:r>
              <a:rPr lang="zh-CN" altLang="en-US" sz="2300" b="1" dirty="0">
                <a:solidFill>
                  <a:srgbClr val="FF0000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300" b="1" dirty="0">
                <a:solidFill>
                  <a:srgbClr val="FF0000"/>
                </a:solidFill>
                <a:ea typeface="楷体_GB2312" pitchFamily="49" charset="-122"/>
                <a:cs typeface="Times New Roman" pitchFamily="18" charset="0"/>
              </a:rPr>
              <a:t>=[]   </a:t>
            </a:r>
            <a:r>
              <a:rPr lang="en-US" altLang="zh-CN" sz="23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,  </a:t>
            </a:r>
            <a:r>
              <a:rPr lang="en-US" altLang="zh-CN" sz="23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x</a:t>
            </a:r>
            <a:r>
              <a:rPr lang="en-US" altLang="zh-CN" sz="23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 ,  </a:t>
            </a:r>
            <a:r>
              <a:rPr lang="en-US" altLang="zh-CN" sz="2300" b="1" i="1" dirty="0" err="1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i</a:t>
            </a:r>
            <a:r>
              <a:rPr lang="en-US" altLang="zh-CN" sz="23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3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,  </a:t>
            </a:r>
            <a:r>
              <a:rPr lang="en-US" altLang="zh-CN" sz="23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y</a:t>
            </a:r>
            <a:r>
              <a:rPr lang="en-US" altLang="zh-CN" sz="23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)</a:t>
            </a:r>
          </a:p>
          <a:p>
            <a:pPr marL="0" indent="0">
              <a:lnSpc>
                <a:spcPts val="2000"/>
              </a:lnSpc>
              <a:buNone/>
              <a:defRPr/>
            </a:pPr>
            <a:r>
              <a:rPr lang="en-US" altLang="zh-CN" sz="23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   </a:t>
            </a:r>
            <a:r>
              <a:rPr lang="en-US" altLang="zh-CN" sz="23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x</a:t>
            </a:r>
            <a:r>
              <a:rPr lang="en-US" altLang="zh-CN" sz="2300" b="1" dirty="0">
                <a:solidFill>
                  <a:srgbClr val="FF0000"/>
                </a:solidFill>
                <a:ea typeface="楷体_GB2312" pitchFamily="49" charset="-122"/>
                <a:cs typeface="Times New Roman" pitchFamily="18" charset="0"/>
              </a:rPr>
              <a:t>[</a:t>
            </a:r>
            <a:r>
              <a:rPr lang="en-US" altLang="zh-CN" sz="2300" b="1" i="1" dirty="0" err="1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i</a:t>
            </a:r>
            <a:r>
              <a:rPr lang="en-US" altLang="zh-CN" sz="2300" b="1" dirty="0">
                <a:solidFill>
                  <a:srgbClr val="FF0000"/>
                </a:solidFill>
                <a:ea typeface="楷体_GB2312" pitchFamily="49" charset="-122"/>
                <a:cs typeface="Times New Roman" pitchFamily="18" charset="0"/>
              </a:rPr>
              <a:t>] =</a:t>
            </a:r>
            <a:r>
              <a:rPr lang="en-US" altLang="zh-CN" sz="23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3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y</a:t>
            </a:r>
            <a:r>
              <a:rPr lang="en-US" altLang="zh-CN" sz="23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	        (</a:t>
            </a:r>
            <a:r>
              <a:rPr lang="zh-CN" altLang="en-US" sz="23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  </a:t>
            </a:r>
            <a:r>
              <a:rPr lang="en-US" altLang="zh-CN" sz="2300" b="1" dirty="0">
                <a:solidFill>
                  <a:srgbClr val="FF0000"/>
                </a:solidFill>
                <a:ea typeface="楷体_GB2312" pitchFamily="49" charset="-122"/>
                <a:cs typeface="Times New Roman" pitchFamily="18" charset="0"/>
              </a:rPr>
              <a:t>[]=</a:t>
            </a:r>
            <a:r>
              <a:rPr lang="en-US" altLang="zh-CN" sz="23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  ,  </a:t>
            </a:r>
            <a:r>
              <a:rPr lang="en-US" altLang="zh-CN" sz="23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y</a:t>
            </a:r>
            <a:r>
              <a:rPr lang="en-US" altLang="zh-CN" sz="23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 ,  </a:t>
            </a:r>
            <a:r>
              <a:rPr lang="en-US" altLang="zh-CN" sz="23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x </a:t>
            </a:r>
            <a:r>
              <a:rPr lang="en-US" altLang="zh-CN" sz="23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,  </a:t>
            </a:r>
            <a:r>
              <a:rPr lang="en-US" altLang="zh-CN" sz="2300" b="1" i="1" dirty="0" err="1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i</a:t>
            </a:r>
            <a:r>
              <a:rPr lang="en-US" altLang="zh-CN" sz="23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 </a:t>
            </a:r>
            <a:r>
              <a:rPr lang="en-US" altLang="zh-CN" sz="23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)</a:t>
            </a:r>
          </a:p>
          <a:p>
            <a:pPr>
              <a:lnSpc>
                <a:spcPts val="2000"/>
              </a:lnSpc>
              <a:buClrTx/>
              <a:buFont typeface="Wingdings" pitchFamily="2" charset="2"/>
              <a:buChar char="Ø"/>
              <a:defRPr/>
            </a:pPr>
            <a:r>
              <a:rPr lang="en-US" altLang="zh-CN" sz="23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x</a:t>
            </a:r>
            <a:r>
              <a:rPr lang="en-US" altLang="zh-CN" sz="23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300" b="1" dirty="0">
                <a:solidFill>
                  <a:srgbClr val="FF0000"/>
                </a:solidFill>
                <a:ea typeface="楷体_GB2312" pitchFamily="49" charset="-122"/>
                <a:cs typeface="Times New Roman" pitchFamily="18" charset="0"/>
              </a:rPr>
              <a:t>= &amp;</a:t>
            </a:r>
            <a:r>
              <a:rPr lang="en-US" altLang="zh-CN" sz="23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y</a:t>
            </a:r>
            <a:r>
              <a:rPr lang="en-US" altLang="zh-CN" sz="23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	        (</a:t>
            </a:r>
            <a:r>
              <a:rPr lang="zh-CN" altLang="en-US" sz="23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   </a:t>
            </a:r>
            <a:r>
              <a:rPr lang="en-US" altLang="zh-CN" sz="2300" b="1" dirty="0">
                <a:solidFill>
                  <a:srgbClr val="FF0000"/>
                </a:solidFill>
                <a:ea typeface="楷体_GB2312" pitchFamily="49" charset="-122"/>
                <a:cs typeface="Times New Roman" pitchFamily="18" charset="0"/>
              </a:rPr>
              <a:t>&amp;</a:t>
            </a:r>
            <a:r>
              <a:rPr lang="en-US" altLang="zh-CN" sz="23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   ,  </a:t>
            </a:r>
            <a:r>
              <a:rPr lang="en-US" altLang="zh-CN" sz="23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y</a:t>
            </a:r>
            <a:r>
              <a:rPr lang="en-US" altLang="zh-CN" sz="23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 ,  _ , </a:t>
            </a:r>
            <a:r>
              <a:rPr lang="en-US" altLang="zh-CN" sz="23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x </a:t>
            </a:r>
            <a:r>
              <a:rPr lang="en-US" altLang="zh-CN" sz="23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)</a:t>
            </a:r>
          </a:p>
          <a:p>
            <a:pPr marL="0" indent="0">
              <a:lnSpc>
                <a:spcPts val="2000"/>
              </a:lnSpc>
              <a:buNone/>
              <a:defRPr/>
            </a:pPr>
            <a:r>
              <a:rPr lang="en-US" altLang="zh-CN" sz="23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   </a:t>
            </a:r>
            <a:r>
              <a:rPr lang="en-US" altLang="zh-CN" sz="23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x</a:t>
            </a:r>
            <a:r>
              <a:rPr lang="en-US" altLang="zh-CN" sz="23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300" b="1" dirty="0">
                <a:solidFill>
                  <a:srgbClr val="FF0000"/>
                </a:solidFill>
                <a:ea typeface="楷体_GB2312" pitchFamily="49" charset="-122"/>
                <a:cs typeface="Times New Roman" pitchFamily="18" charset="0"/>
              </a:rPr>
              <a:t>= *</a:t>
            </a:r>
            <a:r>
              <a:rPr lang="en-US" altLang="zh-CN" sz="23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y</a:t>
            </a:r>
            <a:r>
              <a:rPr lang="en-US" altLang="zh-CN" sz="23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	        (</a:t>
            </a:r>
            <a:r>
              <a:rPr lang="zh-CN" altLang="en-US" sz="23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  </a:t>
            </a:r>
            <a:r>
              <a:rPr lang="en-US" altLang="zh-CN" sz="2300" b="1" dirty="0">
                <a:solidFill>
                  <a:srgbClr val="FF0000"/>
                </a:solidFill>
                <a:ea typeface="楷体_GB2312" pitchFamily="49" charset="-122"/>
                <a:cs typeface="Times New Roman" pitchFamily="18" charset="0"/>
              </a:rPr>
              <a:t>=*   </a:t>
            </a:r>
            <a:r>
              <a:rPr lang="en-US" altLang="zh-CN" sz="23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,  </a:t>
            </a:r>
            <a:r>
              <a:rPr lang="en-US" altLang="zh-CN" sz="23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y</a:t>
            </a:r>
            <a:r>
              <a:rPr lang="en-US" altLang="zh-CN" sz="23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 ,  _ ,  </a:t>
            </a:r>
            <a:r>
              <a:rPr lang="en-US" altLang="zh-CN" sz="23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x </a:t>
            </a:r>
            <a:r>
              <a:rPr lang="en-US" altLang="zh-CN" sz="23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)</a:t>
            </a:r>
          </a:p>
          <a:p>
            <a:pPr marL="0" indent="0">
              <a:lnSpc>
                <a:spcPts val="2000"/>
              </a:lnSpc>
              <a:buNone/>
              <a:defRPr/>
            </a:pPr>
            <a:r>
              <a:rPr lang="en-US" altLang="zh-CN" sz="2300" b="1" dirty="0">
                <a:solidFill>
                  <a:srgbClr val="FF0000"/>
                </a:solidFill>
                <a:ea typeface="楷体_GB2312" pitchFamily="49" charset="-122"/>
                <a:cs typeface="Times New Roman" pitchFamily="18" charset="0"/>
              </a:rPr>
              <a:t>    *</a:t>
            </a:r>
            <a:r>
              <a:rPr lang="en-US" altLang="zh-CN" sz="23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x</a:t>
            </a:r>
            <a:r>
              <a:rPr lang="en-US" altLang="zh-CN" sz="23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300" b="1" dirty="0">
                <a:solidFill>
                  <a:srgbClr val="FF0000"/>
                </a:solidFill>
                <a:ea typeface="楷体_GB2312" pitchFamily="49" charset="-122"/>
                <a:cs typeface="Times New Roman" pitchFamily="18" charset="0"/>
              </a:rPr>
              <a:t>= </a:t>
            </a:r>
            <a:r>
              <a:rPr lang="en-US" altLang="zh-CN" sz="23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y</a:t>
            </a:r>
            <a:r>
              <a:rPr lang="en-US" altLang="zh-CN" sz="23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	        (</a:t>
            </a:r>
            <a:r>
              <a:rPr lang="zh-CN" altLang="en-US" sz="23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 </a:t>
            </a:r>
            <a:r>
              <a:rPr lang="zh-CN" altLang="en-US" sz="2300" b="1" dirty="0">
                <a:solidFill>
                  <a:srgbClr val="FF0000"/>
                </a:solidFill>
                <a:ea typeface="楷体_GB2312" pitchFamily="49" charset="-122"/>
                <a:cs typeface="Times New Roman" pitchFamily="18" charset="0"/>
              </a:rPr>
              <a:t>*</a:t>
            </a:r>
            <a:r>
              <a:rPr lang="en-US" altLang="zh-CN" sz="2300" b="1" dirty="0">
                <a:solidFill>
                  <a:srgbClr val="FF0000"/>
                </a:solidFill>
                <a:ea typeface="楷体_GB2312" pitchFamily="49" charset="-122"/>
                <a:cs typeface="Times New Roman" pitchFamily="18" charset="0"/>
              </a:rPr>
              <a:t>=     </a:t>
            </a:r>
            <a:r>
              <a:rPr lang="en-US" altLang="zh-CN" sz="23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,  </a:t>
            </a:r>
            <a:r>
              <a:rPr lang="en-US" altLang="zh-CN" sz="23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y</a:t>
            </a:r>
            <a:r>
              <a:rPr lang="en-US" altLang="zh-CN" sz="23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 ,  _ ,  </a:t>
            </a:r>
            <a:r>
              <a:rPr lang="en-US" altLang="zh-CN" sz="23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x </a:t>
            </a:r>
            <a:r>
              <a:rPr lang="en-US" altLang="zh-CN" sz="23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)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3000" kern="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三地址指令的四元式表示</a:t>
            </a:r>
          </a:p>
        </p:txBody>
      </p:sp>
      <p:grpSp>
        <p:nvGrpSpPr>
          <p:cNvPr id="6" name="组合 14"/>
          <p:cNvGrpSpPr/>
          <p:nvPr/>
        </p:nvGrpSpPr>
        <p:grpSpPr>
          <a:xfrm>
            <a:off x="-786" y="195486"/>
            <a:ext cx="756363" cy="432048"/>
            <a:chOff x="-786" y="195486"/>
            <a:chExt cx="756363" cy="432048"/>
          </a:xfrm>
        </p:grpSpPr>
        <p:sp>
          <p:nvSpPr>
            <p:cNvPr id="7" name="五边形 6"/>
            <p:cNvSpPr/>
            <p:nvPr/>
          </p:nvSpPr>
          <p:spPr>
            <a:xfrm>
              <a:off x="1" y="195486"/>
              <a:ext cx="755576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" name="五边形 7"/>
            <p:cNvSpPr/>
            <p:nvPr/>
          </p:nvSpPr>
          <p:spPr>
            <a:xfrm>
              <a:off x="-786" y="197101"/>
              <a:ext cx="755576" cy="88633"/>
            </a:xfrm>
            <a:prstGeom prst="homePlate">
              <a:avLst/>
            </a:prstGeom>
            <a:solidFill>
              <a:schemeClr val="bg1">
                <a:alpha val="3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5508104" y="4172735"/>
            <a:ext cx="2952328" cy="6463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三地址指令序列唯一确定了运算完成的顺序</a:t>
            </a:r>
          </a:p>
        </p:txBody>
      </p:sp>
    </p:spTree>
    <p:extLst>
      <p:ext uri="{BB962C8B-B14F-4D97-AF65-F5344CB8AC3E}">
        <p14:creationId xmlns:p14="http://schemas.microsoft.com/office/powerpoint/2010/main" val="313941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000" kern="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中间代码生成的例子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-36512" y="1034522"/>
            <a:ext cx="6573744" cy="4057508"/>
            <a:chOff x="-36512" y="2611852"/>
            <a:chExt cx="6573744" cy="4057508"/>
          </a:xfrm>
        </p:grpSpPr>
        <p:sp>
          <p:nvSpPr>
            <p:cNvPr id="5" name="Line 47"/>
            <p:cNvSpPr>
              <a:spLocks noChangeShapeType="1"/>
            </p:cNvSpPr>
            <p:nvPr/>
          </p:nvSpPr>
          <p:spPr bwMode="auto">
            <a:xfrm flipH="1">
              <a:off x="491107" y="3513205"/>
              <a:ext cx="272630" cy="2551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Line 48"/>
            <p:cNvSpPr>
              <a:spLocks noChangeShapeType="1"/>
            </p:cNvSpPr>
            <p:nvPr/>
          </p:nvSpPr>
          <p:spPr bwMode="auto">
            <a:xfrm>
              <a:off x="773264" y="3513205"/>
              <a:ext cx="1588" cy="3349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Line 49"/>
            <p:cNvSpPr>
              <a:spLocks noChangeShapeType="1"/>
            </p:cNvSpPr>
            <p:nvPr/>
          </p:nvSpPr>
          <p:spPr bwMode="auto">
            <a:xfrm>
              <a:off x="773265" y="3513205"/>
              <a:ext cx="421752" cy="21602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Rectangle 51"/>
            <p:cNvSpPr>
              <a:spLocks noChangeArrowheads="1"/>
            </p:cNvSpPr>
            <p:nvPr/>
          </p:nvSpPr>
          <p:spPr bwMode="auto">
            <a:xfrm>
              <a:off x="1329113" y="2611852"/>
              <a:ext cx="314189" cy="3756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lnSpc>
                  <a:spcPct val="1100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/>
                <a:buNone/>
              </a:pPr>
              <a:r>
                <a:rPr kumimoji="1" lang="en-US" altLang="zh-CN" b="1" i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S</a:t>
              </a:r>
            </a:p>
          </p:txBody>
        </p:sp>
        <p:sp>
          <p:nvSpPr>
            <p:cNvPr id="9" name="Rectangle 53"/>
            <p:cNvSpPr>
              <a:spLocks noChangeArrowheads="1"/>
            </p:cNvSpPr>
            <p:nvPr/>
          </p:nvSpPr>
          <p:spPr bwMode="auto">
            <a:xfrm>
              <a:off x="227955" y="4307031"/>
              <a:ext cx="455253" cy="5391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lnSpc>
                  <a:spcPts val="15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/>
                <a:buNone/>
              </a:pPr>
              <a:r>
                <a:rPr kumimoji="1" lang="en-US" altLang="zh-CN" b="1" dirty="0">
                  <a:latin typeface="Times New Roman" pitchFamily="18" charset="0"/>
                  <a:cs typeface="Times New Roman" panose="02020603050405020304" pitchFamily="18" charset="0"/>
                </a:rPr>
                <a:t>id</a:t>
              </a:r>
            </a:p>
            <a:p>
              <a:pPr eaLnBrk="0" hangingPunct="0">
                <a:lnSpc>
                  <a:spcPts val="15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/>
                <a:buNone/>
              </a:pPr>
              <a:r>
                <a:rPr kumimoji="1" lang="en-US" altLang="zh-CN" b="1" dirty="0">
                  <a:latin typeface="Times New Roman" pitchFamily="18" charset="0"/>
                  <a:cs typeface="Times New Roman" panose="02020603050405020304" pitchFamily="18" charset="0"/>
                </a:rPr>
                <a:t>(</a:t>
              </a:r>
              <a:r>
                <a:rPr kumimoji="1" lang="en-US" altLang="zh-CN" b="1" dirty="0">
                  <a:solidFill>
                    <a:srgbClr val="FF0000"/>
                  </a:solidFill>
                  <a:latin typeface="Times New Roman" pitchFamily="18" charset="0"/>
                  <a:cs typeface="Times New Roman" panose="02020603050405020304" pitchFamily="18" charset="0"/>
                </a:rPr>
                <a:t>a</a:t>
              </a:r>
              <a:r>
                <a:rPr kumimoji="1" lang="en-US" altLang="zh-CN" b="1" dirty="0">
                  <a:latin typeface="Times New Roman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10" name="Rectangle 54"/>
            <p:cNvSpPr>
              <a:spLocks noChangeArrowheads="1"/>
            </p:cNvSpPr>
            <p:nvPr/>
          </p:nvSpPr>
          <p:spPr bwMode="auto">
            <a:xfrm>
              <a:off x="-36512" y="3200815"/>
              <a:ext cx="2853345" cy="3976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lnSpc>
                  <a:spcPct val="1100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/>
                <a:buNone/>
              </a:pPr>
              <a:r>
                <a:rPr kumimoji="1" lang="en-US" altLang="zh-CN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while  </a:t>
              </a:r>
              <a:r>
                <a:rPr kumimoji="1" lang="en-US" altLang="zh-CN" b="1" i="1" dirty="0">
                  <a:latin typeface="Times New Roman" pitchFamily="18" charset="0"/>
                  <a:cs typeface="Times New Roman" panose="02020603050405020304" pitchFamily="18" charset="0"/>
                </a:rPr>
                <a:t>B  </a:t>
              </a:r>
              <a:r>
                <a:rPr kumimoji="1" lang="en-US" altLang="zh-CN" b="1" dirty="0">
                  <a:latin typeface="Times New Roman" pitchFamily="18" charset="0"/>
                  <a:cs typeface="Times New Roman" panose="02020603050405020304" pitchFamily="18" charset="0"/>
                </a:rPr>
                <a:t>          </a:t>
              </a:r>
              <a:r>
                <a:rPr kumimoji="1" lang="en-US" altLang="zh-CN" b="1" dirty="0">
                  <a:solidFill>
                    <a:srgbClr val="FF0000"/>
                  </a:solidFill>
                  <a:latin typeface="Times New Roman" pitchFamily="18" charset="0"/>
                  <a:cs typeface="Times New Roman" panose="02020603050405020304" pitchFamily="18" charset="0"/>
                </a:rPr>
                <a:t>do</a:t>
              </a:r>
              <a:r>
                <a:rPr kumimoji="1" lang="en-US" altLang="zh-CN" b="1" dirty="0">
                  <a:latin typeface="Times New Roman" pitchFamily="18" charset="0"/>
                  <a:cs typeface="Times New Roman" panose="02020603050405020304" pitchFamily="18" charset="0"/>
                </a:rPr>
                <a:t>              </a:t>
              </a:r>
              <a:r>
                <a:rPr kumimoji="1" lang="en-US" altLang="zh-CN" b="1" i="1" dirty="0">
                  <a:latin typeface="Times New Roman" pitchFamily="18" charset="0"/>
                  <a:cs typeface="Times New Roman" panose="02020603050405020304" pitchFamily="18" charset="0"/>
                </a:rPr>
                <a:t>S</a:t>
              </a:r>
            </a:p>
          </p:txBody>
        </p:sp>
        <p:sp>
          <p:nvSpPr>
            <p:cNvPr id="11" name="Line 55"/>
            <p:cNvSpPr>
              <a:spLocks noChangeShapeType="1"/>
            </p:cNvSpPr>
            <p:nvPr/>
          </p:nvSpPr>
          <p:spPr bwMode="auto">
            <a:xfrm flipH="1">
              <a:off x="491108" y="3010315"/>
              <a:ext cx="1145979" cy="2241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Line 56"/>
            <p:cNvSpPr>
              <a:spLocks noChangeShapeType="1"/>
            </p:cNvSpPr>
            <p:nvPr/>
          </p:nvSpPr>
          <p:spPr bwMode="auto">
            <a:xfrm>
              <a:off x="1637088" y="3010315"/>
              <a:ext cx="958062" cy="21602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Rectangle 57"/>
            <p:cNvSpPr>
              <a:spLocks noChangeArrowheads="1"/>
            </p:cNvSpPr>
            <p:nvPr/>
          </p:nvSpPr>
          <p:spPr bwMode="auto">
            <a:xfrm>
              <a:off x="270905" y="3729229"/>
              <a:ext cx="1117935" cy="3756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lnSpc>
                  <a:spcPct val="1100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/>
                <a:buNone/>
              </a:pPr>
              <a:r>
                <a:rPr kumimoji="1" lang="en-US" altLang="zh-CN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r>
                <a:rPr kumimoji="1"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zh-CN" b="1" dirty="0" err="1">
                  <a:latin typeface="Times New Roman" pitchFamily="18" charset="0"/>
                  <a:cs typeface="Times New Roman" panose="02020603050405020304" pitchFamily="18" charset="0"/>
                </a:rPr>
                <a:t>relop</a:t>
              </a:r>
              <a:r>
                <a:rPr kumimoji="1" lang="en-US" altLang="zh-CN" b="1" dirty="0">
                  <a:latin typeface="Times New Roman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zh-CN" b="1" i="1" dirty="0">
                  <a:latin typeface="Times New Roman" pitchFamily="18" charset="0"/>
                  <a:cs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14" name="Line 59"/>
            <p:cNvSpPr>
              <a:spLocks noChangeShapeType="1"/>
            </p:cNvSpPr>
            <p:nvPr/>
          </p:nvSpPr>
          <p:spPr bwMode="auto">
            <a:xfrm flipH="1">
              <a:off x="1637088" y="3010315"/>
              <a:ext cx="0" cy="274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Line 60"/>
            <p:cNvSpPr>
              <a:spLocks noChangeShapeType="1"/>
            </p:cNvSpPr>
            <p:nvPr/>
          </p:nvSpPr>
          <p:spPr bwMode="auto">
            <a:xfrm flipH="1">
              <a:off x="447440" y="4024818"/>
              <a:ext cx="0" cy="2889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Rectangle 62"/>
            <p:cNvSpPr>
              <a:spLocks noChangeArrowheads="1"/>
            </p:cNvSpPr>
            <p:nvPr/>
          </p:nvSpPr>
          <p:spPr bwMode="auto">
            <a:xfrm>
              <a:off x="1475656" y="3801237"/>
              <a:ext cx="4706417" cy="3976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lnSpc>
                  <a:spcPct val="1100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/>
                <a:buNone/>
              </a:pPr>
              <a:r>
                <a:rPr kumimoji="1" lang="en-US" altLang="zh-CN" b="1" dirty="0">
                  <a:solidFill>
                    <a:srgbClr val="FF0000"/>
                  </a:solidFill>
                  <a:latin typeface="Times New Roman" pitchFamily="18" charset="0"/>
                  <a:cs typeface="Times New Roman" panose="02020603050405020304" pitchFamily="18" charset="0"/>
                </a:rPr>
                <a:t>if</a:t>
              </a:r>
              <a:r>
                <a:rPr kumimoji="1" lang="en-US" altLang="zh-CN" b="1" dirty="0">
                  <a:latin typeface="Times New Roman" pitchFamily="18" charset="0"/>
                  <a:cs typeface="Times New Roman" panose="02020603050405020304" pitchFamily="18" charset="0"/>
                </a:rPr>
                <a:t>     </a:t>
              </a:r>
              <a:r>
                <a:rPr kumimoji="1" lang="en-US" altLang="zh-CN" b="1" i="1" dirty="0">
                  <a:latin typeface="Times New Roman" pitchFamily="18" charset="0"/>
                  <a:cs typeface="Times New Roman" panose="02020603050405020304" pitchFamily="18" charset="0"/>
                </a:rPr>
                <a:t>B</a:t>
              </a:r>
              <a:r>
                <a:rPr kumimoji="1" lang="en-US" altLang="zh-CN" b="1" dirty="0">
                  <a:latin typeface="Times New Roman" pitchFamily="18" charset="0"/>
                  <a:cs typeface="Times New Roman" panose="02020603050405020304" pitchFamily="18" charset="0"/>
                </a:rPr>
                <a:t>      </a:t>
              </a:r>
              <a:r>
                <a:rPr kumimoji="1" lang="en-US" altLang="zh-CN" b="1" dirty="0">
                  <a:solidFill>
                    <a:srgbClr val="FF0000"/>
                  </a:solidFill>
                  <a:latin typeface="Times New Roman" pitchFamily="18" charset="0"/>
                  <a:cs typeface="Times New Roman" panose="02020603050405020304" pitchFamily="18" charset="0"/>
                </a:rPr>
                <a:t>then</a:t>
              </a:r>
              <a:r>
                <a:rPr kumimoji="1" lang="en-US" altLang="zh-CN" b="1" dirty="0">
                  <a:latin typeface="Times New Roman" pitchFamily="18" charset="0"/>
                  <a:cs typeface="Times New Roman" panose="02020603050405020304" pitchFamily="18" charset="0"/>
                </a:rPr>
                <a:t>           </a:t>
              </a:r>
              <a:r>
                <a:rPr kumimoji="1" lang="en-US" altLang="zh-CN" b="1" i="1" dirty="0">
                  <a:latin typeface="Times New Roman" pitchFamily="18" charset="0"/>
                  <a:cs typeface="Times New Roman" panose="02020603050405020304" pitchFamily="18" charset="0"/>
                </a:rPr>
                <a:t>S</a:t>
              </a:r>
              <a:r>
                <a:rPr kumimoji="1" lang="en-US" altLang="zh-CN" b="1" dirty="0">
                  <a:latin typeface="Times New Roman" pitchFamily="18" charset="0"/>
                  <a:cs typeface="Times New Roman" panose="02020603050405020304" pitchFamily="18" charset="0"/>
                </a:rPr>
                <a:t>          </a:t>
              </a:r>
              <a:r>
                <a:rPr kumimoji="1" lang="en-US" altLang="zh-CN" b="1" dirty="0">
                  <a:solidFill>
                    <a:srgbClr val="FF0000"/>
                  </a:solidFill>
                  <a:latin typeface="Times New Roman" pitchFamily="18" charset="0"/>
                  <a:cs typeface="Times New Roman" panose="02020603050405020304" pitchFamily="18" charset="0"/>
                </a:rPr>
                <a:t>else</a:t>
              </a:r>
              <a:r>
                <a:rPr kumimoji="1" lang="en-US" altLang="zh-CN" b="1" dirty="0">
                  <a:latin typeface="Times New Roman" pitchFamily="18" charset="0"/>
                  <a:cs typeface="Times New Roman" panose="02020603050405020304" pitchFamily="18" charset="0"/>
                </a:rPr>
                <a:t>                     </a:t>
              </a:r>
              <a:r>
                <a:rPr kumimoji="1" lang="en-US" altLang="zh-CN" b="1" i="1" dirty="0">
                  <a:latin typeface="Times New Roman" pitchFamily="18" charset="0"/>
                  <a:cs typeface="Times New Roman" panose="02020603050405020304" pitchFamily="18" charset="0"/>
                </a:rPr>
                <a:t>S</a:t>
              </a:r>
              <a:endParaRPr kumimoji="1" lang="zh-CN" altLang="en-US" b="1" i="1" dirty="0">
                <a:latin typeface="Times New Roman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Line 63"/>
            <p:cNvSpPr>
              <a:spLocks noChangeShapeType="1"/>
            </p:cNvSpPr>
            <p:nvPr/>
          </p:nvSpPr>
          <p:spPr bwMode="auto">
            <a:xfrm flipH="1">
              <a:off x="1763216" y="3585213"/>
              <a:ext cx="925513" cy="2444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Line 65"/>
            <p:cNvSpPr>
              <a:spLocks noChangeShapeType="1"/>
            </p:cNvSpPr>
            <p:nvPr/>
          </p:nvSpPr>
          <p:spPr bwMode="auto">
            <a:xfrm>
              <a:off x="2698254" y="3585213"/>
              <a:ext cx="3044856" cy="32266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Line 66"/>
            <p:cNvSpPr>
              <a:spLocks noChangeShapeType="1"/>
            </p:cNvSpPr>
            <p:nvPr/>
          </p:nvSpPr>
          <p:spPr bwMode="auto">
            <a:xfrm flipH="1">
              <a:off x="1198150" y="4097482"/>
              <a:ext cx="0" cy="2444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Rectangle 69"/>
            <p:cNvSpPr>
              <a:spLocks noChangeArrowheads="1"/>
            </p:cNvSpPr>
            <p:nvPr/>
          </p:nvSpPr>
          <p:spPr bwMode="auto">
            <a:xfrm>
              <a:off x="971600" y="4321871"/>
              <a:ext cx="468077" cy="5391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lnSpc>
                  <a:spcPts val="1500"/>
                </a:lnSpc>
                <a:spcBef>
                  <a:spcPct val="20000"/>
                </a:spcBef>
                <a:buClr>
                  <a:srgbClr val="3333CC"/>
                </a:buClr>
                <a:buSzPct val="75000"/>
              </a:pPr>
              <a:r>
                <a:rPr kumimoji="1" lang="en-US" altLang="zh-CN" b="1" dirty="0">
                  <a:latin typeface="Times New Roman" pitchFamily="18" charset="0"/>
                  <a:cs typeface="Times New Roman" panose="02020603050405020304" pitchFamily="18" charset="0"/>
                </a:rPr>
                <a:t>id</a:t>
              </a:r>
            </a:p>
            <a:p>
              <a:pPr eaLnBrk="0" hangingPunct="0">
                <a:lnSpc>
                  <a:spcPts val="1500"/>
                </a:lnSpc>
                <a:spcBef>
                  <a:spcPct val="20000"/>
                </a:spcBef>
                <a:buClr>
                  <a:srgbClr val="3333CC"/>
                </a:buClr>
                <a:buSzPct val="75000"/>
              </a:pPr>
              <a:r>
                <a:rPr kumimoji="1" lang="en-US" altLang="zh-CN" b="1" dirty="0">
                  <a:latin typeface="Times New Roman" pitchFamily="18" charset="0"/>
                  <a:cs typeface="Times New Roman" panose="02020603050405020304" pitchFamily="18" charset="0"/>
                </a:rPr>
                <a:t>(</a:t>
              </a:r>
              <a:r>
                <a:rPr kumimoji="1" lang="en-US" altLang="zh-CN" b="1" dirty="0">
                  <a:solidFill>
                    <a:srgbClr val="FF0000"/>
                  </a:solidFill>
                  <a:latin typeface="Times New Roman" pitchFamily="18" charset="0"/>
                  <a:cs typeface="Times New Roman" panose="02020603050405020304" pitchFamily="18" charset="0"/>
                </a:rPr>
                <a:t>b</a:t>
              </a:r>
              <a:r>
                <a:rPr kumimoji="1" lang="en-US" altLang="zh-CN" b="1" dirty="0">
                  <a:latin typeface="Times New Roman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21" name="Line 59"/>
            <p:cNvSpPr>
              <a:spLocks noChangeShapeType="1"/>
            </p:cNvSpPr>
            <p:nvPr/>
          </p:nvSpPr>
          <p:spPr bwMode="auto">
            <a:xfrm flipH="1">
              <a:off x="849688" y="3030953"/>
              <a:ext cx="787400" cy="2571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Rectangle 69"/>
            <p:cNvSpPr>
              <a:spLocks noChangeArrowheads="1"/>
            </p:cNvSpPr>
            <p:nvPr/>
          </p:nvSpPr>
          <p:spPr bwMode="auto">
            <a:xfrm>
              <a:off x="572325" y="3989487"/>
              <a:ext cx="471283" cy="3976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lnSpc>
                  <a:spcPct val="110000"/>
                </a:lnSpc>
                <a:spcBef>
                  <a:spcPct val="20000"/>
                </a:spcBef>
                <a:buClr>
                  <a:srgbClr val="3333CC"/>
                </a:buClr>
                <a:buSzPct val="75000"/>
              </a:pPr>
              <a:r>
                <a:rPr kumimoji="1"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kumimoji="1" lang="en-US" altLang="zh-CN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&lt;</a:t>
              </a:r>
              <a:r>
                <a:rPr kumimoji="1"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23" name="Line 47"/>
            <p:cNvSpPr>
              <a:spLocks noChangeShapeType="1"/>
            </p:cNvSpPr>
            <p:nvPr/>
          </p:nvSpPr>
          <p:spPr bwMode="auto">
            <a:xfrm flipH="1">
              <a:off x="1637359" y="4179549"/>
              <a:ext cx="350515" cy="2160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Line 48"/>
            <p:cNvSpPr>
              <a:spLocks noChangeShapeType="1"/>
            </p:cNvSpPr>
            <p:nvPr/>
          </p:nvSpPr>
          <p:spPr bwMode="auto">
            <a:xfrm>
              <a:off x="1997400" y="4179549"/>
              <a:ext cx="1588" cy="3349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Line 49"/>
            <p:cNvSpPr>
              <a:spLocks noChangeShapeType="1"/>
            </p:cNvSpPr>
            <p:nvPr/>
          </p:nvSpPr>
          <p:spPr bwMode="auto">
            <a:xfrm>
              <a:off x="1997400" y="4179550"/>
              <a:ext cx="461199" cy="2073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Rectangle 53"/>
            <p:cNvSpPr>
              <a:spLocks noChangeArrowheads="1"/>
            </p:cNvSpPr>
            <p:nvPr/>
          </p:nvSpPr>
          <p:spPr bwMode="auto">
            <a:xfrm>
              <a:off x="1393267" y="4973375"/>
              <a:ext cx="442429" cy="5391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lnSpc>
                  <a:spcPts val="15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/>
                <a:buNone/>
              </a:pPr>
              <a:r>
                <a:rPr kumimoji="1"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id</a:t>
              </a:r>
            </a:p>
            <a:p>
              <a:pPr eaLnBrk="0" hangingPunct="0">
                <a:lnSpc>
                  <a:spcPts val="15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/>
                <a:buNone/>
              </a:pPr>
              <a:r>
                <a:rPr kumimoji="1"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kumimoji="1" lang="en-US" altLang="zh-CN" b="1" dirty="0">
                  <a:solidFill>
                    <a:srgbClr val="FF0000"/>
                  </a:solidFill>
                  <a:latin typeface="Times New Roman" pitchFamily="18" charset="0"/>
                  <a:cs typeface="Times New Roman" panose="02020603050405020304" pitchFamily="18" charset="0"/>
                </a:rPr>
                <a:t>c</a:t>
              </a:r>
              <a:r>
                <a:rPr kumimoji="1" lang="en-US" altLang="zh-CN" b="1" dirty="0">
                  <a:latin typeface="Times New Roman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27" name="Rectangle 57"/>
            <p:cNvSpPr>
              <a:spLocks noChangeArrowheads="1"/>
            </p:cNvSpPr>
            <p:nvPr/>
          </p:nvSpPr>
          <p:spPr bwMode="auto">
            <a:xfrm>
              <a:off x="1495041" y="4395573"/>
              <a:ext cx="1175643" cy="3756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lnSpc>
                  <a:spcPct val="1100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/>
                <a:buNone/>
              </a:pPr>
              <a:r>
                <a:rPr kumimoji="1" lang="en-US" altLang="zh-CN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r>
                <a:rPr kumimoji="1"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zh-CN" b="1" dirty="0" err="1">
                  <a:latin typeface="Times New Roman" pitchFamily="18" charset="0"/>
                  <a:cs typeface="Times New Roman" panose="02020603050405020304" pitchFamily="18" charset="0"/>
                </a:rPr>
                <a:t>relop</a:t>
              </a:r>
              <a:r>
                <a:rPr kumimoji="1" lang="en-US" altLang="zh-CN" b="1" dirty="0">
                  <a:latin typeface="Times New Roman" pitchFamily="18" charset="0"/>
                  <a:cs typeface="Times New Roman" panose="02020603050405020304" pitchFamily="18" charset="0"/>
                </a:rPr>
                <a:t>  </a:t>
              </a:r>
              <a:r>
                <a:rPr kumimoji="1" lang="en-US" altLang="zh-CN" b="1" i="1" dirty="0">
                  <a:latin typeface="Times New Roman" pitchFamily="18" charset="0"/>
                  <a:cs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28" name="Line 60"/>
            <p:cNvSpPr>
              <a:spLocks noChangeShapeType="1"/>
            </p:cNvSpPr>
            <p:nvPr/>
          </p:nvSpPr>
          <p:spPr bwMode="auto">
            <a:xfrm flipH="1">
              <a:off x="1612752" y="4691162"/>
              <a:ext cx="0" cy="2889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Line 66"/>
            <p:cNvSpPr>
              <a:spLocks noChangeShapeType="1"/>
            </p:cNvSpPr>
            <p:nvPr/>
          </p:nvSpPr>
          <p:spPr bwMode="auto">
            <a:xfrm flipH="1">
              <a:off x="2458599" y="4763826"/>
              <a:ext cx="0" cy="2444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Line 64"/>
            <p:cNvSpPr>
              <a:spLocks noChangeShapeType="1"/>
            </p:cNvSpPr>
            <p:nvPr/>
          </p:nvSpPr>
          <p:spPr bwMode="auto">
            <a:xfrm flipH="1">
              <a:off x="2050950" y="3585213"/>
              <a:ext cx="648842" cy="27637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Line 64"/>
            <p:cNvSpPr>
              <a:spLocks noChangeShapeType="1"/>
            </p:cNvSpPr>
            <p:nvPr/>
          </p:nvSpPr>
          <p:spPr bwMode="auto">
            <a:xfrm flipH="1">
              <a:off x="2688728" y="3585213"/>
              <a:ext cx="11061" cy="27637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Line 64"/>
            <p:cNvSpPr>
              <a:spLocks noChangeShapeType="1"/>
            </p:cNvSpPr>
            <p:nvPr/>
          </p:nvSpPr>
          <p:spPr bwMode="auto">
            <a:xfrm>
              <a:off x="2699791" y="3585213"/>
              <a:ext cx="899840" cy="32266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Line 64"/>
            <p:cNvSpPr>
              <a:spLocks noChangeShapeType="1"/>
            </p:cNvSpPr>
            <p:nvPr/>
          </p:nvSpPr>
          <p:spPr bwMode="auto">
            <a:xfrm>
              <a:off x="2699792" y="3585214"/>
              <a:ext cx="1658398" cy="33137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Rectangle 54"/>
            <p:cNvSpPr>
              <a:spLocks noChangeArrowheads="1"/>
            </p:cNvSpPr>
            <p:nvPr/>
          </p:nvSpPr>
          <p:spPr bwMode="auto">
            <a:xfrm>
              <a:off x="2681904" y="4351777"/>
              <a:ext cx="2276264" cy="3976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lnSpc>
                  <a:spcPct val="1100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/>
                <a:buNone/>
              </a:pPr>
              <a:r>
                <a:rPr kumimoji="1" lang="en-US" altLang="zh-CN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while</a:t>
              </a:r>
              <a:r>
                <a:rPr kumimoji="1" lang="en-US" altLang="zh-CN" b="1" dirty="0">
                  <a:latin typeface="Times New Roman" pitchFamily="18" charset="0"/>
                  <a:cs typeface="Times New Roman" panose="02020603050405020304" pitchFamily="18" charset="0"/>
                </a:rPr>
                <a:t>  </a:t>
              </a:r>
              <a:r>
                <a:rPr kumimoji="1" lang="en-US" altLang="zh-CN" b="1" i="1" dirty="0">
                  <a:latin typeface="Times New Roman" pitchFamily="18" charset="0"/>
                  <a:cs typeface="Times New Roman" panose="02020603050405020304" pitchFamily="18" charset="0"/>
                </a:rPr>
                <a:t>B</a:t>
              </a:r>
              <a:r>
                <a:rPr kumimoji="1" lang="en-US" altLang="zh-CN" b="1" dirty="0">
                  <a:latin typeface="Times New Roman" pitchFamily="18" charset="0"/>
                  <a:cs typeface="Times New Roman" panose="02020603050405020304" pitchFamily="18" charset="0"/>
                </a:rPr>
                <a:t>        </a:t>
              </a:r>
              <a:r>
                <a:rPr kumimoji="1" lang="en-US" altLang="zh-CN" b="1" dirty="0">
                  <a:solidFill>
                    <a:srgbClr val="FF0000"/>
                  </a:solidFill>
                  <a:latin typeface="Times New Roman" pitchFamily="18" charset="0"/>
                  <a:cs typeface="Times New Roman" panose="02020603050405020304" pitchFamily="18" charset="0"/>
                </a:rPr>
                <a:t>do</a:t>
              </a:r>
              <a:r>
                <a:rPr kumimoji="1" lang="en-US" altLang="zh-CN" b="1" dirty="0">
                  <a:latin typeface="Times New Roman" pitchFamily="18" charset="0"/>
                  <a:cs typeface="Times New Roman" panose="02020603050405020304" pitchFamily="18" charset="0"/>
                </a:rPr>
                <a:t>        </a:t>
              </a:r>
              <a:r>
                <a:rPr kumimoji="1" lang="en-US" altLang="zh-CN" b="1" i="1" dirty="0">
                  <a:latin typeface="Times New Roman" pitchFamily="18" charset="0"/>
                  <a:cs typeface="Times New Roman" panose="02020603050405020304" pitchFamily="18" charset="0"/>
                </a:rPr>
                <a:t>S</a:t>
              </a:r>
            </a:p>
          </p:txBody>
        </p:sp>
        <p:sp>
          <p:nvSpPr>
            <p:cNvPr id="35" name="Line 55"/>
            <p:cNvSpPr>
              <a:spLocks noChangeShapeType="1"/>
            </p:cNvSpPr>
            <p:nvPr/>
          </p:nvSpPr>
          <p:spPr bwMode="auto">
            <a:xfrm flipH="1">
              <a:off x="3209524" y="4155349"/>
              <a:ext cx="437598" cy="2300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Line 56"/>
            <p:cNvSpPr>
              <a:spLocks noChangeShapeType="1"/>
            </p:cNvSpPr>
            <p:nvPr/>
          </p:nvSpPr>
          <p:spPr bwMode="auto">
            <a:xfrm>
              <a:off x="3680249" y="4156809"/>
              <a:ext cx="1072173" cy="24550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Line 59"/>
            <p:cNvSpPr>
              <a:spLocks noChangeShapeType="1"/>
            </p:cNvSpPr>
            <p:nvPr/>
          </p:nvSpPr>
          <p:spPr bwMode="auto">
            <a:xfrm>
              <a:off x="3680249" y="4155348"/>
              <a:ext cx="453391" cy="2824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Line 59"/>
            <p:cNvSpPr>
              <a:spLocks noChangeShapeType="1"/>
            </p:cNvSpPr>
            <p:nvPr/>
          </p:nvSpPr>
          <p:spPr bwMode="auto">
            <a:xfrm flipH="1">
              <a:off x="3568104" y="4156809"/>
              <a:ext cx="90238" cy="28228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Line 47"/>
            <p:cNvSpPr>
              <a:spLocks noChangeShapeType="1"/>
            </p:cNvSpPr>
            <p:nvPr/>
          </p:nvSpPr>
          <p:spPr bwMode="auto">
            <a:xfrm flipH="1">
              <a:off x="3191146" y="4755613"/>
              <a:ext cx="272630" cy="2551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Line 48"/>
            <p:cNvSpPr>
              <a:spLocks noChangeShapeType="1"/>
            </p:cNvSpPr>
            <p:nvPr/>
          </p:nvSpPr>
          <p:spPr bwMode="auto">
            <a:xfrm>
              <a:off x="3473303" y="4755613"/>
              <a:ext cx="1588" cy="3349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Line 49"/>
            <p:cNvSpPr>
              <a:spLocks noChangeShapeType="1"/>
            </p:cNvSpPr>
            <p:nvPr/>
          </p:nvSpPr>
          <p:spPr bwMode="auto">
            <a:xfrm>
              <a:off x="3473304" y="4755613"/>
              <a:ext cx="421752" cy="21602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Rectangle 57"/>
            <p:cNvSpPr>
              <a:spLocks noChangeArrowheads="1"/>
            </p:cNvSpPr>
            <p:nvPr/>
          </p:nvSpPr>
          <p:spPr bwMode="auto">
            <a:xfrm>
              <a:off x="2970944" y="4971637"/>
              <a:ext cx="1117935" cy="3756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lnSpc>
                  <a:spcPct val="1100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/>
                <a:buNone/>
              </a:pPr>
              <a:r>
                <a:rPr kumimoji="1" lang="en-US" altLang="zh-CN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r>
                <a:rPr kumimoji="1"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zh-CN" b="1" dirty="0" err="1">
                  <a:latin typeface="Times New Roman" pitchFamily="18" charset="0"/>
                  <a:cs typeface="Times New Roman" panose="02020603050405020304" pitchFamily="18" charset="0"/>
                </a:rPr>
                <a:t>relop</a:t>
              </a:r>
              <a:r>
                <a:rPr kumimoji="1" lang="en-US" altLang="zh-CN" b="1" dirty="0">
                  <a:latin typeface="Times New Roman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zh-CN" b="1" i="1" dirty="0">
                  <a:latin typeface="Times New Roman" pitchFamily="18" charset="0"/>
                  <a:cs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43" name="Line 60"/>
            <p:cNvSpPr>
              <a:spLocks noChangeShapeType="1"/>
            </p:cNvSpPr>
            <p:nvPr/>
          </p:nvSpPr>
          <p:spPr bwMode="auto">
            <a:xfrm flipH="1">
              <a:off x="3147479" y="5267226"/>
              <a:ext cx="0" cy="2889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Line 66"/>
            <p:cNvSpPr>
              <a:spLocks noChangeShapeType="1"/>
            </p:cNvSpPr>
            <p:nvPr/>
          </p:nvSpPr>
          <p:spPr bwMode="auto">
            <a:xfrm flipH="1">
              <a:off x="3898189" y="5339890"/>
              <a:ext cx="0" cy="2444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Rectangle 54"/>
            <p:cNvSpPr>
              <a:spLocks noChangeArrowheads="1"/>
            </p:cNvSpPr>
            <p:nvPr/>
          </p:nvSpPr>
          <p:spPr bwMode="auto">
            <a:xfrm>
              <a:off x="4224989" y="4975542"/>
              <a:ext cx="1375377" cy="7577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lnSpc>
                  <a:spcPct val="1100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/>
                <a:buNone/>
              </a:pPr>
              <a:r>
                <a:rPr kumimoji="1"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id    </a:t>
              </a:r>
              <a:r>
                <a:rPr kumimoji="1" lang="en-US" altLang="zh-CN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 </a:t>
              </a:r>
              <a:r>
                <a:rPr kumimoji="1"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</a:t>
              </a:r>
              <a:r>
                <a:rPr kumimoji="1" lang="en-US" altLang="zh-CN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r>
                <a:rPr kumimoji="1"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</a:t>
              </a:r>
              <a:r>
                <a:rPr kumimoji="1" lang="en-US" altLang="zh-CN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;</a:t>
              </a:r>
            </a:p>
            <a:p>
              <a:pPr eaLnBrk="0" hangingPunct="0">
                <a:lnSpc>
                  <a:spcPct val="1100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/>
                <a:buNone/>
              </a:pPr>
              <a:r>
                <a:rPr kumimoji="1" lang="en-US" altLang="zh-CN" b="1" dirty="0">
                  <a:latin typeface="Times New Roman" pitchFamily="18" charset="0"/>
                  <a:cs typeface="Times New Roman" panose="02020603050405020304" pitchFamily="18" charset="0"/>
                </a:rPr>
                <a:t>(</a:t>
              </a:r>
              <a:r>
                <a:rPr kumimoji="1" lang="en-US" altLang="zh-CN" b="1" dirty="0">
                  <a:solidFill>
                    <a:srgbClr val="FF0000"/>
                  </a:solidFill>
                  <a:latin typeface="Times New Roman" pitchFamily="18" charset="0"/>
                  <a:cs typeface="Times New Roman" panose="02020603050405020304" pitchFamily="18" charset="0"/>
                </a:rPr>
                <a:t>z</a:t>
              </a:r>
              <a:r>
                <a:rPr kumimoji="1" lang="en-US" altLang="zh-CN" b="1" dirty="0">
                  <a:latin typeface="Times New Roman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46" name="Line 55"/>
            <p:cNvSpPr>
              <a:spLocks noChangeShapeType="1"/>
            </p:cNvSpPr>
            <p:nvPr/>
          </p:nvSpPr>
          <p:spPr bwMode="auto">
            <a:xfrm flipH="1">
              <a:off x="4577674" y="4691162"/>
              <a:ext cx="188075" cy="31803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Line 56"/>
            <p:cNvSpPr>
              <a:spLocks noChangeShapeType="1"/>
            </p:cNvSpPr>
            <p:nvPr/>
          </p:nvSpPr>
          <p:spPr bwMode="auto">
            <a:xfrm>
              <a:off x="4752422" y="4707260"/>
              <a:ext cx="726208" cy="3228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Line 59"/>
            <p:cNvSpPr>
              <a:spLocks noChangeShapeType="1"/>
            </p:cNvSpPr>
            <p:nvPr/>
          </p:nvSpPr>
          <p:spPr bwMode="auto">
            <a:xfrm>
              <a:off x="4762608" y="4691162"/>
              <a:ext cx="398739" cy="31803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Line 59"/>
            <p:cNvSpPr>
              <a:spLocks noChangeShapeType="1"/>
            </p:cNvSpPr>
            <p:nvPr/>
          </p:nvSpPr>
          <p:spPr bwMode="auto">
            <a:xfrm>
              <a:off x="4752422" y="4703782"/>
              <a:ext cx="19075" cy="30541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Line 47"/>
            <p:cNvSpPr>
              <a:spLocks noChangeShapeType="1"/>
            </p:cNvSpPr>
            <p:nvPr/>
          </p:nvSpPr>
          <p:spPr bwMode="auto">
            <a:xfrm flipH="1">
              <a:off x="4924643" y="5318945"/>
              <a:ext cx="208552" cy="24533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Line 48"/>
            <p:cNvSpPr>
              <a:spLocks noChangeShapeType="1"/>
            </p:cNvSpPr>
            <p:nvPr/>
          </p:nvSpPr>
          <p:spPr bwMode="auto">
            <a:xfrm>
              <a:off x="5142722" y="5318945"/>
              <a:ext cx="1588" cy="3349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Line 49"/>
            <p:cNvSpPr>
              <a:spLocks noChangeShapeType="1"/>
            </p:cNvSpPr>
            <p:nvPr/>
          </p:nvSpPr>
          <p:spPr bwMode="auto">
            <a:xfrm>
              <a:off x="5142722" y="5318945"/>
              <a:ext cx="245175" cy="24533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" name="Rectangle 57"/>
            <p:cNvSpPr>
              <a:spLocks noChangeArrowheads="1"/>
            </p:cNvSpPr>
            <p:nvPr/>
          </p:nvSpPr>
          <p:spPr bwMode="auto">
            <a:xfrm>
              <a:off x="4712371" y="5534969"/>
              <a:ext cx="856004" cy="3976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lnSpc>
                  <a:spcPct val="1100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/>
                <a:buNone/>
              </a:pPr>
              <a:r>
                <a:rPr kumimoji="1" lang="en-US" altLang="zh-CN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r>
                <a:rPr kumimoji="1"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kumimoji="1" lang="en-US" altLang="zh-CN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 </a:t>
              </a:r>
              <a:r>
                <a:rPr kumimoji="1"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zh-CN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54" name="Line 60"/>
            <p:cNvSpPr>
              <a:spLocks noChangeShapeType="1"/>
            </p:cNvSpPr>
            <p:nvPr/>
          </p:nvSpPr>
          <p:spPr bwMode="auto">
            <a:xfrm flipH="1">
              <a:off x="4830082" y="5830558"/>
              <a:ext cx="0" cy="2889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Line 66"/>
            <p:cNvSpPr>
              <a:spLocks noChangeShapeType="1"/>
            </p:cNvSpPr>
            <p:nvPr/>
          </p:nvSpPr>
          <p:spPr bwMode="auto">
            <a:xfrm flipH="1">
              <a:off x="5387897" y="5877272"/>
              <a:ext cx="0" cy="2444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Rectangle 54"/>
            <p:cNvSpPr>
              <a:spLocks noChangeArrowheads="1"/>
            </p:cNvSpPr>
            <p:nvPr/>
          </p:nvSpPr>
          <p:spPr bwMode="auto">
            <a:xfrm>
              <a:off x="5508104" y="4552088"/>
              <a:ext cx="1029128" cy="5330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lnSpc>
                  <a:spcPts val="15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/>
                <a:buNone/>
              </a:pPr>
              <a:r>
                <a:rPr kumimoji="1"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id  </a:t>
              </a:r>
              <a:r>
                <a:rPr kumimoji="1" lang="en-US" altLang="zh-CN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</a:t>
              </a:r>
              <a:r>
                <a:rPr kumimoji="1"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kumimoji="1" lang="en-US" altLang="zh-CN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r>
                <a:rPr kumimoji="1"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zh-CN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;</a:t>
              </a:r>
            </a:p>
            <a:p>
              <a:pPr eaLnBrk="0" hangingPunct="0">
                <a:lnSpc>
                  <a:spcPts val="15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/>
                <a:buNone/>
              </a:pPr>
              <a:r>
                <a:rPr kumimoji="1" lang="en-US" altLang="zh-CN" b="1" dirty="0">
                  <a:latin typeface="Times New Roman" pitchFamily="18" charset="0"/>
                  <a:cs typeface="Times New Roman" panose="02020603050405020304" pitchFamily="18" charset="0"/>
                </a:rPr>
                <a:t>(</a:t>
              </a:r>
              <a:r>
                <a:rPr kumimoji="1" lang="en-US" altLang="zh-CN" b="1" dirty="0">
                  <a:solidFill>
                    <a:srgbClr val="FF0000"/>
                  </a:solidFill>
                  <a:latin typeface="Times New Roman" pitchFamily="18" charset="0"/>
                  <a:cs typeface="Times New Roman" panose="02020603050405020304" pitchFamily="18" charset="0"/>
                </a:rPr>
                <a:t>x</a:t>
              </a:r>
              <a:r>
                <a:rPr kumimoji="1" lang="en-US" altLang="zh-CN" b="1" dirty="0">
                  <a:latin typeface="Times New Roman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57" name="Line 55"/>
            <p:cNvSpPr>
              <a:spLocks noChangeShapeType="1"/>
            </p:cNvSpPr>
            <p:nvPr/>
          </p:nvSpPr>
          <p:spPr bwMode="auto">
            <a:xfrm>
              <a:off x="5855695" y="4138584"/>
              <a:ext cx="119232" cy="3869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Line 56"/>
            <p:cNvSpPr>
              <a:spLocks noChangeShapeType="1"/>
            </p:cNvSpPr>
            <p:nvPr/>
          </p:nvSpPr>
          <p:spPr bwMode="auto">
            <a:xfrm>
              <a:off x="5855695" y="4151154"/>
              <a:ext cx="536534" cy="35351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Line 59"/>
            <p:cNvSpPr>
              <a:spLocks noChangeShapeType="1"/>
            </p:cNvSpPr>
            <p:nvPr/>
          </p:nvSpPr>
          <p:spPr bwMode="auto">
            <a:xfrm>
              <a:off x="5855696" y="4161628"/>
              <a:ext cx="322679" cy="3639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" name="Line 59"/>
            <p:cNvSpPr>
              <a:spLocks noChangeShapeType="1"/>
            </p:cNvSpPr>
            <p:nvPr/>
          </p:nvSpPr>
          <p:spPr bwMode="auto">
            <a:xfrm flipH="1">
              <a:off x="5655043" y="4138583"/>
              <a:ext cx="200653" cy="3660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" name="Line 60"/>
            <p:cNvSpPr>
              <a:spLocks noChangeShapeType="1"/>
            </p:cNvSpPr>
            <p:nvPr/>
          </p:nvSpPr>
          <p:spPr bwMode="auto">
            <a:xfrm flipH="1">
              <a:off x="6208410" y="4796259"/>
              <a:ext cx="0" cy="2889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1763688" y="4653136"/>
              <a:ext cx="470000" cy="3970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eaLnBrk="0" hangingPunct="0">
                <a:lnSpc>
                  <a:spcPct val="110000"/>
                </a:lnSpc>
                <a:spcBef>
                  <a:spcPct val="20000"/>
                </a:spcBef>
                <a:buClr>
                  <a:srgbClr val="3333CC"/>
                </a:buClr>
                <a:buSzPct val="75000"/>
              </a:pPr>
              <a:r>
                <a:rPr kumimoji="1" lang="en-US" altLang="zh-CN" b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kumimoji="1" lang="en-US" altLang="zh-CN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&lt;</a:t>
              </a:r>
              <a:r>
                <a:rPr kumimoji="1" lang="en-US" altLang="zh-CN" b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63" name="Rectangle 53"/>
            <p:cNvSpPr>
              <a:spLocks noChangeArrowheads="1"/>
            </p:cNvSpPr>
            <p:nvPr/>
          </p:nvSpPr>
          <p:spPr bwMode="auto">
            <a:xfrm>
              <a:off x="2195736" y="5013176"/>
              <a:ext cx="634789" cy="5330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lnSpc>
                  <a:spcPts val="15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/>
                <a:buNone/>
              </a:pPr>
              <a:r>
                <a:rPr kumimoji="1" lang="en-US" altLang="zh-CN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num</a:t>
              </a:r>
              <a:endPara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0" hangingPunct="0">
                <a:lnSpc>
                  <a:spcPts val="15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/>
                <a:buNone/>
              </a:pPr>
              <a:r>
                <a:rPr kumimoji="1"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(</a:t>
              </a:r>
              <a:r>
                <a:rPr kumimoji="1" lang="en-US" altLang="zh-CN" b="1" dirty="0">
                  <a:solidFill>
                    <a:srgbClr val="FF0000"/>
                  </a:solidFill>
                  <a:latin typeface="Times New Roman" pitchFamily="18" charset="0"/>
                  <a:cs typeface="Times New Roman" panose="02020603050405020304" pitchFamily="18" charset="0"/>
                </a:rPr>
                <a:t>5</a:t>
              </a:r>
              <a:r>
                <a:rPr kumimoji="1" lang="en-US" altLang="zh-CN" b="1" dirty="0">
                  <a:latin typeface="Times New Roman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64" name="Rectangle 53"/>
            <p:cNvSpPr>
              <a:spLocks noChangeArrowheads="1"/>
            </p:cNvSpPr>
            <p:nvPr/>
          </p:nvSpPr>
          <p:spPr bwMode="auto">
            <a:xfrm>
              <a:off x="2928678" y="5570774"/>
              <a:ext cx="455253" cy="5330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lnSpc>
                  <a:spcPts val="15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/>
                <a:buNone/>
              </a:pPr>
              <a:r>
                <a:rPr kumimoji="1" lang="en-US" altLang="zh-CN" b="1" dirty="0">
                  <a:latin typeface="Times New Roman" pitchFamily="18" charset="0"/>
                  <a:cs typeface="Times New Roman" panose="02020603050405020304" pitchFamily="18" charset="0"/>
                </a:rPr>
                <a:t>id</a:t>
              </a:r>
            </a:p>
            <a:p>
              <a:pPr eaLnBrk="0" hangingPunct="0">
                <a:lnSpc>
                  <a:spcPts val="15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/>
                <a:buNone/>
              </a:pPr>
              <a:r>
                <a:rPr kumimoji="1" lang="en-US" altLang="zh-CN" b="1" dirty="0">
                  <a:latin typeface="Times New Roman" pitchFamily="18" charset="0"/>
                  <a:cs typeface="Times New Roman" panose="02020603050405020304" pitchFamily="18" charset="0"/>
                </a:rPr>
                <a:t>(</a:t>
              </a:r>
              <a:r>
                <a:rPr kumimoji="1" lang="en-US" altLang="zh-CN" b="1" dirty="0">
                  <a:solidFill>
                    <a:srgbClr val="FF0000"/>
                  </a:solidFill>
                  <a:latin typeface="Times New Roman" pitchFamily="18" charset="0"/>
                  <a:cs typeface="Times New Roman" panose="02020603050405020304" pitchFamily="18" charset="0"/>
                </a:rPr>
                <a:t>x</a:t>
              </a:r>
              <a:r>
                <a:rPr kumimoji="1" lang="en-US" altLang="zh-CN" b="1" dirty="0">
                  <a:latin typeface="Times New Roman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65" name="Rectangle 53"/>
            <p:cNvSpPr>
              <a:spLocks noChangeArrowheads="1"/>
            </p:cNvSpPr>
            <p:nvPr/>
          </p:nvSpPr>
          <p:spPr bwMode="auto">
            <a:xfrm>
              <a:off x="3684699" y="5589240"/>
              <a:ext cx="455253" cy="5330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lnSpc>
                  <a:spcPts val="15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/>
                <a:buNone/>
              </a:pPr>
              <a:r>
                <a:rPr kumimoji="1" lang="en-US" altLang="zh-CN" b="1" dirty="0">
                  <a:latin typeface="Times New Roman" pitchFamily="18" charset="0"/>
                  <a:cs typeface="Times New Roman" panose="02020603050405020304" pitchFamily="18" charset="0"/>
                </a:rPr>
                <a:t>id</a:t>
              </a:r>
            </a:p>
            <a:p>
              <a:pPr eaLnBrk="0" hangingPunct="0">
                <a:lnSpc>
                  <a:spcPts val="15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/>
                <a:buNone/>
              </a:pPr>
              <a:r>
                <a:rPr kumimoji="1" lang="en-US" altLang="zh-CN" b="1" dirty="0">
                  <a:latin typeface="Times New Roman" pitchFamily="18" charset="0"/>
                  <a:cs typeface="Times New Roman" panose="02020603050405020304" pitchFamily="18" charset="0"/>
                </a:rPr>
                <a:t>(</a:t>
              </a:r>
              <a:r>
                <a:rPr kumimoji="1" lang="en-US" altLang="zh-CN" b="1" dirty="0">
                  <a:solidFill>
                    <a:srgbClr val="FF0000"/>
                  </a:solidFill>
                  <a:latin typeface="Times New Roman" pitchFamily="18" charset="0"/>
                  <a:cs typeface="Times New Roman" panose="02020603050405020304" pitchFamily="18" charset="0"/>
                </a:rPr>
                <a:t>y</a:t>
              </a:r>
              <a:r>
                <a:rPr kumimoji="1" lang="en-US" altLang="zh-CN" b="1" dirty="0">
                  <a:latin typeface="Times New Roman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66" name="Rectangle 69"/>
            <p:cNvSpPr>
              <a:spLocks noChangeArrowheads="1"/>
            </p:cNvSpPr>
            <p:nvPr/>
          </p:nvSpPr>
          <p:spPr bwMode="auto">
            <a:xfrm>
              <a:off x="3308629" y="5213623"/>
              <a:ext cx="471283" cy="3976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lnSpc>
                  <a:spcPct val="110000"/>
                </a:lnSpc>
                <a:spcBef>
                  <a:spcPct val="20000"/>
                </a:spcBef>
                <a:buClr>
                  <a:srgbClr val="3333CC"/>
                </a:buClr>
                <a:buSzPct val="75000"/>
              </a:pPr>
              <a:r>
                <a:rPr kumimoji="1"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kumimoji="1" lang="en-US" altLang="zh-CN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&gt;</a:t>
              </a:r>
              <a:r>
                <a:rPr kumimoji="1"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67" name="Rectangle 53"/>
            <p:cNvSpPr>
              <a:spLocks noChangeArrowheads="1"/>
            </p:cNvSpPr>
            <p:nvPr/>
          </p:nvSpPr>
          <p:spPr bwMode="auto">
            <a:xfrm>
              <a:off x="4620803" y="6136264"/>
              <a:ext cx="455253" cy="5330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lnSpc>
                  <a:spcPts val="15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/>
                <a:buNone/>
              </a:pPr>
              <a:r>
                <a:rPr kumimoji="1" lang="en-US" altLang="zh-CN" b="1" dirty="0">
                  <a:latin typeface="Times New Roman" pitchFamily="18" charset="0"/>
                  <a:cs typeface="Times New Roman" panose="02020603050405020304" pitchFamily="18" charset="0"/>
                </a:rPr>
                <a:t>id</a:t>
              </a:r>
            </a:p>
            <a:p>
              <a:pPr eaLnBrk="0" hangingPunct="0">
                <a:lnSpc>
                  <a:spcPts val="15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/>
                <a:buNone/>
              </a:pPr>
              <a:r>
                <a:rPr kumimoji="1" lang="en-US" altLang="zh-CN" b="1" dirty="0">
                  <a:latin typeface="Times New Roman" pitchFamily="18" charset="0"/>
                  <a:cs typeface="Times New Roman" panose="02020603050405020304" pitchFamily="18" charset="0"/>
                </a:rPr>
                <a:t>(</a:t>
              </a:r>
              <a:r>
                <a:rPr kumimoji="1" lang="en-US" altLang="zh-CN" b="1" dirty="0">
                  <a:solidFill>
                    <a:srgbClr val="FF0000"/>
                  </a:solidFill>
                  <a:latin typeface="Times New Roman" pitchFamily="18" charset="0"/>
                  <a:cs typeface="Times New Roman" panose="02020603050405020304" pitchFamily="18" charset="0"/>
                </a:rPr>
                <a:t>x</a:t>
              </a:r>
              <a:r>
                <a:rPr kumimoji="1" lang="en-US" altLang="zh-CN" b="1" dirty="0">
                  <a:latin typeface="Times New Roman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68" name="Rectangle 53"/>
            <p:cNvSpPr>
              <a:spLocks noChangeArrowheads="1"/>
            </p:cNvSpPr>
            <p:nvPr/>
          </p:nvSpPr>
          <p:spPr bwMode="auto">
            <a:xfrm>
              <a:off x="5076056" y="6136264"/>
              <a:ext cx="634789" cy="5330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lnSpc>
                  <a:spcPts val="15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/>
                <a:buNone/>
              </a:pPr>
              <a:r>
                <a:rPr kumimoji="1" lang="en-US" altLang="zh-CN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num</a:t>
              </a:r>
              <a:endPara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0" hangingPunct="0">
                <a:lnSpc>
                  <a:spcPts val="15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/>
                <a:buNone/>
              </a:pPr>
              <a:r>
                <a:rPr kumimoji="1"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(</a:t>
              </a:r>
              <a:r>
                <a:rPr kumimoji="1" lang="en-US" altLang="zh-CN" b="1" dirty="0">
                  <a:solidFill>
                    <a:srgbClr val="FF0000"/>
                  </a:solidFill>
                  <a:latin typeface="Times New Roman" pitchFamily="18" charset="0"/>
                  <a:cs typeface="Times New Roman" panose="02020603050405020304" pitchFamily="18" charset="0"/>
                </a:rPr>
                <a:t>1</a:t>
              </a:r>
              <a:r>
                <a:rPr kumimoji="1" lang="en-US" altLang="zh-CN" b="1" dirty="0">
                  <a:latin typeface="Times New Roman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69" name="Rectangle 53"/>
            <p:cNvSpPr>
              <a:spLocks noChangeArrowheads="1"/>
            </p:cNvSpPr>
            <p:nvPr/>
          </p:nvSpPr>
          <p:spPr bwMode="auto">
            <a:xfrm>
              <a:off x="5999131" y="5128152"/>
              <a:ext cx="455253" cy="5330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lnSpc>
                  <a:spcPts val="15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/>
                <a:buNone/>
              </a:pPr>
              <a:r>
                <a:rPr kumimoji="1" lang="en-US" altLang="zh-CN" b="1" dirty="0">
                  <a:latin typeface="Times New Roman" pitchFamily="18" charset="0"/>
                  <a:cs typeface="Times New Roman" panose="02020603050405020304" pitchFamily="18" charset="0"/>
                </a:rPr>
                <a:t>id</a:t>
              </a:r>
            </a:p>
            <a:p>
              <a:pPr eaLnBrk="0" hangingPunct="0">
                <a:lnSpc>
                  <a:spcPts val="15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/>
                <a:buNone/>
              </a:pPr>
              <a:r>
                <a:rPr kumimoji="1" lang="en-US" altLang="zh-CN" b="1" dirty="0">
                  <a:latin typeface="Times New Roman" pitchFamily="18" charset="0"/>
                  <a:cs typeface="Times New Roman" panose="02020603050405020304" pitchFamily="18" charset="0"/>
                </a:rPr>
                <a:t>(</a:t>
              </a:r>
              <a:r>
                <a:rPr kumimoji="1" lang="en-US" altLang="zh-CN" b="1" dirty="0">
                  <a:solidFill>
                    <a:srgbClr val="FF0000"/>
                  </a:solidFill>
                  <a:latin typeface="Times New Roman" pitchFamily="18" charset="0"/>
                  <a:cs typeface="Times New Roman" panose="02020603050405020304" pitchFamily="18" charset="0"/>
                </a:rPr>
                <a:t>y</a:t>
              </a:r>
              <a:r>
                <a:rPr kumimoji="1" lang="en-US" altLang="zh-CN" b="1" dirty="0">
                  <a:latin typeface="Times New Roman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</p:grpSp>
      <p:sp>
        <p:nvSpPr>
          <p:cNvPr id="70" name="内容占位符 2"/>
          <p:cNvSpPr txBox="1">
            <a:spLocks/>
          </p:cNvSpPr>
          <p:nvPr/>
        </p:nvSpPr>
        <p:spPr bwMode="auto">
          <a:xfrm>
            <a:off x="6702536" y="1453624"/>
            <a:ext cx="2242600" cy="353427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8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8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8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8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8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8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b="1" kern="0" dirty="0">
                <a:ea typeface="楷体_GB2312" pitchFamily="49" charset="-122"/>
                <a:cs typeface="Times New Roman" panose="02020603050405020304" pitchFamily="18" charset="0"/>
              </a:rPr>
              <a:t>100: ( </a:t>
            </a:r>
            <a:r>
              <a:rPr lang="en-US" altLang="zh-CN" sz="1800" b="1" i="1" kern="0" dirty="0">
                <a:ea typeface="楷体_GB2312" pitchFamily="49" charset="-122"/>
                <a:cs typeface="Times New Roman" panose="02020603050405020304" pitchFamily="18" charset="0"/>
              </a:rPr>
              <a:t>j</a:t>
            </a:r>
            <a:r>
              <a:rPr lang="en-US" altLang="zh-CN" sz="1800" b="1" kern="0" dirty="0">
                <a:ea typeface="楷体_GB2312" pitchFamily="49" charset="-122"/>
                <a:cs typeface="Times New Roman" panose="02020603050405020304" pitchFamily="18" charset="0"/>
              </a:rPr>
              <a:t>&lt;,</a:t>
            </a:r>
            <a:r>
              <a:rPr lang="en-US" altLang="zh-CN" sz="1800" b="1" i="1" kern="0" dirty="0">
                <a:ea typeface="楷体_GB2312" pitchFamily="49" charset="-122"/>
                <a:cs typeface="Times New Roman" panose="02020603050405020304" pitchFamily="18" charset="0"/>
              </a:rPr>
              <a:t> a </a:t>
            </a:r>
            <a:r>
              <a:rPr lang="en-US" altLang="zh-CN" sz="1800" b="1" kern="0" dirty="0">
                <a:ea typeface="楷体_GB2312" pitchFamily="49" charset="-122"/>
                <a:cs typeface="Times New Roman" panose="02020603050405020304" pitchFamily="18" charset="0"/>
              </a:rPr>
              <a:t>,</a:t>
            </a:r>
            <a:r>
              <a:rPr lang="en-US" altLang="zh-CN" sz="1800" b="1" i="1" kern="0" dirty="0"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1800" b="1" kern="0" dirty="0">
                <a:ea typeface="楷体_GB2312" pitchFamily="49" charset="-122"/>
                <a:cs typeface="Times New Roman" panose="02020603050405020304" pitchFamily="18" charset="0"/>
              </a:rPr>
              <a:t> , 102</a:t>
            </a:r>
            <a:r>
              <a:rPr lang="zh-CN" altLang="en-US" sz="1800" b="1" kern="0" dirty="0"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kern="0" dirty="0">
                <a:ea typeface="楷体_GB2312" pitchFamily="49" charset="-122"/>
                <a:cs typeface="Times New Roman" panose="02020603050405020304" pitchFamily="18" charset="0"/>
              </a:rPr>
              <a:t>)</a:t>
            </a:r>
            <a:endParaRPr lang="zh-CN" altLang="en-US" sz="1800" b="1" kern="0" dirty="0"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b="1" kern="0" dirty="0">
                <a:ea typeface="楷体_GB2312" pitchFamily="49" charset="-122"/>
                <a:cs typeface="Times New Roman" panose="02020603050405020304" pitchFamily="18" charset="0"/>
              </a:rPr>
              <a:t>101:</a:t>
            </a:r>
            <a:r>
              <a:rPr lang="zh-CN" altLang="en-US" sz="1800" b="1" kern="0" dirty="0"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kern="0" dirty="0">
                <a:ea typeface="楷体_GB2312" pitchFamily="49" charset="-122"/>
                <a:cs typeface="Times New Roman" panose="02020603050405020304" pitchFamily="18" charset="0"/>
              </a:rPr>
              <a:t>( </a:t>
            </a:r>
            <a:r>
              <a:rPr lang="en-US" altLang="zh-CN" sz="1800" b="1" i="1" kern="0" dirty="0">
                <a:ea typeface="楷体_GB2312" pitchFamily="49" charset="-122"/>
                <a:cs typeface="Times New Roman" panose="02020603050405020304" pitchFamily="18" charset="0"/>
              </a:rPr>
              <a:t>j </a:t>
            </a:r>
            <a:r>
              <a:rPr lang="en-US" altLang="zh-CN" sz="1800" b="1" kern="0" dirty="0">
                <a:ea typeface="楷体_GB2312" pitchFamily="49" charset="-122"/>
                <a:cs typeface="Times New Roman" panose="02020603050405020304" pitchFamily="18" charset="0"/>
              </a:rPr>
              <a:t> , - ,  - , 112 )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b="1" kern="0" dirty="0">
                <a:ea typeface="楷体_GB2312" pitchFamily="49" charset="-122"/>
                <a:cs typeface="Times New Roman" panose="02020603050405020304" pitchFamily="18" charset="0"/>
              </a:rPr>
              <a:t>102:</a:t>
            </a:r>
            <a:r>
              <a:rPr lang="zh-CN" altLang="en-US" sz="1800" b="1" kern="0" dirty="0"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kern="0" dirty="0">
                <a:ea typeface="楷体_GB2312" pitchFamily="49" charset="-122"/>
                <a:cs typeface="Times New Roman" panose="02020603050405020304" pitchFamily="18" charset="0"/>
              </a:rPr>
              <a:t>( </a:t>
            </a:r>
            <a:r>
              <a:rPr lang="en-US" altLang="zh-CN" sz="1800" b="1" i="1" kern="0" dirty="0">
                <a:ea typeface="楷体_GB2312" pitchFamily="49" charset="-122"/>
                <a:cs typeface="Times New Roman" panose="02020603050405020304" pitchFamily="18" charset="0"/>
              </a:rPr>
              <a:t>j</a:t>
            </a:r>
            <a:r>
              <a:rPr lang="en-US" altLang="zh-CN" sz="1800" b="1" kern="0" dirty="0">
                <a:ea typeface="楷体_GB2312" pitchFamily="49" charset="-122"/>
                <a:cs typeface="Times New Roman" panose="02020603050405020304" pitchFamily="18" charset="0"/>
              </a:rPr>
              <a:t>&lt;, </a:t>
            </a:r>
            <a:r>
              <a:rPr lang="en-US" altLang="zh-CN" sz="1800" b="1" i="1" kern="0" dirty="0">
                <a:ea typeface="楷体_GB2312" pitchFamily="49" charset="-122"/>
                <a:cs typeface="Times New Roman" panose="02020603050405020304" pitchFamily="18" charset="0"/>
              </a:rPr>
              <a:t>c </a:t>
            </a:r>
            <a:r>
              <a:rPr lang="en-US" altLang="zh-CN" sz="1800" b="1" kern="0" dirty="0">
                <a:ea typeface="楷体_GB2312" pitchFamily="49" charset="-122"/>
                <a:cs typeface="Times New Roman" panose="02020603050405020304" pitchFamily="18" charset="0"/>
              </a:rPr>
              <a:t>, 5 , 104 )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b="1" kern="0" dirty="0">
                <a:ea typeface="楷体_GB2312" pitchFamily="49" charset="-122"/>
                <a:cs typeface="Times New Roman" panose="02020603050405020304" pitchFamily="18" charset="0"/>
              </a:rPr>
              <a:t>103:</a:t>
            </a:r>
            <a:r>
              <a:rPr lang="zh-CN" altLang="en-US" sz="1800" b="1" kern="0" dirty="0"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kern="0" dirty="0">
                <a:ea typeface="楷体_GB2312" pitchFamily="49" charset="-122"/>
                <a:cs typeface="Times New Roman" panose="02020603050405020304" pitchFamily="18" charset="0"/>
              </a:rPr>
              <a:t>( </a:t>
            </a:r>
            <a:r>
              <a:rPr lang="en-US" altLang="zh-CN" sz="1800" b="1" i="1" kern="0" dirty="0">
                <a:ea typeface="楷体_GB2312" pitchFamily="49" charset="-122"/>
                <a:cs typeface="Times New Roman" panose="02020603050405020304" pitchFamily="18" charset="0"/>
              </a:rPr>
              <a:t>j</a:t>
            </a:r>
            <a:r>
              <a:rPr lang="en-US" altLang="zh-CN" sz="1800" b="1" kern="0" dirty="0">
                <a:ea typeface="楷体_GB2312" pitchFamily="49" charset="-122"/>
                <a:cs typeface="Times New Roman" panose="02020603050405020304" pitchFamily="18" charset="0"/>
              </a:rPr>
              <a:t>  , - ,  - , 110 )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b="1" kern="0" dirty="0">
                <a:ea typeface="楷体_GB2312" pitchFamily="49" charset="-122"/>
                <a:cs typeface="Times New Roman" panose="02020603050405020304" pitchFamily="18" charset="0"/>
              </a:rPr>
              <a:t>104:</a:t>
            </a:r>
            <a:r>
              <a:rPr lang="zh-CN" altLang="en-US" sz="1800" b="1" kern="0" dirty="0"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kern="0" dirty="0">
                <a:ea typeface="楷体_GB2312" pitchFamily="49" charset="-122"/>
                <a:cs typeface="Times New Roman" panose="02020603050405020304" pitchFamily="18" charset="0"/>
              </a:rPr>
              <a:t>( </a:t>
            </a:r>
            <a:r>
              <a:rPr lang="en-US" altLang="zh-CN" sz="1800" b="1" i="1" kern="0" dirty="0">
                <a:ea typeface="楷体_GB2312" pitchFamily="49" charset="-122"/>
                <a:cs typeface="Times New Roman" panose="02020603050405020304" pitchFamily="18" charset="0"/>
              </a:rPr>
              <a:t>j</a:t>
            </a:r>
            <a:r>
              <a:rPr lang="en-US" altLang="zh-CN" sz="1800" b="1" kern="0" dirty="0">
                <a:ea typeface="楷体_GB2312" pitchFamily="49" charset="-122"/>
                <a:cs typeface="Times New Roman" panose="02020603050405020304" pitchFamily="18" charset="0"/>
              </a:rPr>
              <a:t>&gt;, </a:t>
            </a:r>
            <a:r>
              <a:rPr lang="en-US" altLang="zh-CN" sz="1800" b="1" i="1" kern="0" dirty="0">
                <a:ea typeface="楷体_GB2312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1800" b="1" kern="0" dirty="0">
                <a:ea typeface="楷体_GB2312" pitchFamily="49" charset="-122"/>
                <a:cs typeface="Times New Roman" panose="02020603050405020304" pitchFamily="18" charset="0"/>
              </a:rPr>
              <a:t> , </a:t>
            </a:r>
            <a:r>
              <a:rPr lang="en-US" altLang="zh-CN" sz="1800" b="1" i="1" kern="0" dirty="0">
                <a:ea typeface="楷体_GB2312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1800" b="1" kern="0" dirty="0">
                <a:ea typeface="楷体_GB2312" pitchFamily="49" charset="-122"/>
                <a:cs typeface="Times New Roman" panose="02020603050405020304" pitchFamily="18" charset="0"/>
              </a:rPr>
              <a:t> , 106 )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b="1" kern="0" dirty="0">
                <a:ea typeface="楷体_GB2312" pitchFamily="49" charset="-122"/>
                <a:cs typeface="Times New Roman" panose="02020603050405020304" pitchFamily="18" charset="0"/>
              </a:rPr>
              <a:t>105:</a:t>
            </a:r>
            <a:r>
              <a:rPr lang="zh-CN" altLang="en-US" sz="1800" b="1" kern="0" dirty="0"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kern="0" dirty="0">
                <a:ea typeface="楷体_GB2312" pitchFamily="49" charset="-122"/>
                <a:cs typeface="Times New Roman" panose="02020603050405020304" pitchFamily="18" charset="0"/>
              </a:rPr>
              <a:t>( </a:t>
            </a:r>
            <a:r>
              <a:rPr lang="en-US" altLang="zh-CN" sz="1800" b="1" i="1" kern="0" dirty="0">
                <a:ea typeface="楷体_GB2312" pitchFamily="49" charset="-122"/>
                <a:cs typeface="Times New Roman" panose="02020603050405020304" pitchFamily="18" charset="0"/>
              </a:rPr>
              <a:t>j</a:t>
            </a:r>
            <a:r>
              <a:rPr lang="en-US" altLang="zh-CN" sz="1800" b="1" kern="0" dirty="0">
                <a:ea typeface="楷体_GB2312" pitchFamily="49" charset="-122"/>
                <a:cs typeface="Times New Roman" panose="02020603050405020304" pitchFamily="18" charset="0"/>
              </a:rPr>
              <a:t>  , - ,  - , 100 )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b="1" kern="0" dirty="0">
                <a:ea typeface="楷体_GB2312" pitchFamily="49" charset="-122"/>
                <a:cs typeface="Times New Roman" panose="02020603050405020304" pitchFamily="18" charset="0"/>
              </a:rPr>
              <a:t>106:</a:t>
            </a:r>
            <a:r>
              <a:rPr lang="zh-CN" altLang="en-US" sz="1800" b="1" kern="0" dirty="0"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kern="0" dirty="0">
                <a:ea typeface="楷体_GB2312" pitchFamily="49" charset="-122"/>
                <a:cs typeface="Times New Roman" panose="02020603050405020304" pitchFamily="18" charset="0"/>
              </a:rPr>
              <a:t>( + , </a:t>
            </a:r>
            <a:r>
              <a:rPr lang="en-US" altLang="zh-CN" sz="1800" b="1" i="1" kern="0" dirty="0">
                <a:ea typeface="楷体_GB2312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1800" b="1" kern="0" dirty="0">
                <a:ea typeface="楷体_GB2312" pitchFamily="49" charset="-122"/>
                <a:cs typeface="Times New Roman" panose="02020603050405020304" pitchFamily="18" charset="0"/>
              </a:rPr>
              <a:t> , 1 ,   </a:t>
            </a:r>
            <a:r>
              <a:rPr lang="en-US" altLang="zh-CN" sz="1800" b="1" i="1" kern="0" dirty="0">
                <a:ea typeface="楷体_GB2312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1800" b="1" i="1" kern="0" baseline="-25000" dirty="0"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1800" b="1" kern="0" baseline="-25000" dirty="0"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kern="0" dirty="0">
                <a:ea typeface="楷体_GB2312" pitchFamily="49" charset="-122"/>
                <a:cs typeface="Times New Roman" panose="02020603050405020304" pitchFamily="18" charset="0"/>
              </a:rPr>
              <a:t> )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b="1" kern="0" dirty="0">
                <a:ea typeface="楷体_GB2312" pitchFamily="49" charset="-122"/>
                <a:cs typeface="Times New Roman" panose="02020603050405020304" pitchFamily="18" charset="0"/>
              </a:rPr>
              <a:t>107:</a:t>
            </a:r>
            <a:r>
              <a:rPr lang="zh-CN" altLang="en-US" sz="1800" b="1" kern="0" dirty="0"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kern="0" dirty="0">
                <a:ea typeface="楷体_GB2312" pitchFamily="49" charset="-122"/>
                <a:cs typeface="Times New Roman" panose="02020603050405020304" pitchFamily="18" charset="0"/>
              </a:rPr>
              <a:t>( = , </a:t>
            </a:r>
            <a:r>
              <a:rPr lang="en-US" altLang="zh-CN" sz="1800" b="1" i="1" kern="0" dirty="0">
                <a:ea typeface="楷体_GB2312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1800" b="1" i="1" kern="0" baseline="-25000" dirty="0"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1800" b="1" kern="0" baseline="-25000" dirty="0"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kern="0" dirty="0">
                <a:ea typeface="楷体_GB2312" pitchFamily="49" charset="-122"/>
                <a:cs typeface="Times New Roman" panose="02020603050405020304" pitchFamily="18" charset="0"/>
              </a:rPr>
              <a:t>, - ,   </a:t>
            </a:r>
            <a:r>
              <a:rPr lang="en-US" altLang="zh-CN" sz="1800" b="1" i="1" kern="0" dirty="0">
                <a:ea typeface="楷体_GB2312" pitchFamily="49" charset="-122"/>
                <a:cs typeface="Times New Roman" panose="02020603050405020304" pitchFamily="18" charset="0"/>
              </a:rPr>
              <a:t>z</a:t>
            </a:r>
            <a:r>
              <a:rPr lang="en-US" altLang="zh-CN" sz="1800" b="1" kern="0" dirty="0">
                <a:ea typeface="楷体_GB2312" pitchFamily="49" charset="-122"/>
                <a:cs typeface="Times New Roman" panose="02020603050405020304" pitchFamily="18" charset="0"/>
              </a:rPr>
              <a:t>   )</a:t>
            </a:r>
            <a:endParaRPr lang="en-US" altLang="zh-CN" sz="1800" b="1" kern="0" baseline="-25000" dirty="0"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b="1" kern="0" dirty="0">
                <a:ea typeface="楷体_GB2312" pitchFamily="49" charset="-122"/>
                <a:cs typeface="Times New Roman" panose="02020603050405020304" pitchFamily="18" charset="0"/>
              </a:rPr>
              <a:t>108:</a:t>
            </a:r>
            <a:r>
              <a:rPr lang="zh-CN" altLang="en-US" sz="1800" b="1" kern="0" dirty="0"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kern="0" dirty="0">
                <a:ea typeface="楷体_GB2312" pitchFamily="49" charset="-122"/>
                <a:cs typeface="Times New Roman" panose="02020603050405020304" pitchFamily="18" charset="0"/>
              </a:rPr>
              <a:t>( </a:t>
            </a:r>
            <a:r>
              <a:rPr lang="en-US" altLang="zh-CN" sz="1800" b="1" i="1" kern="0" dirty="0">
                <a:ea typeface="楷体_GB2312" pitchFamily="49" charset="-122"/>
                <a:cs typeface="Times New Roman" panose="02020603050405020304" pitchFamily="18" charset="0"/>
              </a:rPr>
              <a:t>j</a:t>
            </a:r>
            <a:r>
              <a:rPr lang="en-US" altLang="zh-CN" sz="1800" b="1" kern="0" dirty="0">
                <a:ea typeface="楷体_GB2312" pitchFamily="49" charset="-122"/>
                <a:cs typeface="Times New Roman" panose="02020603050405020304" pitchFamily="18" charset="0"/>
              </a:rPr>
              <a:t>  , - ,  - , 104 )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b="1" kern="0" dirty="0">
                <a:ea typeface="楷体_GB2312" pitchFamily="49" charset="-122"/>
                <a:cs typeface="Times New Roman" panose="02020603050405020304" pitchFamily="18" charset="0"/>
              </a:rPr>
              <a:t>109:</a:t>
            </a:r>
            <a:r>
              <a:rPr lang="zh-CN" altLang="en-US" sz="1800" b="1" kern="0" dirty="0"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kern="0" dirty="0">
                <a:ea typeface="楷体_GB2312" pitchFamily="49" charset="-122"/>
                <a:cs typeface="Times New Roman" panose="02020603050405020304" pitchFamily="18" charset="0"/>
              </a:rPr>
              <a:t>( </a:t>
            </a:r>
            <a:r>
              <a:rPr lang="en-US" altLang="zh-CN" sz="1800" b="1" i="1" kern="0" dirty="0">
                <a:ea typeface="楷体_GB2312" pitchFamily="49" charset="-122"/>
                <a:cs typeface="Times New Roman" panose="02020603050405020304" pitchFamily="18" charset="0"/>
              </a:rPr>
              <a:t>j </a:t>
            </a:r>
            <a:r>
              <a:rPr lang="en-US" altLang="zh-CN" sz="1800" b="1" kern="0" dirty="0">
                <a:ea typeface="楷体_GB2312" pitchFamily="49" charset="-122"/>
                <a:cs typeface="Times New Roman" panose="02020603050405020304" pitchFamily="18" charset="0"/>
              </a:rPr>
              <a:t> , - ,  - , 100 )</a:t>
            </a:r>
            <a:endParaRPr lang="zh-CN" altLang="en-US" sz="1800" b="1" kern="0" dirty="0"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b="1" kern="0" dirty="0">
                <a:ea typeface="楷体_GB2312" pitchFamily="49" charset="-122"/>
                <a:cs typeface="Times New Roman" panose="02020603050405020304" pitchFamily="18" charset="0"/>
              </a:rPr>
              <a:t>110:</a:t>
            </a:r>
            <a:r>
              <a:rPr lang="zh-CN" altLang="en-US" sz="1800" b="1" kern="0" dirty="0"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kern="0" dirty="0">
                <a:ea typeface="楷体_GB2312" pitchFamily="49" charset="-122"/>
                <a:cs typeface="Times New Roman" panose="02020603050405020304" pitchFamily="18" charset="0"/>
              </a:rPr>
              <a:t>( = , </a:t>
            </a:r>
            <a:r>
              <a:rPr lang="en-US" altLang="zh-CN" sz="1800" b="1" i="1" kern="0" dirty="0">
                <a:ea typeface="楷体_GB2312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1800" b="1" kern="0" dirty="0">
                <a:ea typeface="楷体_GB2312" pitchFamily="49" charset="-122"/>
                <a:cs typeface="Times New Roman" panose="02020603050405020304" pitchFamily="18" charset="0"/>
              </a:rPr>
              <a:t> ,  - ,   </a:t>
            </a:r>
            <a:r>
              <a:rPr lang="en-US" altLang="zh-CN" sz="1800" b="1" i="1" kern="0" dirty="0">
                <a:ea typeface="楷体_GB2312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1800" b="1" kern="0" dirty="0">
                <a:ea typeface="楷体_GB2312" pitchFamily="49" charset="-122"/>
                <a:cs typeface="Times New Roman" panose="02020603050405020304" pitchFamily="18" charset="0"/>
              </a:rPr>
              <a:t>  )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b="1" kern="0" dirty="0">
                <a:ea typeface="楷体_GB2312" pitchFamily="49" charset="-122"/>
                <a:cs typeface="Times New Roman" panose="02020603050405020304" pitchFamily="18" charset="0"/>
              </a:rPr>
              <a:t>111:</a:t>
            </a:r>
            <a:r>
              <a:rPr lang="zh-CN" altLang="en-US" sz="1800" b="1" kern="0" dirty="0"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kern="0" dirty="0"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1800" b="1" i="1" kern="0" dirty="0">
                <a:ea typeface="楷体_GB2312" pitchFamily="49" charset="-122"/>
                <a:cs typeface="Times New Roman" panose="02020603050405020304" pitchFamily="18" charset="0"/>
              </a:rPr>
              <a:t> j  </a:t>
            </a:r>
            <a:r>
              <a:rPr lang="en-US" altLang="zh-CN" sz="1800" b="1" kern="0" dirty="0">
                <a:ea typeface="楷体_GB2312" pitchFamily="49" charset="-122"/>
                <a:cs typeface="Times New Roman" panose="02020603050405020304" pitchFamily="18" charset="0"/>
              </a:rPr>
              <a:t>, - ,  - , 100 )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b="1" kern="0" dirty="0">
                <a:ea typeface="楷体_GB2312" pitchFamily="49" charset="-122"/>
                <a:cs typeface="Times New Roman" panose="02020603050405020304" pitchFamily="18" charset="0"/>
              </a:rPr>
              <a:t>112:</a:t>
            </a:r>
          </a:p>
        </p:txBody>
      </p:sp>
      <p:grpSp>
        <p:nvGrpSpPr>
          <p:cNvPr id="71" name="组合 14"/>
          <p:cNvGrpSpPr/>
          <p:nvPr/>
        </p:nvGrpSpPr>
        <p:grpSpPr>
          <a:xfrm>
            <a:off x="-786" y="195486"/>
            <a:ext cx="756363" cy="432048"/>
            <a:chOff x="-786" y="195486"/>
            <a:chExt cx="756363" cy="432048"/>
          </a:xfrm>
        </p:grpSpPr>
        <p:sp>
          <p:nvSpPr>
            <p:cNvPr id="72" name="五边形 71"/>
            <p:cNvSpPr/>
            <p:nvPr/>
          </p:nvSpPr>
          <p:spPr>
            <a:xfrm>
              <a:off x="1" y="195486"/>
              <a:ext cx="755576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3" name="五边形 72"/>
            <p:cNvSpPr/>
            <p:nvPr/>
          </p:nvSpPr>
          <p:spPr>
            <a:xfrm>
              <a:off x="-786" y="197101"/>
              <a:ext cx="755576" cy="88633"/>
            </a:xfrm>
            <a:prstGeom prst="homePlate">
              <a:avLst/>
            </a:prstGeom>
            <a:solidFill>
              <a:schemeClr val="bg1">
                <a:alpha val="3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74" name="标题 1"/>
          <p:cNvSpPr txBox="1">
            <a:spLocks/>
          </p:cNvSpPr>
          <p:nvPr/>
        </p:nvSpPr>
        <p:spPr>
          <a:xfrm>
            <a:off x="2786050" y="696442"/>
            <a:ext cx="1800066" cy="123236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 fontAlgn="auto">
              <a:spcAft>
                <a:spcPts val="0"/>
              </a:spcAft>
            </a:pPr>
            <a:r>
              <a:rPr kumimoji="1" lang="en-US" altLang="zh-CN" sz="16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while </a:t>
            </a:r>
            <a:r>
              <a:rPr kumimoji="1" lang="en-US" altLang="zh-CN" sz="16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16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&lt;</a:t>
            </a:r>
            <a:r>
              <a:rPr kumimoji="1" lang="en-US" altLang="zh-CN" sz="16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kumimoji="1" lang="en-US" altLang="zh-CN" sz="16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do </a:t>
            </a:r>
          </a:p>
          <a:p>
            <a:pPr algn="l" fontAlgn="auto">
              <a:spcAft>
                <a:spcPts val="0"/>
              </a:spcAft>
            </a:pPr>
            <a:r>
              <a:rPr kumimoji="1" lang="en-US" altLang="zh-CN" sz="16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    if </a:t>
            </a:r>
            <a:r>
              <a:rPr kumimoji="1" lang="en-US" altLang="zh-CN" sz="16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c</a:t>
            </a:r>
            <a:r>
              <a:rPr kumimoji="1" lang="en-US" altLang="zh-CN" sz="16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&lt;5 then </a:t>
            </a:r>
          </a:p>
          <a:p>
            <a:pPr algn="l" fontAlgn="auto">
              <a:spcAft>
                <a:spcPts val="0"/>
              </a:spcAft>
            </a:pPr>
            <a:r>
              <a:rPr kumimoji="1" lang="en-US" altLang="zh-CN" sz="16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         while </a:t>
            </a:r>
            <a:r>
              <a:rPr kumimoji="1" lang="en-US" altLang="zh-CN" sz="16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16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&gt;</a:t>
            </a:r>
            <a:r>
              <a:rPr kumimoji="1" lang="en-US" altLang="zh-CN" sz="16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y</a:t>
            </a:r>
            <a:r>
              <a:rPr kumimoji="1" lang="en-US" altLang="zh-CN" sz="16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do    </a:t>
            </a:r>
          </a:p>
          <a:p>
            <a:pPr algn="l" fontAlgn="auto">
              <a:spcAft>
                <a:spcPts val="0"/>
              </a:spcAft>
            </a:pPr>
            <a:r>
              <a:rPr kumimoji="1" lang="en-US" altLang="zh-CN" sz="16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              z</a:t>
            </a:r>
            <a:r>
              <a:rPr kumimoji="1" lang="en-US" altLang="zh-CN" sz="16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=</a:t>
            </a:r>
            <a:r>
              <a:rPr kumimoji="1" lang="en-US" altLang="zh-CN" sz="16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16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+1; </a:t>
            </a:r>
          </a:p>
          <a:p>
            <a:pPr algn="l" fontAlgn="auto">
              <a:spcAft>
                <a:spcPts val="0"/>
              </a:spcAft>
            </a:pPr>
            <a:r>
              <a:rPr kumimoji="1" lang="en-US" altLang="zh-CN" sz="16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    else </a:t>
            </a:r>
            <a:r>
              <a:rPr kumimoji="1" lang="en-US" altLang="zh-CN" sz="16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16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=</a:t>
            </a:r>
            <a:r>
              <a:rPr kumimoji="1" lang="en-US" altLang="zh-CN" sz="16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y</a:t>
            </a:r>
            <a:r>
              <a:rPr kumimoji="1" lang="en-US" altLang="zh-CN" sz="16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;</a:t>
            </a:r>
            <a:endParaRPr lang="zh-CN" altLang="en-US" sz="1600" b="1" dirty="0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75" name="右箭头 74"/>
          <p:cNvSpPr/>
          <p:nvPr/>
        </p:nvSpPr>
        <p:spPr>
          <a:xfrm>
            <a:off x="5131296" y="1535864"/>
            <a:ext cx="1384920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5477309" y="699542"/>
            <a:ext cx="59503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7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zh-CN" altLang="en-US" sz="7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926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  <p:bldP spid="74" grpId="0" animBg="1"/>
      <p:bldP spid="75" grpId="0" animBg="1"/>
      <p:bldP spid="7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2"/>
          <p:cNvSpPr>
            <a:spLocks noGrp="1"/>
          </p:cNvSpPr>
          <p:nvPr>
            <p:ph idx="1"/>
          </p:nvPr>
        </p:nvSpPr>
        <p:spPr>
          <a:xfrm>
            <a:off x="428596" y="931087"/>
            <a:ext cx="4431436" cy="4212431"/>
          </a:xfrm>
        </p:spPr>
        <p:txBody>
          <a:bodyPr>
            <a:noAutofit/>
          </a:bodyPr>
          <a:lstStyle/>
          <a:p>
            <a:pPr>
              <a:lnSpc>
                <a:spcPts val="3500"/>
              </a:lnSpc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</a:rPr>
              <a:t>目标代码生成以源程序的</a:t>
            </a: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中间表示形式</a:t>
            </a:r>
            <a:r>
              <a:rPr lang="zh-CN" altLang="en-US" b="1" dirty="0">
                <a:solidFill>
                  <a:schemeClr val="tx1"/>
                </a:solidFill>
              </a:rPr>
              <a:t>作为输入，并把它映射到</a:t>
            </a: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目标语言</a:t>
            </a:r>
            <a:endParaRPr lang="en-US" altLang="zh-CN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lnSpc>
                <a:spcPts val="3500"/>
              </a:lnSpc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</a:rPr>
              <a:t>目标代码生成的一个重要任务是为程序中使用的变量</a:t>
            </a: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合理分配寄存器</a:t>
            </a:r>
            <a:endParaRPr lang="en-US" altLang="zh-CN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267494"/>
            <a:ext cx="7931224" cy="360040"/>
          </a:xfrm>
        </p:spPr>
        <p:txBody>
          <a:bodyPr/>
          <a:lstStyle/>
          <a:p>
            <a:pPr algn="l"/>
            <a:r>
              <a:rPr lang="zh-CN" altLang="en-US" sz="3000" b="1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编译器的结构</a:t>
            </a:r>
          </a:p>
        </p:txBody>
      </p:sp>
      <p:grpSp>
        <p:nvGrpSpPr>
          <p:cNvPr id="28" name="组合 14"/>
          <p:cNvGrpSpPr/>
          <p:nvPr/>
        </p:nvGrpSpPr>
        <p:grpSpPr>
          <a:xfrm>
            <a:off x="-786" y="195486"/>
            <a:ext cx="756363" cy="432048"/>
            <a:chOff x="-786" y="195486"/>
            <a:chExt cx="756363" cy="432048"/>
          </a:xfrm>
        </p:grpSpPr>
        <p:sp>
          <p:nvSpPr>
            <p:cNvPr id="29" name="五边形 28"/>
            <p:cNvSpPr/>
            <p:nvPr/>
          </p:nvSpPr>
          <p:spPr>
            <a:xfrm>
              <a:off x="1" y="195486"/>
              <a:ext cx="755576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" name="五边形 29"/>
            <p:cNvSpPr/>
            <p:nvPr/>
          </p:nvSpPr>
          <p:spPr>
            <a:xfrm>
              <a:off x="-786" y="197101"/>
              <a:ext cx="755576" cy="88633"/>
            </a:xfrm>
            <a:prstGeom prst="homePlate">
              <a:avLst/>
            </a:prstGeom>
            <a:solidFill>
              <a:schemeClr val="bg1">
                <a:alpha val="3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8" b="1640"/>
          <a:stretch>
            <a:fillRect/>
          </a:stretch>
        </p:blipFill>
        <p:spPr>
          <a:xfrm>
            <a:off x="4798446" y="11631"/>
            <a:ext cx="2221826" cy="5117606"/>
          </a:xfrm>
          <a:prstGeom prst="rect">
            <a:avLst/>
          </a:prstGeom>
        </p:spPr>
      </p:pic>
      <p:sp>
        <p:nvSpPr>
          <p:cNvPr id="25" name="Rectangle 42"/>
          <p:cNvSpPr>
            <a:spLocks noChangeArrowheads="1"/>
          </p:cNvSpPr>
          <p:nvPr/>
        </p:nvSpPr>
        <p:spPr bwMode="auto">
          <a:xfrm flipV="1">
            <a:off x="4942462" y="3718875"/>
            <a:ext cx="1928826" cy="385766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rgbClr val="0000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8" b="1640"/>
          <a:stretch>
            <a:fillRect/>
          </a:stretch>
        </p:blipFill>
        <p:spPr>
          <a:xfrm>
            <a:off x="4798446" y="11631"/>
            <a:ext cx="2221826" cy="5117606"/>
          </a:xfrm>
          <a:prstGeom prst="rect">
            <a:avLst/>
          </a:prstGeom>
        </p:spPr>
      </p:pic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267494"/>
            <a:ext cx="7931224" cy="360040"/>
          </a:xfrm>
        </p:spPr>
        <p:txBody>
          <a:bodyPr/>
          <a:lstStyle/>
          <a:p>
            <a:pPr algn="l"/>
            <a:r>
              <a:rPr lang="zh-CN" altLang="en-US" sz="3000" b="1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编译器的结构</a:t>
            </a:r>
          </a:p>
        </p:txBody>
      </p:sp>
      <p:grpSp>
        <p:nvGrpSpPr>
          <p:cNvPr id="24" name="组合 14"/>
          <p:cNvGrpSpPr/>
          <p:nvPr/>
        </p:nvGrpSpPr>
        <p:grpSpPr>
          <a:xfrm>
            <a:off x="-786" y="195486"/>
            <a:ext cx="756363" cy="432048"/>
            <a:chOff x="-786" y="195486"/>
            <a:chExt cx="756363" cy="432048"/>
          </a:xfrm>
        </p:grpSpPr>
        <p:sp>
          <p:nvSpPr>
            <p:cNvPr id="25" name="五边形 24"/>
            <p:cNvSpPr/>
            <p:nvPr/>
          </p:nvSpPr>
          <p:spPr>
            <a:xfrm>
              <a:off x="1" y="195486"/>
              <a:ext cx="755576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" name="五边形 25"/>
            <p:cNvSpPr/>
            <p:nvPr/>
          </p:nvSpPr>
          <p:spPr>
            <a:xfrm>
              <a:off x="-786" y="197101"/>
              <a:ext cx="755576" cy="88633"/>
            </a:xfrm>
            <a:prstGeom prst="homePlate">
              <a:avLst/>
            </a:prstGeom>
            <a:solidFill>
              <a:schemeClr val="bg1">
                <a:alpha val="3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6" name="Rectangle 42"/>
          <p:cNvSpPr>
            <a:spLocks noChangeArrowheads="1"/>
          </p:cNvSpPr>
          <p:nvPr/>
        </p:nvSpPr>
        <p:spPr bwMode="auto">
          <a:xfrm>
            <a:off x="4932040" y="4371950"/>
            <a:ext cx="1944216" cy="432048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37" name="Rectangle 42"/>
          <p:cNvSpPr>
            <a:spLocks noChangeArrowheads="1"/>
          </p:cNvSpPr>
          <p:nvPr/>
        </p:nvSpPr>
        <p:spPr bwMode="auto">
          <a:xfrm>
            <a:off x="4932040" y="3003798"/>
            <a:ext cx="1944216" cy="432048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12" name="内容占位符 11"/>
          <p:cNvSpPr>
            <a:spLocks noGrp="1"/>
          </p:cNvSpPr>
          <p:nvPr>
            <p:ph idx="1"/>
          </p:nvPr>
        </p:nvSpPr>
        <p:spPr>
          <a:xfrm>
            <a:off x="371481" y="1202865"/>
            <a:ext cx="4416543" cy="3226273"/>
          </a:xfrm>
        </p:spPr>
        <p:txBody>
          <a:bodyPr>
            <a:normAutofit/>
          </a:bodyPr>
          <a:lstStyle/>
          <a:p>
            <a:pPr>
              <a:lnSpc>
                <a:spcPts val="4000"/>
              </a:lnSpc>
              <a:buClrTx/>
              <a:buFont typeface="Wingdings" pitchFamily="2" charset="2"/>
              <a:buChar char="Ø"/>
            </a:pPr>
            <a:r>
              <a:rPr lang="zh-CN" altLang="en-US" sz="3000" b="1" dirty="0">
                <a:solidFill>
                  <a:schemeClr val="tx1"/>
                </a:solidFill>
              </a:rPr>
              <a:t> </a:t>
            </a:r>
            <a:r>
              <a:rPr lang="zh-CN" altLang="en-US" sz="2800" b="1" dirty="0">
                <a:solidFill>
                  <a:schemeClr val="tx1"/>
                </a:solidFill>
              </a:rPr>
              <a:t>代码优化</a:t>
            </a:r>
            <a:endParaRPr lang="en-US" altLang="zh-CN" sz="2800" b="1" dirty="0">
              <a:solidFill>
                <a:schemeClr val="tx1"/>
              </a:solidFill>
            </a:endParaRPr>
          </a:p>
          <a:p>
            <a:pPr lvl="1">
              <a:lnSpc>
                <a:spcPts val="3000"/>
              </a:lnSpc>
              <a:buClrTx/>
              <a:buFont typeface="Wingdings" pitchFamily="2" charset="2"/>
              <a:buChar char="Ø"/>
            </a:pPr>
            <a:r>
              <a:rPr lang="zh-CN" altLang="en-US" sz="2400" b="1" dirty="0">
                <a:solidFill>
                  <a:schemeClr val="tx1"/>
                </a:solidFill>
              </a:rPr>
              <a:t>为改进代码所进行的</a:t>
            </a:r>
            <a:r>
              <a:rPr lang="zh-CN" altLang="en-US" sz="2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等价程序变换</a:t>
            </a:r>
            <a:r>
              <a:rPr lang="zh-CN" altLang="en-US" sz="2400" b="1" dirty="0">
                <a:solidFill>
                  <a:schemeClr val="tx1"/>
                </a:solidFill>
              </a:rPr>
              <a:t>，使其</a:t>
            </a:r>
            <a:r>
              <a:rPr lang="zh-CN" altLang="en-US" sz="2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运行得更快</a:t>
            </a:r>
            <a:r>
              <a:rPr lang="zh-CN" altLang="en-US" sz="2400" b="1" dirty="0">
                <a:solidFill>
                  <a:schemeClr val="tx1"/>
                </a:solidFill>
              </a:rPr>
              <a:t>一些、</a:t>
            </a:r>
            <a:r>
              <a:rPr lang="zh-CN" altLang="en-US" sz="2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占用空间更少</a:t>
            </a:r>
            <a:r>
              <a:rPr lang="zh-CN" altLang="en-US" sz="2400" b="1" dirty="0">
                <a:solidFill>
                  <a:schemeClr val="tx1"/>
                </a:solidFill>
              </a:rPr>
              <a:t>一些，或者二者兼顾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12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9144000" cy="15001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500563" y="1357313"/>
            <a:ext cx="4357687" cy="2657138"/>
          </a:xfrm>
          <a:prstGeom prst="rect">
            <a:avLst/>
          </a:prstGeom>
          <a:ln w="12700">
            <a:noFill/>
          </a:ln>
        </p:spPr>
        <p:txBody>
          <a:bodyPr>
            <a:spAutoFit/>
          </a:bodyPr>
          <a:lstStyle/>
          <a:p>
            <a:pPr>
              <a:lnSpc>
                <a:spcPts val="4000"/>
              </a:lnSpc>
              <a:defRPr/>
            </a:pPr>
            <a:r>
              <a:rPr lang="zh-CN" altLang="en-US" sz="2500" dirty="0">
                <a:solidFill>
                  <a:prstClr val="white">
                    <a:lumMod val="50000"/>
                  </a:prstClr>
                </a:solidFill>
                <a:latin typeface="微软雅黑" pitchFamily="34" charset="-122"/>
                <a:ea typeface="微软雅黑" pitchFamily="34" charset="-122"/>
              </a:rPr>
              <a:t>1.1 什么是编译</a:t>
            </a:r>
          </a:p>
          <a:p>
            <a:pPr>
              <a:lnSpc>
                <a:spcPts val="4000"/>
              </a:lnSpc>
              <a:defRPr/>
            </a:pPr>
            <a:r>
              <a:rPr lang="zh-CN" altLang="en-US" sz="2500" dirty="0">
                <a:solidFill>
                  <a:prstClr val="white">
                    <a:lumMod val="50000"/>
                  </a:prstClr>
                </a:solidFill>
                <a:latin typeface="微软雅黑" pitchFamily="34" charset="-122"/>
                <a:ea typeface="微软雅黑" pitchFamily="34" charset="-122"/>
              </a:rPr>
              <a:t>1.2 编译系统的结构</a:t>
            </a:r>
          </a:p>
          <a:p>
            <a:pPr>
              <a:lnSpc>
                <a:spcPts val="4000"/>
              </a:lnSpc>
              <a:defRPr/>
            </a:pPr>
            <a:r>
              <a:rPr lang="zh-CN" altLang="en-US" sz="2500" b="1" dirty="0">
                <a:solidFill>
                  <a:srgbClr val="073E87">
                    <a:lumMod val="60000"/>
                    <a:lumOff val="40000"/>
                  </a:srgbClr>
                </a:solidFill>
                <a:latin typeface="微软雅黑" pitchFamily="34" charset="-122"/>
                <a:ea typeface="微软雅黑" pitchFamily="34" charset="-122"/>
              </a:rPr>
              <a:t>1.3 编译程序的生成</a:t>
            </a:r>
            <a:endParaRPr lang="en-US" altLang="zh-CN" sz="2500" b="1" dirty="0">
              <a:solidFill>
                <a:srgbClr val="073E87">
                  <a:lumMod val="60000"/>
                  <a:lumOff val="40000"/>
                </a:srgb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4000"/>
              </a:lnSpc>
              <a:defRPr/>
            </a:pPr>
            <a:r>
              <a:rPr lang="en-US" altLang="zh-CN" sz="2500" dirty="0">
                <a:solidFill>
                  <a:prstClr val="white">
                    <a:lumMod val="50000"/>
                  </a:prstClr>
                </a:solidFill>
                <a:latin typeface="微软雅黑" pitchFamily="34" charset="-122"/>
                <a:ea typeface="微软雅黑" pitchFamily="34" charset="-122"/>
              </a:rPr>
              <a:t>1.4 </a:t>
            </a:r>
            <a:r>
              <a:rPr lang="zh-CN" altLang="en-US" sz="2500" dirty="0">
                <a:solidFill>
                  <a:prstClr val="white">
                    <a:lumMod val="50000"/>
                  </a:prstClr>
                </a:solidFill>
                <a:latin typeface="微软雅黑" pitchFamily="34" charset="-122"/>
                <a:ea typeface="微软雅黑" pitchFamily="34" charset="-122"/>
              </a:rPr>
              <a:t>为什么要学习编译原理</a:t>
            </a:r>
          </a:p>
          <a:p>
            <a:pPr>
              <a:lnSpc>
                <a:spcPts val="4000"/>
              </a:lnSpc>
              <a:defRPr/>
            </a:pPr>
            <a:r>
              <a:rPr lang="zh-CN" altLang="en-US" sz="2500" dirty="0">
                <a:solidFill>
                  <a:prstClr val="white">
                    <a:lumMod val="50000"/>
                  </a:prstClr>
                </a:solidFill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en-US" altLang="zh-CN" sz="2500" dirty="0">
                <a:solidFill>
                  <a:prstClr val="white">
                    <a:lumMod val="50000"/>
                  </a:prstClr>
                </a:solidFill>
                <a:latin typeface="微软雅黑" pitchFamily="34" charset="-122"/>
                <a:ea typeface="微软雅黑" pitchFamily="34" charset="-122"/>
              </a:rPr>
              <a:t>5 </a:t>
            </a:r>
            <a:r>
              <a:rPr lang="zh-CN" altLang="en-US" sz="2500" dirty="0">
                <a:solidFill>
                  <a:prstClr val="white">
                    <a:lumMod val="50000"/>
                  </a:prstClr>
                </a:solidFill>
                <a:latin typeface="微软雅黑" pitchFamily="34" charset="-122"/>
                <a:ea typeface="微软雅黑" pitchFamily="34" charset="-122"/>
              </a:rPr>
              <a:t>编译技术的应用</a:t>
            </a:r>
          </a:p>
        </p:txBody>
      </p:sp>
      <p:pic>
        <p:nvPicPr>
          <p:cNvPr id="28676" name="Picture 7" descr="E:\工大编译\ppt\制作\0330e9c554c768200000158fc50d53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38" r="21837"/>
          <a:stretch>
            <a:fillRect/>
          </a:stretch>
        </p:blipFill>
        <p:spPr bwMode="auto">
          <a:xfrm>
            <a:off x="-6350" y="0"/>
            <a:ext cx="429577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矩形 15"/>
          <p:cNvSpPr/>
          <p:nvPr/>
        </p:nvSpPr>
        <p:spPr>
          <a:xfrm>
            <a:off x="4143375" y="357188"/>
            <a:ext cx="1928813" cy="78581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spc="6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提纲</a:t>
            </a:r>
            <a:endParaRPr lang="zh-CN" altLang="en-US" sz="16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59015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7" y="267495"/>
            <a:ext cx="7931224" cy="360040"/>
          </a:xfrm>
        </p:spPr>
        <p:txBody>
          <a:bodyPr/>
          <a:lstStyle/>
          <a:p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编译程序的生成</a:t>
            </a:r>
            <a:endParaRPr lang="zh-CN" altLang="en-US" sz="3000" dirty="0">
              <a:solidFill>
                <a:schemeClr val="tx1"/>
              </a:solidFill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" name="五边形 13"/>
          <p:cNvSpPr/>
          <p:nvPr/>
        </p:nvSpPr>
        <p:spPr>
          <a:xfrm>
            <a:off x="1" y="195486"/>
            <a:ext cx="755576" cy="432048"/>
          </a:xfrm>
          <a:prstGeom prst="homePlate">
            <a:avLst/>
          </a:prstGeom>
          <a:solidFill>
            <a:srgbClr val="4F81BD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latin typeface="Calibri"/>
              <a:ea typeface="华文楷体" panose="02010600040101010101" pitchFamily="2" charset="-122"/>
            </a:endParaRPr>
          </a:p>
        </p:txBody>
      </p:sp>
      <p:grpSp>
        <p:nvGrpSpPr>
          <p:cNvPr id="2" name="组合 14"/>
          <p:cNvGrpSpPr/>
          <p:nvPr/>
        </p:nvGrpSpPr>
        <p:grpSpPr>
          <a:xfrm>
            <a:off x="-785" y="195486"/>
            <a:ext cx="756363" cy="432048"/>
            <a:chOff x="-786" y="195486"/>
            <a:chExt cx="756363" cy="432048"/>
          </a:xfrm>
        </p:grpSpPr>
        <p:sp>
          <p:nvSpPr>
            <p:cNvPr id="19" name="五边形 18"/>
            <p:cNvSpPr/>
            <p:nvPr/>
          </p:nvSpPr>
          <p:spPr>
            <a:xfrm>
              <a:off x="1" y="195486"/>
              <a:ext cx="755576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Calibri"/>
                <a:ea typeface="华文楷体" panose="02010600040101010101" pitchFamily="2" charset="-122"/>
              </a:endParaRPr>
            </a:p>
          </p:txBody>
        </p:sp>
        <p:sp>
          <p:nvSpPr>
            <p:cNvPr id="21" name="五边形 20"/>
            <p:cNvSpPr/>
            <p:nvPr/>
          </p:nvSpPr>
          <p:spPr>
            <a:xfrm>
              <a:off x="-786" y="197101"/>
              <a:ext cx="755576" cy="88633"/>
            </a:xfrm>
            <a:prstGeom prst="homePlate">
              <a:avLst/>
            </a:prstGeom>
            <a:solidFill>
              <a:schemeClr val="bg1">
                <a:alpha val="3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Calibri"/>
                <a:ea typeface="华文楷体" panose="02010600040101010101" pitchFamily="2" charset="-122"/>
              </a:endParaRPr>
            </a:p>
          </p:txBody>
        </p:sp>
      </p:grpSp>
      <p:sp>
        <p:nvSpPr>
          <p:cNvPr id="17" name="内容占位符 2"/>
          <p:cNvSpPr>
            <a:spLocks noGrp="1"/>
          </p:cNvSpPr>
          <p:nvPr>
            <p:ph idx="1"/>
          </p:nvPr>
        </p:nvSpPr>
        <p:spPr>
          <a:xfrm>
            <a:off x="428596" y="843559"/>
            <a:ext cx="7743805" cy="3673711"/>
          </a:xfrm>
        </p:spPr>
        <p:txBody>
          <a:bodyPr>
            <a:normAutofit/>
          </a:bodyPr>
          <a:lstStyle/>
          <a:p>
            <a:pPr algn="just">
              <a:buClrTx/>
              <a:buFont typeface="Wingdings" pitchFamily="2" charset="2"/>
              <a:buChar char="Ø"/>
            </a:pPr>
            <a:r>
              <a:rPr lang="en-US" altLang="zh-CN" sz="2000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1970</a:t>
            </a:r>
            <a:r>
              <a:rPr lang="zh-CN" altLang="en-US" sz="2000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年以前，几乎所有的编译程序都是用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楷体" pitchFamily="49" charset="-122"/>
                <a:ea typeface="楷体" pitchFamily="49" charset="-122"/>
              </a:rPr>
              <a:t>机器语言</a:t>
            </a:r>
            <a:r>
              <a:rPr lang="zh-CN" altLang="en-US" sz="2000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编写的</a:t>
            </a:r>
            <a:endParaRPr lang="en-US" altLang="zh-CN" sz="2000" b="1" dirty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  <a:p>
            <a:pPr lvl="1" algn="just">
              <a:buClrTx/>
              <a:buFont typeface="Wingdings" pitchFamily="2" charset="2"/>
              <a:buChar char="Ø"/>
            </a:pPr>
            <a:r>
              <a:rPr lang="zh-CN" altLang="en-US" sz="1800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优点：更好地发挥硬件系统的效率</a:t>
            </a:r>
            <a:endParaRPr lang="en-US" altLang="zh-CN" sz="1800" b="1" dirty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  <a:p>
            <a:pPr lvl="1" algn="just">
              <a:buClrTx/>
              <a:buFont typeface="Wingdings" pitchFamily="2" charset="2"/>
              <a:buChar char="Ø"/>
            </a:pPr>
            <a:r>
              <a:rPr lang="zh-CN" altLang="en-US" sz="1800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缺点：可读性、可靠性、可维护性、编制效率差</a:t>
            </a:r>
          </a:p>
          <a:p>
            <a:pPr lvl="0" algn="just">
              <a:buClrTx/>
              <a:buFont typeface="Wingdings" pitchFamily="2" charset="2"/>
              <a:buChar char="Ø"/>
            </a:pPr>
            <a:r>
              <a:rPr lang="en-US" altLang="zh-CN" sz="2000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1980</a:t>
            </a:r>
            <a:r>
              <a:rPr lang="zh-CN" altLang="en-US" sz="2000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年以后，通常用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楷体" pitchFamily="49" charset="-122"/>
                <a:ea typeface="楷体" pitchFamily="49" charset="-122"/>
              </a:rPr>
              <a:t>高级语言</a:t>
            </a:r>
            <a:r>
              <a:rPr lang="zh-CN" altLang="en-US" sz="2000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来编写编译程序</a:t>
            </a:r>
            <a:r>
              <a:rPr lang="zh-CN" altLang="en-US" sz="2000" b="1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（自展技术）</a:t>
            </a:r>
            <a:endParaRPr lang="en-US" altLang="zh-CN" sz="2000" b="1" dirty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6742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内容占位符 2"/>
          <p:cNvSpPr>
            <a:spLocks noGrp="1"/>
          </p:cNvSpPr>
          <p:nvPr>
            <p:ph idx="1"/>
          </p:nvPr>
        </p:nvSpPr>
        <p:spPr>
          <a:xfrm>
            <a:off x="428596" y="843559"/>
            <a:ext cx="7743805" cy="3673711"/>
          </a:xfrm>
        </p:spPr>
        <p:txBody>
          <a:bodyPr>
            <a:normAutofit/>
          </a:bodyPr>
          <a:lstStyle/>
          <a:p>
            <a:pPr algn="just">
              <a:buClrTx/>
              <a:buFont typeface="Wingdings" pitchFamily="2" charset="2"/>
              <a:buChar char="Ø"/>
            </a:pPr>
            <a:r>
              <a:rPr lang="en-US" altLang="zh-CN" sz="2000" b="1" dirty="0">
                <a:solidFill>
                  <a:schemeClr val="tx1"/>
                </a:solidFill>
                <a:ea typeface="楷体" pitchFamily="49" charset="-122"/>
                <a:cs typeface="Times New Roman" panose="02020603050405020304" pitchFamily="18" charset="0"/>
              </a:rPr>
              <a:t>P</a:t>
            </a:r>
            <a:r>
              <a:rPr lang="zh-CN" altLang="en-US" sz="2000" b="1" dirty="0">
                <a:solidFill>
                  <a:schemeClr val="tx1"/>
                </a:solidFill>
                <a:ea typeface="楷体" pitchFamily="49" charset="-122"/>
                <a:cs typeface="Times New Roman" panose="02020603050405020304" pitchFamily="18" charset="0"/>
              </a:rPr>
              <a:t>：编译器（程序）</a:t>
            </a:r>
            <a:endParaRPr lang="en-US" altLang="zh-CN" sz="2000" b="1" dirty="0">
              <a:solidFill>
                <a:schemeClr val="tx1"/>
              </a:solidFill>
              <a:ea typeface="楷体" pitchFamily="49" charset="-122"/>
              <a:cs typeface="Times New Roman" panose="02020603050405020304" pitchFamily="18" charset="0"/>
            </a:endParaRPr>
          </a:p>
          <a:p>
            <a:pPr lvl="1" algn="just">
              <a:buClrTx/>
              <a:buFont typeface="Wingdings" pitchFamily="2" charset="2"/>
              <a:buChar char="Ø"/>
            </a:pPr>
            <a:r>
              <a:rPr lang="en-US" altLang="zh-CN" sz="1800" b="1" dirty="0">
                <a:solidFill>
                  <a:schemeClr val="tx1"/>
                </a:solidFill>
                <a:ea typeface="楷体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sz="1800" b="1" dirty="0">
                <a:solidFill>
                  <a:schemeClr val="tx1"/>
                </a:solidFill>
                <a:ea typeface="楷体" pitchFamily="49" charset="-122"/>
                <a:cs typeface="Times New Roman" panose="02020603050405020304" pitchFamily="18" charset="0"/>
              </a:rPr>
              <a:t>：</a:t>
            </a:r>
            <a:r>
              <a:rPr lang="zh-CN" altLang="en-US" sz="1800" b="1" dirty="0">
                <a:solidFill>
                  <a:srgbClr val="FF0000"/>
                </a:solidFill>
                <a:ea typeface="楷体" pitchFamily="49" charset="-122"/>
                <a:cs typeface="Times New Roman" panose="02020603050405020304" pitchFamily="18" charset="0"/>
              </a:rPr>
              <a:t>实现语言</a:t>
            </a:r>
          </a:p>
          <a:p>
            <a:pPr lvl="1" algn="just">
              <a:buClrTx/>
              <a:buFont typeface="Wingdings" pitchFamily="2" charset="2"/>
              <a:buChar char="Ø"/>
            </a:pPr>
            <a:r>
              <a:rPr lang="en-US" altLang="zh-CN" sz="1800" b="1" dirty="0">
                <a:solidFill>
                  <a:schemeClr val="tx1"/>
                </a:solidFill>
                <a:ea typeface="楷体" pitchFamily="49" charset="-122"/>
                <a:cs typeface="Times New Roman" panose="02020603050405020304" pitchFamily="18" charset="0"/>
              </a:rPr>
              <a:t>S</a:t>
            </a:r>
            <a:r>
              <a:rPr lang="zh-CN" altLang="en-US" sz="1800" b="1" dirty="0">
                <a:solidFill>
                  <a:schemeClr val="tx1"/>
                </a:solidFill>
                <a:ea typeface="楷体" pitchFamily="49" charset="-122"/>
                <a:cs typeface="Times New Roman" panose="02020603050405020304" pitchFamily="18" charset="0"/>
              </a:rPr>
              <a:t>：</a:t>
            </a:r>
            <a:r>
              <a:rPr lang="zh-CN" altLang="en-US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" pitchFamily="49" charset="-122"/>
                <a:cs typeface="Times New Roman" panose="02020603050405020304" pitchFamily="18" charset="0"/>
              </a:rPr>
              <a:t>输入</a:t>
            </a:r>
            <a:r>
              <a:rPr lang="zh-CN" altLang="en-US" sz="1800" b="1" dirty="0">
                <a:solidFill>
                  <a:schemeClr val="tx1"/>
                </a:solidFill>
                <a:ea typeface="楷体" pitchFamily="49" charset="-122"/>
                <a:cs typeface="Times New Roman" panose="02020603050405020304" pitchFamily="18" charset="0"/>
              </a:rPr>
              <a:t>的</a:t>
            </a:r>
            <a:r>
              <a:rPr lang="zh-CN" altLang="en-US" sz="1800" b="1" dirty="0">
                <a:solidFill>
                  <a:srgbClr val="FF0000"/>
                </a:solidFill>
                <a:ea typeface="楷体" pitchFamily="49" charset="-122"/>
                <a:cs typeface="Times New Roman" panose="02020603050405020304" pitchFamily="18" charset="0"/>
              </a:rPr>
              <a:t>源语言程序</a:t>
            </a:r>
          </a:p>
          <a:p>
            <a:pPr lvl="1" algn="just">
              <a:buClrTx/>
              <a:buFont typeface="Wingdings" pitchFamily="2" charset="2"/>
              <a:buChar char="Ø"/>
            </a:pPr>
            <a:r>
              <a:rPr lang="en-US" altLang="zh-CN" sz="1800" b="1" dirty="0">
                <a:solidFill>
                  <a:schemeClr val="tx1"/>
                </a:solidFill>
                <a:ea typeface="楷体" pitchFamily="49" charset="-122"/>
                <a:cs typeface="Times New Roman" panose="02020603050405020304" pitchFamily="18" charset="0"/>
              </a:rPr>
              <a:t>T</a:t>
            </a:r>
            <a:r>
              <a:rPr lang="zh-CN" altLang="en-US" sz="1800" b="1" dirty="0">
                <a:solidFill>
                  <a:schemeClr val="tx1"/>
                </a:solidFill>
                <a:ea typeface="楷体" pitchFamily="49" charset="-122"/>
                <a:cs typeface="Times New Roman" panose="02020603050405020304" pitchFamily="18" charset="0"/>
              </a:rPr>
              <a:t>：</a:t>
            </a:r>
            <a:r>
              <a:rPr lang="zh-CN" altLang="en-US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" pitchFamily="49" charset="-122"/>
                <a:cs typeface="Times New Roman" panose="02020603050405020304" pitchFamily="18" charset="0"/>
              </a:rPr>
              <a:t>输出</a:t>
            </a:r>
            <a:r>
              <a:rPr lang="zh-CN" altLang="en-US" sz="1800" b="1" dirty="0">
                <a:solidFill>
                  <a:schemeClr val="tx1"/>
                </a:solidFill>
                <a:ea typeface="楷体" pitchFamily="49" charset="-122"/>
                <a:cs typeface="Times New Roman" panose="02020603050405020304" pitchFamily="18" charset="0"/>
              </a:rPr>
              <a:t>的</a:t>
            </a:r>
            <a:r>
              <a:rPr lang="zh-CN" altLang="en-US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" pitchFamily="49" charset="-122"/>
                <a:cs typeface="Times New Roman" panose="02020603050405020304" pitchFamily="18" charset="0"/>
              </a:rPr>
              <a:t>可执行</a:t>
            </a:r>
            <a:r>
              <a:rPr lang="zh-CN" altLang="en-US" sz="1800" b="1" dirty="0">
                <a:solidFill>
                  <a:schemeClr val="tx1"/>
                </a:solidFill>
                <a:ea typeface="楷体" pitchFamily="49" charset="-122"/>
                <a:cs typeface="Times New Roman" panose="02020603050405020304" pitchFamily="18" charset="0"/>
              </a:rPr>
              <a:t>的</a:t>
            </a:r>
            <a:r>
              <a:rPr lang="zh-CN" altLang="en-US" sz="1800" b="1" dirty="0">
                <a:solidFill>
                  <a:srgbClr val="FF0000"/>
                </a:solidFill>
                <a:ea typeface="楷体" pitchFamily="49" charset="-122"/>
                <a:cs typeface="Times New Roman" panose="02020603050405020304" pitchFamily="18" charset="0"/>
              </a:rPr>
              <a:t>目标程序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7" y="267495"/>
            <a:ext cx="7931224" cy="360040"/>
          </a:xfrm>
        </p:spPr>
        <p:txBody>
          <a:bodyPr/>
          <a:lstStyle/>
          <a:p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编译器的</a:t>
            </a:r>
            <a:r>
              <a:rPr lang="en-US" altLang="zh-CN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T</a:t>
            </a: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形图</a:t>
            </a:r>
            <a:endParaRPr lang="zh-CN" altLang="en-US" sz="3000" dirty="0">
              <a:solidFill>
                <a:schemeClr val="tx1"/>
              </a:solidFill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" name="五边形 13"/>
          <p:cNvSpPr/>
          <p:nvPr/>
        </p:nvSpPr>
        <p:spPr>
          <a:xfrm>
            <a:off x="1" y="195486"/>
            <a:ext cx="755576" cy="432048"/>
          </a:xfrm>
          <a:prstGeom prst="homePlate">
            <a:avLst/>
          </a:prstGeom>
          <a:solidFill>
            <a:srgbClr val="4F81BD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2" name="组合 14"/>
          <p:cNvGrpSpPr/>
          <p:nvPr/>
        </p:nvGrpSpPr>
        <p:grpSpPr>
          <a:xfrm>
            <a:off x="-785" y="195486"/>
            <a:ext cx="756363" cy="432048"/>
            <a:chOff x="-786" y="195486"/>
            <a:chExt cx="756363" cy="432048"/>
          </a:xfrm>
        </p:grpSpPr>
        <p:sp>
          <p:nvSpPr>
            <p:cNvPr id="19" name="五边形 18"/>
            <p:cNvSpPr/>
            <p:nvPr/>
          </p:nvSpPr>
          <p:spPr>
            <a:xfrm>
              <a:off x="1" y="195486"/>
              <a:ext cx="755576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1" name="五边形 20"/>
            <p:cNvSpPr/>
            <p:nvPr/>
          </p:nvSpPr>
          <p:spPr>
            <a:xfrm>
              <a:off x="-786" y="197101"/>
              <a:ext cx="755576" cy="88633"/>
            </a:xfrm>
            <a:prstGeom prst="homePlate">
              <a:avLst/>
            </a:prstGeom>
            <a:solidFill>
              <a:schemeClr val="bg1">
                <a:alpha val="3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3891358" y="2897519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2772585" y="2700080"/>
            <a:ext cx="2376264" cy="936104"/>
            <a:chOff x="1835696" y="3147814"/>
            <a:chExt cx="2376264" cy="936104"/>
          </a:xfrm>
        </p:grpSpPr>
        <p:cxnSp>
          <p:nvCxnSpPr>
            <p:cNvPr id="15" name="直接连接符 14"/>
            <p:cNvCxnSpPr/>
            <p:nvPr/>
          </p:nvCxnSpPr>
          <p:spPr>
            <a:xfrm>
              <a:off x="1835696" y="3147814"/>
              <a:ext cx="236836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1835696" y="3579862"/>
              <a:ext cx="79208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3491880" y="3579862"/>
              <a:ext cx="72008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2627784" y="4011910"/>
              <a:ext cx="86409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矩形 21"/>
            <p:cNvSpPr/>
            <p:nvPr/>
          </p:nvSpPr>
          <p:spPr>
            <a:xfrm>
              <a:off x="2059051" y="3174526"/>
              <a:ext cx="3129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endParaRPr lang="zh-CN" alt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3683949" y="3188390"/>
              <a:ext cx="32573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zh-CN" alt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2960663" y="3714586"/>
              <a:ext cx="26161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</a:p>
          </p:txBody>
        </p:sp>
        <p:cxnSp>
          <p:nvCxnSpPr>
            <p:cNvPr id="25" name="直接连接符 24"/>
            <p:cNvCxnSpPr/>
            <p:nvPr/>
          </p:nvCxnSpPr>
          <p:spPr>
            <a:xfrm>
              <a:off x="1835696" y="3147814"/>
              <a:ext cx="0" cy="432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4211960" y="3147814"/>
              <a:ext cx="0" cy="432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3491880" y="3579862"/>
              <a:ext cx="0" cy="432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2627784" y="3579862"/>
              <a:ext cx="0" cy="432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文本框 30">
            <a:extLst>
              <a:ext uri="{FF2B5EF4-FFF2-40B4-BE49-F238E27FC236}">
                <a16:creationId xmlns:a16="http://schemas.microsoft.com/office/drawing/2014/main" id="{29C32AEC-23EF-4FBD-A16A-4582E67E533F}"/>
              </a:ext>
            </a:extLst>
          </p:cNvPr>
          <p:cNvSpPr txBox="1"/>
          <p:nvPr/>
        </p:nvSpPr>
        <p:spPr>
          <a:xfrm>
            <a:off x="830341" y="3840553"/>
            <a:ext cx="719685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500" b="1" dirty="0"/>
              <a:t>注意：</a:t>
            </a:r>
            <a:endParaRPr lang="en-US" altLang="zh-CN" sz="1500" b="1" dirty="0"/>
          </a:p>
          <a:p>
            <a:r>
              <a:rPr lang="zh-CN" alt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表示的是</a:t>
            </a:r>
            <a:r>
              <a:rPr lang="zh-CN" altLang="en-US" sz="15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语言</a:t>
            </a:r>
            <a:r>
              <a:rPr lang="zh-CN" alt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，而</a:t>
            </a:r>
            <a:r>
              <a:rPr lang="en-US" altLang="zh-CN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表示的是</a:t>
            </a:r>
            <a:r>
              <a:rPr lang="zh-CN" altLang="en-US" sz="15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程序</a:t>
            </a:r>
          </a:p>
          <a:p>
            <a:r>
              <a:rPr lang="zh-CN" alt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形图的</a:t>
            </a:r>
            <a:r>
              <a:rPr lang="zh-CN" altLang="en-US" sz="15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上端</a:t>
            </a:r>
            <a:r>
              <a:rPr lang="zh-CN" alt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体现了编译器的</a:t>
            </a:r>
            <a:r>
              <a:rPr lang="zh-CN" altLang="en-US" sz="15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功能</a:t>
            </a:r>
            <a:r>
              <a:rPr lang="zh-CN" alt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，即从哪种语言到哪种语言的翻译</a:t>
            </a:r>
          </a:p>
          <a:p>
            <a:r>
              <a:rPr lang="zh-CN" alt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对应于某</a:t>
            </a:r>
            <a:r>
              <a:rPr lang="zh-CN" altLang="en-US" sz="15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机器语言</a:t>
            </a:r>
          </a:p>
        </p:txBody>
      </p:sp>
    </p:spTree>
    <p:extLst>
      <p:ext uri="{BB962C8B-B14F-4D97-AF65-F5344CB8AC3E}">
        <p14:creationId xmlns:p14="http://schemas.microsoft.com/office/powerpoint/2010/main" val="1662239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/>
        </p:nvSpPr>
        <p:spPr>
          <a:xfrm>
            <a:off x="1071538" y="4529094"/>
            <a:ext cx="60837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30000"/>
              </a:spcBef>
            </a:pPr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编译：将高级语言翻译成汇编语言或机器语言的过程</a:t>
            </a:r>
          </a:p>
        </p:txBody>
      </p:sp>
      <p:cxnSp>
        <p:nvCxnSpPr>
          <p:cNvPr id="33" name="直接连接符 32"/>
          <p:cNvCxnSpPr/>
          <p:nvPr/>
        </p:nvCxnSpPr>
        <p:spPr>
          <a:xfrm>
            <a:off x="2195736" y="4857766"/>
            <a:ext cx="93610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2267744" y="4804964"/>
            <a:ext cx="8002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/>
                <a:cs typeface="Times New Roman" pitchFamily="18" charset="0"/>
              </a:rPr>
              <a:t>源语言</a:t>
            </a:r>
            <a:endParaRPr lang="zh-CN" altLang="en-US" sz="1400" dirty="0"/>
          </a:p>
        </p:txBody>
      </p:sp>
      <p:cxnSp>
        <p:nvCxnSpPr>
          <p:cNvPr id="39" name="直接连接符 38"/>
          <p:cNvCxnSpPr/>
          <p:nvPr/>
        </p:nvCxnSpPr>
        <p:spPr>
          <a:xfrm>
            <a:off x="3995936" y="4857766"/>
            <a:ext cx="223224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4572000" y="4804964"/>
            <a:ext cx="95410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/>
                <a:cs typeface="Times New Roman" pitchFamily="18" charset="0"/>
              </a:rPr>
              <a:t>目标</a:t>
            </a:r>
            <a:r>
              <a:rPr lang="zh-CN" altLang="en-US" sz="14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/>
                <a:cs typeface="Times New Roman" pitchFamily="18" charset="0"/>
              </a:rPr>
              <a:t>语言</a:t>
            </a:r>
            <a:endParaRPr lang="zh-CN" altLang="en-US" sz="1400" dirty="0"/>
          </a:p>
        </p:txBody>
      </p:sp>
      <p:sp>
        <p:nvSpPr>
          <p:cNvPr id="29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267494"/>
            <a:ext cx="7931224" cy="360040"/>
          </a:xfrm>
        </p:spPr>
        <p:txBody>
          <a:bodyPr>
            <a:noAutofit/>
          </a:bodyPr>
          <a:lstStyle/>
          <a:p>
            <a:r>
              <a:rPr lang="en-US" altLang="zh-CN" sz="3000" spc="3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1.1 </a:t>
            </a:r>
            <a:r>
              <a:rPr lang="zh-CN" altLang="en-US" sz="3000" spc="3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什么是编译？</a:t>
            </a:r>
            <a:endParaRPr lang="zh-CN" altLang="en-US" sz="3000" spc="3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-786" y="195486"/>
            <a:ext cx="756363" cy="432048"/>
            <a:chOff x="-786" y="195486"/>
            <a:chExt cx="756363" cy="432048"/>
          </a:xfrm>
        </p:grpSpPr>
        <p:sp>
          <p:nvSpPr>
            <p:cNvPr id="31" name="五边形 30"/>
            <p:cNvSpPr/>
            <p:nvPr/>
          </p:nvSpPr>
          <p:spPr>
            <a:xfrm>
              <a:off x="1" y="195486"/>
              <a:ext cx="755576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4" name="五边形 33"/>
            <p:cNvSpPr/>
            <p:nvPr/>
          </p:nvSpPr>
          <p:spPr>
            <a:xfrm>
              <a:off x="-786" y="197101"/>
              <a:ext cx="755576" cy="88633"/>
            </a:xfrm>
            <a:prstGeom prst="homePlate">
              <a:avLst/>
            </a:prstGeom>
            <a:solidFill>
              <a:schemeClr val="bg1">
                <a:alpha val="3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1" name="Group 38"/>
          <p:cNvGrpSpPr>
            <a:grpSpLocks/>
          </p:cNvGrpSpPr>
          <p:nvPr/>
        </p:nvGrpSpPr>
        <p:grpSpPr bwMode="auto">
          <a:xfrm>
            <a:off x="2354552" y="1301883"/>
            <a:ext cx="1931011" cy="3198597"/>
            <a:chOff x="945" y="1304"/>
            <a:chExt cx="1134" cy="2533"/>
          </a:xfrm>
        </p:grpSpPr>
        <p:sp>
          <p:nvSpPr>
            <p:cNvPr id="42" name="Rectangle 4"/>
            <p:cNvSpPr>
              <a:spLocks noChangeArrowheads="1"/>
            </p:cNvSpPr>
            <p:nvPr/>
          </p:nvSpPr>
          <p:spPr bwMode="auto">
            <a:xfrm>
              <a:off x="945" y="3348"/>
              <a:ext cx="1134" cy="48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000" b="1" dirty="0">
                  <a:solidFill>
                    <a:prstClr val="black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机器语言</a:t>
              </a:r>
              <a:endParaRPr lang="zh-CN" altLang="en-US" sz="2000" b="1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endParaRPr>
            </a:p>
            <a:p>
              <a:pPr algn="ctr"/>
              <a:r>
                <a:rPr lang="en-US" altLang="zh-CN" sz="1400" b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(Machine Language )</a:t>
              </a:r>
              <a:endParaRPr lang="zh-CN" altLang="en-US" sz="1400" b="1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endParaRPr>
            </a:p>
          </p:txBody>
        </p:sp>
        <p:sp>
          <p:nvSpPr>
            <p:cNvPr id="43" name="Rectangle 8"/>
            <p:cNvSpPr>
              <a:spLocks noChangeArrowheads="1"/>
            </p:cNvSpPr>
            <p:nvPr/>
          </p:nvSpPr>
          <p:spPr bwMode="auto">
            <a:xfrm>
              <a:off x="945" y="2273"/>
              <a:ext cx="1134" cy="48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000" b="1" dirty="0">
                  <a:solidFill>
                    <a:prstClr val="black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汇编语言</a:t>
              </a:r>
              <a:r>
                <a:rPr lang="en-US" altLang="zh-CN" sz="2000" b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</a:t>
              </a:r>
            </a:p>
            <a:p>
              <a:pPr algn="ctr"/>
              <a:r>
                <a:rPr lang="en-US" altLang="zh-CN" sz="1400" b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(Assembly Language )</a:t>
              </a:r>
              <a:endParaRPr lang="zh-CN" altLang="en-US" sz="1400" b="1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endParaRPr>
            </a:p>
          </p:txBody>
        </p:sp>
        <p:sp>
          <p:nvSpPr>
            <p:cNvPr id="44" name="Rectangle 12"/>
            <p:cNvSpPr>
              <a:spLocks noChangeArrowheads="1"/>
            </p:cNvSpPr>
            <p:nvPr/>
          </p:nvSpPr>
          <p:spPr bwMode="auto">
            <a:xfrm>
              <a:off x="945" y="1304"/>
              <a:ext cx="1118" cy="49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000" b="1" dirty="0">
                  <a:solidFill>
                    <a:prstClr val="black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高级语言</a:t>
              </a:r>
              <a:endParaRPr lang="en-US" altLang="zh-CN" sz="2000" b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  <a:p>
              <a:pPr algn="ctr"/>
              <a:r>
                <a:rPr lang="en-US" altLang="zh-CN" sz="1400" b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( High Level Language )</a:t>
              </a:r>
              <a:endParaRPr lang="zh-CN" altLang="en-US" sz="1400" b="1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endParaRPr>
            </a:p>
          </p:txBody>
        </p:sp>
      </p:grpSp>
      <p:grpSp>
        <p:nvGrpSpPr>
          <p:cNvPr id="45" name="Group 14"/>
          <p:cNvGrpSpPr>
            <a:grpSpLocks/>
          </p:cNvGrpSpPr>
          <p:nvPr/>
        </p:nvGrpSpPr>
        <p:grpSpPr bwMode="auto">
          <a:xfrm>
            <a:off x="4803025" y="3347477"/>
            <a:ext cx="1224505" cy="769323"/>
            <a:chOff x="3802" y="3069"/>
            <a:chExt cx="900" cy="646"/>
          </a:xfrm>
        </p:grpSpPr>
        <p:sp>
          <p:nvSpPr>
            <p:cNvPr id="46" name="Line 16"/>
            <p:cNvSpPr>
              <a:spLocks noChangeShapeType="1"/>
            </p:cNvSpPr>
            <p:nvPr/>
          </p:nvSpPr>
          <p:spPr bwMode="auto">
            <a:xfrm rot="10800000" flipV="1">
              <a:off x="4241" y="3518"/>
              <a:ext cx="0" cy="19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solidFill>
                  <a:prstClr val="black"/>
                </a:solidFill>
              </a:endParaRPr>
            </a:p>
          </p:txBody>
        </p:sp>
        <p:sp>
          <p:nvSpPr>
            <p:cNvPr id="47" name="Rectangle 15"/>
            <p:cNvSpPr>
              <a:spLocks noChangeArrowheads="1"/>
            </p:cNvSpPr>
            <p:nvPr/>
          </p:nvSpPr>
          <p:spPr bwMode="auto">
            <a:xfrm>
              <a:off x="3802" y="3069"/>
              <a:ext cx="900" cy="46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000" b="1" dirty="0">
                  <a:solidFill>
                    <a:prstClr val="black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汇编</a:t>
              </a:r>
              <a:r>
                <a:rPr lang="en-US" altLang="zh-CN" sz="2000" b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</a:t>
              </a:r>
            </a:p>
            <a:p>
              <a:pPr algn="ctr"/>
              <a:r>
                <a:rPr lang="en-US" altLang="zh-CN" sz="1400" b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(Assembling)</a:t>
              </a:r>
              <a:endParaRPr lang="zh-CN" altLang="en-US" sz="1400" b="1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endParaRPr>
            </a:p>
          </p:txBody>
        </p:sp>
      </p:grpSp>
      <p:grpSp>
        <p:nvGrpSpPr>
          <p:cNvPr id="48" name="Group 22"/>
          <p:cNvGrpSpPr>
            <a:grpSpLocks/>
          </p:cNvGrpSpPr>
          <p:nvPr/>
        </p:nvGrpSpPr>
        <p:grpSpPr bwMode="auto">
          <a:xfrm>
            <a:off x="4714876" y="1997102"/>
            <a:ext cx="1428760" cy="783614"/>
            <a:chOff x="3696" y="2886"/>
            <a:chExt cx="1143" cy="658"/>
          </a:xfrm>
        </p:grpSpPr>
        <p:sp>
          <p:nvSpPr>
            <p:cNvPr id="49" name="Line 24"/>
            <p:cNvSpPr>
              <a:spLocks noChangeShapeType="1"/>
            </p:cNvSpPr>
            <p:nvPr/>
          </p:nvSpPr>
          <p:spPr bwMode="auto">
            <a:xfrm rot="10200000" flipV="1">
              <a:off x="4241" y="3315"/>
              <a:ext cx="37" cy="22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solidFill>
                  <a:prstClr val="black"/>
                </a:solidFill>
              </a:endParaRPr>
            </a:p>
          </p:txBody>
        </p:sp>
        <p:sp>
          <p:nvSpPr>
            <p:cNvPr id="50" name="Rectangle 23"/>
            <p:cNvSpPr>
              <a:spLocks noChangeArrowheads="1"/>
            </p:cNvSpPr>
            <p:nvPr/>
          </p:nvSpPr>
          <p:spPr bwMode="auto">
            <a:xfrm>
              <a:off x="3696" y="2886"/>
              <a:ext cx="1143" cy="461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000" b="1" dirty="0">
                  <a:solidFill>
                    <a:prstClr val="black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编译</a:t>
              </a:r>
              <a:r>
                <a:rPr lang="en-US" altLang="zh-CN" sz="2000" b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</a:t>
              </a:r>
            </a:p>
            <a:p>
              <a:pPr algn="ctr"/>
              <a:r>
                <a:rPr lang="en-US" altLang="zh-CN" sz="1400" b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(Compiling)</a:t>
              </a:r>
              <a:endParaRPr lang="zh-CN" altLang="en-US" sz="1400" b="1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endParaRPr>
            </a:p>
          </p:txBody>
        </p:sp>
      </p:grpSp>
      <p:sp>
        <p:nvSpPr>
          <p:cNvPr id="51" name="Oval 26"/>
          <p:cNvSpPr>
            <a:spLocks noChangeArrowheads="1"/>
          </p:cNvSpPr>
          <p:nvPr/>
        </p:nvSpPr>
        <p:spPr bwMode="auto">
          <a:xfrm>
            <a:off x="4360673" y="4110693"/>
            <a:ext cx="2211591" cy="34195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2000" b="1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C706 0000 0002</a:t>
            </a:r>
            <a:endParaRPr lang="zh-CN" altLang="en-US" sz="2000" b="1" dirty="0">
              <a:solidFill>
                <a:prstClr val="black"/>
              </a:solidFill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52" name="Oval 27"/>
          <p:cNvSpPr>
            <a:spLocks noChangeArrowheads="1"/>
          </p:cNvSpPr>
          <p:nvPr/>
        </p:nvSpPr>
        <p:spPr bwMode="auto">
          <a:xfrm>
            <a:off x="4370199" y="2781505"/>
            <a:ext cx="2160572" cy="34145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2000" b="1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MOV X, 2</a:t>
            </a:r>
          </a:p>
        </p:txBody>
      </p:sp>
      <p:sp>
        <p:nvSpPr>
          <p:cNvPr id="53" name="Oval 28"/>
          <p:cNvSpPr>
            <a:spLocks noChangeArrowheads="1"/>
          </p:cNvSpPr>
          <p:nvPr/>
        </p:nvSpPr>
        <p:spPr bwMode="auto">
          <a:xfrm>
            <a:off x="4370199" y="1401223"/>
            <a:ext cx="2160572" cy="36441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2000" b="1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x = 2</a:t>
            </a:r>
          </a:p>
        </p:txBody>
      </p:sp>
      <p:sp>
        <p:nvSpPr>
          <p:cNvPr id="54" name="Line 16"/>
          <p:cNvSpPr>
            <a:spLocks noChangeShapeType="1"/>
          </p:cNvSpPr>
          <p:nvPr/>
        </p:nvSpPr>
        <p:spPr bwMode="auto">
          <a:xfrm rot="10800000" flipV="1">
            <a:off x="5391537" y="3122959"/>
            <a:ext cx="0" cy="23460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 b="1">
              <a:solidFill>
                <a:prstClr val="black"/>
              </a:solidFill>
            </a:endParaRPr>
          </a:p>
        </p:txBody>
      </p:sp>
      <p:sp>
        <p:nvSpPr>
          <p:cNvPr id="55" name="Line 16"/>
          <p:cNvSpPr>
            <a:spLocks noChangeShapeType="1"/>
          </p:cNvSpPr>
          <p:nvPr/>
        </p:nvSpPr>
        <p:spPr bwMode="auto">
          <a:xfrm rot="10800000" flipV="1">
            <a:off x="5393477" y="1765638"/>
            <a:ext cx="0" cy="23460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 b="1">
              <a:solidFill>
                <a:prstClr val="black"/>
              </a:solidFill>
            </a:endParaRPr>
          </a:p>
        </p:txBody>
      </p:sp>
      <p:grpSp>
        <p:nvGrpSpPr>
          <p:cNvPr id="56" name="Group 39"/>
          <p:cNvGrpSpPr>
            <a:grpSpLocks/>
          </p:cNvGrpSpPr>
          <p:nvPr/>
        </p:nvGrpSpPr>
        <p:grpSpPr bwMode="auto">
          <a:xfrm>
            <a:off x="6598135" y="1571618"/>
            <a:ext cx="1260013" cy="2714644"/>
            <a:chOff x="3742" y="1495"/>
            <a:chExt cx="870" cy="2177"/>
          </a:xfrm>
        </p:grpSpPr>
        <p:sp>
          <p:nvSpPr>
            <p:cNvPr id="57" name="Rectangle 30"/>
            <p:cNvSpPr>
              <a:spLocks noChangeArrowheads="1"/>
            </p:cNvSpPr>
            <p:nvPr/>
          </p:nvSpPr>
          <p:spPr bwMode="auto">
            <a:xfrm>
              <a:off x="3742" y="2262"/>
              <a:ext cx="870" cy="488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000" b="1" dirty="0">
                  <a:solidFill>
                    <a:prstClr val="black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编译</a:t>
              </a:r>
              <a:r>
                <a:rPr lang="en-US" altLang="zh-CN" sz="2000" b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</a:t>
              </a:r>
            </a:p>
            <a:p>
              <a:pPr algn="ctr"/>
              <a:r>
                <a:rPr lang="en-US" altLang="zh-CN" sz="1400" b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(Compiling)</a:t>
              </a:r>
              <a:endParaRPr lang="zh-CN" altLang="en-US" sz="1400" b="1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endParaRPr>
            </a:p>
          </p:txBody>
        </p:sp>
        <p:sp>
          <p:nvSpPr>
            <p:cNvPr id="58" name="Freeform 33"/>
            <p:cNvSpPr>
              <a:spLocks/>
            </p:cNvSpPr>
            <p:nvPr/>
          </p:nvSpPr>
          <p:spPr bwMode="auto">
            <a:xfrm>
              <a:off x="3742" y="1495"/>
              <a:ext cx="435" cy="726"/>
            </a:xfrm>
            <a:custGeom>
              <a:avLst/>
              <a:gdLst>
                <a:gd name="T0" fmla="*/ 0 w 726"/>
                <a:gd name="T1" fmla="*/ 0 h 907"/>
                <a:gd name="T2" fmla="*/ 590 w 726"/>
                <a:gd name="T3" fmla="*/ 363 h 907"/>
                <a:gd name="T4" fmla="*/ 726 w 726"/>
                <a:gd name="T5" fmla="*/ 907 h 90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26" h="907">
                  <a:moveTo>
                    <a:pt x="0" y="0"/>
                  </a:moveTo>
                  <a:cubicBezTo>
                    <a:pt x="234" y="106"/>
                    <a:pt x="469" y="212"/>
                    <a:pt x="590" y="363"/>
                  </a:cubicBezTo>
                  <a:cubicBezTo>
                    <a:pt x="711" y="514"/>
                    <a:pt x="703" y="816"/>
                    <a:pt x="726" y="907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solidFill>
                  <a:prstClr val="black"/>
                </a:solidFill>
              </a:endParaRPr>
            </a:p>
          </p:txBody>
        </p:sp>
        <p:sp>
          <p:nvSpPr>
            <p:cNvPr id="59" name="Freeform 35"/>
            <p:cNvSpPr>
              <a:spLocks/>
            </p:cNvSpPr>
            <p:nvPr/>
          </p:nvSpPr>
          <p:spPr bwMode="auto">
            <a:xfrm>
              <a:off x="3754" y="2765"/>
              <a:ext cx="423" cy="907"/>
            </a:xfrm>
            <a:custGeom>
              <a:avLst/>
              <a:gdLst>
                <a:gd name="T0" fmla="*/ 681 w 681"/>
                <a:gd name="T1" fmla="*/ 0 h 817"/>
                <a:gd name="T2" fmla="*/ 499 w 681"/>
                <a:gd name="T3" fmla="*/ 635 h 817"/>
                <a:gd name="T4" fmla="*/ 0 w 681"/>
                <a:gd name="T5" fmla="*/ 817 h 81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81" h="817">
                  <a:moveTo>
                    <a:pt x="681" y="0"/>
                  </a:moveTo>
                  <a:cubicBezTo>
                    <a:pt x="647" y="249"/>
                    <a:pt x="613" y="499"/>
                    <a:pt x="499" y="635"/>
                  </a:cubicBezTo>
                  <a:cubicBezTo>
                    <a:pt x="385" y="771"/>
                    <a:pt x="192" y="794"/>
                    <a:pt x="0" y="817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2711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8" grpId="0"/>
      <p:bldP spid="40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7" y="267495"/>
            <a:ext cx="7931224" cy="360040"/>
          </a:xfrm>
        </p:spPr>
        <p:txBody>
          <a:bodyPr/>
          <a:lstStyle/>
          <a:p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自展</a:t>
            </a:r>
            <a:endParaRPr lang="zh-CN" altLang="en-US" sz="3000" dirty="0">
              <a:solidFill>
                <a:schemeClr val="tx1"/>
              </a:solidFill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" name="五边形 13"/>
          <p:cNvSpPr/>
          <p:nvPr/>
        </p:nvSpPr>
        <p:spPr>
          <a:xfrm>
            <a:off x="1" y="195486"/>
            <a:ext cx="755576" cy="432048"/>
          </a:xfrm>
          <a:prstGeom prst="homePlate">
            <a:avLst/>
          </a:prstGeom>
          <a:solidFill>
            <a:srgbClr val="4F81BD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2" name="组合 14"/>
          <p:cNvGrpSpPr/>
          <p:nvPr/>
        </p:nvGrpSpPr>
        <p:grpSpPr>
          <a:xfrm>
            <a:off x="-785" y="195486"/>
            <a:ext cx="756363" cy="432048"/>
            <a:chOff x="-786" y="195486"/>
            <a:chExt cx="756363" cy="432048"/>
          </a:xfrm>
        </p:grpSpPr>
        <p:sp>
          <p:nvSpPr>
            <p:cNvPr id="19" name="五边形 18"/>
            <p:cNvSpPr/>
            <p:nvPr/>
          </p:nvSpPr>
          <p:spPr>
            <a:xfrm>
              <a:off x="1" y="195486"/>
              <a:ext cx="755576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1" name="五边形 20"/>
            <p:cNvSpPr/>
            <p:nvPr/>
          </p:nvSpPr>
          <p:spPr>
            <a:xfrm>
              <a:off x="-786" y="197101"/>
              <a:ext cx="755576" cy="88633"/>
            </a:xfrm>
            <a:prstGeom prst="homePlate">
              <a:avLst/>
            </a:prstGeom>
            <a:solidFill>
              <a:schemeClr val="bg1">
                <a:alpha val="3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17" name="内容占位符 2"/>
          <p:cNvSpPr>
            <a:spLocks noGrp="1"/>
          </p:cNvSpPr>
          <p:nvPr>
            <p:ph idx="1"/>
          </p:nvPr>
        </p:nvSpPr>
        <p:spPr>
          <a:xfrm>
            <a:off x="428596" y="843559"/>
            <a:ext cx="7743805" cy="3673711"/>
          </a:xfrm>
        </p:spPr>
        <p:txBody>
          <a:bodyPr>
            <a:normAutofit/>
          </a:bodyPr>
          <a:lstStyle/>
          <a:p>
            <a:pPr algn="just">
              <a:buClrTx/>
              <a:buFont typeface="Wingdings" pitchFamily="2" charset="2"/>
              <a:buChar char="Ø"/>
            </a:pPr>
            <a:r>
              <a:rPr lang="zh-CN" altLang="en-US" sz="2000" b="1" dirty="0">
                <a:solidFill>
                  <a:schemeClr val="tx1"/>
                </a:solidFill>
                <a:ea typeface="楷体" pitchFamily="49" charset="-122"/>
                <a:cs typeface="Times New Roman" panose="02020603050405020304" pitchFamily="18" charset="0"/>
              </a:rPr>
              <a:t>给定</a:t>
            </a:r>
            <a:r>
              <a:rPr lang="en-US" altLang="zh-CN" sz="2000" b="1" dirty="0">
                <a:solidFill>
                  <a:schemeClr val="tx1"/>
                </a:solidFill>
                <a:ea typeface="楷体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2000" b="1" baseline="-25000" dirty="0">
                <a:solidFill>
                  <a:schemeClr val="tx1"/>
                </a:solidFill>
                <a:ea typeface="楷体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000" b="1" dirty="0">
                <a:solidFill>
                  <a:schemeClr val="tx1"/>
                </a:solidFill>
                <a:ea typeface="楷体" pitchFamily="49" charset="-122"/>
                <a:cs typeface="Times New Roman" panose="02020603050405020304" pitchFamily="18" charset="0"/>
              </a:rPr>
              <a:t>：</a:t>
            </a:r>
            <a:endParaRPr lang="en-US" altLang="zh-CN" sz="2000" b="1" dirty="0">
              <a:solidFill>
                <a:schemeClr val="tx1"/>
              </a:solidFill>
              <a:ea typeface="楷体" pitchFamily="49" charset="-122"/>
              <a:cs typeface="Times New Roman" panose="02020603050405020304" pitchFamily="18" charset="0"/>
            </a:endParaRPr>
          </a:p>
          <a:p>
            <a:pPr algn="just">
              <a:buClrTx/>
              <a:buFont typeface="Wingdings" pitchFamily="2" charset="2"/>
              <a:buChar char="Ø"/>
            </a:pPr>
            <a:r>
              <a:rPr lang="zh-CN" altLang="en-US" sz="2000" b="1" dirty="0">
                <a:solidFill>
                  <a:schemeClr val="tx1"/>
                </a:solidFill>
                <a:ea typeface="楷体" pitchFamily="49" charset="-122"/>
                <a:cs typeface="Times New Roman" panose="02020603050405020304" pitchFamily="18" charset="0"/>
              </a:rPr>
              <a:t>构造</a:t>
            </a:r>
            <a:r>
              <a:rPr lang="en-US" altLang="zh-CN" sz="2000" b="1" dirty="0">
                <a:solidFill>
                  <a:schemeClr val="tx1"/>
                </a:solidFill>
                <a:ea typeface="楷体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2000" b="1" baseline="-25000" dirty="0">
                <a:solidFill>
                  <a:schemeClr val="tx1"/>
                </a:solidFill>
                <a:ea typeface="楷体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000" b="1" dirty="0">
                <a:solidFill>
                  <a:schemeClr val="tx1"/>
                </a:solidFill>
                <a:ea typeface="楷体" pitchFamily="49" charset="-122"/>
                <a:cs typeface="Times New Roman" panose="02020603050405020304" pitchFamily="18" charset="0"/>
              </a:rPr>
              <a:t>：</a:t>
            </a:r>
            <a:r>
              <a:rPr lang="en-US" altLang="zh-CN" sz="2000" b="1" dirty="0">
                <a:solidFill>
                  <a:schemeClr val="tx2">
                    <a:lumMod val="40000"/>
                    <a:lumOff val="60000"/>
                  </a:schemeClr>
                </a:solidFill>
                <a:ea typeface="楷体" pitchFamily="49" charset="-122"/>
                <a:cs typeface="Times New Roman" panose="02020603050405020304" pitchFamily="18" charset="0"/>
              </a:rPr>
              <a:t> A</a:t>
            </a:r>
            <a:r>
              <a:rPr lang="zh-CN" altLang="en-US" sz="2000" b="1" dirty="0">
                <a:solidFill>
                  <a:schemeClr val="tx2">
                    <a:lumMod val="40000"/>
                    <a:lumOff val="60000"/>
                  </a:schemeClr>
                </a:solidFill>
                <a:ea typeface="楷体" pitchFamily="49" charset="-122"/>
                <a:cs typeface="Times New Roman" panose="02020603050405020304" pitchFamily="18" charset="0"/>
              </a:rPr>
              <a:t>机器</a:t>
            </a:r>
            <a:r>
              <a:rPr lang="zh-CN" altLang="en-US" sz="2000" b="1" dirty="0">
                <a:solidFill>
                  <a:schemeClr val="tx1"/>
                </a:solidFill>
                <a:ea typeface="楷体" pitchFamily="49" charset="-122"/>
                <a:cs typeface="Times New Roman" panose="02020603050405020304" pitchFamily="18" charset="0"/>
              </a:rPr>
              <a:t>上运行的</a:t>
            </a:r>
            <a:r>
              <a:rPr lang="zh-CN" altLang="en-US" sz="2000" b="1" dirty="0">
                <a:solidFill>
                  <a:schemeClr val="tx2">
                    <a:lumMod val="40000"/>
                    <a:lumOff val="60000"/>
                  </a:schemeClr>
                </a:solidFill>
                <a:ea typeface="楷体" pitchFamily="49" charset="-122"/>
                <a:cs typeface="Times New Roman" panose="02020603050405020304" pitchFamily="18" charset="0"/>
              </a:rPr>
              <a:t>高级语言</a:t>
            </a:r>
            <a:r>
              <a:rPr lang="en-US" altLang="zh-CN" sz="2000" b="1" dirty="0">
                <a:solidFill>
                  <a:schemeClr val="tx2">
                    <a:lumMod val="40000"/>
                    <a:lumOff val="60000"/>
                  </a:schemeClr>
                </a:solidFill>
                <a:ea typeface="楷体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sz="2000" b="1" baseline="-25000" dirty="0">
                <a:solidFill>
                  <a:schemeClr val="tx2">
                    <a:lumMod val="40000"/>
                    <a:lumOff val="60000"/>
                  </a:schemeClr>
                </a:solidFill>
                <a:ea typeface="楷体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000" b="1" dirty="0">
                <a:solidFill>
                  <a:schemeClr val="tx1"/>
                </a:solidFill>
                <a:ea typeface="楷体" pitchFamily="49" charset="-122"/>
                <a:cs typeface="Times New Roman" panose="02020603050405020304" pitchFamily="18" charset="0"/>
              </a:rPr>
              <a:t>的编译器</a:t>
            </a:r>
            <a:endParaRPr lang="en-US" altLang="zh-CN" sz="2000" b="1" dirty="0">
              <a:solidFill>
                <a:schemeClr val="tx1"/>
              </a:solidFill>
              <a:ea typeface="楷体" pitchFamily="49" charset="-122"/>
              <a:cs typeface="Times New Roman" panose="02020603050405020304" pitchFamily="18" charset="0"/>
            </a:endParaRPr>
          </a:p>
          <a:p>
            <a:pPr algn="just">
              <a:buClrTx/>
              <a:buFont typeface="Wingdings" pitchFamily="2" charset="2"/>
              <a:buChar char="Ø"/>
            </a:pPr>
            <a:r>
              <a:rPr lang="zh-CN" altLang="en-US" sz="2000" b="1" dirty="0">
                <a:solidFill>
                  <a:schemeClr val="tx1"/>
                </a:solidFill>
                <a:ea typeface="楷体" pitchFamily="49" charset="-122"/>
                <a:cs typeface="Times New Roman" panose="02020603050405020304" pitchFamily="18" charset="0"/>
              </a:rPr>
              <a:t>构造</a:t>
            </a:r>
            <a:r>
              <a:rPr lang="en-US" altLang="zh-CN" sz="2000" b="1" dirty="0">
                <a:solidFill>
                  <a:schemeClr val="tx1"/>
                </a:solidFill>
                <a:ea typeface="楷体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2000" b="1" baseline="-25000" dirty="0">
                <a:solidFill>
                  <a:schemeClr val="tx1"/>
                </a:solidFill>
                <a:ea typeface="楷体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000" b="1" dirty="0">
                <a:solidFill>
                  <a:schemeClr val="tx1"/>
                </a:solidFill>
                <a:ea typeface="楷体" pitchFamily="49" charset="-122"/>
                <a:cs typeface="Times New Roman" panose="02020603050405020304" pitchFamily="18" charset="0"/>
              </a:rPr>
              <a:t>：</a:t>
            </a:r>
            <a:r>
              <a:rPr lang="en-US" altLang="zh-CN" sz="2000" b="1" dirty="0">
                <a:solidFill>
                  <a:schemeClr val="tx2">
                    <a:lumMod val="40000"/>
                    <a:lumOff val="60000"/>
                  </a:schemeClr>
                </a:solidFill>
                <a:ea typeface="楷体" pitchFamily="49" charset="-122"/>
                <a:cs typeface="Times New Roman" panose="02020603050405020304" pitchFamily="18" charset="0"/>
              </a:rPr>
              <a:t> A</a:t>
            </a:r>
            <a:r>
              <a:rPr lang="zh-CN" altLang="en-US" sz="2000" b="1" dirty="0">
                <a:solidFill>
                  <a:schemeClr val="tx2">
                    <a:lumMod val="40000"/>
                    <a:lumOff val="60000"/>
                  </a:schemeClr>
                </a:solidFill>
                <a:ea typeface="楷体" pitchFamily="49" charset="-122"/>
                <a:cs typeface="Times New Roman" panose="02020603050405020304" pitchFamily="18" charset="0"/>
              </a:rPr>
              <a:t>机器</a:t>
            </a:r>
            <a:r>
              <a:rPr lang="zh-CN" altLang="en-US" sz="2000" b="1" dirty="0">
                <a:solidFill>
                  <a:schemeClr val="tx1"/>
                </a:solidFill>
                <a:ea typeface="楷体" pitchFamily="49" charset="-122"/>
                <a:cs typeface="Times New Roman" panose="02020603050405020304" pitchFamily="18" charset="0"/>
              </a:rPr>
              <a:t>上运行的</a:t>
            </a:r>
            <a:r>
              <a:rPr lang="zh-CN" altLang="en-US" sz="2000" b="1" dirty="0">
                <a:solidFill>
                  <a:schemeClr val="tx2">
                    <a:lumMod val="40000"/>
                    <a:lumOff val="60000"/>
                  </a:schemeClr>
                </a:solidFill>
                <a:ea typeface="楷体" pitchFamily="49" charset="-122"/>
                <a:cs typeface="Times New Roman" panose="02020603050405020304" pitchFamily="18" charset="0"/>
              </a:rPr>
              <a:t>高级语言</a:t>
            </a:r>
            <a:r>
              <a:rPr lang="en-US" altLang="zh-CN" sz="2000" b="1" dirty="0">
                <a:solidFill>
                  <a:schemeClr val="tx2">
                    <a:lumMod val="40000"/>
                    <a:lumOff val="60000"/>
                  </a:schemeClr>
                </a:solidFill>
                <a:ea typeface="楷体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sz="2000" b="1" baseline="-25000" dirty="0">
                <a:solidFill>
                  <a:schemeClr val="tx2">
                    <a:lumMod val="40000"/>
                    <a:lumOff val="60000"/>
                  </a:schemeClr>
                </a:solidFill>
                <a:ea typeface="楷体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000" b="1" dirty="0">
                <a:solidFill>
                  <a:schemeClr val="tx1"/>
                </a:solidFill>
                <a:ea typeface="楷体" pitchFamily="49" charset="-122"/>
                <a:cs typeface="Times New Roman" panose="02020603050405020304" pitchFamily="18" charset="0"/>
              </a:rPr>
              <a:t>的编译器</a:t>
            </a:r>
            <a:endParaRPr lang="en-US" altLang="zh-CN" sz="2000" b="1" dirty="0">
              <a:solidFill>
                <a:schemeClr val="tx1"/>
              </a:solidFill>
              <a:ea typeface="楷体" pitchFamily="49" charset="-122"/>
              <a:cs typeface="Times New Roman" panose="02020603050405020304" pitchFamily="18" charset="0"/>
            </a:endParaRPr>
          </a:p>
          <a:p>
            <a:pPr algn="just">
              <a:buClrTx/>
              <a:buFont typeface="Wingdings" pitchFamily="2" charset="2"/>
              <a:buChar char="Ø"/>
            </a:pPr>
            <a:endParaRPr lang="en-US" altLang="zh-CN" sz="2000" b="1" dirty="0">
              <a:solidFill>
                <a:schemeClr val="tx1"/>
              </a:solidFill>
              <a:ea typeface="楷体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79" name="组合 78"/>
          <p:cNvGrpSpPr/>
          <p:nvPr/>
        </p:nvGrpSpPr>
        <p:grpSpPr>
          <a:xfrm>
            <a:off x="2675289" y="2077619"/>
            <a:ext cx="2421508" cy="864096"/>
            <a:chOff x="1811407" y="3147814"/>
            <a:chExt cx="2421508" cy="864096"/>
          </a:xfrm>
        </p:grpSpPr>
        <p:grpSp>
          <p:nvGrpSpPr>
            <p:cNvPr id="81" name="组合 80"/>
            <p:cNvGrpSpPr/>
            <p:nvPr/>
          </p:nvGrpSpPr>
          <p:grpSpPr>
            <a:xfrm>
              <a:off x="1811407" y="3147814"/>
              <a:ext cx="2421508" cy="864096"/>
              <a:chOff x="1811407" y="3147814"/>
              <a:chExt cx="2421508" cy="864096"/>
            </a:xfrm>
          </p:grpSpPr>
          <p:cxnSp>
            <p:nvCxnSpPr>
              <p:cNvPr id="83" name="直接连接符 82"/>
              <p:cNvCxnSpPr/>
              <p:nvPr/>
            </p:nvCxnSpPr>
            <p:spPr>
              <a:xfrm>
                <a:off x="1835696" y="3147814"/>
                <a:ext cx="2368365" cy="0"/>
              </a:xfrm>
              <a:prstGeom prst="line">
                <a:avLst/>
              </a:prstGeom>
              <a:ln w="2540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直接连接符 83"/>
              <p:cNvCxnSpPr/>
              <p:nvPr/>
            </p:nvCxnSpPr>
            <p:spPr>
              <a:xfrm>
                <a:off x="1835696" y="3579862"/>
                <a:ext cx="792088" cy="0"/>
              </a:xfrm>
              <a:prstGeom prst="line">
                <a:avLst/>
              </a:prstGeom>
              <a:ln w="25400">
                <a:solidFill>
                  <a:srgbClr val="00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直接连接符 84"/>
              <p:cNvCxnSpPr/>
              <p:nvPr/>
            </p:nvCxnSpPr>
            <p:spPr>
              <a:xfrm>
                <a:off x="3491880" y="3579862"/>
                <a:ext cx="720080" cy="0"/>
              </a:xfrm>
              <a:prstGeom prst="line">
                <a:avLst/>
              </a:prstGeom>
              <a:ln w="25400">
                <a:solidFill>
                  <a:srgbClr val="00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直接连接符 85"/>
              <p:cNvCxnSpPr/>
              <p:nvPr/>
            </p:nvCxnSpPr>
            <p:spPr>
              <a:xfrm>
                <a:off x="2627784" y="4011910"/>
                <a:ext cx="864096" cy="0"/>
              </a:xfrm>
              <a:prstGeom prst="line">
                <a:avLst/>
              </a:prstGeom>
              <a:ln w="25400">
                <a:solidFill>
                  <a:srgbClr val="00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矩形 86"/>
              <p:cNvSpPr/>
              <p:nvPr/>
            </p:nvSpPr>
            <p:spPr>
              <a:xfrm>
                <a:off x="1811407" y="3174526"/>
                <a:ext cx="86433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altLang="zh-CN" baseline="-250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zh-CN" altLang="en-US" dirty="0">
                    <a:solidFill>
                      <a:prstClr val="black"/>
                    </a:solidFill>
                  </a:rPr>
                  <a:t>程序</a:t>
                </a:r>
              </a:p>
            </p:txBody>
          </p:sp>
          <p:sp>
            <p:nvSpPr>
              <p:cNvPr id="88" name="矩形 87"/>
              <p:cNvSpPr/>
              <p:nvPr/>
            </p:nvSpPr>
            <p:spPr>
              <a:xfrm>
                <a:off x="3419872" y="3188390"/>
                <a:ext cx="8130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dirty="0">
                    <a:solidFill>
                      <a:prstClr val="black"/>
                    </a:solidFill>
                  </a:rPr>
                  <a:t>代码</a:t>
                </a:r>
              </a:p>
            </p:txBody>
          </p:sp>
          <p:sp>
            <p:nvSpPr>
              <p:cNvPr id="89" name="矩形 88"/>
              <p:cNvSpPr/>
              <p:nvPr/>
            </p:nvSpPr>
            <p:spPr>
              <a:xfrm>
                <a:off x="2649234" y="3641945"/>
                <a:ext cx="86433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solidFill>
                      <a:srgbClr val="5BD078">
                        <a:lumMod val="75000"/>
                      </a:srgb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altLang="zh-CN" baseline="-25000" dirty="0">
                    <a:solidFill>
                      <a:srgbClr val="5BD078">
                        <a:lumMod val="75000"/>
                      </a:srgb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zh-CN" altLang="en-US" dirty="0">
                    <a:solidFill>
                      <a:srgbClr val="5BD078">
                        <a:lumMod val="75000"/>
                      </a:srgbClr>
                    </a:solidFill>
                  </a:rPr>
                  <a:t>语言</a:t>
                </a:r>
                <a:endParaRPr lang="en-US" altLang="zh-CN" dirty="0">
                  <a:solidFill>
                    <a:srgbClr val="5BD078">
                      <a:lumMod val="75000"/>
                    </a:srgbClr>
                  </a:solidFill>
                </a:endParaRPr>
              </a:p>
            </p:txBody>
          </p:sp>
          <p:cxnSp>
            <p:nvCxnSpPr>
              <p:cNvPr id="90" name="直接连接符 89"/>
              <p:cNvCxnSpPr/>
              <p:nvPr/>
            </p:nvCxnSpPr>
            <p:spPr>
              <a:xfrm>
                <a:off x="1835696" y="3147814"/>
                <a:ext cx="0" cy="432048"/>
              </a:xfrm>
              <a:prstGeom prst="line">
                <a:avLst/>
              </a:prstGeom>
              <a:ln w="25400">
                <a:solidFill>
                  <a:srgbClr val="00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直接连接符 90"/>
              <p:cNvCxnSpPr/>
              <p:nvPr/>
            </p:nvCxnSpPr>
            <p:spPr>
              <a:xfrm>
                <a:off x="4211960" y="3147814"/>
                <a:ext cx="0" cy="432048"/>
              </a:xfrm>
              <a:prstGeom prst="line">
                <a:avLst/>
              </a:prstGeom>
              <a:ln w="25400">
                <a:solidFill>
                  <a:srgbClr val="00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直接连接符 91"/>
              <p:cNvCxnSpPr/>
              <p:nvPr/>
            </p:nvCxnSpPr>
            <p:spPr>
              <a:xfrm>
                <a:off x="3491880" y="3579862"/>
                <a:ext cx="0" cy="432048"/>
              </a:xfrm>
              <a:prstGeom prst="line">
                <a:avLst/>
              </a:prstGeom>
              <a:ln w="25400">
                <a:solidFill>
                  <a:srgbClr val="00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直接连接符 92"/>
              <p:cNvCxnSpPr/>
              <p:nvPr/>
            </p:nvCxnSpPr>
            <p:spPr>
              <a:xfrm>
                <a:off x="2627784" y="3579862"/>
                <a:ext cx="0" cy="432048"/>
              </a:xfrm>
              <a:prstGeom prst="line">
                <a:avLst/>
              </a:prstGeom>
              <a:ln w="25400">
                <a:solidFill>
                  <a:srgbClr val="00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2" name="矩形 81"/>
            <p:cNvSpPr/>
            <p:nvPr/>
          </p:nvSpPr>
          <p:spPr>
            <a:xfrm>
              <a:off x="2795016" y="3353913"/>
              <a:ext cx="43794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altLang="zh-CN" baseline="-25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en-US" altLang="zh-CN" dirty="0">
                  <a:solidFill>
                    <a:srgbClr val="FF0000"/>
                  </a:solidFill>
                </a:rPr>
                <a:t>’</a:t>
              </a:r>
            </a:p>
          </p:txBody>
        </p:sp>
      </p:grpSp>
      <p:grpSp>
        <p:nvGrpSpPr>
          <p:cNvPr id="108" name="组合 107"/>
          <p:cNvGrpSpPr/>
          <p:nvPr/>
        </p:nvGrpSpPr>
        <p:grpSpPr>
          <a:xfrm>
            <a:off x="6059664" y="2077621"/>
            <a:ext cx="2421508" cy="936104"/>
            <a:chOff x="1811407" y="3147814"/>
            <a:chExt cx="2421508" cy="936104"/>
          </a:xfrm>
        </p:grpSpPr>
        <p:grpSp>
          <p:nvGrpSpPr>
            <p:cNvPr id="109" name="组合 108"/>
            <p:cNvGrpSpPr/>
            <p:nvPr/>
          </p:nvGrpSpPr>
          <p:grpSpPr>
            <a:xfrm>
              <a:off x="1811407" y="3147814"/>
              <a:ext cx="2421508" cy="936104"/>
              <a:chOff x="1811407" y="3147814"/>
              <a:chExt cx="2421508" cy="936104"/>
            </a:xfrm>
          </p:grpSpPr>
          <p:cxnSp>
            <p:nvCxnSpPr>
              <p:cNvPr id="111" name="直接连接符 110"/>
              <p:cNvCxnSpPr/>
              <p:nvPr/>
            </p:nvCxnSpPr>
            <p:spPr>
              <a:xfrm>
                <a:off x="1835696" y="3147814"/>
                <a:ext cx="2368365" cy="0"/>
              </a:xfrm>
              <a:prstGeom prst="line">
                <a:avLst/>
              </a:prstGeom>
              <a:ln w="254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直接连接符 111"/>
              <p:cNvCxnSpPr/>
              <p:nvPr/>
            </p:nvCxnSpPr>
            <p:spPr>
              <a:xfrm>
                <a:off x="1835696" y="3579862"/>
                <a:ext cx="792088" cy="0"/>
              </a:xfrm>
              <a:prstGeom prst="line">
                <a:avLst/>
              </a:prstGeom>
              <a:ln w="254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直接连接符 112"/>
              <p:cNvCxnSpPr/>
              <p:nvPr/>
            </p:nvCxnSpPr>
            <p:spPr>
              <a:xfrm>
                <a:off x="3491880" y="3579862"/>
                <a:ext cx="720080" cy="0"/>
              </a:xfrm>
              <a:prstGeom prst="line">
                <a:avLst/>
              </a:prstGeom>
              <a:ln w="254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直接连接符 113"/>
              <p:cNvCxnSpPr/>
              <p:nvPr/>
            </p:nvCxnSpPr>
            <p:spPr>
              <a:xfrm>
                <a:off x="2627784" y="4011910"/>
                <a:ext cx="864096" cy="0"/>
              </a:xfrm>
              <a:prstGeom prst="line">
                <a:avLst/>
              </a:prstGeom>
              <a:ln w="254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" name="矩形 114"/>
              <p:cNvSpPr/>
              <p:nvPr/>
            </p:nvSpPr>
            <p:spPr>
              <a:xfrm>
                <a:off x="1811407" y="3174526"/>
                <a:ext cx="86433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altLang="zh-CN" baseline="-250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zh-CN" altLang="en-US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程序</a:t>
                </a:r>
              </a:p>
            </p:txBody>
          </p:sp>
          <p:sp>
            <p:nvSpPr>
              <p:cNvPr id="116" name="矩形 115"/>
              <p:cNvSpPr/>
              <p:nvPr/>
            </p:nvSpPr>
            <p:spPr>
              <a:xfrm>
                <a:off x="3419872" y="3188390"/>
                <a:ext cx="8130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代码</a:t>
                </a:r>
              </a:p>
            </p:txBody>
          </p:sp>
          <p:sp>
            <p:nvSpPr>
              <p:cNvPr id="117" name="矩形 116"/>
              <p:cNvSpPr/>
              <p:nvPr/>
            </p:nvSpPr>
            <p:spPr>
              <a:xfrm>
                <a:off x="2649234" y="3714586"/>
                <a:ext cx="8130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solidFill>
                      <a:srgbClr val="A5D028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dirty="0">
                    <a:solidFill>
                      <a:srgbClr val="A5D028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语言</a:t>
                </a:r>
                <a:endParaRPr lang="en-US" altLang="zh-CN" dirty="0">
                  <a:solidFill>
                    <a:srgbClr val="A5D028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18" name="直接连接符 117"/>
              <p:cNvCxnSpPr/>
              <p:nvPr/>
            </p:nvCxnSpPr>
            <p:spPr>
              <a:xfrm>
                <a:off x="1835696" y="3147814"/>
                <a:ext cx="0" cy="432048"/>
              </a:xfrm>
              <a:prstGeom prst="line">
                <a:avLst/>
              </a:prstGeom>
              <a:ln w="254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接连接符 118"/>
              <p:cNvCxnSpPr/>
              <p:nvPr/>
            </p:nvCxnSpPr>
            <p:spPr>
              <a:xfrm>
                <a:off x="4211960" y="3147814"/>
                <a:ext cx="0" cy="432048"/>
              </a:xfrm>
              <a:prstGeom prst="line">
                <a:avLst/>
              </a:prstGeom>
              <a:ln w="254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直接连接符 119"/>
              <p:cNvCxnSpPr/>
              <p:nvPr/>
            </p:nvCxnSpPr>
            <p:spPr>
              <a:xfrm>
                <a:off x="3491880" y="3579862"/>
                <a:ext cx="0" cy="432048"/>
              </a:xfrm>
              <a:prstGeom prst="line">
                <a:avLst/>
              </a:prstGeom>
              <a:ln w="254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直接连接符 120"/>
              <p:cNvCxnSpPr/>
              <p:nvPr/>
            </p:nvCxnSpPr>
            <p:spPr>
              <a:xfrm>
                <a:off x="2627784" y="3579862"/>
                <a:ext cx="0" cy="432048"/>
              </a:xfrm>
              <a:prstGeom prst="line">
                <a:avLst/>
              </a:prstGeom>
              <a:ln w="254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0" name="矩形 109"/>
            <p:cNvSpPr/>
            <p:nvPr/>
          </p:nvSpPr>
          <p:spPr>
            <a:xfrm>
              <a:off x="2795016" y="3353913"/>
              <a:ext cx="38985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altLang="zh-CN" baseline="-25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</p:grpSp>
      <p:sp>
        <p:nvSpPr>
          <p:cNvPr id="131" name="矩形 130"/>
          <p:cNvSpPr/>
          <p:nvPr/>
        </p:nvSpPr>
        <p:spPr>
          <a:xfrm>
            <a:off x="3645703" y="3635785"/>
            <a:ext cx="813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语言</a:t>
            </a:r>
            <a:endParaRPr lang="en-US" altLang="zh-CN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49247C57-F2B7-4873-BA24-1D5AF77A17B2}"/>
              </a:ext>
            </a:extLst>
          </p:cNvPr>
          <p:cNvGrpSpPr/>
          <p:nvPr/>
        </p:nvGrpSpPr>
        <p:grpSpPr>
          <a:xfrm>
            <a:off x="2749419" y="3069014"/>
            <a:ext cx="2421508" cy="864095"/>
            <a:chOff x="3665891" y="4092018"/>
            <a:chExt cx="3228677" cy="1152127"/>
          </a:xfrm>
        </p:grpSpPr>
        <p:cxnSp>
          <p:nvCxnSpPr>
            <p:cNvPr id="125" name="直接连接符 124"/>
            <p:cNvCxnSpPr/>
            <p:nvPr/>
          </p:nvCxnSpPr>
          <p:spPr>
            <a:xfrm>
              <a:off x="3698276" y="4092018"/>
              <a:ext cx="3157820" cy="0"/>
            </a:xfrm>
            <a:prstGeom prst="line">
              <a:avLst/>
            </a:prstGeom>
            <a:ln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接连接符 125"/>
            <p:cNvCxnSpPr/>
            <p:nvPr/>
          </p:nvCxnSpPr>
          <p:spPr>
            <a:xfrm>
              <a:off x="3698276" y="4668081"/>
              <a:ext cx="1056117" cy="0"/>
            </a:xfrm>
            <a:prstGeom prst="line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接连接符 126"/>
            <p:cNvCxnSpPr/>
            <p:nvPr/>
          </p:nvCxnSpPr>
          <p:spPr>
            <a:xfrm>
              <a:off x="5906521" y="4668081"/>
              <a:ext cx="960107" cy="0"/>
            </a:xfrm>
            <a:prstGeom prst="line">
              <a:avLst/>
            </a:prstGeom>
            <a:ln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接连接符 127"/>
            <p:cNvCxnSpPr/>
            <p:nvPr/>
          </p:nvCxnSpPr>
          <p:spPr>
            <a:xfrm>
              <a:off x="4754394" y="5244145"/>
              <a:ext cx="1152128" cy="0"/>
            </a:xfrm>
            <a:prstGeom prst="line">
              <a:avLst/>
            </a:prstGeom>
            <a:ln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矩形 128"/>
            <p:cNvSpPr/>
            <p:nvPr/>
          </p:nvSpPr>
          <p:spPr>
            <a:xfrm>
              <a:off x="3665891" y="4127634"/>
              <a:ext cx="1152452" cy="492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r>
                <a:rPr lang="en-US" altLang="zh-CN" baseline="-250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zh-CN" altLang="en-US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程序</a:t>
              </a:r>
            </a:p>
          </p:txBody>
        </p:sp>
        <p:sp>
          <p:nvSpPr>
            <p:cNvPr id="130" name="矩形 129"/>
            <p:cNvSpPr/>
            <p:nvPr/>
          </p:nvSpPr>
          <p:spPr>
            <a:xfrm>
              <a:off x="5810511" y="4146119"/>
              <a:ext cx="1084057" cy="492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zh-CN" altLang="en-US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代码</a:t>
              </a:r>
            </a:p>
          </p:txBody>
        </p:sp>
        <p:cxnSp>
          <p:nvCxnSpPr>
            <p:cNvPr id="132" name="直接连接符 131"/>
            <p:cNvCxnSpPr/>
            <p:nvPr/>
          </p:nvCxnSpPr>
          <p:spPr>
            <a:xfrm>
              <a:off x="3698276" y="4092018"/>
              <a:ext cx="0" cy="576063"/>
            </a:xfrm>
            <a:prstGeom prst="line">
              <a:avLst/>
            </a:prstGeom>
            <a:ln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接连接符 132"/>
            <p:cNvCxnSpPr/>
            <p:nvPr/>
          </p:nvCxnSpPr>
          <p:spPr>
            <a:xfrm>
              <a:off x="6866628" y="4092018"/>
              <a:ext cx="0" cy="576063"/>
            </a:xfrm>
            <a:prstGeom prst="line">
              <a:avLst/>
            </a:prstGeom>
            <a:ln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接连接符 133"/>
            <p:cNvCxnSpPr/>
            <p:nvPr/>
          </p:nvCxnSpPr>
          <p:spPr>
            <a:xfrm>
              <a:off x="5906521" y="4668081"/>
              <a:ext cx="0" cy="576063"/>
            </a:xfrm>
            <a:prstGeom prst="line">
              <a:avLst/>
            </a:prstGeom>
            <a:ln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接连接符 134"/>
            <p:cNvCxnSpPr/>
            <p:nvPr/>
          </p:nvCxnSpPr>
          <p:spPr>
            <a:xfrm>
              <a:off x="4754394" y="4668081"/>
              <a:ext cx="0" cy="576063"/>
            </a:xfrm>
            <a:prstGeom prst="line">
              <a:avLst/>
            </a:prstGeom>
            <a:ln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4" name="矩形 123"/>
          <p:cNvSpPr/>
          <p:nvPr/>
        </p:nvSpPr>
        <p:spPr>
          <a:xfrm>
            <a:off x="3733027" y="3291828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45" name="矩形 144"/>
          <p:cNvSpPr/>
          <p:nvPr/>
        </p:nvSpPr>
        <p:spPr>
          <a:xfrm>
            <a:off x="1868485" y="3025604"/>
            <a:ext cx="8643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73E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baseline="-25000" dirty="0">
                <a:solidFill>
                  <a:srgbClr val="073E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solidFill>
                  <a:srgbClr val="073E87"/>
                </a:solidFill>
              </a:rPr>
              <a:t>语言</a:t>
            </a:r>
            <a:endParaRPr lang="en-US" altLang="zh-CN" dirty="0">
              <a:solidFill>
                <a:srgbClr val="073E87"/>
              </a:solidFill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2103AE2E-551D-4FB1-900F-5D5B2DD981E6}"/>
              </a:ext>
            </a:extLst>
          </p:cNvPr>
          <p:cNvGrpSpPr/>
          <p:nvPr/>
        </p:nvGrpSpPr>
        <p:grpSpPr>
          <a:xfrm>
            <a:off x="1028946" y="2569526"/>
            <a:ext cx="2421508" cy="864098"/>
            <a:chOff x="7482602" y="5110827"/>
            <a:chExt cx="3228677" cy="1152130"/>
          </a:xfrm>
        </p:grpSpPr>
        <p:cxnSp>
          <p:nvCxnSpPr>
            <p:cNvPr id="139" name="直接连接符 138"/>
            <p:cNvCxnSpPr/>
            <p:nvPr/>
          </p:nvCxnSpPr>
          <p:spPr>
            <a:xfrm>
              <a:off x="7514987" y="5110827"/>
              <a:ext cx="3157820" cy="0"/>
            </a:xfrm>
            <a:prstGeom prst="line">
              <a:avLst/>
            </a:prstGeom>
            <a:ln w="25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接连接符 139"/>
            <p:cNvCxnSpPr/>
            <p:nvPr/>
          </p:nvCxnSpPr>
          <p:spPr>
            <a:xfrm>
              <a:off x="7514987" y="5686892"/>
              <a:ext cx="1056117" cy="0"/>
            </a:xfrm>
            <a:prstGeom prst="line">
              <a:avLst/>
            </a:prstGeom>
            <a:ln w="25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接连接符 140"/>
            <p:cNvCxnSpPr/>
            <p:nvPr/>
          </p:nvCxnSpPr>
          <p:spPr>
            <a:xfrm>
              <a:off x="9723232" y="5686892"/>
              <a:ext cx="960107" cy="0"/>
            </a:xfrm>
            <a:prstGeom prst="line">
              <a:avLst/>
            </a:prstGeom>
            <a:ln w="25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接连接符 141"/>
            <p:cNvCxnSpPr/>
            <p:nvPr/>
          </p:nvCxnSpPr>
          <p:spPr>
            <a:xfrm>
              <a:off x="8571105" y="6262956"/>
              <a:ext cx="1152128" cy="0"/>
            </a:xfrm>
            <a:prstGeom prst="line">
              <a:avLst/>
            </a:prstGeom>
            <a:ln w="25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矩形 142"/>
            <p:cNvSpPr/>
            <p:nvPr/>
          </p:nvSpPr>
          <p:spPr>
            <a:xfrm>
              <a:off x="7482602" y="5146443"/>
              <a:ext cx="1152452" cy="49244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r>
                <a:rPr lang="en-US" altLang="zh-CN" baseline="-250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zh-CN" altLang="en-US" dirty="0">
                  <a:solidFill>
                    <a:prstClr val="black"/>
                  </a:solidFill>
                </a:rPr>
                <a:t>程序</a:t>
              </a:r>
            </a:p>
          </p:txBody>
        </p:sp>
        <p:sp>
          <p:nvSpPr>
            <p:cNvPr id="144" name="矩形 143"/>
            <p:cNvSpPr/>
            <p:nvPr/>
          </p:nvSpPr>
          <p:spPr>
            <a:xfrm>
              <a:off x="9627222" y="5164928"/>
              <a:ext cx="1084057" cy="49244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zh-CN" altLang="en-US" dirty="0">
                  <a:solidFill>
                    <a:prstClr val="black"/>
                  </a:solidFill>
                </a:rPr>
                <a:t>代码</a:t>
              </a:r>
            </a:p>
          </p:txBody>
        </p:sp>
        <p:cxnSp>
          <p:nvCxnSpPr>
            <p:cNvPr id="146" name="直接连接符 145"/>
            <p:cNvCxnSpPr/>
            <p:nvPr/>
          </p:nvCxnSpPr>
          <p:spPr>
            <a:xfrm>
              <a:off x="7514987" y="5110827"/>
              <a:ext cx="0" cy="576065"/>
            </a:xfrm>
            <a:prstGeom prst="line">
              <a:avLst/>
            </a:prstGeom>
            <a:ln w="25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接连接符 146"/>
            <p:cNvCxnSpPr/>
            <p:nvPr/>
          </p:nvCxnSpPr>
          <p:spPr>
            <a:xfrm>
              <a:off x="10683339" y="5110827"/>
              <a:ext cx="0" cy="576065"/>
            </a:xfrm>
            <a:prstGeom prst="line">
              <a:avLst/>
            </a:prstGeom>
            <a:ln w="25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接连接符 147"/>
            <p:cNvCxnSpPr/>
            <p:nvPr/>
          </p:nvCxnSpPr>
          <p:spPr>
            <a:xfrm>
              <a:off x="9723232" y="5686892"/>
              <a:ext cx="0" cy="576065"/>
            </a:xfrm>
            <a:prstGeom prst="line">
              <a:avLst/>
            </a:prstGeom>
            <a:ln w="25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接连接符 148"/>
            <p:cNvCxnSpPr/>
            <p:nvPr/>
          </p:nvCxnSpPr>
          <p:spPr>
            <a:xfrm>
              <a:off x="8571105" y="5686892"/>
              <a:ext cx="0" cy="576065"/>
            </a:xfrm>
            <a:prstGeom prst="line">
              <a:avLst/>
            </a:prstGeom>
            <a:ln w="25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8" name="矩形 137"/>
          <p:cNvSpPr/>
          <p:nvPr/>
        </p:nvSpPr>
        <p:spPr>
          <a:xfrm>
            <a:off x="2102638" y="2727446"/>
            <a:ext cx="437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</a:t>
            </a:r>
            <a:r>
              <a:rPr lang="en-US" altLang="zh-CN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srgbClr val="FF0000"/>
                </a:solidFill>
              </a:rPr>
              <a:t>’</a:t>
            </a:r>
            <a:endParaRPr lang="en-US" altLang="zh-CN" dirty="0">
              <a:solidFill>
                <a:srgbClr val="FF0000"/>
              </a:solidFill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grpSp>
        <p:nvGrpSpPr>
          <p:cNvPr id="150" name="组合 149"/>
          <p:cNvGrpSpPr/>
          <p:nvPr/>
        </p:nvGrpSpPr>
        <p:grpSpPr>
          <a:xfrm>
            <a:off x="4403481" y="2581676"/>
            <a:ext cx="2421508" cy="936104"/>
            <a:chOff x="1811407" y="3147814"/>
            <a:chExt cx="2421508" cy="936104"/>
          </a:xfrm>
        </p:grpSpPr>
        <p:grpSp>
          <p:nvGrpSpPr>
            <p:cNvPr id="151" name="组合 150"/>
            <p:cNvGrpSpPr/>
            <p:nvPr/>
          </p:nvGrpSpPr>
          <p:grpSpPr>
            <a:xfrm>
              <a:off x="1811407" y="3147814"/>
              <a:ext cx="2421508" cy="936104"/>
              <a:chOff x="1811407" y="3147814"/>
              <a:chExt cx="2421508" cy="936104"/>
            </a:xfrm>
          </p:grpSpPr>
          <p:cxnSp>
            <p:nvCxnSpPr>
              <p:cNvPr id="153" name="直接连接符 152"/>
              <p:cNvCxnSpPr/>
              <p:nvPr/>
            </p:nvCxnSpPr>
            <p:spPr>
              <a:xfrm>
                <a:off x="1835696" y="3147814"/>
                <a:ext cx="2368365" cy="0"/>
              </a:xfrm>
              <a:prstGeom prst="line">
                <a:avLst/>
              </a:prstGeom>
              <a:ln w="254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直接连接符 153"/>
              <p:cNvCxnSpPr/>
              <p:nvPr/>
            </p:nvCxnSpPr>
            <p:spPr>
              <a:xfrm>
                <a:off x="1835696" y="3579862"/>
                <a:ext cx="792088" cy="0"/>
              </a:xfrm>
              <a:prstGeom prst="line">
                <a:avLst/>
              </a:prstGeom>
              <a:ln w="254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直接连接符 154"/>
              <p:cNvCxnSpPr/>
              <p:nvPr/>
            </p:nvCxnSpPr>
            <p:spPr>
              <a:xfrm>
                <a:off x="3491880" y="3579862"/>
                <a:ext cx="720080" cy="0"/>
              </a:xfrm>
              <a:prstGeom prst="line">
                <a:avLst/>
              </a:prstGeom>
              <a:ln w="254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直接连接符 155"/>
              <p:cNvCxnSpPr/>
              <p:nvPr/>
            </p:nvCxnSpPr>
            <p:spPr>
              <a:xfrm>
                <a:off x="2627784" y="4011910"/>
                <a:ext cx="864096" cy="0"/>
              </a:xfrm>
              <a:prstGeom prst="line">
                <a:avLst/>
              </a:prstGeom>
              <a:ln w="254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7" name="矩形 156"/>
              <p:cNvSpPr/>
              <p:nvPr/>
            </p:nvSpPr>
            <p:spPr>
              <a:xfrm>
                <a:off x="1811407" y="3174526"/>
                <a:ext cx="86433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altLang="zh-CN" baseline="-250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zh-CN" altLang="en-US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程序</a:t>
                </a:r>
              </a:p>
            </p:txBody>
          </p:sp>
          <p:sp>
            <p:nvSpPr>
              <p:cNvPr id="158" name="矩形 157"/>
              <p:cNvSpPr/>
              <p:nvPr/>
            </p:nvSpPr>
            <p:spPr>
              <a:xfrm>
                <a:off x="3419872" y="3188390"/>
                <a:ext cx="8130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代码</a:t>
                </a:r>
              </a:p>
            </p:txBody>
          </p:sp>
          <p:sp>
            <p:nvSpPr>
              <p:cNvPr id="159" name="矩形 158"/>
              <p:cNvSpPr/>
              <p:nvPr/>
            </p:nvSpPr>
            <p:spPr>
              <a:xfrm>
                <a:off x="2649234" y="3714586"/>
                <a:ext cx="8130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solidFill>
                      <a:srgbClr val="31B6FD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dirty="0">
                    <a:solidFill>
                      <a:srgbClr val="31B6FD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语言</a:t>
                </a:r>
                <a:endParaRPr lang="en-US" altLang="zh-CN" dirty="0">
                  <a:solidFill>
                    <a:srgbClr val="31B6FD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60" name="直接连接符 159"/>
              <p:cNvCxnSpPr/>
              <p:nvPr/>
            </p:nvCxnSpPr>
            <p:spPr>
              <a:xfrm>
                <a:off x="1835696" y="3147814"/>
                <a:ext cx="0" cy="432048"/>
              </a:xfrm>
              <a:prstGeom prst="line">
                <a:avLst/>
              </a:prstGeom>
              <a:ln w="254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直接连接符 160"/>
              <p:cNvCxnSpPr/>
              <p:nvPr/>
            </p:nvCxnSpPr>
            <p:spPr>
              <a:xfrm>
                <a:off x="4211960" y="3147814"/>
                <a:ext cx="0" cy="432048"/>
              </a:xfrm>
              <a:prstGeom prst="line">
                <a:avLst/>
              </a:prstGeom>
              <a:ln w="254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直接连接符 161"/>
              <p:cNvCxnSpPr/>
              <p:nvPr/>
            </p:nvCxnSpPr>
            <p:spPr>
              <a:xfrm>
                <a:off x="3491880" y="3579862"/>
                <a:ext cx="0" cy="432048"/>
              </a:xfrm>
              <a:prstGeom prst="line">
                <a:avLst/>
              </a:prstGeom>
              <a:ln w="254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直接连接符 162"/>
              <p:cNvCxnSpPr/>
              <p:nvPr/>
            </p:nvCxnSpPr>
            <p:spPr>
              <a:xfrm>
                <a:off x="2627784" y="3579862"/>
                <a:ext cx="0" cy="432048"/>
              </a:xfrm>
              <a:prstGeom prst="line">
                <a:avLst/>
              </a:prstGeom>
              <a:ln w="254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2" name="矩形 151"/>
            <p:cNvSpPr/>
            <p:nvPr/>
          </p:nvSpPr>
          <p:spPr>
            <a:xfrm>
              <a:off x="2795016" y="3353913"/>
              <a:ext cx="38985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altLang="zh-CN" baseline="-25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</p:grpSp>
      <p:sp>
        <p:nvSpPr>
          <p:cNvPr id="4" name="矩形 3"/>
          <p:cNvSpPr/>
          <p:nvPr/>
        </p:nvSpPr>
        <p:spPr>
          <a:xfrm>
            <a:off x="1637713" y="237877"/>
            <a:ext cx="76868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spc="3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（在同一台机器上实现不同语言的编译器）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2D2E7CC0-C08A-4894-9351-79105FC958F1}"/>
              </a:ext>
            </a:extLst>
          </p:cNvPr>
          <p:cNvSpPr txBox="1"/>
          <p:nvPr/>
        </p:nvSpPr>
        <p:spPr>
          <a:xfrm>
            <a:off x="1760534" y="840455"/>
            <a:ext cx="488632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073E87">
                    <a:lumMod val="40000"/>
                    <a:lumOff val="60000"/>
                  </a:srgbClr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000" b="1" dirty="0">
                <a:solidFill>
                  <a:srgbClr val="073E87">
                    <a:lumMod val="40000"/>
                    <a:lumOff val="60000"/>
                  </a:srgbClr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机器</a:t>
            </a: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上运行的</a:t>
            </a:r>
            <a:r>
              <a:rPr lang="zh-CN" altLang="en-US" sz="2000" b="1" dirty="0">
                <a:solidFill>
                  <a:srgbClr val="073E87">
                    <a:lumMod val="40000"/>
                    <a:lumOff val="60000"/>
                  </a:srgbClr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高级语言</a:t>
            </a:r>
            <a:r>
              <a:rPr lang="en-US" altLang="zh-CN" sz="2000" b="1" dirty="0">
                <a:solidFill>
                  <a:srgbClr val="073E87">
                    <a:lumMod val="40000"/>
                    <a:lumOff val="60000"/>
                  </a:srgbClr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sz="2000" b="1" baseline="-25000" dirty="0">
                <a:solidFill>
                  <a:srgbClr val="073E87">
                    <a:lumMod val="40000"/>
                    <a:lumOff val="60000"/>
                  </a:srgbClr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的编译器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8056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" grpId="0"/>
      <p:bldP spid="124" grpId="0"/>
      <p:bldP spid="145" grpId="0"/>
      <p:bldP spid="138" grpId="0"/>
      <p:bldP spid="4" grpId="0"/>
      <p:bldP spid="9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9" name="直接连接符 248">
            <a:extLst>
              <a:ext uri="{FF2B5EF4-FFF2-40B4-BE49-F238E27FC236}">
                <a16:creationId xmlns:a16="http://schemas.microsoft.com/office/drawing/2014/main" id="{A12F2937-E10B-4ABE-9329-BE52D5A68344}"/>
              </a:ext>
            </a:extLst>
          </p:cNvPr>
          <p:cNvCxnSpPr>
            <a:cxnSpLocks/>
          </p:cNvCxnSpPr>
          <p:nvPr/>
        </p:nvCxnSpPr>
        <p:spPr>
          <a:xfrm flipH="1">
            <a:off x="5088080" y="2243246"/>
            <a:ext cx="0" cy="240476"/>
          </a:xfrm>
          <a:prstGeom prst="line">
            <a:avLst/>
          </a:prstGeom>
          <a:ln w="25400">
            <a:solidFill>
              <a:srgbClr val="FF99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7" y="267495"/>
            <a:ext cx="7931224" cy="360040"/>
          </a:xfrm>
        </p:spPr>
        <p:txBody>
          <a:bodyPr/>
          <a:lstStyle/>
          <a:p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自展</a:t>
            </a:r>
            <a:endParaRPr lang="zh-CN" altLang="en-US" sz="3000" dirty="0">
              <a:solidFill>
                <a:schemeClr val="tx1"/>
              </a:solidFill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" name="五边形 13"/>
          <p:cNvSpPr/>
          <p:nvPr/>
        </p:nvSpPr>
        <p:spPr>
          <a:xfrm>
            <a:off x="1" y="195486"/>
            <a:ext cx="755576" cy="432048"/>
          </a:xfrm>
          <a:prstGeom prst="homePlate">
            <a:avLst/>
          </a:prstGeom>
          <a:solidFill>
            <a:srgbClr val="4F81BD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latin typeface="Calibri"/>
              <a:ea typeface="华文楷体" panose="02010600040101010101" pitchFamily="2" charset="-122"/>
            </a:endParaRPr>
          </a:p>
        </p:txBody>
      </p:sp>
      <p:grpSp>
        <p:nvGrpSpPr>
          <p:cNvPr id="2" name="组合 14"/>
          <p:cNvGrpSpPr/>
          <p:nvPr/>
        </p:nvGrpSpPr>
        <p:grpSpPr>
          <a:xfrm>
            <a:off x="-785" y="195486"/>
            <a:ext cx="756363" cy="432048"/>
            <a:chOff x="-786" y="195486"/>
            <a:chExt cx="756363" cy="432048"/>
          </a:xfrm>
        </p:grpSpPr>
        <p:sp>
          <p:nvSpPr>
            <p:cNvPr id="19" name="五边形 18"/>
            <p:cNvSpPr/>
            <p:nvPr/>
          </p:nvSpPr>
          <p:spPr>
            <a:xfrm>
              <a:off x="1" y="195486"/>
              <a:ext cx="755576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Calibri"/>
                <a:ea typeface="华文楷体" panose="02010600040101010101" pitchFamily="2" charset="-122"/>
              </a:endParaRPr>
            </a:p>
          </p:txBody>
        </p:sp>
        <p:sp>
          <p:nvSpPr>
            <p:cNvPr id="21" name="五边形 20"/>
            <p:cNvSpPr/>
            <p:nvPr/>
          </p:nvSpPr>
          <p:spPr>
            <a:xfrm>
              <a:off x="-786" y="197101"/>
              <a:ext cx="755576" cy="88633"/>
            </a:xfrm>
            <a:prstGeom prst="homePlate">
              <a:avLst/>
            </a:prstGeom>
            <a:solidFill>
              <a:schemeClr val="bg1">
                <a:alpha val="3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Calibri"/>
                <a:ea typeface="华文楷体" panose="02010600040101010101" pitchFamily="2" charset="-122"/>
              </a:endParaRPr>
            </a:p>
          </p:txBody>
        </p:sp>
      </p:grpSp>
      <p:cxnSp>
        <p:nvCxnSpPr>
          <p:cNvPr id="139" name="直接连接符 138"/>
          <p:cNvCxnSpPr>
            <a:cxnSpLocks/>
          </p:cNvCxnSpPr>
          <p:nvPr/>
        </p:nvCxnSpPr>
        <p:spPr>
          <a:xfrm>
            <a:off x="2144162" y="3407441"/>
            <a:ext cx="384597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连接符 139"/>
          <p:cNvCxnSpPr>
            <a:cxnSpLocks/>
          </p:cNvCxnSpPr>
          <p:nvPr/>
        </p:nvCxnSpPr>
        <p:spPr>
          <a:xfrm>
            <a:off x="1739287" y="3655959"/>
            <a:ext cx="416642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连接符 145"/>
          <p:cNvCxnSpPr>
            <a:cxnSpLocks/>
          </p:cNvCxnSpPr>
          <p:nvPr/>
        </p:nvCxnSpPr>
        <p:spPr>
          <a:xfrm flipH="1">
            <a:off x="1369408" y="3157168"/>
            <a:ext cx="0" cy="240476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1637713" y="237877"/>
            <a:ext cx="76868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spc="3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（在同一台机器上实现不同语言的编译器）</a:t>
            </a:r>
            <a:endParaRPr lang="zh-CN" altLang="en-US" dirty="0">
              <a:solidFill>
                <a:prstClr val="black"/>
              </a:solidFill>
              <a:latin typeface="Candara"/>
              <a:ea typeface="华文楷体" panose="02010600040101010101" pitchFamily="2" charset="-122"/>
            </a:endParaRPr>
          </a:p>
        </p:txBody>
      </p:sp>
      <p:cxnSp>
        <p:nvCxnSpPr>
          <p:cNvPr id="177" name="直接连接符 176">
            <a:extLst>
              <a:ext uri="{FF2B5EF4-FFF2-40B4-BE49-F238E27FC236}">
                <a16:creationId xmlns:a16="http://schemas.microsoft.com/office/drawing/2014/main" id="{815214EC-1BEE-4C6F-83A2-2F9276FD42CE}"/>
              </a:ext>
            </a:extLst>
          </p:cNvPr>
          <p:cNvCxnSpPr>
            <a:cxnSpLocks/>
          </p:cNvCxnSpPr>
          <p:nvPr/>
        </p:nvCxnSpPr>
        <p:spPr>
          <a:xfrm flipH="1">
            <a:off x="1752419" y="3397644"/>
            <a:ext cx="0" cy="240476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连接符 177">
            <a:extLst>
              <a:ext uri="{FF2B5EF4-FFF2-40B4-BE49-F238E27FC236}">
                <a16:creationId xmlns:a16="http://schemas.microsoft.com/office/drawing/2014/main" id="{C6FBE89B-001A-4B98-AE8B-54C7495AF6A1}"/>
              </a:ext>
            </a:extLst>
          </p:cNvPr>
          <p:cNvCxnSpPr>
            <a:cxnSpLocks/>
          </p:cNvCxnSpPr>
          <p:nvPr/>
        </p:nvCxnSpPr>
        <p:spPr>
          <a:xfrm>
            <a:off x="1367822" y="3397643"/>
            <a:ext cx="384597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连接符 178">
            <a:extLst>
              <a:ext uri="{FF2B5EF4-FFF2-40B4-BE49-F238E27FC236}">
                <a16:creationId xmlns:a16="http://schemas.microsoft.com/office/drawing/2014/main" id="{1E9AEB59-6DF4-4196-9E53-3488A20B5615}"/>
              </a:ext>
            </a:extLst>
          </p:cNvPr>
          <p:cNvCxnSpPr>
            <a:cxnSpLocks/>
          </p:cNvCxnSpPr>
          <p:nvPr/>
        </p:nvCxnSpPr>
        <p:spPr>
          <a:xfrm flipH="1">
            <a:off x="2158533" y="3417466"/>
            <a:ext cx="0" cy="240476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连接符 179">
            <a:extLst>
              <a:ext uri="{FF2B5EF4-FFF2-40B4-BE49-F238E27FC236}">
                <a16:creationId xmlns:a16="http://schemas.microsoft.com/office/drawing/2014/main" id="{A4C82D64-5A80-46A2-9924-A98B851305B4}"/>
              </a:ext>
            </a:extLst>
          </p:cNvPr>
          <p:cNvCxnSpPr>
            <a:cxnSpLocks/>
          </p:cNvCxnSpPr>
          <p:nvPr/>
        </p:nvCxnSpPr>
        <p:spPr>
          <a:xfrm>
            <a:off x="1359611" y="3149782"/>
            <a:ext cx="1184343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连接符 180">
            <a:extLst>
              <a:ext uri="{FF2B5EF4-FFF2-40B4-BE49-F238E27FC236}">
                <a16:creationId xmlns:a16="http://schemas.microsoft.com/office/drawing/2014/main" id="{634DFAF4-619E-4D94-A572-661EAAC29837}"/>
              </a:ext>
            </a:extLst>
          </p:cNvPr>
          <p:cNvCxnSpPr>
            <a:cxnSpLocks/>
          </p:cNvCxnSpPr>
          <p:nvPr/>
        </p:nvCxnSpPr>
        <p:spPr>
          <a:xfrm flipH="1">
            <a:off x="2528759" y="3161026"/>
            <a:ext cx="0" cy="240476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接连接符 181">
            <a:extLst>
              <a:ext uri="{FF2B5EF4-FFF2-40B4-BE49-F238E27FC236}">
                <a16:creationId xmlns:a16="http://schemas.microsoft.com/office/drawing/2014/main" id="{1669D65B-6B9F-4851-AE1B-B8E3F2AF62A4}"/>
              </a:ext>
            </a:extLst>
          </p:cNvPr>
          <p:cNvCxnSpPr>
            <a:cxnSpLocks/>
          </p:cNvCxnSpPr>
          <p:nvPr/>
        </p:nvCxnSpPr>
        <p:spPr>
          <a:xfrm>
            <a:off x="3826973" y="3427856"/>
            <a:ext cx="384597" cy="0"/>
          </a:xfrm>
          <a:prstGeom prst="line">
            <a:avLst/>
          </a:prstGeom>
          <a:ln w="254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连接符 182">
            <a:extLst>
              <a:ext uri="{FF2B5EF4-FFF2-40B4-BE49-F238E27FC236}">
                <a16:creationId xmlns:a16="http://schemas.microsoft.com/office/drawing/2014/main" id="{743451A4-EEFB-490E-B05F-789CEDABD587}"/>
              </a:ext>
            </a:extLst>
          </p:cNvPr>
          <p:cNvCxnSpPr>
            <a:cxnSpLocks/>
          </p:cNvCxnSpPr>
          <p:nvPr/>
        </p:nvCxnSpPr>
        <p:spPr>
          <a:xfrm>
            <a:off x="3422098" y="3676374"/>
            <a:ext cx="416642" cy="0"/>
          </a:xfrm>
          <a:prstGeom prst="line">
            <a:avLst/>
          </a:prstGeom>
          <a:ln w="254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连接符 183">
            <a:extLst>
              <a:ext uri="{FF2B5EF4-FFF2-40B4-BE49-F238E27FC236}">
                <a16:creationId xmlns:a16="http://schemas.microsoft.com/office/drawing/2014/main" id="{287B5D36-F12F-4323-9371-50B682EC4CFA}"/>
              </a:ext>
            </a:extLst>
          </p:cNvPr>
          <p:cNvCxnSpPr>
            <a:cxnSpLocks/>
          </p:cNvCxnSpPr>
          <p:nvPr/>
        </p:nvCxnSpPr>
        <p:spPr>
          <a:xfrm flipH="1">
            <a:off x="3052219" y="3177583"/>
            <a:ext cx="0" cy="240476"/>
          </a:xfrm>
          <a:prstGeom prst="line">
            <a:avLst/>
          </a:prstGeom>
          <a:ln w="254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连接符 184">
            <a:extLst>
              <a:ext uri="{FF2B5EF4-FFF2-40B4-BE49-F238E27FC236}">
                <a16:creationId xmlns:a16="http://schemas.microsoft.com/office/drawing/2014/main" id="{B5CC00CC-4AD8-466A-B132-37D05CB931A7}"/>
              </a:ext>
            </a:extLst>
          </p:cNvPr>
          <p:cNvCxnSpPr>
            <a:cxnSpLocks/>
          </p:cNvCxnSpPr>
          <p:nvPr/>
        </p:nvCxnSpPr>
        <p:spPr>
          <a:xfrm flipH="1">
            <a:off x="3435230" y="3418059"/>
            <a:ext cx="0" cy="240476"/>
          </a:xfrm>
          <a:prstGeom prst="line">
            <a:avLst/>
          </a:prstGeom>
          <a:ln w="254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连接符 185">
            <a:extLst>
              <a:ext uri="{FF2B5EF4-FFF2-40B4-BE49-F238E27FC236}">
                <a16:creationId xmlns:a16="http://schemas.microsoft.com/office/drawing/2014/main" id="{86402631-9843-4ED1-BA4C-A8F0B8C5CBB1}"/>
              </a:ext>
            </a:extLst>
          </p:cNvPr>
          <p:cNvCxnSpPr>
            <a:cxnSpLocks/>
          </p:cNvCxnSpPr>
          <p:nvPr/>
        </p:nvCxnSpPr>
        <p:spPr>
          <a:xfrm>
            <a:off x="3050633" y="3418058"/>
            <a:ext cx="384597" cy="0"/>
          </a:xfrm>
          <a:prstGeom prst="line">
            <a:avLst/>
          </a:prstGeom>
          <a:ln w="254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接连接符 186">
            <a:extLst>
              <a:ext uri="{FF2B5EF4-FFF2-40B4-BE49-F238E27FC236}">
                <a16:creationId xmlns:a16="http://schemas.microsoft.com/office/drawing/2014/main" id="{B10CA310-670E-48F8-9AB8-FCB2EDC6AEFE}"/>
              </a:ext>
            </a:extLst>
          </p:cNvPr>
          <p:cNvCxnSpPr>
            <a:cxnSpLocks/>
          </p:cNvCxnSpPr>
          <p:nvPr/>
        </p:nvCxnSpPr>
        <p:spPr>
          <a:xfrm flipH="1">
            <a:off x="3841344" y="3437881"/>
            <a:ext cx="0" cy="240476"/>
          </a:xfrm>
          <a:prstGeom prst="line">
            <a:avLst/>
          </a:prstGeom>
          <a:ln w="254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接连接符 187">
            <a:extLst>
              <a:ext uri="{FF2B5EF4-FFF2-40B4-BE49-F238E27FC236}">
                <a16:creationId xmlns:a16="http://schemas.microsoft.com/office/drawing/2014/main" id="{811322FF-A538-491E-AADB-5AC4C1098F9D}"/>
              </a:ext>
            </a:extLst>
          </p:cNvPr>
          <p:cNvCxnSpPr>
            <a:cxnSpLocks/>
          </p:cNvCxnSpPr>
          <p:nvPr/>
        </p:nvCxnSpPr>
        <p:spPr>
          <a:xfrm>
            <a:off x="3042422" y="3170197"/>
            <a:ext cx="1184343" cy="0"/>
          </a:xfrm>
          <a:prstGeom prst="line">
            <a:avLst/>
          </a:prstGeom>
          <a:ln w="254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连接符 188">
            <a:extLst>
              <a:ext uri="{FF2B5EF4-FFF2-40B4-BE49-F238E27FC236}">
                <a16:creationId xmlns:a16="http://schemas.microsoft.com/office/drawing/2014/main" id="{CA7F2280-C93A-49F4-893E-7E6993F854E2}"/>
              </a:ext>
            </a:extLst>
          </p:cNvPr>
          <p:cNvCxnSpPr>
            <a:cxnSpLocks/>
          </p:cNvCxnSpPr>
          <p:nvPr/>
        </p:nvCxnSpPr>
        <p:spPr>
          <a:xfrm flipH="1">
            <a:off x="4211570" y="3181441"/>
            <a:ext cx="0" cy="240476"/>
          </a:xfrm>
          <a:prstGeom prst="line">
            <a:avLst/>
          </a:prstGeom>
          <a:ln w="254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接连接符 189">
            <a:extLst>
              <a:ext uri="{FF2B5EF4-FFF2-40B4-BE49-F238E27FC236}">
                <a16:creationId xmlns:a16="http://schemas.microsoft.com/office/drawing/2014/main" id="{5B19843E-CD9D-41E1-9967-37100AFE407F}"/>
              </a:ext>
            </a:extLst>
          </p:cNvPr>
          <p:cNvCxnSpPr>
            <a:cxnSpLocks/>
          </p:cNvCxnSpPr>
          <p:nvPr/>
        </p:nvCxnSpPr>
        <p:spPr>
          <a:xfrm>
            <a:off x="2998790" y="3714280"/>
            <a:ext cx="384597" cy="0"/>
          </a:xfrm>
          <a:prstGeom prst="line">
            <a:avLst/>
          </a:prstGeom>
          <a:ln w="254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接连接符 190">
            <a:extLst>
              <a:ext uri="{FF2B5EF4-FFF2-40B4-BE49-F238E27FC236}">
                <a16:creationId xmlns:a16="http://schemas.microsoft.com/office/drawing/2014/main" id="{93F6CA5B-ED94-4151-98C1-6C341BD0DA87}"/>
              </a:ext>
            </a:extLst>
          </p:cNvPr>
          <p:cNvCxnSpPr>
            <a:cxnSpLocks/>
          </p:cNvCxnSpPr>
          <p:nvPr/>
        </p:nvCxnSpPr>
        <p:spPr>
          <a:xfrm>
            <a:off x="2593915" y="3962798"/>
            <a:ext cx="416642" cy="0"/>
          </a:xfrm>
          <a:prstGeom prst="line">
            <a:avLst/>
          </a:prstGeom>
          <a:ln w="254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连接符 191">
            <a:extLst>
              <a:ext uri="{FF2B5EF4-FFF2-40B4-BE49-F238E27FC236}">
                <a16:creationId xmlns:a16="http://schemas.microsoft.com/office/drawing/2014/main" id="{DF19869B-73F0-4347-9667-5B33FDD79C28}"/>
              </a:ext>
            </a:extLst>
          </p:cNvPr>
          <p:cNvCxnSpPr>
            <a:cxnSpLocks/>
          </p:cNvCxnSpPr>
          <p:nvPr/>
        </p:nvCxnSpPr>
        <p:spPr>
          <a:xfrm flipH="1">
            <a:off x="2224036" y="3464007"/>
            <a:ext cx="0" cy="240476"/>
          </a:xfrm>
          <a:prstGeom prst="line">
            <a:avLst/>
          </a:prstGeom>
          <a:ln w="254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接连接符 192">
            <a:extLst>
              <a:ext uri="{FF2B5EF4-FFF2-40B4-BE49-F238E27FC236}">
                <a16:creationId xmlns:a16="http://schemas.microsoft.com/office/drawing/2014/main" id="{1E6D7B09-F480-4E12-873F-D8243B734495}"/>
              </a:ext>
            </a:extLst>
          </p:cNvPr>
          <p:cNvCxnSpPr>
            <a:cxnSpLocks/>
          </p:cNvCxnSpPr>
          <p:nvPr/>
        </p:nvCxnSpPr>
        <p:spPr>
          <a:xfrm flipH="1">
            <a:off x="2607047" y="3704483"/>
            <a:ext cx="0" cy="240476"/>
          </a:xfrm>
          <a:prstGeom prst="line">
            <a:avLst/>
          </a:prstGeom>
          <a:ln w="254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连接符 193">
            <a:extLst>
              <a:ext uri="{FF2B5EF4-FFF2-40B4-BE49-F238E27FC236}">
                <a16:creationId xmlns:a16="http://schemas.microsoft.com/office/drawing/2014/main" id="{90E928F4-8FA8-4167-87F7-8AC63FE7B467}"/>
              </a:ext>
            </a:extLst>
          </p:cNvPr>
          <p:cNvCxnSpPr>
            <a:cxnSpLocks/>
          </p:cNvCxnSpPr>
          <p:nvPr/>
        </p:nvCxnSpPr>
        <p:spPr>
          <a:xfrm>
            <a:off x="2222450" y="3704483"/>
            <a:ext cx="384597" cy="0"/>
          </a:xfrm>
          <a:prstGeom prst="line">
            <a:avLst/>
          </a:prstGeom>
          <a:ln w="254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连接符 194">
            <a:extLst>
              <a:ext uri="{FF2B5EF4-FFF2-40B4-BE49-F238E27FC236}">
                <a16:creationId xmlns:a16="http://schemas.microsoft.com/office/drawing/2014/main" id="{FDD88609-8356-462E-8105-E3AC1CACC154}"/>
              </a:ext>
            </a:extLst>
          </p:cNvPr>
          <p:cNvCxnSpPr>
            <a:cxnSpLocks/>
          </p:cNvCxnSpPr>
          <p:nvPr/>
        </p:nvCxnSpPr>
        <p:spPr>
          <a:xfrm flipH="1">
            <a:off x="3013161" y="3724305"/>
            <a:ext cx="0" cy="240476"/>
          </a:xfrm>
          <a:prstGeom prst="line">
            <a:avLst/>
          </a:prstGeom>
          <a:ln w="254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接连接符 195">
            <a:extLst>
              <a:ext uri="{FF2B5EF4-FFF2-40B4-BE49-F238E27FC236}">
                <a16:creationId xmlns:a16="http://schemas.microsoft.com/office/drawing/2014/main" id="{01CAF34A-44DA-4949-A953-88BAE43AF64A}"/>
              </a:ext>
            </a:extLst>
          </p:cNvPr>
          <p:cNvCxnSpPr>
            <a:cxnSpLocks/>
          </p:cNvCxnSpPr>
          <p:nvPr/>
        </p:nvCxnSpPr>
        <p:spPr>
          <a:xfrm>
            <a:off x="2214239" y="3456621"/>
            <a:ext cx="1184343" cy="0"/>
          </a:xfrm>
          <a:prstGeom prst="line">
            <a:avLst/>
          </a:prstGeom>
          <a:ln w="254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连接符 196">
            <a:extLst>
              <a:ext uri="{FF2B5EF4-FFF2-40B4-BE49-F238E27FC236}">
                <a16:creationId xmlns:a16="http://schemas.microsoft.com/office/drawing/2014/main" id="{855B5D7C-EE0B-4860-B907-F555A6D46B92}"/>
              </a:ext>
            </a:extLst>
          </p:cNvPr>
          <p:cNvCxnSpPr>
            <a:cxnSpLocks/>
          </p:cNvCxnSpPr>
          <p:nvPr/>
        </p:nvCxnSpPr>
        <p:spPr>
          <a:xfrm flipH="1">
            <a:off x="3383387" y="3467866"/>
            <a:ext cx="0" cy="240476"/>
          </a:xfrm>
          <a:prstGeom prst="line">
            <a:avLst/>
          </a:prstGeom>
          <a:ln w="254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接连接符 197">
            <a:extLst>
              <a:ext uri="{FF2B5EF4-FFF2-40B4-BE49-F238E27FC236}">
                <a16:creationId xmlns:a16="http://schemas.microsoft.com/office/drawing/2014/main" id="{1B0F2433-B8AA-4449-B948-3349528CE065}"/>
              </a:ext>
            </a:extLst>
          </p:cNvPr>
          <p:cNvCxnSpPr>
            <a:cxnSpLocks/>
          </p:cNvCxnSpPr>
          <p:nvPr/>
        </p:nvCxnSpPr>
        <p:spPr>
          <a:xfrm>
            <a:off x="2983596" y="3119693"/>
            <a:ext cx="384597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接连接符 198">
            <a:extLst>
              <a:ext uri="{FF2B5EF4-FFF2-40B4-BE49-F238E27FC236}">
                <a16:creationId xmlns:a16="http://schemas.microsoft.com/office/drawing/2014/main" id="{9941538F-EB5E-45DE-86D9-AC0AD41A9A20}"/>
              </a:ext>
            </a:extLst>
          </p:cNvPr>
          <p:cNvCxnSpPr>
            <a:cxnSpLocks/>
          </p:cNvCxnSpPr>
          <p:nvPr/>
        </p:nvCxnSpPr>
        <p:spPr>
          <a:xfrm>
            <a:off x="2578720" y="3368211"/>
            <a:ext cx="416642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接连接符 199">
            <a:extLst>
              <a:ext uri="{FF2B5EF4-FFF2-40B4-BE49-F238E27FC236}">
                <a16:creationId xmlns:a16="http://schemas.microsoft.com/office/drawing/2014/main" id="{CDC24D72-018A-4126-BD2D-D4BBCD343EC4}"/>
              </a:ext>
            </a:extLst>
          </p:cNvPr>
          <p:cNvCxnSpPr>
            <a:cxnSpLocks/>
          </p:cNvCxnSpPr>
          <p:nvPr/>
        </p:nvCxnSpPr>
        <p:spPr>
          <a:xfrm flipH="1">
            <a:off x="2208842" y="2869420"/>
            <a:ext cx="0" cy="240476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接连接符 200">
            <a:extLst>
              <a:ext uri="{FF2B5EF4-FFF2-40B4-BE49-F238E27FC236}">
                <a16:creationId xmlns:a16="http://schemas.microsoft.com/office/drawing/2014/main" id="{14D5AEA4-B0FC-47D4-8497-959852704399}"/>
              </a:ext>
            </a:extLst>
          </p:cNvPr>
          <p:cNvCxnSpPr>
            <a:cxnSpLocks/>
          </p:cNvCxnSpPr>
          <p:nvPr/>
        </p:nvCxnSpPr>
        <p:spPr>
          <a:xfrm flipH="1">
            <a:off x="2591852" y="3109896"/>
            <a:ext cx="0" cy="240476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接连接符 201">
            <a:extLst>
              <a:ext uri="{FF2B5EF4-FFF2-40B4-BE49-F238E27FC236}">
                <a16:creationId xmlns:a16="http://schemas.microsoft.com/office/drawing/2014/main" id="{5D9B7B3E-204D-4B3F-AA57-E84A1580C4BB}"/>
              </a:ext>
            </a:extLst>
          </p:cNvPr>
          <p:cNvCxnSpPr>
            <a:cxnSpLocks/>
          </p:cNvCxnSpPr>
          <p:nvPr/>
        </p:nvCxnSpPr>
        <p:spPr>
          <a:xfrm>
            <a:off x="2207255" y="3109895"/>
            <a:ext cx="384597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接连接符 202">
            <a:extLst>
              <a:ext uri="{FF2B5EF4-FFF2-40B4-BE49-F238E27FC236}">
                <a16:creationId xmlns:a16="http://schemas.microsoft.com/office/drawing/2014/main" id="{F60E2113-4F9D-45F1-B939-F7B6CB6FD017}"/>
              </a:ext>
            </a:extLst>
          </p:cNvPr>
          <p:cNvCxnSpPr>
            <a:cxnSpLocks/>
          </p:cNvCxnSpPr>
          <p:nvPr/>
        </p:nvCxnSpPr>
        <p:spPr>
          <a:xfrm flipH="1">
            <a:off x="2997967" y="3129718"/>
            <a:ext cx="0" cy="240476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接连接符 203">
            <a:extLst>
              <a:ext uri="{FF2B5EF4-FFF2-40B4-BE49-F238E27FC236}">
                <a16:creationId xmlns:a16="http://schemas.microsoft.com/office/drawing/2014/main" id="{10D3772D-7E49-4219-A2E7-450F8F0E02E8}"/>
              </a:ext>
            </a:extLst>
          </p:cNvPr>
          <p:cNvCxnSpPr>
            <a:cxnSpLocks/>
          </p:cNvCxnSpPr>
          <p:nvPr/>
        </p:nvCxnSpPr>
        <p:spPr>
          <a:xfrm>
            <a:off x="2199044" y="2862034"/>
            <a:ext cx="1184343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连接符 204">
            <a:extLst>
              <a:ext uri="{FF2B5EF4-FFF2-40B4-BE49-F238E27FC236}">
                <a16:creationId xmlns:a16="http://schemas.microsoft.com/office/drawing/2014/main" id="{4BF667AB-EDAF-4EEF-89B8-68C2E5288664}"/>
              </a:ext>
            </a:extLst>
          </p:cNvPr>
          <p:cNvCxnSpPr>
            <a:cxnSpLocks/>
          </p:cNvCxnSpPr>
          <p:nvPr/>
        </p:nvCxnSpPr>
        <p:spPr>
          <a:xfrm flipH="1">
            <a:off x="3368193" y="2873278"/>
            <a:ext cx="0" cy="240476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接连接符 205">
            <a:extLst>
              <a:ext uri="{FF2B5EF4-FFF2-40B4-BE49-F238E27FC236}">
                <a16:creationId xmlns:a16="http://schemas.microsoft.com/office/drawing/2014/main" id="{5361B7B3-0D8E-4033-9295-9E39F6C61807}"/>
              </a:ext>
            </a:extLst>
          </p:cNvPr>
          <p:cNvCxnSpPr>
            <a:cxnSpLocks/>
          </p:cNvCxnSpPr>
          <p:nvPr/>
        </p:nvCxnSpPr>
        <p:spPr>
          <a:xfrm>
            <a:off x="4673859" y="3127078"/>
            <a:ext cx="384597" cy="0"/>
          </a:xfrm>
          <a:prstGeom prst="line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接连接符 206">
            <a:extLst>
              <a:ext uri="{FF2B5EF4-FFF2-40B4-BE49-F238E27FC236}">
                <a16:creationId xmlns:a16="http://schemas.microsoft.com/office/drawing/2014/main" id="{CC1F630C-4850-4B07-891A-0E108982033C}"/>
              </a:ext>
            </a:extLst>
          </p:cNvPr>
          <p:cNvCxnSpPr>
            <a:cxnSpLocks/>
          </p:cNvCxnSpPr>
          <p:nvPr/>
        </p:nvCxnSpPr>
        <p:spPr>
          <a:xfrm>
            <a:off x="4268983" y="3375596"/>
            <a:ext cx="416642" cy="0"/>
          </a:xfrm>
          <a:prstGeom prst="line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接连接符 207">
            <a:extLst>
              <a:ext uri="{FF2B5EF4-FFF2-40B4-BE49-F238E27FC236}">
                <a16:creationId xmlns:a16="http://schemas.microsoft.com/office/drawing/2014/main" id="{B48EF6D5-C548-45D5-8034-E5A55B2CB219}"/>
              </a:ext>
            </a:extLst>
          </p:cNvPr>
          <p:cNvCxnSpPr>
            <a:cxnSpLocks/>
          </p:cNvCxnSpPr>
          <p:nvPr/>
        </p:nvCxnSpPr>
        <p:spPr>
          <a:xfrm flipH="1">
            <a:off x="3899105" y="2876805"/>
            <a:ext cx="0" cy="240476"/>
          </a:xfrm>
          <a:prstGeom prst="line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接连接符 208">
            <a:extLst>
              <a:ext uri="{FF2B5EF4-FFF2-40B4-BE49-F238E27FC236}">
                <a16:creationId xmlns:a16="http://schemas.microsoft.com/office/drawing/2014/main" id="{0663B7F9-EBD1-4928-86F2-C275D134D441}"/>
              </a:ext>
            </a:extLst>
          </p:cNvPr>
          <p:cNvCxnSpPr>
            <a:cxnSpLocks/>
          </p:cNvCxnSpPr>
          <p:nvPr/>
        </p:nvCxnSpPr>
        <p:spPr>
          <a:xfrm flipH="1">
            <a:off x="4282115" y="3117281"/>
            <a:ext cx="0" cy="240476"/>
          </a:xfrm>
          <a:prstGeom prst="line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接连接符 209">
            <a:extLst>
              <a:ext uri="{FF2B5EF4-FFF2-40B4-BE49-F238E27FC236}">
                <a16:creationId xmlns:a16="http://schemas.microsoft.com/office/drawing/2014/main" id="{1D6F6134-8946-4148-BC90-163C8E6F2F65}"/>
              </a:ext>
            </a:extLst>
          </p:cNvPr>
          <p:cNvCxnSpPr>
            <a:cxnSpLocks/>
          </p:cNvCxnSpPr>
          <p:nvPr/>
        </p:nvCxnSpPr>
        <p:spPr>
          <a:xfrm>
            <a:off x="3897518" y="3117281"/>
            <a:ext cx="384597" cy="0"/>
          </a:xfrm>
          <a:prstGeom prst="line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接连接符 210">
            <a:extLst>
              <a:ext uri="{FF2B5EF4-FFF2-40B4-BE49-F238E27FC236}">
                <a16:creationId xmlns:a16="http://schemas.microsoft.com/office/drawing/2014/main" id="{B833E2D3-0505-4613-911D-CC2374E05664}"/>
              </a:ext>
            </a:extLst>
          </p:cNvPr>
          <p:cNvCxnSpPr>
            <a:cxnSpLocks/>
          </p:cNvCxnSpPr>
          <p:nvPr/>
        </p:nvCxnSpPr>
        <p:spPr>
          <a:xfrm flipH="1">
            <a:off x="4688230" y="3137103"/>
            <a:ext cx="0" cy="240476"/>
          </a:xfrm>
          <a:prstGeom prst="line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接连接符 211">
            <a:extLst>
              <a:ext uri="{FF2B5EF4-FFF2-40B4-BE49-F238E27FC236}">
                <a16:creationId xmlns:a16="http://schemas.microsoft.com/office/drawing/2014/main" id="{237B4E00-A8C0-464E-BAD4-AB08184648AA}"/>
              </a:ext>
            </a:extLst>
          </p:cNvPr>
          <p:cNvCxnSpPr>
            <a:cxnSpLocks/>
          </p:cNvCxnSpPr>
          <p:nvPr/>
        </p:nvCxnSpPr>
        <p:spPr>
          <a:xfrm>
            <a:off x="3889307" y="2869419"/>
            <a:ext cx="1184343" cy="0"/>
          </a:xfrm>
          <a:prstGeom prst="line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接连接符 212">
            <a:extLst>
              <a:ext uri="{FF2B5EF4-FFF2-40B4-BE49-F238E27FC236}">
                <a16:creationId xmlns:a16="http://schemas.microsoft.com/office/drawing/2014/main" id="{89C0A6A5-F819-430B-815E-19DD884A0288}"/>
              </a:ext>
            </a:extLst>
          </p:cNvPr>
          <p:cNvCxnSpPr>
            <a:cxnSpLocks/>
          </p:cNvCxnSpPr>
          <p:nvPr/>
        </p:nvCxnSpPr>
        <p:spPr>
          <a:xfrm flipH="1">
            <a:off x="5058456" y="2880664"/>
            <a:ext cx="0" cy="240476"/>
          </a:xfrm>
          <a:prstGeom prst="line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接连接符 213">
            <a:extLst>
              <a:ext uri="{FF2B5EF4-FFF2-40B4-BE49-F238E27FC236}">
                <a16:creationId xmlns:a16="http://schemas.microsoft.com/office/drawing/2014/main" id="{0026A79E-EFD7-4CF7-A6D1-364ECF2462A3}"/>
              </a:ext>
            </a:extLst>
          </p:cNvPr>
          <p:cNvCxnSpPr>
            <a:cxnSpLocks/>
          </p:cNvCxnSpPr>
          <p:nvPr/>
        </p:nvCxnSpPr>
        <p:spPr>
          <a:xfrm>
            <a:off x="3826973" y="2829409"/>
            <a:ext cx="384597" cy="0"/>
          </a:xfrm>
          <a:prstGeom prst="line">
            <a:avLst/>
          </a:prstGeom>
          <a:ln w="25400">
            <a:solidFill>
              <a:srgbClr val="FF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直接连接符 214">
            <a:extLst>
              <a:ext uri="{FF2B5EF4-FFF2-40B4-BE49-F238E27FC236}">
                <a16:creationId xmlns:a16="http://schemas.microsoft.com/office/drawing/2014/main" id="{53881270-5177-4899-8534-120544DA40A3}"/>
              </a:ext>
            </a:extLst>
          </p:cNvPr>
          <p:cNvCxnSpPr>
            <a:cxnSpLocks/>
          </p:cNvCxnSpPr>
          <p:nvPr/>
        </p:nvCxnSpPr>
        <p:spPr>
          <a:xfrm>
            <a:off x="3422098" y="3077927"/>
            <a:ext cx="416642" cy="0"/>
          </a:xfrm>
          <a:prstGeom prst="line">
            <a:avLst/>
          </a:prstGeom>
          <a:ln w="25400">
            <a:solidFill>
              <a:srgbClr val="FF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直接连接符 215">
            <a:extLst>
              <a:ext uri="{FF2B5EF4-FFF2-40B4-BE49-F238E27FC236}">
                <a16:creationId xmlns:a16="http://schemas.microsoft.com/office/drawing/2014/main" id="{35AD15AB-97F2-4496-8AB4-055C63109FF3}"/>
              </a:ext>
            </a:extLst>
          </p:cNvPr>
          <p:cNvCxnSpPr>
            <a:cxnSpLocks/>
          </p:cNvCxnSpPr>
          <p:nvPr/>
        </p:nvCxnSpPr>
        <p:spPr>
          <a:xfrm flipH="1">
            <a:off x="3052219" y="2579136"/>
            <a:ext cx="0" cy="240476"/>
          </a:xfrm>
          <a:prstGeom prst="line">
            <a:avLst/>
          </a:prstGeom>
          <a:ln w="25400">
            <a:solidFill>
              <a:srgbClr val="FF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直接连接符 216">
            <a:extLst>
              <a:ext uri="{FF2B5EF4-FFF2-40B4-BE49-F238E27FC236}">
                <a16:creationId xmlns:a16="http://schemas.microsoft.com/office/drawing/2014/main" id="{47EC20A4-E075-4CF4-8579-6E36AE3D948A}"/>
              </a:ext>
            </a:extLst>
          </p:cNvPr>
          <p:cNvCxnSpPr>
            <a:cxnSpLocks/>
          </p:cNvCxnSpPr>
          <p:nvPr/>
        </p:nvCxnSpPr>
        <p:spPr>
          <a:xfrm flipH="1">
            <a:off x="3435230" y="2819612"/>
            <a:ext cx="0" cy="240476"/>
          </a:xfrm>
          <a:prstGeom prst="line">
            <a:avLst/>
          </a:prstGeom>
          <a:ln w="25400">
            <a:solidFill>
              <a:srgbClr val="FF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接连接符 217">
            <a:extLst>
              <a:ext uri="{FF2B5EF4-FFF2-40B4-BE49-F238E27FC236}">
                <a16:creationId xmlns:a16="http://schemas.microsoft.com/office/drawing/2014/main" id="{32B50192-7A27-4731-9E0E-5689B32C9DBF}"/>
              </a:ext>
            </a:extLst>
          </p:cNvPr>
          <p:cNvCxnSpPr>
            <a:cxnSpLocks/>
          </p:cNvCxnSpPr>
          <p:nvPr/>
        </p:nvCxnSpPr>
        <p:spPr>
          <a:xfrm>
            <a:off x="3050633" y="2819612"/>
            <a:ext cx="384597" cy="0"/>
          </a:xfrm>
          <a:prstGeom prst="line">
            <a:avLst/>
          </a:prstGeom>
          <a:ln w="25400">
            <a:solidFill>
              <a:srgbClr val="FF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直接连接符 218">
            <a:extLst>
              <a:ext uri="{FF2B5EF4-FFF2-40B4-BE49-F238E27FC236}">
                <a16:creationId xmlns:a16="http://schemas.microsoft.com/office/drawing/2014/main" id="{D2228906-E6A8-43DA-96C9-FDAC638D9BFA}"/>
              </a:ext>
            </a:extLst>
          </p:cNvPr>
          <p:cNvCxnSpPr>
            <a:cxnSpLocks/>
          </p:cNvCxnSpPr>
          <p:nvPr/>
        </p:nvCxnSpPr>
        <p:spPr>
          <a:xfrm flipH="1">
            <a:off x="3841344" y="2839434"/>
            <a:ext cx="0" cy="240476"/>
          </a:xfrm>
          <a:prstGeom prst="line">
            <a:avLst/>
          </a:prstGeom>
          <a:ln w="25400">
            <a:solidFill>
              <a:srgbClr val="FF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接连接符 219">
            <a:extLst>
              <a:ext uri="{FF2B5EF4-FFF2-40B4-BE49-F238E27FC236}">
                <a16:creationId xmlns:a16="http://schemas.microsoft.com/office/drawing/2014/main" id="{43C30F47-2FCD-47E7-8A9D-DFCB3C9B76BD}"/>
              </a:ext>
            </a:extLst>
          </p:cNvPr>
          <p:cNvCxnSpPr>
            <a:cxnSpLocks/>
          </p:cNvCxnSpPr>
          <p:nvPr/>
        </p:nvCxnSpPr>
        <p:spPr>
          <a:xfrm>
            <a:off x="3042422" y="2571750"/>
            <a:ext cx="1184343" cy="0"/>
          </a:xfrm>
          <a:prstGeom prst="line">
            <a:avLst/>
          </a:prstGeom>
          <a:ln w="25400">
            <a:solidFill>
              <a:srgbClr val="FF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直接连接符 220">
            <a:extLst>
              <a:ext uri="{FF2B5EF4-FFF2-40B4-BE49-F238E27FC236}">
                <a16:creationId xmlns:a16="http://schemas.microsoft.com/office/drawing/2014/main" id="{15F89BA7-8F86-44BD-BF36-190F729DDC51}"/>
              </a:ext>
            </a:extLst>
          </p:cNvPr>
          <p:cNvCxnSpPr>
            <a:cxnSpLocks/>
          </p:cNvCxnSpPr>
          <p:nvPr/>
        </p:nvCxnSpPr>
        <p:spPr>
          <a:xfrm flipH="1">
            <a:off x="4211570" y="2582995"/>
            <a:ext cx="0" cy="240476"/>
          </a:xfrm>
          <a:prstGeom prst="line">
            <a:avLst/>
          </a:prstGeom>
          <a:ln w="25400">
            <a:solidFill>
              <a:srgbClr val="FF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接连接符 221">
            <a:extLst>
              <a:ext uri="{FF2B5EF4-FFF2-40B4-BE49-F238E27FC236}">
                <a16:creationId xmlns:a16="http://schemas.microsoft.com/office/drawing/2014/main" id="{2FD445FA-EF25-4AE6-9DD0-9237C2A2BB6F}"/>
              </a:ext>
            </a:extLst>
          </p:cNvPr>
          <p:cNvCxnSpPr>
            <a:cxnSpLocks/>
          </p:cNvCxnSpPr>
          <p:nvPr/>
        </p:nvCxnSpPr>
        <p:spPr>
          <a:xfrm>
            <a:off x="5495018" y="2846591"/>
            <a:ext cx="384597" cy="0"/>
          </a:xfrm>
          <a:prstGeom prst="line">
            <a:avLst/>
          </a:prstGeom>
          <a:ln w="25400">
            <a:solidFill>
              <a:srgbClr val="FF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接连接符 222">
            <a:extLst>
              <a:ext uri="{FF2B5EF4-FFF2-40B4-BE49-F238E27FC236}">
                <a16:creationId xmlns:a16="http://schemas.microsoft.com/office/drawing/2014/main" id="{C5616154-ABF2-42A6-B164-28C5ABD4A218}"/>
              </a:ext>
            </a:extLst>
          </p:cNvPr>
          <p:cNvCxnSpPr>
            <a:cxnSpLocks/>
          </p:cNvCxnSpPr>
          <p:nvPr/>
        </p:nvCxnSpPr>
        <p:spPr>
          <a:xfrm>
            <a:off x="5090143" y="3095110"/>
            <a:ext cx="416642" cy="0"/>
          </a:xfrm>
          <a:prstGeom prst="line">
            <a:avLst/>
          </a:prstGeom>
          <a:ln w="25400">
            <a:solidFill>
              <a:srgbClr val="FF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直接连接符 223">
            <a:extLst>
              <a:ext uri="{FF2B5EF4-FFF2-40B4-BE49-F238E27FC236}">
                <a16:creationId xmlns:a16="http://schemas.microsoft.com/office/drawing/2014/main" id="{30A6458A-00FF-4CEC-AAB3-B0D7636AD74A}"/>
              </a:ext>
            </a:extLst>
          </p:cNvPr>
          <p:cNvCxnSpPr>
            <a:cxnSpLocks/>
          </p:cNvCxnSpPr>
          <p:nvPr/>
        </p:nvCxnSpPr>
        <p:spPr>
          <a:xfrm flipH="1">
            <a:off x="4720264" y="2596318"/>
            <a:ext cx="0" cy="240476"/>
          </a:xfrm>
          <a:prstGeom prst="line">
            <a:avLst/>
          </a:prstGeom>
          <a:ln w="25400">
            <a:solidFill>
              <a:srgbClr val="FF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直接连接符 224">
            <a:extLst>
              <a:ext uri="{FF2B5EF4-FFF2-40B4-BE49-F238E27FC236}">
                <a16:creationId xmlns:a16="http://schemas.microsoft.com/office/drawing/2014/main" id="{66777D75-8FBE-452E-9A73-6E87C7BE0BAA}"/>
              </a:ext>
            </a:extLst>
          </p:cNvPr>
          <p:cNvCxnSpPr>
            <a:cxnSpLocks/>
          </p:cNvCxnSpPr>
          <p:nvPr/>
        </p:nvCxnSpPr>
        <p:spPr>
          <a:xfrm flipH="1">
            <a:off x="5103275" y="2836795"/>
            <a:ext cx="0" cy="240476"/>
          </a:xfrm>
          <a:prstGeom prst="line">
            <a:avLst/>
          </a:prstGeom>
          <a:ln w="25400">
            <a:solidFill>
              <a:srgbClr val="FF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直接连接符 225">
            <a:extLst>
              <a:ext uri="{FF2B5EF4-FFF2-40B4-BE49-F238E27FC236}">
                <a16:creationId xmlns:a16="http://schemas.microsoft.com/office/drawing/2014/main" id="{B1FFB501-B06E-4507-BD6F-052DFDC456E5}"/>
              </a:ext>
            </a:extLst>
          </p:cNvPr>
          <p:cNvCxnSpPr>
            <a:cxnSpLocks/>
          </p:cNvCxnSpPr>
          <p:nvPr/>
        </p:nvCxnSpPr>
        <p:spPr>
          <a:xfrm>
            <a:off x="4718678" y="2836794"/>
            <a:ext cx="384597" cy="0"/>
          </a:xfrm>
          <a:prstGeom prst="line">
            <a:avLst/>
          </a:prstGeom>
          <a:ln w="25400">
            <a:solidFill>
              <a:srgbClr val="FF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接连接符 226">
            <a:extLst>
              <a:ext uri="{FF2B5EF4-FFF2-40B4-BE49-F238E27FC236}">
                <a16:creationId xmlns:a16="http://schemas.microsoft.com/office/drawing/2014/main" id="{3D3E71DF-4654-4CFD-BC1B-399C0E65CF00}"/>
              </a:ext>
            </a:extLst>
          </p:cNvPr>
          <p:cNvCxnSpPr>
            <a:cxnSpLocks/>
          </p:cNvCxnSpPr>
          <p:nvPr/>
        </p:nvCxnSpPr>
        <p:spPr>
          <a:xfrm flipH="1">
            <a:off x="5509389" y="2856616"/>
            <a:ext cx="0" cy="240476"/>
          </a:xfrm>
          <a:prstGeom prst="line">
            <a:avLst/>
          </a:prstGeom>
          <a:ln w="25400">
            <a:solidFill>
              <a:srgbClr val="FF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接连接符 227">
            <a:extLst>
              <a:ext uri="{FF2B5EF4-FFF2-40B4-BE49-F238E27FC236}">
                <a16:creationId xmlns:a16="http://schemas.microsoft.com/office/drawing/2014/main" id="{CD407D36-1AC4-4F08-8EBE-E6819F6B5257}"/>
              </a:ext>
            </a:extLst>
          </p:cNvPr>
          <p:cNvCxnSpPr>
            <a:cxnSpLocks/>
          </p:cNvCxnSpPr>
          <p:nvPr/>
        </p:nvCxnSpPr>
        <p:spPr>
          <a:xfrm>
            <a:off x="4710467" y="2588933"/>
            <a:ext cx="1184343" cy="0"/>
          </a:xfrm>
          <a:prstGeom prst="line">
            <a:avLst/>
          </a:prstGeom>
          <a:ln w="25400">
            <a:solidFill>
              <a:srgbClr val="FF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接连接符 228">
            <a:extLst>
              <a:ext uri="{FF2B5EF4-FFF2-40B4-BE49-F238E27FC236}">
                <a16:creationId xmlns:a16="http://schemas.microsoft.com/office/drawing/2014/main" id="{AD442619-E46C-47D5-9A5D-65ACAF43134F}"/>
              </a:ext>
            </a:extLst>
          </p:cNvPr>
          <p:cNvCxnSpPr>
            <a:cxnSpLocks/>
          </p:cNvCxnSpPr>
          <p:nvPr/>
        </p:nvCxnSpPr>
        <p:spPr>
          <a:xfrm flipH="1">
            <a:off x="5879615" y="2600177"/>
            <a:ext cx="0" cy="240476"/>
          </a:xfrm>
          <a:prstGeom prst="line">
            <a:avLst/>
          </a:prstGeom>
          <a:ln w="25400">
            <a:solidFill>
              <a:srgbClr val="FF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接连接符 229">
            <a:extLst>
              <a:ext uri="{FF2B5EF4-FFF2-40B4-BE49-F238E27FC236}">
                <a16:creationId xmlns:a16="http://schemas.microsoft.com/office/drawing/2014/main" id="{DAB3DFA6-AD60-411A-A33E-7C26671ADDD0}"/>
              </a:ext>
            </a:extLst>
          </p:cNvPr>
          <p:cNvCxnSpPr>
            <a:cxnSpLocks/>
          </p:cNvCxnSpPr>
          <p:nvPr/>
        </p:nvCxnSpPr>
        <p:spPr>
          <a:xfrm>
            <a:off x="4658665" y="2535495"/>
            <a:ext cx="384597" cy="0"/>
          </a:xfrm>
          <a:prstGeom prst="line">
            <a:avLst/>
          </a:prstGeom>
          <a:ln w="25400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接连接符 230">
            <a:extLst>
              <a:ext uri="{FF2B5EF4-FFF2-40B4-BE49-F238E27FC236}">
                <a16:creationId xmlns:a16="http://schemas.microsoft.com/office/drawing/2014/main" id="{B0C8C70C-318D-4116-A80B-1AD2A1E286A1}"/>
              </a:ext>
            </a:extLst>
          </p:cNvPr>
          <p:cNvCxnSpPr>
            <a:cxnSpLocks/>
          </p:cNvCxnSpPr>
          <p:nvPr/>
        </p:nvCxnSpPr>
        <p:spPr>
          <a:xfrm>
            <a:off x="4253789" y="2784014"/>
            <a:ext cx="416642" cy="0"/>
          </a:xfrm>
          <a:prstGeom prst="line">
            <a:avLst/>
          </a:prstGeom>
          <a:ln w="25400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直接连接符 231">
            <a:extLst>
              <a:ext uri="{FF2B5EF4-FFF2-40B4-BE49-F238E27FC236}">
                <a16:creationId xmlns:a16="http://schemas.microsoft.com/office/drawing/2014/main" id="{A356C3BD-0C9F-422C-BC42-83CD4969A65F}"/>
              </a:ext>
            </a:extLst>
          </p:cNvPr>
          <p:cNvCxnSpPr>
            <a:cxnSpLocks/>
          </p:cNvCxnSpPr>
          <p:nvPr/>
        </p:nvCxnSpPr>
        <p:spPr>
          <a:xfrm flipH="1">
            <a:off x="3883910" y="2285222"/>
            <a:ext cx="0" cy="240476"/>
          </a:xfrm>
          <a:prstGeom prst="line">
            <a:avLst/>
          </a:prstGeom>
          <a:ln w="25400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接连接符 232">
            <a:extLst>
              <a:ext uri="{FF2B5EF4-FFF2-40B4-BE49-F238E27FC236}">
                <a16:creationId xmlns:a16="http://schemas.microsoft.com/office/drawing/2014/main" id="{332E1865-D014-4CE9-BE95-F4CCDEAF1CF0}"/>
              </a:ext>
            </a:extLst>
          </p:cNvPr>
          <p:cNvCxnSpPr>
            <a:cxnSpLocks/>
          </p:cNvCxnSpPr>
          <p:nvPr/>
        </p:nvCxnSpPr>
        <p:spPr>
          <a:xfrm flipH="1">
            <a:off x="4266921" y="2542843"/>
            <a:ext cx="0" cy="240476"/>
          </a:xfrm>
          <a:prstGeom prst="line">
            <a:avLst/>
          </a:prstGeom>
          <a:ln w="25400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直接连接符 233">
            <a:extLst>
              <a:ext uri="{FF2B5EF4-FFF2-40B4-BE49-F238E27FC236}">
                <a16:creationId xmlns:a16="http://schemas.microsoft.com/office/drawing/2014/main" id="{8B4930F7-1424-4C98-8D7C-4F4F6FB43BFE}"/>
              </a:ext>
            </a:extLst>
          </p:cNvPr>
          <p:cNvCxnSpPr>
            <a:cxnSpLocks/>
          </p:cNvCxnSpPr>
          <p:nvPr/>
        </p:nvCxnSpPr>
        <p:spPr>
          <a:xfrm>
            <a:off x="3882324" y="2537945"/>
            <a:ext cx="384597" cy="0"/>
          </a:xfrm>
          <a:prstGeom prst="line">
            <a:avLst/>
          </a:prstGeom>
          <a:ln w="25400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直接连接符 234">
            <a:extLst>
              <a:ext uri="{FF2B5EF4-FFF2-40B4-BE49-F238E27FC236}">
                <a16:creationId xmlns:a16="http://schemas.microsoft.com/office/drawing/2014/main" id="{87AA3C07-DB05-49D6-A40C-378DB1DFE8B2}"/>
              </a:ext>
            </a:extLst>
          </p:cNvPr>
          <p:cNvCxnSpPr>
            <a:cxnSpLocks/>
          </p:cNvCxnSpPr>
          <p:nvPr/>
        </p:nvCxnSpPr>
        <p:spPr>
          <a:xfrm flipH="1">
            <a:off x="4673036" y="2545520"/>
            <a:ext cx="0" cy="240476"/>
          </a:xfrm>
          <a:prstGeom prst="line">
            <a:avLst/>
          </a:prstGeom>
          <a:ln w="25400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直接连接符 235">
            <a:extLst>
              <a:ext uri="{FF2B5EF4-FFF2-40B4-BE49-F238E27FC236}">
                <a16:creationId xmlns:a16="http://schemas.microsoft.com/office/drawing/2014/main" id="{AC1E6D0B-72DF-4E99-BB41-E6A6B1E2D317}"/>
              </a:ext>
            </a:extLst>
          </p:cNvPr>
          <p:cNvCxnSpPr>
            <a:cxnSpLocks/>
          </p:cNvCxnSpPr>
          <p:nvPr/>
        </p:nvCxnSpPr>
        <p:spPr>
          <a:xfrm>
            <a:off x="3874113" y="2290083"/>
            <a:ext cx="1184343" cy="0"/>
          </a:xfrm>
          <a:prstGeom prst="line">
            <a:avLst/>
          </a:prstGeom>
          <a:ln w="25400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直接连接符 236">
            <a:extLst>
              <a:ext uri="{FF2B5EF4-FFF2-40B4-BE49-F238E27FC236}">
                <a16:creationId xmlns:a16="http://schemas.microsoft.com/office/drawing/2014/main" id="{C5377F6A-5F7C-446A-B6BC-63F7EF784BA3}"/>
              </a:ext>
            </a:extLst>
          </p:cNvPr>
          <p:cNvCxnSpPr>
            <a:cxnSpLocks/>
          </p:cNvCxnSpPr>
          <p:nvPr/>
        </p:nvCxnSpPr>
        <p:spPr>
          <a:xfrm flipH="1">
            <a:off x="5043262" y="2306226"/>
            <a:ext cx="0" cy="240476"/>
          </a:xfrm>
          <a:prstGeom prst="line">
            <a:avLst/>
          </a:prstGeom>
          <a:ln w="25400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直接连接符 237">
            <a:extLst>
              <a:ext uri="{FF2B5EF4-FFF2-40B4-BE49-F238E27FC236}">
                <a16:creationId xmlns:a16="http://schemas.microsoft.com/office/drawing/2014/main" id="{B3B68633-C9FA-4E38-96B2-E4231F7ED7D5}"/>
              </a:ext>
            </a:extLst>
          </p:cNvPr>
          <p:cNvCxnSpPr>
            <a:cxnSpLocks/>
          </p:cNvCxnSpPr>
          <p:nvPr/>
        </p:nvCxnSpPr>
        <p:spPr>
          <a:xfrm>
            <a:off x="6317978" y="2558322"/>
            <a:ext cx="384597" cy="0"/>
          </a:xfrm>
          <a:prstGeom prst="line">
            <a:avLst/>
          </a:prstGeom>
          <a:ln w="25400">
            <a:solidFill>
              <a:srgbClr val="00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A995D181-D057-4B4C-828F-DCE0C6F37514}"/>
              </a:ext>
            </a:extLst>
          </p:cNvPr>
          <p:cNvCxnSpPr>
            <a:cxnSpLocks/>
          </p:cNvCxnSpPr>
          <p:nvPr/>
        </p:nvCxnSpPr>
        <p:spPr>
          <a:xfrm>
            <a:off x="5913103" y="2806841"/>
            <a:ext cx="416642" cy="0"/>
          </a:xfrm>
          <a:prstGeom prst="line">
            <a:avLst/>
          </a:prstGeom>
          <a:ln w="25400">
            <a:solidFill>
              <a:srgbClr val="00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直接连接符 239">
            <a:extLst>
              <a:ext uri="{FF2B5EF4-FFF2-40B4-BE49-F238E27FC236}">
                <a16:creationId xmlns:a16="http://schemas.microsoft.com/office/drawing/2014/main" id="{DEF79FDF-B347-41CC-9062-B22C2DE9827B}"/>
              </a:ext>
            </a:extLst>
          </p:cNvPr>
          <p:cNvCxnSpPr>
            <a:cxnSpLocks/>
          </p:cNvCxnSpPr>
          <p:nvPr/>
        </p:nvCxnSpPr>
        <p:spPr>
          <a:xfrm flipH="1">
            <a:off x="5543224" y="2308049"/>
            <a:ext cx="0" cy="240476"/>
          </a:xfrm>
          <a:prstGeom prst="line">
            <a:avLst/>
          </a:prstGeom>
          <a:ln w="25400">
            <a:solidFill>
              <a:srgbClr val="00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直接连接符 240">
            <a:extLst>
              <a:ext uri="{FF2B5EF4-FFF2-40B4-BE49-F238E27FC236}">
                <a16:creationId xmlns:a16="http://schemas.microsoft.com/office/drawing/2014/main" id="{60433E2C-8248-4300-891F-8FB9ED8CD0FF}"/>
              </a:ext>
            </a:extLst>
          </p:cNvPr>
          <p:cNvCxnSpPr>
            <a:cxnSpLocks/>
          </p:cNvCxnSpPr>
          <p:nvPr/>
        </p:nvCxnSpPr>
        <p:spPr>
          <a:xfrm flipH="1">
            <a:off x="5926235" y="2548525"/>
            <a:ext cx="0" cy="240476"/>
          </a:xfrm>
          <a:prstGeom prst="line">
            <a:avLst/>
          </a:prstGeom>
          <a:ln w="25400">
            <a:solidFill>
              <a:srgbClr val="00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直接连接符 241">
            <a:extLst>
              <a:ext uri="{FF2B5EF4-FFF2-40B4-BE49-F238E27FC236}">
                <a16:creationId xmlns:a16="http://schemas.microsoft.com/office/drawing/2014/main" id="{37671178-43DE-4253-8572-BC3C70D0FC33}"/>
              </a:ext>
            </a:extLst>
          </p:cNvPr>
          <p:cNvCxnSpPr>
            <a:cxnSpLocks/>
          </p:cNvCxnSpPr>
          <p:nvPr/>
        </p:nvCxnSpPr>
        <p:spPr>
          <a:xfrm>
            <a:off x="5541638" y="2548525"/>
            <a:ext cx="384597" cy="0"/>
          </a:xfrm>
          <a:prstGeom prst="line">
            <a:avLst/>
          </a:prstGeom>
          <a:ln w="25400">
            <a:solidFill>
              <a:srgbClr val="00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接连接符 242">
            <a:extLst>
              <a:ext uri="{FF2B5EF4-FFF2-40B4-BE49-F238E27FC236}">
                <a16:creationId xmlns:a16="http://schemas.microsoft.com/office/drawing/2014/main" id="{55AEA4C9-4EF1-489E-9C35-7FBA86FC1175}"/>
              </a:ext>
            </a:extLst>
          </p:cNvPr>
          <p:cNvCxnSpPr>
            <a:cxnSpLocks/>
          </p:cNvCxnSpPr>
          <p:nvPr/>
        </p:nvCxnSpPr>
        <p:spPr>
          <a:xfrm flipH="1">
            <a:off x="6332349" y="2568347"/>
            <a:ext cx="0" cy="240476"/>
          </a:xfrm>
          <a:prstGeom prst="line">
            <a:avLst/>
          </a:prstGeom>
          <a:ln w="25400">
            <a:solidFill>
              <a:srgbClr val="00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接连接符 243">
            <a:extLst>
              <a:ext uri="{FF2B5EF4-FFF2-40B4-BE49-F238E27FC236}">
                <a16:creationId xmlns:a16="http://schemas.microsoft.com/office/drawing/2014/main" id="{A218CC5E-1123-4101-B7FE-A4F29E6B1C5F}"/>
              </a:ext>
            </a:extLst>
          </p:cNvPr>
          <p:cNvCxnSpPr>
            <a:cxnSpLocks/>
          </p:cNvCxnSpPr>
          <p:nvPr/>
        </p:nvCxnSpPr>
        <p:spPr>
          <a:xfrm>
            <a:off x="5533427" y="2300663"/>
            <a:ext cx="1184343" cy="0"/>
          </a:xfrm>
          <a:prstGeom prst="line">
            <a:avLst/>
          </a:prstGeom>
          <a:ln w="25400">
            <a:solidFill>
              <a:srgbClr val="00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接连接符 244">
            <a:extLst>
              <a:ext uri="{FF2B5EF4-FFF2-40B4-BE49-F238E27FC236}">
                <a16:creationId xmlns:a16="http://schemas.microsoft.com/office/drawing/2014/main" id="{D434B3CC-0B02-4C76-B257-DB803D1B2F9E}"/>
              </a:ext>
            </a:extLst>
          </p:cNvPr>
          <p:cNvCxnSpPr>
            <a:cxnSpLocks/>
          </p:cNvCxnSpPr>
          <p:nvPr/>
        </p:nvCxnSpPr>
        <p:spPr>
          <a:xfrm flipH="1">
            <a:off x="6702575" y="2311908"/>
            <a:ext cx="0" cy="240476"/>
          </a:xfrm>
          <a:prstGeom prst="line">
            <a:avLst/>
          </a:prstGeom>
          <a:ln w="25400">
            <a:solidFill>
              <a:srgbClr val="00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直接连接符 245">
            <a:extLst>
              <a:ext uri="{FF2B5EF4-FFF2-40B4-BE49-F238E27FC236}">
                <a16:creationId xmlns:a16="http://schemas.microsoft.com/office/drawing/2014/main" id="{DD00075B-5029-44CE-945E-3BDF2586E458}"/>
              </a:ext>
            </a:extLst>
          </p:cNvPr>
          <p:cNvCxnSpPr>
            <a:cxnSpLocks/>
          </p:cNvCxnSpPr>
          <p:nvPr/>
        </p:nvCxnSpPr>
        <p:spPr>
          <a:xfrm>
            <a:off x="5479824" y="2253043"/>
            <a:ext cx="384597" cy="0"/>
          </a:xfrm>
          <a:prstGeom prst="line">
            <a:avLst/>
          </a:prstGeom>
          <a:ln w="25400">
            <a:solidFill>
              <a:srgbClr val="FF99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直接连接符 246">
            <a:extLst>
              <a:ext uri="{FF2B5EF4-FFF2-40B4-BE49-F238E27FC236}">
                <a16:creationId xmlns:a16="http://schemas.microsoft.com/office/drawing/2014/main" id="{69EF7C26-833D-40D7-9C23-B3932275129A}"/>
              </a:ext>
            </a:extLst>
          </p:cNvPr>
          <p:cNvCxnSpPr>
            <a:cxnSpLocks/>
          </p:cNvCxnSpPr>
          <p:nvPr/>
        </p:nvCxnSpPr>
        <p:spPr>
          <a:xfrm>
            <a:off x="5074948" y="2472170"/>
            <a:ext cx="416642" cy="0"/>
          </a:xfrm>
          <a:prstGeom prst="line">
            <a:avLst/>
          </a:prstGeom>
          <a:ln w="25400">
            <a:solidFill>
              <a:srgbClr val="FF99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接连接符 247">
            <a:extLst>
              <a:ext uri="{FF2B5EF4-FFF2-40B4-BE49-F238E27FC236}">
                <a16:creationId xmlns:a16="http://schemas.microsoft.com/office/drawing/2014/main" id="{EE079384-22BF-474C-A196-E94B2C725A6D}"/>
              </a:ext>
            </a:extLst>
          </p:cNvPr>
          <p:cNvCxnSpPr>
            <a:cxnSpLocks/>
          </p:cNvCxnSpPr>
          <p:nvPr/>
        </p:nvCxnSpPr>
        <p:spPr>
          <a:xfrm flipH="1">
            <a:off x="4705070" y="2002770"/>
            <a:ext cx="0" cy="240476"/>
          </a:xfrm>
          <a:prstGeom prst="line">
            <a:avLst/>
          </a:prstGeom>
          <a:ln w="25400">
            <a:solidFill>
              <a:srgbClr val="FF99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直接连接符 249">
            <a:extLst>
              <a:ext uri="{FF2B5EF4-FFF2-40B4-BE49-F238E27FC236}">
                <a16:creationId xmlns:a16="http://schemas.microsoft.com/office/drawing/2014/main" id="{EDB302ED-70FC-4744-8478-F85EB261E6BB}"/>
              </a:ext>
            </a:extLst>
          </p:cNvPr>
          <p:cNvCxnSpPr>
            <a:cxnSpLocks/>
          </p:cNvCxnSpPr>
          <p:nvPr/>
        </p:nvCxnSpPr>
        <p:spPr>
          <a:xfrm>
            <a:off x="4703483" y="2243246"/>
            <a:ext cx="384597" cy="0"/>
          </a:xfrm>
          <a:prstGeom prst="line">
            <a:avLst/>
          </a:prstGeom>
          <a:ln w="25400">
            <a:solidFill>
              <a:srgbClr val="FF99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直接连接符 250">
            <a:extLst>
              <a:ext uri="{FF2B5EF4-FFF2-40B4-BE49-F238E27FC236}">
                <a16:creationId xmlns:a16="http://schemas.microsoft.com/office/drawing/2014/main" id="{131B0F9E-2E76-43E8-83E2-9CBD1A0D9965}"/>
              </a:ext>
            </a:extLst>
          </p:cNvPr>
          <p:cNvCxnSpPr>
            <a:cxnSpLocks/>
          </p:cNvCxnSpPr>
          <p:nvPr/>
        </p:nvCxnSpPr>
        <p:spPr>
          <a:xfrm flipH="1">
            <a:off x="5494195" y="2233676"/>
            <a:ext cx="0" cy="240476"/>
          </a:xfrm>
          <a:prstGeom prst="line">
            <a:avLst/>
          </a:prstGeom>
          <a:ln w="25400">
            <a:solidFill>
              <a:srgbClr val="FF99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直接连接符 251">
            <a:extLst>
              <a:ext uri="{FF2B5EF4-FFF2-40B4-BE49-F238E27FC236}">
                <a16:creationId xmlns:a16="http://schemas.microsoft.com/office/drawing/2014/main" id="{9897BE1F-87F0-4573-9A3F-DD297A2368A9}"/>
              </a:ext>
            </a:extLst>
          </p:cNvPr>
          <p:cNvCxnSpPr>
            <a:cxnSpLocks/>
          </p:cNvCxnSpPr>
          <p:nvPr/>
        </p:nvCxnSpPr>
        <p:spPr>
          <a:xfrm>
            <a:off x="4695272" y="1965992"/>
            <a:ext cx="1184343" cy="0"/>
          </a:xfrm>
          <a:prstGeom prst="line">
            <a:avLst/>
          </a:prstGeom>
          <a:ln w="25400">
            <a:solidFill>
              <a:srgbClr val="FF99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直接连接符 252">
            <a:extLst>
              <a:ext uri="{FF2B5EF4-FFF2-40B4-BE49-F238E27FC236}">
                <a16:creationId xmlns:a16="http://schemas.microsoft.com/office/drawing/2014/main" id="{146E4691-DD2B-4C16-BD41-C5CD842E9E73}"/>
              </a:ext>
            </a:extLst>
          </p:cNvPr>
          <p:cNvCxnSpPr>
            <a:cxnSpLocks/>
          </p:cNvCxnSpPr>
          <p:nvPr/>
        </p:nvCxnSpPr>
        <p:spPr>
          <a:xfrm flipH="1">
            <a:off x="5864421" y="1977237"/>
            <a:ext cx="0" cy="240476"/>
          </a:xfrm>
          <a:prstGeom prst="line">
            <a:avLst/>
          </a:prstGeom>
          <a:ln w="25400">
            <a:solidFill>
              <a:srgbClr val="FF99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接连接符 253">
            <a:extLst>
              <a:ext uri="{FF2B5EF4-FFF2-40B4-BE49-F238E27FC236}">
                <a16:creationId xmlns:a16="http://schemas.microsoft.com/office/drawing/2014/main" id="{FE2B9CF9-7D41-4A36-96ED-24DD16C028AE}"/>
              </a:ext>
            </a:extLst>
          </p:cNvPr>
          <p:cNvCxnSpPr>
            <a:cxnSpLocks/>
          </p:cNvCxnSpPr>
          <p:nvPr/>
        </p:nvCxnSpPr>
        <p:spPr>
          <a:xfrm>
            <a:off x="7153485" y="2254490"/>
            <a:ext cx="384597" cy="0"/>
          </a:xfrm>
          <a:prstGeom prst="line">
            <a:avLst/>
          </a:prstGeom>
          <a:ln w="25400">
            <a:solidFill>
              <a:srgbClr val="FFCC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直接连接符 254">
            <a:extLst>
              <a:ext uri="{FF2B5EF4-FFF2-40B4-BE49-F238E27FC236}">
                <a16:creationId xmlns:a16="http://schemas.microsoft.com/office/drawing/2014/main" id="{1B877CAF-497A-471F-A8F4-64ACEC065E1C}"/>
              </a:ext>
            </a:extLst>
          </p:cNvPr>
          <p:cNvCxnSpPr>
            <a:cxnSpLocks/>
          </p:cNvCxnSpPr>
          <p:nvPr/>
        </p:nvCxnSpPr>
        <p:spPr>
          <a:xfrm>
            <a:off x="6748609" y="2503008"/>
            <a:ext cx="416642" cy="0"/>
          </a:xfrm>
          <a:prstGeom prst="line">
            <a:avLst/>
          </a:prstGeom>
          <a:ln w="25400">
            <a:solidFill>
              <a:srgbClr val="FFCC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直接连接符 255">
            <a:extLst>
              <a:ext uri="{FF2B5EF4-FFF2-40B4-BE49-F238E27FC236}">
                <a16:creationId xmlns:a16="http://schemas.microsoft.com/office/drawing/2014/main" id="{CF0D3774-0987-46B4-A8E6-735E08D32B94}"/>
              </a:ext>
            </a:extLst>
          </p:cNvPr>
          <p:cNvCxnSpPr>
            <a:cxnSpLocks/>
          </p:cNvCxnSpPr>
          <p:nvPr/>
        </p:nvCxnSpPr>
        <p:spPr>
          <a:xfrm flipH="1">
            <a:off x="6378731" y="2004217"/>
            <a:ext cx="0" cy="240476"/>
          </a:xfrm>
          <a:prstGeom prst="line">
            <a:avLst/>
          </a:prstGeom>
          <a:ln w="25400">
            <a:solidFill>
              <a:srgbClr val="FFCC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直接连接符 256">
            <a:extLst>
              <a:ext uri="{FF2B5EF4-FFF2-40B4-BE49-F238E27FC236}">
                <a16:creationId xmlns:a16="http://schemas.microsoft.com/office/drawing/2014/main" id="{E2B631FB-9F73-4057-AE23-811D32AAC077}"/>
              </a:ext>
            </a:extLst>
          </p:cNvPr>
          <p:cNvCxnSpPr>
            <a:cxnSpLocks/>
          </p:cNvCxnSpPr>
          <p:nvPr/>
        </p:nvCxnSpPr>
        <p:spPr>
          <a:xfrm flipH="1">
            <a:off x="6761741" y="2244693"/>
            <a:ext cx="0" cy="240476"/>
          </a:xfrm>
          <a:prstGeom prst="line">
            <a:avLst/>
          </a:prstGeom>
          <a:ln w="25400">
            <a:solidFill>
              <a:srgbClr val="FFCC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直接连接符 257">
            <a:extLst>
              <a:ext uri="{FF2B5EF4-FFF2-40B4-BE49-F238E27FC236}">
                <a16:creationId xmlns:a16="http://schemas.microsoft.com/office/drawing/2014/main" id="{BBF38681-C17D-4E8D-AFB7-F1D060EA6369}"/>
              </a:ext>
            </a:extLst>
          </p:cNvPr>
          <p:cNvCxnSpPr>
            <a:cxnSpLocks/>
          </p:cNvCxnSpPr>
          <p:nvPr/>
        </p:nvCxnSpPr>
        <p:spPr>
          <a:xfrm>
            <a:off x="6377144" y="2244692"/>
            <a:ext cx="384597" cy="0"/>
          </a:xfrm>
          <a:prstGeom prst="line">
            <a:avLst/>
          </a:prstGeom>
          <a:ln w="25400">
            <a:solidFill>
              <a:srgbClr val="FFCC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直接连接符 258">
            <a:extLst>
              <a:ext uri="{FF2B5EF4-FFF2-40B4-BE49-F238E27FC236}">
                <a16:creationId xmlns:a16="http://schemas.microsoft.com/office/drawing/2014/main" id="{1C363500-17EF-45CE-82EB-FA7DEFFF36C6}"/>
              </a:ext>
            </a:extLst>
          </p:cNvPr>
          <p:cNvCxnSpPr>
            <a:cxnSpLocks/>
          </p:cNvCxnSpPr>
          <p:nvPr/>
        </p:nvCxnSpPr>
        <p:spPr>
          <a:xfrm flipH="1">
            <a:off x="7167856" y="2264515"/>
            <a:ext cx="0" cy="240476"/>
          </a:xfrm>
          <a:prstGeom prst="line">
            <a:avLst/>
          </a:prstGeom>
          <a:ln w="25400">
            <a:solidFill>
              <a:srgbClr val="FFCC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接连接符 259">
            <a:extLst>
              <a:ext uri="{FF2B5EF4-FFF2-40B4-BE49-F238E27FC236}">
                <a16:creationId xmlns:a16="http://schemas.microsoft.com/office/drawing/2014/main" id="{85EA9624-72B9-405B-80D5-B2E7530005B3}"/>
              </a:ext>
            </a:extLst>
          </p:cNvPr>
          <p:cNvCxnSpPr>
            <a:cxnSpLocks/>
          </p:cNvCxnSpPr>
          <p:nvPr/>
        </p:nvCxnSpPr>
        <p:spPr>
          <a:xfrm>
            <a:off x="6368933" y="1996831"/>
            <a:ext cx="1184343" cy="0"/>
          </a:xfrm>
          <a:prstGeom prst="line">
            <a:avLst/>
          </a:prstGeom>
          <a:ln w="25400">
            <a:solidFill>
              <a:srgbClr val="FFCC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接连接符 260">
            <a:extLst>
              <a:ext uri="{FF2B5EF4-FFF2-40B4-BE49-F238E27FC236}">
                <a16:creationId xmlns:a16="http://schemas.microsoft.com/office/drawing/2014/main" id="{8522681C-886D-4AF3-8F0E-94D54B241D5A}"/>
              </a:ext>
            </a:extLst>
          </p:cNvPr>
          <p:cNvCxnSpPr>
            <a:cxnSpLocks/>
          </p:cNvCxnSpPr>
          <p:nvPr/>
        </p:nvCxnSpPr>
        <p:spPr>
          <a:xfrm flipH="1">
            <a:off x="7538082" y="2008075"/>
            <a:ext cx="0" cy="240476"/>
          </a:xfrm>
          <a:prstGeom prst="line">
            <a:avLst/>
          </a:prstGeom>
          <a:ln w="25400">
            <a:solidFill>
              <a:srgbClr val="FFCC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矩形 261">
            <a:extLst>
              <a:ext uri="{FF2B5EF4-FFF2-40B4-BE49-F238E27FC236}">
                <a16:creationId xmlns:a16="http://schemas.microsoft.com/office/drawing/2014/main" id="{ACBE8666-5DDE-4054-ABC1-CC94AA14CE94}"/>
              </a:ext>
            </a:extLst>
          </p:cNvPr>
          <p:cNvSpPr/>
          <p:nvPr/>
        </p:nvSpPr>
        <p:spPr>
          <a:xfrm>
            <a:off x="2656291" y="3508337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63" name="矩形 262">
            <a:extLst>
              <a:ext uri="{FF2B5EF4-FFF2-40B4-BE49-F238E27FC236}">
                <a16:creationId xmlns:a16="http://schemas.microsoft.com/office/drawing/2014/main" id="{3DED4FA6-0305-41A6-818C-F04CB3DE15EB}"/>
              </a:ext>
            </a:extLst>
          </p:cNvPr>
          <p:cNvSpPr/>
          <p:nvPr/>
        </p:nvSpPr>
        <p:spPr>
          <a:xfrm>
            <a:off x="3498033" y="3205866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64" name="矩形 263">
            <a:extLst>
              <a:ext uri="{FF2B5EF4-FFF2-40B4-BE49-F238E27FC236}">
                <a16:creationId xmlns:a16="http://schemas.microsoft.com/office/drawing/2014/main" id="{3A04E82E-BC15-4780-98DC-B87F42C0F565}"/>
              </a:ext>
            </a:extLst>
          </p:cNvPr>
          <p:cNvSpPr/>
          <p:nvPr/>
        </p:nvSpPr>
        <p:spPr>
          <a:xfrm>
            <a:off x="4321076" y="2891270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265" name="矩形 264">
            <a:extLst>
              <a:ext uri="{FF2B5EF4-FFF2-40B4-BE49-F238E27FC236}">
                <a16:creationId xmlns:a16="http://schemas.microsoft.com/office/drawing/2014/main" id="{0482FFF3-5FE3-4E56-897A-FB43F92DFF0E}"/>
              </a:ext>
            </a:extLst>
          </p:cNvPr>
          <p:cNvSpPr/>
          <p:nvPr/>
        </p:nvSpPr>
        <p:spPr>
          <a:xfrm>
            <a:off x="5144254" y="2648526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266" name="矩形 265">
            <a:extLst>
              <a:ext uri="{FF2B5EF4-FFF2-40B4-BE49-F238E27FC236}">
                <a16:creationId xmlns:a16="http://schemas.microsoft.com/office/drawing/2014/main" id="{AE9F18F8-1788-443B-A474-B9F28CBD9858}"/>
              </a:ext>
            </a:extLst>
          </p:cNvPr>
          <p:cNvSpPr/>
          <p:nvPr/>
        </p:nvSpPr>
        <p:spPr>
          <a:xfrm>
            <a:off x="5967309" y="2342336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267" name="矩形 266">
            <a:extLst>
              <a:ext uri="{FF2B5EF4-FFF2-40B4-BE49-F238E27FC236}">
                <a16:creationId xmlns:a16="http://schemas.microsoft.com/office/drawing/2014/main" id="{777B4F28-3101-4B50-A8CB-09C73A4F1521}"/>
              </a:ext>
            </a:extLst>
          </p:cNvPr>
          <p:cNvSpPr/>
          <p:nvPr/>
        </p:nvSpPr>
        <p:spPr>
          <a:xfrm>
            <a:off x="6827924" y="2038503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38159571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7" y="267495"/>
            <a:ext cx="7931224" cy="360040"/>
          </a:xfrm>
        </p:spPr>
        <p:txBody>
          <a:bodyPr/>
          <a:lstStyle/>
          <a:p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编译程序的生成</a:t>
            </a:r>
            <a:endParaRPr lang="zh-CN" altLang="en-US" sz="3000" dirty="0">
              <a:solidFill>
                <a:schemeClr val="tx1"/>
              </a:solidFill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" name="五边形 13"/>
          <p:cNvSpPr/>
          <p:nvPr/>
        </p:nvSpPr>
        <p:spPr>
          <a:xfrm>
            <a:off x="1" y="195486"/>
            <a:ext cx="755576" cy="432048"/>
          </a:xfrm>
          <a:prstGeom prst="homePlate">
            <a:avLst/>
          </a:prstGeom>
          <a:solidFill>
            <a:srgbClr val="4F81BD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2" name="组合 14"/>
          <p:cNvGrpSpPr/>
          <p:nvPr/>
        </p:nvGrpSpPr>
        <p:grpSpPr>
          <a:xfrm>
            <a:off x="-785" y="195486"/>
            <a:ext cx="756363" cy="432048"/>
            <a:chOff x="-786" y="195486"/>
            <a:chExt cx="756363" cy="432048"/>
          </a:xfrm>
        </p:grpSpPr>
        <p:sp>
          <p:nvSpPr>
            <p:cNvPr id="19" name="五边形 18"/>
            <p:cNvSpPr/>
            <p:nvPr/>
          </p:nvSpPr>
          <p:spPr>
            <a:xfrm>
              <a:off x="1" y="195486"/>
              <a:ext cx="755576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1" name="五边形 20"/>
            <p:cNvSpPr/>
            <p:nvPr/>
          </p:nvSpPr>
          <p:spPr>
            <a:xfrm>
              <a:off x="-786" y="197101"/>
              <a:ext cx="755576" cy="88633"/>
            </a:xfrm>
            <a:prstGeom prst="homePlate">
              <a:avLst/>
            </a:prstGeom>
            <a:solidFill>
              <a:schemeClr val="bg1">
                <a:alpha val="3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17" name="内容占位符 2"/>
          <p:cNvSpPr>
            <a:spLocks noGrp="1"/>
          </p:cNvSpPr>
          <p:nvPr>
            <p:ph idx="1"/>
          </p:nvPr>
        </p:nvSpPr>
        <p:spPr>
          <a:xfrm>
            <a:off x="428596" y="843559"/>
            <a:ext cx="7743805" cy="3673711"/>
          </a:xfrm>
        </p:spPr>
        <p:txBody>
          <a:bodyPr>
            <a:normAutofit/>
          </a:bodyPr>
          <a:lstStyle/>
          <a:p>
            <a:pPr algn="just">
              <a:buClrTx/>
              <a:buFont typeface="Wingdings" pitchFamily="2" charset="2"/>
              <a:buChar char="Ø"/>
            </a:pPr>
            <a:r>
              <a:rPr lang="en-US" altLang="zh-CN" sz="2000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1970</a:t>
            </a:r>
            <a:r>
              <a:rPr lang="zh-CN" altLang="en-US" sz="2000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年以前，几乎所有的编译程序都是用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楷体" pitchFamily="49" charset="-122"/>
                <a:ea typeface="楷体" pitchFamily="49" charset="-122"/>
              </a:rPr>
              <a:t>机器语言</a:t>
            </a:r>
            <a:r>
              <a:rPr lang="zh-CN" altLang="en-US" sz="2000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编写的</a:t>
            </a:r>
            <a:endParaRPr lang="en-US" altLang="zh-CN" sz="2000" b="1" dirty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  <a:p>
            <a:pPr lvl="1" algn="just">
              <a:buClrTx/>
              <a:buFont typeface="Wingdings" pitchFamily="2" charset="2"/>
              <a:buChar char="Ø"/>
            </a:pPr>
            <a:r>
              <a:rPr lang="zh-CN" altLang="en-US" sz="1800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优点：更好地发挥硬件系统的效率</a:t>
            </a:r>
            <a:endParaRPr lang="en-US" altLang="zh-CN" sz="1800" b="1" dirty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  <a:p>
            <a:pPr lvl="1" algn="just">
              <a:buClrTx/>
              <a:buFont typeface="Wingdings" pitchFamily="2" charset="2"/>
              <a:buChar char="Ø"/>
            </a:pPr>
            <a:r>
              <a:rPr lang="zh-CN" altLang="en-US" sz="1800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缺点：可读性、可靠性、可维护性、编制效率差</a:t>
            </a:r>
          </a:p>
          <a:p>
            <a:pPr lvl="0" algn="just">
              <a:buClrTx/>
              <a:buFont typeface="Wingdings" pitchFamily="2" charset="2"/>
              <a:buChar char="Ø"/>
            </a:pPr>
            <a:r>
              <a:rPr lang="en-US" altLang="zh-CN" sz="2000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1980</a:t>
            </a:r>
            <a:r>
              <a:rPr lang="zh-CN" altLang="en-US" sz="2000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年以后，通常用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楷体" pitchFamily="49" charset="-122"/>
                <a:ea typeface="楷体" pitchFamily="49" charset="-122"/>
              </a:rPr>
              <a:t>高级语言</a:t>
            </a:r>
            <a:r>
              <a:rPr lang="zh-CN" altLang="en-US" sz="2000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来编写编译程序</a:t>
            </a:r>
            <a:r>
              <a:rPr lang="zh-CN" altLang="en-US" sz="2000" b="1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（自展技术）</a:t>
            </a:r>
            <a:endParaRPr lang="en-US" altLang="zh-CN" sz="2000" b="1" dirty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  <a:p>
            <a:pPr algn="just">
              <a:buClrTx/>
              <a:buFont typeface="Wingdings" pitchFamily="2" charset="2"/>
              <a:buChar char="Ø"/>
            </a:pPr>
            <a:r>
              <a:rPr lang="zh-CN" altLang="en-US" sz="2000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编译器的移植</a:t>
            </a:r>
            <a:endParaRPr lang="en-US" altLang="zh-CN" sz="2000" b="1" dirty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  <a:p>
            <a:pPr lvl="1" algn="just">
              <a:buClrTx/>
              <a:buFont typeface="Wingdings" pitchFamily="2" charset="2"/>
              <a:buChar char="Ø"/>
            </a:pPr>
            <a:r>
              <a:rPr lang="zh-CN" altLang="en-US" sz="1800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有时也称为交叉编译，是指将一台机器上运行的编译器进行处理，构造出在另一台机器上可以运行的编译器</a:t>
            </a:r>
          </a:p>
        </p:txBody>
      </p:sp>
    </p:spTree>
    <p:extLst>
      <p:ext uri="{BB962C8B-B14F-4D97-AF65-F5344CB8AC3E}">
        <p14:creationId xmlns:p14="http://schemas.microsoft.com/office/powerpoint/2010/main" val="2384556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7" y="267495"/>
            <a:ext cx="7931224" cy="360040"/>
          </a:xfrm>
        </p:spPr>
        <p:txBody>
          <a:bodyPr/>
          <a:lstStyle/>
          <a:p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编译器的移植</a:t>
            </a:r>
            <a:endParaRPr lang="zh-CN" altLang="en-US" sz="3000" dirty="0">
              <a:solidFill>
                <a:schemeClr val="tx1"/>
              </a:solidFill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" name="五边形 13"/>
          <p:cNvSpPr/>
          <p:nvPr/>
        </p:nvSpPr>
        <p:spPr>
          <a:xfrm>
            <a:off x="1" y="195486"/>
            <a:ext cx="755576" cy="432048"/>
          </a:xfrm>
          <a:prstGeom prst="homePlate">
            <a:avLst/>
          </a:prstGeom>
          <a:solidFill>
            <a:srgbClr val="4F81BD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latin typeface="Calibri"/>
              <a:ea typeface="华文楷体" panose="02010600040101010101" pitchFamily="2" charset="-122"/>
            </a:endParaRPr>
          </a:p>
        </p:txBody>
      </p:sp>
      <p:grpSp>
        <p:nvGrpSpPr>
          <p:cNvPr id="2" name="组合 14"/>
          <p:cNvGrpSpPr/>
          <p:nvPr/>
        </p:nvGrpSpPr>
        <p:grpSpPr>
          <a:xfrm>
            <a:off x="-785" y="195486"/>
            <a:ext cx="756363" cy="432048"/>
            <a:chOff x="-786" y="195486"/>
            <a:chExt cx="756363" cy="432048"/>
          </a:xfrm>
        </p:grpSpPr>
        <p:sp>
          <p:nvSpPr>
            <p:cNvPr id="19" name="五边形 18"/>
            <p:cNvSpPr/>
            <p:nvPr/>
          </p:nvSpPr>
          <p:spPr>
            <a:xfrm>
              <a:off x="1" y="195486"/>
              <a:ext cx="755576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Calibri"/>
                <a:ea typeface="华文楷体" panose="02010600040101010101" pitchFamily="2" charset="-122"/>
              </a:endParaRPr>
            </a:p>
          </p:txBody>
        </p:sp>
        <p:sp>
          <p:nvSpPr>
            <p:cNvPr id="21" name="五边形 20"/>
            <p:cNvSpPr/>
            <p:nvPr/>
          </p:nvSpPr>
          <p:spPr>
            <a:xfrm>
              <a:off x="-786" y="197101"/>
              <a:ext cx="755576" cy="88633"/>
            </a:xfrm>
            <a:prstGeom prst="homePlate">
              <a:avLst/>
            </a:prstGeom>
            <a:solidFill>
              <a:schemeClr val="bg1">
                <a:alpha val="3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Calibri"/>
                <a:ea typeface="华文楷体" panose="02010600040101010101" pitchFamily="2" charset="-122"/>
              </a:endParaRPr>
            </a:p>
          </p:txBody>
        </p:sp>
      </p:grpSp>
      <p:sp>
        <p:nvSpPr>
          <p:cNvPr id="17" name="内容占位符 2"/>
          <p:cNvSpPr>
            <a:spLocks noGrp="1"/>
          </p:cNvSpPr>
          <p:nvPr>
            <p:ph idx="1"/>
          </p:nvPr>
        </p:nvSpPr>
        <p:spPr>
          <a:xfrm>
            <a:off x="428596" y="843559"/>
            <a:ext cx="7743805" cy="3673711"/>
          </a:xfrm>
        </p:spPr>
        <p:txBody>
          <a:bodyPr>
            <a:normAutofit/>
          </a:bodyPr>
          <a:lstStyle/>
          <a:p>
            <a:pPr algn="just">
              <a:buClrTx/>
              <a:buFont typeface="Wingdings" pitchFamily="2" charset="2"/>
              <a:buChar char="Ø"/>
            </a:pPr>
            <a:r>
              <a:rPr lang="zh-CN" altLang="en-US" sz="2000" b="1" dirty="0">
                <a:solidFill>
                  <a:schemeClr val="tx1"/>
                </a:solidFill>
                <a:ea typeface="楷体" pitchFamily="49" charset="-122"/>
                <a:cs typeface="Times New Roman" panose="02020603050405020304" pitchFamily="18" charset="0"/>
              </a:rPr>
              <a:t>给定</a:t>
            </a:r>
            <a:r>
              <a:rPr lang="en-US" altLang="zh-CN" sz="2000" b="1" dirty="0">
                <a:solidFill>
                  <a:schemeClr val="tx1"/>
                </a:solidFill>
                <a:ea typeface="楷体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2000" b="1" baseline="-25000" dirty="0">
                <a:solidFill>
                  <a:schemeClr val="tx1"/>
                </a:solidFill>
                <a:ea typeface="楷体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000" b="1" dirty="0">
                <a:solidFill>
                  <a:schemeClr val="tx1"/>
                </a:solidFill>
                <a:ea typeface="楷体" pitchFamily="49" charset="-122"/>
                <a:cs typeface="Times New Roman" panose="02020603050405020304" pitchFamily="18" charset="0"/>
              </a:rPr>
              <a:t>：</a:t>
            </a:r>
            <a:r>
              <a:rPr lang="en-US" altLang="zh-CN" sz="2000" b="1" dirty="0">
                <a:solidFill>
                  <a:schemeClr val="tx2">
                    <a:lumMod val="40000"/>
                    <a:lumOff val="60000"/>
                  </a:schemeClr>
                </a:solidFill>
                <a:ea typeface="楷体" pitchFamily="49" charset="-122"/>
                <a:cs typeface="Times New Roman" panose="02020603050405020304" pitchFamily="18" charset="0"/>
              </a:rPr>
              <a:t> A</a:t>
            </a:r>
            <a:r>
              <a:rPr lang="zh-CN" altLang="en-US" sz="2000" b="1" dirty="0">
                <a:solidFill>
                  <a:schemeClr val="tx2">
                    <a:lumMod val="40000"/>
                    <a:lumOff val="60000"/>
                  </a:schemeClr>
                </a:solidFill>
                <a:ea typeface="楷体" pitchFamily="49" charset="-122"/>
                <a:cs typeface="Times New Roman" panose="02020603050405020304" pitchFamily="18" charset="0"/>
              </a:rPr>
              <a:t>机器</a:t>
            </a:r>
            <a:r>
              <a:rPr lang="zh-CN" altLang="en-US" sz="2000" b="1" dirty="0">
                <a:solidFill>
                  <a:schemeClr val="tx1"/>
                </a:solidFill>
                <a:ea typeface="楷体" pitchFamily="49" charset="-122"/>
                <a:cs typeface="Times New Roman" panose="02020603050405020304" pitchFamily="18" charset="0"/>
              </a:rPr>
              <a:t>上运行的</a:t>
            </a:r>
            <a:r>
              <a:rPr lang="zh-CN" altLang="en-US" sz="2000" b="1" dirty="0">
                <a:solidFill>
                  <a:schemeClr val="tx2">
                    <a:lumMod val="40000"/>
                    <a:lumOff val="60000"/>
                  </a:schemeClr>
                </a:solidFill>
                <a:ea typeface="楷体" pitchFamily="49" charset="-122"/>
                <a:cs typeface="Times New Roman" panose="02020603050405020304" pitchFamily="18" charset="0"/>
              </a:rPr>
              <a:t>高级语言</a:t>
            </a:r>
            <a:r>
              <a:rPr lang="en-US" altLang="zh-CN" sz="2000" b="1" dirty="0">
                <a:solidFill>
                  <a:schemeClr val="tx2">
                    <a:lumMod val="40000"/>
                    <a:lumOff val="60000"/>
                  </a:schemeClr>
                </a:solidFill>
                <a:ea typeface="楷体" pitchFamily="49" charset="-122"/>
                <a:cs typeface="Times New Roman" panose="02020603050405020304" pitchFamily="18" charset="0"/>
              </a:rPr>
              <a:t>L</a:t>
            </a:r>
            <a:r>
              <a:rPr lang="zh-CN" altLang="en-US" sz="2000" b="1" dirty="0">
                <a:solidFill>
                  <a:schemeClr val="tx1"/>
                </a:solidFill>
                <a:ea typeface="楷体" pitchFamily="49" charset="-122"/>
                <a:cs typeface="Times New Roman" panose="02020603050405020304" pitchFamily="18" charset="0"/>
              </a:rPr>
              <a:t>的编译器</a:t>
            </a:r>
            <a:endParaRPr lang="en-US" altLang="zh-CN" sz="2000" b="1" dirty="0">
              <a:solidFill>
                <a:schemeClr val="tx1"/>
              </a:solidFill>
              <a:ea typeface="楷体" pitchFamily="49" charset="-122"/>
              <a:cs typeface="Times New Roman" panose="02020603050405020304" pitchFamily="18" charset="0"/>
            </a:endParaRPr>
          </a:p>
          <a:p>
            <a:pPr algn="just">
              <a:buClrTx/>
              <a:buFont typeface="Wingdings" pitchFamily="2" charset="2"/>
              <a:buChar char="Ø"/>
            </a:pPr>
            <a:r>
              <a:rPr lang="zh-CN" altLang="en-US" sz="2000" b="1" dirty="0">
                <a:solidFill>
                  <a:schemeClr val="tx1"/>
                </a:solidFill>
                <a:ea typeface="楷体" pitchFamily="49" charset="-122"/>
                <a:cs typeface="Times New Roman" panose="02020603050405020304" pitchFamily="18" charset="0"/>
              </a:rPr>
              <a:t>构造</a:t>
            </a:r>
            <a:r>
              <a:rPr lang="en-US" altLang="zh-CN" sz="2000" b="1" dirty="0">
                <a:solidFill>
                  <a:schemeClr val="tx1"/>
                </a:solidFill>
                <a:ea typeface="楷体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2000" b="1" baseline="-25000" dirty="0">
                <a:solidFill>
                  <a:schemeClr val="tx1"/>
                </a:solidFill>
                <a:ea typeface="楷体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000" b="1" dirty="0">
                <a:solidFill>
                  <a:schemeClr val="tx1"/>
                </a:solidFill>
                <a:ea typeface="楷体" pitchFamily="49" charset="-122"/>
                <a:cs typeface="Times New Roman" panose="02020603050405020304" pitchFamily="18" charset="0"/>
              </a:rPr>
              <a:t>：</a:t>
            </a:r>
            <a:r>
              <a:rPr lang="en-US" altLang="zh-CN" sz="2000" b="1" dirty="0">
                <a:solidFill>
                  <a:schemeClr val="tx2">
                    <a:lumMod val="40000"/>
                    <a:lumOff val="60000"/>
                  </a:schemeClr>
                </a:solidFill>
                <a:ea typeface="楷体" pitchFamily="49" charset="-122"/>
                <a:cs typeface="Times New Roman" panose="02020603050405020304" pitchFamily="18" charset="0"/>
              </a:rPr>
              <a:t> B</a:t>
            </a:r>
            <a:r>
              <a:rPr lang="zh-CN" altLang="en-US" sz="2000" b="1" dirty="0">
                <a:solidFill>
                  <a:schemeClr val="tx2">
                    <a:lumMod val="40000"/>
                    <a:lumOff val="60000"/>
                  </a:schemeClr>
                </a:solidFill>
                <a:ea typeface="楷体" pitchFamily="49" charset="-122"/>
                <a:cs typeface="Times New Roman" panose="02020603050405020304" pitchFamily="18" charset="0"/>
              </a:rPr>
              <a:t>机器</a:t>
            </a:r>
            <a:r>
              <a:rPr lang="zh-CN" altLang="en-US" sz="2000" b="1" dirty="0">
                <a:solidFill>
                  <a:schemeClr val="tx1"/>
                </a:solidFill>
                <a:ea typeface="楷体" pitchFamily="49" charset="-122"/>
                <a:cs typeface="Times New Roman" panose="02020603050405020304" pitchFamily="18" charset="0"/>
              </a:rPr>
              <a:t>上运行的</a:t>
            </a:r>
            <a:r>
              <a:rPr lang="zh-CN" altLang="en-US" sz="2000" b="1" dirty="0">
                <a:solidFill>
                  <a:schemeClr val="tx2">
                    <a:lumMod val="40000"/>
                    <a:lumOff val="60000"/>
                  </a:schemeClr>
                </a:solidFill>
                <a:ea typeface="楷体" pitchFamily="49" charset="-122"/>
                <a:cs typeface="Times New Roman" panose="02020603050405020304" pitchFamily="18" charset="0"/>
              </a:rPr>
              <a:t>高级语言</a:t>
            </a:r>
            <a:r>
              <a:rPr lang="en-US" altLang="zh-CN" sz="2000" b="1" dirty="0">
                <a:solidFill>
                  <a:schemeClr val="tx2">
                    <a:lumMod val="40000"/>
                    <a:lumOff val="60000"/>
                  </a:schemeClr>
                </a:solidFill>
                <a:ea typeface="楷体" pitchFamily="49" charset="-122"/>
                <a:cs typeface="Times New Roman" panose="02020603050405020304" pitchFamily="18" charset="0"/>
              </a:rPr>
              <a:t>L</a:t>
            </a:r>
            <a:r>
              <a:rPr lang="zh-CN" altLang="en-US" sz="2000" b="1" dirty="0">
                <a:solidFill>
                  <a:schemeClr val="tx1"/>
                </a:solidFill>
                <a:ea typeface="楷体" pitchFamily="49" charset="-122"/>
                <a:cs typeface="Times New Roman" panose="02020603050405020304" pitchFamily="18" charset="0"/>
              </a:rPr>
              <a:t>的编译器</a:t>
            </a:r>
            <a:endParaRPr lang="en-US" altLang="zh-CN" sz="2000" b="1" dirty="0">
              <a:solidFill>
                <a:schemeClr val="tx1"/>
              </a:solidFill>
              <a:ea typeface="楷体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108" name="组合 107"/>
          <p:cNvGrpSpPr/>
          <p:nvPr/>
        </p:nvGrpSpPr>
        <p:grpSpPr>
          <a:xfrm>
            <a:off x="1813530" y="3131099"/>
            <a:ext cx="2400553" cy="936104"/>
            <a:chOff x="1811407" y="3147814"/>
            <a:chExt cx="2400553" cy="936104"/>
          </a:xfrm>
        </p:grpSpPr>
        <p:grpSp>
          <p:nvGrpSpPr>
            <p:cNvPr id="109" name="组合 108"/>
            <p:cNvGrpSpPr/>
            <p:nvPr/>
          </p:nvGrpSpPr>
          <p:grpSpPr>
            <a:xfrm>
              <a:off x="1811407" y="3147814"/>
              <a:ext cx="2400553" cy="936104"/>
              <a:chOff x="1811407" y="3147814"/>
              <a:chExt cx="2400553" cy="936104"/>
            </a:xfrm>
          </p:grpSpPr>
          <p:cxnSp>
            <p:nvCxnSpPr>
              <p:cNvPr id="111" name="直接连接符 110"/>
              <p:cNvCxnSpPr/>
              <p:nvPr/>
            </p:nvCxnSpPr>
            <p:spPr>
              <a:xfrm>
                <a:off x="1835696" y="3147814"/>
                <a:ext cx="2368365" cy="0"/>
              </a:xfrm>
              <a:prstGeom prst="line">
                <a:avLst/>
              </a:prstGeom>
              <a:ln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直接连接符 111"/>
              <p:cNvCxnSpPr/>
              <p:nvPr/>
            </p:nvCxnSpPr>
            <p:spPr>
              <a:xfrm>
                <a:off x="1835696" y="3579862"/>
                <a:ext cx="792088" cy="0"/>
              </a:xfrm>
              <a:prstGeom prst="line">
                <a:avLst/>
              </a:prstGeom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直接连接符 112"/>
              <p:cNvCxnSpPr/>
              <p:nvPr/>
            </p:nvCxnSpPr>
            <p:spPr>
              <a:xfrm>
                <a:off x="3491880" y="3579862"/>
                <a:ext cx="720080" cy="0"/>
              </a:xfrm>
              <a:prstGeom prst="line">
                <a:avLst/>
              </a:prstGeom>
              <a:ln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直接连接符 113"/>
              <p:cNvCxnSpPr/>
              <p:nvPr/>
            </p:nvCxnSpPr>
            <p:spPr>
              <a:xfrm>
                <a:off x="2627784" y="4011910"/>
                <a:ext cx="864096" cy="0"/>
              </a:xfrm>
              <a:prstGeom prst="line">
                <a:avLst/>
              </a:prstGeom>
              <a:ln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" name="矩形 114"/>
              <p:cNvSpPr/>
              <p:nvPr/>
            </p:nvSpPr>
            <p:spPr>
              <a:xfrm>
                <a:off x="1811407" y="3174526"/>
                <a:ext cx="7601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dirty="0">
                    <a:solidFill>
                      <a:prstClr val="black"/>
                    </a:solidFill>
                    <a:latin typeface="Candara"/>
                    <a:ea typeface="华文楷体" panose="02010600040101010101" pitchFamily="2" charset="-122"/>
                  </a:rPr>
                  <a:t>L</a:t>
                </a:r>
                <a:r>
                  <a:rPr lang="zh-CN" altLang="en-US" dirty="0">
                    <a:solidFill>
                      <a:prstClr val="black"/>
                    </a:solidFill>
                    <a:latin typeface="Candara"/>
                    <a:ea typeface="华文楷体" panose="02010600040101010101" pitchFamily="2" charset="-122"/>
                  </a:rPr>
                  <a:t>程序</a:t>
                </a:r>
              </a:p>
            </p:txBody>
          </p:sp>
          <p:sp>
            <p:nvSpPr>
              <p:cNvPr id="116" name="矩形 115"/>
              <p:cNvSpPr/>
              <p:nvPr/>
            </p:nvSpPr>
            <p:spPr>
              <a:xfrm>
                <a:off x="3419872" y="3188390"/>
                <a:ext cx="78899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dirty="0">
                    <a:solidFill>
                      <a:prstClr val="black"/>
                    </a:solidFill>
                    <a:latin typeface="Candara"/>
                    <a:ea typeface="华文楷体" panose="02010600040101010101" pitchFamily="2" charset="-122"/>
                  </a:rPr>
                  <a:t>A</a:t>
                </a:r>
                <a:r>
                  <a:rPr lang="zh-CN" altLang="en-US" dirty="0">
                    <a:solidFill>
                      <a:prstClr val="black"/>
                    </a:solidFill>
                    <a:latin typeface="Candara"/>
                    <a:ea typeface="华文楷体" panose="02010600040101010101" pitchFamily="2" charset="-122"/>
                  </a:rPr>
                  <a:t>代码</a:t>
                </a:r>
              </a:p>
            </p:txBody>
          </p:sp>
          <p:sp>
            <p:nvSpPr>
              <p:cNvPr id="117" name="矩形 116"/>
              <p:cNvSpPr/>
              <p:nvPr/>
            </p:nvSpPr>
            <p:spPr>
              <a:xfrm>
                <a:off x="2707691" y="3714586"/>
                <a:ext cx="78899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dirty="0">
                    <a:solidFill>
                      <a:prstClr val="black"/>
                    </a:solidFill>
                    <a:latin typeface="Candara"/>
                    <a:ea typeface="华文楷体" panose="02010600040101010101" pitchFamily="2" charset="-122"/>
                  </a:rPr>
                  <a:t>A</a:t>
                </a:r>
                <a:r>
                  <a:rPr lang="zh-CN" altLang="en-US" dirty="0">
                    <a:solidFill>
                      <a:prstClr val="black"/>
                    </a:solidFill>
                    <a:latin typeface="Candara"/>
                    <a:ea typeface="华文楷体" panose="02010600040101010101" pitchFamily="2" charset="-122"/>
                  </a:rPr>
                  <a:t>语言</a:t>
                </a:r>
                <a:endParaRPr lang="en-US" altLang="zh-CN" dirty="0">
                  <a:solidFill>
                    <a:prstClr val="black"/>
                  </a:solidFill>
                  <a:latin typeface="Candara"/>
                  <a:ea typeface="华文楷体" panose="02010600040101010101" pitchFamily="2" charset="-122"/>
                </a:endParaRPr>
              </a:p>
            </p:txBody>
          </p:sp>
          <p:cxnSp>
            <p:nvCxnSpPr>
              <p:cNvPr id="118" name="直接连接符 117"/>
              <p:cNvCxnSpPr/>
              <p:nvPr/>
            </p:nvCxnSpPr>
            <p:spPr>
              <a:xfrm>
                <a:off x="1835696" y="3147814"/>
                <a:ext cx="0" cy="432048"/>
              </a:xfrm>
              <a:prstGeom prst="line">
                <a:avLst/>
              </a:prstGeom>
              <a:ln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接连接符 118"/>
              <p:cNvCxnSpPr/>
              <p:nvPr/>
            </p:nvCxnSpPr>
            <p:spPr>
              <a:xfrm>
                <a:off x="4211960" y="3147814"/>
                <a:ext cx="0" cy="432048"/>
              </a:xfrm>
              <a:prstGeom prst="line">
                <a:avLst/>
              </a:prstGeom>
              <a:ln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直接连接符 119"/>
              <p:cNvCxnSpPr/>
              <p:nvPr/>
            </p:nvCxnSpPr>
            <p:spPr>
              <a:xfrm>
                <a:off x="3491880" y="3579862"/>
                <a:ext cx="0" cy="432048"/>
              </a:xfrm>
              <a:prstGeom prst="line">
                <a:avLst/>
              </a:prstGeom>
              <a:ln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直接连接符 120"/>
              <p:cNvCxnSpPr/>
              <p:nvPr/>
            </p:nvCxnSpPr>
            <p:spPr>
              <a:xfrm>
                <a:off x="2627784" y="3579862"/>
                <a:ext cx="0" cy="432048"/>
              </a:xfrm>
              <a:prstGeom prst="line">
                <a:avLst/>
              </a:prstGeom>
              <a:ln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0" name="矩形 109"/>
            <p:cNvSpPr/>
            <p:nvPr/>
          </p:nvSpPr>
          <p:spPr>
            <a:xfrm>
              <a:off x="2795016" y="3398640"/>
              <a:ext cx="39305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dirty="0">
                  <a:solidFill>
                    <a:srgbClr val="FF0000"/>
                  </a:solidFill>
                  <a:latin typeface="Candara"/>
                  <a:ea typeface="华文楷体" panose="02010600040101010101" pitchFamily="2" charset="-122"/>
                </a:rPr>
                <a:t>P1</a:t>
              </a:r>
            </a:p>
          </p:txBody>
        </p:sp>
      </p:grpSp>
      <p:grpSp>
        <p:nvGrpSpPr>
          <p:cNvPr id="122" name="组合 121"/>
          <p:cNvGrpSpPr/>
          <p:nvPr/>
        </p:nvGrpSpPr>
        <p:grpSpPr>
          <a:xfrm>
            <a:off x="121096" y="2651888"/>
            <a:ext cx="2400554" cy="936103"/>
            <a:chOff x="1811408" y="3147814"/>
            <a:chExt cx="2400554" cy="936104"/>
          </a:xfrm>
        </p:grpSpPr>
        <p:grpSp>
          <p:nvGrpSpPr>
            <p:cNvPr id="123" name="组合 122"/>
            <p:cNvGrpSpPr/>
            <p:nvPr/>
          </p:nvGrpSpPr>
          <p:grpSpPr>
            <a:xfrm>
              <a:off x="1811408" y="3147814"/>
              <a:ext cx="2400554" cy="936104"/>
              <a:chOff x="1811407" y="3147814"/>
              <a:chExt cx="2400553" cy="936104"/>
            </a:xfrm>
          </p:grpSpPr>
          <p:cxnSp>
            <p:nvCxnSpPr>
              <p:cNvPr id="125" name="直接连接符 124"/>
              <p:cNvCxnSpPr/>
              <p:nvPr/>
            </p:nvCxnSpPr>
            <p:spPr>
              <a:xfrm>
                <a:off x="1835696" y="3147814"/>
                <a:ext cx="2368365" cy="0"/>
              </a:xfrm>
              <a:prstGeom prst="line">
                <a:avLst/>
              </a:prstGeom>
              <a:ln w="254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直接连接符 125"/>
              <p:cNvCxnSpPr/>
              <p:nvPr/>
            </p:nvCxnSpPr>
            <p:spPr>
              <a:xfrm>
                <a:off x="1835696" y="3579862"/>
                <a:ext cx="792088" cy="0"/>
              </a:xfrm>
              <a:prstGeom prst="line">
                <a:avLst/>
              </a:prstGeom>
              <a:ln w="254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直接连接符 126"/>
              <p:cNvCxnSpPr/>
              <p:nvPr/>
            </p:nvCxnSpPr>
            <p:spPr>
              <a:xfrm>
                <a:off x="3491880" y="3579862"/>
                <a:ext cx="720080" cy="0"/>
              </a:xfrm>
              <a:prstGeom prst="line">
                <a:avLst/>
              </a:prstGeom>
              <a:ln w="254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直接连接符 127"/>
              <p:cNvCxnSpPr/>
              <p:nvPr/>
            </p:nvCxnSpPr>
            <p:spPr>
              <a:xfrm>
                <a:off x="2627784" y="4011910"/>
                <a:ext cx="864096" cy="0"/>
              </a:xfrm>
              <a:prstGeom prst="line">
                <a:avLst/>
              </a:prstGeom>
              <a:ln w="254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9" name="矩形 128"/>
              <p:cNvSpPr/>
              <p:nvPr/>
            </p:nvSpPr>
            <p:spPr>
              <a:xfrm>
                <a:off x="1811407" y="3174526"/>
                <a:ext cx="7601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dirty="0">
                    <a:solidFill>
                      <a:prstClr val="black"/>
                    </a:solidFill>
                    <a:latin typeface="Candara"/>
                    <a:ea typeface="华文楷体" panose="02010600040101010101" pitchFamily="2" charset="-122"/>
                  </a:rPr>
                  <a:t>L</a:t>
                </a:r>
                <a:r>
                  <a:rPr lang="zh-CN" altLang="en-US" dirty="0">
                    <a:solidFill>
                      <a:prstClr val="black"/>
                    </a:solidFill>
                    <a:latin typeface="Candara"/>
                    <a:ea typeface="华文楷体" panose="02010600040101010101" pitchFamily="2" charset="-122"/>
                  </a:rPr>
                  <a:t>程序</a:t>
                </a:r>
              </a:p>
            </p:txBody>
          </p:sp>
          <p:sp>
            <p:nvSpPr>
              <p:cNvPr id="130" name="矩形 129"/>
              <p:cNvSpPr/>
              <p:nvPr/>
            </p:nvSpPr>
            <p:spPr>
              <a:xfrm>
                <a:off x="3419872" y="3188390"/>
                <a:ext cx="78098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dirty="0">
                    <a:solidFill>
                      <a:prstClr val="black"/>
                    </a:solidFill>
                    <a:latin typeface="Candara"/>
                    <a:ea typeface="华文楷体" panose="02010600040101010101" pitchFamily="2" charset="-122"/>
                  </a:rPr>
                  <a:t>B</a:t>
                </a:r>
                <a:r>
                  <a:rPr lang="zh-CN" altLang="en-US" dirty="0">
                    <a:solidFill>
                      <a:prstClr val="black"/>
                    </a:solidFill>
                    <a:latin typeface="Candara"/>
                    <a:ea typeface="华文楷体" panose="02010600040101010101" pitchFamily="2" charset="-122"/>
                  </a:rPr>
                  <a:t>代码</a:t>
                </a:r>
              </a:p>
            </p:txBody>
          </p:sp>
          <p:sp>
            <p:nvSpPr>
              <p:cNvPr id="131" name="矩形 130"/>
              <p:cNvSpPr/>
              <p:nvPr/>
            </p:nvSpPr>
            <p:spPr>
              <a:xfrm>
                <a:off x="2649234" y="3714586"/>
                <a:ext cx="7601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dirty="0">
                    <a:solidFill>
                      <a:srgbClr val="073E87"/>
                    </a:solidFill>
                    <a:latin typeface="Candara"/>
                    <a:ea typeface="华文楷体" panose="02010600040101010101" pitchFamily="2" charset="-122"/>
                  </a:rPr>
                  <a:t>L</a:t>
                </a:r>
                <a:r>
                  <a:rPr lang="zh-CN" altLang="en-US" dirty="0">
                    <a:solidFill>
                      <a:srgbClr val="073E87"/>
                    </a:solidFill>
                    <a:latin typeface="Candara"/>
                    <a:ea typeface="华文楷体" panose="02010600040101010101" pitchFamily="2" charset="-122"/>
                  </a:rPr>
                  <a:t>语言</a:t>
                </a:r>
                <a:endParaRPr lang="en-US" altLang="zh-CN" dirty="0">
                  <a:solidFill>
                    <a:srgbClr val="073E87"/>
                  </a:solidFill>
                  <a:latin typeface="Candara"/>
                  <a:ea typeface="华文楷体" panose="02010600040101010101" pitchFamily="2" charset="-122"/>
                </a:endParaRPr>
              </a:p>
            </p:txBody>
          </p:sp>
          <p:cxnSp>
            <p:nvCxnSpPr>
              <p:cNvPr id="132" name="直接连接符 131"/>
              <p:cNvCxnSpPr/>
              <p:nvPr/>
            </p:nvCxnSpPr>
            <p:spPr>
              <a:xfrm>
                <a:off x="1835696" y="3147814"/>
                <a:ext cx="0" cy="432048"/>
              </a:xfrm>
              <a:prstGeom prst="line">
                <a:avLst/>
              </a:prstGeom>
              <a:ln w="254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接连接符 132"/>
              <p:cNvCxnSpPr/>
              <p:nvPr/>
            </p:nvCxnSpPr>
            <p:spPr>
              <a:xfrm>
                <a:off x="4211960" y="3147814"/>
                <a:ext cx="0" cy="432048"/>
              </a:xfrm>
              <a:prstGeom prst="line">
                <a:avLst/>
              </a:prstGeom>
              <a:ln w="254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接连接符 133"/>
              <p:cNvCxnSpPr/>
              <p:nvPr/>
            </p:nvCxnSpPr>
            <p:spPr>
              <a:xfrm>
                <a:off x="3491880" y="3579862"/>
                <a:ext cx="0" cy="432048"/>
              </a:xfrm>
              <a:prstGeom prst="line">
                <a:avLst/>
              </a:prstGeom>
              <a:ln w="254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接连接符 134"/>
              <p:cNvCxnSpPr/>
              <p:nvPr/>
            </p:nvCxnSpPr>
            <p:spPr>
              <a:xfrm>
                <a:off x="2627784" y="3579862"/>
                <a:ext cx="0" cy="432048"/>
              </a:xfrm>
              <a:prstGeom prst="line">
                <a:avLst/>
              </a:prstGeom>
              <a:ln w="254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4" name="矩形 123"/>
            <p:cNvSpPr/>
            <p:nvPr/>
          </p:nvSpPr>
          <p:spPr>
            <a:xfrm>
              <a:off x="2795016" y="3398640"/>
              <a:ext cx="47801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dirty="0">
                  <a:solidFill>
                    <a:srgbClr val="FF0000"/>
                  </a:solidFill>
                  <a:latin typeface="Candara"/>
                  <a:ea typeface="华文楷体" panose="02010600040101010101" pitchFamily="2" charset="-122"/>
                </a:rPr>
                <a:t>P2’</a:t>
              </a:r>
            </a:p>
          </p:txBody>
        </p:sp>
      </p:grpSp>
      <p:grpSp>
        <p:nvGrpSpPr>
          <p:cNvPr id="136" name="组合 135"/>
          <p:cNvGrpSpPr/>
          <p:nvPr/>
        </p:nvGrpSpPr>
        <p:grpSpPr>
          <a:xfrm>
            <a:off x="3455272" y="2663048"/>
            <a:ext cx="2400554" cy="936104"/>
            <a:chOff x="1811407" y="3147814"/>
            <a:chExt cx="2400553" cy="936104"/>
          </a:xfrm>
        </p:grpSpPr>
        <p:grpSp>
          <p:nvGrpSpPr>
            <p:cNvPr id="137" name="组合 136"/>
            <p:cNvGrpSpPr/>
            <p:nvPr/>
          </p:nvGrpSpPr>
          <p:grpSpPr>
            <a:xfrm>
              <a:off x="1811407" y="3147814"/>
              <a:ext cx="2400553" cy="936104"/>
              <a:chOff x="1811407" y="3147814"/>
              <a:chExt cx="2400553" cy="936104"/>
            </a:xfrm>
          </p:grpSpPr>
          <p:cxnSp>
            <p:nvCxnSpPr>
              <p:cNvPr id="139" name="直接连接符 138"/>
              <p:cNvCxnSpPr/>
              <p:nvPr/>
            </p:nvCxnSpPr>
            <p:spPr>
              <a:xfrm>
                <a:off x="1835696" y="3147814"/>
                <a:ext cx="2368365" cy="0"/>
              </a:xfrm>
              <a:prstGeom prst="line">
                <a:avLst/>
              </a:prstGeom>
              <a:ln w="2540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直接连接符 139"/>
              <p:cNvCxnSpPr/>
              <p:nvPr/>
            </p:nvCxnSpPr>
            <p:spPr>
              <a:xfrm>
                <a:off x="1835696" y="3579862"/>
                <a:ext cx="792088" cy="0"/>
              </a:xfrm>
              <a:prstGeom prst="line">
                <a:avLst/>
              </a:prstGeom>
              <a:ln w="2540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直接连接符 140"/>
              <p:cNvCxnSpPr/>
              <p:nvPr/>
            </p:nvCxnSpPr>
            <p:spPr>
              <a:xfrm>
                <a:off x="3491880" y="3579862"/>
                <a:ext cx="720080" cy="0"/>
              </a:xfrm>
              <a:prstGeom prst="line">
                <a:avLst/>
              </a:prstGeom>
              <a:ln w="2540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直接连接符 141"/>
              <p:cNvCxnSpPr/>
              <p:nvPr/>
            </p:nvCxnSpPr>
            <p:spPr>
              <a:xfrm>
                <a:off x="2627784" y="4011910"/>
                <a:ext cx="864096" cy="0"/>
              </a:xfrm>
              <a:prstGeom prst="line">
                <a:avLst/>
              </a:prstGeom>
              <a:ln w="2540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3" name="矩形 142"/>
              <p:cNvSpPr/>
              <p:nvPr/>
            </p:nvSpPr>
            <p:spPr>
              <a:xfrm>
                <a:off x="1811407" y="3174526"/>
                <a:ext cx="7601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dirty="0">
                    <a:solidFill>
                      <a:prstClr val="black"/>
                    </a:solidFill>
                    <a:latin typeface="Candara"/>
                    <a:ea typeface="华文楷体" panose="02010600040101010101" pitchFamily="2" charset="-122"/>
                  </a:rPr>
                  <a:t>L</a:t>
                </a:r>
                <a:r>
                  <a:rPr lang="zh-CN" altLang="en-US" dirty="0">
                    <a:solidFill>
                      <a:prstClr val="black"/>
                    </a:solidFill>
                    <a:latin typeface="Candara"/>
                    <a:ea typeface="华文楷体" panose="02010600040101010101" pitchFamily="2" charset="-122"/>
                  </a:rPr>
                  <a:t>程序</a:t>
                </a:r>
              </a:p>
            </p:txBody>
          </p:sp>
          <p:sp>
            <p:nvSpPr>
              <p:cNvPr id="144" name="矩形 143"/>
              <p:cNvSpPr/>
              <p:nvPr/>
            </p:nvSpPr>
            <p:spPr>
              <a:xfrm>
                <a:off x="3419872" y="3188390"/>
                <a:ext cx="78098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dirty="0">
                    <a:solidFill>
                      <a:prstClr val="black"/>
                    </a:solidFill>
                    <a:latin typeface="Candara"/>
                    <a:ea typeface="华文楷体" panose="02010600040101010101" pitchFamily="2" charset="-122"/>
                  </a:rPr>
                  <a:t>B</a:t>
                </a:r>
                <a:r>
                  <a:rPr lang="zh-CN" altLang="en-US" dirty="0">
                    <a:solidFill>
                      <a:prstClr val="black"/>
                    </a:solidFill>
                    <a:latin typeface="Candara"/>
                    <a:ea typeface="华文楷体" panose="02010600040101010101" pitchFamily="2" charset="-122"/>
                  </a:rPr>
                  <a:t>代码</a:t>
                </a:r>
              </a:p>
            </p:txBody>
          </p:sp>
          <p:sp>
            <p:nvSpPr>
              <p:cNvPr id="145" name="矩形 144"/>
              <p:cNvSpPr/>
              <p:nvPr/>
            </p:nvSpPr>
            <p:spPr>
              <a:xfrm>
                <a:off x="2683403" y="3714586"/>
                <a:ext cx="78899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dirty="0">
                    <a:solidFill>
                      <a:srgbClr val="073E87">
                        <a:lumMod val="60000"/>
                        <a:lumOff val="40000"/>
                      </a:srgbClr>
                    </a:solidFill>
                    <a:latin typeface="Candara"/>
                    <a:ea typeface="华文楷体" panose="02010600040101010101" pitchFamily="2" charset="-122"/>
                  </a:rPr>
                  <a:t>A</a:t>
                </a:r>
                <a:r>
                  <a:rPr lang="zh-CN" altLang="en-US" dirty="0">
                    <a:solidFill>
                      <a:srgbClr val="073E87">
                        <a:lumMod val="60000"/>
                        <a:lumOff val="40000"/>
                      </a:srgbClr>
                    </a:solidFill>
                    <a:latin typeface="Candara"/>
                    <a:ea typeface="华文楷体" panose="02010600040101010101" pitchFamily="2" charset="-122"/>
                  </a:rPr>
                  <a:t>语言</a:t>
                </a:r>
                <a:endParaRPr lang="en-US" altLang="zh-CN" dirty="0">
                  <a:solidFill>
                    <a:srgbClr val="073E87">
                      <a:lumMod val="60000"/>
                      <a:lumOff val="40000"/>
                    </a:srgbClr>
                  </a:solidFill>
                  <a:latin typeface="Candara"/>
                  <a:ea typeface="华文楷体" panose="02010600040101010101" pitchFamily="2" charset="-122"/>
                </a:endParaRPr>
              </a:p>
            </p:txBody>
          </p:sp>
          <p:cxnSp>
            <p:nvCxnSpPr>
              <p:cNvPr id="146" name="直接连接符 145"/>
              <p:cNvCxnSpPr/>
              <p:nvPr/>
            </p:nvCxnSpPr>
            <p:spPr>
              <a:xfrm>
                <a:off x="1835696" y="3147814"/>
                <a:ext cx="0" cy="432048"/>
              </a:xfrm>
              <a:prstGeom prst="line">
                <a:avLst/>
              </a:prstGeom>
              <a:ln w="2540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直接连接符 146"/>
              <p:cNvCxnSpPr/>
              <p:nvPr/>
            </p:nvCxnSpPr>
            <p:spPr>
              <a:xfrm>
                <a:off x="4211960" y="3147814"/>
                <a:ext cx="0" cy="432048"/>
              </a:xfrm>
              <a:prstGeom prst="line">
                <a:avLst/>
              </a:prstGeom>
              <a:ln w="2540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直接连接符 147"/>
              <p:cNvCxnSpPr/>
              <p:nvPr/>
            </p:nvCxnSpPr>
            <p:spPr>
              <a:xfrm>
                <a:off x="3491880" y="3579862"/>
                <a:ext cx="0" cy="432048"/>
              </a:xfrm>
              <a:prstGeom prst="line">
                <a:avLst/>
              </a:prstGeom>
              <a:ln w="2540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直接连接符 148"/>
              <p:cNvCxnSpPr/>
              <p:nvPr/>
            </p:nvCxnSpPr>
            <p:spPr>
              <a:xfrm>
                <a:off x="2627784" y="3579862"/>
                <a:ext cx="0" cy="432048"/>
              </a:xfrm>
              <a:prstGeom prst="line">
                <a:avLst/>
              </a:prstGeom>
              <a:ln w="2540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8" name="矩形 137"/>
            <p:cNvSpPr/>
            <p:nvPr/>
          </p:nvSpPr>
          <p:spPr>
            <a:xfrm>
              <a:off x="2795016" y="3398640"/>
              <a:ext cx="53572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dirty="0">
                  <a:solidFill>
                    <a:srgbClr val="FF0000"/>
                  </a:solidFill>
                  <a:latin typeface="Candara"/>
                  <a:ea typeface="华文楷体" panose="02010600040101010101" pitchFamily="2" charset="-122"/>
                </a:rPr>
                <a:t>P2’’</a:t>
              </a:r>
            </a:p>
          </p:txBody>
        </p:sp>
      </p:grpSp>
      <p:cxnSp>
        <p:nvCxnSpPr>
          <p:cNvPr id="150" name="直接箭头连接符 149"/>
          <p:cNvCxnSpPr>
            <a:cxnSpLocks/>
          </p:cNvCxnSpPr>
          <p:nvPr/>
        </p:nvCxnSpPr>
        <p:spPr>
          <a:xfrm>
            <a:off x="5799757" y="1469572"/>
            <a:ext cx="751541" cy="543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3" name="组合 192"/>
          <p:cNvGrpSpPr/>
          <p:nvPr/>
        </p:nvGrpSpPr>
        <p:grpSpPr>
          <a:xfrm>
            <a:off x="6527008" y="2147833"/>
            <a:ext cx="2400554" cy="936104"/>
            <a:chOff x="1811407" y="3147814"/>
            <a:chExt cx="2400553" cy="936104"/>
          </a:xfrm>
        </p:grpSpPr>
        <p:grpSp>
          <p:nvGrpSpPr>
            <p:cNvPr id="194" name="组合 193"/>
            <p:cNvGrpSpPr/>
            <p:nvPr/>
          </p:nvGrpSpPr>
          <p:grpSpPr>
            <a:xfrm>
              <a:off x="1811407" y="3147814"/>
              <a:ext cx="2400553" cy="936104"/>
              <a:chOff x="1811407" y="3147814"/>
              <a:chExt cx="2400553" cy="936104"/>
            </a:xfrm>
          </p:grpSpPr>
          <p:cxnSp>
            <p:nvCxnSpPr>
              <p:cNvPr id="196" name="直接连接符 195"/>
              <p:cNvCxnSpPr/>
              <p:nvPr/>
            </p:nvCxnSpPr>
            <p:spPr>
              <a:xfrm>
                <a:off x="1835696" y="3147814"/>
                <a:ext cx="2368365" cy="0"/>
              </a:xfrm>
              <a:prstGeom prst="line">
                <a:avLst/>
              </a:prstGeom>
              <a:ln w="254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直接连接符 196"/>
              <p:cNvCxnSpPr/>
              <p:nvPr/>
            </p:nvCxnSpPr>
            <p:spPr>
              <a:xfrm>
                <a:off x="1835696" y="3579862"/>
                <a:ext cx="792088" cy="0"/>
              </a:xfrm>
              <a:prstGeom prst="line">
                <a:avLst/>
              </a:prstGeom>
              <a:ln w="254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直接连接符 197"/>
              <p:cNvCxnSpPr/>
              <p:nvPr/>
            </p:nvCxnSpPr>
            <p:spPr>
              <a:xfrm>
                <a:off x="3491880" y="3579862"/>
                <a:ext cx="720080" cy="0"/>
              </a:xfrm>
              <a:prstGeom prst="line">
                <a:avLst/>
              </a:prstGeom>
              <a:ln w="254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直接连接符 198"/>
              <p:cNvCxnSpPr/>
              <p:nvPr/>
            </p:nvCxnSpPr>
            <p:spPr>
              <a:xfrm>
                <a:off x="2627784" y="4011910"/>
                <a:ext cx="864096" cy="0"/>
              </a:xfrm>
              <a:prstGeom prst="line">
                <a:avLst/>
              </a:prstGeom>
              <a:ln w="254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0" name="矩形 199"/>
              <p:cNvSpPr/>
              <p:nvPr/>
            </p:nvSpPr>
            <p:spPr>
              <a:xfrm>
                <a:off x="1811407" y="3174526"/>
                <a:ext cx="7601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dirty="0">
                    <a:solidFill>
                      <a:prstClr val="black"/>
                    </a:solidFill>
                    <a:latin typeface="Candara"/>
                    <a:ea typeface="华文楷体" panose="02010600040101010101" pitchFamily="2" charset="-122"/>
                  </a:rPr>
                  <a:t>L</a:t>
                </a:r>
                <a:r>
                  <a:rPr lang="zh-CN" altLang="en-US" dirty="0">
                    <a:solidFill>
                      <a:prstClr val="black"/>
                    </a:solidFill>
                    <a:latin typeface="Candara"/>
                    <a:ea typeface="华文楷体" panose="02010600040101010101" pitchFamily="2" charset="-122"/>
                  </a:rPr>
                  <a:t>程序</a:t>
                </a:r>
              </a:p>
            </p:txBody>
          </p:sp>
          <p:sp>
            <p:nvSpPr>
              <p:cNvPr id="201" name="矩形 200"/>
              <p:cNvSpPr/>
              <p:nvPr/>
            </p:nvSpPr>
            <p:spPr>
              <a:xfrm>
                <a:off x="3419872" y="3188390"/>
                <a:ext cx="78098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dirty="0">
                    <a:solidFill>
                      <a:prstClr val="black"/>
                    </a:solidFill>
                    <a:latin typeface="Candara"/>
                    <a:ea typeface="华文楷体" panose="02010600040101010101" pitchFamily="2" charset="-122"/>
                  </a:rPr>
                  <a:t>B</a:t>
                </a:r>
                <a:r>
                  <a:rPr lang="zh-CN" altLang="en-US" dirty="0">
                    <a:solidFill>
                      <a:prstClr val="black"/>
                    </a:solidFill>
                    <a:latin typeface="Candara"/>
                    <a:ea typeface="华文楷体" panose="02010600040101010101" pitchFamily="2" charset="-122"/>
                  </a:rPr>
                  <a:t>代码</a:t>
                </a:r>
              </a:p>
            </p:txBody>
          </p:sp>
          <p:sp>
            <p:nvSpPr>
              <p:cNvPr id="202" name="矩形 201"/>
              <p:cNvSpPr/>
              <p:nvPr/>
            </p:nvSpPr>
            <p:spPr>
              <a:xfrm>
                <a:off x="2649234" y="3714586"/>
                <a:ext cx="78098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dirty="0">
                    <a:solidFill>
                      <a:srgbClr val="31B6FD"/>
                    </a:solidFill>
                    <a:latin typeface="Candara"/>
                    <a:ea typeface="华文楷体" panose="02010600040101010101" pitchFamily="2" charset="-122"/>
                  </a:rPr>
                  <a:t>B</a:t>
                </a:r>
                <a:r>
                  <a:rPr lang="zh-CN" altLang="en-US" dirty="0">
                    <a:solidFill>
                      <a:srgbClr val="31B6FD"/>
                    </a:solidFill>
                    <a:latin typeface="Candara"/>
                    <a:ea typeface="华文楷体" panose="02010600040101010101" pitchFamily="2" charset="-122"/>
                  </a:rPr>
                  <a:t>语言</a:t>
                </a:r>
                <a:endParaRPr lang="en-US" altLang="zh-CN" dirty="0">
                  <a:solidFill>
                    <a:srgbClr val="31B6FD"/>
                  </a:solidFill>
                  <a:latin typeface="Candara"/>
                  <a:ea typeface="华文楷体" panose="02010600040101010101" pitchFamily="2" charset="-122"/>
                </a:endParaRPr>
              </a:p>
            </p:txBody>
          </p:sp>
          <p:cxnSp>
            <p:nvCxnSpPr>
              <p:cNvPr id="203" name="直接连接符 202"/>
              <p:cNvCxnSpPr/>
              <p:nvPr/>
            </p:nvCxnSpPr>
            <p:spPr>
              <a:xfrm>
                <a:off x="1835696" y="3147814"/>
                <a:ext cx="0" cy="432048"/>
              </a:xfrm>
              <a:prstGeom prst="line">
                <a:avLst/>
              </a:prstGeom>
              <a:ln w="254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直接连接符 203"/>
              <p:cNvCxnSpPr/>
              <p:nvPr/>
            </p:nvCxnSpPr>
            <p:spPr>
              <a:xfrm>
                <a:off x="4211960" y="3147814"/>
                <a:ext cx="0" cy="432048"/>
              </a:xfrm>
              <a:prstGeom prst="line">
                <a:avLst/>
              </a:prstGeom>
              <a:ln w="254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直接连接符 204"/>
              <p:cNvCxnSpPr/>
              <p:nvPr/>
            </p:nvCxnSpPr>
            <p:spPr>
              <a:xfrm>
                <a:off x="3491880" y="3579862"/>
                <a:ext cx="0" cy="432048"/>
              </a:xfrm>
              <a:prstGeom prst="line">
                <a:avLst/>
              </a:prstGeom>
              <a:ln w="254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直接连接符 205"/>
              <p:cNvCxnSpPr/>
              <p:nvPr/>
            </p:nvCxnSpPr>
            <p:spPr>
              <a:xfrm>
                <a:off x="2627784" y="3579862"/>
                <a:ext cx="0" cy="432048"/>
              </a:xfrm>
              <a:prstGeom prst="line">
                <a:avLst/>
              </a:prstGeom>
              <a:ln w="254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5" name="矩形 194"/>
            <p:cNvSpPr/>
            <p:nvPr/>
          </p:nvSpPr>
          <p:spPr>
            <a:xfrm>
              <a:off x="2795016" y="3398640"/>
              <a:ext cx="42030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dirty="0">
                  <a:solidFill>
                    <a:srgbClr val="FF0000"/>
                  </a:solidFill>
                  <a:latin typeface="Candara"/>
                  <a:ea typeface="华文楷体" panose="02010600040101010101" pitchFamily="2" charset="-122"/>
                </a:rPr>
                <a:t>P2</a:t>
              </a:r>
            </a:p>
          </p:txBody>
        </p:sp>
      </p:grpSp>
      <p:grpSp>
        <p:nvGrpSpPr>
          <p:cNvPr id="208" name="组合 207"/>
          <p:cNvGrpSpPr/>
          <p:nvPr/>
        </p:nvGrpSpPr>
        <p:grpSpPr>
          <a:xfrm>
            <a:off x="1750865" y="2171414"/>
            <a:ext cx="2400554" cy="936104"/>
            <a:chOff x="1811407" y="3147814"/>
            <a:chExt cx="2400553" cy="936104"/>
          </a:xfrm>
        </p:grpSpPr>
        <p:cxnSp>
          <p:nvCxnSpPr>
            <p:cNvPr id="210" name="直接连接符 209"/>
            <p:cNvCxnSpPr/>
            <p:nvPr/>
          </p:nvCxnSpPr>
          <p:spPr>
            <a:xfrm>
              <a:off x="1835696" y="3147814"/>
              <a:ext cx="2368365" cy="0"/>
            </a:xfrm>
            <a:prstGeom prst="line">
              <a:avLst/>
            </a:prstGeom>
            <a:ln w="25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直接连接符 210"/>
            <p:cNvCxnSpPr/>
            <p:nvPr/>
          </p:nvCxnSpPr>
          <p:spPr>
            <a:xfrm>
              <a:off x="1835696" y="3579862"/>
              <a:ext cx="792088" cy="0"/>
            </a:xfrm>
            <a:prstGeom prst="line">
              <a:avLst/>
            </a:prstGeom>
            <a:ln w="25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直接连接符 211"/>
            <p:cNvCxnSpPr/>
            <p:nvPr/>
          </p:nvCxnSpPr>
          <p:spPr>
            <a:xfrm>
              <a:off x="3491880" y="3579862"/>
              <a:ext cx="720080" cy="0"/>
            </a:xfrm>
            <a:prstGeom prst="line">
              <a:avLst/>
            </a:prstGeom>
            <a:ln w="25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直接连接符 212"/>
            <p:cNvCxnSpPr/>
            <p:nvPr/>
          </p:nvCxnSpPr>
          <p:spPr>
            <a:xfrm>
              <a:off x="2627784" y="4011910"/>
              <a:ext cx="864096" cy="0"/>
            </a:xfrm>
            <a:prstGeom prst="line">
              <a:avLst/>
            </a:prstGeom>
            <a:ln w="25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4" name="矩形 213"/>
            <p:cNvSpPr/>
            <p:nvPr/>
          </p:nvSpPr>
          <p:spPr>
            <a:xfrm>
              <a:off x="1811407" y="3174526"/>
              <a:ext cx="76014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dirty="0">
                  <a:solidFill>
                    <a:prstClr val="black"/>
                  </a:solidFill>
                  <a:latin typeface="Candara"/>
                  <a:ea typeface="华文楷体" panose="02010600040101010101" pitchFamily="2" charset="-122"/>
                </a:rPr>
                <a:t>L</a:t>
              </a:r>
              <a:r>
                <a:rPr lang="zh-CN" altLang="en-US" dirty="0">
                  <a:solidFill>
                    <a:prstClr val="black"/>
                  </a:solidFill>
                  <a:latin typeface="Candara"/>
                  <a:ea typeface="华文楷体" panose="02010600040101010101" pitchFamily="2" charset="-122"/>
                </a:rPr>
                <a:t>程序</a:t>
              </a:r>
            </a:p>
          </p:txBody>
        </p:sp>
        <p:sp>
          <p:nvSpPr>
            <p:cNvPr id="215" name="矩形 214"/>
            <p:cNvSpPr/>
            <p:nvPr/>
          </p:nvSpPr>
          <p:spPr>
            <a:xfrm>
              <a:off x="3419872" y="3188390"/>
              <a:ext cx="78098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dirty="0">
                  <a:solidFill>
                    <a:prstClr val="black"/>
                  </a:solidFill>
                  <a:latin typeface="Candara"/>
                  <a:ea typeface="华文楷体" panose="02010600040101010101" pitchFamily="2" charset="-122"/>
                </a:rPr>
                <a:t>B</a:t>
              </a:r>
              <a:r>
                <a:rPr lang="zh-CN" altLang="en-US" dirty="0">
                  <a:solidFill>
                    <a:prstClr val="black"/>
                  </a:solidFill>
                  <a:latin typeface="Candara"/>
                  <a:ea typeface="华文楷体" panose="02010600040101010101" pitchFamily="2" charset="-122"/>
                </a:rPr>
                <a:t>代码</a:t>
              </a:r>
            </a:p>
          </p:txBody>
        </p:sp>
        <p:sp>
          <p:nvSpPr>
            <p:cNvPr id="216" name="矩形 215"/>
            <p:cNvSpPr/>
            <p:nvPr/>
          </p:nvSpPr>
          <p:spPr>
            <a:xfrm>
              <a:off x="2649234" y="3714586"/>
              <a:ext cx="76014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dirty="0">
                  <a:solidFill>
                    <a:srgbClr val="073E87"/>
                  </a:solidFill>
                  <a:latin typeface="Candara"/>
                  <a:ea typeface="华文楷体" panose="02010600040101010101" pitchFamily="2" charset="-122"/>
                </a:rPr>
                <a:t>L</a:t>
              </a:r>
              <a:r>
                <a:rPr lang="zh-CN" altLang="en-US" dirty="0">
                  <a:solidFill>
                    <a:srgbClr val="073E87"/>
                  </a:solidFill>
                  <a:latin typeface="Candara"/>
                  <a:ea typeface="华文楷体" panose="02010600040101010101" pitchFamily="2" charset="-122"/>
                </a:rPr>
                <a:t>语言</a:t>
              </a:r>
              <a:endParaRPr lang="en-US" altLang="zh-CN" dirty="0">
                <a:solidFill>
                  <a:srgbClr val="073E87"/>
                </a:solidFill>
                <a:latin typeface="Candara"/>
                <a:ea typeface="华文楷体" panose="02010600040101010101" pitchFamily="2" charset="-122"/>
              </a:endParaRPr>
            </a:p>
          </p:txBody>
        </p:sp>
        <p:cxnSp>
          <p:nvCxnSpPr>
            <p:cNvPr id="217" name="直接连接符 216"/>
            <p:cNvCxnSpPr/>
            <p:nvPr/>
          </p:nvCxnSpPr>
          <p:spPr>
            <a:xfrm>
              <a:off x="1835696" y="3147814"/>
              <a:ext cx="0" cy="432048"/>
            </a:xfrm>
            <a:prstGeom prst="line">
              <a:avLst/>
            </a:prstGeom>
            <a:ln w="25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直接连接符 217"/>
            <p:cNvCxnSpPr/>
            <p:nvPr/>
          </p:nvCxnSpPr>
          <p:spPr>
            <a:xfrm>
              <a:off x="4211960" y="3147814"/>
              <a:ext cx="0" cy="432048"/>
            </a:xfrm>
            <a:prstGeom prst="line">
              <a:avLst/>
            </a:prstGeom>
            <a:ln w="25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直接连接符 218"/>
            <p:cNvCxnSpPr/>
            <p:nvPr/>
          </p:nvCxnSpPr>
          <p:spPr>
            <a:xfrm>
              <a:off x="3491880" y="3579862"/>
              <a:ext cx="0" cy="432048"/>
            </a:xfrm>
            <a:prstGeom prst="line">
              <a:avLst/>
            </a:prstGeom>
            <a:ln w="25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直接连接符 219"/>
            <p:cNvCxnSpPr/>
            <p:nvPr/>
          </p:nvCxnSpPr>
          <p:spPr>
            <a:xfrm>
              <a:off x="2627784" y="3579862"/>
              <a:ext cx="0" cy="432048"/>
            </a:xfrm>
            <a:prstGeom prst="line">
              <a:avLst/>
            </a:prstGeom>
            <a:ln w="25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9" name="矩形 208"/>
          <p:cNvSpPr/>
          <p:nvPr/>
        </p:nvSpPr>
        <p:spPr>
          <a:xfrm>
            <a:off x="2734475" y="2422240"/>
            <a:ext cx="4780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rgbClr val="FF0000"/>
                </a:solidFill>
                <a:latin typeface="Candara"/>
                <a:ea typeface="华文楷体" panose="02010600040101010101" pitchFamily="2" charset="-122"/>
              </a:rPr>
              <a:t>P2’</a:t>
            </a:r>
          </a:p>
        </p:txBody>
      </p:sp>
    </p:spTree>
    <p:extLst>
      <p:ext uri="{BB962C8B-B14F-4D97-AF65-F5344CB8AC3E}">
        <p14:creationId xmlns:p14="http://schemas.microsoft.com/office/powerpoint/2010/main" val="4205110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91 0.00231 L -0.15677 0.00231 " pathEditMode="relative" rAng="0" ptsTypes="AA">
                                      <p:cBhvr>
                                        <p:cTn id="39" dur="1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3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7" y="267495"/>
            <a:ext cx="7931224" cy="360040"/>
          </a:xfrm>
        </p:spPr>
        <p:txBody>
          <a:bodyPr/>
          <a:lstStyle/>
          <a:p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编译程序的生成</a:t>
            </a:r>
            <a:endParaRPr lang="zh-CN" altLang="en-US" sz="3000" dirty="0">
              <a:solidFill>
                <a:schemeClr val="tx1"/>
              </a:solidFill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" name="五边形 13"/>
          <p:cNvSpPr/>
          <p:nvPr/>
        </p:nvSpPr>
        <p:spPr>
          <a:xfrm>
            <a:off x="1" y="195486"/>
            <a:ext cx="755576" cy="432048"/>
          </a:xfrm>
          <a:prstGeom prst="homePlate">
            <a:avLst/>
          </a:prstGeom>
          <a:solidFill>
            <a:srgbClr val="4F81BD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2" name="组合 14"/>
          <p:cNvGrpSpPr/>
          <p:nvPr/>
        </p:nvGrpSpPr>
        <p:grpSpPr>
          <a:xfrm>
            <a:off x="-785" y="195486"/>
            <a:ext cx="756363" cy="432048"/>
            <a:chOff x="-786" y="195486"/>
            <a:chExt cx="756363" cy="432048"/>
          </a:xfrm>
        </p:grpSpPr>
        <p:sp>
          <p:nvSpPr>
            <p:cNvPr id="19" name="五边形 18"/>
            <p:cNvSpPr/>
            <p:nvPr/>
          </p:nvSpPr>
          <p:spPr>
            <a:xfrm>
              <a:off x="1" y="195486"/>
              <a:ext cx="755576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1" name="五边形 20"/>
            <p:cNvSpPr/>
            <p:nvPr/>
          </p:nvSpPr>
          <p:spPr>
            <a:xfrm>
              <a:off x="-786" y="197101"/>
              <a:ext cx="755576" cy="88633"/>
            </a:xfrm>
            <a:prstGeom prst="homePlate">
              <a:avLst/>
            </a:prstGeom>
            <a:solidFill>
              <a:schemeClr val="bg1">
                <a:alpha val="3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17" name="内容占位符 2"/>
          <p:cNvSpPr>
            <a:spLocks noGrp="1"/>
          </p:cNvSpPr>
          <p:nvPr>
            <p:ph idx="1"/>
          </p:nvPr>
        </p:nvSpPr>
        <p:spPr>
          <a:xfrm>
            <a:off x="428596" y="843559"/>
            <a:ext cx="7743805" cy="3673711"/>
          </a:xfrm>
        </p:spPr>
        <p:txBody>
          <a:bodyPr>
            <a:normAutofit/>
          </a:bodyPr>
          <a:lstStyle/>
          <a:p>
            <a:pPr algn="just">
              <a:buClrTx/>
              <a:buFont typeface="Wingdings" pitchFamily="2" charset="2"/>
              <a:buChar char="Ø"/>
            </a:pPr>
            <a:r>
              <a:rPr lang="en-US" altLang="zh-CN" sz="2000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1970</a:t>
            </a:r>
            <a:r>
              <a:rPr lang="zh-CN" altLang="en-US" sz="2000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年以前，几乎所有的编译程序都是用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楷体" pitchFamily="49" charset="-122"/>
                <a:ea typeface="楷体" pitchFamily="49" charset="-122"/>
              </a:rPr>
              <a:t>机器语言</a:t>
            </a:r>
            <a:r>
              <a:rPr lang="zh-CN" altLang="en-US" sz="2000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编写的</a:t>
            </a:r>
            <a:endParaRPr lang="en-US" altLang="zh-CN" sz="2000" b="1" dirty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  <a:p>
            <a:pPr lvl="1" algn="just">
              <a:buClrTx/>
              <a:buFont typeface="Wingdings" pitchFamily="2" charset="2"/>
              <a:buChar char="Ø"/>
            </a:pPr>
            <a:r>
              <a:rPr lang="zh-CN" altLang="en-US" sz="1800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优点：更好地发挥硬件系统的效率</a:t>
            </a:r>
            <a:endParaRPr lang="en-US" altLang="zh-CN" sz="1800" b="1" dirty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  <a:p>
            <a:pPr lvl="1" algn="just">
              <a:buClrTx/>
              <a:buFont typeface="Wingdings" pitchFamily="2" charset="2"/>
              <a:buChar char="Ø"/>
            </a:pPr>
            <a:r>
              <a:rPr lang="zh-CN" altLang="en-US" sz="1800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缺点：可读性、可靠性、可维护性、编制效率差</a:t>
            </a:r>
          </a:p>
          <a:p>
            <a:pPr lvl="0" algn="just">
              <a:buClrTx/>
              <a:buFont typeface="Wingdings" pitchFamily="2" charset="2"/>
              <a:buChar char="Ø"/>
            </a:pPr>
            <a:r>
              <a:rPr lang="en-US" altLang="zh-CN" sz="2000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1980</a:t>
            </a:r>
            <a:r>
              <a:rPr lang="zh-CN" altLang="en-US" sz="2000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年以后，通常用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楷体" pitchFamily="49" charset="-122"/>
                <a:ea typeface="楷体" pitchFamily="49" charset="-122"/>
              </a:rPr>
              <a:t>高级语言</a:t>
            </a:r>
            <a:r>
              <a:rPr lang="zh-CN" altLang="en-US" sz="2000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来编写编译程序</a:t>
            </a:r>
            <a:r>
              <a:rPr lang="zh-CN" altLang="en-US" sz="2000" b="1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（自展技术）</a:t>
            </a:r>
            <a:endParaRPr lang="en-US" altLang="zh-CN" sz="2000" b="1" dirty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  <a:p>
            <a:pPr algn="just">
              <a:buClrTx/>
              <a:buFont typeface="Wingdings" pitchFamily="2" charset="2"/>
              <a:buChar char="Ø"/>
            </a:pPr>
            <a:r>
              <a:rPr lang="zh-CN" altLang="en-US" sz="2000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编译器的移植</a:t>
            </a:r>
            <a:endParaRPr lang="en-US" altLang="zh-CN" sz="2000" b="1" dirty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  <a:p>
            <a:pPr algn="just">
              <a:buClrTx/>
              <a:buFont typeface="Wingdings" pitchFamily="2" charset="2"/>
              <a:buChar char="Ø"/>
            </a:pPr>
            <a:r>
              <a:rPr lang="zh-CN" altLang="en-US" sz="2000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编译器的自动生成</a:t>
            </a:r>
            <a:endParaRPr lang="en-US" altLang="zh-CN" sz="2000" b="1" dirty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  <a:p>
            <a:pPr marL="561643" lvl="3" indent="-274313" algn="just">
              <a:buClrTx/>
              <a:buFont typeface="Wingdings" pitchFamily="2" charset="2"/>
              <a:buChar char="Ø"/>
            </a:pPr>
            <a:r>
              <a:rPr lang="en-US" altLang="zh-CN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LEX</a:t>
            </a:r>
            <a:r>
              <a:rPr lang="zh-CN" altLang="en-US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：</a:t>
            </a:r>
            <a:r>
              <a:rPr lang="en-US" altLang="zh-CN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词法分析程序生成器</a:t>
            </a:r>
          </a:p>
          <a:p>
            <a:pPr lvl="1" algn="just">
              <a:buClrTx/>
              <a:buFont typeface="Wingdings" pitchFamily="2" charset="2"/>
              <a:buChar char="Ø"/>
            </a:pPr>
            <a:r>
              <a:rPr lang="en-US" altLang="zh-CN" sz="1800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YACC</a:t>
            </a:r>
            <a:r>
              <a:rPr lang="zh-CN" altLang="en-US" sz="1800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：语法分析程序生成器</a:t>
            </a:r>
          </a:p>
          <a:p>
            <a:pPr algn="just">
              <a:buClrTx/>
              <a:buFont typeface="Wingdings" pitchFamily="2" charset="2"/>
              <a:buChar char="Ø"/>
            </a:pPr>
            <a:endParaRPr lang="zh-CN" altLang="en-US" sz="2000" b="1" dirty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50084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9144000" cy="15001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500563" y="1357313"/>
            <a:ext cx="4357687" cy="2657138"/>
          </a:xfrm>
          <a:prstGeom prst="rect">
            <a:avLst/>
          </a:prstGeom>
          <a:ln w="12700">
            <a:noFill/>
          </a:ln>
        </p:spPr>
        <p:txBody>
          <a:bodyPr>
            <a:spAutoFit/>
          </a:bodyPr>
          <a:lstStyle/>
          <a:p>
            <a:pPr>
              <a:lnSpc>
                <a:spcPts val="4000"/>
              </a:lnSpc>
              <a:defRPr/>
            </a:pPr>
            <a:r>
              <a:rPr lang="zh-CN" altLang="en-US" sz="25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1.1 什么是编译</a:t>
            </a:r>
          </a:p>
          <a:p>
            <a:pPr>
              <a:lnSpc>
                <a:spcPts val="4000"/>
              </a:lnSpc>
              <a:defRPr/>
            </a:pPr>
            <a:r>
              <a:rPr lang="zh-CN" altLang="en-US" sz="25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1.2 编译系统的结构</a:t>
            </a:r>
          </a:p>
          <a:p>
            <a:pPr>
              <a:lnSpc>
                <a:spcPts val="4000"/>
              </a:lnSpc>
              <a:defRPr/>
            </a:pPr>
            <a:r>
              <a:rPr lang="en-US" altLang="zh-CN" sz="25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1.3 </a:t>
            </a:r>
            <a:r>
              <a:rPr lang="zh-CN" altLang="en-US" sz="25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编译程序的生成</a:t>
            </a:r>
          </a:p>
          <a:p>
            <a:pPr>
              <a:lnSpc>
                <a:spcPts val="4000"/>
              </a:lnSpc>
              <a:defRPr/>
            </a:pPr>
            <a:r>
              <a:rPr lang="zh-CN" altLang="en-US" sz="25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5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 为什么要学习编译原理</a:t>
            </a:r>
          </a:p>
          <a:p>
            <a:pPr>
              <a:lnSpc>
                <a:spcPts val="4000"/>
              </a:lnSpc>
              <a:defRPr/>
            </a:pPr>
            <a:r>
              <a:rPr lang="zh-CN" altLang="en-US" sz="25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en-US" altLang="zh-CN" sz="25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5 </a:t>
            </a:r>
            <a:r>
              <a:rPr lang="zh-CN" altLang="en-US" sz="25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编译技术的应用</a:t>
            </a:r>
          </a:p>
        </p:txBody>
      </p:sp>
      <p:pic>
        <p:nvPicPr>
          <p:cNvPr id="28676" name="Picture 7" descr="E:\工大编译\ppt\制作\0330e9c554c768200000158fc50d53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38" r="21837"/>
          <a:stretch>
            <a:fillRect/>
          </a:stretch>
        </p:blipFill>
        <p:spPr bwMode="auto">
          <a:xfrm>
            <a:off x="-6350" y="0"/>
            <a:ext cx="429577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矩形 15"/>
          <p:cNvSpPr/>
          <p:nvPr/>
        </p:nvSpPr>
        <p:spPr>
          <a:xfrm>
            <a:off x="4143375" y="357188"/>
            <a:ext cx="1928813" cy="78581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spc="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提纲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119548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1.4 </a:t>
            </a: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为什么要学习编译原理</a:t>
            </a:r>
          </a:p>
        </p:txBody>
      </p:sp>
      <p:grpSp>
        <p:nvGrpSpPr>
          <p:cNvPr id="5" name="组合 14"/>
          <p:cNvGrpSpPr/>
          <p:nvPr/>
        </p:nvGrpSpPr>
        <p:grpSpPr>
          <a:xfrm>
            <a:off x="-786" y="195486"/>
            <a:ext cx="756363" cy="432048"/>
            <a:chOff x="-786" y="195486"/>
            <a:chExt cx="756363" cy="432048"/>
          </a:xfrm>
        </p:grpSpPr>
        <p:sp>
          <p:nvSpPr>
            <p:cNvPr id="6" name="五边形 5"/>
            <p:cNvSpPr/>
            <p:nvPr/>
          </p:nvSpPr>
          <p:spPr>
            <a:xfrm>
              <a:off x="1" y="195486"/>
              <a:ext cx="755576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" name="五边形 6"/>
            <p:cNvSpPr/>
            <p:nvPr/>
          </p:nvSpPr>
          <p:spPr>
            <a:xfrm>
              <a:off x="-786" y="197101"/>
              <a:ext cx="755576" cy="88633"/>
            </a:xfrm>
            <a:prstGeom prst="homePlate">
              <a:avLst/>
            </a:prstGeom>
            <a:solidFill>
              <a:schemeClr val="bg1">
                <a:alpha val="3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>
          <a:xfrm>
            <a:off x="754790" y="915566"/>
            <a:ext cx="8229599" cy="48245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dirty="0">
                <a:solidFill>
                  <a:schemeClr val="tx1"/>
                </a:solidFill>
              </a:rPr>
              <a:t>        </a:t>
            </a:r>
            <a:r>
              <a:rPr lang="zh-CN" altLang="zh-CN" b="1" dirty="0">
                <a:solidFill>
                  <a:schemeClr val="tx1"/>
                </a:solidFill>
              </a:rPr>
              <a:t>编写编译器的原理和技术具有十分普遍的意义，以至于在每个计算机科学家的研究生涯中，本课程中的原理和技术都会反复用到。</a:t>
            </a:r>
            <a:endParaRPr lang="en-US" altLang="zh-CN" sz="2800" b="1" dirty="0">
              <a:solidFill>
                <a:schemeClr val="tx1"/>
              </a:solidFill>
              <a:latin typeface="楷体" pitchFamily="49" charset="-122"/>
            </a:endParaRPr>
          </a:p>
          <a:p>
            <a:pPr marL="0" indent="0" algn="r">
              <a:buNone/>
            </a:pPr>
            <a:r>
              <a:rPr lang="en-US" altLang="zh-CN" sz="2800" dirty="0">
                <a:solidFill>
                  <a:schemeClr val="tx1"/>
                </a:solidFill>
              </a:rPr>
              <a:t>——Alfred </a:t>
            </a:r>
            <a:r>
              <a:rPr lang="en-US" altLang="zh-CN" sz="2800" dirty="0" err="1">
                <a:solidFill>
                  <a:schemeClr val="tx1"/>
                </a:solidFill>
              </a:rPr>
              <a:t>V.Aho</a:t>
            </a:r>
            <a:endParaRPr lang="zh-CN" altLang="en-US" sz="2800" b="1" dirty="0">
              <a:solidFill>
                <a:schemeClr val="tx1"/>
              </a:solidFill>
              <a:latin typeface="楷体" pitchFamily="49" charset="-122"/>
            </a:endParaRPr>
          </a:p>
        </p:txBody>
      </p:sp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3947" y="2245886"/>
            <a:ext cx="2371290" cy="2786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5407" y="2245886"/>
            <a:ext cx="1857923" cy="2757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64744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内容占位符 2"/>
          <p:cNvSpPr>
            <a:spLocks noGrp="1"/>
          </p:cNvSpPr>
          <p:nvPr>
            <p:ph idx="1"/>
          </p:nvPr>
        </p:nvSpPr>
        <p:spPr>
          <a:xfrm>
            <a:off x="859006" y="1059989"/>
            <a:ext cx="8033473" cy="3816017"/>
          </a:xfrm>
        </p:spPr>
        <p:txBody>
          <a:bodyPr>
            <a:normAutofit fontScale="92500"/>
          </a:bodyPr>
          <a:lstStyle/>
          <a:p>
            <a:pPr>
              <a:buClrTx/>
              <a:buFont typeface="Wingdings" pitchFamily="2" charset="2"/>
              <a:buChar char="Ø"/>
            </a:pPr>
            <a:r>
              <a:rPr lang="zh-CN" altLang="en-US" sz="3000" b="1" dirty="0">
                <a:solidFill>
                  <a:schemeClr val="tx1"/>
                </a:solidFill>
              </a:rPr>
              <a:t>更深刻地理解高级语言程序的内部运行机制</a:t>
            </a:r>
            <a:endParaRPr lang="en-US" altLang="zh-CN" sz="3000" b="1" dirty="0">
              <a:solidFill>
                <a:schemeClr val="tx1"/>
              </a:solidFill>
            </a:endParaRPr>
          </a:p>
          <a:p>
            <a:pPr>
              <a:buClrTx/>
              <a:buFont typeface="Wingdings" pitchFamily="2" charset="2"/>
              <a:buChar char="Ø"/>
            </a:pPr>
            <a:r>
              <a:rPr lang="zh-CN" altLang="en-US" sz="3000" b="1" dirty="0">
                <a:solidFill>
                  <a:schemeClr val="tx1"/>
                </a:solidFill>
              </a:rPr>
              <a:t>教给我们如何严谨地去思考、编写程序</a:t>
            </a:r>
          </a:p>
          <a:p>
            <a:pPr>
              <a:buClrTx/>
              <a:buFont typeface="Wingdings" pitchFamily="2" charset="2"/>
              <a:buChar char="Ø"/>
            </a:pPr>
            <a:r>
              <a:rPr lang="zh-CN" altLang="en-US" sz="3000" b="1" dirty="0">
                <a:solidFill>
                  <a:schemeClr val="tx1"/>
                </a:solidFill>
              </a:rPr>
              <a:t>编译原理涉及了计算机科学求解问题的基本思路和方法，即问题的“形式化描述→自动化处理”</a:t>
            </a:r>
            <a:endParaRPr lang="en-US" altLang="zh-CN" sz="3000" b="1" dirty="0">
              <a:solidFill>
                <a:schemeClr val="tx1"/>
              </a:solidFill>
            </a:endParaRPr>
          </a:p>
          <a:p>
            <a:pPr>
              <a:buClrTx/>
              <a:buFont typeface="Wingdings" pitchFamily="2" charset="2"/>
              <a:buChar char="Ø"/>
            </a:pPr>
            <a:r>
              <a:rPr lang="zh-CN" altLang="en-US" sz="3000" b="1" dirty="0">
                <a:solidFill>
                  <a:schemeClr val="tx1"/>
                </a:solidFill>
              </a:rPr>
              <a:t>所涉及的理论和方法在很多领域都会被用到</a:t>
            </a:r>
          </a:p>
          <a:p>
            <a:pPr lvl="1">
              <a:lnSpc>
                <a:spcPts val="3500"/>
              </a:lnSpc>
              <a:buClrTx/>
              <a:buFont typeface="Wingdings" pitchFamily="2" charset="2"/>
              <a:buChar char="Ø"/>
            </a:pPr>
            <a:r>
              <a:rPr lang="zh-CN" altLang="en-US" sz="2900" b="1" dirty="0">
                <a:solidFill>
                  <a:schemeClr val="tx1"/>
                </a:solidFill>
                <a:cs typeface="Times New Roman" pitchFamily="18" charset="0"/>
              </a:rPr>
              <a:t>自然语言处理、模式识别、人工智能、</a:t>
            </a:r>
            <a:r>
              <a:rPr lang="en-US" altLang="zh-CN" sz="2900" b="1" dirty="0">
                <a:solidFill>
                  <a:schemeClr val="tx1"/>
                </a:solidFill>
                <a:cs typeface="Times New Roman" pitchFamily="18" charset="0"/>
              </a:rPr>
              <a:t>……</a:t>
            </a:r>
          </a:p>
          <a:p>
            <a:pPr>
              <a:buClrTx/>
              <a:buFont typeface="Wingdings" pitchFamily="2" charset="2"/>
              <a:buChar char="Ø"/>
            </a:pPr>
            <a:r>
              <a:rPr lang="zh-CN" altLang="en-US" sz="3000" b="1" dirty="0">
                <a:solidFill>
                  <a:schemeClr val="tx1"/>
                </a:solidFill>
              </a:rPr>
              <a:t>很多应用软件都会用到编译技术</a:t>
            </a:r>
          </a:p>
        </p:txBody>
      </p:sp>
      <p:sp>
        <p:nvSpPr>
          <p:cNvPr id="5120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通过本课程的学习</a:t>
            </a:r>
          </a:p>
        </p:txBody>
      </p:sp>
      <p:grpSp>
        <p:nvGrpSpPr>
          <p:cNvPr id="5" name="组合 14"/>
          <p:cNvGrpSpPr/>
          <p:nvPr/>
        </p:nvGrpSpPr>
        <p:grpSpPr>
          <a:xfrm>
            <a:off x="-786" y="195486"/>
            <a:ext cx="756363" cy="432048"/>
            <a:chOff x="-786" y="195486"/>
            <a:chExt cx="756363" cy="432048"/>
          </a:xfrm>
        </p:grpSpPr>
        <p:sp>
          <p:nvSpPr>
            <p:cNvPr id="6" name="五边形 5"/>
            <p:cNvSpPr/>
            <p:nvPr/>
          </p:nvSpPr>
          <p:spPr>
            <a:xfrm>
              <a:off x="1" y="195486"/>
              <a:ext cx="755576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" name="五边形 6"/>
            <p:cNvSpPr/>
            <p:nvPr/>
          </p:nvSpPr>
          <p:spPr>
            <a:xfrm>
              <a:off x="-786" y="197101"/>
              <a:ext cx="755576" cy="88633"/>
            </a:xfrm>
            <a:prstGeom prst="homePlate">
              <a:avLst/>
            </a:prstGeom>
            <a:solidFill>
              <a:schemeClr val="bg1">
                <a:alpha val="3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7944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9144000" cy="15001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500563" y="1357313"/>
            <a:ext cx="4357687" cy="2657138"/>
          </a:xfrm>
          <a:prstGeom prst="rect">
            <a:avLst/>
          </a:prstGeom>
          <a:ln w="12700">
            <a:noFill/>
          </a:ln>
        </p:spPr>
        <p:txBody>
          <a:bodyPr>
            <a:spAutoFit/>
          </a:bodyPr>
          <a:lstStyle/>
          <a:p>
            <a:pPr>
              <a:lnSpc>
                <a:spcPts val="4000"/>
              </a:lnSpc>
              <a:defRPr/>
            </a:pPr>
            <a:r>
              <a:rPr lang="zh-CN" altLang="en-US" sz="25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1.1 什么是编译</a:t>
            </a:r>
          </a:p>
          <a:p>
            <a:pPr>
              <a:lnSpc>
                <a:spcPts val="4000"/>
              </a:lnSpc>
              <a:defRPr/>
            </a:pPr>
            <a:r>
              <a:rPr lang="zh-CN" altLang="en-US" sz="25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1.2 编译系统的结构</a:t>
            </a:r>
          </a:p>
          <a:p>
            <a:pPr>
              <a:lnSpc>
                <a:spcPts val="4000"/>
              </a:lnSpc>
              <a:defRPr/>
            </a:pPr>
            <a:r>
              <a:rPr lang="en-US" altLang="zh-CN" sz="25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1.3 </a:t>
            </a:r>
            <a:r>
              <a:rPr lang="zh-CN" altLang="en-US" sz="25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编译程序的生成</a:t>
            </a:r>
          </a:p>
          <a:p>
            <a:pPr>
              <a:lnSpc>
                <a:spcPts val="4000"/>
              </a:lnSpc>
              <a:defRPr/>
            </a:pPr>
            <a:r>
              <a:rPr lang="zh-CN" altLang="en-US" sz="25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en-US" altLang="zh-CN" sz="25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5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为什么要学习编译原理</a:t>
            </a:r>
          </a:p>
          <a:p>
            <a:pPr>
              <a:lnSpc>
                <a:spcPts val="4000"/>
              </a:lnSpc>
              <a:defRPr/>
            </a:pPr>
            <a:r>
              <a:rPr lang="zh-CN" altLang="en-US" sz="25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5 </a:t>
            </a:r>
            <a:r>
              <a:rPr lang="zh-CN" altLang="en-US" sz="25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编译技术的应用</a:t>
            </a:r>
          </a:p>
        </p:txBody>
      </p:sp>
      <p:pic>
        <p:nvPicPr>
          <p:cNvPr id="28676" name="Picture 7" descr="E:\工大编译\ppt\制作\0330e9c554c768200000158fc50d53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38" r="21837"/>
          <a:stretch>
            <a:fillRect/>
          </a:stretch>
        </p:blipFill>
        <p:spPr bwMode="auto">
          <a:xfrm>
            <a:off x="-6350" y="0"/>
            <a:ext cx="429577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矩形 15"/>
          <p:cNvSpPr/>
          <p:nvPr/>
        </p:nvSpPr>
        <p:spPr>
          <a:xfrm>
            <a:off x="4143375" y="357188"/>
            <a:ext cx="1928813" cy="78581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spc="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提纲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549312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内容占位符 2"/>
          <p:cNvSpPr>
            <a:spLocks noGrp="1"/>
          </p:cNvSpPr>
          <p:nvPr>
            <p:ph idx="1"/>
          </p:nvPr>
        </p:nvSpPr>
        <p:spPr>
          <a:xfrm>
            <a:off x="859007" y="1059989"/>
            <a:ext cx="7713521" cy="3888025"/>
          </a:xfrm>
        </p:spPr>
        <p:txBody>
          <a:bodyPr>
            <a:normAutofit/>
          </a:bodyPr>
          <a:lstStyle/>
          <a:p>
            <a:pPr>
              <a:lnSpc>
                <a:spcPts val="3000"/>
              </a:lnSpc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</a:rPr>
              <a:t>结构化编辑器（</a:t>
            </a:r>
            <a:r>
              <a:rPr lang="en-US" altLang="zh-CN" b="1" dirty="0">
                <a:solidFill>
                  <a:schemeClr val="tx1"/>
                </a:solidFill>
              </a:rPr>
              <a:t>Structure editors</a:t>
            </a:r>
            <a:r>
              <a:rPr lang="zh-CN" altLang="en-US" b="1" dirty="0">
                <a:solidFill>
                  <a:schemeClr val="tx1"/>
                </a:solidFill>
              </a:rPr>
              <a:t>）</a:t>
            </a:r>
          </a:p>
          <a:p>
            <a:pPr lvl="1">
              <a:lnSpc>
                <a:spcPts val="3000"/>
              </a:lnSpc>
              <a:buClrTx/>
              <a:buFont typeface="Wingdings" pitchFamily="2" charset="2"/>
              <a:buChar char="Ø"/>
            </a:pPr>
            <a:r>
              <a:rPr lang="zh-CN" altLang="en-US" sz="2000" b="1" dirty="0">
                <a:solidFill>
                  <a:schemeClr val="tx1"/>
                </a:solidFill>
                <a:cs typeface="Times New Roman" pitchFamily="18" charset="0"/>
              </a:rPr>
              <a:t>引导用户在语言的</a:t>
            </a:r>
            <a:r>
              <a:rPr lang="zh-CN" altLang="en-US" sz="2000" b="1" dirty="0">
                <a:solidFill>
                  <a:srgbClr val="0000FF"/>
                </a:solidFill>
                <a:cs typeface="Times New Roman" pitchFamily="18" charset="0"/>
              </a:rPr>
              <a:t>语法约束</a:t>
            </a:r>
            <a:r>
              <a:rPr lang="zh-CN" altLang="en-US" sz="2000" b="1" dirty="0">
                <a:solidFill>
                  <a:schemeClr val="tx1"/>
                </a:solidFill>
                <a:cs typeface="Times New Roman" pitchFamily="18" charset="0"/>
              </a:rPr>
              <a:t>下编制程序</a:t>
            </a:r>
          </a:p>
          <a:p>
            <a:pPr lvl="1">
              <a:lnSpc>
                <a:spcPts val="3000"/>
              </a:lnSpc>
              <a:buClrTx/>
              <a:buFont typeface="Wingdings" pitchFamily="2" charset="2"/>
              <a:buChar char="Ø"/>
            </a:pPr>
            <a:r>
              <a:rPr lang="zh-CN" altLang="en-US" sz="2000" b="1" dirty="0">
                <a:solidFill>
                  <a:schemeClr val="tx1"/>
                </a:solidFill>
                <a:cs typeface="Times New Roman" pitchFamily="18" charset="0"/>
              </a:rPr>
              <a:t>能自动地提供</a:t>
            </a:r>
            <a:r>
              <a:rPr lang="zh-CN" altLang="en-US" sz="2000" b="1" dirty="0">
                <a:solidFill>
                  <a:srgbClr val="0000FF"/>
                </a:solidFill>
                <a:cs typeface="Times New Roman" pitchFamily="18" charset="0"/>
              </a:rPr>
              <a:t>关键字</a:t>
            </a:r>
            <a:r>
              <a:rPr lang="zh-CN" altLang="en-US" sz="2000" b="1" dirty="0">
                <a:solidFill>
                  <a:schemeClr val="tx1"/>
                </a:solidFill>
                <a:cs typeface="Times New Roman" pitchFamily="18" charset="0"/>
              </a:rPr>
              <a:t>和</a:t>
            </a:r>
            <a:r>
              <a:rPr lang="zh-CN" altLang="en-US" sz="2000" b="1" dirty="0">
                <a:solidFill>
                  <a:srgbClr val="0000FF"/>
                </a:solidFill>
                <a:cs typeface="Times New Roman" pitchFamily="18" charset="0"/>
              </a:rPr>
              <a:t>与其匹配的关键字</a:t>
            </a:r>
          </a:p>
          <a:p>
            <a:pPr lvl="1">
              <a:lnSpc>
                <a:spcPts val="3000"/>
              </a:lnSpc>
              <a:buClrTx/>
              <a:buFont typeface="Wingdings" pitchFamily="2" charset="2"/>
              <a:buChar char="Ø"/>
            </a:pPr>
            <a:endParaRPr lang="zh-CN" altLang="en-US" sz="2000" b="1" dirty="0">
              <a:solidFill>
                <a:schemeClr val="tx1"/>
              </a:solidFill>
              <a:cs typeface="Times New Roman" pitchFamily="18" charset="0"/>
            </a:endParaRPr>
          </a:p>
        </p:txBody>
      </p:sp>
      <p:sp>
        <p:nvSpPr>
          <p:cNvPr id="5120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1.5 </a:t>
            </a: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编译技术的应用</a:t>
            </a:r>
          </a:p>
        </p:txBody>
      </p:sp>
      <p:grpSp>
        <p:nvGrpSpPr>
          <p:cNvPr id="5" name="组合 14"/>
          <p:cNvGrpSpPr/>
          <p:nvPr/>
        </p:nvGrpSpPr>
        <p:grpSpPr>
          <a:xfrm>
            <a:off x="-786" y="195486"/>
            <a:ext cx="756363" cy="432048"/>
            <a:chOff x="-786" y="195486"/>
            <a:chExt cx="756363" cy="432048"/>
          </a:xfrm>
        </p:grpSpPr>
        <p:sp>
          <p:nvSpPr>
            <p:cNvPr id="6" name="五边形 5"/>
            <p:cNvSpPr/>
            <p:nvPr/>
          </p:nvSpPr>
          <p:spPr>
            <a:xfrm>
              <a:off x="1" y="195486"/>
              <a:ext cx="755576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" name="五边形 6"/>
            <p:cNvSpPr/>
            <p:nvPr/>
          </p:nvSpPr>
          <p:spPr>
            <a:xfrm>
              <a:off x="-786" y="197101"/>
              <a:ext cx="755576" cy="88633"/>
            </a:xfrm>
            <a:prstGeom prst="homePlate">
              <a:avLst/>
            </a:prstGeom>
            <a:solidFill>
              <a:schemeClr val="bg1">
                <a:alpha val="3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21087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编译器在语言处理系统中的位置</a:t>
            </a:r>
            <a:endParaRPr lang="en-US" altLang="zh-CN" sz="3000" spc="3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572163" y="928676"/>
            <a:ext cx="3714349" cy="3920142"/>
            <a:chOff x="1753071" y="915566"/>
            <a:chExt cx="2967853" cy="3920142"/>
          </a:xfrm>
        </p:grpSpPr>
        <p:sp>
          <p:nvSpPr>
            <p:cNvPr id="11267" name="Rectangle 4"/>
            <p:cNvSpPr>
              <a:spLocks noChangeArrowheads="1"/>
            </p:cNvSpPr>
            <p:nvPr/>
          </p:nvSpPr>
          <p:spPr bwMode="auto">
            <a:xfrm>
              <a:off x="2051720" y="1308495"/>
              <a:ext cx="2304256" cy="3517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200" b="1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预处理器</a:t>
              </a:r>
              <a:r>
                <a:rPr lang="zh-CN" altLang="en-US" b="1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 </a:t>
              </a:r>
              <a:r>
                <a:rPr lang="en-US" altLang="zh-CN" sz="1600" b="1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(Preprocessor)</a:t>
              </a:r>
            </a:p>
          </p:txBody>
        </p:sp>
        <p:sp>
          <p:nvSpPr>
            <p:cNvPr id="11268" name="Line 5"/>
            <p:cNvSpPr>
              <a:spLocks noChangeShapeType="1"/>
            </p:cNvSpPr>
            <p:nvPr/>
          </p:nvSpPr>
          <p:spPr bwMode="auto">
            <a:xfrm>
              <a:off x="3204492" y="1142990"/>
              <a:ext cx="0" cy="1619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11269" name="Rectangle 6"/>
            <p:cNvSpPr>
              <a:spLocks noChangeArrowheads="1"/>
            </p:cNvSpPr>
            <p:nvPr/>
          </p:nvSpPr>
          <p:spPr bwMode="auto">
            <a:xfrm>
              <a:off x="2494778" y="915566"/>
              <a:ext cx="1366276" cy="2155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200" b="1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源程序</a:t>
              </a:r>
            </a:p>
          </p:txBody>
        </p:sp>
        <p:sp>
          <p:nvSpPr>
            <p:cNvPr id="11270" name="Rectangle 7"/>
            <p:cNvSpPr>
              <a:spLocks noChangeArrowheads="1"/>
            </p:cNvSpPr>
            <p:nvPr/>
          </p:nvSpPr>
          <p:spPr bwMode="auto">
            <a:xfrm>
              <a:off x="2538120" y="2247384"/>
              <a:ext cx="1340230" cy="342132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2200" b="1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编译器</a:t>
              </a:r>
              <a:endParaRPr lang="en-US" altLang="zh-CN" sz="2200" b="1" dirty="0"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11271" name="Line 8"/>
            <p:cNvSpPr>
              <a:spLocks noChangeShapeType="1"/>
            </p:cNvSpPr>
            <p:nvPr/>
          </p:nvSpPr>
          <p:spPr bwMode="auto">
            <a:xfrm>
              <a:off x="3204492" y="2077710"/>
              <a:ext cx="0" cy="1619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11272" name="Rectangle 9"/>
            <p:cNvSpPr>
              <a:spLocks noChangeArrowheads="1"/>
            </p:cNvSpPr>
            <p:nvPr/>
          </p:nvSpPr>
          <p:spPr bwMode="auto">
            <a:xfrm>
              <a:off x="2209374" y="1836172"/>
              <a:ext cx="2080198" cy="2155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zh-CN" altLang="en-US" sz="2200" b="1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经过预处理的源程序</a:t>
              </a:r>
            </a:p>
          </p:txBody>
        </p:sp>
        <p:sp>
          <p:nvSpPr>
            <p:cNvPr id="11273" name="Line 10"/>
            <p:cNvSpPr>
              <a:spLocks noChangeShapeType="1"/>
            </p:cNvSpPr>
            <p:nvPr/>
          </p:nvSpPr>
          <p:spPr bwMode="auto">
            <a:xfrm>
              <a:off x="3204492" y="1666838"/>
              <a:ext cx="0" cy="1619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11275" name="Line 12"/>
            <p:cNvSpPr>
              <a:spLocks noChangeShapeType="1"/>
            </p:cNvSpPr>
            <p:nvPr/>
          </p:nvSpPr>
          <p:spPr bwMode="auto">
            <a:xfrm>
              <a:off x="3204492" y="2981330"/>
              <a:ext cx="0" cy="1619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11276" name="Rectangle 13"/>
            <p:cNvSpPr>
              <a:spLocks noChangeArrowheads="1"/>
            </p:cNvSpPr>
            <p:nvPr/>
          </p:nvSpPr>
          <p:spPr bwMode="auto">
            <a:xfrm>
              <a:off x="1832663" y="2767315"/>
              <a:ext cx="2673605" cy="2155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 b="1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 </a:t>
              </a:r>
              <a:r>
                <a:rPr lang="zh-CN" altLang="en-US" sz="2200" b="1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汇编语言程序</a:t>
              </a:r>
            </a:p>
          </p:txBody>
        </p:sp>
        <p:sp>
          <p:nvSpPr>
            <p:cNvPr id="11277" name="Line 14"/>
            <p:cNvSpPr>
              <a:spLocks noChangeShapeType="1"/>
            </p:cNvSpPr>
            <p:nvPr/>
          </p:nvSpPr>
          <p:spPr bwMode="auto">
            <a:xfrm>
              <a:off x="3204492" y="2597264"/>
              <a:ext cx="0" cy="1619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11278" name="Rectangle 15"/>
            <p:cNvSpPr>
              <a:spLocks noChangeArrowheads="1"/>
            </p:cNvSpPr>
            <p:nvPr/>
          </p:nvSpPr>
          <p:spPr bwMode="auto">
            <a:xfrm>
              <a:off x="1753071" y="4048701"/>
              <a:ext cx="2967853" cy="36899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200" b="1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链接器</a:t>
              </a:r>
              <a:r>
                <a:rPr lang="en-US" altLang="zh-CN" sz="1600" b="1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 (Linker) </a:t>
              </a:r>
              <a:r>
                <a:rPr lang="en-US" altLang="zh-CN" sz="2000" b="1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/</a:t>
              </a:r>
              <a:r>
                <a:rPr lang="zh-CN" altLang="en-US" sz="2200" b="1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加载器</a:t>
              </a:r>
              <a:r>
                <a:rPr lang="zh-CN" altLang="en-US" sz="1600" b="1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 </a:t>
              </a:r>
              <a:r>
                <a:rPr lang="en-US" altLang="zh-CN" sz="1600" b="1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(Loader)</a:t>
              </a:r>
            </a:p>
          </p:txBody>
        </p:sp>
        <p:sp>
          <p:nvSpPr>
            <p:cNvPr id="11279" name="Line 16"/>
            <p:cNvSpPr>
              <a:spLocks noChangeShapeType="1"/>
            </p:cNvSpPr>
            <p:nvPr/>
          </p:nvSpPr>
          <p:spPr bwMode="auto">
            <a:xfrm>
              <a:off x="3204492" y="3886777"/>
              <a:ext cx="0" cy="1619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11280" name="Rectangle 17"/>
            <p:cNvSpPr>
              <a:spLocks noChangeArrowheads="1"/>
            </p:cNvSpPr>
            <p:nvPr/>
          </p:nvSpPr>
          <p:spPr bwMode="auto">
            <a:xfrm>
              <a:off x="2124924" y="3643320"/>
              <a:ext cx="2139145" cy="2166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200" b="1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可重定位的机器代码</a:t>
              </a:r>
            </a:p>
          </p:txBody>
        </p:sp>
        <p:sp>
          <p:nvSpPr>
            <p:cNvPr id="11281" name="Line 18"/>
            <p:cNvSpPr>
              <a:spLocks noChangeShapeType="1"/>
            </p:cNvSpPr>
            <p:nvPr/>
          </p:nvSpPr>
          <p:spPr bwMode="auto">
            <a:xfrm>
              <a:off x="3204492" y="3481396"/>
              <a:ext cx="0" cy="1619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11282" name="Rectangle 19"/>
            <p:cNvSpPr>
              <a:spLocks noChangeArrowheads="1"/>
            </p:cNvSpPr>
            <p:nvPr/>
          </p:nvSpPr>
          <p:spPr bwMode="auto">
            <a:xfrm>
              <a:off x="2266455" y="4620205"/>
              <a:ext cx="1843097" cy="2155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200" b="1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目标机器代码</a:t>
              </a:r>
            </a:p>
          </p:txBody>
        </p:sp>
        <p:sp>
          <p:nvSpPr>
            <p:cNvPr id="11283" name="Line 20"/>
            <p:cNvSpPr>
              <a:spLocks noChangeShapeType="1"/>
            </p:cNvSpPr>
            <p:nvPr/>
          </p:nvSpPr>
          <p:spPr bwMode="auto">
            <a:xfrm>
              <a:off x="3204492" y="4429138"/>
              <a:ext cx="0" cy="1619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/>
            </a:p>
          </p:txBody>
        </p:sp>
      </p:grpSp>
      <p:sp>
        <p:nvSpPr>
          <p:cNvPr id="21" name="AutoShape 29"/>
          <p:cNvSpPr>
            <a:spLocks noChangeArrowheads="1"/>
          </p:cNvSpPr>
          <p:nvPr/>
        </p:nvSpPr>
        <p:spPr bwMode="auto">
          <a:xfrm>
            <a:off x="214282" y="1892123"/>
            <a:ext cx="2714644" cy="1322569"/>
          </a:xfrm>
          <a:prstGeom prst="wedgeRoundRectCallout">
            <a:avLst>
              <a:gd name="adj1" fmla="val 47138"/>
              <a:gd name="adj2" fmla="val -69550"/>
              <a:gd name="adj3" fmla="val 16667"/>
            </a:avLst>
          </a:prstGeom>
          <a:noFill/>
          <a:ln w="25400">
            <a:solidFill>
              <a:schemeClr val="accent2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285750" indent="-285750">
              <a:lnSpc>
                <a:spcPts val="22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把存储在不同文件中的源程序</a:t>
            </a: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楷体" pitchFamily="49" charset="-122"/>
                <a:ea typeface="楷体" pitchFamily="49" charset="-122"/>
              </a:rPr>
              <a:t>聚合</a:t>
            </a:r>
            <a:r>
              <a:rPr lang="zh-CN" altLang="en-US" b="1" dirty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在一起</a:t>
            </a:r>
            <a:endParaRPr lang="en-US" altLang="zh-CN" b="1" dirty="0">
              <a:solidFill>
                <a:srgbClr val="000000"/>
              </a:solidFill>
              <a:latin typeface="楷体" pitchFamily="49" charset="-122"/>
              <a:ea typeface="楷体" pitchFamily="49" charset="-122"/>
            </a:endParaRPr>
          </a:p>
          <a:p>
            <a:pPr marL="285750" indent="-285750">
              <a:lnSpc>
                <a:spcPts val="22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把被称为</a:t>
            </a:r>
            <a:r>
              <a:rPr lang="zh-CN" altLang="en-US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宏</a:t>
            </a:r>
            <a:r>
              <a:rPr lang="zh-CN" altLang="en-US" b="1" dirty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的缩写语句转换为原始语句</a:t>
            </a:r>
          </a:p>
        </p:txBody>
      </p:sp>
      <p:sp>
        <p:nvSpPr>
          <p:cNvPr id="23" name="Rectangle 11"/>
          <p:cNvSpPr>
            <a:spLocks noChangeArrowheads="1"/>
          </p:cNvSpPr>
          <p:nvPr/>
        </p:nvSpPr>
        <p:spPr bwMode="auto">
          <a:xfrm>
            <a:off x="3270962" y="3156364"/>
            <a:ext cx="2235432" cy="33595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2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汇编器</a:t>
            </a:r>
            <a:r>
              <a:rPr lang="en-US" altLang="zh-CN" sz="22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16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(Assembler)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-786" y="195486"/>
            <a:ext cx="756363" cy="432048"/>
            <a:chOff x="-786" y="195486"/>
            <a:chExt cx="756363" cy="432048"/>
          </a:xfrm>
        </p:grpSpPr>
        <p:sp>
          <p:nvSpPr>
            <p:cNvPr id="25" name="五边形 24"/>
            <p:cNvSpPr/>
            <p:nvPr/>
          </p:nvSpPr>
          <p:spPr>
            <a:xfrm>
              <a:off x="1" y="195486"/>
              <a:ext cx="755576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" name="五边形 25"/>
            <p:cNvSpPr/>
            <p:nvPr/>
          </p:nvSpPr>
          <p:spPr>
            <a:xfrm>
              <a:off x="-786" y="197101"/>
              <a:ext cx="755576" cy="88633"/>
            </a:xfrm>
            <a:prstGeom prst="homePlate">
              <a:avLst/>
            </a:prstGeom>
            <a:solidFill>
              <a:schemeClr val="bg1">
                <a:alpha val="3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54537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内容占位符 2"/>
          <p:cNvSpPr>
            <a:spLocks noGrp="1"/>
          </p:cNvSpPr>
          <p:nvPr>
            <p:ph idx="1"/>
          </p:nvPr>
        </p:nvSpPr>
        <p:spPr>
          <a:xfrm>
            <a:off x="859007" y="1059989"/>
            <a:ext cx="7713521" cy="3888025"/>
          </a:xfrm>
        </p:spPr>
        <p:txBody>
          <a:bodyPr>
            <a:normAutofit/>
          </a:bodyPr>
          <a:lstStyle/>
          <a:p>
            <a:pPr>
              <a:lnSpc>
                <a:spcPts val="3000"/>
              </a:lnSpc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</a:rPr>
              <a:t>结构化编辑器（</a:t>
            </a:r>
            <a:r>
              <a:rPr lang="en-US" altLang="zh-CN" b="1" dirty="0">
                <a:solidFill>
                  <a:schemeClr val="tx1"/>
                </a:solidFill>
              </a:rPr>
              <a:t>Structure editors</a:t>
            </a:r>
            <a:r>
              <a:rPr lang="zh-CN" altLang="en-US" b="1" dirty="0">
                <a:solidFill>
                  <a:schemeClr val="tx1"/>
                </a:solidFill>
              </a:rPr>
              <a:t>）</a:t>
            </a:r>
          </a:p>
          <a:p>
            <a:pPr>
              <a:lnSpc>
                <a:spcPts val="3000"/>
              </a:lnSpc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</a:rPr>
              <a:t>智能打印机（</a:t>
            </a:r>
            <a:r>
              <a:rPr lang="en-US" altLang="zh-CN" b="1" dirty="0">
                <a:solidFill>
                  <a:schemeClr val="tx1"/>
                </a:solidFill>
              </a:rPr>
              <a:t>Pretty printers</a:t>
            </a:r>
            <a:r>
              <a:rPr lang="zh-CN" altLang="en-US" b="1" dirty="0">
                <a:solidFill>
                  <a:schemeClr val="tx1"/>
                </a:solidFill>
              </a:rPr>
              <a:t>）</a:t>
            </a:r>
          </a:p>
          <a:p>
            <a:pPr lvl="1">
              <a:lnSpc>
                <a:spcPts val="3000"/>
              </a:lnSpc>
              <a:buClrTx/>
              <a:buFont typeface="Wingdings" pitchFamily="2" charset="2"/>
              <a:buChar char="Ø"/>
            </a:pPr>
            <a:r>
              <a:rPr lang="zh-CN" altLang="en-US" sz="2000" b="1" dirty="0">
                <a:solidFill>
                  <a:schemeClr val="tx1"/>
                </a:solidFill>
                <a:cs typeface="Times New Roman" pitchFamily="18" charset="0"/>
              </a:rPr>
              <a:t>对程序进行分析，打印出</a:t>
            </a:r>
            <a:r>
              <a:rPr lang="zh-CN" altLang="en-US" sz="2000" b="1" dirty="0">
                <a:solidFill>
                  <a:srgbClr val="0000FF"/>
                </a:solidFill>
                <a:cs typeface="Times New Roman" pitchFamily="18" charset="0"/>
              </a:rPr>
              <a:t>结构清晰的程序</a:t>
            </a:r>
          </a:p>
          <a:p>
            <a:pPr lvl="2">
              <a:lnSpc>
                <a:spcPts val="3000"/>
              </a:lnSpc>
              <a:buClrTx/>
              <a:buFont typeface="Wingdings" pitchFamily="2" charset="2"/>
              <a:buChar char="Ø"/>
            </a:pPr>
            <a:r>
              <a:rPr lang="zh-CN" altLang="en-US" sz="1800" b="1" dirty="0">
                <a:solidFill>
                  <a:schemeClr val="tx1"/>
                </a:solidFill>
                <a:cs typeface="Times New Roman" pitchFamily="18" charset="0"/>
              </a:rPr>
              <a:t>注释以一种特殊的字体打印</a:t>
            </a:r>
          </a:p>
          <a:p>
            <a:pPr lvl="2">
              <a:lnSpc>
                <a:spcPts val="3000"/>
              </a:lnSpc>
              <a:buClrTx/>
              <a:buFont typeface="Wingdings" pitchFamily="2" charset="2"/>
              <a:buChar char="Ø"/>
            </a:pPr>
            <a:r>
              <a:rPr lang="zh-CN" altLang="en-US" sz="1800" b="1" dirty="0">
                <a:solidFill>
                  <a:schemeClr val="tx1"/>
                </a:solidFill>
                <a:cs typeface="Times New Roman" pitchFamily="18" charset="0"/>
              </a:rPr>
              <a:t>根据各个语句在程序的层次结构中的</a:t>
            </a:r>
            <a:r>
              <a:rPr lang="zh-CN" altLang="en-US" sz="1800" b="1" dirty="0">
                <a:solidFill>
                  <a:srgbClr val="0000FF"/>
                </a:solidFill>
                <a:cs typeface="Times New Roman" pitchFamily="18" charset="0"/>
              </a:rPr>
              <a:t>嵌套深度</a:t>
            </a:r>
            <a:r>
              <a:rPr lang="zh-CN" altLang="en-US" sz="1800" b="1" dirty="0">
                <a:solidFill>
                  <a:schemeClr val="tx1"/>
                </a:solidFill>
                <a:cs typeface="Times New Roman" pitchFamily="18" charset="0"/>
              </a:rPr>
              <a:t>进行</a:t>
            </a:r>
            <a:r>
              <a:rPr lang="zh-CN" altLang="en-US" sz="1800" b="1" dirty="0">
                <a:solidFill>
                  <a:srgbClr val="0000FF"/>
                </a:solidFill>
                <a:cs typeface="Times New Roman" pitchFamily="18" charset="0"/>
              </a:rPr>
              <a:t>缩进</a:t>
            </a:r>
          </a:p>
          <a:p>
            <a:pPr lvl="1">
              <a:lnSpc>
                <a:spcPts val="3000"/>
              </a:lnSpc>
              <a:buClrTx/>
              <a:buFont typeface="Wingdings" pitchFamily="2" charset="2"/>
              <a:buChar char="Ø"/>
            </a:pPr>
            <a:endParaRPr lang="zh-CN" altLang="en-US" sz="2000" b="1" dirty="0">
              <a:solidFill>
                <a:schemeClr val="tx1"/>
              </a:solidFill>
              <a:cs typeface="Times New Roman" pitchFamily="18" charset="0"/>
            </a:endParaRPr>
          </a:p>
        </p:txBody>
      </p:sp>
      <p:sp>
        <p:nvSpPr>
          <p:cNvPr id="5120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1.5 </a:t>
            </a: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编译技术的应用</a:t>
            </a:r>
          </a:p>
        </p:txBody>
      </p:sp>
      <p:grpSp>
        <p:nvGrpSpPr>
          <p:cNvPr id="5" name="组合 14"/>
          <p:cNvGrpSpPr/>
          <p:nvPr/>
        </p:nvGrpSpPr>
        <p:grpSpPr>
          <a:xfrm>
            <a:off x="-786" y="195486"/>
            <a:ext cx="756363" cy="432048"/>
            <a:chOff x="-786" y="195486"/>
            <a:chExt cx="756363" cy="432048"/>
          </a:xfrm>
        </p:grpSpPr>
        <p:sp>
          <p:nvSpPr>
            <p:cNvPr id="6" name="五边形 5"/>
            <p:cNvSpPr/>
            <p:nvPr/>
          </p:nvSpPr>
          <p:spPr>
            <a:xfrm>
              <a:off x="1" y="195486"/>
              <a:ext cx="755576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" name="五边形 6"/>
            <p:cNvSpPr/>
            <p:nvPr/>
          </p:nvSpPr>
          <p:spPr>
            <a:xfrm>
              <a:off x="-786" y="197101"/>
              <a:ext cx="755576" cy="88633"/>
            </a:xfrm>
            <a:prstGeom prst="homePlate">
              <a:avLst/>
            </a:prstGeom>
            <a:solidFill>
              <a:schemeClr val="bg1">
                <a:alpha val="3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48092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8" dur="500"/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/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/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内容占位符 2"/>
          <p:cNvSpPr>
            <a:spLocks noGrp="1"/>
          </p:cNvSpPr>
          <p:nvPr>
            <p:ph idx="1"/>
          </p:nvPr>
        </p:nvSpPr>
        <p:spPr>
          <a:xfrm>
            <a:off x="859007" y="1059989"/>
            <a:ext cx="7713521" cy="3888025"/>
          </a:xfrm>
        </p:spPr>
        <p:txBody>
          <a:bodyPr>
            <a:normAutofit/>
          </a:bodyPr>
          <a:lstStyle/>
          <a:p>
            <a:pPr>
              <a:lnSpc>
                <a:spcPts val="3000"/>
              </a:lnSpc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</a:rPr>
              <a:t>结构化编辑器（</a:t>
            </a:r>
            <a:r>
              <a:rPr lang="en-US" altLang="zh-CN" b="1" dirty="0">
                <a:solidFill>
                  <a:schemeClr val="tx1"/>
                </a:solidFill>
              </a:rPr>
              <a:t>Structure editors</a:t>
            </a:r>
            <a:r>
              <a:rPr lang="zh-CN" altLang="en-US" b="1" dirty="0">
                <a:solidFill>
                  <a:schemeClr val="tx1"/>
                </a:solidFill>
              </a:rPr>
              <a:t>）</a:t>
            </a:r>
          </a:p>
          <a:p>
            <a:pPr>
              <a:lnSpc>
                <a:spcPts val="3000"/>
              </a:lnSpc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</a:rPr>
              <a:t>智能打印机（</a:t>
            </a:r>
            <a:r>
              <a:rPr lang="en-US" altLang="zh-CN" b="1" dirty="0">
                <a:solidFill>
                  <a:schemeClr val="tx1"/>
                </a:solidFill>
              </a:rPr>
              <a:t>Pretty printers</a:t>
            </a:r>
            <a:r>
              <a:rPr lang="zh-CN" altLang="en-US" b="1" dirty="0">
                <a:solidFill>
                  <a:schemeClr val="tx1"/>
                </a:solidFill>
              </a:rPr>
              <a:t>）</a:t>
            </a:r>
          </a:p>
          <a:p>
            <a:pPr>
              <a:lnSpc>
                <a:spcPts val="3000"/>
              </a:lnSpc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</a:rPr>
              <a:t>静态检测器（</a:t>
            </a:r>
            <a:r>
              <a:rPr lang="en-US" altLang="zh-CN" b="1" dirty="0">
                <a:solidFill>
                  <a:schemeClr val="tx1"/>
                </a:solidFill>
              </a:rPr>
              <a:t>Static checkers</a:t>
            </a:r>
            <a:r>
              <a:rPr lang="zh-CN" altLang="en-US" b="1" dirty="0">
                <a:solidFill>
                  <a:schemeClr val="tx1"/>
                </a:solidFill>
              </a:rPr>
              <a:t>）</a:t>
            </a:r>
          </a:p>
          <a:p>
            <a:pPr lvl="1">
              <a:lnSpc>
                <a:spcPts val="3000"/>
              </a:lnSpc>
              <a:buClrTx/>
              <a:buFont typeface="Wingdings" pitchFamily="2" charset="2"/>
              <a:buChar char="Ø"/>
            </a:pPr>
            <a:r>
              <a:rPr lang="zh-CN" altLang="en-US" sz="2000" b="1" dirty="0">
                <a:solidFill>
                  <a:schemeClr val="tx1"/>
                </a:solidFill>
                <a:cs typeface="Times New Roman" pitchFamily="18" charset="0"/>
              </a:rPr>
              <a:t>静态定位程序中的错误</a:t>
            </a:r>
            <a:endParaRPr lang="en-US" altLang="zh-CN" sz="2000" b="1" dirty="0">
              <a:solidFill>
                <a:schemeClr val="tx1"/>
              </a:solidFill>
              <a:cs typeface="Times New Roman" pitchFamily="18" charset="0"/>
            </a:endParaRPr>
          </a:p>
          <a:p>
            <a:pPr lvl="2">
              <a:lnSpc>
                <a:spcPts val="3000"/>
              </a:lnSpc>
              <a:buClrTx/>
              <a:buFont typeface="Wingdings" pitchFamily="2" charset="2"/>
              <a:buChar char="Ø"/>
            </a:pPr>
            <a:r>
              <a:rPr lang="zh-CN" altLang="en-US" sz="1800" b="1" dirty="0">
                <a:solidFill>
                  <a:schemeClr val="tx1"/>
                </a:solidFill>
                <a:cs typeface="Times New Roman" pitchFamily="18" charset="0"/>
              </a:rPr>
              <a:t>释放</a:t>
            </a:r>
            <a:r>
              <a:rPr lang="zh-CN" altLang="en-US" sz="1800" b="1" dirty="0">
                <a:solidFill>
                  <a:srgbClr val="0000FF"/>
                </a:solidFill>
                <a:cs typeface="Times New Roman" pitchFamily="18" charset="0"/>
              </a:rPr>
              <a:t>空指针</a:t>
            </a:r>
            <a:r>
              <a:rPr lang="zh-CN" altLang="en-US" sz="1800" b="1" dirty="0">
                <a:solidFill>
                  <a:schemeClr val="tx1"/>
                </a:solidFill>
                <a:cs typeface="Times New Roman" pitchFamily="18" charset="0"/>
              </a:rPr>
              <a:t>或</a:t>
            </a:r>
            <a:r>
              <a:rPr lang="zh-CN" altLang="en-US" sz="1800" b="1" dirty="0">
                <a:solidFill>
                  <a:srgbClr val="0000FF"/>
                </a:solidFill>
                <a:cs typeface="Times New Roman" pitchFamily="18" charset="0"/>
              </a:rPr>
              <a:t>已释放过的指针</a:t>
            </a:r>
            <a:endParaRPr lang="en-US" altLang="zh-CN" sz="1800" b="1" dirty="0">
              <a:solidFill>
                <a:srgbClr val="0000FF"/>
              </a:solidFill>
              <a:cs typeface="Times New Roman" pitchFamily="18" charset="0"/>
            </a:endParaRPr>
          </a:p>
          <a:p>
            <a:pPr lvl="2">
              <a:lnSpc>
                <a:spcPts val="3000"/>
              </a:lnSpc>
              <a:buClrTx/>
              <a:buFont typeface="Wingdings" pitchFamily="2" charset="2"/>
              <a:buChar char="Ø"/>
            </a:pPr>
            <a:r>
              <a:rPr lang="zh-CN" altLang="en-US" sz="1800" b="1" dirty="0">
                <a:solidFill>
                  <a:schemeClr val="tx1"/>
                </a:solidFill>
                <a:cs typeface="Times New Roman" pitchFamily="18" charset="0"/>
              </a:rPr>
              <a:t>检测出程序中</a:t>
            </a:r>
            <a:r>
              <a:rPr lang="zh-CN" altLang="en-US" sz="1800" b="1" dirty="0">
                <a:solidFill>
                  <a:srgbClr val="0000FF"/>
                </a:solidFill>
                <a:cs typeface="Times New Roman" pitchFamily="18" charset="0"/>
              </a:rPr>
              <a:t>永远不能被执行的语句</a:t>
            </a:r>
          </a:p>
          <a:p>
            <a:pPr lvl="1">
              <a:lnSpc>
                <a:spcPts val="3000"/>
              </a:lnSpc>
              <a:buClrTx/>
              <a:buFont typeface="Wingdings" pitchFamily="2" charset="2"/>
              <a:buChar char="Ø"/>
            </a:pPr>
            <a:endParaRPr lang="zh-CN" altLang="en-US" sz="2000" b="1" dirty="0">
              <a:solidFill>
                <a:schemeClr val="tx1"/>
              </a:solidFill>
              <a:cs typeface="Times New Roman" pitchFamily="18" charset="0"/>
            </a:endParaRPr>
          </a:p>
        </p:txBody>
      </p:sp>
      <p:sp>
        <p:nvSpPr>
          <p:cNvPr id="5120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1.5 </a:t>
            </a: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编译技术的应用</a:t>
            </a:r>
          </a:p>
        </p:txBody>
      </p:sp>
      <p:grpSp>
        <p:nvGrpSpPr>
          <p:cNvPr id="5" name="组合 14"/>
          <p:cNvGrpSpPr/>
          <p:nvPr/>
        </p:nvGrpSpPr>
        <p:grpSpPr>
          <a:xfrm>
            <a:off x="-786" y="195486"/>
            <a:ext cx="756363" cy="432048"/>
            <a:chOff x="-786" y="195486"/>
            <a:chExt cx="756363" cy="432048"/>
          </a:xfrm>
        </p:grpSpPr>
        <p:sp>
          <p:nvSpPr>
            <p:cNvPr id="6" name="五边形 5"/>
            <p:cNvSpPr/>
            <p:nvPr/>
          </p:nvSpPr>
          <p:spPr>
            <a:xfrm>
              <a:off x="1" y="195486"/>
              <a:ext cx="755576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" name="五边形 6"/>
            <p:cNvSpPr/>
            <p:nvPr/>
          </p:nvSpPr>
          <p:spPr>
            <a:xfrm>
              <a:off x="-786" y="197101"/>
              <a:ext cx="755576" cy="88633"/>
            </a:xfrm>
            <a:prstGeom prst="homePlate">
              <a:avLst/>
            </a:prstGeom>
            <a:solidFill>
              <a:schemeClr val="bg1">
                <a:alpha val="3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1752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8" dur="500"/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/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/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内容占位符 2"/>
          <p:cNvSpPr>
            <a:spLocks noGrp="1"/>
          </p:cNvSpPr>
          <p:nvPr>
            <p:ph idx="1"/>
          </p:nvPr>
        </p:nvSpPr>
        <p:spPr>
          <a:xfrm>
            <a:off x="859007" y="1059989"/>
            <a:ext cx="7713521" cy="3888025"/>
          </a:xfrm>
        </p:spPr>
        <p:txBody>
          <a:bodyPr>
            <a:normAutofit/>
          </a:bodyPr>
          <a:lstStyle/>
          <a:p>
            <a:pPr>
              <a:lnSpc>
                <a:spcPts val="3000"/>
              </a:lnSpc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</a:rPr>
              <a:t>结构化编辑器（</a:t>
            </a:r>
            <a:r>
              <a:rPr lang="en-US" altLang="zh-CN" b="1" dirty="0">
                <a:solidFill>
                  <a:schemeClr val="tx1"/>
                </a:solidFill>
              </a:rPr>
              <a:t>Structure editors</a:t>
            </a:r>
            <a:r>
              <a:rPr lang="zh-CN" altLang="en-US" b="1" dirty="0">
                <a:solidFill>
                  <a:schemeClr val="tx1"/>
                </a:solidFill>
              </a:rPr>
              <a:t>）</a:t>
            </a:r>
          </a:p>
          <a:p>
            <a:pPr>
              <a:lnSpc>
                <a:spcPts val="3000"/>
              </a:lnSpc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</a:rPr>
              <a:t>智能打印机（</a:t>
            </a:r>
            <a:r>
              <a:rPr lang="en-US" altLang="zh-CN" b="1" dirty="0">
                <a:solidFill>
                  <a:schemeClr val="tx1"/>
                </a:solidFill>
              </a:rPr>
              <a:t>Pretty printers</a:t>
            </a:r>
            <a:r>
              <a:rPr lang="zh-CN" altLang="en-US" b="1" dirty="0">
                <a:solidFill>
                  <a:schemeClr val="tx1"/>
                </a:solidFill>
              </a:rPr>
              <a:t>）</a:t>
            </a:r>
          </a:p>
          <a:p>
            <a:pPr>
              <a:lnSpc>
                <a:spcPts val="3000"/>
              </a:lnSpc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</a:rPr>
              <a:t>静态检测器（</a:t>
            </a:r>
            <a:r>
              <a:rPr lang="en-US" altLang="zh-CN" b="1" dirty="0">
                <a:solidFill>
                  <a:schemeClr val="tx1"/>
                </a:solidFill>
              </a:rPr>
              <a:t>Static checkers</a:t>
            </a:r>
            <a:r>
              <a:rPr lang="zh-CN" altLang="en-US" b="1" dirty="0">
                <a:solidFill>
                  <a:schemeClr val="tx1"/>
                </a:solidFill>
              </a:rPr>
              <a:t>）</a:t>
            </a:r>
          </a:p>
          <a:p>
            <a:pPr>
              <a:lnSpc>
                <a:spcPts val="3000"/>
              </a:lnSpc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</a:rPr>
              <a:t>文本格式器（</a:t>
            </a:r>
            <a:r>
              <a:rPr lang="en-US" altLang="zh-CN" b="1" dirty="0">
                <a:solidFill>
                  <a:schemeClr val="tx1"/>
                </a:solidFill>
              </a:rPr>
              <a:t>Text formatters</a:t>
            </a:r>
            <a:r>
              <a:rPr lang="zh-CN" altLang="en-US" b="1" dirty="0">
                <a:solidFill>
                  <a:schemeClr val="tx1"/>
                </a:solidFill>
              </a:rPr>
              <a:t>）</a:t>
            </a:r>
          </a:p>
          <a:p>
            <a:pPr lvl="1">
              <a:lnSpc>
                <a:spcPts val="3000"/>
              </a:lnSpc>
              <a:buClrTx/>
              <a:buFont typeface="Wingdings" pitchFamily="2" charset="2"/>
              <a:buChar char="Ø"/>
            </a:pPr>
            <a:r>
              <a:rPr lang="zh-CN" altLang="en-US" sz="2000" b="1" dirty="0">
                <a:solidFill>
                  <a:schemeClr val="tx1"/>
                </a:solidFill>
                <a:cs typeface="Times New Roman" pitchFamily="18" charset="0"/>
              </a:rPr>
              <a:t>文本格式器处理的</a:t>
            </a:r>
            <a:r>
              <a:rPr lang="zh-CN" altLang="en-US" sz="2000" b="1" dirty="0">
                <a:solidFill>
                  <a:srgbClr val="0000FF"/>
                </a:solidFill>
                <a:cs typeface="Times New Roman" pitchFamily="18" charset="0"/>
              </a:rPr>
              <a:t>字符流</a:t>
            </a:r>
            <a:r>
              <a:rPr lang="zh-CN" altLang="en-US" sz="2000" b="1" dirty="0">
                <a:solidFill>
                  <a:schemeClr val="tx1"/>
                </a:solidFill>
                <a:cs typeface="Times New Roman" pitchFamily="18" charset="0"/>
              </a:rPr>
              <a:t>中除了</a:t>
            </a:r>
            <a:r>
              <a:rPr lang="zh-CN" altLang="en-US" sz="2000" b="1" dirty="0">
                <a:solidFill>
                  <a:srgbClr val="0000FF"/>
                </a:solidFill>
                <a:cs typeface="Times New Roman" pitchFamily="18" charset="0"/>
              </a:rPr>
              <a:t>需要排版输出的字符</a:t>
            </a:r>
            <a:r>
              <a:rPr lang="zh-CN" altLang="en-US" sz="2000" b="1" dirty="0">
                <a:solidFill>
                  <a:schemeClr val="tx1"/>
                </a:solidFill>
                <a:cs typeface="Times New Roman" pitchFamily="18" charset="0"/>
              </a:rPr>
              <a:t>以外，还包含一些</a:t>
            </a:r>
            <a:r>
              <a:rPr lang="zh-CN" altLang="en-US" sz="2000" b="1" dirty="0">
                <a:solidFill>
                  <a:srgbClr val="0000FF"/>
                </a:solidFill>
                <a:cs typeface="Times New Roman" pitchFamily="18" charset="0"/>
              </a:rPr>
              <a:t>用来说明</a:t>
            </a:r>
            <a:r>
              <a:rPr lang="zh-CN" altLang="en-US" sz="2000" b="1" dirty="0">
                <a:solidFill>
                  <a:schemeClr val="tx1"/>
                </a:solidFill>
                <a:cs typeface="Times New Roman" pitchFamily="18" charset="0"/>
              </a:rPr>
              <a:t>字符流中的段落、图表或者上标和下标等</a:t>
            </a:r>
            <a:r>
              <a:rPr lang="zh-CN" altLang="en-US" sz="2000" b="1" dirty="0">
                <a:solidFill>
                  <a:srgbClr val="0000FF"/>
                </a:solidFill>
                <a:cs typeface="Times New Roman" pitchFamily="18" charset="0"/>
              </a:rPr>
              <a:t>数学结构的命令</a:t>
            </a:r>
          </a:p>
          <a:p>
            <a:pPr lvl="1">
              <a:lnSpc>
                <a:spcPts val="3000"/>
              </a:lnSpc>
              <a:buClrTx/>
              <a:buFont typeface="Wingdings" pitchFamily="2" charset="2"/>
              <a:buChar char="Ø"/>
            </a:pPr>
            <a:endParaRPr lang="zh-CN" altLang="en-US" sz="2000" b="1" dirty="0">
              <a:solidFill>
                <a:schemeClr val="tx1"/>
              </a:solidFill>
              <a:cs typeface="Times New Roman" pitchFamily="18" charset="0"/>
            </a:endParaRPr>
          </a:p>
        </p:txBody>
      </p:sp>
      <p:sp>
        <p:nvSpPr>
          <p:cNvPr id="5120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1.5 </a:t>
            </a: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编译技术的应用</a:t>
            </a:r>
          </a:p>
        </p:txBody>
      </p:sp>
      <p:grpSp>
        <p:nvGrpSpPr>
          <p:cNvPr id="5" name="组合 14"/>
          <p:cNvGrpSpPr/>
          <p:nvPr/>
        </p:nvGrpSpPr>
        <p:grpSpPr>
          <a:xfrm>
            <a:off x="-786" y="195486"/>
            <a:ext cx="756363" cy="432048"/>
            <a:chOff x="-786" y="195486"/>
            <a:chExt cx="756363" cy="432048"/>
          </a:xfrm>
        </p:grpSpPr>
        <p:sp>
          <p:nvSpPr>
            <p:cNvPr id="6" name="五边形 5"/>
            <p:cNvSpPr/>
            <p:nvPr/>
          </p:nvSpPr>
          <p:spPr>
            <a:xfrm>
              <a:off x="1" y="195486"/>
              <a:ext cx="755576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" name="五边形 6"/>
            <p:cNvSpPr/>
            <p:nvPr/>
          </p:nvSpPr>
          <p:spPr>
            <a:xfrm>
              <a:off x="-786" y="197101"/>
              <a:ext cx="755576" cy="88633"/>
            </a:xfrm>
            <a:prstGeom prst="homePlate">
              <a:avLst/>
            </a:prstGeom>
            <a:solidFill>
              <a:schemeClr val="bg1">
                <a:alpha val="3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0051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内容占位符 2"/>
          <p:cNvSpPr>
            <a:spLocks noGrp="1"/>
          </p:cNvSpPr>
          <p:nvPr>
            <p:ph idx="1"/>
          </p:nvPr>
        </p:nvSpPr>
        <p:spPr>
          <a:xfrm>
            <a:off x="859007" y="1059989"/>
            <a:ext cx="7713521" cy="3888025"/>
          </a:xfrm>
        </p:spPr>
        <p:txBody>
          <a:bodyPr>
            <a:normAutofit/>
          </a:bodyPr>
          <a:lstStyle/>
          <a:p>
            <a:pPr>
              <a:lnSpc>
                <a:spcPts val="3000"/>
              </a:lnSpc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</a:rPr>
              <a:t>结构化编辑器（</a:t>
            </a:r>
            <a:r>
              <a:rPr lang="en-US" altLang="zh-CN" b="1" dirty="0">
                <a:solidFill>
                  <a:schemeClr val="tx1"/>
                </a:solidFill>
              </a:rPr>
              <a:t>Structure editors</a:t>
            </a:r>
            <a:r>
              <a:rPr lang="zh-CN" altLang="en-US" b="1" dirty="0">
                <a:solidFill>
                  <a:schemeClr val="tx1"/>
                </a:solidFill>
              </a:rPr>
              <a:t>）</a:t>
            </a:r>
          </a:p>
          <a:p>
            <a:pPr>
              <a:lnSpc>
                <a:spcPts val="3000"/>
              </a:lnSpc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</a:rPr>
              <a:t>智能打印机（</a:t>
            </a:r>
            <a:r>
              <a:rPr lang="en-US" altLang="zh-CN" b="1" dirty="0">
                <a:solidFill>
                  <a:schemeClr val="tx1"/>
                </a:solidFill>
              </a:rPr>
              <a:t>Pretty printers</a:t>
            </a:r>
            <a:r>
              <a:rPr lang="zh-CN" altLang="en-US" b="1" dirty="0">
                <a:solidFill>
                  <a:schemeClr val="tx1"/>
                </a:solidFill>
              </a:rPr>
              <a:t>）</a:t>
            </a:r>
          </a:p>
          <a:p>
            <a:pPr>
              <a:lnSpc>
                <a:spcPts val="3000"/>
              </a:lnSpc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</a:rPr>
              <a:t>静态检测器（</a:t>
            </a:r>
            <a:r>
              <a:rPr lang="en-US" altLang="zh-CN" b="1" dirty="0">
                <a:solidFill>
                  <a:schemeClr val="tx1"/>
                </a:solidFill>
              </a:rPr>
              <a:t>Static checkers</a:t>
            </a:r>
            <a:r>
              <a:rPr lang="zh-CN" altLang="en-US" b="1" dirty="0">
                <a:solidFill>
                  <a:schemeClr val="tx1"/>
                </a:solidFill>
              </a:rPr>
              <a:t>）</a:t>
            </a:r>
          </a:p>
          <a:p>
            <a:pPr>
              <a:lnSpc>
                <a:spcPts val="3000"/>
              </a:lnSpc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</a:rPr>
              <a:t>文本格式器（</a:t>
            </a:r>
            <a:r>
              <a:rPr lang="en-US" altLang="zh-CN" b="1" dirty="0">
                <a:solidFill>
                  <a:schemeClr val="tx1"/>
                </a:solidFill>
              </a:rPr>
              <a:t>Text formatters</a:t>
            </a:r>
            <a:r>
              <a:rPr lang="zh-CN" altLang="en-US" b="1" dirty="0">
                <a:solidFill>
                  <a:schemeClr val="tx1"/>
                </a:solidFill>
              </a:rPr>
              <a:t>）</a:t>
            </a:r>
          </a:p>
          <a:p>
            <a:pPr>
              <a:lnSpc>
                <a:spcPts val="3000"/>
              </a:lnSpc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</a:rPr>
              <a:t>数据库查询解释器（ </a:t>
            </a:r>
            <a:r>
              <a:rPr lang="en-US" altLang="zh-CN" b="1" dirty="0">
                <a:solidFill>
                  <a:schemeClr val="tx1"/>
                </a:solidFill>
              </a:rPr>
              <a:t>Database Query Interpreters </a:t>
            </a:r>
            <a:r>
              <a:rPr lang="zh-CN" altLang="en-US" b="1" dirty="0">
                <a:solidFill>
                  <a:schemeClr val="tx1"/>
                </a:solidFill>
              </a:rPr>
              <a:t>）</a:t>
            </a:r>
          </a:p>
          <a:p>
            <a:pPr lvl="1">
              <a:lnSpc>
                <a:spcPts val="3000"/>
              </a:lnSpc>
              <a:buClrTx/>
              <a:buFont typeface="Wingdings" pitchFamily="2" charset="2"/>
              <a:buChar char="Ø"/>
            </a:pPr>
            <a:r>
              <a:rPr lang="zh-CN" altLang="en-US" sz="2000" b="1" dirty="0">
                <a:solidFill>
                  <a:schemeClr val="tx1"/>
                </a:solidFill>
                <a:cs typeface="Times New Roman" pitchFamily="18" charset="0"/>
              </a:rPr>
              <a:t>数据库查询语句由包含了关系和布尔运算的</a:t>
            </a:r>
            <a:r>
              <a:rPr lang="zh-CN" altLang="en-US" sz="2000" b="1" dirty="0">
                <a:solidFill>
                  <a:srgbClr val="0000FF"/>
                </a:solidFill>
                <a:cs typeface="Times New Roman" pitchFamily="18" charset="0"/>
              </a:rPr>
              <a:t>谓词</a:t>
            </a:r>
            <a:r>
              <a:rPr lang="zh-CN" altLang="en-US" sz="2000" b="1" dirty="0">
                <a:solidFill>
                  <a:schemeClr val="tx1"/>
                </a:solidFill>
                <a:cs typeface="Times New Roman" pitchFamily="18" charset="0"/>
              </a:rPr>
              <a:t>组成。查询解释器把这些谓词翻译成</a:t>
            </a:r>
            <a:r>
              <a:rPr lang="zh-CN" altLang="en-US" sz="2000" b="1" dirty="0">
                <a:solidFill>
                  <a:srgbClr val="0000FF"/>
                </a:solidFill>
                <a:cs typeface="Times New Roman" pitchFamily="18" charset="0"/>
              </a:rPr>
              <a:t>数据库命令</a:t>
            </a:r>
            <a:r>
              <a:rPr lang="zh-CN" altLang="en-US" sz="2000" b="1" dirty="0">
                <a:solidFill>
                  <a:schemeClr val="tx1"/>
                </a:solidFill>
                <a:cs typeface="Times New Roman" pitchFamily="18" charset="0"/>
              </a:rPr>
              <a:t>，在数据库中查询满足条件的记录。</a:t>
            </a:r>
          </a:p>
        </p:txBody>
      </p:sp>
      <p:sp>
        <p:nvSpPr>
          <p:cNvPr id="5120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1.5 </a:t>
            </a: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编译技术的应用</a:t>
            </a:r>
          </a:p>
        </p:txBody>
      </p:sp>
      <p:grpSp>
        <p:nvGrpSpPr>
          <p:cNvPr id="5" name="组合 14"/>
          <p:cNvGrpSpPr/>
          <p:nvPr/>
        </p:nvGrpSpPr>
        <p:grpSpPr>
          <a:xfrm>
            <a:off x="-786" y="195486"/>
            <a:ext cx="756363" cy="432048"/>
            <a:chOff x="-786" y="195486"/>
            <a:chExt cx="756363" cy="432048"/>
          </a:xfrm>
        </p:grpSpPr>
        <p:sp>
          <p:nvSpPr>
            <p:cNvPr id="6" name="五边形 5"/>
            <p:cNvSpPr/>
            <p:nvPr/>
          </p:nvSpPr>
          <p:spPr>
            <a:xfrm>
              <a:off x="1" y="195486"/>
              <a:ext cx="755576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" name="五边形 6"/>
            <p:cNvSpPr/>
            <p:nvPr/>
          </p:nvSpPr>
          <p:spPr>
            <a:xfrm>
              <a:off x="-786" y="197101"/>
              <a:ext cx="755576" cy="88633"/>
            </a:xfrm>
            <a:prstGeom prst="homePlate">
              <a:avLst/>
            </a:prstGeom>
            <a:solidFill>
              <a:schemeClr val="bg1">
                <a:alpha val="3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168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内容占位符 2"/>
          <p:cNvSpPr>
            <a:spLocks noGrp="1"/>
          </p:cNvSpPr>
          <p:nvPr>
            <p:ph idx="1"/>
          </p:nvPr>
        </p:nvSpPr>
        <p:spPr>
          <a:xfrm>
            <a:off x="859007" y="1059989"/>
            <a:ext cx="7713521" cy="3888025"/>
          </a:xfrm>
        </p:spPr>
        <p:txBody>
          <a:bodyPr>
            <a:normAutofit/>
          </a:bodyPr>
          <a:lstStyle/>
          <a:p>
            <a:pPr>
              <a:lnSpc>
                <a:spcPts val="3000"/>
              </a:lnSpc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</a:rPr>
              <a:t>结构化编辑器（</a:t>
            </a:r>
            <a:r>
              <a:rPr lang="en-US" altLang="zh-CN" b="1" dirty="0">
                <a:solidFill>
                  <a:schemeClr val="tx1"/>
                </a:solidFill>
              </a:rPr>
              <a:t>Structure editors</a:t>
            </a:r>
            <a:r>
              <a:rPr lang="zh-CN" altLang="en-US" b="1" dirty="0">
                <a:solidFill>
                  <a:schemeClr val="tx1"/>
                </a:solidFill>
              </a:rPr>
              <a:t>）</a:t>
            </a:r>
          </a:p>
          <a:p>
            <a:pPr>
              <a:lnSpc>
                <a:spcPts val="3000"/>
              </a:lnSpc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</a:rPr>
              <a:t>智能打印机（</a:t>
            </a:r>
            <a:r>
              <a:rPr lang="en-US" altLang="zh-CN" b="1" dirty="0">
                <a:solidFill>
                  <a:schemeClr val="tx1"/>
                </a:solidFill>
              </a:rPr>
              <a:t>Pretty printers</a:t>
            </a:r>
            <a:r>
              <a:rPr lang="zh-CN" altLang="en-US" b="1" dirty="0">
                <a:solidFill>
                  <a:schemeClr val="tx1"/>
                </a:solidFill>
              </a:rPr>
              <a:t>）</a:t>
            </a:r>
          </a:p>
          <a:p>
            <a:pPr>
              <a:lnSpc>
                <a:spcPts val="3000"/>
              </a:lnSpc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</a:rPr>
              <a:t>静态检测器（</a:t>
            </a:r>
            <a:r>
              <a:rPr lang="en-US" altLang="zh-CN" b="1" dirty="0">
                <a:solidFill>
                  <a:schemeClr val="tx1"/>
                </a:solidFill>
              </a:rPr>
              <a:t>Static checkers</a:t>
            </a:r>
            <a:r>
              <a:rPr lang="zh-CN" altLang="en-US" b="1" dirty="0">
                <a:solidFill>
                  <a:schemeClr val="tx1"/>
                </a:solidFill>
              </a:rPr>
              <a:t>）</a:t>
            </a:r>
          </a:p>
          <a:p>
            <a:pPr>
              <a:lnSpc>
                <a:spcPts val="3000"/>
              </a:lnSpc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</a:rPr>
              <a:t>文本格式器（</a:t>
            </a:r>
            <a:r>
              <a:rPr lang="en-US" altLang="zh-CN" b="1" dirty="0">
                <a:solidFill>
                  <a:schemeClr val="tx1"/>
                </a:solidFill>
              </a:rPr>
              <a:t>Text formatters</a:t>
            </a:r>
            <a:r>
              <a:rPr lang="zh-CN" altLang="en-US" b="1" dirty="0">
                <a:solidFill>
                  <a:schemeClr val="tx1"/>
                </a:solidFill>
              </a:rPr>
              <a:t>）</a:t>
            </a:r>
          </a:p>
          <a:p>
            <a:pPr>
              <a:lnSpc>
                <a:spcPts val="3000"/>
              </a:lnSpc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</a:rPr>
              <a:t>数据库查询解释器（ </a:t>
            </a:r>
            <a:r>
              <a:rPr lang="en-US" altLang="zh-CN" b="1" dirty="0">
                <a:solidFill>
                  <a:schemeClr val="tx1"/>
                </a:solidFill>
              </a:rPr>
              <a:t>Database Query Interpreters </a:t>
            </a:r>
            <a:r>
              <a:rPr lang="zh-CN" altLang="en-US" b="1" dirty="0">
                <a:solidFill>
                  <a:schemeClr val="tx1"/>
                </a:solidFill>
              </a:rPr>
              <a:t>）</a:t>
            </a:r>
            <a:endParaRPr lang="en-US" altLang="zh-CN" b="1" dirty="0">
              <a:solidFill>
                <a:schemeClr val="tx1"/>
              </a:solidFill>
            </a:endParaRPr>
          </a:p>
          <a:p>
            <a:pPr>
              <a:lnSpc>
                <a:spcPts val="3000"/>
              </a:lnSpc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</a:rPr>
              <a:t>高级语言的翻译工具</a:t>
            </a:r>
          </a:p>
          <a:p>
            <a:pPr>
              <a:lnSpc>
                <a:spcPts val="3000"/>
              </a:lnSpc>
              <a:buClrTx/>
              <a:buFont typeface="Wingdings" pitchFamily="2" charset="2"/>
              <a:buChar char="Ø"/>
            </a:pP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120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1.5 </a:t>
            </a: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编译技术的应用</a:t>
            </a:r>
          </a:p>
        </p:txBody>
      </p:sp>
      <p:grpSp>
        <p:nvGrpSpPr>
          <p:cNvPr id="5" name="组合 14"/>
          <p:cNvGrpSpPr/>
          <p:nvPr/>
        </p:nvGrpSpPr>
        <p:grpSpPr>
          <a:xfrm>
            <a:off x="-786" y="195486"/>
            <a:ext cx="756363" cy="432048"/>
            <a:chOff x="-786" y="195486"/>
            <a:chExt cx="756363" cy="432048"/>
          </a:xfrm>
        </p:grpSpPr>
        <p:sp>
          <p:nvSpPr>
            <p:cNvPr id="6" name="五边形 5"/>
            <p:cNvSpPr/>
            <p:nvPr/>
          </p:nvSpPr>
          <p:spPr>
            <a:xfrm>
              <a:off x="1" y="195486"/>
              <a:ext cx="755576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" name="五边形 6"/>
            <p:cNvSpPr/>
            <p:nvPr/>
          </p:nvSpPr>
          <p:spPr>
            <a:xfrm>
              <a:off x="-786" y="197101"/>
              <a:ext cx="755576" cy="88633"/>
            </a:xfrm>
            <a:prstGeom prst="homePlate">
              <a:avLst/>
            </a:prstGeom>
            <a:solidFill>
              <a:schemeClr val="bg1">
                <a:alpha val="3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3751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9144000" cy="15001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500563" y="1357313"/>
            <a:ext cx="4357687" cy="2657138"/>
          </a:xfrm>
          <a:prstGeom prst="rect">
            <a:avLst/>
          </a:prstGeom>
          <a:ln w="12700">
            <a:noFill/>
          </a:ln>
        </p:spPr>
        <p:txBody>
          <a:bodyPr>
            <a:spAutoFit/>
          </a:bodyPr>
          <a:lstStyle/>
          <a:p>
            <a:pPr>
              <a:lnSpc>
                <a:spcPts val="4000"/>
              </a:lnSpc>
              <a:defRPr/>
            </a:pPr>
            <a:r>
              <a:rPr lang="zh-CN" altLang="en-US" sz="25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什么是编译</a:t>
            </a:r>
          </a:p>
          <a:p>
            <a:pPr>
              <a:lnSpc>
                <a:spcPts val="4000"/>
              </a:lnSpc>
              <a:defRPr/>
            </a:pPr>
            <a:r>
              <a:rPr lang="zh-CN" altLang="en-US" sz="25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编译系统的结构</a:t>
            </a:r>
          </a:p>
          <a:p>
            <a:pPr>
              <a:lnSpc>
                <a:spcPts val="4000"/>
              </a:lnSpc>
              <a:defRPr/>
            </a:pPr>
            <a:r>
              <a:rPr lang="zh-CN" altLang="en-US" sz="25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编译程序的生成</a:t>
            </a:r>
          </a:p>
          <a:p>
            <a:pPr>
              <a:lnSpc>
                <a:spcPts val="4000"/>
              </a:lnSpc>
              <a:defRPr/>
            </a:pPr>
            <a:r>
              <a:rPr lang="zh-CN" altLang="en-US" sz="25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为什么要学习编译原理</a:t>
            </a:r>
          </a:p>
          <a:p>
            <a:pPr>
              <a:lnSpc>
                <a:spcPts val="4000"/>
              </a:lnSpc>
              <a:defRPr/>
            </a:pPr>
            <a:r>
              <a:rPr lang="zh-CN" altLang="en-US" sz="25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编译技术的应用</a:t>
            </a:r>
          </a:p>
        </p:txBody>
      </p:sp>
      <p:pic>
        <p:nvPicPr>
          <p:cNvPr id="28676" name="Picture 7" descr="E:\工大编译\ppt\制作\0330e9c554c768200000158fc50d53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38" r="21837"/>
          <a:stretch>
            <a:fillRect/>
          </a:stretch>
        </p:blipFill>
        <p:spPr bwMode="auto">
          <a:xfrm>
            <a:off x="-6350" y="0"/>
            <a:ext cx="429577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矩形 15"/>
          <p:cNvSpPr/>
          <p:nvPr/>
        </p:nvSpPr>
        <p:spPr>
          <a:xfrm>
            <a:off x="4143375" y="357188"/>
            <a:ext cx="3380953" cy="78581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spc="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本章小结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922747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内容占位符 2"/>
          <p:cNvSpPr>
            <a:spLocks noGrp="1"/>
          </p:cNvSpPr>
          <p:nvPr>
            <p:ph idx="1"/>
          </p:nvPr>
        </p:nvSpPr>
        <p:spPr>
          <a:xfrm>
            <a:off x="859007" y="1059989"/>
            <a:ext cx="7713521" cy="3888025"/>
          </a:xfrm>
        </p:spPr>
        <p:txBody>
          <a:bodyPr>
            <a:normAutofit/>
          </a:bodyPr>
          <a:lstStyle/>
          <a:p>
            <a:pPr>
              <a:lnSpc>
                <a:spcPts val="2500"/>
              </a:lnSpc>
              <a:buClrTx/>
              <a:buFont typeface="Wingdings" pitchFamily="2" charset="2"/>
              <a:buChar char="Ø"/>
            </a:pPr>
            <a:r>
              <a:rPr lang="en-US" altLang="zh-CN" b="1" dirty="0">
                <a:solidFill>
                  <a:schemeClr val="tx1"/>
                </a:solidFill>
              </a:rPr>
              <a:t>1</a:t>
            </a:r>
            <a:r>
              <a:rPr lang="zh-CN" altLang="en-US" b="1" dirty="0">
                <a:solidFill>
                  <a:schemeClr val="tx1"/>
                </a:solidFill>
              </a:rPr>
              <a:t>．绪论 			（</a:t>
            </a:r>
            <a:r>
              <a:rPr lang="en-US" altLang="zh-CN" b="1" dirty="0">
                <a:solidFill>
                  <a:schemeClr val="tx1"/>
                </a:solidFill>
              </a:rPr>
              <a:t>2</a:t>
            </a:r>
            <a:r>
              <a:rPr lang="zh-CN" altLang="en-US" b="1" dirty="0">
                <a:solidFill>
                  <a:schemeClr val="tx1"/>
                </a:solidFill>
              </a:rPr>
              <a:t>学时）</a:t>
            </a:r>
          </a:p>
          <a:p>
            <a:pPr>
              <a:lnSpc>
                <a:spcPts val="2500"/>
              </a:lnSpc>
              <a:buClrTx/>
              <a:buFont typeface="Wingdings" pitchFamily="2" charset="2"/>
              <a:buChar char="Ø"/>
            </a:pPr>
            <a:r>
              <a:rPr lang="en-US" altLang="zh-CN" b="1" dirty="0">
                <a:solidFill>
                  <a:schemeClr val="tx1"/>
                </a:solidFill>
              </a:rPr>
              <a:t>2.   </a:t>
            </a:r>
            <a:r>
              <a:rPr lang="zh-CN" altLang="en-US" b="1" dirty="0">
                <a:solidFill>
                  <a:schemeClr val="tx1"/>
                </a:solidFill>
              </a:rPr>
              <a:t>语言及其文法		（</a:t>
            </a:r>
            <a:r>
              <a:rPr lang="en-US" altLang="zh-CN" b="1" dirty="0">
                <a:solidFill>
                  <a:schemeClr val="tx1"/>
                </a:solidFill>
              </a:rPr>
              <a:t>2</a:t>
            </a:r>
            <a:r>
              <a:rPr lang="zh-CN" altLang="en-US" b="1" dirty="0">
                <a:solidFill>
                  <a:schemeClr val="tx1"/>
                </a:solidFill>
              </a:rPr>
              <a:t>学时） </a:t>
            </a:r>
          </a:p>
          <a:p>
            <a:pPr>
              <a:lnSpc>
                <a:spcPts val="2500"/>
              </a:lnSpc>
              <a:buClrTx/>
              <a:buFont typeface="Wingdings" pitchFamily="2" charset="2"/>
              <a:buChar char="Ø"/>
            </a:pPr>
            <a:r>
              <a:rPr lang="en-US" altLang="zh-CN" b="1" dirty="0">
                <a:solidFill>
                  <a:schemeClr val="tx1"/>
                </a:solidFill>
              </a:rPr>
              <a:t>3</a:t>
            </a:r>
            <a:r>
              <a:rPr lang="zh-CN" altLang="en-US" b="1" dirty="0">
                <a:solidFill>
                  <a:schemeClr val="tx1"/>
                </a:solidFill>
              </a:rPr>
              <a:t>．词法分析		（</a:t>
            </a:r>
            <a:r>
              <a:rPr lang="en-US" altLang="zh-CN" b="1" dirty="0">
                <a:solidFill>
                  <a:schemeClr val="tx1"/>
                </a:solidFill>
              </a:rPr>
              <a:t>4</a:t>
            </a:r>
            <a:r>
              <a:rPr lang="zh-CN" altLang="en-US" b="1" dirty="0">
                <a:solidFill>
                  <a:schemeClr val="tx1"/>
                </a:solidFill>
              </a:rPr>
              <a:t>学时） </a:t>
            </a:r>
          </a:p>
          <a:p>
            <a:pPr>
              <a:lnSpc>
                <a:spcPts val="2500"/>
              </a:lnSpc>
              <a:buClrTx/>
              <a:buFont typeface="Wingdings" pitchFamily="2" charset="2"/>
              <a:buChar char="Ø"/>
            </a:pPr>
            <a:r>
              <a:rPr lang="en-US" altLang="zh-CN" b="1" dirty="0">
                <a:solidFill>
                  <a:schemeClr val="tx1"/>
                </a:solidFill>
              </a:rPr>
              <a:t>4</a:t>
            </a:r>
            <a:r>
              <a:rPr lang="zh-CN" altLang="en-US" b="1" dirty="0">
                <a:solidFill>
                  <a:schemeClr val="tx1"/>
                </a:solidFill>
              </a:rPr>
              <a:t>．语法分析		（</a:t>
            </a:r>
            <a:r>
              <a:rPr lang="en-US" altLang="zh-CN" b="1" dirty="0">
                <a:solidFill>
                  <a:schemeClr val="tx1"/>
                </a:solidFill>
              </a:rPr>
              <a:t>9</a:t>
            </a:r>
            <a:r>
              <a:rPr lang="zh-CN" altLang="en-US" b="1" dirty="0">
                <a:solidFill>
                  <a:schemeClr val="tx1"/>
                </a:solidFill>
              </a:rPr>
              <a:t>学时） </a:t>
            </a:r>
          </a:p>
          <a:p>
            <a:pPr>
              <a:lnSpc>
                <a:spcPts val="2500"/>
              </a:lnSpc>
              <a:buClrTx/>
              <a:buFont typeface="Wingdings" pitchFamily="2" charset="2"/>
              <a:buChar char="Ø"/>
            </a:pPr>
            <a:r>
              <a:rPr lang="en-US" altLang="zh-CN" b="1" dirty="0">
                <a:solidFill>
                  <a:schemeClr val="tx1"/>
                </a:solidFill>
              </a:rPr>
              <a:t>5</a:t>
            </a:r>
            <a:r>
              <a:rPr lang="zh-CN" altLang="en-US" b="1" dirty="0">
                <a:solidFill>
                  <a:schemeClr val="tx1"/>
                </a:solidFill>
              </a:rPr>
              <a:t>．语法制导翻译		（</a:t>
            </a:r>
            <a:r>
              <a:rPr lang="en-US" altLang="zh-CN" b="1" dirty="0">
                <a:solidFill>
                  <a:schemeClr val="tx1"/>
                </a:solidFill>
              </a:rPr>
              <a:t>6</a:t>
            </a:r>
            <a:r>
              <a:rPr lang="zh-CN" altLang="en-US" b="1" dirty="0">
                <a:solidFill>
                  <a:schemeClr val="tx1"/>
                </a:solidFill>
              </a:rPr>
              <a:t>学时） </a:t>
            </a:r>
          </a:p>
          <a:p>
            <a:pPr>
              <a:lnSpc>
                <a:spcPts val="2500"/>
              </a:lnSpc>
              <a:buClrTx/>
              <a:buFont typeface="Wingdings" pitchFamily="2" charset="2"/>
              <a:buChar char="Ø"/>
            </a:pPr>
            <a:r>
              <a:rPr lang="en-US" altLang="zh-CN" b="1" dirty="0">
                <a:solidFill>
                  <a:schemeClr val="tx1"/>
                </a:solidFill>
              </a:rPr>
              <a:t>6</a:t>
            </a:r>
            <a:r>
              <a:rPr lang="zh-CN" altLang="en-US" b="1" dirty="0">
                <a:solidFill>
                  <a:schemeClr val="tx1"/>
                </a:solidFill>
              </a:rPr>
              <a:t>．中间代码生成		（</a:t>
            </a:r>
            <a:r>
              <a:rPr lang="en-US" altLang="zh-CN" b="1" dirty="0">
                <a:solidFill>
                  <a:schemeClr val="tx1"/>
                </a:solidFill>
              </a:rPr>
              <a:t>7</a:t>
            </a:r>
            <a:r>
              <a:rPr lang="zh-CN" altLang="en-US" b="1" dirty="0">
                <a:solidFill>
                  <a:schemeClr val="tx1"/>
                </a:solidFill>
              </a:rPr>
              <a:t>学时） </a:t>
            </a:r>
          </a:p>
          <a:p>
            <a:pPr>
              <a:lnSpc>
                <a:spcPts val="2500"/>
              </a:lnSpc>
              <a:buClrTx/>
              <a:buFont typeface="Wingdings" pitchFamily="2" charset="2"/>
              <a:buChar char="Ø"/>
            </a:pPr>
            <a:r>
              <a:rPr lang="en-US" altLang="zh-CN" b="1" dirty="0">
                <a:solidFill>
                  <a:schemeClr val="tx1"/>
                </a:solidFill>
              </a:rPr>
              <a:t>7</a:t>
            </a:r>
            <a:r>
              <a:rPr lang="zh-CN" altLang="en-US" b="1" dirty="0">
                <a:solidFill>
                  <a:schemeClr val="tx1"/>
                </a:solidFill>
              </a:rPr>
              <a:t>．运行时的存贮组织	（</a:t>
            </a:r>
            <a:r>
              <a:rPr lang="en-US" altLang="zh-CN" b="1" dirty="0">
                <a:solidFill>
                  <a:schemeClr val="tx1"/>
                </a:solidFill>
              </a:rPr>
              <a:t>3</a:t>
            </a:r>
            <a:r>
              <a:rPr lang="zh-CN" altLang="en-US" b="1" dirty="0">
                <a:solidFill>
                  <a:schemeClr val="tx1"/>
                </a:solidFill>
              </a:rPr>
              <a:t>学时） </a:t>
            </a:r>
          </a:p>
          <a:p>
            <a:pPr>
              <a:lnSpc>
                <a:spcPts val="2500"/>
              </a:lnSpc>
              <a:buClrTx/>
              <a:buFont typeface="Wingdings" pitchFamily="2" charset="2"/>
              <a:buChar char="Ø"/>
            </a:pPr>
            <a:r>
              <a:rPr lang="en-US" altLang="zh-CN" b="1" dirty="0">
                <a:solidFill>
                  <a:schemeClr val="tx1"/>
                </a:solidFill>
              </a:rPr>
              <a:t>8</a:t>
            </a:r>
            <a:r>
              <a:rPr lang="zh-CN" altLang="en-US" b="1" dirty="0">
                <a:solidFill>
                  <a:schemeClr val="tx1"/>
                </a:solidFill>
              </a:rPr>
              <a:t>．代码优化       		（</a:t>
            </a:r>
            <a:r>
              <a:rPr lang="en-US" altLang="zh-CN" b="1" dirty="0">
                <a:solidFill>
                  <a:schemeClr val="tx1"/>
                </a:solidFill>
              </a:rPr>
              <a:t>5</a:t>
            </a:r>
            <a:r>
              <a:rPr lang="zh-CN" altLang="en-US" b="1" dirty="0">
                <a:solidFill>
                  <a:schemeClr val="tx1"/>
                </a:solidFill>
              </a:rPr>
              <a:t>学时） </a:t>
            </a:r>
          </a:p>
          <a:p>
            <a:pPr>
              <a:lnSpc>
                <a:spcPts val="2500"/>
              </a:lnSpc>
              <a:buClrTx/>
              <a:buFont typeface="Wingdings" pitchFamily="2" charset="2"/>
              <a:buChar char="Ø"/>
            </a:pPr>
            <a:r>
              <a:rPr lang="en-US" altLang="zh-CN" b="1" dirty="0">
                <a:solidFill>
                  <a:schemeClr val="tx1"/>
                </a:solidFill>
              </a:rPr>
              <a:t>9</a:t>
            </a:r>
            <a:r>
              <a:rPr lang="zh-CN" altLang="en-US" b="1" dirty="0">
                <a:solidFill>
                  <a:schemeClr val="tx1"/>
                </a:solidFill>
              </a:rPr>
              <a:t>．代码生成       		（</a:t>
            </a:r>
            <a:r>
              <a:rPr lang="en-US" altLang="zh-CN" b="1" dirty="0">
                <a:solidFill>
                  <a:schemeClr val="tx1"/>
                </a:solidFill>
              </a:rPr>
              <a:t>2</a:t>
            </a:r>
            <a:r>
              <a:rPr lang="zh-CN" altLang="en-US" b="1" dirty="0">
                <a:solidFill>
                  <a:schemeClr val="tx1"/>
                </a:solidFill>
              </a:rPr>
              <a:t>学时） </a:t>
            </a:r>
          </a:p>
        </p:txBody>
      </p:sp>
      <p:sp>
        <p:nvSpPr>
          <p:cNvPr id="5120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课程主要内容</a:t>
            </a:r>
          </a:p>
        </p:txBody>
      </p:sp>
      <p:grpSp>
        <p:nvGrpSpPr>
          <p:cNvPr id="5" name="组合 14"/>
          <p:cNvGrpSpPr/>
          <p:nvPr/>
        </p:nvGrpSpPr>
        <p:grpSpPr>
          <a:xfrm>
            <a:off x="-786" y="195486"/>
            <a:ext cx="756363" cy="432048"/>
            <a:chOff x="-786" y="195486"/>
            <a:chExt cx="756363" cy="432048"/>
          </a:xfrm>
        </p:grpSpPr>
        <p:sp>
          <p:nvSpPr>
            <p:cNvPr id="6" name="五边形 5"/>
            <p:cNvSpPr/>
            <p:nvPr/>
          </p:nvSpPr>
          <p:spPr>
            <a:xfrm>
              <a:off x="1" y="195486"/>
              <a:ext cx="755576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" name="五边形 6"/>
            <p:cNvSpPr/>
            <p:nvPr/>
          </p:nvSpPr>
          <p:spPr>
            <a:xfrm>
              <a:off x="-786" y="197101"/>
              <a:ext cx="755576" cy="88633"/>
            </a:xfrm>
            <a:prstGeom prst="homePlate">
              <a:avLst/>
            </a:prstGeom>
            <a:solidFill>
              <a:schemeClr val="bg1">
                <a:alpha val="3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4006205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G:\QQ截图201607142012副本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-1"/>
            <a:ext cx="9144000" cy="5152203"/>
          </a:xfrm>
          <a:prstGeom prst="rect">
            <a:avLst/>
          </a:prstGeom>
          <a:noFill/>
        </p:spPr>
      </p:pic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5148064" y="1714494"/>
            <a:ext cx="2952328" cy="939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fontAlgn="auto">
              <a:spcAft>
                <a:spcPts val="0"/>
              </a:spcAft>
              <a:defRPr/>
            </a:pPr>
            <a:r>
              <a:rPr lang="zh-CN" altLang="en-US" sz="3500" spc="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结束</a:t>
            </a:r>
            <a:endParaRPr lang="en-US" altLang="zh-CN" sz="3500" spc="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818750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AutoShape 23"/>
          <p:cNvSpPr>
            <a:spLocks noChangeArrowheads="1"/>
          </p:cNvSpPr>
          <p:nvPr/>
        </p:nvSpPr>
        <p:spPr bwMode="auto">
          <a:xfrm>
            <a:off x="467544" y="2427734"/>
            <a:ext cx="2428892" cy="1071570"/>
          </a:xfrm>
          <a:prstGeom prst="wedgeRoundRectCallout">
            <a:avLst>
              <a:gd name="adj1" fmla="val 57122"/>
              <a:gd name="adj2" fmla="val 75139"/>
              <a:gd name="adj3" fmla="val 16667"/>
            </a:avLst>
          </a:prstGeom>
          <a:noFill/>
          <a:ln w="25400">
            <a:solidFill>
              <a:schemeClr val="accent2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spcBef>
                <a:spcPct val="30000"/>
              </a:spcBef>
            </a:pPr>
            <a:r>
              <a:rPr lang="zh-CN" altLang="en-US" b="1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可重定位</a:t>
            </a:r>
            <a:r>
              <a:rPr lang="en-US" altLang="zh-CN" sz="16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1600" b="1" dirty="0" err="1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Relocatable</a:t>
            </a:r>
            <a:r>
              <a:rPr lang="en-US" altLang="zh-CN" sz="16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en-US" sz="16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：</a:t>
            </a:r>
            <a:endParaRPr lang="en-US" altLang="zh-CN" sz="1600" b="1" dirty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>
              <a:spcBef>
                <a:spcPct val="30000"/>
              </a:spcBef>
            </a:pPr>
            <a:r>
              <a:rPr lang="zh-CN" altLang="en-US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在内存中存放的起始位置</a:t>
            </a:r>
            <a:r>
              <a:rPr lang="en-US" altLang="zh-CN" b="1" i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</a:t>
            </a:r>
            <a:r>
              <a:rPr lang="zh-CN" altLang="en-US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不是固定的</a:t>
            </a:r>
            <a:endParaRPr lang="en-US" altLang="zh-CN" b="1" dirty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3458" y="4559872"/>
            <a:ext cx="3500430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lvl="0" algn="ctr">
              <a:spcBef>
                <a:spcPct val="30000"/>
              </a:spcBef>
            </a:pPr>
            <a:r>
              <a:rPr lang="zh-CN" altLang="en-US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起始位置</a:t>
            </a:r>
            <a:r>
              <a:rPr lang="en-US" altLang="zh-CN" b="1" i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+ </a:t>
            </a:r>
            <a:r>
              <a:rPr lang="zh-CN" altLang="en-US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相对地址 </a:t>
            </a:r>
            <a:r>
              <a:rPr lang="en-US" altLang="zh-CN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 </a:t>
            </a:r>
            <a:r>
              <a:rPr lang="zh-CN" altLang="en-US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绝对地址</a:t>
            </a:r>
          </a:p>
        </p:txBody>
      </p:sp>
      <p:grpSp>
        <p:nvGrpSpPr>
          <p:cNvPr id="26" name="组合 25"/>
          <p:cNvGrpSpPr/>
          <p:nvPr/>
        </p:nvGrpSpPr>
        <p:grpSpPr>
          <a:xfrm>
            <a:off x="2572163" y="928676"/>
            <a:ext cx="3714349" cy="3920142"/>
            <a:chOff x="1753071" y="915566"/>
            <a:chExt cx="2967853" cy="3920142"/>
          </a:xfrm>
        </p:grpSpPr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2051720" y="1308495"/>
              <a:ext cx="2304256" cy="3517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200" b="1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预处理器</a:t>
              </a:r>
              <a:r>
                <a:rPr lang="zh-CN" altLang="en-US" b="1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 </a:t>
              </a:r>
              <a:r>
                <a:rPr lang="en-US" altLang="zh-CN" sz="1600" b="1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(Preprocessor)</a:t>
              </a:r>
            </a:p>
          </p:txBody>
        </p:sp>
        <p:sp>
          <p:nvSpPr>
            <p:cNvPr id="28" name="Line 5"/>
            <p:cNvSpPr>
              <a:spLocks noChangeShapeType="1"/>
            </p:cNvSpPr>
            <p:nvPr/>
          </p:nvSpPr>
          <p:spPr bwMode="auto">
            <a:xfrm>
              <a:off x="3204492" y="1142990"/>
              <a:ext cx="0" cy="1619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29" name="Rectangle 6"/>
            <p:cNvSpPr>
              <a:spLocks noChangeArrowheads="1"/>
            </p:cNvSpPr>
            <p:nvPr/>
          </p:nvSpPr>
          <p:spPr bwMode="auto">
            <a:xfrm>
              <a:off x="2494778" y="915566"/>
              <a:ext cx="1366276" cy="2155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200" b="1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源程序</a:t>
              </a:r>
            </a:p>
          </p:txBody>
        </p:sp>
        <p:sp>
          <p:nvSpPr>
            <p:cNvPr id="30" name="Rectangle 7"/>
            <p:cNvSpPr>
              <a:spLocks noChangeArrowheads="1"/>
            </p:cNvSpPr>
            <p:nvPr/>
          </p:nvSpPr>
          <p:spPr bwMode="auto">
            <a:xfrm>
              <a:off x="2538120" y="2247384"/>
              <a:ext cx="1340230" cy="342132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2200" b="1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编译器</a:t>
              </a:r>
              <a:endParaRPr lang="en-US" altLang="zh-CN" sz="2200" b="1" dirty="0"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31" name="Line 8"/>
            <p:cNvSpPr>
              <a:spLocks noChangeShapeType="1"/>
            </p:cNvSpPr>
            <p:nvPr/>
          </p:nvSpPr>
          <p:spPr bwMode="auto">
            <a:xfrm>
              <a:off x="3204492" y="2077710"/>
              <a:ext cx="0" cy="1619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32" name="Rectangle 9"/>
            <p:cNvSpPr>
              <a:spLocks noChangeArrowheads="1"/>
            </p:cNvSpPr>
            <p:nvPr/>
          </p:nvSpPr>
          <p:spPr bwMode="auto">
            <a:xfrm>
              <a:off x="2209374" y="1836172"/>
              <a:ext cx="2080198" cy="2155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zh-CN" altLang="en-US" sz="2200" b="1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经过预处理的源程序</a:t>
              </a:r>
            </a:p>
          </p:txBody>
        </p:sp>
        <p:sp>
          <p:nvSpPr>
            <p:cNvPr id="33" name="Line 10"/>
            <p:cNvSpPr>
              <a:spLocks noChangeShapeType="1"/>
            </p:cNvSpPr>
            <p:nvPr/>
          </p:nvSpPr>
          <p:spPr bwMode="auto">
            <a:xfrm>
              <a:off x="3204492" y="1666838"/>
              <a:ext cx="0" cy="1619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34" name="Line 12"/>
            <p:cNvSpPr>
              <a:spLocks noChangeShapeType="1"/>
            </p:cNvSpPr>
            <p:nvPr/>
          </p:nvSpPr>
          <p:spPr bwMode="auto">
            <a:xfrm>
              <a:off x="3204492" y="2981330"/>
              <a:ext cx="0" cy="1619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35" name="Rectangle 13"/>
            <p:cNvSpPr>
              <a:spLocks noChangeArrowheads="1"/>
            </p:cNvSpPr>
            <p:nvPr/>
          </p:nvSpPr>
          <p:spPr bwMode="auto">
            <a:xfrm>
              <a:off x="1832663" y="2767315"/>
              <a:ext cx="2673605" cy="2155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 b="1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 </a:t>
              </a:r>
              <a:r>
                <a:rPr lang="zh-CN" altLang="en-US" sz="2200" b="1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汇编语言程序</a:t>
              </a:r>
            </a:p>
          </p:txBody>
        </p:sp>
        <p:sp>
          <p:nvSpPr>
            <p:cNvPr id="36" name="Line 14"/>
            <p:cNvSpPr>
              <a:spLocks noChangeShapeType="1"/>
            </p:cNvSpPr>
            <p:nvPr/>
          </p:nvSpPr>
          <p:spPr bwMode="auto">
            <a:xfrm>
              <a:off x="3204492" y="2597264"/>
              <a:ext cx="0" cy="1619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37" name="Rectangle 15"/>
            <p:cNvSpPr>
              <a:spLocks noChangeArrowheads="1"/>
            </p:cNvSpPr>
            <p:nvPr/>
          </p:nvSpPr>
          <p:spPr bwMode="auto">
            <a:xfrm>
              <a:off x="1753071" y="4048701"/>
              <a:ext cx="2967853" cy="36899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200" b="1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链接器</a:t>
              </a:r>
              <a:r>
                <a:rPr lang="en-US" altLang="zh-CN" sz="1600" b="1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 (Linker) </a:t>
              </a:r>
              <a:r>
                <a:rPr lang="en-US" altLang="zh-CN" sz="2000" b="1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/</a:t>
              </a:r>
              <a:r>
                <a:rPr lang="zh-CN" altLang="en-US" sz="2200" b="1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加载器</a:t>
              </a:r>
              <a:r>
                <a:rPr lang="zh-CN" altLang="en-US" sz="1600" b="1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 </a:t>
              </a:r>
              <a:r>
                <a:rPr lang="en-US" altLang="zh-CN" sz="1600" b="1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(Loader)</a:t>
              </a:r>
            </a:p>
          </p:txBody>
        </p:sp>
        <p:sp>
          <p:nvSpPr>
            <p:cNvPr id="38" name="Line 16"/>
            <p:cNvSpPr>
              <a:spLocks noChangeShapeType="1"/>
            </p:cNvSpPr>
            <p:nvPr/>
          </p:nvSpPr>
          <p:spPr bwMode="auto">
            <a:xfrm>
              <a:off x="3204492" y="3886777"/>
              <a:ext cx="0" cy="1619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39" name="Rectangle 17"/>
            <p:cNvSpPr>
              <a:spLocks noChangeArrowheads="1"/>
            </p:cNvSpPr>
            <p:nvPr/>
          </p:nvSpPr>
          <p:spPr bwMode="auto">
            <a:xfrm>
              <a:off x="2124924" y="3643320"/>
              <a:ext cx="2139145" cy="2166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200" b="1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可重定位的机器代码</a:t>
              </a:r>
            </a:p>
          </p:txBody>
        </p:sp>
        <p:sp>
          <p:nvSpPr>
            <p:cNvPr id="40" name="Line 18"/>
            <p:cNvSpPr>
              <a:spLocks noChangeShapeType="1"/>
            </p:cNvSpPr>
            <p:nvPr/>
          </p:nvSpPr>
          <p:spPr bwMode="auto">
            <a:xfrm>
              <a:off x="3204492" y="3481396"/>
              <a:ext cx="0" cy="1619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41" name="Rectangle 19"/>
            <p:cNvSpPr>
              <a:spLocks noChangeArrowheads="1"/>
            </p:cNvSpPr>
            <p:nvPr/>
          </p:nvSpPr>
          <p:spPr bwMode="auto">
            <a:xfrm>
              <a:off x="2266455" y="4620205"/>
              <a:ext cx="1843097" cy="2155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200" b="1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目标机器代码</a:t>
              </a:r>
            </a:p>
          </p:txBody>
        </p:sp>
        <p:sp>
          <p:nvSpPr>
            <p:cNvPr id="42" name="Line 20"/>
            <p:cNvSpPr>
              <a:spLocks noChangeShapeType="1"/>
            </p:cNvSpPr>
            <p:nvPr/>
          </p:nvSpPr>
          <p:spPr bwMode="auto">
            <a:xfrm>
              <a:off x="3204492" y="4429138"/>
              <a:ext cx="0" cy="1619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/>
            </a:p>
          </p:txBody>
        </p:sp>
      </p:grpSp>
      <p:sp>
        <p:nvSpPr>
          <p:cNvPr id="43" name="Rectangle 11"/>
          <p:cNvSpPr>
            <a:spLocks noChangeArrowheads="1"/>
          </p:cNvSpPr>
          <p:nvPr/>
        </p:nvSpPr>
        <p:spPr bwMode="auto">
          <a:xfrm>
            <a:off x="3270962" y="3156364"/>
            <a:ext cx="2235432" cy="33595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2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汇编器</a:t>
            </a:r>
            <a:r>
              <a:rPr lang="en-US" altLang="zh-CN" sz="22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16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(Assembler)</a:t>
            </a:r>
          </a:p>
        </p:txBody>
      </p:sp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267494"/>
            <a:ext cx="7931224" cy="360040"/>
          </a:xfrm>
        </p:spPr>
        <p:txBody>
          <a:bodyPr>
            <a:noAutofit/>
          </a:bodyPr>
          <a:lstStyle/>
          <a:p>
            <a:pPr eaLnBrk="1" hangingPunct="1"/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编译器在语言处理系统中的位置</a:t>
            </a:r>
            <a:endParaRPr lang="en-US" altLang="zh-CN" sz="3000" spc="3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-786" y="195486"/>
            <a:ext cx="756363" cy="432048"/>
            <a:chOff x="-786" y="195486"/>
            <a:chExt cx="756363" cy="432048"/>
          </a:xfrm>
        </p:grpSpPr>
        <p:sp>
          <p:nvSpPr>
            <p:cNvPr id="47" name="五边形 46"/>
            <p:cNvSpPr/>
            <p:nvPr/>
          </p:nvSpPr>
          <p:spPr>
            <a:xfrm>
              <a:off x="1" y="195486"/>
              <a:ext cx="755576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" name="五边形 47"/>
            <p:cNvSpPr/>
            <p:nvPr/>
          </p:nvSpPr>
          <p:spPr>
            <a:xfrm>
              <a:off x="-786" y="197101"/>
              <a:ext cx="755576" cy="88633"/>
            </a:xfrm>
            <a:prstGeom prst="homePlate">
              <a:avLst/>
            </a:prstGeom>
            <a:solidFill>
              <a:schemeClr val="bg1">
                <a:alpha val="3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49" name="AutoShape 24"/>
          <p:cNvSpPr>
            <a:spLocks noChangeArrowheads="1"/>
          </p:cNvSpPr>
          <p:nvPr/>
        </p:nvSpPr>
        <p:spPr bwMode="auto">
          <a:xfrm>
            <a:off x="5929322" y="2357436"/>
            <a:ext cx="2714644" cy="1357322"/>
          </a:xfrm>
          <a:prstGeom prst="wedgeRoundRectCallout">
            <a:avLst>
              <a:gd name="adj1" fmla="val -48451"/>
              <a:gd name="adj2" fmla="val 72695"/>
              <a:gd name="adj3" fmla="val 16667"/>
            </a:avLst>
          </a:prstGeom>
          <a:noFill/>
          <a:ln w="25400">
            <a:solidFill>
              <a:schemeClr val="accent2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 b="1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加载器：</a:t>
            </a:r>
            <a:endParaRPr lang="en-US" altLang="zh-CN" b="1" dirty="0"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  <a:p>
            <a:r>
              <a:rPr lang="zh-CN" altLang="en-US" b="1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修改可重定位地址；</a:t>
            </a:r>
            <a:endParaRPr lang="en-US" altLang="zh-CN" b="1" dirty="0"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  <a:p>
            <a:r>
              <a:rPr lang="zh-CN" altLang="en-US" b="1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将修改后的指令和数据放到内存中适当的位置</a:t>
            </a:r>
          </a:p>
        </p:txBody>
      </p:sp>
    </p:spTree>
    <p:extLst>
      <p:ext uri="{BB962C8B-B14F-4D97-AF65-F5344CB8AC3E}">
        <p14:creationId xmlns:p14="http://schemas.microsoft.com/office/powerpoint/2010/main" val="127117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53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1" animBg="1"/>
      <p:bldP spid="23" grpId="2" animBg="1"/>
      <p:bldP spid="24" grpId="0" animBg="1"/>
      <p:bldP spid="24" grpId="1" animBg="1"/>
      <p:bldP spid="49" grpId="0" animBg="1"/>
      <p:bldP spid="49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2"/>
          <p:cNvSpPr>
            <a:spLocks noChangeArrowheads="1"/>
          </p:cNvSpPr>
          <p:nvPr/>
        </p:nvSpPr>
        <p:spPr bwMode="auto">
          <a:xfrm>
            <a:off x="35496" y="3939902"/>
            <a:ext cx="2789288" cy="714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ts val="3000"/>
              </a:lnSpc>
            </a:pPr>
            <a:r>
              <a:rPr lang="zh-CN" altLang="en-US" b="1" dirty="0">
                <a:solidFill>
                  <a:srgbClr val="000000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库文件</a:t>
            </a:r>
          </a:p>
          <a:p>
            <a:pPr algn="ctr">
              <a:lnSpc>
                <a:spcPts val="3000"/>
              </a:lnSpc>
            </a:pPr>
            <a:r>
              <a:rPr lang="zh-CN" altLang="en-US" b="1" dirty="0">
                <a:solidFill>
                  <a:srgbClr val="000000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其它可重定位目标程序</a:t>
            </a:r>
          </a:p>
        </p:txBody>
      </p:sp>
      <p:sp>
        <p:nvSpPr>
          <p:cNvPr id="26" name="AutoShape 23"/>
          <p:cNvSpPr>
            <a:spLocks noChangeArrowheads="1"/>
          </p:cNvSpPr>
          <p:nvPr/>
        </p:nvSpPr>
        <p:spPr bwMode="auto">
          <a:xfrm>
            <a:off x="214282" y="2000246"/>
            <a:ext cx="2928958" cy="1616682"/>
          </a:xfrm>
          <a:prstGeom prst="wedgeRoundRectCallout">
            <a:avLst>
              <a:gd name="adj1" fmla="val 43797"/>
              <a:gd name="adj2" fmla="val 75076"/>
              <a:gd name="adj3" fmla="val 16667"/>
            </a:avLst>
          </a:prstGeom>
          <a:noFill/>
          <a:ln w="25400">
            <a:solidFill>
              <a:schemeClr val="accent2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链接器</a:t>
            </a:r>
            <a:endParaRPr lang="en-US" altLang="zh-CN" b="1" dirty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将多个可重定位的机器代码文件（包括库文件）连接到一起</a:t>
            </a:r>
            <a:endParaRPr lang="en-US" altLang="zh-CN" b="1" dirty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解决外部内存地址问题</a:t>
            </a:r>
          </a:p>
        </p:txBody>
      </p:sp>
      <p:sp>
        <p:nvSpPr>
          <p:cNvPr id="28" name="Line 21"/>
          <p:cNvSpPr>
            <a:spLocks noChangeShapeType="1"/>
          </p:cNvSpPr>
          <p:nvPr/>
        </p:nvSpPr>
        <p:spPr bwMode="auto">
          <a:xfrm rot="10800000" flipH="1">
            <a:off x="1898485" y="4286262"/>
            <a:ext cx="6018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267494"/>
            <a:ext cx="7931224" cy="360040"/>
          </a:xfrm>
        </p:spPr>
        <p:txBody>
          <a:bodyPr>
            <a:noAutofit/>
          </a:bodyPr>
          <a:lstStyle/>
          <a:p>
            <a:pPr eaLnBrk="1" hangingPunct="1"/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编译器在语言处理系统中的位置</a:t>
            </a:r>
            <a:endParaRPr lang="en-US" altLang="zh-CN" sz="3000" spc="3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-786" y="195486"/>
            <a:ext cx="756363" cy="432048"/>
            <a:chOff x="-786" y="195486"/>
            <a:chExt cx="756363" cy="432048"/>
          </a:xfrm>
        </p:grpSpPr>
        <p:sp>
          <p:nvSpPr>
            <p:cNvPr id="32" name="五边形 31"/>
            <p:cNvSpPr/>
            <p:nvPr/>
          </p:nvSpPr>
          <p:spPr>
            <a:xfrm>
              <a:off x="1" y="195486"/>
              <a:ext cx="755576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3" name="五边形 32"/>
            <p:cNvSpPr/>
            <p:nvPr/>
          </p:nvSpPr>
          <p:spPr>
            <a:xfrm>
              <a:off x="-786" y="197101"/>
              <a:ext cx="755576" cy="88633"/>
            </a:xfrm>
            <a:prstGeom prst="homePlate">
              <a:avLst/>
            </a:prstGeom>
            <a:solidFill>
              <a:schemeClr val="bg1">
                <a:alpha val="3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2572163" y="928676"/>
            <a:ext cx="3714349" cy="3920142"/>
            <a:chOff x="1753071" y="915566"/>
            <a:chExt cx="2967853" cy="3920142"/>
          </a:xfrm>
        </p:grpSpPr>
        <p:sp>
          <p:nvSpPr>
            <p:cNvPr id="39" name="Rectangle 4"/>
            <p:cNvSpPr>
              <a:spLocks noChangeArrowheads="1"/>
            </p:cNvSpPr>
            <p:nvPr/>
          </p:nvSpPr>
          <p:spPr bwMode="auto">
            <a:xfrm>
              <a:off x="2051720" y="1308495"/>
              <a:ext cx="2304256" cy="3517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200" b="1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预处理器</a:t>
              </a:r>
              <a:r>
                <a:rPr lang="zh-CN" altLang="en-US" b="1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 </a:t>
              </a:r>
              <a:r>
                <a:rPr lang="en-US" altLang="zh-CN" sz="1600" b="1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(Preprocessor)</a:t>
              </a:r>
            </a:p>
          </p:txBody>
        </p:sp>
        <p:sp>
          <p:nvSpPr>
            <p:cNvPr id="40" name="Line 5"/>
            <p:cNvSpPr>
              <a:spLocks noChangeShapeType="1"/>
            </p:cNvSpPr>
            <p:nvPr/>
          </p:nvSpPr>
          <p:spPr bwMode="auto">
            <a:xfrm>
              <a:off x="3204492" y="1142990"/>
              <a:ext cx="0" cy="1619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41" name="Rectangle 6"/>
            <p:cNvSpPr>
              <a:spLocks noChangeArrowheads="1"/>
            </p:cNvSpPr>
            <p:nvPr/>
          </p:nvSpPr>
          <p:spPr bwMode="auto">
            <a:xfrm>
              <a:off x="2494778" y="915566"/>
              <a:ext cx="1366276" cy="2155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200" b="1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源程序</a:t>
              </a:r>
            </a:p>
          </p:txBody>
        </p:sp>
        <p:sp>
          <p:nvSpPr>
            <p:cNvPr id="42" name="Rectangle 7"/>
            <p:cNvSpPr>
              <a:spLocks noChangeArrowheads="1"/>
            </p:cNvSpPr>
            <p:nvPr/>
          </p:nvSpPr>
          <p:spPr bwMode="auto">
            <a:xfrm>
              <a:off x="2538120" y="2247384"/>
              <a:ext cx="1340230" cy="342132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2200" b="1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编译器</a:t>
              </a:r>
              <a:endParaRPr lang="en-US" altLang="zh-CN" sz="2200" b="1" dirty="0"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43" name="Line 8"/>
            <p:cNvSpPr>
              <a:spLocks noChangeShapeType="1"/>
            </p:cNvSpPr>
            <p:nvPr/>
          </p:nvSpPr>
          <p:spPr bwMode="auto">
            <a:xfrm>
              <a:off x="3204492" y="2077710"/>
              <a:ext cx="0" cy="1619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44" name="Rectangle 9"/>
            <p:cNvSpPr>
              <a:spLocks noChangeArrowheads="1"/>
            </p:cNvSpPr>
            <p:nvPr/>
          </p:nvSpPr>
          <p:spPr bwMode="auto">
            <a:xfrm>
              <a:off x="2209374" y="1836172"/>
              <a:ext cx="2080198" cy="2155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zh-CN" altLang="en-US" sz="2200" b="1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经过预处理的源程序</a:t>
              </a:r>
            </a:p>
          </p:txBody>
        </p:sp>
        <p:sp>
          <p:nvSpPr>
            <p:cNvPr id="45" name="Line 10"/>
            <p:cNvSpPr>
              <a:spLocks noChangeShapeType="1"/>
            </p:cNvSpPr>
            <p:nvPr/>
          </p:nvSpPr>
          <p:spPr bwMode="auto">
            <a:xfrm>
              <a:off x="3204492" y="1666838"/>
              <a:ext cx="0" cy="1619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46" name="Line 12"/>
            <p:cNvSpPr>
              <a:spLocks noChangeShapeType="1"/>
            </p:cNvSpPr>
            <p:nvPr/>
          </p:nvSpPr>
          <p:spPr bwMode="auto">
            <a:xfrm>
              <a:off x="3204492" y="2981330"/>
              <a:ext cx="0" cy="1619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47" name="Rectangle 13"/>
            <p:cNvSpPr>
              <a:spLocks noChangeArrowheads="1"/>
            </p:cNvSpPr>
            <p:nvPr/>
          </p:nvSpPr>
          <p:spPr bwMode="auto">
            <a:xfrm>
              <a:off x="1832663" y="2767315"/>
              <a:ext cx="2673605" cy="2155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 b="1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 </a:t>
              </a:r>
              <a:r>
                <a:rPr lang="zh-CN" altLang="en-US" sz="2200" b="1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汇编语言程序</a:t>
              </a:r>
            </a:p>
          </p:txBody>
        </p:sp>
        <p:sp>
          <p:nvSpPr>
            <p:cNvPr id="48" name="Line 14"/>
            <p:cNvSpPr>
              <a:spLocks noChangeShapeType="1"/>
            </p:cNvSpPr>
            <p:nvPr/>
          </p:nvSpPr>
          <p:spPr bwMode="auto">
            <a:xfrm>
              <a:off x="3204492" y="2597264"/>
              <a:ext cx="0" cy="1619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49" name="Rectangle 15"/>
            <p:cNvSpPr>
              <a:spLocks noChangeArrowheads="1"/>
            </p:cNvSpPr>
            <p:nvPr/>
          </p:nvSpPr>
          <p:spPr bwMode="auto">
            <a:xfrm>
              <a:off x="1753071" y="4048701"/>
              <a:ext cx="2967853" cy="36899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200" b="1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链接器</a:t>
              </a:r>
              <a:r>
                <a:rPr lang="en-US" altLang="zh-CN" sz="1600" b="1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 (Linker) </a:t>
              </a:r>
              <a:r>
                <a:rPr lang="en-US" altLang="zh-CN" sz="2000" b="1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/</a:t>
              </a:r>
              <a:r>
                <a:rPr lang="zh-CN" altLang="en-US" sz="2200" b="1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加载器</a:t>
              </a:r>
              <a:r>
                <a:rPr lang="zh-CN" altLang="en-US" sz="1600" b="1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 </a:t>
              </a:r>
              <a:r>
                <a:rPr lang="en-US" altLang="zh-CN" sz="1600" b="1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(Loader)</a:t>
              </a:r>
            </a:p>
          </p:txBody>
        </p:sp>
        <p:sp>
          <p:nvSpPr>
            <p:cNvPr id="50" name="Line 16"/>
            <p:cNvSpPr>
              <a:spLocks noChangeShapeType="1"/>
            </p:cNvSpPr>
            <p:nvPr/>
          </p:nvSpPr>
          <p:spPr bwMode="auto">
            <a:xfrm>
              <a:off x="3204492" y="3886777"/>
              <a:ext cx="0" cy="1619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51" name="Rectangle 17"/>
            <p:cNvSpPr>
              <a:spLocks noChangeArrowheads="1"/>
            </p:cNvSpPr>
            <p:nvPr/>
          </p:nvSpPr>
          <p:spPr bwMode="auto">
            <a:xfrm>
              <a:off x="2124924" y="3643320"/>
              <a:ext cx="2139145" cy="2166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200" b="1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可重定位的机器代码</a:t>
              </a:r>
            </a:p>
          </p:txBody>
        </p:sp>
        <p:sp>
          <p:nvSpPr>
            <p:cNvPr id="52" name="Line 18"/>
            <p:cNvSpPr>
              <a:spLocks noChangeShapeType="1"/>
            </p:cNvSpPr>
            <p:nvPr/>
          </p:nvSpPr>
          <p:spPr bwMode="auto">
            <a:xfrm>
              <a:off x="3204492" y="3481396"/>
              <a:ext cx="0" cy="1619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53" name="Rectangle 19"/>
            <p:cNvSpPr>
              <a:spLocks noChangeArrowheads="1"/>
            </p:cNvSpPr>
            <p:nvPr/>
          </p:nvSpPr>
          <p:spPr bwMode="auto">
            <a:xfrm>
              <a:off x="2266455" y="4620205"/>
              <a:ext cx="1843097" cy="2155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200" b="1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目标机器代码</a:t>
              </a:r>
            </a:p>
          </p:txBody>
        </p:sp>
        <p:sp>
          <p:nvSpPr>
            <p:cNvPr id="54" name="Line 20"/>
            <p:cNvSpPr>
              <a:spLocks noChangeShapeType="1"/>
            </p:cNvSpPr>
            <p:nvPr/>
          </p:nvSpPr>
          <p:spPr bwMode="auto">
            <a:xfrm>
              <a:off x="3204492" y="4429138"/>
              <a:ext cx="0" cy="1619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/>
            </a:p>
          </p:txBody>
        </p:sp>
      </p:grpSp>
      <p:sp>
        <p:nvSpPr>
          <p:cNvPr id="55" name="Rectangle 11"/>
          <p:cNvSpPr>
            <a:spLocks noChangeArrowheads="1"/>
          </p:cNvSpPr>
          <p:nvPr/>
        </p:nvSpPr>
        <p:spPr bwMode="auto">
          <a:xfrm>
            <a:off x="3270962" y="3156364"/>
            <a:ext cx="2235432" cy="33595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2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汇编器</a:t>
            </a:r>
            <a:r>
              <a:rPr lang="en-US" altLang="zh-CN" sz="22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16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(Assembler)</a:t>
            </a:r>
          </a:p>
        </p:txBody>
      </p:sp>
    </p:spTree>
    <p:extLst>
      <p:ext uri="{BB962C8B-B14F-4D97-AF65-F5344CB8AC3E}">
        <p14:creationId xmlns:p14="http://schemas.microsoft.com/office/powerpoint/2010/main" val="1566364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 animBg="1"/>
      <p:bldP spid="2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9144000" cy="15001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500563" y="1357313"/>
            <a:ext cx="4357687" cy="2657138"/>
          </a:xfrm>
          <a:prstGeom prst="rect">
            <a:avLst/>
          </a:prstGeom>
          <a:ln w="12700">
            <a:noFill/>
          </a:ln>
        </p:spPr>
        <p:txBody>
          <a:bodyPr>
            <a:spAutoFit/>
          </a:bodyPr>
          <a:lstStyle/>
          <a:p>
            <a:pPr>
              <a:lnSpc>
                <a:spcPts val="4000"/>
              </a:lnSpc>
              <a:defRPr/>
            </a:pPr>
            <a:r>
              <a:rPr lang="zh-CN" altLang="en-US" sz="25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1.1 什么是编译</a:t>
            </a:r>
          </a:p>
          <a:p>
            <a:pPr>
              <a:lnSpc>
                <a:spcPts val="4000"/>
              </a:lnSpc>
              <a:defRPr/>
            </a:pPr>
            <a:r>
              <a:rPr lang="zh-CN" altLang="en-US" sz="25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1.2 编译系统的结构</a:t>
            </a:r>
          </a:p>
          <a:p>
            <a:pPr>
              <a:lnSpc>
                <a:spcPts val="4000"/>
              </a:lnSpc>
              <a:defRPr/>
            </a:pPr>
            <a:r>
              <a:rPr lang="en-US" altLang="zh-CN" sz="25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1.3 </a:t>
            </a:r>
            <a:r>
              <a:rPr lang="zh-CN" altLang="en-US" sz="25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编译程序的生成</a:t>
            </a:r>
          </a:p>
          <a:p>
            <a:pPr>
              <a:lnSpc>
                <a:spcPts val="4000"/>
              </a:lnSpc>
              <a:defRPr/>
            </a:pPr>
            <a:r>
              <a:rPr lang="zh-CN" altLang="en-US" sz="25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en-US" altLang="zh-CN" sz="25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5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为什么要学习编译原理</a:t>
            </a:r>
          </a:p>
          <a:p>
            <a:pPr>
              <a:lnSpc>
                <a:spcPts val="4000"/>
              </a:lnSpc>
              <a:defRPr/>
            </a:pPr>
            <a:r>
              <a:rPr lang="zh-CN" altLang="en-US" sz="25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en-US" altLang="zh-CN" sz="25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5 </a:t>
            </a:r>
            <a:r>
              <a:rPr lang="zh-CN" altLang="en-US" sz="25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编译技术的应用</a:t>
            </a:r>
          </a:p>
        </p:txBody>
      </p:sp>
      <p:pic>
        <p:nvPicPr>
          <p:cNvPr id="28676" name="Picture 7" descr="E:\工大编译\ppt\制作\0330e9c554c768200000158fc50d53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38" r="21837"/>
          <a:stretch>
            <a:fillRect/>
          </a:stretch>
        </p:blipFill>
        <p:spPr bwMode="auto">
          <a:xfrm>
            <a:off x="-6350" y="0"/>
            <a:ext cx="429577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矩形 15"/>
          <p:cNvSpPr/>
          <p:nvPr/>
        </p:nvSpPr>
        <p:spPr>
          <a:xfrm>
            <a:off x="4143375" y="357188"/>
            <a:ext cx="1928813" cy="78581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spc="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提纲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0250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2190800" y="1460003"/>
            <a:ext cx="5045496" cy="3086100"/>
          </a:xfrm>
        </p:spPr>
        <p:txBody>
          <a:bodyPr/>
          <a:lstStyle/>
          <a:p>
            <a:pPr eaLnBrk="1" hangingPunct="1"/>
            <a:endParaRPr lang="en-US" altLang="zh-CN" dirty="0"/>
          </a:p>
          <a:p>
            <a:pPr eaLnBrk="1" hangingPunct="1"/>
            <a:endParaRPr lang="zh-CN" altLang="en-US" dirty="0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altLang="zh-CN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1.2 </a:t>
            </a: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编译系统的结构</a:t>
            </a:r>
          </a:p>
        </p:txBody>
      </p:sp>
      <p:sp>
        <p:nvSpPr>
          <p:cNvPr id="13320" name="Rectangle 10"/>
          <p:cNvSpPr>
            <a:spLocks noChangeArrowheads="1"/>
          </p:cNvSpPr>
          <p:nvPr/>
        </p:nvSpPr>
        <p:spPr bwMode="auto">
          <a:xfrm>
            <a:off x="5076056" y="4571109"/>
            <a:ext cx="1916794" cy="215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zh-CN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3323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272" y="715516"/>
            <a:ext cx="3891852" cy="3829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5" name="组合 14"/>
          <p:cNvGrpSpPr/>
          <p:nvPr/>
        </p:nvGrpSpPr>
        <p:grpSpPr>
          <a:xfrm>
            <a:off x="-786" y="195486"/>
            <a:ext cx="756363" cy="432048"/>
            <a:chOff x="-786" y="195486"/>
            <a:chExt cx="756363" cy="432048"/>
          </a:xfrm>
        </p:grpSpPr>
        <p:sp>
          <p:nvSpPr>
            <p:cNvPr id="16" name="五边形 15"/>
            <p:cNvSpPr/>
            <p:nvPr/>
          </p:nvSpPr>
          <p:spPr>
            <a:xfrm>
              <a:off x="1" y="195486"/>
              <a:ext cx="755576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" name="五边形 16"/>
            <p:cNvSpPr/>
            <p:nvPr/>
          </p:nvSpPr>
          <p:spPr>
            <a:xfrm>
              <a:off x="-786" y="197101"/>
              <a:ext cx="755576" cy="88633"/>
            </a:xfrm>
            <a:prstGeom prst="homePlate">
              <a:avLst/>
            </a:prstGeom>
            <a:solidFill>
              <a:schemeClr val="bg1">
                <a:alpha val="3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pic>
        <p:nvPicPr>
          <p:cNvPr id="18" name="Picture 2" descr="E:\工大编译\ppt\图片1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643570" y="175322"/>
            <a:ext cx="2071702" cy="4292819"/>
          </a:xfrm>
          <a:prstGeom prst="rect">
            <a:avLst/>
          </a:prstGeom>
          <a:noFill/>
        </p:spPr>
      </p:pic>
      <p:sp>
        <p:nvSpPr>
          <p:cNvPr id="19" name="Line 6"/>
          <p:cNvSpPr>
            <a:spLocks noChangeShapeType="1"/>
          </p:cNvSpPr>
          <p:nvPr/>
        </p:nvSpPr>
        <p:spPr bwMode="auto">
          <a:xfrm>
            <a:off x="903210" y="4517528"/>
            <a:ext cx="1823016" cy="0"/>
          </a:xfrm>
          <a:prstGeom prst="line">
            <a:avLst/>
          </a:prstGeom>
          <a:noFill/>
          <a:ln w="76200">
            <a:solidFill>
              <a:schemeClr val="accent2">
                <a:lumMod val="60000"/>
                <a:lumOff val="4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Rectangle 7"/>
          <p:cNvSpPr>
            <a:spLocks noChangeArrowheads="1"/>
          </p:cNvSpPr>
          <p:nvPr/>
        </p:nvSpPr>
        <p:spPr bwMode="auto">
          <a:xfrm>
            <a:off x="785786" y="4643452"/>
            <a:ext cx="1954923" cy="188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高级语言程序</a:t>
            </a:r>
            <a:endParaRPr lang="en-US" altLang="zh-CN" sz="2000" b="1" dirty="0">
              <a:solidFill>
                <a:schemeClr val="tx2">
                  <a:lumMod val="60000"/>
                  <a:lumOff val="40000"/>
                </a:schemeClr>
              </a:solidFill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1" name="Line 8"/>
          <p:cNvSpPr>
            <a:spLocks noChangeShapeType="1"/>
          </p:cNvSpPr>
          <p:nvPr/>
        </p:nvSpPr>
        <p:spPr bwMode="auto">
          <a:xfrm>
            <a:off x="4500562" y="4500576"/>
            <a:ext cx="3143272" cy="0"/>
          </a:xfrm>
          <a:prstGeom prst="line">
            <a:avLst/>
          </a:prstGeom>
          <a:noFill/>
          <a:ln w="76200">
            <a:solidFill>
              <a:schemeClr val="accent2">
                <a:lumMod val="60000"/>
                <a:lumOff val="4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" name="Rectangle 9"/>
          <p:cNvSpPr>
            <a:spLocks noChangeArrowheads="1"/>
          </p:cNvSpPr>
          <p:nvPr/>
        </p:nvSpPr>
        <p:spPr bwMode="auto">
          <a:xfrm>
            <a:off x="4164708" y="4604164"/>
            <a:ext cx="3907754" cy="5393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汇编语言程序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/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机器语言程序</a:t>
            </a:r>
            <a:endParaRPr lang="en-US" altLang="zh-CN" sz="2000" b="1" dirty="0">
              <a:solidFill>
                <a:schemeClr val="tx2">
                  <a:lumMod val="60000"/>
                  <a:lumOff val="40000"/>
                </a:schemeClr>
              </a:solidFill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  <a:p>
            <a:pPr algn="ctr"/>
            <a:endParaRPr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3" name="AutoShape 11"/>
          <p:cNvSpPr>
            <a:spLocks noChangeArrowheads="1"/>
          </p:cNvSpPr>
          <p:nvPr/>
        </p:nvSpPr>
        <p:spPr bwMode="auto">
          <a:xfrm>
            <a:off x="2840040" y="3869830"/>
            <a:ext cx="1589084" cy="1025129"/>
          </a:xfrm>
          <a:prstGeom prst="cube">
            <a:avLst>
              <a:gd name="adj" fmla="val 25000"/>
            </a:avLst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3000" b="1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编译器</a:t>
            </a:r>
          </a:p>
        </p:txBody>
      </p:sp>
      <p:sp>
        <p:nvSpPr>
          <p:cNvPr id="455684" name="AutoShape 4"/>
          <p:cNvSpPr>
            <a:spLocks noChangeArrowheads="1"/>
          </p:cNvSpPr>
          <p:nvPr/>
        </p:nvSpPr>
        <p:spPr bwMode="auto">
          <a:xfrm>
            <a:off x="2143108" y="2071684"/>
            <a:ext cx="5381220" cy="1285884"/>
          </a:xfrm>
          <a:prstGeom prst="cloudCallout">
            <a:avLst>
              <a:gd name="adj1" fmla="val -12997"/>
              <a:gd name="adj2" fmla="val 86436"/>
            </a:avLst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>
              <a:spcBef>
                <a:spcPct val="30000"/>
              </a:spcBef>
            </a:pPr>
            <a:r>
              <a:rPr lang="zh-CN" altLang="en-US" sz="2500" b="1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机器是如何自动翻译的？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556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556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55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5684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17502</TotalTime>
  <Words>3447</Words>
  <Application>Microsoft Office PowerPoint</Application>
  <PresentationFormat>全屏显示(16:9)</PresentationFormat>
  <Paragraphs>720</Paragraphs>
  <Slides>57</Slides>
  <Notes>51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57</vt:i4>
      </vt:variant>
    </vt:vector>
  </HeadingPairs>
  <TitlesOfParts>
    <vt:vector size="71" baseType="lpstr">
      <vt:lpstr>Monotype Sorts</vt:lpstr>
      <vt:lpstr>华文楷体</vt:lpstr>
      <vt:lpstr>楷体</vt:lpstr>
      <vt:lpstr>楷体_GB2312</vt:lpstr>
      <vt:lpstr>微软雅黑</vt:lpstr>
      <vt:lpstr>Arial</vt:lpstr>
      <vt:lpstr>Calibri</vt:lpstr>
      <vt:lpstr>Candara</vt:lpstr>
      <vt:lpstr>Ebrima</vt:lpstr>
      <vt:lpstr>Symbol</vt:lpstr>
      <vt:lpstr>Tahoma</vt:lpstr>
      <vt:lpstr>Times New Roman</vt:lpstr>
      <vt:lpstr>Wingdings</vt:lpstr>
      <vt:lpstr>波形</vt:lpstr>
      <vt:lpstr>PowerPoint 演示文稿</vt:lpstr>
      <vt:lpstr>PowerPoint 演示文稿</vt:lpstr>
      <vt:lpstr>1.1 什么是编译？</vt:lpstr>
      <vt:lpstr>1.1 什么是编译？</vt:lpstr>
      <vt:lpstr>编译器在语言处理系统中的位置</vt:lpstr>
      <vt:lpstr>编译器在语言处理系统中的位置</vt:lpstr>
      <vt:lpstr>编译器在语言处理系统中的位置</vt:lpstr>
      <vt:lpstr>PowerPoint 演示文稿</vt:lpstr>
      <vt:lpstr>1.2 编译系统的结构</vt:lpstr>
      <vt:lpstr>人工英汉翻译的例子</vt:lpstr>
      <vt:lpstr>人工英汉翻译的例子</vt:lpstr>
      <vt:lpstr>人工英汉翻译的例子</vt:lpstr>
      <vt:lpstr>编译器的结构</vt:lpstr>
      <vt:lpstr>编译器的结构</vt:lpstr>
      <vt:lpstr>词法分析/扫描(Scanning)</vt:lpstr>
      <vt:lpstr>例：词法分析后得到的token序列</vt:lpstr>
      <vt:lpstr>编译器的结构</vt:lpstr>
      <vt:lpstr>语法分析 ( parsing)</vt:lpstr>
      <vt:lpstr>例1：赋值语句的分析树</vt:lpstr>
      <vt:lpstr> 例2：变量声明语句的分析树</vt:lpstr>
      <vt:lpstr>编译器的结构</vt:lpstr>
      <vt:lpstr>语义分析的主要任务</vt:lpstr>
      <vt:lpstr>语义分析的主要任务</vt:lpstr>
      <vt:lpstr>语义分析的主要任务</vt:lpstr>
      <vt:lpstr>语义分析的主要任务</vt:lpstr>
      <vt:lpstr>语义分析的主要任务</vt:lpstr>
      <vt:lpstr>语义分析的主要任务</vt:lpstr>
      <vt:lpstr>语义分析的主要任务</vt:lpstr>
      <vt:lpstr>编译器的结构</vt:lpstr>
      <vt:lpstr>常用的中间表示形式</vt:lpstr>
      <vt:lpstr>常用的三地址指令</vt:lpstr>
      <vt:lpstr>三地址指令的表示</vt:lpstr>
      <vt:lpstr>三地址指令的四元式表示</vt:lpstr>
      <vt:lpstr>中间代码生成的例子</vt:lpstr>
      <vt:lpstr>编译器的结构</vt:lpstr>
      <vt:lpstr>编译器的结构</vt:lpstr>
      <vt:lpstr>PowerPoint 演示文稿</vt:lpstr>
      <vt:lpstr>编译程序的生成</vt:lpstr>
      <vt:lpstr>编译器的T形图</vt:lpstr>
      <vt:lpstr>自展</vt:lpstr>
      <vt:lpstr>自展</vt:lpstr>
      <vt:lpstr>编译程序的生成</vt:lpstr>
      <vt:lpstr>编译器的移植</vt:lpstr>
      <vt:lpstr>编译程序的生成</vt:lpstr>
      <vt:lpstr>PowerPoint 演示文稿</vt:lpstr>
      <vt:lpstr>1.4 为什么要学习编译原理</vt:lpstr>
      <vt:lpstr>通过本课程的学习</vt:lpstr>
      <vt:lpstr>PowerPoint 演示文稿</vt:lpstr>
      <vt:lpstr>1.5 编译技术的应用</vt:lpstr>
      <vt:lpstr>1.5 编译技术的应用</vt:lpstr>
      <vt:lpstr>1.5 编译技术的应用</vt:lpstr>
      <vt:lpstr>1.5 编译技术的应用</vt:lpstr>
      <vt:lpstr>1.5 编译技术的应用</vt:lpstr>
      <vt:lpstr>1.5 编译技术的应用</vt:lpstr>
      <vt:lpstr>PowerPoint 演示文稿</vt:lpstr>
      <vt:lpstr>课程主要内容</vt:lpstr>
      <vt:lpstr>PowerPoint 演示文稿</vt:lpstr>
    </vt:vector>
  </TitlesOfParts>
  <Company>HIT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编译原理</dc:title>
  <dc:creator>jsx</dc:creator>
  <cp:lastModifiedBy>1</cp:lastModifiedBy>
  <cp:revision>1065</cp:revision>
  <cp:lastPrinted>2019-02-15T07:37:09Z</cp:lastPrinted>
  <dcterms:created xsi:type="dcterms:W3CDTF">2003-07-09T14:46:46Z</dcterms:created>
  <dcterms:modified xsi:type="dcterms:W3CDTF">2022-02-19T14:48:08Z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5</vt:i4>
  </property>
</Properties>
</file>