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7643" r:id="rId2"/>
    <p:sldMasterId id="2147487908" r:id="rId3"/>
    <p:sldMasterId id="2147488044" r:id="rId4"/>
    <p:sldMasterId id="2147488070" r:id="rId5"/>
    <p:sldMasterId id="2147488181" r:id="rId6"/>
    <p:sldMasterId id="2147488184" r:id="rId7"/>
    <p:sldMasterId id="2147488187" r:id="rId8"/>
    <p:sldMasterId id="2147488190" r:id="rId9"/>
  </p:sldMasterIdLst>
  <p:notesMasterIdLst>
    <p:notesMasterId r:id="rId94"/>
  </p:notesMasterIdLst>
  <p:handoutMasterIdLst>
    <p:handoutMasterId r:id="rId95"/>
  </p:handoutMasterIdLst>
  <p:sldIdLst>
    <p:sldId id="1099" r:id="rId10"/>
    <p:sldId id="1191" r:id="rId11"/>
    <p:sldId id="1192" r:id="rId12"/>
    <p:sldId id="1100" r:id="rId13"/>
    <p:sldId id="1149" r:id="rId14"/>
    <p:sldId id="992" r:id="rId15"/>
    <p:sldId id="1021" r:id="rId16"/>
    <p:sldId id="993" r:id="rId17"/>
    <p:sldId id="1115" r:id="rId18"/>
    <p:sldId id="736" r:id="rId19"/>
    <p:sldId id="1150" r:id="rId20"/>
    <p:sldId id="994" r:id="rId21"/>
    <p:sldId id="995" r:id="rId22"/>
    <p:sldId id="996" r:id="rId23"/>
    <p:sldId id="1023" r:id="rId24"/>
    <p:sldId id="1024" r:id="rId25"/>
    <p:sldId id="1121" r:id="rId26"/>
    <p:sldId id="1130" r:id="rId27"/>
    <p:sldId id="1131" r:id="rId28"/>
    <p:sldId id="998" r:id="rId29"/>
    <p:sldId id="999" r:id="rId30"/>
    <p:sldId id="1000" r:id="rId31"/>
    <p:sldId id="1001" r:id="rId32"/>
    <p:sldId id="1003" r:id="rId33"/>
    <p:sldId id="1159" r:id="rId34"/>
    <p:sldId id="1144" r:id="rId35"/>
    <p:sldId id="1005" r:id="rId36"/>
    <p:sldId id="1123" r:id="rId37"/>
    <p:sldId id="1124" r:id="rId38"/>
    <p:sldId id="1025" r:id="rId39"/>
    <p:sldId id="771" r:id="rId40"/>
    <p:sldId id="1007" r:id="rId41"/>
    <p:sldId id="1008" r:id="rId42"/>
    <p:sldId id="1118" r:id="rId43"/>
    <p:sldId id="1010" r:id="rId44"/>
    <p:sldId id="1011" r:id="rId45"/>
    <p:sldId id="1012" r:id="rId46"/>
    <p:sldId id="1013" r:id="rId47"/>
    <p:sldId id="1014" r:id="rId48"/>
    <p:sldId id="1126" r:id="rId49"/>
    <p:sldId id="1133" r:id="rId50"/>
    <p:sldId id="1135" r:id="rId51"/>
    <p:sldId id="1151" r:id="rId52"/>
    <p:sldId id="1138" r:id="rId53"/>
    <p:sldId id="1127" r:id="rId54"/>
    <p:sldId id="1143" r:id="rId55"/>
    <p:sldId id="1152" r:id="rId56"/>
    <p:sldId id="1153" r:id="rId57"/>
    <p:sldId id="1173" r:id="rId58"/>
    <p:sldId id="1154" r:id="rId59"/>
    <p:sldId id="1186" r:id="rId60"/>
    <p:sldId id="1155" r:id="rId61"/>
    <p:sldId id="1156" r:id="rId62"/>
    <p:sldId id="1158" r:id="rId63"/>
    <p:sldId id="1172" r:id="rId64"/>
    <p:sldId id="1174" r:id="rId65"/>
    <p:sldId id="1175" r:id="rId66"/>
    <p:sldId id="1176" r:id="rId67"/>
    <p:sldId id="1177" r:id="rId68"/>
    <p:sldId id="1178" r:id="rId69"/>
    <p:sldId id="1180" r:id="rId70"/>
    <p:sldId id="1181" r:id="rId71"/>
    <p:sldId id="1160" r:id="rId72"/>
    <p:sldId id="1161" r:id="rId73"/>
    <p:sldId id="1163" r:id="rId74"/>
    <p:sldId id="1165" r:id="rId75"/>
    <p:sldId id="1166" r:id="rId76"/>
    <p:sldId id="1167" r:id="rId77"/>
    <p:sldId id="1168" r:id="rId78"/>
    <p:sldId id="1169" r:id="rId79"/>
    <p:sldId id="1170" r:id="rId80"/>
    <p:sldId id="1171" r:id="rId81"/>
    <p:sldId id="1182" r:id="rId82"/>
    <p:sldId id="1188" r:id="rId83"/>
    <p:sldId id="1189" r:id="rId84"/>
    <p:sldId id="1190" r:id="rId85"/>
    <p:sldId id="1183" r:id="rId86"/>
    <p:sldId id="1184" r:id="rId87"/>
    <p:sldId id="1185" r:id="rId88"/>
    <p:sldId id="1193" r:id="rId89"/>
    <p:sldId id="738" r:id="rId90"/>
    <p:sldId id="739" r:id="rId91"/>
    <p:sldId id="1147" r:id="rId92"/>
    <p:sldId id="1148" r:id="rId93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CCCC"/>
    <a:srgbClr val="FF9999"/>
    <a:srgbClr val="FF7B77"/>
    <a:srgbClr val="FF0066"/>
    <a:srgbClr val="FF00FF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7" autoAdjust="0"/>
    <p:restoredTop sz="76163" autoAdjust="0"/>
  </p:normalViewPr>
  <p:slideViewPr>
    <p:cSldViewPr>
      <p:cViewPr varScale="1">
        <p:scale>
          <a:sx n="126" d="100"/>
          <a:sy n="126" d="100"/>
        </p:scale>
        <p:origin x="115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1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93" Type="http://schemas.openxmlformats.org/officeDocument/2006/relationships/slide" Target="slides/slide84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t" anchorCtr="0" compatLnSpc="1"/>
          <a:lstStyle>
            <a:lvl1pPr eaLnBrk="0" hangingPunct="0"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t" anchorCtr="0" compatLnSpc="1"/>
          <a:lstStyle>
            <a:lvl1pPr algn="r" eaLnBrk="0" hangingPunct="0"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b" anchorCtr="0" compatLnSpc="1"/>
          <a:lstStyle>
            <a:lvl1pPr eaLnBrk="0" hangingPunct="0"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2F840432-A894-4AFC-A942-1A33E813B6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896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/>
          <a:lstStyle>
            <a:lvl1pPr defTabSz="952431" eaLnBrk="1" hangingPunct="1">
              <a:buFontTx/>
              <a:buNone/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/>
          <a:lstStyle>
            <a:lvl1pPr algn="r" defTabSz="952431" eaLnBrk="1" hangingPunct="1">
              <a:buFontTx/>
              <a:buNone/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68263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b" anchorCtr="0" compatLnSpc="1"/>
          <a:lstStyle>
            <a:lvl1pPr defTabSz="952431" eaLnBrk="1" hangingPunct="1">
              <a:buFontTx/>
              <a:buNone/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algn="r" defTabSz="952431" eaLnBrk="1" hangingPunct="1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fld id="{357E7C84-7A15-4B1F-B763-F68EF38EB7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341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C0FFE-58B7-483A-BC1F-CAACB5CA19A1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9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7059C-8E4B-452B-9AC4-10BA137EB1C2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300">
              <a:latin typeface="Tahom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64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BE4631-5B25-4A0C-B0D1-F25BC2DE2C61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25A47-82BB-4788-A442-385FBFC9C00B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3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EB395B-1AFB-4228-94B7-E139E02B1821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30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35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33245F-714D-4768-BDE2-BC59F49DB8AF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30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8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424F76-FD58-455E-9E91-2BB6452060EE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0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C3B3FC-4AAD-4490-A39A-F6A2C5F9EC0D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B3447-42BF-4224-A7F1-65C02811139A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0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481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1E7953-19A3-4024-B44E-2E4D5A7FCB33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9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01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D6030-D9DD-4474-8336-DA3415B18569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5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95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F80149-371B-4E4D-B384-3212CE87311A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95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6467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2ED3C-B101-4620-B842-99B39E3E70BF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71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3A7D67-44D8-4DEE-8227-890E73B999D0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6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5632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9EE4C5-853B-419E-8ADD-20763D29E123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45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2BC2D-6A1B-4AE1-B8C1-55FFCCAB236C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07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04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446C8B-D542-4756-9481-DC9EA181284A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40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C5A21BBC-1D30-4FDF-B491-3CB2EB03B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BCA3EAD-408E-4F71-B613-C514779F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AA5415A9-60D2-4586-ABC8-6CC004400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7D764-EA13-416B-AA17-79934495959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2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598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24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624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0CA4E-CC1F-4F20-B1CC-9ECE9A94BA28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0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394FD-13FA-47B4-B65A-87BFCE512A13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66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33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89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14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DC0FFE-58B7-483A-BC1F-CAACB5CA19A1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14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22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29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211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CCE9E-6B4F-486E-9702-3A912756C19E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298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0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54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5DA83C-FC37-48DF-85CA-B46BF779938A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3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755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4858A-EAB9-4CF0-B533-E2C544170BC3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30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3724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6BBED9-7CA7-438E-96B9-4D0EE756CA38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62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70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AFCF8-4D51-46B7-A822-FF93E4BABB65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85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51A85A-61FF-4414-829F-5AEF60151A69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zh-CN" altLang="en-US" sz="1300">
              <a:latin typeface="Tahoma" panose="020B060403050404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7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9B3152-2948-45F0-87A8-81C427612FF9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661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421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942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78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78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78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78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DAC0A00-0DE5-443C-AEC2-187C5D383817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93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63CF6-68DD-4F44-A0F1-F4DD315281CD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924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93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C157B-AD26-4008-A865-CF0E527C56A5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657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B386D8E-4401-4D90-B56C-C1B4F2E13130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179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B386D8E-4401-4D90-B56C-C1B4F2E13130}" type="slidenum">
              <a:rPr lang="zh-CN" altLang="en-US" smtClean="0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7035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D2B24B-E631-4307-A3BA-61D0FDB1B1B9}" type="slidenum">
              <a:rPr lang="zh-CN" altLang="en-US" smtClean="0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324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44D50A6-9475-4AED-8A00-47E1B5913CA0}" type="slidenum">
              <a:rPr lang="zh-CN" altLang="en-US" smtClean="0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6509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44D50A6-9475-4AED-8A00-47E1B5913CA0}" type="slidenum">
              <a:rPr lang="zh-CN" altLang="en-US" smtClean="0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96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71B482-D01D-4DB4-B097-A52C22B106E0}" type="slidenum">
              <a:rPr lang="zh-CN" altLang="en-US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6576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19C8B2F-D6E8-47EC-8240-014805AF4F8A}" type="slidenum">
              <a:rPr lang="zh-CN" altLang="en-US" smtClean="0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3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BA6E4D-3681-4925-977C-FC55145DD4AC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975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71B482-D01D-4DB4-B097-A52C22B106E0}" type="slidenum">
              <a:rPr lang="zh-CN" altLang="en-US" smtClean="0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881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71B482-D01D-4DB4-B097-A52C22B106E0}" type="slidenum">
              <a:rPr lang="zh-CN" altLang="en-US" smtClean="0">
                <a:solidFill>
                  <a:srgbClr val="000000"/>
                </a:solidFill>
              </a:rPr>
              <a:pPr/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4103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D2B24B-E631-4307-A3BA-61D0FDB1B1B9}" type="slidenum">
              <a:rPr lang="zh-CN" altLang="en-US" smtClean="0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6220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D2B24B-E631-4307-A3BA-61D0FDB1B1B9}" type="slidenum">
              <a:rPr lang="zh-CN" altLang="en-US" smtClean="0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17495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D2B24B-E631-4307-A3BA-61D0FDB1B1B9}" type="slidenum">
              <a:rPr lang="zh-CN" altLang="en-US" smtClean="0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9963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D2B24B-E631-4307-A3BA-61D0FDB1B1B9}" type="slidenum">
              <a:rPr lang="zh-CN" altLang="en-US" smtClean="0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61816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3721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7903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3564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7050BC-64AB-45A8-9287-CDF3B357FFB2}" type="slidenum">
              <a:rPr lang="zh-CN" altLang="en-US" smtClean="0">
                <a:solidFill>
                  <a:srgbClr val="000000"/>
                </a:solidFill>
              </a:rPr>
              <a:pPr/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65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5148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514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371E88-3044-4DEF-8061-81E0B850BC2C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715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3575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4335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67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0681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68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3273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69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841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9890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5039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5BFDB1-1A11-4003-89AA-6336B431352A}" type="slidenum">
              <a:rPr lang="zh-CN" altLang="en-US" smtClean="0">
                <a:solidFill>
                  <a:srgbClr val="000000"/>
                </a:solidFill>
              </a:rPr>
              <a:pPr/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8404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7050BC-64AB-45A8-9287-CDF3B357FFB2}" type="slidenum">
              <a:rPr lang="zh-CN" altLang="en-US" smtClean="0">
                <a:solidFill>
                  <a:srgbClr val="000000"/>
                </a:solidFill>
              </a:rPr>
              <a:pPr/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5970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7050BC-64AB-45A8-9287-CDF3B357FFB2}" type="slidenum">
              <a:rPr lang="zh-CN" altLang="en-US" smtClean="0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07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03505-4878-4030-B56F-2065574FB6BD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61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7050BC-64AB-45A8-9287-CDF3B357FFB2}" type="slidenum">
              <a:rPr lang="zh-CN" altLang="en-US" smtClean="0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8029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7050BC-64AB-45A8-9287-CDF3B357FFB2}" type="slidenum">
              <a:rPr lang="zh-CN" altLang="en-US" smtClean="0">
                <a:solidFill>
                  <a:srgbClr val="000000"/>
                </a:solidFill>
              </a:rPr>
              <a:pPr/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5620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7050BC-64AB-45A8-9287-CDF3B357FFB2}" type="slidenum">
              <a:rPr lang="zh-CN" altLang="en-US" smtClean="0">
                <a:solidFill>
                  <a:srgbClr val="000000"/>
                </a:solidFill>
              </a:rPr>
              <a:pPr/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1803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7050BC-64AB-45A8-9287-CDF3B357FFB2}" type="slidenum">
              <a:rPr lang="zh-CN" altLang="en-US" smtClean="0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2716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7050BC-64AB-45A8-9287-CDF3B357FFB2}" type="slidenum">
              <a:rPr lang="zh-CN" altLang="en-US" smtClean="0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8824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A89A9AD4-8638-4BFB-BAF4-3E6CF5815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BDAE5BD5-6E52-4786-A27F-6E240AD50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E7522C52-AF97-40D6-92A1-1EA3CC1AC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2DEBD-C593-461B-B018-AEE19B55F5D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>
            <a:extLst>
              <a:ext uri="{FF2B5EF4-FFF2-40B4-BE49-F238E27FC236}">
                <a16:creationId xmlns:a16="http://schemas.microsoft.com/office/drawing/2014/main" id="{190EC6E8-FA86-48FF-87A0-71DF00692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96FDF087-75DF-4690-A11F-2396E0683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E0214BA0-6D4B-40F0-A096-E6D4DFD91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F936FC-315F-447F-A4D3-9F443BE03C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BB2A851-6375-4F57-9A6A-F002699D94B0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27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C429C6C-B9E6-4902-BD80-2CEA5D31FBF9}" type="slidenum">
              <a:rPr lang="zh-CN" altLang="en-US" smtClean="0">
                <a:latin typeface="Arial" panose="020B0604020202020204" pitchFamily="34" charset="0"/>
              </a:rPr>
              <a:pPr/>
              <a:t>84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8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CEFC0-B19A-406D-9E24-4BDB78886BFE}" type="slidenum">
              <a:rPr lang="zh-CN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4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912" indent="-284527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698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082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937" indent="-227928" defTabSz="94995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495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7053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611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8169" indent="-227928" defTabSz="94995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F80149-371B-4E4D-B384-3212CE87311A}" type="slidenum">
              <a:rPr lang="zh-CN" altLang="en-US" sz="130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3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78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C267F-95CA-4433-8E7C-04AB2A9A01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20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9180E-31C5-48F4-9214-9ED293083D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00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B3A2-8708-448B-B06B-6666E8B143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19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901A90-2172-4A52-A6DA-35A671A707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93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003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6D20AB1-C80E-44EB-B890-88EEF3B3DC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12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5259C735-FDAA-4D5B-B578-8806C72A47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1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04EEF93E-4C11-48D9-AE96-2467647842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33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7FE6453-7C56-41E6-AA92-CF0B566BEE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629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F9AD9B07-FD48-44D6-9FDB-1A4CB9F20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967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82148DD-990F-4276-960B-11F39A9BE8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433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F2D5D9E-7C7F-4C55-AAD5-352CF135A1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6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FF2-9757-46A8-BCEB-5996D44A2B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761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901A90-2172-4A52-A6DA-35A671A707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217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003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6D20AB1-C80E-44EB-B890-88EEF3B3DC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00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F131-A62E-478E-9688-42D5381E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7061-12FB-4672-9696-D9D4AB88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5E18-658C-4503-95AE-998EE742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656E8754-1463-44A5-A61F-62EEA473E0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81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8048BE21-2DC2-449A-B647-5B2F8CD71B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E7625003-6BF5-4CB4-BA0D-52E1ED778B9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7D370C8C-F8F8-4D14-BBB7-16975704E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B42355-436A-4CE8-90A7-1AF33E73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C7C8BBA-DB57-4B09-B7EB-7A96FBC0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2B47C6-AD38-4294-BCAD-2BC147D8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BDF0B60C-6C3C-4519-B70E-9CDED8D6E8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62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DBC8D11-6439-4ACE-8CA2-B42463F4E334}"/>
              </a:ext>
            </a:extLst>
          </p:cNvPr>
          <p:cNvSpPr/>
          <p:nvPr/>
        </p:nvSpPr>
        <p:spPr>
          <a:xfrm>
            <a:off x="228601" y="171451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08CA1A26-24A6-47EF-94C5-B35848C50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72FB854-9AD3-4069-A7E4-8C245B7278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12825E34-2011-4D1B-A636-333B5AB6EE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0616F7A9-12BA-45B1-A68C-D386F7CE4F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1D6FBE98-653F-4B4E-9943-F453F5C9F0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1390A9D-08A2-4F87-9AA6-EB33A83DFC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FBC77EA-4893-42B2-A208-9FAC6D68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89EB152-D9AA-4D95-B90B-B0CCC122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E79C4F6-6D2A-4613-8272-D87EFD42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70AAB-7BE7-416B-8F39-94C1343552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473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7A88-64B4-4E00-8EE8-85E97865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7056-467C-4A4D-A793-5AD6B991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B0DA-ABCC-4123-8B87-1CCAAAB0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1F72-B974-4909-8FFF-8F275F1DBF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871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56EC48B4-8D9C-4952-B32C-E692782D735E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4A8532C8-CB91-4C3A-BC45-F883B58500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EF17ADD-05E8-4C57-94B3-C8C1AB37F2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42C7724-9443-47CB-A428-1B5D451C12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EBDB3859-5E41-49C3-9019-B9D0B53AB3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6CFBE0D1-6342-4763-ABAB-A45A5CDA18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1FE8F5E1-D749-48C0-973D-F4CCBD8920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4BAD670-8E4D-4E94-A674-14B36B3D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5AA35B9-DB5B-4DEB-8D6F-ECCFE70D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1869D4-D8BF-47C2-983C-A0B0E410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D5D5B-683D-4F14-A807-98B8EC4E32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16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84E9-267C-42DF-B811-43681D6D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9DE0-06AE-4C37-B24D-B1756AD1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C93F-81A2-400D-96E3-2FED713A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51912-FC9D-411A-ACFD-AAFFD51F61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96067-C1E2-453D-B922-1F2A7AE32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0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AA44D-A26C-4094-80F2-40084D4D51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45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D86F8-F8FC-467E-A19A-5401633228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0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36778-8BFC-41E7-A184-68739D5862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60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975B-3152-41D1-BD73-B0FCEF7FCF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6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5BF2-48D3-4876-8C97-8D9793B62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4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47EC1-3CBA-4C9B-BE0C-D8DD67B0A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9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574B48-52AE-4C72-8DAE-E0B86AFFF2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62" r:id="rId1"/>
    <p:sldLayoutId id="2147488163" r:id="rId2"/>
    <p:sldLayoutId id="2147488164" r:id="rId3"/>
    <p:sldLayoutId id="2147488165" r:id="rId4"/>
    <p:sldLayoutId id="2147488166" r:id="rId5"/>
    <p:sldLayoutId id="2147488167" r:id="rId6"/>
    <p:sldLayoutId id="2147488168" r:id="rId7"/>
    <p:sldLayoutId id="2147488169" r:id="rId8"/>
    <p:sldLayoutId id="2147488170" r:id="rId9"/>
    <p:sldLayoutId id="2147488171" r:id="rId10"/>
    <p:sldLayoutId id="21474881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FC78940A-E596-49F4-AC30-7BE184416B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73" r:id="rId1"/>
    <p:sldLayoutId id="214748817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003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0E71D1BC-CFEA-4C3A-9DE2-22670196FC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75" r:id="rId1"/>
    <p:sldLayoutId id="214748817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AECDB291-D45E-4736-873A-E448F0066C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77" r:id="rId1"/>
    <p:sldLayoutId id="214748817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BD8D622A-8715-4B7E-AC6E-22CB2D225A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79" r:id="rId1"/>
    <p:sldLayoutId id="214748818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FC78940A-E596-49F4-AC30-7BE184416B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780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82" r:id="rId1"/>
    <p:sldLayoutId id="214748818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003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C275B56-9498-4E4D-A0C1-ED7C141F85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1AA3-AD5C-4603-A4A0-226DE6622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653A-FDF1-4E6A-BBCA-FFFFC060E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54F-4AA4-4359-8A6F-07381B698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B20C594B-77C5-4C39-BF97-99F858D248F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0439A02F-468E-4E96-B655-79F432E2C5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47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85" r:id="rId1"/>
    <p:sldLayoutId id="214748818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D61CB3-AB70-40F8-ACC0-BF93745DFD0A}"/>
              </a:ext>
            </a:extLst>
          </p:cNvPr>
          <p:cNvSpPr/>
          <p:nvPr/>
        </p:nvSpPr>
        <p:spPr>
          <a:xfrm>
            <a:off x="228601" y="171451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9EB48A47-929C-4F6D-BB13-D446C17E51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9" y="1058863"/>
            <a:ext cx="8824912" cy="576262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D01624BE-3424-43D9-B051-F12E41C7EE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A3897415-6C35-4655-8B41-68EA1A5C79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6E59668D-ED58-4795-8D61-4520C9EDAF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7CFC8F0A-CD1D-43DE-BBBF-135A4D0B0D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41055216-E32D-409D-9636-9C86A66ADC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E5B1CFE3-DA61-4730-BEBE-A411F8B166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C993-C61C-4D8B-BC3A-EAECB1A51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B095-E27E-4D72-AA91-F7DA7B0A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12BC-C1AB-475C-A080-DF3E62A7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3B0C507B-AAA4-49BB-B981-ED64A6BD82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12105655-B584-4A3A-9C89-48B64C38E9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77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88" r:id="rId1"/>
    <p:sldLayoutId id="214748818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85875C-01CF-4385-BCA1-558383C9EC8E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E86E0A82-A19C-4CF9-8E86-2DF7C2FE72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EFF393BD-DE16-4E7C-B0E9-CB6F06B878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2E7325BD-ACB4-4731-9713-012A3AA5E9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F6BEE517-FA6E-49B1-8C86-D3D2271490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5587CB23-DE24-4B62-8F27-A96DC10D95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A775284A-24A5-40D5-828F-CD5D41F19E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317A02CA-3693-410D-961B-B6ACFC44AA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B5C6-8BDD-4C9B-87AF-6F014ABA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CB11-E6E5-4D80-B722-31217CC90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5ECF-88F6-44BC-A488-793D9317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E0EDA132-BB43-46A0-A8F8-34A4E9E346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DC45E77C-0839-4B65-9085-A012A5C9F6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484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91" r:id="rId1"/>
    <p:sldLayoutId id="214748819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550863" y="714375"/>
            <a:ext cx="1628775" cy="2701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文法：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(0)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(1)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(2)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(3)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(4)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(5)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(6)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id</a:t>
            </a:r>
          </a:p>
        </p:txBody>
      </p:sp>
      <p:sp>
        <p:nvSpPr>
          <p:cNvPr id="16387" name="标题 1"/>
          <p:cNvSpPr txBox="1">
            <a:spLocks noChangeArrowheads="1"/>
          </p:cNvSpPr>
          <p:nvPr/>
        </p:nvSpPr>
        <p:spPr bwMode="auto">
          <a:xfrm>
            <a:off x="798513" y="787400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6173788" cy="358775"/>
          </a:xfrm>
        </p:spPr>
        <p:txBody>
          <a:bodyPr/>
          <a:lstStyle/>
          <a:p>
            <a:pPr eaLnBrk="1" hangingPunct="1"/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4.4.2 SLR 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12988" y="571500"/>
            <a:ext cx="6654800" cy="4445000"/>
            <a:chOff x="2312988" y="571500"/>
            <a:chExt cx="6654800" cy="4445000"/>
          </a:xfrm>
        </p:grpSpPr>
        <p:sp>
          <p:nvSpPr>
            <p:cNvPr id="63" name="任意多边形 62"/>
            <p:cNvSpPr/>
            <p:nvPr/>
          </p:nvSpPr>
          <p:spPr>
            <a:xfrm>
              <a:off x="2679700" y="909638"/>
              <a:ext cx="6288088" cy="4106862"/>
            </a:xfrm>
            <a:custGeom>
              <a:avLst/>
              <a:gdLst>
                <a:gd name="connsiteX0" fmla="*/ 5697416 w 8383465"/>
                <a:gd name="connsiteY0" fmla="*/ 2930 h 5489330"/>
                <a:gd name="connsiteX1" fmla="*/ 6770077 w 8383465"/>
                <a:gd name="connsiteY1" fmla="*/ 20515 h 5489330"/>
                <a:gd name="connsiteX2" fmla="*/ 7429500 w 8383465"/>
                <a:gd name="connsiteY2" fmla="*/ 126023 h 5489330"/>
                <a:gd name="connsiteX3" fmla="*/ 8018585 w 8383465"/>
                <a:gd name="connsiteY3" fmla="*/ 574430 h 5489330"/>
                <a:gd name="connsiteX4" fmla="*/ 8326316 w 8383465"/>
                <a:gd name="connsiteY4" fmla="*/ 1471246 h 5489330"/>
                <a:gd name="connsiteX5" fmla="*/ 8317523 w 8383465"/>
                <a:gd name="connsiteY5" fmla="*/ 3968261 h 5489330"/>
                <a:gd name="connsiteX6" fmla="*/ 7930662 w 8383465"/>
                <a:gd name="connsiteY6" fmla="*/ 5146430 h 5489330"/>
                <a:gd name="connsiteX7" fmla="*/ 6761285 w 8383465"/>
                <a:gd name="connsiteY7" fmla="*/ 5427784 h 5489330"/>
                <a:gd name="connsiteX8" fmla="*/ 2233246 w 8383465"/>
                <a:gd name="connsiteY8" fmla="*/ 5462953 h 5489330"/>
                <a:gd name="connsiteX9" fmla="*/ 826477 w 8383465"/>
                <a:gd name="connsiteY9" fmla="*/ 5269523 h 5489330"/>
                <a:gd name="connsiteX10" fmla="*/ 0 w 8383465"/>
                <a:gd name="connsiteY10" fmla="*/ 4205653 h 5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3465" h="5489330">
                  <a:moveTo>
                    <a:pt x="5697416" y="2930"/>
                  </a:moveTo>
                  <a:cubicBezTo>
                    <a:pt x="6089406" y="1465"/>
                    <a:pt x="6481396" y="0"/>
                    <a:pt x="6770077" y="20515"/>
                  </a:cubicBezTo>
                  <a:cubicBezTo>
                    <a:pt x="7058758" y="41031"/>
                    <a:pt x="7221415" y="33704"/>
                    <a:pt x="7429500" y="126023"/>
                  </a:cubicBezTo>
                  <a:cubicBezTo>
                    <a:pt x="7637585" y="218342"/>
                    <a:pt x="7869116" y="350226"/>
                    <a:pt x="8018585" y="574430"/>
                  </a:cubicBezTo>
                  <a:cubicBezTo>
                    <a:pt x="8168054" y="798634"/>
                    <a:pt x="8276493" y="905607"/>
                    <a:pt x="8326316" y="1471246"/>
                  </a:cubicBezTo>
                  <a:cubicBezTo>
                    <a:pt x="8376139" y="2036885"/>
                    <a:pt x="8383465" y="3355730"/>
                    <a:pt x="8317523" y="3968261"/>
                  </a:cubicBezTo>
                  <a:cubicBezTo>
                    <a:pt x="8251581" y="4580792"/>
                    <a:pt x="8190035" y="4903176"/>
                    <a:pt x="7930662" y="5146430"/>
                  </a:cubicBezTo>
                  <a:cubicBezTo>
                    <a:pt x="7671289" y="5389684"/>
                    <a:pt x="7710854" y="5375030"/>
                    <a:pt x="6761285" y="5427784"/>
                  </a:cubicBezTo>
                  <a:cubicBezTo>
                    <a:pt x="5811716" y="5480538"/>
                    <a:pt x="3222381" y="5489330"/>
                    <a:pt x="2233246" y="5462953"/>
                  </a:cubicBezTo>
                  <a:cubicBezTo>
                    <a:pt x="1244111" y="5436576"/>
                    <a:pt x="1198685" y="5479073"/>
                    <a:pt x="826477" y="5269523"/>
                  </a:cubicBezTo>
                  <a:cubicBezTo>
                    <a:pt x="454269" y="5059973"/>
                    <a:pt x="227134" y="4632813"/>
                    <a:pt x="0" y="4205653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09" name="Freeform 27"/>
            <p:cNvSpPr>
              <a:spLocks noChangeArrowheads="1"/>
            </p:cNvSpPr>
            <p:nvPr/>
          </p:nvSpPr>
          <p:spPr bwMode="auto">
            <a:xfrm>
              <a:off x="4915478" y="2074040"/>
              <a:ext cx="373552" cy="1070357"/>
            </a:xfrm>
            <a:custGeom>
              <a:avLst/>
              <a:gdLst>
                <a:gd name="T0" fmla="*/ 0 w 160"/>
                <a:gd name="T1" fmla="*/ 2147483646 h 1008"/>
                <a:gd name="T2" fmla="*/ 2147483646 w 160"/>
                <a:gd name="T3" fmla="*/ 2147483646 h 1008"/>
                <a:gd name="T4" fmla="*/ 2147483646 w 160"/>
                <a:gd name="T5" fmla="*/ 2147483646 h 1008"/>
                <a:gd name="T6" fmla="*/ 0 w 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1008"/>
                <a:gd name="T14" fmla="*/ 160 w 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35"/>
            <p:cNvSpPr>
              <a:spLocks noChangeShapeType="1"/>
            </p:cNvSpPr>
            <p:nvPr/>
          </p:nvSpPr>
          <p:spPr bwMode="auto">
            <a:xfrm flipV="1">
              <a:off x="6821073" y="1643822"/>
              <a:ext cx="45715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43"/>
            <p:cNvSpPr>
              <a:spLocks noChangeShapeType="1"/>
            </p:cNvSpPr>
            <p:nvPr/>
          </p:nvSpPr>
          <p:spPr bwMode="auto">
            <a:xfrm>
              <a:off x="6780691" y="2715663"/>
              <a:ext cx="504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9"/>
            <p:cNvSpPr>
              <a:spLocks noChangeShapeType="1"/>
            </p:cNvSpPr>
            <p:nvPr/>
          </p:nvSpPr>
          <p:spPr bwMode="auto">
            <a:xfrm flipV="1">
              <a:off x="3350237" y="2430179"/>
              <a:ext cx="5288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3"/>
            <p:cNvSpPr>
              <a:spLocks noChangeShapeType="1"/>
            </p:cNvSpPr>
            <p:nvPr/>
          </p:nvSpPr>
          <p:spPr bwMode="auto">
            <a:xfrm flipV="1">
              <a:off x="3288410" y="989468"/>
              <a:ext cx="590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55"/>
            <p:cNvSpPr>
              <a:spLocks noChangeArrowheads="1"/>
            </p:cNvSpPr>
            <p:nvPr/>
          </p:nvSpPr>
          <p:spPr bwMode="auto">
            <a:xfrm>
              <a:off x="2965736" y="3416984"/>
              <a:ext cx="3428417" cy="1442354"/>
            </a:xfrm>
            <a:custGeom>
              <a:avLst/>
              <a:gdLst>
                <a:gd name="T0" fmla="*/ 2147483646 w 2912"/>
                <a:gd name="T1" fmla="*/ 0 h 1760"/>
                <a:gd name="T2" fmla="*/ 2147483646 w 2912"/>
                <a:gd name="T3" fmla="*/ 2147483646 h 1760"/>
                <a:gd name="T4" fmla="*/ 2147483646 w 2912"/>
                <a:gd name="T5" fmla="*/ 2147483646 h 1760"/>
                <a:gd name="T6" fmla="*/ 2147483646 w 2912"/>
                <a:gd name="T7" fmla="*/ 2147483646 h 1760"/>
                <a:gd name="T8" fmla="*/ 2147483646 w 2912"/>
                <a:gd name="T9" fmla="*/ 2147483646 h 1760"/>
                <a:gd name="T10" fmla="*/ 2147483646 w 2912"/>
                <a:gd name="T11" fmla="*/ 2147483646 h 1760"/>
                <a:gd name="T12" fmla="*/ 2147483646 w 2912"/>
                <a:gd name="T13" fmla="*/ 2147483646 h 1760"/>
                <a:gd name="T14" fmla="*/ 0 w 2912"/>
                <a:gd name="T15" fmla="*/ 2147483646 h 17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12"/>
                <a:gd name="T25" fmla="*/ 0 h 1760"/>
                <a:gd name="T26" fmla="*/ 2912 w 2912"/>
                <a:gd name="T27" fmla="*/ 1760 h 17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53"/>
            <p:cNvSpPr>
              <a:spLocks noChangeShapeType="1"/>
            </p:cNvSpPr>
            <p:nvPr/>
          </p:nvSpPr>
          <p:spPr bwMode="auto">
            <a:xfrm>
              <a:off x="8035963" y="3658209"/>
              <a:ext cx="0" cy="571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15"/>
            <p:cNvSpPr>
              <a:spLocks noChangeShapeType="1"/>
            </p:cNvSpPr>
            <p:nvPr/>
          </p:nvSpPr>
          <p:spPr bwMode="auto">
            <a:xfrm flipH="1">
              <a:off x="2626432" y="2817870"/>
              <a:ext cx="0" cy="645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6"/>
            <p:cNvSpPr>
              <a:spLocks noChangeShapeType="1"/>
            </p:cNvSpPr>
            <p:nvPr/>
          </p:nvSpPr>
          <p:spPr bwMode="auto">
            <a:xfrm>
              <a:off x="3278820" y="1709823"/>
              <a:ext cx="6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Text Box 2"/>
            <p:cNvSpPr txBox="1">
              <a:spLocks noChangeArrowheads="1"/>
            </p:cNvSpPr>
            <p:nvPr/>
          </p:nvSpPr>
          <p:spPr bwMode="auto">
            <a:xfrm>
              <a:off x="2322513" y="766763"/>
              <a:ext cx="1050925" cy="2043112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· E 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· E+T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· T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T*F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6419" name="Text Box 4"/>
            <p:cNvSpPr txBox="1">
              <a:spLocks noChangeArrowheads="1"/>
            </p:cNvSpPr>
            <p:nvPr/>
          </p:nvSpPr>
          <p:spPr bwMode="auto">
            <a:xfrm>
              <a:off x="3397785" y="642043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20" name="Text Box 5"/>
            <p:cNvSpPr txBox="1">
              <a:spLocks noChangeArrowheads="1"/>
            </p:cNvSpPr>
            <p:nvPr/>
          </p:nvSpPr>
          <p:spPr bwMode="auto">
            <a:xfrm>
              <a:off x="3878263" y="746125"/>
              <a:ext cx="1035050" cy="74771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lnSpc>
                  <a:spcPts val="1700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→E · </a:t>
              </a:r>
            </a:p>
            <a:p>
              <a:pPr>
                <a:lnSpc>
                  <a:spcPts val="1700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E→E· +T</a:t>
              </a:r>
            </a:p>
          </p:txBody>
        </p:sp>
        <p:sp>
          <p:nvSpPr>
            <p:cNvPr id="16421" name="Text Box 7"/>
            <p:cNvSpPr txBox="1">
              <a:spLocks noChangeArrowheads="1"/>
            </p:cNvSpPr>
            <p:nvPr/>
          </p:nvSpPr>
          <p:spPr bwMode="auto">
            <a:xfrm>
              <a:off x="3397784" y="1346387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3878263" y="1538288"/>
              <a:ext cx="1025525" cy="7477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E→T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T→T </a:t>
              </a:r>
              <a:r>
                <a:rPr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423" name="Text Box 10"/>
            <p:cNvSpPr txBox="1">
              <a:spLocks noChangeArrowheads="1"/>
            </p:cNvSpPr>
            <p:nvPr/>
          </p:nvSpPr>
          <p:spPr bwMode="auto">
            <a:xfrm>
              <a:off x="3578715" y="2645320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3878263" y="2335213"/>
              <a:ext cx="1035050" cy="527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5" name="Freeform 12"/>
            <p:cNvSpPr>
              <a:spLocks noChangeArrowheads="1"/>
            </p:cNvSpPr>
            <p:nvPr/>
          </p:nvSpPr>
          <p:spPr bwMode="auto">
            <a:xfrm>
              <a:off x="3159467" y="2844070"/>
              <a:ext cx="699119" cy="577401"/>
            </a:xfrm>
            <a:custGeom>
              <a:avLst/>
              <a:gdLst>
                <a:gd name="T0" fmla="*/ 2147483646 w 736"/>
                <a:gd name="T1" fmla="*/ 0 h 768"/>
                <a:gd name="T2" fmla="*/ 2147483646 w 736"/>
                <a:gd name="T3" fmla="*/ 2147483646 h 768"/>
                <a:gd name="T4" fmla="*/ 2147483646 w 736"/>
                <a:gd name="T5" fmla="*/ 2147483646 h 768"/>
                <a:gd name="T6" fmla="*/ 2147483646 w 736"/>
                <a:gd name="T7" fmla="*/ 2147483646 h 768"/>
                <a:gd name="T8" fmla="*/ 2147483646 w 736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6"/>
                <a:gd name="T16" fmla="*/ 0 h 768"/>
                <a:gd name="T17" fmla="*/ 736 w 73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Text Box 13"/>
            <p:cNvSpPr txBox="1">
              <a:spLocks noChangeArrowheads="1"/>
            </p:cNvSpPr>
            <p:nvPr/>
          </p:nvSpPr>
          <p:spPr bwMode="auto">
            <a:xfrm>
              <a:off x="3160434" y="2774528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3878263" y="2928938"/>
              <a:ext cx="1077912" cy="18367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E+T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T*F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6428" name="Text Box 16"/>
            <p:cNvSpPr txBox="1">
              <a:spLocks noChangeArrowheads="1"/>
            </p:cNvSpPr>
            <p:nvPr/>
          </p:nvSpPr>
          <p:spPr bwMode="auto">
            <a:xfrm>
              <a:off x="2613246" y="2894577"/>
              <a:ext cx="533347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2312988" y="3467100"/>
              <a:ext cx="800100" cy="5857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endPara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0" name="Line 18"/>
            <p:cNvSpPr>
              <a:spLocks noChangeShapeType="1"/>
            </p:cNvSpPr>
            <p:nvPr/>
          </p:nvSpPr>
          <p:spPr bwMode="auto">
            <a:xfrm>
              <a:off x="4921788" y="1000675"/>
              <a:ext cx="838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Text Box 19"/>
            <p:cNvSpPr txBox="1">
              <a:spLocks noChangeArrowheads="1"/>
            </p:cNvSpPr>
            <p:nvPr/>
          </p:nvSpPr>
          <p:spPr bwMode="auto">
            <a:xfrm>
              <a:off x="4901021" y="65402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5759450" y="714375"/>
              <a:ext cx="1200150" cy="15700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E+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T*F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6433" name="Line 21"/>
            <p:cNvSpPr>
              <a:spLocks noChangeShapeType="1"/>
            </p:cNvSpPr>
            <p:nvPr/>
          </p:nvSpPr>
          <p:spPr bwMode="auto">
            <a:xfrm>
              <a:off x="4921947" y="1886707"/>
              <a:ext cx="838116" cy="686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Text Box 22"/>
            <p:cNvSpPr txBox="1">
              <a:spLocks noChangeArrowheads="1"/>
            </p:cNvSpPr>
            <p:nvPr/>
          </p:nvSpPr>
          <p:spPr bwMode="auto">
            <a:xfrm>
              <a:off x="4823672" y="163694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5759450" y="2413000"/>
              <a:ext cx="1050925" cy="1076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T→T*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6436" name="Line 24"/>
            <p:cNvSpPr>
              <a:spLocks noChangeShapeType="1"/>
            </p:cNvSpPr>
            <p:nvPr/>
          </p:nvSpPr>
          <p:spPr bwMode="auto">
            <a:xfrm flipV="1">
              <a:off x="4968764" y="3858991"/>
              <a:ext cx="2280575" cy="10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Text Box 25"/>
            <p:cNvSpPr txBox="1">
              <a:spLocks noChangeArrowheads="1"/>
            </p:cNvSpPr>
            <p:nvPr/>
          </p:nvSpPr>
          <p:spPr bwMode="auto">
            <a:xfrm>
              <a:off x="4921947" y="350855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6" name="Text Box 26"/>
            <p:cNvSpPr txBox="1">
              <a:spLocks noChangeArrowheads="1"/>
            </p:cNvSpPr>
            <p:nvPr/>
          </p:nvSpPr>
          <p:spPr bwMode="auto">
            <a:xfrm>
              <a:off x="7289800" y="3149600"/>
              <a:ext cx="1141413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E→E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+T</a:t>
              </a:r>
            </a:p>
          </p:txBody>
        </p:sp>
        <p:sp>
          <p:nvSpPr>
            <p:cNvPr id="16439" name="Text Box 28"/>
            <p:cNvSpPr txBox="1">
              <a:spLocks noChangeArrowheads="1"/>
            </p:cNvSpPr>
            <p:nvPr/>
          </p:nvSpPr>
          <p:spPr bwMode="auto">
            <a:xfrm>
              <a:off x="4874707" y="274931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6440" name="Freeform 29"/>
            <p:cNvSpPr>
              <a:spLocks noChangeArrowheads="1"/>
            </p:cNvSpPr>
            <p:nvPr/>
          </p:nvSpPr>
          <p:spPr bwMode="auto">
            <a:xfrm>
              <a:off x="3534877" y="2578831"/>
              <a:ext cx="344253" cy="571703"/>
            </a:xfrm>
            <a:custGeom>
              <a:avLst/>
              <a:gdLst>
                <a:gd name="T0" fmla="*/ 2147483646 w 112"/>
                <a:gd name="T1" fmla="*/ 2147483646 h 480"/>
                <a:gd name="T2" fmla="*/ 2147483646 w 112"/>
                <a:gd name="T3" fmla="*/ 2147483646 h 480"/>
                <a:gd name="T4" fmla="*/ 2147483646 w 112"/>
                <a:gd name="T5" fmla="*/ 2147483646 h 480"/>
                <a:gd name="T6" fmla="*/ 2147483646 w 11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480"/>
                <a:gd name="T14" fmla="*/ 112 w 11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Text Box 30"/>
            <p:cNvSpPr txBox="1">
              <a:spLocks noChangeArrowheads="1"/>
            </p:cNvSpPr>
            <p:nvPr/>
          </p:nvSpPr>
          <p:spPr bwMode="auto">
            <a:xfrm>
              <a:off x="3350237" y="207256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442" name="Freeform 31"/>
            <p:cNvSpPr>
              <a:spLocks noChangeArrowheads="1"/>
            </p:cNvSpPr>
            <p:nvPr/>
          </p:nvSpPr>
          <p:spPr bwMode="auto">
            <a:xfrm>
              <a:off x="3574360" y="4103560"/>
              <a:ext cx="330167" cy="571703"/>
            </a:xfrm>
            <a:custGeom>
              <a:avLst/>
              <a:gdLst>
                <a:gd name="T0" fmla="*/ 2147483646 w 208"/>
                <a:gd name="T1" fmla="*/ 2147483646 h 480"/>
                <a:gd name="T2" fmla="*/ 0 w 208"/>
                <a:gd name="T3" fmla="*/ 2147483646 h 480"/>
                <a:gd name="T4" fmla="*/ 2147483646 w 208"/>
                <a:gd name="T5" fmla="*/ 0 h 480"/>
                <a:gd name="T6" fmla="*/ 0 60000 65536"/>
                <a:gd name="T7" fmla="*/ 0 60000 65536"/>
                <a:gd name="T8" fmla="*/ 0 60000 65536"/>
                <a:gd name="T9" fmla="*/ 0 w 208"/>
                <a:gd name="T10" fmla="*/ 0 h 480"/>
                <a:gd name="T11" fmla="*/ 208 w 2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Text Box 32"/>
            <p:cNvSpPr txBox="1">
              <a:spLocks noChangeArrowheads="1"/>
            </p:cNvSpPr>
            <p:nvPr/>
          </p:nvSpPr>
          <p:spPr bwMode="auto">
            <a:xfrm>
              <a:off x="3621226" y="420302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6444" name="Line 33"/>
            <p:cNvSpPr>
              <a:spLocks noChangeShapeType="1"/>
            </p:cNvSpPr>
            <p:nvPr/>
          </p:nvSpPr>
          <p:spPr bwMode="auto">
            <a:xfrm flipH="1">
              <a:off x="3124102" y="3882967"/>
              <a:ext cx="755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Text Box 34"/>
            <p:cNvSpPr txBox="1">
              <a:spLocks noChangeArrowheads="1"/>
            </p:cNvSpPr>
            <p:nvPr/>
          </p:nvSpPr>
          <p:spPr bwMode="auto">
            <a:xfrm>
              <a:off x="3500461" y="350045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6446" name="Text Box 36"/>
            <p:cNvSpPr txBox="1">
              <a:spLocks noChangeArrowheads="1"/>
            </p:cNvSpPr>
            <p:nvPr/>
          </p:nvSpPr>
          <p:spPr bwMode="auto">
            <a:xfrm>
              <a:off x="6942472" y="129663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7273925" y="1333500"/>
              <a:ext cx="1019175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E→E+T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T→T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448" name="Freeform 38"/>
            <p:cNvSpPr>
              <a:spLocks noChangeArrowheads="1"/>
            </p:cNvSpPr>
            <p:nvPr/>
          </p:nvSpPr>
          <p:spPr bwMode="auto">
            <a:xfrm>
              <a:off x="4921947" y="1143633"/>
              <a:ext cx="838116" cy="1543598"/>
            </a:xfrm>
            <a:custGeom>
              <a:avLst/>
              <a:gdLst>
                <a:gd name="T0" fmla="*/ 2147483646 w 528"/>
                <a:gd name="T1" fmla="*/ 0 h 1296"/>
                <a:gd name="T2" fmla="*/ 2147483646 w 528"/>
                <a:gd name="T3" fmla="*/ 2147483646 h 1296"/>
                <a:gd name="T4" fmla="*/ 2147483646 w 528"/>
                <a:gd name="T5" fmla="*/ 2147483646 h 1296"/>
                <a:gd name="T6" fmla="*/ 0 w 528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96"/>
                <a:gd name="T14" fmla="*/ 528 w 52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Text Box 39"/>
            <p:cNvSpPr txBox="1">
              <a:spLocks noChangeArrowheads="1"/>
            </p:cNvSpPr>
            <p:nvPr/>
          </p:nvSpPr>
          <p:spPr bwMode="auto">
            <a:xfrm>
              <a:off x="5485604" y="118374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450" name="Freeform 40"/>
            <p:cNvSpPr>
              <a:spLocks noChangeArrowheads="1"/>
            </p:cNvSpPr>
            <p:nvPr/>
          </p:nvSpPr>
          <p:spPr bwMode="auto">
            <a:xfrm>
              <a:off x="4966466" y="1643822"/>
              <a:ext cx="793597" cy="1857854"/>
            </a:xfrm>
            <a:custGeom>
              <a:avLst/>
              <a:gdLst>
                <a:gd name="T0" fmla="*/ 2147483646 w 528"/>
                <a:gd name="T1" fmla="*/ 0 h 1488"/>
                <a:gd name="T2" fmla="*/ 2147483646 w 528"/>
                <a:gd name="T3" fmla="*/ 2147483646 h 1488"/>
                <a:gd name="T4" fmla="*/ 2147483646 w 528"/>
                <a:gd name="T5" fmla="*/ 2147483646 h 1488"/>
                <a:gd name="T6" fmla="*/ 0 w 528"/>
                <a:gd name="T7" fmla="*/ 2147483646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88"/>
                <a:gd name="T14" fmla="*/ 528 w 52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Text Box 41"/>
            <p:cNvSpPr txBox="1">
              <a:spLocks noChangeArrowheads="1"/>
            </p:cNvSpPr>
            <p:nvPr/>
          </p:nvSpPr>
          <p:spPr bwMode="auto">
            <a:xfrm>
              <a:off x="5539044" y="1879441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6452" name="Text Box 42"/>
            <p:cNvSpPr txBox="1">
              <a:spLocks noChangeArrowheads="1"/>
            </p:cNvSpPr>
            <p:nvPr/>
          </p:nvSpPr>
          <p:spPr bwMode="auto">
            <a:xfrm>
              <a:off x="6358461" y="3428617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6453" name="Text Box 44"/>
            <p:cNvSpPr txBox="1">
              <a:spLocks noChangeArrowheads="1"/>
            </p:cNvSpPr>
            <p:nvPr/>
          </p:nvSpPr>
          <p:spPr bwMode="auto">
            <a:xfrm>
              <a:off x="6857345" y="2347649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7273925" y="2274888"/>
              <a:ext cx="1019175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T→T*F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55" name="Text Box 46"/>
            <p:cNvSpPr txBox="1">
              <a:spLocks noChangeArrowheads="1"/>
            </p:cNvSpPr>
            <p:nvPr/>
          </p:nvSpPr>
          <p:spPr bwMode="auto">
            <a:xfrm>
              <a:off x="5930092" y="3402956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6456" name="Text Box 47"/>
            <p:cNvSpPr txBox="1">
              <a:spLocks noChangeArrowheads="1"/>
            </p:cNvSpPr>
            <p:nvPr/>
          </p:nvSpPr>
          <p:spPr bwMode="auto">
            <a:xfrm>
              <a:off x="7682689" y="3888277"/>
              <a:ext cx="380962" cy="36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7281863" y="4230688"/>
              <a:ext cx="1000125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58" name="Text Box 49"/>
            <p:cNvSpPr txBox="1">
              <a:spLocks noChangeArrowheads="1"/>
            </p:cNvSpPr>
            <p:nvPr/>
          </p:nvSpPr>
          <p:spPr bwMode="auto">
            <a:xfrm>
              <a:off x="8402676" y="3221535"/>
              <a:ext cx="380962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459" name="Line 50"/>
            <p:cNvSpPr>
              <a:spLocks noChangeShapeType="1"/>
            </p:cNvSpPr>
            <p:nvPr/>
          </p:nvSpPr>
          <p:spPr bwMode="auto">
            <a:xfrm flipH="1">
              <a:off x="6833483" y="1929667"/>
              <a:ext cx="439826" cy="625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Text Box 51"/>
            <p:cNvSpPr txBox="1">
              <a:spLocks noChangeArrowheads="1"/>
            </p:cNvSpPr>
            <p:nvPr/>
          </p:nvSpPr>
          <p:spPr bwMode="auto">
            <a:xfrm>
              <a:off x="7009729" y="1702502"/>
              <a:ext cx="457154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461" name="Freeform 52"/>
            <p:cNvSpPr>
              <a:spLocks noChangeArrowheads="1"/>
            </p:cNvSpPr>
            <p:nvPr/>
          </p:nvSpPr>
          <p:spPr bwMode="auto">
            <a:xfrm>
              <a:off x="6969956" y="1096057"/>
              <a:ext cx="1758944" cy="2286589"/>
            </a:xfrm>
            <a:custGeom>
              <a:avLst/>
              <a:gdLst>
                <a:gd name="T0" fmla="*/ 2147483646 w 1712"/>
                <a:gd name="T1" fmla="*/ 2147483646 h 2352"/>
                <a:gd name="T2" fmla="*/ 2147483646 w 1712"/>
                <a:gd name="T3" fmla="*/ 2147483646 h 2352"/>
                <a:gd name="T4" fmla="*/ 2147483646 w 1712"/>
                <a:gd name="T5" fmla="*/ 2147483646 h 2352"/>
                <a:gd name="T6" fmla="*/ 2147483646 w 1712"/>
                <a:gd name="T7" fmla="*/ 2147483646 h 2352"/>
                <a:gd name="T8" fmla="*/ 2147483646 w 1712"/>
                <a:gd name="T9" fmla="*/ 2147483646 h 2352"/>
                <a:gd name="T10" fmla="*/ 0 w 1712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2"/>
                <a:gd name="T19" fmla="*/ 0 h 2352"/>
                <a:gd name="T20" fmla="*/ 1712 w 1712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Freeform 54"/>
            <p:cNvSpPr>
              <a:spLocks noChangeArrowheads="1"/>
            </p:cNvSpPr>
            <p:nvPr/>
          </p:nvSpPr>
          <p:spPr bwMode="auto">
            <a:xfrm>
              <a:off x="4985874" y="3475793"/>
              <a:ext cx="971377" cy="845200"/>
            </a:xfrm>
            <a:custGeom>
              <a:avLst/>
              <a:gdLst>
                <a:gd name="T0" fmla="*/ 2147483646 w 640"/>
                <a:gd name="T1" fmla="*/ 0 h 1104"/>
                <a:gd name="T2" fmla="*/ 2147483646 w 640"/>
                <a:gd name="T3" fmla="*/ 2147483646 h 1104"/>
                <a:gd name="T4" fmla="*/ 2147483646 w 640"/>
                <a:gd name="T5" fmla="*/ 2147483646 h 1104"/>
                <a:gd name="T6" fmla="*/ 0 w 640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04"/>
                <a:gd name="T14" fmla="*/ 640 w 6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Text Box 56"/>
            <p:cNvSpPr txBox="1">
              <a:spLocks noChangeArrowheads="1"/>
            </p:cNvSpPr>
            <p:nvPr/>
          </p:nvSpPr>
          <p:spPr bwMode="auto">
            <a:xfrm>
              <a:off x="7001688" y="571500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046538" y="125413"/>
            <a:ext cx="412591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LR(0)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分析过程中的冲突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build="p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842963"/>
            <a:ext cx="8313738" cy="322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SLR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分析存在的问题</a:t>
            </a: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SLR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只是简单地考察</a:t>
            </a:r>
            <a:r>
              <a:rPr lang="zh-CN" altLang="en-US" sz="2500" b="1" dirty="0">
                <a:solidFill>
                  <a:srgbClr val="2D83F4"/>
                </a:solidFill>
                <a:latin typeface="+mn-ea"/>
              </a:rPr>
              <a:t>下一个输入符号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是否属于与</a:t>
            </a:r>
            <a:r>
              <a:rPr lang="zh-CN" altLang="en-US" sz="2500" b="1" dirty="0">
                <a:solidFill>
                  <a:srgbClr val="2D83F4"/>
                </a:solidFill>
                <a:latin typeface="+mn-ea"/>
              </a:rPr>
              <a:t>归约项目</a:t>
            </a:r>
            <a:r>
              <a:rPr lang="en-US" altLang="zh-CN" sz="2500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相关联的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FOLLOW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(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A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但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ea typeface="宋体" pitchFamily="2" charset="-122"/>
              </a:rPr>
              <a:t>∈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只是归约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的一个</a:t>
            </a:r>
            <a:r>
              <a:rPr lang="zh-CN" altLang="en-US" sz="2500" b="1" dirty="0">
                <a:solidFill>
                  <a:srgbClr val="2D83F4"/>
                </a:solidFill>
                <a:latin typeface="+mn-ea"/>
              </a:rPr>
              <a:t>必要条件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，而非</a:t>
            </a:r>
            <a:r>
              <a:rPr lang="zh-CN" altLang="en-US" sz="2500" b="1" dirty="0">
                <a:solidFill>
                  <a:srgbClr val="2D83F4"/>
                </a:solidFill>
                <a:latin typeface="+mn-ea"/>
              </a:rPr>
              <a:t>充分条件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4.4.3 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6"/>
          <p:cNvSpPr>
            <a:spLocks noGrp="1"/>
          </p:cNvSpPr>
          <p:nvPr>
            <p:ph idx="1"/>
          </p:nvPr>
        </p:nvSpPr>
        <p:spPr>
          <a:xfrm>
            <a:off x="506413" y="714375"/>
            <a:ext cx="7594600" cy="17795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对于产生式</a:t>
            </a:r>
            <a:r>
              <a:rPr kumimoji="1" lang="zh-CN" altLang="en-US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kumimoji="1"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的归约，在</a:t>
            </a:r>
            <a:r>
              <a:rPr kumimoji="1"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不同的使用位置</a:t>
            </a:r>
            <a:r>
              <a:rPr kumimoji="1"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会要求</a:t>
            </a:r>
            <a:r>
              <a:rPr kumimoji="1"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不同的后继符号</a:t>
            </a:r>
            <a:endParaRPr lang="zh-CN" altLang="en-US" sz="28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2771" name="标题 5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prstClr val="black"/>
                </a:solidFill>
                <a:ea typeface="楷体_GB2312"/>
                <a:cs typeface="Times New Roman" pitchFamily="18" charset="0"/>
              </a:rPr>
              <a:t>LR</a:t>
            </a:r>
            <a:r>
              <a:rPr lang="en-US" altLang="zh-CN" sz="3000" dirty="0">
                <a:solidFill>
                  <a:prstClr val="black"/>
                </a:solidFill>
                <a:ea typeface="楷体_GB2312"/>
                <a:cs typeface="Times New Roman" pitchFamily="18" charset="0"/>
              </a:rPr>
              <a:t>(1)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分析法的提出</a:t>
            </a:r>
            <a:endParaRPr lang="zh-CN" altLang="en-US" sz="2500" spc="3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6413" y="4424363"/>
            <a:ext cx="8637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在特定位置，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的后继符集合是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sz="28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子集</a:t>
            </a:r>
            <a:endParaRPr lang="zh-CN" altLang="en-US" sz="2800" b="1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1106488" y="1924050"/>
            <a:ext cx="1520825" cy="23542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0)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S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→S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1)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S→L=R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2)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S→R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3)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L→*R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4) </a:t>
            </a: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L→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id</a:t>
            </a:r>
            <a:endParaRPr kumimoji="1" lang="en-US" altLang="zh-CN" sz="2000" b="1" dirty="0">
              <a:solidFill>
                <a:prstClr val="black"/>
              </a:solidFill>
              <a:latin typeface="Times New Roman" charset="0"/>
              <a:ea typeface="楷体_GB2312" charset="0"/>
              <a:cs typeface="Times New Roman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5)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rPr>
              <a:t>R→L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503863" y="1944688"/>
            <a:ext cx="1889125" cy="2387600"/>
            <a:chOff x="6444604" y="439403"/>
            <a:chExt cx="1888175" cy="2387234"/>
          </a:xfrm>
        </p:grpSpPr>
        <p:sp>
          <p:nvSpPr>
            <p:cNvPr id="32799" name="Text Box 5"/>
            <p:cNvSpPr txBox="1">
              <a:spLocks noChangeArrowheads="1"/>
            </p:cNvSpPr>
            <p:nvPr/>
          </p:nvSpPr>
          <p:spPr bwMode="auto">
            <a:xfrm>
              <a:off x="7327551" y="439403"/>
              <a:ext cx="328724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2800" name="Text Box 6"/>
            <p:cNvSpPr txBox="1">
              <a:spLocks noChangeArrowheads="1"/>
            </p:cNvSpPr>
            <p:nvPr/>
          </p:nvSpPr>
          <p:spPr bwMode="auto">
            <a:xfrm>
              <a:off x="6755859" y="1087103"/>
              <a:ext cx="149434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=    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2801" name="Text Box 7"/>
            <p:cNvSpPr txBox="1">
              <a:spLocks noChangeArrowheads="1"/>
            </p:cNvSpPr>
            <p:nvPr/>
          </p:nvSpPr>
          <p:spPr bwMode="auto">
            <a:xfrm>
              <a:off x="6444604" y="1757028"/>
              <a:ext cx="1446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2802" name="Text Box 8"/>
            <p:cNvSpPr txBox="1">
              <a:spLocks noChangeArrowheads="1"/>
            </p:cNvSpPr>
            <p:nvPr/>
          </p:nvSpPr>
          <p:spPr bwMode="auto">
            <a:xfrm>
              <a:off x="6939100" y="2426587"/>
              <a:ext cx="525639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 </a:t>
              </a:r>
            </a:p>
          </p:txBody>
        </p:sp>
        <p:sp>
          <p:nvSpPr>
            <p:cNvPr id="32803" name="Line 10"/>
            <p:cNvSpPr>
              <a:spLocks noChangeShapeType="1"/>
            </p:cNvSpPr>
            <p:nvPr/>
          </p:nvSpPr>
          <p:spPr bwMode="auto">
            <a:xfrm flipH="1">
              <a:off x="7503824" y="812465"/>
              <a:ext cx="0" cy="307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Line 11"/>
            <p:cNvSpPr>
              <a:spLocks noChangeShapeType="1"/>
            </p:cNvSpPr>
            <p:nvPr/>
          </p:nvSpPr>
          <p:spPr bwMode="auto">
            <a:xfrm>
              <a:off x="7227506" y="2147553"/>
              <a:ext cx="0" cy="2809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12"/>
            <p:cNvSpPr>
              <a:spLocks noChangeShapeType="1"/>
            </p:cNvSpPr>
            <p:nvPr/>
          </p:nvSpPr>
          <p:spPr bwMode="auto">
            <a:xfrm flipH="1">
              <a:off x="6995653" y="806115"/>
              <a:ext cx="508171" cy="277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Line 13"/>
            <p:cNvSpPr>
              <a:spLocks noChangeShapeType="1"/>
            </p:cNvSpPr>
            <p:nvPr/>
          </p:nvSpPr>
          <p:spPr bwMode="auto">
            <a:xfrm>
              <a:off x="7503824" y="812465"/>
              <a:ext cx="481174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Line 12"/>
            <p:cNvSpPr>
              <a:spLocks noChangeShapeType="1"/>
            </p:cNvSpPr>
            <p:nvPr/>
          </p:nvSpPr>
          <p:spPr bwMode="auto">
            <a:xfrm flipH="1">
              <a:off x="6652637" y="1480803"/>
              <a:ext cx="262025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Line 13"/>
            <p:cNvSpPr>
              <a:spLocks noChangeShapeType="1"/>
            </p:cNvSpPr>
            <p:nvPr/>
          </p:nvSpPr>
          <p:spPr bwMode="auto">
            <a:xfrm>
              <a:off x="6914662" y="1487153"/>
              <a:ext cx="325548" cy="2809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8"/>
            <p:cNvSpPr txBox="1">
              <a:spLocks noChangeArrowheads="1"/>
            </p:cNvSpPr>
            <p:nvPr/>
          </p:nvSpPr>
          <p:spPr bwMode="auto">
            <a:xfrm>
              <a:off x="7808727" y="1714537"/>
              <a:ext cx="52405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 </a:t>
              </a:r>
            </a:p>
          </p:txBody>
        </p:sp>
        <p:sp>
          <p:nvSpPr>
            <p:cNvPr id="32810" name="Line 11"/>
            <p:cNvSpPr>
              <a:spLocks noChangeShapeType="1"/>
            </p:cNvSpPr>
            <p:nvPr/>
          </p:nvSpPr>
          <p:spPr bwMode="auto">
            <a:xfrm>
              <a:off x="8070752" y="1433550"/>
              <a:ext cx="0" cy="2809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40" name="矩形 4"/>
          <p:cNvSpPr>
            <a:spLocks noChangeArrowheads="1"/>
          </p:cNvSpPr>
          <p:nvPr/>
        </p:nvSpPr>
        <p:spPr bwMode="auto">
          <a:xfrm>
            <a:off x="6732588" y="1939925"/>
            <a:ext cx="30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endParaRPr lang="zh-CN" altLang="en-US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下弧形箭头 2"/>
          <p:cNvSpPr/>
          <p:nvPr/>
        </p:nvSpPr>
        <p:spPr bwMode="auto">
          <a:xfrm rot="17100000">
            <a:off x="6403976" y="3068637"/>
            <a:ext cx="730250" cy="288925"/>
          </a:xfrm>
          <a:prstGeom prst="curvedUp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下弧形箭头 33"/>
          <p:cNvSpPr/>
          <p:nvPr/>
        </p:nvSpPr>
        <p:spPr bwMode="auto">
          <a:xfrm rot="14820000">
            <a:off x="6884194" y="2202656"/>
            <a:ext cx="730250" cy="287338"/>
          </a:xfrm>
          <a:prstGeom prst="curvedUp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7512050" y="2762250"/>
            <a:ext cx="1381125" cy="381000"/>
          </a:xfrm>
          <a:prstGeom prst="callout1">
            <a:avLst>
              <a:gd name="adj1" fmla="val 58750"/>
              <a:gd name="adj2" fmla="val 7545"/>
              <a:gd name="adj3" fmla="val 17116"/>
              <a:gd name="adj4" fmla="val -20186"/>
            </a:avLst>
          </a:pr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R→L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, $</a:t>
            </a:r>
          </a:p>
        </p:txBody>
      </p:sp>
      <p:sp>
        <p:nvSpPr>
          <p:cNvPr id="26" name="线形标注 1(无边框) 25"/>
          <p:cNvSpPr/>
          <p:nvPr/>
        </p:nvSpPr>
        <p:spPr>
          <a:xfrm>
            <a:off x="6664325" y="3509963"/>
            <a:ext cx="1438275" cy="381000"/>
          </a:xfrm>
          <a:prstGeom prst="callout1">
            <a:avLst>
              <a:gd name="adj1" fmla="val 58750"/>
              <a:gd name="adj2" fmla="val 7545"/>
              <a:gd name="adj3" fmla="val 17116"/>
              <a:gd name="adj4" fmla="val -20186"/>
            </a:avLst>
          </a:pr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R→L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, =</a:t>
            </a:r>
          </a:p>
        </p:txBody>
      </p:sp>
      <p:sp>
        <p:nvSpPr>
          <p:cNvPr id="27" name="线形标注 1(无边框) 26"/>
          <p:cNvSpPr/>
          <p:nvPr/>
        </p:nvSpPr>
        <p:spPr>
          <a:xfrm>
            <a:off x="4672013" y="1835150"/>
            <a:ext cx="1498600" cy="381000"/>
          </a:xfrm>
          <a:prstGeom prst="callout1">
            <a:avLst>
              <a:gd name="adj1" fmla="val 52596"/>
              <a:gd name="adj2" fmla="val 91473"/>
              <a:gd name="adj3" fmla="val 81816"/>
              <a:gd name="adj4" fmla="val 115987"/>
            </a:avLst>
          </a:pr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S→L=R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, $</a:t>
            </a:r>
          </a:p>
        </p:txBody>
      </p:sp>
      <p:sp>
        <p:nvSpPr>
          <p:cNvPr id="28" name="线形标注 1(无边框) 27"/>
          <p:cNvSpPr/>
          <p:nvPr/>
        </p:nvSpPr>
        <p:spPr>
          <a:xfrm>
            <a:off x="4152900" y="2327275"/>
            <a:ext cx="1497013" cy="381000"/>
          </a:xfrm>
          <a:prstGeom prst="callout1">
            <a:avLst>
              <a:gd name="adj1" fmla="val 52596"/>
              <a:gd name="adj2" fmla="val 91473"/>
              <a:gd name="adj3" fmla="val 101542"/>
              <a:gd name="adj4" fmla="val 112642"/>
            </a:avLst>
          </a:pr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L→*R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, =</a:t>
            </a:r>
          </a:p>
        </p:txBody>
      </p:sp>
      <p:graphicFrame>
        <p:nvGraphicFramePr>
          <p:cNvPr id="29" name="Group 18"/>
          <p:cNvGraphicFramePr>
            <a:graphicFrameLocks noGrp="1"/>
          </p:cNvGraphicFramePr>
          <p:nvPr/>
        </p:nvGraphicFramePr>
        <p:xfrm>
          <a:off x="2855913" y="2786063"/>
          <a:ext cx="2089150" cy="149383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1546" marR="91546" marT="34320" marB="343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0" marB="343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546" marR="91546" marT="34320" marB="343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0" marB="343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1546" marR="91546" marT="34320" marB="343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=,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0" marB="343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1546" marR="91546" marT="34320" marB="343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=,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0" marB="343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192683" y="2674629"/>
            <a:ext cx="1077017" cy="1599082"/>
            <a:chOff x="6192683" y="2674629"/>
            <a:chExt cx="1077017" cy="1599082"/>
          </a:xfrm>
        </p:grpSpPr>
        <p:sp>
          <p:nvSpPr>
            <p:cNvPr id="4" name="椭圆 3"/>
            <p:cNvSpPr/>
            <p:nvPr/>
          </p:nvSpPr>
          <p:spPr>
            <a:xfrm>
              <a:off x="6991957" y="2674629"/>
              <a:ext cx="277743" cy="894898"/>
            </a:xfrm>
            <a:prstGeom prst="ellipse">
              <a:avLst/>
            </a:prstGeom>
            <a:noFill/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192683" y="3325625"/>
              <a:ext cx="277743" cy="948086"/>
            </a:xfrm>
            <a:prstGeom prst="ellipse">
              <a:avLst/>
            </a:prstGeom>
            <a:noFill/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30740" grpId="0"/>
      <p:bldP spid="3" grpId="0" animBg="1"/>
      <p:bldP spid="34" grpId="0" animBg="1"/>
      <p:bldP spid="6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>
          <a:xfrm>
            <a:off x="88900" y="684213"/>
            <a:ext cx="8966200" cy="367347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将一般形式为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[</a:t>
            </a:r>
            <a:r>
              <a:rPr lang="en-US" altLang="zh-CN" sz="2500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en-US" altLang="zh-CN" sz="2800" b="1" i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500" b="1" i="1" dirty="0" err="1">
                <a:solidFill>
                  <a:schemeClr val="tx1"/>
                </a:solidFill>
                <a:ea typeface="宋体" pitchFamily="2" charset="-122"/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, a]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的项称为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500" b="1" i="1" dirty="0">
                <a:solidFill>
                  <a:srgbClr val="FF0000"/>
                </a:solidFill>
                <a:ea typeface="宋体" pitchFamily="2" charset="-122"/>
              </a:rPr>
              <a:t>LR</a:t>
            </a:r>
            <a:r>
              <a:rPr lang="en-US" altLang="zh-CN" sz="2500" b="1" dirty="0">
                <a:solidFill>
                  <a:srgbClr val="FF0000"/>
                </a:solidFill>
                <a:ea typeface="宋体" pitchFamily="2" charset="-122"/>
              </a:rPr>
              <a:t>(1)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项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，其中</a:t>
            </a:r>
            <a:r>
              <a:rPr lang="en-US" altLang="zh-CN" sz="2500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ea typeface="宋体" pitchFamily="2" charset="-122"/>
              </a:rPr>
              <a:t>αβ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是一个产生式，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a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是一个</a:t>
            </a:r>
            <a:r>
              <a:rPr lang="zh-CN" altLang="en-US" sz="2500" b="1" dirty="0">
                <a:solidFill>
                  <a:srgbClr val="2D83F4"/>
                </a:solidFill>
                <a:latin typeface="+mn-ea"/>
              </a:rPr>
              <a:t>终结符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这里将</a:t>
            </a:r>
            <a:r>
              <a:rPr lang="en-US" altLang="zh-CN" sz="2500" b="1" dirty="0">
                <a:solidFill>
                  <a:srgbClr val="2D83F4"/>
                </a:solidFill>
                <a:latin typeface="+mn-ea"/>
              </a:rPr>
              <a:t>$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视为一个特殊的终结符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它表示在当前状态下，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后面必须紧跟的终结符，称为该项的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展望符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000" b="1" i="1" dirty="0" err="1">
                <a:solidFill>
                  <a:schemeClr val="tx1"/>
                </a:solidFill>
                <a:ea typeface="宋体" pitchFamily="2" charset="-122"/>
              </a:rPr>
              <a:t>lookahead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b="1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LR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(1)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中的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指的是项的第二个分量的长度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在形如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[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en-US" altLang="zh-CN" sz="2400" b="1" i="1" dirty="0" err="1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β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, a]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且</a:t>
            </a:r>
            <a:r>
              <a:rPr lang="en-US" altLang="zh-CN" b="1" i="1" dirty="0">
                <a:solidFill>
                  <a:srgbClr val="2D83F4"/>
                </a:solidFill>
                <a:ea typeface="宋体" pitchFamily="2" charset="-122"/>
              </a:rPr>
              <a:t>β</a:t>
            </a:r>
            <a:r>
              <a:rPr lang="en-US" altLang="zh-CN" b="1" dirty="0">
                <a:solidFill>
                  <a:srgbClr val="2D83F4"/>
                </a:solidFill>
                <a:ea typeface="宋体" pitchFamily="2" charset="-122"/>
              </a:rPr>
              <a:t> ≠ ε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的项中，展望符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rgbClr val="2D83F4"/>
                </a:solidFill>
                <a:latin typeface="+mn-ea"/>
              </a:rPr>
              <a:t>没有任何作用</a:t>
            </a:r>
            <a:endParaRPr lang="en-US" altLang="zh-CN" b="1" dirty="0">
              <a:solidFill>
                <a:srgbClr val="2D83F4"/>
              </a:solidFill>
              <a:latin typeface="+mn-ea"/>
            </a:endParaRPr>
          </a:p>
          <a:p>
            <a:pPr lvl="1"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但是一个形如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[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, a]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的项在</a:t>
            </a:r>
            <a:r>
              <a:rPr lang="zh-CN" altLang="en-US" b="1" dirty="0">
                <a:solidFill>
                  <a:srgbClr val="2D83F4"/>
                </a:solidFill>
                <a:latin typeface="+mn-ea"/>
              </a:rPr>
              <a:t>只有在下一个输入符号等于</a:t>
            </a:r>
            <a:r>
              <a:rPr lang="en-US" altLang="zh-CN" b="1" dirty="0">
                <a:solidFill>
                  <a:srgbClr val="2D83F4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rgbClr val="2D83F4"/>
                </a:solidFill>
                <a:latin typeface="+mn-ea"/>
              </a:rPr>
              <a:t>时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才可以按照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进行归约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这样的</a:t>
            </a:r>
            <a:r>
              <a:rPr lang="en-US" altLang="zh-CN" b="1" dirty="0">
                <a:solidFill>
                  <a:srgbClr val="2D83F4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的集合总是</a:t>
            </a: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FOLLOW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b="1" dirty="0">
                <a:solidFill>
                  <a:srgbClr val="2D83F4"/>
                </a:solidFill>
                <a:latin typeface="+mn-ea"/>
              </a:rPr>
              <a:t>子集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，而且它通常是一个真子集</a:t>
            </a:r>
          </a:p>
        </p:txBody>
      </p:sp>
      <p:sp>
        <p:nvSpPr>
          <p:cNvPr id="34819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067175" y="25654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36867" name="Rectangle 16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38916" name="矩形 2"/>
          <p:cNvSpPr>
            <a:spLocks noChangeArrowheads="1"/>
          </p:cNvSpPr>
          <p:nvPr/>
        </p:nvSpPr>
        <p:spPr bwMode="auto">
          <a:xfrm>
            <a:off x="3246438" y="960438"/>
            <a:ext cx="2058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Bβ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5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上下箭头 7"/>
          <p:cNvSpPr/>
          <p:nvPr/>
        </p:nvSpPr>
        <p:spPr>
          <a:xfrm>
            <a:off x="3998913" y="1482725"/>
            <a:ext cx="576262" cy="947738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2630488" y="1708150"/>
            <a:ext cx="149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l-GR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5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6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21870" name="矩形 2"/>
          <p:cNvSpPr>
            <a:spLocks noChangeArrowheads="1"/>
          </p:cNvSpPr>
          <p:nvPr/>
        </p:nvSpPr>
        <p:spPr bwMode="auto">
          <a:xfrm>
            <a:off x="1500188" y="3511550"/>
            <a:ext cx="5892800" cy="98901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500" b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时，此时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</a:rPr>
              <a:t>=a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叫</a:t>
            </a:r>
            <a:r>
              <a:rPr lang="zh-CN" altLang="en-US" sz="25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继承的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后继符，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否则叫</a:t>
            </a:r>
            <a:r>
              <a:rPr lang="zh-CN" altLang="en-US" sz="25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自生的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后继符</a:t>
            </a:r>
          </a:p>
        </p:txBody>
      </p:sp>
      <p:sp>
        <p:nvSpPr>
          <p:cNvPr id="38916" name="矩形 2"/>
          <p:cNvSpPr>
            <a:spLocks noChangeArrowheads="1"/>
          </p:cNvSpPr>
          <p:nvPr/>
        </p:nvSpPr>
        <p:spPr bwMode="auto">
          <a:xfrm>
            <a:off x="3246438" y="960438"/>
            <a:ext cx="2058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Bβ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5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上下箭头 3"/>
          <p:cNvSpPr/>
          <p:nvPr/>
        </p:nvSpPr>
        <p:spPr>
          <a:xfrm>
            <a:off x="3998913" y="1482725"/>
            <a:ext cx="576262" cy="947738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155950" y="2430463"/>
            <a:ext cx="2211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l-GR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5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5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l-GR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l-GR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l-GR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5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9" name="矩形 6"/>
          <p:cNvSpPr>
            <a:spLocks noChangeArrowheads="1"/>
          </p:cNvSpPr>
          <p:nvPr/>
        </p:nvSpPr>
        <p:spPr bwMode="auto">
          <a:xfrm>
            <a:off x="2630488" y="1708150"/>
            <a:ext cx="149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l-GR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5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58"/>
          <p:cNvSpPr>
            <a:spLocks noChangeArrowheads="1"/>
          </p:cNvSpPr>
          <p:nvPr/>
        </p:nvSpPr>
        <p:spPr bwMode="auto">
          <a:xfrm>
            <a:off x="5286375" y="1536700"/>
            <a:ext cx="1301750" cy="612775"/>
          </a:xfrm>
          <a:prstGeom prst="cloudCallout">
            <a:avLst>
              <a:gd name="adj1" fmla="val -68411"/>
              <a:gd name="adj2" fmla="val 808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 lIns="46800" rIns="46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rgbClr val="333399"/>
              </a:buClr>
              <a:buSzPct val="75000"/>
              <a:buFont typeface="Monotype Sorts"/>
              <a:buNone/>
              <a:defRPr/>
            </a:pPr>
            <a:r>
              <a:rPr lang="en-US" altLang="zh-CN" sz="25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5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5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0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4" name="Text Box 14"/>
          <p:cNvSpPr txBox="1">
            <a:spLocks noChangeArrowheads="1"/>
          </p:cNvSpPr>
          <p:nvPr/>
        </p:nvSpPr>
        <p:spPr bwMode="auto">
          <a:xfrm>
            <a:off x="3722688" y="2519363"/>
            <a:ext cx="1223962" cy="2400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b="1" i="1">
                <a:latin typeface="Times New Roman" panose="02020603050405020304" pitchFamily="18" charset="0"/>
              </a:rPr>
              <a:t>R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, =</a:t>
            </a:r>
          </a:p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b="1" i="1">
                <a:latin typeface="Times New Roman" panose="02020603050405020304" pitchFamily="18" charset="0"/>
              </a:rPr>
              <a:t>R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zh-CN" altLang="en-US" b="1" i="1"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R→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 i="1">
                <a:latin typeface="Times New Roman" panose="02020603050405020304" pitchFamily="18" charset="0"/>
              </a:rPr>
              <a:t>L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, =</a:t>
            </a:r>
          </a:p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R→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 i="1">
                <a:latin typeface="Times New Roman" panose="02020603050405020304" pitchFamily="18" charset="0"/>
              </a:rPr>
              <a:t>L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b="1" i="1">
                <a:latin typeface="Times New Roman" panose="02020603050405020304" pitchFamily="18" charset="0"/>
              </a:rPr>
              <a:t>*R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, =</a:t>
            </a:r>
          </a:p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b="1" i="1">
                <a:latin typeface="Times New Roman" panose="02020603050405020304" pitchFamily="18" charset="0"/>
              </a:rPr>
              <a:t>*R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>
                <a:latin typeface="Times New Roman" panose="02020603050405020304" pitchFamily="18" charset="0"/>
              </a:rPr>
              <a:t>id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, =</a:t>
            </a:r>
          </a:p>
          <a:p>
            <a:pPr>
              <a:lnSpc>
                <a:spcPts val="2000"/>
              </a:lnSpc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>
                <a:latin typeface="Times New Roman" panose="02020603050405020304" pitchFamily="18" charset="0"/>
              </a:rPr>
              <a:t>id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035" name="Text Box 5"/>
          <p:cNvSpPr txBox="1">
            <a:spLocks noChangeArrowheads="1"/>
          </p:cNvSpPr>
          <p:nvPr/>
        </p:nvSpPr>
        <p:spPr bwMode="auto">
          <a:xfrm>
            <a:off x="1800225" y="1004888"/>
            <a:ext cx="1504950" cy="2493962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S , 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S→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L=R , 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pitchFamily="2" charset="-122"/>
              </a:rPr>
              <a:t>$</a:t>
            </a:r>
            <a:endParaRPr lang="en-US" altLang="zh-CN" sz="1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S→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R , 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pitchFamily="2" charset="-122"/>
              </a:rPr>
              <a:t>$</a:t>
            </a:r>
            <a:endParaRPr lang="en-US" altLang="zh-CN" sz="1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*R , =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 , =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R→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 , 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pitchFamily="2" charset="-122"/>
              </a:rPr>
              <a:t>$</a:t>
            </a:r>
            <a:endParaRPr lang="en-US" altLang="zh-CN" sz="1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*R , 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pitchFamily="2" charset="-122"/>
              </a:rPr>
              <a:t>$</a:t>
            </a:r>
            <a:endParaRPr lang="en-US" altLang="zh-CN" sz="1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pitchFamily="2" charset="-122"/>
              </a:rPr>
              <a:t>$</a:t>
            </a:r>
            <a:endParaRPr lang="en-US" altLang="zh-CN" sz="1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6" name="Text Box 6"/>
          <p:cNvSpPr txBox="1">
            <a:spLocks noChangeArrowheads="1"/>
          </p:cNvSpPr>
          <p:nvPr/>
        </p:nvSpPr>
        <p:spPr bwMode="auto">
          <a:xfrm>
            <a:off x="3851275" y="39688"/>
            <a:ext cx="1223963" cy="646112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→S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 ·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pitchFamily="2" charset="-122"/>
              </a:rPr>
              <a:t>$</a:t>
            </a:r>
            <a:endParaRPr lang="en-US" altLang="zh-CN" sz="1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7" name="Line 7"/>
          <p:cNvSpPr>
            <a:spLocks noChangeShapeType="1"/>
          </p:cNvSpPr>
          <p:nvPr/>
        </p:nvSpPr>
        <p:spPr bwMode="auto">
          <a:xfrm flipV="1">
            <a:off x="3305175" y="538163"/>
            <a:ext cx="525463" cy="550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8" name="Text Box 8"/>
          <p:cNvSpPr txBox="1">
            <a:spLocks noChangeArrowheads="1"/>
          </p:cNvSpPr>
          <p:nvPr/>
        </p:nvSpPr>
        <p:spPr bwMode="auto">
          <a:xfrm>
            <a:off x="3709988" y="768350"/>
            <a:ext cx="1343025" cy="923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S→L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b="1" i="1">
                <a:latin typeface="Times New Roman" panose="02020603050405020304" pitchFamily="18" charset="0"/>
              </a:rPr>
              <a:t>=R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R→L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39" name="Line 9"/>
          <p:cNvSpPr>
            <a:spLocks noChangeShapeType="1"/>
          </p:cNvSpPr>
          <p:nvPr/>
        </p:nvSpPr>
        <p:spPr bwMode="auto">
          <a:xfrm flipV="1">
            <a:off x="3295650" y="1365250"/>
            <a:ext cx="3841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40" name="Text Box 10"/>
          <p:cNvSpPr txBox="1">
            <a:spLocks noChangeArrowheads="1"/>
          </p:cNvSpPr>
          <p:nvPr/>
        </p:nvSpPr>
        <p:spPr bwMode="auto">
          <a:xfrm>
            <a:off x="3327400" y="1000125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29041" name="Text Box 11"/>
          <p:cNvSpPr txBox="1">
            <a:spLocks noChangeArrowheads="1"/>
          </p:cNvSpPr>
          <p:nvPr/>
        </p:nvSpPr>
        <p:spPr bwMode="auto">
          <a:xfrm>
            <a:off x="3719513" y="1781175"/>
            <a:ext cx="1223962" cy="646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S→R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 i="1">
                <a:latin typeface="Times New Roman" panose="02020603050405020304" pitchFamily="18" charset="0"/>
              </a:rPr>
              <a:t>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42" name="Line 12"/>
          <p:cNvSpPr>
            <a:spLocks noChangeShapeType="1"/>
          </p:cNvSpPr>
          <p:nvPr/>
        </p:nvSpPr>
        <p:spPr bwMode="auto">
          <a:xfrm>
            <a:off x="3317875" y="2139950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43" name="Text Box 13"/>
          <p:cNvSpPr txBox="1">
            <a:spLocks noChangeArrowheads="1"/>
          </p:cNvSpPr>
          <p:nvPr/>
        </p:nvSpPr>
        <p:spPr bwMode="auto">
          <a:xfrm>
            <a:off x="3319463" y="1770063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9045" name="Text Box 15"/>
          <p:cNvSpPr txBox="1">
            <a:spLocks noChangeArrowheads="1"/>
          </p:cNvSpPr>
          <p:nvPr/>
        </p:nvSpPr>
        <p:spPr bwMode="auto">
          <a:xfrm>
            <a:off x="5572125" y="4176713"/>
            <a:ext cx="1296988" cy="923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5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kumimoji="1" lang="en-US" altLang="zh-CN" b="1">
                <a:latin typeface="Times New Roman" panose="02020603050405020304" pitchFamily="18" charset="0"/>
              </a:rPr>
              <a:t>id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, =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kumimoji="1" lang="en-US" altLang="zh-CN" b="1">
                <a:latin typeface="Times New Roman" panose="02020603050405020304" pitchFamily="18" charset="0"/>
              </a:rPr>
              <a:t>id</a:t>
            </a:r>
            <a:r>
              <a:rPr kumimoji="1"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46" name="Text Box 16"/>
          <p:cNvSpPr txBox="1">
            <a:spLocks noChangeArrowheads="1"/>
          </p:cNvSpPr>
          <p:nvPr/>
        </p:nvSpPr>
        <p:spPr bwMode="auto">
          <a:xfrm>
            <a:off x="3362325" y="29591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9047" name="Text Box 17"/>
          <p:cNvSpPr txBox="1">
            <a:spLocks noChangeArrowheads="1"/>
          </p:cNvSpPr>
          <p:nvPr/>
        </p:nvSpPr>
        <p:spPr bwMode="auto">
          <a:xfrm>
            <a:off x="2801938" y="3951288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29048" name="Text Box 18"/>
          <p:cNvSpPr txBox="1">
            <a:spLocks noChangeArrowheads="1"/>
          </p:cNvSpPr>
          <p:nvPr/>
        </p:nvSpPr>
        <p:spPr bwMode="auto">
          <a:xfrm>
            <a:off x="5572125" y="555625"/>
            <a:ext cx="1485900" cy="1477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6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S→L=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 i="1">
                <a:latin typeface="Times New Roman" panose="02020603050405020304" pitchFamily="18" charset="0"/>
              </a:rPr>
              <a:t>R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R→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 i="1">
                <a:latin typeface="Times New Roman" panose="02020603050405020304" pitchFamily="18" charset="0"/>
              </a:rPr>
              <a:t>L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 i="1">
                <a:latin typeface="Times New Roman" panose="02020603050405020304" pitchFamily="18" charset="0"/>
              </a:rPr>
              <a:t>*R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>
                <a:latin typeface="Times New Roman" panose="02020603050405020304" pitchFamily="18" charset="0"/>
              </a:rPr>
              <a:t>id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49" name="Line 19"/>
          <p:cNvSpPr>
            <a:spLocks noChangeShapeType="1"/>
          </p:cNvSpPr>
          <p:nvPr/>
        </p:nvSpPr>
        <p:spPr bwMode="auto">
          <a:xfrm flipV="1">
            <a:off x="5121275" y="1198563"/>
            <a:ext cx="430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50" name="Text Box 20"/>
          <p:cNvSpPr txBox="1">
            <a:spLocks noChangeArrowheads="1"/>
          </p:cNvSpPr>
          <p:nvPr/>
        </p:nvSpPr>
        <p:spPr bwMode="auto">
          <a:xfrm>
            <a:off x="5154613" y="7794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29051" name="Text Box 21"/>
          <p:cNvSpPr txBox="1">
            <a:spLocks noChangeArrowheads="1"/>
          </p:cNvSpPr>
          <p:nvPr/>
        </p:nvSpPr>
        <p:spPr bwMode="auto">
          <a:xfrm>
            <a:off x="5572125" y="2149475"/>
            <a:ext cx="1296988" cy="923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7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L→*R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, =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L→*R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52" name="Line 22"/>
          <p:cNvSpPr>
            <a:spLocks noChangeShapeType="1"/>
          </p:cNvSpPr>
          <p:nvPr/>
        </p:nvSpPr>
        <p:spPr bwMode="auto">
          <a:xfrm flipV="1">
            <a:off x="4956175" y="2671763"/>
            <a:ext cx="604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53" name="Text Box 23"/>
          <p:cNvSpPr txBox="1">
            <a:spLocks noChangeArrowheads="1"/>
          </p:cNvSpPr>
          <p:nvPr/>
        </p:nvSpPr>
        <p:spPr bwMode="auto">
          <a:xfrm>
            <a:off x="5094288" y="23463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9054" name="Text Box 24"/>
          <p:cNvSpPr txBox="1">
            <a:spLocks noChangeArrowheads="1"/>
          </p:cNvSpPr>
          <p:nvPr/>
        </p:nvSpPr>
        <p:spPr bwMode="auto">
          <a:xfrm>
            <a:off x="5562600" y="3165475"/>
            <a:ext cx="1296988" cy="923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8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R→L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, =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R→L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55" name="Line 25"/>
          <p:cNvSpPr>
            <a:spLocks noChangeShapeType="1"/>
          </p:cNvSpPr>
          <p:nvPr/>
        </p:nvSpPr>
        <p:spPr bwMode="auto">
          <a:xfrm>
            <a:off x="4933950" y="37369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56" name="Text Box 26"/>
          <p:cNvSpPr txBox="1">
            <a:spLocks noChangeArrowheads="1"/>
          </p:cNvSpPr>
          <p:nvPr/>
        </p:nvSpPr>
        <p:spPr bwMode="auto">
          <a:xfrm>
            <a:off x="5078413" y="336391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29057" name="Text Box 27"/>
          <p:cNvSpPr txBox="1">
            <a:spLocks noChangeArrowheads="1"/>
          </p:cNvSpPr>
          <p:nvPr/>
        </p:nvSpPr>
        <p:spPr bwMode="auto">
          <a:xfrm>
            <a:off x="7408863" y="109538"/>
            <a:ext cx="1512887" cy="646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9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S→L=R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58" name="Line 28"/>
          <p:cNvSpPr>
            <a:spLocks noChangeShapeType="1"/>
          </p:cNvSpPr>
          <p:nvPr/>
        </p:nvSpPr>
        <p:spPr bwMode="auto">
          <a:xfrm>
            <a:off x="7065963" y="636588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59" name="Text Box 29"/>
          <p:cNvSpPr txBox="1">
            <a:spLocks noChangeArrowheads="1"/>
          </p:cNvSpPr>
          <p:nvPr/>
        </p:nvSpPr>
        <p:spPr bwMode="auto">
          <a:xfrm>
            <a:off x="7034213" y="258763"/>
            <a:ext cx="53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9062" name="Text Box 32"/>
          <p:cNvSpPr txBox="1">
            <a:spLocks noChangeArrowheads="1"/>
          </p:cNvSpPr>
          <p:nvPr/>
        </p:nvSpPr>
        <p:spPr bwMode="auto">
          <a:xfrm>
            <a:off x="7064375" y="2346325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29063" name="Text Box 33"/>
          <p:cNvSpPr txBox="1">
            <a:spLocks noChangeArrowheads="1"/>
          </p:cNvSpPr>
          <p:nvPr/>
        </p:nvSpPr>
        <p:spPr bwMode="auto">
          <a:xfrm>
            <a:off x="3101975" y="6731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9064" name="Line 34"/>
          <p:cNvSpPr>
            <a:spLocks noChangeShapeType="1"/>
          </p:cNvSpPr>
          <p:nvPr/>
        </p:nvSpPr>
        <p:spPr bwMode="auto">
          <a:xfrm>
            <a:off x="4946650" y="4427538"/>
            <a:ext cx="638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65" name="Text Box 35"/>
          <p:cNvSpPr txBox="1">
            <a:spLocks noChangeArrowheads="1"/>
          </p:cNvSpPr>
          <p:nvPr/>
        </p:nvSpPr>
        <p:spPr bwMode="auto">
          <a:xfrm>
            <a:off x="5046663" y="4084638"/>
            <a:ext cx="407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29067" name="Text Box 40"/>
          <p:cNvSpPr txBox="1">
            <a:spLocks noChangeArrowheads="1"/>
          </p:cNvSpPr>
          <p:nvPr/>
        </p:nvSpPr>
        <p:spPr bwMode="auto">
          <a:xfrm>
            <a:off x="3384550" y="362585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9068" name="Line 41"/>
          <p:cNvSpPr>
            <a:spLocks noChangeShapeType="1"/>
          </p:cNvSpPr>
          <p:nvPr/>
        </p:nvSpPr>
        <p:spPr bwMode="auto">
          <a:xfrm>
            <a:off x="3327400" y="3295650"/>
            <a:ext cx="423863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69" name="Text Box 42"/>
          <p:cNvSpPr txBox="1">
            <a:spLocks noChangeArrowheads="1"/>
          </p:cNvSpPr>
          <p:nvPr/>
        </p:nvSpPr>
        <p:spPr bwMode="auto">
          <a:xfrm>
            <a:off x="7413625" y="844550"/>
            <a:ext cx="1296988" cy="646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10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R→L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70" name="Line 43"/>
          <p:cNvSpPr>
            <a:spLocks noChangeShapeType="1"/>
          </p:cNvSpPr>
          <p:nvPr/>
        </p:nvSpPr>
        <p:spPr bwMode="auto">
          <a:xfrm>
            <a:off x="7065963" y="1198563"/>
            <a:ext cx="371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71" name="Text Box 44"/>
          <p:cNvSpPr txBox="1">
            <a:spLocks noChangeArrowheads="1"/>
          </p:cNvSpPr>
          <p:nvPr/>
        </p:nvSpPr>
        <p:spPr bwMode="auto">
          <a:xfrm>
            <a:off x="7062788" y="84296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29072" name="Text Box 45"/>
          <p:cNvSpPr txBox="1">
            <a:spLocks noChangeArrowheads="1"/>
          </p:cNvSpPr>
          <p:nvPr/>
        </p:nvSpPr>
        <p:spPr bwMode="auto">
          <a:xfrm>
            <a:off x="7445375" y="1779588"/>
            <a:ext cx="1223963" cy="1477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11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b="1" i="1">
                <a:latin typeface="Times New Roman" panose="02020603050405020304" pitchFamily="18" charset="0"/>
              </a:rPr>
              <a:t>R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zh-CN" altLang="en-US" b="1" i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R→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 i="1">
                <a:latin typeface="Times New Roman" panose="02020603050405020304" pitchFamily="18" charset="0"/>
              </a:rPr>
              <a:t>L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b="1" i="1">
                <a:latin typeface="Times New Roman" panose="02020603050405020304" pitchFamily="18" charset="0"/>
              </a:rPr>
              <a:t>*R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>
                <a:latin typeface="Times New Roman" panose="02020603050405020304" pitchFamily="18" charset="0"/>
              </a:rPr>
              <a:t>id </a:t>
            </a:r>
            <a:r>
              <a:rPr kumimoji="1" lang="en-US" altLang="zh-CN" b="1" i="1">
                <a:latin typeface="Times New Roman" panose="02020603050405020304" pitchFamily="18" charset="0"/>
              </a:rPr>
              <a:t>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73" name="Text Box 46"/>
          <p:cNvSpPr txBox="1">
            <a:spLocks noChangeArrowheads="1"/>
          </p:cNvSpPr>
          <p:nvPr/>
        </p:nvSpPr>
        <p:spPr bwMode="auto">
          <a:xfrm>
            <a:off x="7062788" y="1666875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9074" name="Line 47"/>
          <p:cNvSpPr>
            <a:spLocks noChangeShapeType="1"/>
          </p:cNvSpPr>
          <p:nvPr/>
        </p:nvSpPr>
        <p:spPr bwMode="auto">
          <a:xfrm>
            <a:off x="7081838" y="1893888"/>
            <a:ext cx="350837" cy="2413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75" name="Text Box 48"/>
          <p:cNvSpPr txBox="1">
            <a:spLocks noChangeArrowheads="1"/>
          </p:cNvSpPr>
          <p:nvPr/>
        </p:nvSpPr>
        <p:spPr bwMode="auto">
          <a:xfrm>
            <a:off x="7450138" y="3594100"/>
            <a:ext cx="1296987" cy="646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12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</a:t>
            </a:r>
            <a:r>
              <a:rPr kumimoji="1" lang="en-US" altLang="zh-CN" b="1">
                <a:latin typeface="Times New Roman" panose="02020603050405020304" pitchFamily="18" charset="0"/>
              </a:rPr>
              <a:t>id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b="1" i="1">
                <a:latin typeface="Times New Roman" panose="02020603050405020304" pitchFamily="18" charset="0"/>
              </a:rPr>
              <a:t>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76" name="Line 49"/>
          <p:cNvSpPr>
            <a:spLocks noChangeShapeType="1"/>
          </p:cNvSpPr>
          <p:nvPr/>
        </p:nvSpPr>
        <p:spPr bwMode="auto">
          <a:xfrm>
            <a:off x="6900863" y="2033588"/>
            <a:ext cx="500062" cy="17414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77" name="Text Box 50"/>
          <p:cNvSpPr txBox="1">
            <a:spLocks noChangeArrowheads="1"/>
          </p:cNvSpPr>
          <p:nvPr/>
        </p:nvSpPr>
        <p:spPr bwMode="auto">
          <a:xfrm>
            <a:off x="7450138" y="4321175"/>
            <a:ext cx="1296987" cy="646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13</a:t>
            </a:r>
            <a:r>
              <a:rPr kumimoji="1"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b="1" i="1">
                <a:latin typeface="Times New Roman" panose="02020603050405020304" pitchFamily="18" charset="0"/>
              </a:rPr>
              <a:t>L→*R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b="1" i="1">
                <a:latin typeface="Times New Roman" panose="02020603050405020304" pitchFamily="18" charset="0"/>
              </a:rPr>
              <a:t> , </a:t>
            </a:r>
            <a:r>
              <a:rPr kumimoji="1" lang="en-US" altLang="zh-CN" b="1">
                <a:latin typeface="华文楷体" panose="02010600040101010101" pitchFamily="2" charset="-122"/>
              </a:rPr>
              <a:t>$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29078" name="Freeform 51"/>
          <p:cNvSpPr>
            <a:spLocks noChangeArrowheads="1"/>
          </p:cNvSpPr>
          <p:nvPr/>
        </p:nvSpPr>
        <p:spPr bwMode="auto">
          <a:xfrm>
            <a:off x="8678863" y="3087688"/>
            <a:ext cx="360362" cy="1612900"/>
          </a:xfrm>
          <a:custGeom>
            <a:avLst/>
            <a:gdLst>
              <a:gd name="T0" fmla="*/ 0 w 416"/>
              <a:gd name="T1" fmla="*/ 0 h 862"/>
              <a:gd name="T2" fmla="*/ 2147483646 w 416"/>
              <a:gd name="T3" fmla="*/ 2147483646 h 862"/>
              <a:gd name="T4" fmla="*/ 2147483646 w 416"/>
              <a:gd name="T5" fmla="*/ 2147483646 h 862"/>
              <a:gd name="T6" fmla="*/ 0 60000 65536"/>
              <a:gd name="T7" fmla="*/ 0 60000 65536"/>
              <a:gd name="T8" fmla="*/ 0 60000 65536"/>
              <a:gd name="T9" fmla="*/ 0 w 416"/>
              <a:gd name="T10" fmla="*/ 0 h 862"/>
              <a:gd name="T11" fmla="*/ 416 w 416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6" h="862">
                <a:moveTo>
                  <a:pt x="0" y="0"/>
                </a:moveTo>
                <a:cubicBezTo>
                  <a:pt x="200" y="177"/>
                  <a:pt x="400" y="355"/>
                  <a:pt x="408" y="499"/>
                </a:cubicBezTo>
                <a:cubicBezTo>
                  <a:pt x="416" y="643"/>
                  <a:pt x="231" y="752"/>
                  <a:pt x="46" y="86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023" name="Text Box 52"/>
          <p:cNvSpPr txBox="1">
            <a:spLocks noChangeArrowheads="1"/>
          </p:cNvSpPr>
          <p:nvPr/>
        </p:nvSpPr>
        <p:spPr bwMode="auto">
          <a:xfrm>
            <a:off x="8645525" y="290195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9080" name="Freeform 53"/>
          <p:cNvSpPr>
            <a:spLocks noChangeArrowheads="1"/>
          </p:cNvSpPr>
          <p:nvPr/>
        </p:nvSpPr>
        <p:spPr bwMode="auto">
          <a:xfrm>
            <a:off x="8678863" y="2519363"/>
            <a:ext cx="360362" cy="354012"/>
          </a:xfrm>
          <a:custGeom>
            <a:avLst/>
            <a:gdLst>
              <a:gd name="T0" fmla="*/ 0 w 227"/>
              <a:gd name="T1" fmla="*/ 0 h 227"/>
              <a:gd name="T2" fmla="*/ 2147483646 w 227"/>
              <a:gd name="T3" fmla="*/ 2147483646 h 227"/>
              <a:gd name="T4" fmla="*/ 0 w 227"/>
              <a:gd name="T5" fmla="*/ 2147483646 h 227"/>
              <a:gd name="T6" fmla="*/ 0 60000 65536"/>
              <a:gd name="T7" fmla="*/ 0 60000 65536"/>
              <a:gd name="T8" fmla="*/ 0 60000 65536"/>
              <a:gd name="T9" fmla="*/ 0 w 227"/>
              <a:gd name="T10" fmla="*/ 0 h 227"/>
              <a:gd name="T11" fmla="*/ 227 w 227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27">
                <a:moveTo>
                  <a:pt x="0" y="0"/>
                </a:moveTo>
                <a:cubicBezTo>
                  <a:pt x="113" y="3"/>
                  <a:pt x="227" y="7"/>
                  <a:pt x="227" y="45"/>
                </a:cubicBezTo>
                <a:cubicBezTo>
                  <a:pt x="227" y="83"/>
                  <a:pt x="113" y="155"/>
                  <a:pt x="0" y="22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81" name="Text Box 54"/>
          <p:cNvSpPr txBox="1">
            <a:spLocks noChangeArrowheads="1"/>
          </p:cNvSpPr>
          <p:nvPr/>
        </p:nvSpPr>
        <p:spPr bwMode="auto">
          <a:xfrm>
            <a:off x="8647113" y="25003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9082" name="Text Box 55"/>
          <p:cNvSpPr txBox="1">
            <a:spLocks noChangeArrowheads="1"/>
          </p:cNvSpPr>
          <p:nvPr/>
        </p:nvSpPr>
        <p:spPr bwMode="auto">
          <a:xfrm>
            <a:off x="7999413" y="1482725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29083" name="Line 56"/>
          <p:cNvSpPr>
            <a:spLocks noChangeShapeType="1"/>
          </p:cNvSpPr>
          <p:nvPr/>
        </p:nvSpPr>
        <p:spPr bwMode="auto">
          <a:xfrm flipV="1">
            <a:off x="7967663" y="1492250"/>
            <a:ext cx="0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84" name="Line 57"/>
          <p:cNvSpPr>
            <a:spLocks noChangeShapeType="1"/>
          </p:cNvSpPr>
          <p:nvPr/>
        </p:nvSpPr>
        <p:spPr bwMode="auto">
          <a:xfrm flipV="1">
            <a:off x="4986338" y="4987925"/>
            <a:ext cx="574675" cy="55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85" name="Line 58"/>
          <p:cNvSpPr>
            <a:spLocks noChangeShapeType="1"/>
          </p:cNvSpPr>
          <p:nvPr/>
        </p:nvSpPr>
        <p:spPr bwMode="auto">
          <a:xfrm flipH="1" flipV="1">
            <a:off x="3197225" y="5022850"/>
            <a:ext cx="1798638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86" name="Line 59"/>
          <p:cNvSpPr>
            <a:spLocks noChangeShapeType="1"/>
          </p:cNvSpPr>
          <p:nvPr/>
        </p:nvSpPr>
        <p:spPr bwMode="auto">
          <a:xfrm flipH="1" flipV="1">
            <a:off x="3178175" y="3498850"/>
            <a:ext cx="19050" cy="150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H="1">
            <a:off x="8077200" y="3286125"/>
            <a:ext cx="9525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8113713" y="321945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230188" y="1012825"/>
            <a:ext cx="1290637" cy="1908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0)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</a:t>
            </a:r>
            <a:r>
              <a:rPr lang="en-US" altLang="zh-CN" sz="1600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′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→S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S→L=R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2)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3)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L→*R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4)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</a:t>
            </a:r>
            <a:r>
              <a:rPr lang="en-US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id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5)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R→L</a:t>
            </a:r>
          </a:p>
        </p:txBody>
      </p:sp>
      <p:sp>
        <p:nvSpPr>
          <p:cNvPr id="63" name="Freeform 53"/>
          <p:cNvSpPr>
            <a:spLocks noChangeArrowheads="1"/>
          </p:cNvSpPr>
          <p:nvPr/>
        </p:nvSpPr>
        <p:spPr bwMode="auto">
          <a:xfrm flipH="1">
            <a:off x="3359150" y="3651250"/>
            <a:ext cx="365125" cy="449263"/>
          </a:xfrm>
          <a:custGeom>
            <a:avLst/>
            <a:gdLst>
              <a:gd name="T0" fmla="*/ 0 w 227"/>
              <a:gd name="T1" fmla="*/ 0 h 227"/>
              <a:gd name="T2" fmla="*/ 2147483646 w 227"/>
              <a:gd name="T3" fmla="*/ 2147483646 h 227"/>
              <a:gd name="T4" fmla="*/ 0 w 227"/>
              <a:gd name="T5" fmla="*/ 2147483646 h 227"/>
              <a:gd name="T6" fmla="*/ 0 60000 65536"/>
              <a:gd name="T7" fmla="*/ 0 60000 65536"/>
              <a:gd name="T8" fmla="*/ 0 60000 65536"/>
              <a:gd name="T9" fmla="*/ 0 w 227"/>
              <a:gd name="T10" fmla="*/ 0 h 227"/>
              <a:gd name="T11" fmla="*/ 227 w 227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27">
                <a:moveTo>
                  <a:pt x="0" y="0"/>
                </a:moveTo>
                <a:cubicBezTo>
                  <a:pt x="113" y="3"/>
                  <a:pt x="227" y="7"/>
                  <a:pt x="227" y="45"/>
                </a:cubicBezTo>
                <a:cubicBezTo>
                  <a:pt x="227" y="83"/>
                  <a:pt x="113" y="155"/>
                  <a:pt x="0" y="22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4321175"/>
            <a:ext cx="267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LR(1)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项目识别文法全部活前缀的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9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9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9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9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9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9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90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90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90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9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9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9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9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9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9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9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9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9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2904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904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90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9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9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9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9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9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9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9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29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9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9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9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9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9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9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29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9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29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29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9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290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290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90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29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29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9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29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29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29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29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29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29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29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29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29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29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29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29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2907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2907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290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2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2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2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29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29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29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129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29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29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29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29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29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29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129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29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4" grpId="0" build="allAtOnce" animBg="1"/>
      <p:bldP spid="129035" grpId="0" build="allAtOnce" animBg="1"/>
      <p:bldP spid="129036" grpId="0" animBg="1"/>
      <p:bldP spid="129037" grpId="0" animBg="1"/>
      <p:bldP spid="129038" grpId="0" build="allAtOnce" animBg="1"/>
      <p:bldP spid="129039" grpId="0" animBg="1"/>
      <p:bldP spid="129040" grpId="0"/>
      <p:bldP spid="129041" grpId="0" animBg="1"/>
      <p:bldP spid="129042" grpId="0" animBg="1"/>
      <p:bldP spid="129043" grpId="0"/>
      <p:bldP spid="129045" grpId="0" animBg="1"/>
      <p:bldP spid="129046" grpId="0"/>
      <p:bldP spid="129047" grpId="0"/>
      <p:bldP spid="129048" grpId="0" build="allAtOnce" animBg="1"/>
      <p:bldP spid="129049" grpId="0" animBg="1"/>
      <p:bldP spid="129050" grpId="0"/>
      <p:bldP spid="129051" grpId="0" animBg="1"/>
      <p:bldP spid="129052" grpId="0" animBg="1"/>
      <p:bldP spid="129053" grpId="0"/>
      <p:bldP spid="129054" grpId="0" animBg="1"/>
      <p:bldP spid="129055" grpId="0" animBg="1"/>
      <p:bldP spid="129056" grpId="0"/>
      <p:bldP spid="129057" grpId="0" animBg="1"/>
      <p:bldP spid="129058" grpId="0" animBg="1"/>
      <p:bldP spid="129059" grpId="0"/>
      <p:bldP spid="129062" grpId="0"/>
      <p:bldP spid="129063" grpId="0"/>
      <p:bldP spid="129064" grpId="0" animBg="1"/>
      <p:bldP spid="129065" grpId="0"/>
      <p:bldP spid="129067" grpId="0"/>
      <p:bldP spid="129068" grpId="0" animBg="1"/>
      <p:bldP spid="129069" grpId="0" animBg="1"/>
      <p:bldP spid="129070" grpId="0" animBg="1"/>
      <p:bldP spid="129071" grpId="0"/>
      <p:bldP spid="129072" grpId="0" build="allAtOnce" animBg="1"/>
      <p:bldP spid="129073" grpId="0"/>
      <p:bldP spid="129074" grpId="0" animBg="1"/>
      <p:bldP spid="129075" grpId="0" animBg="1"/>
      <p:bldP spid="129076" grpId="0" animBg="1"/>
      <p:bldP spid="129077" grpId="0" animBg="1"/>
      <p:bldP spid="129078" grpId="0" animBg="1"/>
      <p:bldP spid="127023" grpId="0"/>
      <p:bldP spid="129080" grpId="0" animBg="1"/>
      <p:bldP spid="129081" grpId="0"/>
      <p:bldP spid="129082" grpId="0"/>
      <p:bldP spid="129083" grpId="0" animBg="1"/>
      <p:bldP spid="129084" grpId="0" animBg="1"/>
      <p:bldP spid="129085" grpId="0" animBg="1"/>
      <p:bldP spid="129086" grpId="0" animBg="1"/>
      <p:bldP spid="60" grpId="0" animBg="1"/>
      <p:bldP spid="61" grpId="0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4841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赋值语句文法的</a:t>
            </a:r>
            <a:b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graphicFrame>
        <p:nvGraphicFramePr>
          <p:cNvPr id="77826" name="表格 77825"/>
          <p:cNvGraphicFramePr/>
          <p:nvPr/>
        </p:nvGraphicFramePr>
        <p:xfrm>
          <a:off x="3986213" y="93663"/>
          <a:ext cx="4618038" cy="5003800"/>
        </p:xfrm>
        <a:graphic>
          <a:graphicData uri="http://schemas.openxmlformats.org/drawingml/2006/table">
            <a:tbl>
              <a:tblPr/>
              <a:tblGrid>
                <a:gridCol w="68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2738">
                <a:tc rowSpan="2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</a:p>
                  </a:txBody>
                  <a:tcPr marL="91444" marR="91444" marT="34291" marB="3429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lang="zh-CN" altLang="en-US" sz="16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lang="zh-CN" altLang="en-US" sz="16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华文楷体" panose="02010600040101010101" pitchFamily="2" charset="-122"/>
                          <a:ea typeface="Times New Roman" panose="02020603050405020304" pitchFamily="18" charset="0"/>
                        </a:rPr>
                        <a:t>$</a:t>
                      </a:r>
                      <a:endParaRPr lang="zh-CN" altLang="en-US" sz="1500" b="1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</a:t>
                      </a:r>
                      <a:endParaRPr lang="zh-CN" altLang="en-US" sz="15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zh-CN" altLang="en-US" sz="15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endParaRPr lang="zh-CN" altLang="en-US" sz="15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s6</a:t>
                      </a:r>
                      <a:endParaRPr lang="zh-CN" altLang="en-US" sz="1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s11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s12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r1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s11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s12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34291" marB="342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5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46" marR="91446" marT="34296" marB="3429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244600" y="1392238"/>
            <a:ext cx="1290638" cy="2220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b="1" noProof="1">
                <a:latin typeface="华文楷体" pitchFamily="2" charset="-122"/>
                <a:ea typeface="华文楷体" pitchFamily="2" charset="-122"/>
              </a:rPr>
              <a:t>文法</a:t>
            </a:r>
            <a:endParaRPr lang="zh-CN" altLang="zh-CN" b="1" noProof="1">
              <a:latin typeface="华文楷体" pitchFamily="2" charset="-122"/>
              <a:cs typeface="Times New Roman" pitchFamily="18" charset="0"/>
            </a:endParaRP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0)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</a:t>
            </a:r>
            <a:r>
              <a:rPr lang="en-US" altLang="zh-CN" sz="1600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′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→S</a:t>
            </a:r>
            <a:endParaRPr lang="en-US" altLang="zh-CN" b="1" i="1" noProof="1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S→L=R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S→R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L→*R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L→</a:t>
            </a: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R→L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1"/>
          <p:cNvGrpSpPr>
            <a:grpSpLocks/>
          </p:cNvGrpSpPr>
          <p:nvPr/>
        </p:nvGrpSpPr>
        <p:grpSpPr bwMode="auto">
          <a:xfrm>
            <a:off x="1476375" y="63500"/>
            <a:ext cx="7823200" cy="5016500"/>
            <a:chOff x="1475656" y="63500"/>
            <a:chExt cx="7824390" cy="5016500"/>
          </a:xfrm>
        </p:grpSpPr>
        <p:sp>
          <p:nvSpPr>
            <p:cNvPr id="45066" name="Text Box 5"/>
            <p:cNvSpPr txBox="1">
              <a:spLocks noChangeArrowheads="1"/>
            </p:cNvSpPr>
            <p:nvPr/>
          </p:nvSpPr>
          <p:spPr bwMode="auto">
            <a:xfrm>
              <a:off x="1475656" y="1041400"/>
              <a:ext cx="1555987" cy="2154238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S</a:t>
              </a:r>
              <a:r>
                <a:rPr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S→· L=R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 · R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L→·*R ,=/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 ·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,=/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 · L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67" name="Text Box 6"/>
            <p:cNvSpPr txBox="1">
              <a:spLocks noChangeArrowheads="1"/>
            </p:cNvSpPr>
            <p:nvPr/>
          </p:nvSpPr>
          <p:spPr bwMode="auto">
            <a:xfrm>
              <a:off x="3334902" y="682625"/>
              <a:ext cx="1224148" cy="708025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→S·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68" name="Line 7"/>
            <p:cNvSpPr>
              <a:spLocks noChangeShapeType="1"/>
            </p:cNvSpPr>
            <p:nvPr/>
          </p:nvSpPr>
          <p:spPr bwMode="auto">
            <a:xfrm flipV="1">
              <a:off x="3056900" y="1273175"/>
              <a:ext cx="288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8"/>
            <p:cNvSpPr txBox="1">
              <a:spLocks noChangeArrowheads="1"/>
            </p:cNvSpPr>
            <p:nvPr/>
          </p:nvSpPr>
          <p:spPr bwMode="auto">
            <a:xfrm>
              <a:off x="3334902" y="1463675"/>
              <a:ext cx="1479775" cy="9382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=R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0" name="Line 9"/>
            <p:cNvSpPr>
              <a:spLocks noChangeShapeType="1"/>
            </p:cNvSpPr>
            <p:nvPr/>
          </p:nvSpPr>
          <p:spPr bwMode="auto">
            <a:xfrm flipV="1">
              <a:off x="3047374" y="1860550"/>
              <a:ext cx="2984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Text Box 10"/>
            <p:cNvSpPr txBox="1">
              <a:spLocks noChangeArrowheads="1"/>
            </p:cNvSpPr>
            <p:nvPr/>
          </p:nvSpPr>
          <p:spPr bwMode="auto">
            <a:xfrm>
              <a:off x="3023561" y="1465263"/>
              <a:ext cx="5032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49" name="Text Box 11"/>
            <p:cNvSpPr txBox="1">
              <a:spLocks noChangeArrowheads="1"/>
            </p:cNvSpPr>
            <p:nvPr/>
          </p:nvSpPr>
          <p:spPr bwMode="auto">
            <a:xfrm>
              <a:off x="3334902" y="2444750"/>
              <a:ext cx="1224148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3" name="Line 12"/>
            <p:cNvSpPr>
              <a:spLocks noChangeShapeType="1"/>
            </p:cNvSpPr>
            <p:nvPr/>
          </p:nvSpPr>
          <p:spPr bwMode="auto">
            <a:xfrm flipV="1">
              <a:off x="3023561" y="2700338"/>
              <a:ext cx="288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Text Box 13"/>
            <p:cNvSpPr txBox="1">
              <a:spLocks noChangeArrowheads="1"/>
            </p:cNvSpPr>
            <p:nvPr/>
          </p:nvSpPr>
          <p:spPr bwMode="auto">
            <a:xfrm>
              <a:off x="2996571" y="2333625"/>
              <a:ext cx="60963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52" name="Text Box 14"/>
            <p:cNvSpPr txBox="1">
              <a:spLocks noChangeArrowheads="1"/>
            </p:cNvSpPr>
            <p:nvPr/>
          </p:nvSpPr>
          <p:spPr bwMode="auto">
            <a:xfrm>
              <a:off x="3346015" y="3236913"/>
              <a:ext cx="1568689" cy="15033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*R 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" name="Text Box 15"/>
            <p:cNvSpPr txBox="1">
              <a:spLocks noChangeArrowheads="1"/>
            </p:cNvSpPr>
            <p:nvPr/>
          </p:nvSpPr>
          <p:spPr bwMode="auto">
            <a:xfrm>
              <a:off x="5289411" y="4281488"/>
              <a:ext cx="1582979" cy="7064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7" name="Text Box 16"/>
            <p:cNvSpPr txBox="1">
              <a:spLocks noChangeArrowheads="1"/>
            </p:cNvSpPr>
            <p:nvPr/>
          </p:nvSpPr>
          <p:spPr bwMode="auto">
            <a:xfrm>
              <a:off x="3061663" y="2932113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5078" name="Text Box 17"/>
            <p:cNvSpPr txBox="1">
              <a:spLocks noChangeArrowheads="1"/>
            </p:cNvSpPr>
            <p:nvPr/>
          </p:nvSpPr>
          <p:spPr bwMode="auto">
            <a:xfrm>
              <a:off x="2704454" y="3687763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5079" name="Line 19"/>
            <p:cNvSpPr>
              <a:spLocks noChangeShapeType="1"/>
            </p:cNvSpPr>
            <p:nvPr/>
          </p:nvSpPr>
          <p:spPr bwMode="auto">
            <a:xfrm flipV="1">
              <a:off x="4814367" y="1924050"/>
              <a:ext cx="430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Text Box 20"/>
            <p:cNvSpPr txBox="1">
              <a:spLocks noChangeArrowheads="1"/>
            </p:cNvSpPr>
            <p:nvPr/>
          </p:nvSpPr>
          <p:spPr bwMode="auto">
            <a:xfrm>
              <a:off x="4809603" y="1595438"/>
              <a:ext cx="4572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59" name="Text Box 21"/>
            <p:cNvSpPr txBox="1">
              <a:spLocks noChangeArrowheads="1"/>
            </p:cNvSpPr>
            <p:nvPr/>
          </p:nvSpPr>
          <p:spPr bwMode="auto">
            <a:xfrm>
              <a:off x="5289411" y="2733675"/>
              <a:ext cx="1654427" cy="7064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2" name="Line 22"/>
            <p:cNvSpPr>
              <a:spLocks noChangeShapeType="1"/>
            </p:cNvSpPr>
            <p:nvPr/>
          </p:nvSpPr>
          <p:spPr bwMode="auto">
            <a:xfrm>
              <a:off x="4933436" y="3308350"/>
              <a:ext cx="3937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Text Box 23"/>
            <p:cNvSpPr txBox="1">
              <a:spLocks noChangeArrowheads="1"/>
            </p:cNvSpPr>
            <p:nvPr/>
          </p:nvSpPr>
          <p:spPr bwMode="auto">
            <a:xfrm>
              <a:off x="4879457" y="2949575"/>
              <a:ext cx="4572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62" name="Text Box 24"/>
            <p:cNvSpPr txBox="1">
              <a:spLocks noChangeArrowheads="1"/>
            </p:cNvSpPr>
            <p:nvPr/>
          </p:nvSpPr>
          <p:spPr bwMode="auto">
            <a:xfrm>
              <a:off x="5289411" y="3525838"/>
              <a:ext cx="1582979" cy="7064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5" name="Line 25"/>
            <p:cNvSpPr>
              <a:spLocks noChangeShapeType="1"/>
            </p:cNvSpPr>
            <p:nvPr/>
          </p:nvSpPr>
          <p:spPr bwMode="auto">
            <a:xfrm>
              <a:off x="4901684" y="3957638"/>
              <a:ext cx="3873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Text Box 26"/>
            <p:cNvSpPr txBox="1">
              <a:spLocks noChangeArrowheads="1"/>
            </p:cNvSpPr>
            <p:nvPr/>
          </p:nvSpPr>
          <p:spPr bwMode="auto">
            <a:xfrm>
              <a:off x="4895333" y="3597275"/>
              <a:ext cx="38102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65" name="Text Box 27"/>
            <p:cNvSpPr txBox="1">
              <a:spLocks noChangeArrowheads="1"/>
            </p:cNvSpPr>
            <p:nvPr/>
          </p:nvSpPr>
          <p:spPr bwMode="auto">
            <a:xfrm>
              <a:off x="7318545" y="63500"/>
              <a:ext cx="1524232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8" name="Line 28"/>
            <p:cNvSpPr>
              <a:spLocks noChangeShapeType="1"/>
            </p:cNvSpPr>
            <p:nvPr/>
          </p:nvSpPr>
          <p:spPr bwMode="auto">
            <a:xfrm flipV="1">
              <a:off x="6954443" y="373257"/>
              <a:ext cx="327891" cy="385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Text Box 29"/>
            <p:cNvSpPr txBox="1">
              <a:spLocks noChangeArrowheads="1"/>
            </p:cNvSpPr>
            <p:nvPr/>
          </p:nvSpPr>
          <p:spPr bwMode="auto">
            <a:xfrm>
              <a:off x="6718374" y="369251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5090" name="Text Box 33"/>
            <p:cNvSpPr txBox="1">
              <a:spLocks noChangeArrowheads="1"/>
            </p:cNvSpPr>
            <p:nvPr/>
          </p:nvSpPr>
          <p:spPr bwMode="auto">
            <a:xfrm>
              <a:off x="3031498" y="896938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5091" name="Line 34"/>
            <p:cNvSpPr>
              <a:spLocks noChangeShapeType="1"/>
            </p:cNvSpPr>
            <p:nvPr/>
          </p:nvSpPr>
          <p:spPr bwMode="auto">
            <a:xfrm flipV="1">
              <a:off x="4911209" y="4564063"/>
              <a:ext cx="377847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Text Box 35"/>
            <p:cNvSpPr txBox="1">
              <a:spLocks noChangeArrowheads="1"/>
            </p:cNvSpPr>
            <p:nvPr/>
          </p:nvSpPr>
          <p:spPr bwMode="auto">
            <a:xfrm>
              <a:off x="4879457" y="4175125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45093" name="Group 36"/>
            <p:cNvGrpSpPr>
              <a:grpSpLocks/>
            </p:cNvGrpSpPr>
            <p:nvPr/>
          </p:nvGrpSpPr>
          <p:grpSpPr bwMode="auto">
            <a:xfrm>
              <a:off x="3045787" y="3975100"/>
              <a:ext cx="290529" cy="269875"/>
              <a:chOff x="2335" y="3249"/>
              <a:chExt cx="183" cy="226"/>
            </a:xfrm>
          </p:grpSpPr>
          <p:sp>
            <p:nvSpPr>
              <p:cNvPr id="45117" name="Line 37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8" name="Line 38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9" name="Line 39"/>
              <p:cNvSpPr>
                <a:spLocks noChangeShapeType="1"/>
              </p:cNvSpPr>
              <p:nvPr/>
            </p:nvSpPr>
            <p:spPr bwMode="auto">
              <a:xfrm>
                <a:off x="2336" y="3475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94" name="Text Box 40"/>
            <p:cNvSpPr txBox="1">
              <a:spLocks noChangeArrowheads="1"/>
            </p:cNvSpPr>
            <p:nvPr/>
          </p:nvSpPr>
          <p:spPr bwMode="auto">
            <a:xfrm>
              <a:off x="3021973" y="3944938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5095" name="Line 41"/>
            <p:cNvSpPr>
              <a:spLocks noChangeShapeType="1"/>
            </p:cNvSpPr>
            <p:nvPr/>
          </p:nvSpPr>
          <p:spPr bwMode="auto">
            <a:xfrm>
              <a:off x="3056900" y="3038475"/>
              <a:ext cx="261954" cy="43338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Line 57"/>
            <p:cNvSpPr>
              <a:spLocks noChangeShapeType="1"/>
            </p:cNvSpPr>
            <p:nvPr/>
          </p:nvSpPr>
          <p:spPr bwMode="auto">
            <a:xfrm flipV="1">
              <a:off x="2771800" y="4872037"/>
              <a:ext cx="2517256" cy="25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Line 59"/>
            <p:cNvSpPr>
              <a:spLocks noChangeShapeType="1"/>
            </p:cNvSpPr>
            <p:nvPr/>
          </p:nvSpPr>
          <p:spPr bwMode="auto">
            <a:xfrm flipH="1" flipV="1">
              <a:off x="2759099" y="3195638"/>
              <a:ext cx="12701" cy="1724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Text Box 32"/>
            <p:cNvSpPr txBox="1">
              <a:spLocks noChangeArrowheads="1"/>
            </p:cNvSpPr>
            <p:nvPr/>
          </p:nvSpPr>
          <p:spPr bwMode="auto">
            <a:xfrm>
              <a:off x="6944918" y="1677862"/>
              <a:ext cx="503327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77" name="Text Box 42"/>
            <p:cNvSpPr txBox="1">
              <a:spLocks noChangeArrowheads="1"/>
            </p:cNvSpPr>
            <p:nvPr/>
          </p:nvSpPr>
          <p:spPr bwMode="auto">
            <a:xfrm>
              <a:off x="7312194" y="844550"/>
              <a:ext cx="1440082" cy="6556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5100" name="Line 43"/>
            <p:cNvSpPr>
              <a:spLocks noChangeShapeType="1"/>
            </p:cNvSpPr>
            <p:nvPr/>
          </p:nvSpPr>
          <p:spPr bwMode="auto">
            <a:xfrm flipV="1">
              <a:off x="6906952" y="1050284"/>
              <a:ext cx="405544" cy="18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1" name="Text Box 44"/>
            <p:cNvSpPr txBox="1">
              <a:spLocks noChangeArrowheads="1"/>
            </p:cNvSpPr>
            <p:nvPr/>
          </p:nvSpPr>
          <p:spPr bwMode="auto">
            <a:xfrm>
              <a:off x="6924342" y="738592"/>
              <a:ext cx="533495" cy="3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80" name="Text Box 45"/>
            <p:cNvSpPr txBox="1">
              <a:spLocks noChangeArrowheads="1"/>
            </p:cNvSpPr>
            <p:nvPr/>
          </p:nvSpPr>
          <p:spPr bwMode="auto">
            <a:xfrm>
              <a:off x="7328071" y="1779588"/>
              <a:ext cx="1416265" cy="15033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zh-CN" altLang="en-US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5103" name="Text Box 46"/>
            <p:cNvSpPr txBox="1">
              <a:spLocks noChangeArrowheads="1"/>
            </p:cNvSpPr>
            <p:nvPr/>
          </p:nvSpPr>
          <p:spPr bwMode="auto">
            <a:xfrm>
              <a:off x="6891381" y="1187474"/>
              <a:ext cx="360425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5104" name="Line 47"/>
            <p:cNvSpPr>
              <a:spLocks noChangeShapeType="1"/>
            </p:cNvSpPr>
            <p:nvPr/>
          </p:nvSpPr>
          <p:spPr bwMode="auto">
            <a:xfrm>
              <a:off x="6940394" y="1406057"/>
              <a:ext cx="385967" cy="371307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Text Box 48"/>
            <p:cNvSpPr txBox="1">
              <a:spLocks noChangeArrowheads="1"/>
            </p:cNvSpPr>
            <p:nvPr/>
          </p:nvSpPr>
          <p:spPr bwMode="auto">
            <a:xfrm>
              <a:off x="7348712" y="3592513"/>
              <a:ext cx="1395624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5106" name="Line 49"/>
            <p:cNvSpPr>
              <a:spLocks noChangeShapeType="1"/>
            </p:cNvSpPr>
            <p:nvPr/>
          </p:nvSpPr>
          <p:spPr bwMode="auto">
            <a:xfrm>
              <a:off x="6924342" y="1689736"/>
              <a:ext cx="401956" cy="183610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50"/>
            <p:cNvSpPr txBox="1">
              <a:spLocks noChangeArrowheads="1"/>
            </p:cNvSpPr>
            <p:nvPr/>
          </p:nvSpPr>
          <p:spPr bwMode="auto">
            <a:xfrm>
              <a:off x="7348712" y="4371975"/>
              <a:ext cx="1403563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13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5108" name="Freeform 51"/>
            <p:cNvSpPr>
              <a:spLocks noChangeArrowheads="1"/>
            </p:cNvSpPr>
            <p:nvPr/>
          </p:nvSpPr>
          <p:spPr bwMode="auto">
            <a:xfrm>
              <a:off x="8723948" y="3188062"/>
              <a:ext cx="360425" cy="1612802"/>
            </a:xfrm>
            <a:custGeom>
              <a:avLst/>
              <a:gdLst>
                <a:gd name="T0" fmla="*/ 0 w 416"/>
                <a:gd name="T1" fmla="*/ 0 h 862"/>
                <a:gd name="T2" fmla="*/ 2147483646 w 416"/>
                <a:gd name="T3" fmla="*/ 2147483646 h 862"/>
                <a:gd name="T4" fmla="*/ 2147483646 w 416"/>
                <a:gd name="T5" fmla="*/ 2147483646 h 862"/>
                <a:gd name="T6" fmla="*/ 0 60000 65536"/>
                <a:gd name="T7" fmla="*/ 0 60000 65536"/>
                <a:gd name="T8" fmla="*/ 0 60000 65536"/>
                <a:gd name="T9" fmla="*/ 0 w 416"/>
                <a:gd name="T10" fmla="*/ 0 h 862"/>
                <a:gd name="T11" fmla="*/ 416 w 416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862">
                  <a:moveTo>
                    <a:pt x="0" y="0"/>
                  </a:moveTo>
                  <a:cubicBezTo>
                    <a:pt x="200" y="177"/>
                    <a:pt x="400" y="355"/>
                    <a:pt x="408" y="499"/>
                  </a:cubicBezTo>
                  <a:cubicBezTo>
                    <a:pt x="416" y="643"/>
                    <a:pt x="231" y="752"/>
                    <a:pt x="46" y="8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Text Box 52"/>
            <p:cNvSpPr txBox="1">
              <a:spLocks noChangeArrowheads="1"/>
            </p:cNvSpPr>
            <p:nvPr/>
          </p:nvSpPr>
          <p:spPr bwMode="auto">
            <a:xfrm>
              <a:off x="8842765" y="2979448"/>
              <a:ext cx="457281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5110" name="Freeform 53"/>
            <p:cNvSpPr>
              <a:spLocks noChangeArrowheads="1"/>
            </p:cNvSpPr>
            <p:nvPr/>
          </p:nvSpPr>
          <p:spPr bwMode="auto">
            <a:xfrm>
              <a:off x="8746431" y="2015087"/>
              <a:ext cx="360425" cy="353990"/>
            </a:xfrm>
            <a:custGeom>
              <a:avLst/>
              <a:gdLst>
                <a:gd name="T0" fmla="*/ 0 w 227"/>
                <a:gd name="T1" fmla="*/ 0 h 227"/>
                <a:gd name="T2" fmla="*/ 2147483646 w 227"/>
                <a:gd name="T3" fmla="*/ 2147483646 h 227"/>
                <a:gd name="T4" fmla="*/ 0 w 227"/>
                <a:gd name="T5" fmla="*/ 2147483646 h 227"/>
                <a:gd name="T6" fmla="*/ 0 60000 65536"/>
                <a:gd name="T7" fmla="*/ 0 60000 65536"/>
                <a:gd name="T8" fmla="*/ 0 60000 65536"/>
                <a:gd name="T9" fmla="*/ 0 w 227"/>
                <a:gd name="T10" fmla="*/ 0 h 227"/>
                <a:gd name="T11" fmla="*/ 227 w 22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227">
                  <a:moveTo>
                    <a:pt x="0" y="0"/>
                  </a:moveTo>
                  <a:cubicBezTo>
                    <a:pt x="113" y="3"/>
                    <a:pt x="227" y="7"/>
                    <a:pt x="227" y="45"/>
                  </a:cubicBezTo>
                  <a:cubicBezTo>
                    <a:pt x="227" y="83"/>
                    <a:pt x="113" y="155"/>
                    <a:pt x="0" y="2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Text Box 54"/>
            <p:cNvSpPr txBox="1">
              <a:spLocks noChangeArrowheads="1"/>
            </p:cNvSpPr>
            <p:nvPr/>
          </p:nvSpPr>
          <p:spPr bwMode="auto">
            <a:xfrm>
              <a:off x="8714675" y="1996038"/>
              <a:ext cx="533495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5112" name="Text Box 55"/>
            <p:cNvSpPr txBox="1">
              <a:spLocks noChangeArrowheads="1"/>
            </p:cNvSpPr>
            <p:nvPr/>
          </p:nvSpPr>
          <p:spPr bwMode="auto">
            <a:xfrm>
              <a:off x="7858813" y="1420009"/>
              <a:ext cx="381068" cy="368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5113" name="Line 56"/>
            <p:cNvSpPr>
              <a:spLocks noChangeShapeType="1"/>
            </p:cNvSpPr>
            <p:nvPr/>
          </p:nvSpPr>
          <p:spPr bwMode="auto">
            <a:xfrm flipV="1">
              <a:off x="7866454" y="1492013"/>
              <a:ext cx="0" cy="269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" name="Line 56"/>
            <p:cNvSpPr>
              <a:spLocks noChangeShapeType="1"/>
            </p:cNvSpPr>
            <p:nvPr/>
          </p:nvSpPr>
          <p:spPr bwMode="auto">
            <a:xfrm flipH="1">
              <a:off x="7976011" y="3292103"/>
              <a:ext cx="9527" cy="317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" name="Text Box 17"/>
            <p:cNvSpPr txBox="1">
              <a:spLocks noChangeArrowheads="1"/>
            </p:cNvSpPr>
            <p:nvPr/>
          </p:nvSpPr>
          <p:spPr bwMode="auto">
            <a:xfrm>
              <a:off x="7984558" y="3285174"/>
              <a:ext cx="533495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56" name="Text Box 18"/>
            <p:cNvSpPr txBox="1">
              <a:spLocks noChangeArrowheads="1"/>
            </p:cNvSpPr>
            <p:nvPr/>
          </p:nvSpPr>
          <p:spPr bwMode="auto">
            <a:xfrm>
              <a:off x="5289411" y="771525"/>
              <a:ext cx="1649664" cy="16319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107950" y="1012825"/>
            <a:ext cx="1290638" cy="1908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0)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</a:t>
            </a:r>
            <a:r>
              <a:rPr lang="en-US" altLang="zh-CN" sz="16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′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→S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S→L=R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2)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3)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L→*R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4)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</a:t>
            </a: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id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5)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R→L</a:t>
            </a:r>
          </a:p>
        </p:txBody>
      </p:sp>
      <p:sp>
        <p:nvSpPr>
          <p:cNvPr id="62" name="Rectangle 45"/>
          <p:cNvSpPr>
            <a:spLocks noChangeArrowheads="1"/>
          </p:cNvSpPr>
          <p:nvPr/>
        </p:nvSpPr>
        <p:spPr bwMode="auto">
          <a:xfrm>
            <a:off x="34925" y="4279900"/>
            <a:ext cx="2609850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 { =,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 { =,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}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53288" y="811213"/>
            <a:ext cx="1558925" cy="7921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281863" y="4349750"/>
            <a:ext cx="1527175" cy="7524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85038" y="3552825"/>
            <a:ext cx="1527175" cy="7381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290888" y="1443038"/>
            <a:ext cx="1582737" cy="996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107950" y="1012825"/>
            <a:ext cx="1290638" cy="1908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0)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</a:t>
            </a:r>
            <a:r>
              <a:rPr lang="en-US" altLang="zh-CN" sz="16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′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→S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S→L=R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2)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3)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L→*R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4)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</a:t>
            </a: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id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5)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R→L</a:t>
            </a:r>
          </a:p>
        </p:txBody>
      </p:sp>
      <p:sp>
        <p:nvSpPr>
          <p:cNvPr id="65" name="矩形 64"/>
          <p:cNvSpPr/>
          <p:nvPr/>
        </p:nvSpPr>
        <p:spPr>
          <a:xfrm>
            <a:off x="7283450" y="1708150"/>
            <a:ext cx="1525588" cy="162401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237163" y="3457575"/>
            <a:ext cx="1711325" cy="8143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3357563"/>
            <a:ext cx="2687637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矩形 63"/>
          <p:cNvSpPr/>
          <p:nvPr/>
        </p:nvSpPr>
        <p:spPr>
          <a:xfrm>
            <a:off x="-31750" y="3090863"/>
            <a:ext cx="74612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12" name="组合 67"/>
          <p:cNvGrpSpPr>
            <a:grpSpLocks/>
          </p:cNvGrpSpPr>
          <p:nvPr/>
        </p:nvGrpSpPr>
        <p:grpSpPr bwMode="auto">
          <a:xfrm>
            <a:off x="1476375" y="63500"/>
            <a:ext cx="7823200" cy="5016500"/>
            <a:chOff x="1475656" y="63500"/>
            <a:chExt cx="7824390" cy="5016500"/>
          </a:xfrm>
        </p:grpSpPr>
        <p:sp>
          <p:nvSpPr>
            <p:cNvPr id="47116" name="Text Box 5"/>
            <p:cNvSpPr txBox="1">
              <a:spLocks noChangeArrowheads="1"/>
            </p:cNvSpPr>
            <p:nvPr/>
          </p:nvSpPr>
          <p:spPr bwMode="auto">
            <a:xfrm>
              <a:off x="1475656" y="1041400"/>
              <a:ext cx="1555987" cy="2154238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S</a:t>
              </a:r>
              <a:r>
                <a:rPr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S→· L=R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 · R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L→·*R ,=/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 ·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,=/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 · L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7" name="Text Box 6"/>
            <p:cNvSpPr txBox="1">
              <a:spLocks noChangeArrowheads="1"/>
            </p:cNvSpPr>
            <p:nvPr/>
          </p:nvSpPr>
          <p:spPr bwMode="auto">
            <a:xfrm>
              <a:off x="3334902" y="682625"/>
              <a:ext cx="1224148" cy="708025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→S·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8" name="Line 7"/>
            <p:cNvSpPr>
              <a:spLocks noChangeShapeType="1"/>
            </p:cNvSpPr>
            <p:nvPr/>
          </p:nvSpPr>
          <p:spPr bwMode="auto">
            <a:xfrm flipV="1">
              <a:off x="3056900" y="1273175"/>
              <a:ext cx="288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3334902" y="1463675"/>
              <a:ext cx="1479775" cy="9382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=R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0" name="Line 9"/>
            <p:cNvSpPr>
              <a:spLocks noChangeShapeType="1"/>
            </p:cNvSpPr>
            <p:nvPr/>
          </p:nvSpPr>
          <p:spPr bwMode="auto">
            <a:xfrm flipV="1">
              <a:off x="3047374" y="1860550"/>
              <a:ext cx="2984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3023561" y="1465263"/>
              <a:ext cx="5032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7" name="Text Box 11"/>
            <p:cNvSpPr txBox="1">
              <a:spLocks noChangeArrowheads="1"/>
            </p:cNvSpPr>
            <p:nvPr/>
          </p:nvSpPr>
          <p:spPr bwMode="auto">
            <a:xfrm>
              <a:off x="3334902" y="2444750"/>
              <a:ext cx="1224148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3" name="Line 12"/>
            <p:cNvSpPr>
              <a:spLocks noChangeShapeType="1"/>
            </p:cNvSpPr>
            <p:nvPr/>
          </p:nvSpPr>
          <p:spPr bwMode="auto">
            <a:xfrm flipV="1">
              <a:off x="3023561" y="2700338"/>
              <a:ext cx="288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Text Box 13"/>
            <p:cNvSpPr txBox="1">
              <a:spLocks noChangeArrowheads="1"/>
            </p:cNvSpPr>
            <p:nvPr/>
          </p:nvSpPr>
          <p:spPr bwMode="auto">
            <a:xfrm>
              <a:off x="2996571" y="2333625"/>
              <a:ext cx="60963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3346015" y="3236913"/>
              <a:ext cx="1568689" cy="15033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*R 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5289411" y="4281488"/>
              <a:ext cx="1582979" cy="7064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7" name="Text Box 16"/>
            <p:cNvSpPr txBox="1">
              <a:spLocks noChangeArrowheads="1"/>
            </p:cNvSpPr>
            <p:nvPr/>
          </p:nvSpPr>
          <p:spPr bwMode="auto">
            <a:xfrm>
              <a:off x="3061663" y="2932113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128" name="Text Box 17"/>
            <p:cNvSpPr txBox="1">
              <a:spLocks noChangeArrowheads="1"/>
            </p:cNvSpPr>
            <p:nvPr/>
          </p:nvSpPr>
          <p:spPr bwMode="auto">
            <a:xfrm>
              <a:off x="2704454" y="3687763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7129" name="Line 19"/>
            <p:cNvSpPr>
              <a:spLocks noChangeShapeType="1"/>
            </p:cNvSpPr>
            <p:nvPr/>
          </p:nvSpPr>
          <p:spPr bwMode="auto">
            <a:xfrm flipV="1">
              <a:off x="4814367" y="1924050"/>
              <a:ext cx="430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20"/>
            <p:cNvSpPr txBox="1">
              <a:spLocks noChangeArrowheads="1"/>
            </p:cNvSpPr>
            <p:nvPr/>
          </p:nvSpPr>
          <p:spPr bwMode="auto">
            <a:xfrm>
              <a:off x="4809603" y="1595438"/>
              <a:ext cx="4572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5289411" y="2733675"/>
              <a:ext cx="1654427" cy="7064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2" name="Line 22"/>
            <p:cNvSpPr>
              <a:spLocks noChangeShapeType="1"/>
            </p:cNvSpPr>
            <p:nvPr/>
          </p:nvSpPr>
          <p:spPr bwMode="auto">
            <a:xfrm>
              <a:off x="4933436" y="3308350"/>
              <a:ext cx="3937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Text Box 23"/>
            <p:cNvSpPr txBox="1">
              <a:spLocks noChangeArrowheads="1"/>
            </p:cNvSpPr>
            <p:nvPr/>
          </p:nvSpPr>
          <p:spPr bwMode="auto">
            <a:xfrm>
              <a:off x="4879457" y="2949575"/>
              <a:ext cx="4572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5289411" y="3525838"/>
              <a:ext cx="1582979" cy="7064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5" name="Line 25"/>
            <p:cNvSpPr>
              <a:spLocks noChangeShapeType="1"/>
            </p:cNvSpPr>
            <p:nvPr/>
          </p:nvSpPr>
          <p:spPr bwMode="auto">
            <a:xfrm>
              <a:off x="4901684" y="3957638"/>
              <a:ext cx="3873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Text Box 26"/>
            <p:cNvSpPr txBox="1">
              <a:spLocks noChangeArrowheads="1"/>
            </p:cNvSpPr>
            <p:nvPr/>
          </p:nvSpPr>
          <p:spPr bwMode="auto">
            <a:xfrm>
              <a:off x="4895333" y="3597275"/>
              <a:ext cx="38102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93" name="Text Box 27"/>
            <p:cNvSpPr txBox="1">
              <a:spLocks noChangeArrowheads="1"/>
            </p:cNvSpPr>
            <p:nvPr/>
          </p:nvSpPr>
          <p:spPr bwMode="auto">
            <a:xfrm>
              <a:off x="7318545" y="63500"/>
              <a:ext cx="1524232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8" name="Line 28"/>
            <p:cNvSpPr>
              <a:spLocks noChangeShapeType="1"/>
            </p:cNvSpPr>
            <p:nvPr/>
          </p:nvSpPr>
          <p:spPr bwMode="auto">
            <a:xfrm flipV="1">
              <a:off x="6954443" y="373257"/>
              <a:ext cx="327891" cy="385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Text Box 29"/>
            <p:cNvSpPr txBox="1">
              <a:spLocks noChangeArrowheads="1"/>
            </p:cNvSpPr>
            <p:nvPr/>
          </p:nvSpPr>
          <p:spPr bwMode="auto">
            <a:xfrm>
              <a:off x="6718374" y="369251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7140" name="Text Box 33"/>
            <p:cNvSpPr txBox="1">
              <a:spLocks noChangeArrowheads="1"/>
            </p:cNvSpPr>
            <p:nvPr/>
          </p:nvSpPr>
          <p:spPr bwMode="auto">
            <a:xfrm>
              <a:off x="3031498" y="896938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41" name="Line 34"/>
            <p:cNvSpPr>
              <a:spLocks noChangeShapeType="1"/>
            </p:cNvSpPr>
            <p:nvPr/>
          </p:nvSpPr>
          <p:spPr bwMode="auto">
            <a:xfrm flipV="1">
              <a:off x="4911209" y="4564063"/>
              <a:ext cx="377847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Text Box 35"/>
            <p:cNvSpPr txBox="1">
              <a:spLocks noChangeArrowheads="1"/>
            </p:cNvSpPr>
            <p:nvPr/>
          </p:nvSpPr>
          <p:spPr bwMode="auto">
            <a:xfrm>
              <a:off x="4879457" y="4175125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47143" name="Group 36"/>
            <p:cNvGrpSpPr>
              <a:grpSpLocks/>
            </p:cNvGrpSpPr>
            <p:nvPr/>
          </p:nvGrpSpPr>
          <p:grpSpPr bwMode="auto">
            <a:xfrm>
              <a:off x="3045787" y="3975100"/>
              <a:ext cx="290529" cy="269875"/>
              <a:chOff x="2335" y="3249"/>
              <a:chExt cx="183" cy="226"/>
            </a:xfrm>
          </p:grpSpPr>
          <p:sp>
            <p:nvSpPr>
              <p:cNvPr id="47167" name="Line 37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8" name="Line 38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9" name="Line 39"/>
              <p:cNvSpPr>
                <a:spLocks noChangeShapeType="1"/>
              </p:cNvSpPr>
              <p:nvPr/>
            </p:nvSpPr>
            <p:spPr bwMode="auto">
              <a:xfrm>
                <a:off x="2336" y="3475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44" name="Text Box 40"/>
            <p:cNvSpPr txBox="1">
              <a:spLocks noChangeArrowheads="1"/>
            </p:cNvSpPr>
            <p:nvPr/>
          </p:nvSpPr>
          <p:spPr bwMode="auto">
            <a:xfrm>
              <a:off x="3021973" y="3944938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>
              <a:off x="3056900" y="3038475"/>
              <a:ext cx="261954" cy="43338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57"/>
            <p:cNvSpPr>
              <a:spLocks noChangeShapeType="1"/>
            </p:cNvSpPr>
            <p:nvPr/>
          </p:nvSpPr>
          <p:spPr bwMode="auto">
            <a:xfrm flipV="1">
              <a:off x="2759099" y="4872037"/>
              <a:ext cx="2529957" cy="2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Line 59"/>
            <p:cNvSpPr>
              <a:spLocks noChangeShapeType="1"/>
            </p:cNvSpPr>
            <p:nvPr/>
          </p:nvSpPr>
          <p:spPr bwMode="auto">
            <a:xfrm flipH="1" flipV="1">
              <a:off x="2759099" y="3195638"/>
              <a:ext cx="12701" cy="1724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Text Box 32"/>
            <p:cNvSpPr txBox="1">
              <a:spLocks noChangeArrowheads="1"/>
            </p:cNvSpPr>
            <p:nvPr/>
          </p:nvSpPr>
          <p:spPr bwMode="auto">
            <a:xfrm>
              <a:off x="6944918" y="1677862"/>
              <a:ext cx="503327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05" name="Text Box 42"/>
            <p:cNvSpPr txBox="1">
              <a:spLocks noChangeArrowheads="1"/>
            </p:cNvSpPr>
            <p:nvPr/>
          </p:nvSpPr>
          <p:spPr bwMode="auto">
            <a:xfrm>
              <a:off x="7312194" y="844550"/>
              <a:ext cx="1440082" cy="6556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7150" name="Line 43"/>
            <p:cNvSpPr>
              <a:spLocks noChangeShapeType="1"/>
            </p:cNvSpPr>
            <p:nvPr/>
          </p:nvSpPr>
          <p:spPr bwMode="auto">
            <a:xfrm flipV="1">
              <a:off x="6906952" y="1050284"/>
              <a:ext cx="405544" cy="18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Text Box 44"/>
            <p:cNvSpPr txBox="1">
              <a:spLocks noChangeArrowheads="1"/>
            </p:cNvSpPr>
            <p:nvPr/>
          </p:nvSpPr>
          <p:spPr bwMode="auto">
            <a:xfrm>
              <a:off x="6924342" y="738592"/>
              <a:ext cx="533495" cy="3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7328071" y="1779588"/>
              <a:ext cx="1416265" cy="15033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zh-CN" altLang="en-US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7153" name="Text Box 46"/>
            <p:cNvSpPr txBox="1">
              <a:spLocks noChangeArrowheads="1"/>
            </p:cNvSpPr>
            <p:nvPr/>
          </p:nvSpPr>
          <p:spPr bwMode="auto">
            <a:xfrm>
              <a:off x="6891381" y="1187474"/>
              <a:ext cx="360425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154" name="Line 47"/>
            <p:cNvSpPr>
              <a:spLocks noChangeShapeType="1"/>
            </p:cNvSpPr>
            <p:nvPr/>
          </p:nvSpPr>
          <p:spPr bwMode="auto">
            <a:xfrm>
              <a:off x="6940394" y="1406057"/>
              <a:ext cx="385967" cy="371307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48"/>
            <p:cNvSpPr txBox="1">
              <a:spLocks noChangeArrowheads="1"/>
            </p:cNvSpPr>
            <p:nvPr/>
          </p:nvSpPr>
          <p:spPr bwMode="auto">
            <a:xfrm>
              <a:off x="7348712" y="3592513"/>
              <a:ext cx="1395624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7156" name="Line 49"/>
            <p:cNvSpPr>
              <a:spLocks noChangeShapeType="1"/>
            </p:cNvSpPr>
            <p:nvPr/>
          </p:nvSpPr>
          <p:spPr bwMode="auto">
            <a:xfrm>
              <a:off x="6924342" y="1689736"/>
              <a:ext cx="401956" cy="183610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7348712" y="4371975"/>
              <a:ext cx="1403563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13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7158" name="Freeform 51"/>
            <p:cNvSpPr>
              <a:spLocks noChangeArrowheads="1"/>
            </p:cNvSpPr>
            <p:nvPr/>
          </p:nvSpPr>
          <p:spPr bwMode="auto">
            <a:xfrm>
              <a:off x="8723948" y="3188062"/>
              <a:ext cx="360425" cy="1612802"/>
            </a:xfrm>
            <a:custGeom>
              <a:avLst/>
              <a:gdLst>
                <a:gd name="T0" fmla="*/ 0 w 416"/>
                <a:gd name="T1" fmla="*/ 0 h 862"/>
                <a:gd name="T2" fmla="*/ 2147483646 w 416"/>
                <a:gd name="T3" fmla="*/ 2147483646 h 862"/>
                <a:gd name="T4" fmla="*/ 2147483646 w 416"/>
                <a:gd name="T5" fmla="*/ 2147483646 h 862"/>
                <a:gd name="T6" fmla="*/ 0 60000 65536"/>
                <a:gd name="T7" fmla="*/ 0 60000 65536"/>
                <a:gd name="T8" fmla="*/ 0 60000 65536"/>
                <a:gd name="T9" fmla="*/ 0 w 416"/>
                <a:gd name="T10" fmla="*/ 0 h 862"/>
                <a:gd name="T11" fmla="*/ 416 w 416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862">
                  <a:moveTo>
                    <a:pt x="0" y="0"/>
                  </a:moveTo>
                  <a:cubicBezTo>
                    <a:pt x="200" y="177"/>
                    <a:pt x="400" y="355"/>
                    <a:pt x="408" y="499"/>
                  </a:cubicBezTo>
                  <a:cubicBezTo>
                    <a:pt x="416" y="643"/>
                    <a:pt x="231" y="752"/>
                    <a:pt x="46" y="8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Text Box 52"/>
            <p:cNvSpPr txBox="1">
              <a:spLocks noChangeArrowheads="1"/>
            </p:cNvSpPr>
            <p:nvPr/>
          </p:nvSpPr>
          <p:spPr bwMode="auto">
            <a:xfrm>
              <a:off x="8842765" y="2979448"/>
              <a:ext cx="457281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7160" name="Freeform 53"/>
            <p:cNvSpPr>
              <a:spLocks noChangeArrowheads="1"/>
            </p:cNvSpPr>
            <p:nvPr/>
          </p:nvSpPr>
          <p:spPr bwMode="auto">
            <a:xfrm>
              <a:off x="8746431" y="2015087"/>
              <a:ext cx="360425" cy="353990"/>
            </a:xfrm>
            <a:custGeom>
              <a:avLst/>
              <a:gdLst>
                <a:gd name="T0" fmla="*/ 0 w 227"/>
                <a:gd name="T1" fmla="*/ 0 h 227"/>
                <a:gd name="T2" fmla="*/ 2147483646 w 227"/>
                <a:gd name="T3" fmla="*/ 2147483646 h 227"/>
                <a:gd name="T4" fmla="*/ 0 w 227"/>
                <a:gd name="T5" fmla="*/ 2147483646 h 227"/>
                <a:gd name="T6" fmla="*/ 0 60000 65536"/>
                <a:gd name="T7" fmla="*/ 0 60000 65536"/>
                <a:gd name="T8" fmla="*/ 0 60000 65536"/>
                <a:gd name="T9" fmla="*/ 0 w 227"/>
                <a:gd name="T10" fmla="*/ 0 h 227"/>
                <a:gd name="T11" fmla="*/ 227 w 22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227">
                  <a:moveTo>
                    <a:pt x="0" y="0"/>
                  </a:moveTo>
                  <a:cubicBezTo>
                    <a:pt x="113" y="3"/>
                    <a:pt x="227" y="7"/>
                    <a:pt x="227" y="45"/>
                  </a:cubicBezTo>
                  <a:cubicBezTo>
                    <a:pt x="227" y="83"/>
                    <a:pt x="113" y="155"/>
                    <a:pt x="0" y="2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Text Box 54"/>
            <p:cNvSpPr txBox="1">
              <a:spLocks noChangeArrowheads="1"/>
            </p:cNvSpPr>
            <p:nvPr/>
          </p:nvSpPr>
          <p:spPr bwMode="auto">
            <a:xfrm>
              <a:off x="8714675" y="1996038"/>
              <a:ext cx="533495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162" name="Text Box 55"/>
            <p:cNvSpPr txBox="1">
              <a:spLocks noChangeArrowheads="1"/>
            </p:cNvSpPr>
            <p:nvPr/>
          </p:nvSpPr>
          <p:spPr bwMode="auto">
            <a:xfrm>
              <a:off x="7858813" y="1420009"/>
              <a:ext cx="381068" cy="368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7163" name="Line 56"/>
            <p:cNvSpPr>
              <a:spLocks noChangeShapeType="1"/>
            </p:cNvSpPr>
            <p:nvPr/>
          </p:nvSpPr>
          <p:spPr bwMode="auto">
            <a:xfrm flipV="1">
              <a:off x="7866454" y="1492013"/>
              <a:ext cx="0" cy="269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Line 56"/>
            <p:cNvSpPr>
              <a:spLocks noChangeShapeType="1"/>
            </p:cNvSpPr>
            <p:nvPr/>
          </p:nvSpPr>
          <p:spPr bwMode="auto">
            <a:xfrm flipH="1">
              <a:off x="7976011" y="3292103"/>
              <a:ext cx="9527" cy="317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Text Box 17"/>
            <p:cNvSpPr txBox="1">
              <a:spLocks noChangeArrowheads="1"/>
            </p:cNvSpPr>
            <p:nvPr/>
          </p:nvSpPr>
          <p:spPr bwMode="auto">
            <a:xfrm>
              <a:off x="7984558" y="3285174"/>
              <a:ext cx="533495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5289411" y="771525"/>
              <a:ext cx="1649664" cy="16319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7253288" y="811213"/>
            <a:ext cx="1558925" cy="7921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7281863" y="4349750"/>
            <a:ext cx="1527175" cy="7524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85038" y="3552825"/>
            <a:ext cx="1527175" cy="7381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4" grpId="0"/>
      <p:bldP spid="64" grpId="1"/>
      <p:bldP spid="64" grpId="2"/>
      <p:bldP spid="127" grpId="0" animBg="1"/>
      <p:bldP spid="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107950" y="1012825"/>
            <a:ext cx="1290638" cy="1908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0)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</a:t>
            </a:r>
            <a:r>
              <a:rPr lang="en-US" altLang="zh-CN" sz="16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′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→S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S→L=R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2)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3)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L→*R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4)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</a:t>
            </a: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id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5)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R→L</a:t>
            </a:r>
          </a:p>
        </p:txBody>
      </p:sp>
      <p:sp>
        <p:nvSpPr>
          <p:cNvPr id="66" name="矩形 65"/>
          <p:cNvSpPr/>
          <p:nvPr/>
        </p:nvSpPr>
        <p:spPr>
          <a:xfrm>
            <a:off x="5237163" y="3457575"/>
            <a:ext cx="1711325" cy="8143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03188" y="3767138"/>
            <a:ext cx="2520950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如果除</a:t>
            </a:r>
            <a:r>
              <a:rPr lang="zh-CN" altLang="en-US" b="1" noProof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展望符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外，两个</a:t>
            </a:r>
            <a:r>
              <a:rPr lang="en-US" altLang="zh-CN" b="1" i="1" noProof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</a:rPr>
              <a:t>LR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</a:rPr>
              <a:t>(1)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项目集是相同的，则称这两个</a:t>
            </a:r>
            <a:r>
              <a:rPr lang="en-US" altLang="zh-CN" b="1" i="1" noProof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</a:rPr>
              <a:t>LR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</a:rPr>
              <a:t>(1)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项目集是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同心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的</a:t>
            </a:r>
            <a:endParaRPr lang="zh-CN" altLang="en-US" b="1" noProof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49158" name="组合 62"/>
          <p:cNvGrpSpPr>
            <a:grpSpLocks/>
          </p:cNvGrpSpPr>
          <p:nvPr/>
        </p:nvGrpSpPr>
        <p:grpSpPr bwMode="auto">
          <a:xfrm>
            <a:off x="1476375" y="63500"/>
            <a:ext cx="7823200" cy="5016500"/>
            <a:chOff x="1475656" y="63500"/>
            <a:chExt cx="7824390" cy="5016500"/>
          </a:xfrm>
        </p:grpSpPr>
        <p:sp>
          <p:nvSpPr>
            <p:cNvPr id="49166" name="Text Box 5"/>
            <p:cNvSpPr txBox="1">
              <a:spLocks noChangeArrowheads="1"/>
            </p:cNvSpPr>
            <p:nvPr/>
          </p:nvSpPr>
          <p:spPr bwMode="auto">
            <a:xfrm>
              <a:off x="1475656" y="1041400"/>
              <a:ext cx="1555987" cy="2154238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S</a:t>
              </a:r>
              <a:r>
                <a:rPr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S→· L=R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 · R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L→·*R ,=/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 ·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,=/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 · L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67" name="Text Box 6"/>
            <p:cNvSpPr txBox="1">
              <a:spLocks noChangeArrowheads="1"/>
            </p:cNvSpPr>
            <p:nvPr/>
          </p:nvSpPr>
          <p:spPr bwMode="auto">
            <a:xfrm>
              <a:off x="3334902" y="682625"/>
              <a:ext cx="1224148" cy="708025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→S·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68" name="Line 7"/>
            <p:cNvSpPr>
              <a:spLocks noChangeShapeType="1"/>
            </p:cNvSpPr>
            <p:nvPr/>
          </p:nvSpPr>
          <p:spPr bwMode="auto">
            <a:xfrm flipV="1">
              <a:off x="3056900" y="1273175"/>
              <a:ext cx="288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3334902" y="1463675"/>
              <a:ext cx="1479775" cy="9382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=R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70" name="Line 9"/>
            <p:cNvSpPr>
              <a:spLocks noChangeShapeType="1"/>
            </p:cNvSpPr>
            <p:nvPr/>
          </p:nvSpPr>
          <p:spPr bwMode="auto">
            <a:xfrm flipV="1">
              <a:off x="3047374" y="1860550"/>
              <a:ext cx="2984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Text Box 10"/>
            <p:cNvSpPr txBox="1">
              <a:spLocks noChangeArrowheads="1"/>
            </p:cNvSpPr>
            <p:nvPr/>
          </p:nvSpPr>
          <p:spPr bwMode="auto">
            <a:xfrm>
              <a:off x="3023561" y="1465263"/>
              <a:ext cx="5032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3334902" y="2444750"/>
              <a:ext cx="1224148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73" name="Line 12"/>
            <p:cNvSpPr>
              <a:spLocks noChangeShapeType="1"/>
            </p:cNvSpPr>
            <p:nvPr/>
          </p:nvSpPr>
          <p:spPr bwMode="auto">
            <a:xfrm flipV="1">
              <a:off x="3023561" y="2700338"/>
              <a:ext cx="288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Text Box 13"/>
            <p:cNvSpPr txBox="1">
              <a:spLocks noChangeArrowheads="1"/>
            </p:cNvSpPr>
            <p:nvPr/>
          </p:nvSpPr>
          <p:spPr bwMode="auto">
            <a:xfrm>
              <a:off x="2996571" y="2333625"/>
              <a:ext cx="60963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3346015" y="3236913"/>
              <a:ext cx="1568689" cy="15033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*R 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5289411" y="4281488"/>
              <a:ext cx="1582979" cy="7064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77" name="Text Box 16"/>
            <p:cNvSpPr txBox="1">
              <a:spLocks noChangeArrowheads="1"/>
            </p:cNvSpPr>
            <p:nvPr/>
          </p:nvSpPr>
          <p:spPr bwMode="auto">
            <a:xfrm>
              <a:off x="3061663" y="2932113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9178" name="Text Box 17"/>
            <p:cNvSpPr txBox="1">
              <a:spLocks noChangeArrowheads="1"/>
            </p:cNvSpPr>
            <p:nvPr/>
          </p:nvSpPr>
          <p:spPr bwMode="auto">
            <a:xfrm>
              <a:off x="2704454" y="3687763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9179" name="Line 19"/>
            <p:cNvSpPr>
              <a:spLocks noChangeShapeType="1"/>
            </p:cNvSpPr>
            <p:nvPr/>
          </p:nvSpPr>
          <p:spPr bwMode="auto">
            <a:xfrm flipV="1">
              <a:off x="4814367" y="1924050"/>
              <a:ext cx="430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Text Box 20"/>
            <p:cNvSpPr txBox="1">
              <a:spLocks noChangeArrowheads="1"/>
            </p:cNvSpPr>
            <p:nvPr/>
          </p:nvSpPr>
          <p:spPr bwMode="auto">
            <a:xfrm>
              <a:off x="4809603" y="1595438"/>
              <a:ext cx="4572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5289411" y="2733675"/>
              <a:ext cx="1654427" cy="7064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82" name="Line 22"/>
            <p:cNvSpPr>
              <a:spLocks noChangeShapeType="1"/>
            </p:cNvSpPr>
            <p:nvPr/>
          </p:nvSpPr>
          <p:spPr bwMode="auto">
            <a:xfrm>
              <a:off x="4933436" y="3308350"/>
              <a:ext cx="3937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Text Box 23"/>
            <p:cNvSpPr txBox="1">
              <a:spLocks noChangeArrowheads="1"/>
            </p:cNvSpPr>
            <p:nvPr/>
          </p:nvSpPr>
          <p:spPr bwMode="auto">
            <a:xfrm>
              <a:off x="4879457" y="2949575"/>
              <a:ext cx="4572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5289411" y="3525838"/>
              <a:ext cx="1582979" cy="7064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85" name="Line 25"/>
            <p:cNvSpPr>
              <a:spLocks noChangeShapeType="1"/>
            </p:cNvSpPr>
            <p:nvPr/>
          </p:nvSpPr>
          <p:spPr bwMode="auto">
            <a:xfrm>
              <a:off x="4901684" y="3957638"/>
              <a:ext cx="3873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Text Box 26"/>
            <p:cNvSpPr txBox="1">
              <a:spLocks noChangeArrowheads="1"/>
            </p:cNvSpPr>
            <p:nvPr/>
          </p:nvSpPr>
          <p:spPr bwMode="auto">
            <a:xfrm>
              <a:off x="4895333" y="3597275"/>
              <a:ext cx="38102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8" name="Text Box 27"/>
            <p:cNvSpPr txBox="1">
              <a:spLocks noChangeArrowheads="1"/>
            </p:cNvSpPr>
            <p:nvPr/>
          </p:nvSpPr>
          <p:spPr bwMode="auto">
            <a:xfrm>
              <a:off x="7318545" y="63500"/>
              <a:ext cx="1524232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88" name="Line 28"/>
            <p:cNvSpPr>
              <a:spLocks noChangeShapeType="1"/>
            </p:cNvSpPr>
            <p:nvPr/>
          </p:nvSpPr>
          <p:spPr bwMode="auto">
            <a:xfrm flipV="1">
              <a:off x="6954443" y="373257"/>
              <a:ext cx="327891" cy="385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Text Box 29"/>
            <p:cNvSpPr txBox="1">
              <a:spLocks noChangeArrowheads="1"/>
            </p:cNvSpPr>
            <p:nvPr/>
          </p:nvSpPr>
          <p:spPr bwMode="auto">
            <a:xfrm>
              <a:off x="6718374" y="369251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9190" name="Text Box 33"/>
            <p:cNvSpPr txBox="1">
              <a:spLocks noChangeArrowheads="1"/>
            </p:cNvSpPr>
            <p:nvPr/>
          </p:nvSpPr>
          <p:spPr bwMode="auto">
            <a:xfrm>
              <a:off x="3031498" y="896938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9191" name="Line 34"/>
            <p:cNvSpPr>
              <a:spLocks noChangeShapeType="1"/>
            </p:cNvSpPr>
            <p:nvPr/>
          </p:nvSpPr>
          <p:spPr bwMode="auto">
            <a:xfrm flipV="1">
              <a:off x="4911209" y="4564063"/>
              <a:ext cx="377847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Text Box 35"/>
            <p:cNvSpPr txBox="1">
              <a:spLocks noChangeArrowheads="1"/>
            </p:cNvSpPr>
            <p:nvPr/>
          </p:nvSpPr>
          <p:spPr bwMode="auto">
            <a:xfrm>
              <a:off x="4879457" y="4175125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49193" name="Group 36"/>
            <p:cNvGrpSpPr>
              <a:grpSpLocks/>
            </p:cNvGrpSpPr>
            <p:nvPr/>
          </p:nvGrpSpPr>
          <p:grpSpPr bwMode="auto">
            <a:xfrm>
              <a:off x="3045787" y="3975100"/>
              <a:ext cx="290529" cy="269875"/>
              <a:chOff x="2335" y="3249"/>
              <a:chExt cx="183" cy="226"/>
            </a:xfrm>
          </p:grpSpPr>
          <p:sp>
            <p:nvSpPr>
              <p:cNvPr id="49217" name="Line 37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8" name="Line 38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9" name="Line 39"/>
              <p:cNvSpPr>
                <a:spLocks noChangeShapeType="1"/>
              </p:cNvSpPr>
              <p:nvPr/>
            </p:nvSpPr>
            <p:spPr bwMode="auto">
              <a:xfrm>
                <a:off x="2336" y="3475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94" name="Text Box 40"/>
            <p:cNvSpPr txBox="1">
              <a:spLocks noChangeArrowheads="1"/>
            </p:cNvSpPr>
            <p:nvPr/>
          </p:nvSpPr>
          <p:spPr bwMode="auto">
            <a:xfrm>
              <a:off x="3021973" y="3944938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9195" name="Line 41"/>
            <p:cNvSpPr>
              <a:spLocks noChangeShapeType="1"/>
            </p:cNvSpPr>
            <p:nvPr/>
          </p:nvSpPr>
          <p:spPr bwMode="auto">
            <a:xfrm>
              <a:off x="3056900" y="3038475"/>
              <a:ext cx="261954" cy="43338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57"/>
            <p:cNvSpPr>
              <a:spLocks noChangeShapeType="1"/>
            </p:cNvSpPr>
            <p:nvPr/>
          </p:nvSpPr>
          <p:spPr bwMode="auto">
            <a:xfrm flipV="1">
              <a:off x="2771800" y="4872033"/>
              <a:ext cx="2517255" cy="25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59"/>
            <p:cNvSpPr>
              <a:spLocks noChangeShapeType="1"/>
            </p:cNvSpPr>
            <p:nvPr/>
          </p:nvSpPr>
          <p:spPr bwMode="auto">
            <a:xfrm flipH="1" flipV="1">
              <a:off x="2759099" y="3195638"/>
              <a:ext cx="12701" cy="1724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Text Box 32"/>
            <p:cNvSpPr txBox="1">
              <a:spLocks noChangeArrowheads="1"/>
            </p:cNvSpPr>
            <p:nvPr/>
          </p:nvSpPr>
          <p:spPr bwMode="auto">
            <a:xfrm>
              <a:off x="6944918" y="1677862"/>
              <a:ext cx="503327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7312194" y="844550"/>
              <a:ext cx="1440082" cy="6556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9200" name="Line 43"/>
            <p:cNvSpPr>
              <a:spLocks noChangeShapeType="1"/>
            </p:cNvSpPr>
            <p:nvPr/>
          </p:nvSpPr>
          <p:spPr bwMode="auto">
            <a:xfrm flipV="1">
              <a:off x="6906952" y="1050284"/>
              <a:ext cx="405544" cy="18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Text Box 44"/>
            <p:cNvSpPr txBox="1">
              <a:spLocks noChangeArrowheads="1"/>
            </p:cNvSpPr>
            <p:nvPr/>
          </p:nvSpPr>
          <p:spPr bwMode="auto">
            <a:xfrm>
              <a:off x="6924342" y="738592"/>
              <a:ext cx="533495" cy="3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7328071" y="1779588"/>
              <a:ext cx="1416265" cy="15033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zh-CN" altLang="en-US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9203" name="Text Box 46"/>
            <p:cNvSpPr txBox="1">
              <a:spLocks noChangeArrowheads="1"/>
            </p:cNvSpPr>
            <p:nvPr/>
          </p:nvSpPr>
          <p:spPr bwMode="auto">
            <a:xfrm>
              <a:off x="6891381" y="1187474"/>
              <a:ext cx="360425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9204" name="Line 47"/>
            <p:cNvSpPr>
              <a:spLocks noChangeShapeType="1"/>
            </p:cNvSpPr>
            <p:nvPr/>
          </p:nvSpPr>
          <p:spPr bwMode="auto">
            <a:xfrm>
              <a:off x="6940394" y="1406057"/>
              <a:ext cx="385967" cy="371307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48"/>
            <p:cNvSpPr txBox="1">
              <a:spLocks noChangeArrowheads="1"/>
            </p:cNvSpPr>
            <p:nvPr/>
          </p:nvSpPr>
          <p:spPr bwMode="auto">
            <a:xfrm>
              <a:off x="7348712" y="3592513"/>
              <a:ext cx="1395624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9206" name="Line 49"/>
            <p:cNvSpPr>
              <a:spLocks noChangeShapeType="1"/>
            </p:cNvSpPr>
            <p:nvPr/>
          </p:nvSpPr>
          <p:spPr bwMode="auto">
            <a:xfrm>
              <a:off x="6924342" y="1689736"/>
              <a:ext cx="401956" cy="183610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50"/>
            <p:cNvSpPr txBox="1">
              <a:spLocks noChangeArrowheads="1"/>
            </p:cNvSpPr>
            <p:nvPr/>
          </p:nvSpPr>
          <p:spPr bwMode="auto">
            <a:xfrm>
              <a:off x="7348712" y="4371975"/>
              <a:ext cx="1403563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13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9208" name="Freeform 51"/>
            <p:cNvSpPr>
              <a:spLocks noChangeArrowheads="1"/>
            </p:cNvSpPr>
            <p:nvPr/>
          </p:nvSpPr>
          <p:spPr bwMode="auto">
            <a:xfrm>
              <a:off x="8723948" y="3188062"/>
              <a:ext cx="360425" cy="1612802"/>
            </a:xfrm>
            <a:custGeom>
              <a:avLst/>
              <a:gdLst>
                <a:gd name="T0" fmla="*/ 0 w 416"/>
                <a:gd name="T1" fmla="*/ 0 h 862"/>
                <a:gd name="T2" fmla="*/ 2147483646 w 416"/>
                <a:gd name="T3" fmla="*/ 2147483646 h 862"/>
                <a:gd name="T4" fmla="*/ 2147483646 w 416"/>
                <a:gd name="T5" fmla="*/ 2147483646 h 862"/>
                <a:gd name="T6" fmla="*/ 0 60000 65536"/>
                <a:gd name="T7" fmla="*/ 0 60000 65536"/>
                <a:gd name="T8" fmla="*/ 0 60000 65536"/>
                <a:gd name="T9" fmla="*/ 0 w 416"/>
                <a:gd name="T10" fmla="*/ 0 h 862"/>
                <a:gd name="T11" fmla="*/ 416 w 416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862">
                  <a:moveTo>
                    <a:pt x="0" y="0"/>
                  </a:moveTo>
                  <a:cubicBezTo>
                    <a:pt x="200" y="177"/>
                    <a:pt x="400" y="355"/>
                    <a:pt x="408" y="499"/>
                  </a:cubicBezTo>
                  <a:cubicBezTo>
                    <a:pt x="416" y="643"/>
                    <a:pt x="231" y="752"/>
                    <a:pt x="46" y="8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Text Box 52"/>
            <p:cNvSpPr txBox="1">
              <a:spLocks noChangeArrowheads="1"/>
            </p:cNvSpPr>
            <p:nvPr/>
          </p:nvSpPr>
          <p:spPr bwMode="auto">
            <a:xfrm>
              <a:off x="8842765" y="2979448"/>
              <a:ext cx="457281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9210" name="Freeform 53"/>
            <p:cNvSpPr>
              <a:spLocks noChangeArrowheads="1"/>
            </p:cNvSpPr>
            <p:nvPr/>
          </p:nvSpPr>
          <p:spPr bwMode="auto">
            <a:xfrm>
              <a:off x="8746431" y="2015087"/>
              <a:ext cx="360425" cy="353990"/>
            </a:xfrm>
            <a:custGeom>
              <a:avLst/>
              <a:gdLst>
                <a:gd name="T0" fmla="*/ 0 w 227"/>
                <a:gd name="T1" fmla="*/ 0 h 227"/>
                <a:gd name="T2" fmla="*/ 2147483646 w 227"/>
                <a:gd name="T3" fmla="*/ 2147483646 h 227"/>
                <a:gd name="T4" fmla="*/ 0 w 227"/>
                <a:gd name="T5" fmla="*/ 2147483646 h 227"/>
                <a:gd name="T6" fmla="*/ 0 60000 65536"/>
                <a:gd name="T7" fmla="*/ 0 60000 65536"/>
                <a:gd name="T8" fmla="*/ 0 60000 65536"/>
                <a:gd name="T9" fmla="*/ 0 w 227"/>
                <a:gd name="T10" fmla="*/ 0 h 227"/>
                <a:gd name="T11" fmla="*/ 227 w 22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227">
                  <a:moveTo>
                    <a:pt x="0" y="0"/>
                  </a:moveTo>
                  <a:cubicBezTo>
                    <a:pt x="113" y="3"/>
                    <a:pt x="227" y="7"/>
                    <a:pt x="227" y="45"/>
                  </a:cubicBezTo>
                  <a:cubicBezTo>
                    <a:pt x="227" y="83"/>
                    <a:pt x="113" y="155"/>
                    <a:pt x="0" y="2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Text Box 54"/>
            <p:cNvSpPr txBox="1">
              <a:spLocks noChangeArrowheads="1"/>
            </p:cNvSpPr>
            <p:nvPr/>
          </p:nvSpPr>
          <p:spPr bwMode="auto">
            <a:xfrm>
              <a:off x="8714675" y="1996038"/>
              <a:ext cx="533495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9212" name="Text Box 55"/>
            <p:cNvSpPr txBox="1">
              <a:spLocks noChangeArrowheads="1"/>
            </p:cNvSpPr>
            <p:nvPr/>
          </p:nvSpPr>
          <p:spPr bwMode="auto">
            <a:xfrm>
              <a:off x="7858813" y="1420009"/>
              <a:ext cx="381068" cy="368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9213" name="Line 56"/>
            <p:cNvSpPr>
              <a:spLocks noChangeShapeType="1"/>
            </p:cNvSpPr>
            <p:nvPr/>
          </p:nvSpPr>
          <p:spPr bwMode="auto">
            <a:xfrm flipV="1">
              <a:off x="7866454" y="1492013"/>
              <a:ext cx="0" cy="269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Line 56"/>
            <p:cNvSpPr>
              <a:spLocks noChangeShapeType="1"/>
            </p:cNvSpPr>
            <p:nvPr/>
          </p:nvSpPr>
          <p:spPr bwMode="auto">
            <a:xfrm flipH="1">
              <a:off x="7976011" y="3292103"/>
              <a:ext cx="9527" cy="317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Text Box 17"/>
            <p:cNvSpPr txBox="1">
              <a:spLocks noChangeArrowheads="1"/>
            </p:cNvSpPr>
            <p:nvPr/>
          </p:nvSpPr>
          <p:spPr bwMode="auto">
            <a:xfrm>
              <a:off x="7984558" y="3285174"/>
              <a:ext cx="533495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289411" y="771525"/>
              <a:ext cx="1649664" cy="16319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7253288" y="811213"/>
            <a:ext cx="1558925" cy="7921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283450" y="1708150"/>
            <a:ext cx="1525588" cy="162401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3276600" y="3179763"/>
            <a:ext cx="1704975" cy="162401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285038" y="3552825"/>
            <a:ext cx="1527175" cy="7921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5219700" y="4227513"/>
            <a:ext cx="1704975" cy="7921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281863" y="4349750"/>
            <a:ext cx="1527175" cy="7524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219700" y="2682875"/>
            <a:ext cx="1766888" cy="7524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121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6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3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自动机为什么消解不了某些冲突？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3138BD-190A-418A-BB2A-F5E05E8B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81" y="2571750"/>
            <a:ext cx="2357438" cy="1378744"/>
          </a:xfrm>
          <a:prstGeom prst="rect">
            <a:avLst/>
          </a:prstGeom>
        </p:spPr>
      </p:pic>
      <p:sp>
        <p:nvSpPr>
          <p:cNvPr id="50" name="Rectangle 3">
            <a:extLst>
              <a:ext uri="{FF2B5EF4-FFF2-40B4-BE49-F238E27FC236}">
                <a16:creationId xmlns:a16="http://schemas.microsoft.com/office/drawing/2014/main" id="{9DBE9B90-87C4-4CE2-8B64-D33B89EE2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975" y="842964"/>
            <a:ext cx="8313738" cy="4032248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>
                <a:prstClr val="black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句柄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都是相对一个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句型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而言的，因此应该将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句柄的识别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放在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句型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这样一个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上下文环境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中考虑</a:t>
            </a:r>
            <a:endParaRPr lang="en-US" altLang="zh-CN" sz="21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>
                <a:prstClr val="black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对于</a:t>
            </a: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l-GR" altLang="zh-CN" b="1" i="1" dirty="0">
                <a:solidFill>
                  <a:schemeClr val="tx1"/>
                </a:solidFill>
                <a:ea typeface="宋体" pitchFamily="2" charset="-122"/>
              </a:rPr>
              <a:t>β 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，是否应该将</a:t>
            </a:r>
            <a:r>
              <a:rPr lang="el-GR" altLang="zh-CN" b="1" i="1" dirty="0">
                <a:solidFill>
                  <a:schemeClr val="tx1"/>
                </a:solidFill>
                <a:ea typeface="宋体" pitchFamily="2" charset="-122"/>
              </a:rPr>
              <a:t>β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归约为</a:t>
            </a: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取决于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当前句型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对应的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分析树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中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所处的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上下文环境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>
                <a:prstClr val="black"/>
              </a:buClr>
              <a:buFont typeface="Wingdings" pitchFamily="2" charset="2"/>
              <a:buChar char="Ø"/>
              <a:defRPr/>
            </a:pPr>
            <a:endParaRPr lang="en-US" altLang="zh-CN" b="1" i="1" dirty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>
                <a:prstClr val="black"/>
              </a:buClr>
              <a:buFont typeface="Wingdings" pitchFamily="2" charset="2"/>
              <a:buChar char="Ø"/>
              <a:defRPr/>
            </a:pPr>
            <a:endParaRPr lang="en-US" altLang="zh-CN" b="1" i="1" dirty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>
                <a:prstClr val="black"/>
              </a:buClr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b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考虑了</a:t>
            </a: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的上文（规范句型的前缀），但未考虑</a:t>
            </a: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的下文，因此消解冲突能力有限</a:t>
            </a:r>
          </a:p>
          <a:p>
            <a:pPr marL="0" indent="0" eaLnBrk="1" hangingPunct="1">
              <a:lnSpc>
                <a:spcPts val="3500"/>
              </a:lnSpc>
              <a:buClr>
                <a:prstClr val="black"/>
              </a:buClr>
              <a:buNone/>
              <a:defRPr/>
            </a:pPr>
            <a:endParaRPr lang="el-GR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>
                <a:prstClr val="black"/>
              </a:buClr>
              <a:buFont typeface="Wingdings" pitchFamily="2" charset="2"/>
              <a:buChar char="Ø"/>
              <a:defRPr/>
            </a:pPr>
            <a:endParaRPr lang="zh-CN" altLang="en-US" b="1" dirty="0">
              <a:solidFill>
                <a:srgbClr val="2D83F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7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179388" y="1060450"/>
            <a:ext cx="8893175" cy="431800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CLOSURE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 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) = 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∪{ [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18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γ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] | [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18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Bβ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] ∈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CLOSURE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 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1800" b="1" i="1" dirty="0" err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1800" b="1" dirty="0" err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1800" b="1" i="1" dirty="0" err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γ</a:t>
            </a:r>
            <a:r>
              <a:rPr lang="en-US" altLang="zh-CN" sz="1800" b="1" dirty="0" err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∈</a:t>
            </a:r>
            <a:r>
              <a:rPr lang="en-US" altLang="zh-CN" sz="1800" b="1" i="1" dirty="0" err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18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l-GR" altLang="zh-CN" sz="1800" b="1" i="1" dirty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l-GR" altLang="zh-CN" sz="1800" b="1" dirty="0">
                <a:solidFill>
                  <a:srgbClr val="FF0000"/>
                </a:solidFill>
                <a:cs typeface="Times New Roman" pitchFamily="18" charset="0"/>
              </a:rPr>
              <a:t>∈</a:t>
            </a:r>
            <a:r>
              <a:rPr lang="el-GR" altLang="zh-CN" sz="1800" b="1" i="1" dirty="0">
                <a:solidFill>
                  <a:srgbClr val="FF0000"/>
                </a:solidFill>
                <a:cs typeface="Times New Roman" pitchFamily="18" charset="0"/>
              </a:rPr>
              <a:t>FIRST</a:t>
            </a: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β</a:t>
            </a: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a)</a:t>
            </a: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03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项目集闭包</a:t>
            </a:r>
          </a:p>
        </p:txBody>
      </p:sp>
      <p:sp>
        <p:nvSpPr>
          <p:cNvPr id="51204" name="内容占位符 1"/>
          <p:cNvSpPr txBox="1">
            <a:spLocks noChangeArrowheads="1"/>
          </p:cNvSpPr>
          <p:nvPr/>
        </p:nvSpPr>
        <p:spPr bwMode="auto">
          <a:xfrm>
            <a:off x="1114425" y="1635125"/>
            <a:ext cx="6913563" cy="3384550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SetOfltems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CLOSURE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I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repeat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for 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中的每个项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 →</a:t>
            </a:r>
            <a:r>
              <a:rPr lang="el-GR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∙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l-GR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β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]) 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G'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的每个产生式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 →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γ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(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FIRST (</a:t>
            </a:r>
            <a:r>
              <a:rPr lang="el-GR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中的每个符号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         将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[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 →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∙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γ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加入到集合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中；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until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不能向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中加入更多的项；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until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I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 txBox="1">
            <a:spLocks noChangeArrowheads="1"/>
          </p:cNvSpPr>
          <p:nvPr/>
        </p:nvSpPr>
        <p:spPr bwMode="auto">
          <a:xfrm>
            <a:off x="1042988" y="1851025"/>
            <a:ext cx="7129462" cy="244951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SetOfltems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(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I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初始化为空集；                   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for (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中的每个项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</a:rPr>
              <a:t> →</a:t>
            </a:r>
            <a:r>
              <a:rPr lang="el-GR" altLang="zh-CN" sz="2500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∙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l-GR" altLang="zh-CN" sz="2500" b="1" i="1">
                <a:solidFill>
                  <a:schemeClr val="tx1"/>
                </a:solidFill>
                <a:latin typeface="Times New Roman" panose="02020603050405020304" pitchFamily="18" charset="0"/>
              </a:rPr>
              <a:t>β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]) 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将项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[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sz="2500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α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∙</a:t>
            </a:r>
            <a:r>
              <a:rPr lang="el-GR" altLang="zh-CN" sz="2500" b="1" i="1">
                <a:solidFill>
                  <a:schemeClr val="tx1"/>
                </a:solidFill>
                <a:latin typeface="Times New Roman" panose="02020603050405020304" pitchFamily="18" charset="0"/>
              </a:rPr>
              <a:t>β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加入到集合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中；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return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CLOSURE (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J</a:t>
            </a:r>
            <a:r>
              <a:rPr lang="zh-CN" altLang="en-US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}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152525"/>
            <a:ext cx="8458200" cy="555625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500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) = 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CLOSURE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({[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αX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5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]|[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Xβ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5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]∈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500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})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GOTO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 txBox="1">
            <a:spLocks noChangeArrowheads="1"/>
          </p:cNvSpPr>
          <p:nvPr/>
        </p:nvSpPr>
        <p:spPr bwMode="auto">
          <a:xfrm>
            <a:off x="1187450" y="1131888"/>
            <a:ext cx="6697663" cy="3455987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void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items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G'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初始化为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{CLOSURE ({[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S'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 →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∙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]} )}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repeat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for 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中的每个项集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(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每个文法符号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if (GOTO(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非空且不在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         将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GOTO(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加入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中；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until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不再有新的项集加入到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中；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55299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为文法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G'</a:t>
            </a:r>
            <a:r>
              <a:rPr lang="zh-CN" altLang="en-US" sz="3000" i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001713"/>
            <a:ext cx="8064500" cy="4141787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文法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algn="ctr" eaLnBrk="1" hangingPunct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sz="2500" b="1" i="1" dirty="0">
                <a:solidFill>
                  <a:srgbClr val="2D83F4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500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(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V</a:t>
            </a:r>
            <a:r>
              <a:rPr lang="en-US" altLang="zh-CN" sz="2500" b="1" i="1" baseline="-25000" dirty="0">
                <a:solidFill>
                  <a:srgbClr val="2D83F4"/>
                </a:solidFill>
                <a:ea typeface="宋体" pitchFamily="2" charset="-122"/>
              </a:rPr>
              <a:t>N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 , 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V</a:t>
            </a:r>
            <a:r>
              <a:rPr lang="en-US" altLang="zh-CN" sz="2500" b="1" i="1" baseline="-25000" dirty="0">
                <a:solidFill>
                  <a:srgbClr val="2D83F4"/>
                </a:solidFill>
                <a:ea typeface="宋体" pitchFamily="2" charset="-122"/>
              </a:rPr>
              <a:t>T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 , 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P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,  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S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 )</a:t>
            </a:r>
          </a:p>
          <a:p>
            <a:pPr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LR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自动机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			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M</a:t>
            </a:r>
            <a:r>
              <a:rPr lang="zh-CN" altLang="en-US" sz="2500" b="1" i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=</a:t>
            </a:r>
            <a:r>
              <a:rPr lang="zh-CN" altLang="en-US" sz="2500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(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C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, 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V</a:t>
            </a:r>
            <a:r>
              <a:rPr lang="en-US" altLang="zh-CN" sz="2500" b="1" i="1" baseline="-25000" dirty="0">
                <a:solidFill>
                  <a:srgbClr val="2D83F4"/>
                </a:solidFill>
                <a:ea typeface="宋体" pitchFamily="2" charset="-122"/>
              </a:rPr>
              <a:t>N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∪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V</a:t>
            </a:r>
            <a:r>
              <a:rPr lang="en-US" altLang="zh-CN" sz="2500" b="1" i="1" baseline="-25000" dirty="0">
                <a:solidFill>
                  <a:srgbClr val="2D83F4"/>
                </a:solidFill>
                <a:ea typeface="宋体" pitchFamily="2" charset="-122"/>
              </a:rPr>
              <a:t>T</a:t>
            </a:r>
            <a:r>
              <a:rPr lang="zh-CN" altLang="en-US" sz="2500" b="1" i="1" baseline="-25000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, 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GOTO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, 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I</a:t>
            </a:r>
            <a:r>
              <a:rPr lang="en-US" altLang="zh-CN" sz="2500" b="1" baseline="-25000" dirty="0">
                <a:solidFill>
                  <a:srgbClr val="2D83F4"/>
                </a:solidFill>
                <a:ea typeface="宋体" pitchFamily="2" charset="-122"/>
              </a:rPr>
              <a:t>0</a:t>
            </a:r>
            <a:r>
              <a:rPr lang="zh-CN" altLang="en-US" sz="2500" b="1" i="1" baseline="-25000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, </a:t>
            </a:r>
            <a:r>
              <a:rPr lang="en-US" altLang="zh-CN" sz="2500" b="1" i="1" dirty="0">
                <a:solidFill>
                  <a:srgbClr val="2D83F4"/>
                </a:solidFill>
                <a:ea typeface="宋体" pitchFamily="2" charset="-122"/>
              </a:rPr>
              <a:t>F</a:t>
            </a:r>
            <a:r>
              <a:rPr lang="zh-CN" altLang="en-US" sz="2500" b="1" i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={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宋体" pitchFamily="2" charset="-122"/>
              </a:rPr>
              <a:t>0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}∪{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| 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J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∈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∈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∪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=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J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X 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) }</a:t>
            </a:r>
            <a:endParaRPr lang="en-US" altLang="zh-CN" sz="2500" b="1" i="1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500" b="1" baseline="-25000" dirty="0">
                <a:solidFill>
                  <a:schemeClr val="tx1"/>
                </a:solidFill>
                <a:ea typeface="宋体" pitchFamily="2" charset="-122"/>
              </a:rPr>
              <a:t>0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=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CLOSURE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({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S'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 →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500" b="1" dirty="0">
                <a:solidFill>
                  <a:srgbClr val="FF0000"/>
                </a:solidFill>
                <a:latin typeface="华文楷体" pitchFamily="2" charset="-122"/>
              </a:rPr>
              <a:t>$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})</a:t>
            </a:r>
          </a:p>
          <a:p>
            <a:pPr lvl="1" eaLnBrk="1" hangingPunct="1">
              <a:lnSpc>
                <a:spcPts val="35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={ 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CLOSURE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({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S'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 , </a:t>
            </a:r>
            <a:r>
              <a:rPr lang="en-US" altLang="zh-CN" sz="2500" b="1" dirty="0">
                <a:solidFill>
                  <a:srgbClr val="FF0000"/>
                </a:solidFill>
                <a:latin typeface="华文楷体" pitchFamily="2" charset="-122"/>
              </a:rPr>
              <a:t>$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}) }</a:t>
            </a: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Char char="•"/>
              <a:defRPr/>
            </a:pP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Char char="•"/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57347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的形式化定义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785813"/>
            <a:ext cx="8218487" cy="3225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构造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G'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的规范</a:t>
            </a:r>
            <a:r>
              <a:rPr lang="en-US" altLang="zh-CN" sz="2500" b="1" i="1" dirty="0">
                <a:solidFill>
                  <a:srgbClr val="2D83F4"/>
                </a:solidFill>
                <a:ea typeface="楷体_GB2312" pitchFamily="49" charset="-122"/>
              </a:rPr>
              <a:t>LR</a:t>
            </a:r>
            <a:r>
              <a:rPr lang="en-US" altLang="zh-CN" sz="2500" b="1" dirty="0">
                <a:solidFill>
                  <a:srgbClr val="2D83F4"/>
                </a:solidFill>
                <a:ea typeface="楷体_GB2312" pitchFamily="49" charset="-122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项集族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C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= {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</a:rPr>
              <a:t>0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, … ,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根据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构造得到状态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ea typeface="宋体" pitchFamily="2" charset="-122"/>
              </a:rPr>
              <a:t>。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状态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的语法分析动作按照下面的方法决定：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if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</a:rPr>
              <a:t>→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en-US" altLang="zh-CN" sz="2000" b="1" i="1" dirty="0" err="1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 ] ∈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and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GOTO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</a:rPr>
              <a:t>i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, a )=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i="1" baseline="-25000" dirty="0" err="1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then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ACTION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[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, a ]=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</a:rPr>
              <a:t>sj</a:t>
            </a:r>
            <a:endParaRPr lang="en-US" altLang="zh-CN" sz="2000" b="1" baseline="-25000" dirty="0">
              <a:solidFill>
                <a:schemeClr val="tx1"/>
              </a:solidFill>
              <a:ea typeface="楷体_GB2312" pitchFamily="49" charset="-122"/>
            </a:endParaRP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2D83F4"/>
                </a:solidFill>
                <a:ea typeface="楷体_GB2312"/>
                <a:cs typeface="楷体_GB2312"/>
              </a:rPr>
              <a:t>if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 i="1" dirty="0">
                <a:solidFill>
                  <a:srgbClr val="000000"/>
                </a:solidFill>
              </a:rPr>
              <a:t>·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Bβ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] ∈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and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GOTO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B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)=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j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/>
                <a:cs typeface="楷体_GB2312"/>
              </a:rPr>
              <a:t>then</a:t>
            </a:r>
            <a:r>
              <a:rPr lang="en-US" altLang="zh-CN" sz="2000" b="1" dirty="0">
                <a:solidFill>
                  <a:srgbClr val="2D83F4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GOTO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[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B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]=j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endParaRPr lang="en-US" altLang="zh-CN" sz="20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if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en-US" altLang="zh-CN" sz="2000" b="1" i="1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 ] ∈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且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≠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</a:rPr>
              <a:t>S'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then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ACTION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[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, a ]=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</a:rPr>
              <a:t>rj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</a:endParaRP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if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'→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sz="2000" b="1" i="1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华文楷体" pitchFamily="2" charset="-122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] ∈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then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ACTION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 [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sz="2000" b="1" dirty="0">
                <a:solidFill>
                  <a:schemeClr val="tx1"/>
                </a:solidFill>
                <a:latin typeface="华文楷体" pitchFamily="2" charset="-122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 ]=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</a:rPr>
              <a:t>acc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没有定义的所有条目都设置为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</a:rPr>
              <a:t>error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</a:rPr>
              <a:t>”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59395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分析表构造算法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76375" y="4114800"/>
            <a:ext cx="6145213" cy="83026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如果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分析表中没有语法分析动作冲突，那么给定的文法就称为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LR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文法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内容占位符 2">
            <a:extLst>
              <a:ext uri="{FF2B5EF4-FFF2-40B4-BE49-F238E27FC236}">
                <a16:creationId xmlns:a16="http://schemas.microsoft.com/office/drawing/2014/main" id="{04298EE8-E1FA-4958-BA76-9237E442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857251"/>
            <a:ext cx="3677639" cy="2357994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b="1" i="1" dirty="0">
                <a:solidFill>
                  <a:srgbClr val="0000FF"/>
                </a:solidFill>
              </a:rPr>
              <a:t>if</a:t>
            </a:r>
            <a:r>
              <a:rPr lang="en-US" altLang="zh-CN" sz="1800" b="1" dirty="0">
                <a:solidFill>
                  <a:schemeClr val="tx1"/>
                </a:solidFill>
              </a:rPr>
              <a:t>  [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→</a:t>
            </a:r>
            <a:r>
              <a:rPr lang="en-US" altLang="zh-CN" sz="1800" b="1" i="1" dirty="0">
                <a:solidFill>
                  <a:schemeClr val="tx1"/>
                </a:solidFill>
              </a:rPr>
              <a:t>α</a:t>
            </a:r>
            <a:r>
              <a:rPr lang="en-US" altLang="zh-CN" sz="1800" b="1" dirty="0">
                <a:solidFill>
                  <a:schemeClr val="tx1"/>
                </a:solidFill>
              </a:rPr>
              <a:t>·, c]∈</a:t>
            </a:r>
            <a:r>
              <a:rPr lang="en-US" altLang="zh-CN" sz="1800" b="1" i="1" dirty="0">
                <a:solidFill>
                  <a:schemeClr val="tx1"/>
                </a:solidFill>
              </a:rPr>
              <a:t>I</a:t>
            </a:r>
            <a:r>
              <a:rPr lang="en-US" altLang="zh-CN" sz="1800" b="1" i="1" baseline="-25000" dirty="0">
                <a:solidFill>
                  <a:schemeClr val="tx1"/>
                </a:solidFill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cs typeface="楷体_GB2312" pitchFamily="49" charset="-122"/>
              </a:rPr>
              <a:t> </a:t>
            </a:r>
            <a:endParaRPr lang="zh-CN" altLang="en-US" sz="1800" dirty="0"/>
          </a:p>
        </p:txBody>
      </p:sp>
      <p:sp>
        <p:nvSpPr>
          <p:cNvPr id="106499" name="标题 1">
            <a:extLst>
              <a:ext uri="{FF2B5EF4-FFF2-40B4-BE49-F238E27FC236}">
                <a16:creationId xmlns:a16="http://schemas.microsoft.com/office/drawing/2014/main" id="{8C5D7F7F-4D27-49B5-AAC3-219D392A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构造方法的不同之处在于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项目的处理上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26C7259-C59B-416B-B93C-49255818D529}"/>
              </a:ext>
            </a:extLst>
          </p:cNvPr>
          <p:cNvSpPr/>
          <p:nvPr/>
        </p:nvSpPr>
        <p:spPr>
          <a:xfrm>
            <a:off x="600864" y="1633099"/>
            <a:ext cx="111919" cy="33251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>
              <a:defRPr/>
            </a:pPr>
            <a:endParaRPr lang="zh-CN" altLang="en-US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149313-05DE-4309-A684-4772E40A34A4}"/>
              </a:ext>
            </a:extLst>
          </p:cNvPr>
          <p:cNvSpPr/>
          <p:nvPr/>
        </p:nvSpPr>
        <p:spPr>
          <a:xfrm>
            <a:off x="733148" y="1489612"/>
            <a:ext cx="817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 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S'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≠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S' </a:t>
            </a:r>
            <a:endParaRPr lang="zh-CN" altLang="en-US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A370AF-3939-47ED-B07E-A883014F122C}"/>
              </a:ext>
            </a:extLst>
          </p:cNvPr>
          <p:cNvSpPr/>
          <p:nvPr/>
        </p:nvSpPr>
        <p:spPr>
          <a:xfrm>
            <a:off x="1679301" y="1471715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ACTION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]=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acc</a:t>
            </a:r>
            <a:endParaRPr lang="zh-CN" altLang="en-US" sz="105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E34D9A-DFC9-4159-9457-1B41308D741F}"/>
              </a:ext>
            </a:extLst>
          </p:cNvPr>
          <p:cNvSpPr/>
          <p:nvPr/>
        </p:nvSpPr>
        <p:spPr>
          <a:xfrm>
            <a:off x="2394880" y="1845311"/>
            <a:ext cx="646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a∈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∪{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}         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do ACTION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 a ]=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135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是产生式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135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的编号</a:t>
            </a:r>
            <a:r>
              <a:rPr lang="zh-C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9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1D164579-52D7-4846-AA6F-D725623D77B6}"/>
              </a:ext>
            </a:extLst>
          </p:cNvPr>
          <p:cNvSpPr/>
          <p:nvPr/>
        </p:nvSpPr>
        <p:spPr>
          <a:xfrm>
            <a:off x="1433198" y="1919201"/>
            <a:ext cx="246103" cy="89525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>
              <a:defRPr/>
            </a:pPr>
            <a:endParaRPr lang="zh-CN" altLang="en-US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FF5C16-D79F-4DBE-8040-9E0941703614}"/>
              </a:ext>
            </a:extLst>
          </p:cNvPr>
          <p:cNvSpPr/>
          <p:nvPr/>
        </p:nvSpPr>
        <p:spPr>
          <a:xfrm>
            <a:off x="1679301" y="1799356"/>
            <a:ext cx="761747" cy="10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i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lang="en-US" altLang="zh-CN" sz="1500" b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(0)</a:t>
            </a:r>
          </a:p>
          <a:p>
            <a:pPr defTabSz="685800" eaLnBrk="1" fontAlgn="auto" hangingPunct="1">
              <a:lnSpc>
                <a:spcPts val="262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 i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SLR</a:t>
            </a:r>
            <a:r>
              <a:rPr lang="en-US" altLang="zh-CN" sz="1500" b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zh-CN" altLang="en-US" sz="1500" kern="0" dirty="0">
              <a:solidFill>
                <a:sysClr val="windowText" lastClr="000000"/>
              </a:solidFill>
              <a:latin typeface="Candara"/>
              <a:ea typeface="华文楷体" panose="02010600040101010101" pitchFamily="2" charset="-122"/>
            </a:endParaRPr>
          </a:p>
          <a:p>
            <a:pPr defTabSz="685800" eaLnBrk="1" fontAlgn="auto" hangingPunct="1">
              <a:lnSpc>
                <a:spcPts val="262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 i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lang="en-US" altLang="zh-CN" sz="1500" b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zh-CN" altLang="en-US" sz="1500" kern="0" dirty="0">
              <a:solidFill>
                <a:sysClr val="windowText" lastClr="000000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6771E6-C59A-4734-8442-89BA3AF09594}"/>
              </a:ext>
            </a:extLst>
          </p:cNvPr>
          <p:cNvSpPr/>
          <p:nvPr/>
        </p:nvSpPr>
        <p:spPr>
          <a:xfrm>
            <a:off x="2372517" y="2180300"/>
            <a:ext cx="5948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a∈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FOLLOW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do ACTION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 a ]=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endParaRPr lang="zh-CN" altLang="en-US" sz="9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788FB3-B9CC-44C0-9A55-9C1496F18782}"/>
              </a:ext>
            </a:extLst>
          </p:cNvPr>
          <p:cNvSpPr/>
          <p:nvPr/>
        </p:nvSpPr>
        <p:spPr>
          <a:xfrm>
            <a:off x="2297876" y="2518313"/>
            <a:ext cx="4699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精准归约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       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 c ]=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endParaRPr lang="zh-CN" altLang="en-US" sz="9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DC8A1C2-458A-4D18-9C6A-401DFE8896D3}"/>
              </a:ext>
            </a:extLst>
          </p:cNvPr>
          <p:cNvSpPr/>
          <p:nvPr/>
        </p:nvSpPr>
        <p:spPr>
          <a:xfrm>
            <a:off x="2372516" y="3152860"/>
            <a:ext cx="4810262" cy="676849"/>
          </a:xfrm>
          <a:prstGeom prst="wedgeRoundRectCallout">
            <a:avLst>
              <a:gd name="adj1" fmla="val -35802"/>
              <a:gd name="adj2" fmla="val -10157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LR(1)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分析实际上是根据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后继符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集合的不同，将原始的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LR(0)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分裂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成不同的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LR(1)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6469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/>
      <p:bldP spid="7" grpId="0" animBg="1"/>
      <p:bldP spid="4" grpId="0"/>
      <p:bldP spid="10" grpId="0"/>
      <p:bldP spid="11" grpId="0"/>
      <p:bldP spid="15" grpId="0" animBg="1"/>
      <p:bldP spid="9" grpId="0"/>
      <p:bldP spid="20" grpId="0"/>
      <p:bldP spid="21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4.4.4 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LALR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98425" y="1328738"/>
            <a:ext cx="1290638" cy="1908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0)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</a:t>
            </a:r>
            <a:r>
              <a:rPr lang="en-US" altLang="zh-CN" sz="16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′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→S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S→L=R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2)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3)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L→*R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4)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</a:t>
            </a: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id</a:t>
            </a:r>
          </a:p>
          <a:p>
            <a:pPr marL="609600" indent="-609600" eaLnBrk="1" hangingPunct="1">
              <a:lnSpc>
                <a:spcPts val="2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5) </a:t>
            </a:r>
            <a:r>
              <a:rPr lang="en-US" altLang="zh-CN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R→L</a:t>
            </a:r>
          </a:p>
        </p:txBody>
      </p:sp>
      <p:sp>
        <p:nvSpPr>
          <p:cNvPr id="66" name="矩形 65"/>
          <p:cNvSpPr/>
          <p:nvPr/>
        </p:nvSpPr>
        <p:spPr>
          <a:xfrm>
            <a:off x="5237163" y="3457575"/>
            <a:ext cx="1711325" cy="8143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3493" name="组合 67"/>
          <p:cNvGrpSpPr>
            <a:grpSpLocks/>
          </p:cNvGrpSpPr>
          <p:nvPr/>
        </p:nvGrpSpPr>
        <p:grpSpPr bwMode="auto">
          <a:xfrm>
            <a:off x="1476375" y="63500"/>
            <a:ext cx="7823200" cy="5016500"/>
            <a:chOff x="1475656" y="63500"/>
            <a:chExt cx="7824390" cy="5016500"/>
          </a:xfrm>
        </p:grpSpPr>
        <p:sp>
          <p:nvSpPr>
            <p:cNvPr id="61455" name="Text Box 5"/>
            <p:cNvSpPr txBox="1">
              <a:spLocks noChangeArrowheads="1"/>
            </p:cNvSpPr>
            <p:nvPr/>
          </p:nvSpPr>
          <p:spPr bwMode="auto">
            <a:xfrm>
              <a:off x="1475656" y="1041400"/>
              <a:ext cx="1555987" cy="2154238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S</a:t>
              </a:r>
              <a:r>
                <a:rPr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S→· L=R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 · R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L→·*R ,=/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 ·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,=/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 · L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6" name="Text Box 6"/>
            <p:cNvSpPr txBox="1">
              <a:spLocks noChangeArrowheads="1"/>
            </p:cNvSpPr>
            <p:nvPr/>
          </p:nvSpPr>
          <p:spPr bwMode="auto">
            <a:xfrm>
              <a:off x="3334902" y="682625"/>
              <a:ext cx="1224148" cy="708025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→S· , </a:t>
              </a:r>
              <a:r>
                <a:rPr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7" name="Line 7"/>
            <p:cNvSpPr>
              <a:spLocks noChangeShapeType="1"/>
            </p:cNvSpPr>
            <p:nvPr/>
          </p:nvSpPr>
          <p:spPr bwMode="auto">
            <a:xfrm flipV="1">
              <a:off x="3056900" y="1273175"/>
              <a:ext cx="288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3334902" y="1463675"/>
              <a:ext cx="1479775" cy="9382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=R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9" name="Line 9"/>
            <p:cNvSpPr>
              <a:spLocks noChangeShapeType="1"/>
            </p:cNvSpPr>
            <p:nvPr/>
          </p:nvSpPr>
          <p:spPr bwMode="auto">
            <a:xfrm flipV="1">
              <a:off x="3047374" y="1860550"/>
              <a:ext cx="2984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Text Box 10"/>
            <p:cNvSpPr txBox="1">
              <a:spLocks noChangeArrowheads="1"/>
            </p:cNvSpPr>
            <p:nvPr/>
          </p:nvSpPr>
          <p:spPr bwMode="auto">
            <a:xfrm>
              <a:off x="3023561" y="1465263"/>
              <a:ext cx="5032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7" name="Text Box 11"/>
            <p:cNvSpPr txBox="1">
              <a:spLocks noChangeArrowheads="1"/>
            </p:cNvSpPr>
            <p:nvPr/>
          </p:nvSpPr>
          <p:spPr bwMode="auto">
            <a:xfrm>
              <a:off x="3334902" y="2444750"/>
              <a:ext cx="1224148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2" name="Line 12"/>
            <p:cNvSpPr>
              <a:spLocks noChangeShapeType="1"/>
            </p:cNvSpPr>
            <p:nvPr/>
          </p:nvSpPr>
          <p:spPr bwMode="auto">
            <a:xfrm flipV="1">
              <a:off x="3023561" y="2700338"/>
              <a:ext cx="288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Text Box 13"/>
            <p:cNvSpPr txBox="1">
              <a:spLocks noChangeArrowheads="1"/>
            </p:cNvSpPr>
            <p:nvPr/>
          </p:nvSpPr>
          <p:spPr bwMode="auto">
            <a:xfrm>
              <a:off x="2996571" y="2333625"/>
              <a:ext cx="60963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3346015" y="3236913"/>
              <a:ext cx="1568689" cy="15033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*R 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5289411" y="4281488"/>
              <a:ext cx="1582979" cy="7064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6" name="Text Box 16"/>
            <p:cNvSpPr txBox="1">
              <a:spLocks noChangeArrowheads="1"/>
            </p:cNvSpPr>
            <p:nvPr/>
          </p:nvSpPr>
          <p:spPr bwMode="auto">
            <a:xfrm>
              <a:off x="3061663" y="2932113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1467" name="Text Box 17"/>
            <p:cNvSpPr txBox="1">
              <a:spLocks noChangeArrowheads="1"/>
            </p:cNvSpPr>
            <p:nvPr/>
          </p:nvSpPr>
          <p:spPr bwMode="auto">
            <a:xfrm>
              <a:off x="2704454" y="3687763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1468" name="Line 19"/>
            <p:cNvSpPr>
              <a:spLocks noChangeShapeType="1"/>
            </p:cNvSpPr>
            <p:nvPr/>
          </p:nvSpPr>
          <p:spPr bwMode="auto">
            <a:xfrm flipV="1">
              <a:off x="4814367" y="1924050"/>
              <a:ext cx="430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Text Box 20"/>
            <p:cNvSpPr txBox="1">
              <a:spLocks noChangeArrowheads="1"/>
            </p:cNvSpPr>
            <p:nvPr/>
          </p:nvSpPr>
          <p:spPr bwMode="auto">
            <a:xfrm>
              <a:off x="4809603" y="1595438"/>
              <a:ext cx="4572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5289411" y="2733675"/>
              <a:ext cx="1654427" cy="7064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71" name="Line 22"/>
            <p:cNvSpPr>
              <a:spLocks noChangeShapeType="1"/>
            </p:cNvSpPr>
            <p:nvPr/>
          </p:nvSpPr>
          <p:spPr bwMode="auto">
            <a:xfrm>
              <a:off x="4933436" y="3308350"/>
              <a:ext cx="3937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Text Box 23"/>
            <p:cNvSpPr txBox="1">
              <a:spLocks noChangeArrowheads="1"/>
            </p:cNvSpPr>
            <p:nvPr/>
          </p:nvSpPr>
          <p:spPr bwMode="auto">
            <a:xfrm>
              <a:off x="4879457" y="2949575"/>
              <a:ext cx="4572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5289411" y="3525838"/>
              <a:ext cx="1582979" cy="7064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74" name="Line 25"/>
            <p:cNvSpPr>
              <a:spLocks noChangeShapeType="1"/>
            </p:cNvSpPr>
            <p:nvPr/>
          </p:nvSpPr>
          <p:spPr bwMode="auto">
            <a:xfrm>
              <a:off x="4901684" y="3957638"/>
              <a:ext cx="3873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5" name="Text Box 26"/>
            <p:cNvSpPr txBox="1">
              <a:spLocks noChangeArrowheads="1"/>
            </p:cNvSpPr>
            <p:nvPr/>
          </p:nvSpPr>
          <p:spPr bwMode="auto">
            <a:xfrm>
              <a:off x="4895333" y="3597275"/>
              <a:ext cx="38102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93" name="Text Box 27"/>
            <p:cNvSpPr txBox="1">
              <a:spLocks noChangeArrowheads="1"/>
            </p:cNvSpPr>
            <p:nvPr/>
          </p:nvSpPr>
          <p:spPr bwMode="auto">
            <a:xfrm>
              <a:off x="7318545" y="63500"/>
              <a:ext cx="1524232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77" name="Line 28"/>
            <p:cNvSpPr>
              <a:spLocks noChangeShapeType="1"/>
            </p:cNvSpPr>
            <p:nvPr/>
          </p:nvSpPr>
          <p:spPr bwMode="auto">
            <a:xfrm flipV="1">
              <a:off x="6954443" y="373257"/>
              <a:ext cx="327891" cy="385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8" name="Text Box 29"/>
            <p:cNvSpPr txBox="1">
              <a:spLocks noChangeArrowheads="1"/>
            </p:cNvSpPr>
            <p:nvPr/>
          </p:nvSpPr>
          <p:spPr bwMode="auto">
            <a:xfrm>
              <a:off x="6718374" y="369251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1479" name="Text Box 33"/>
            <p:cNvSpPr txBox="1">
              <a:spLocks noChangeArrowheads="1"/>
            </p:cNvSpPr>
            <p:nvPr/>
          </p:nvSpPr>
          <p:spPr bwMode="auto">
            <a:xfrm>
              <a:off x="3031498" y="896938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1480" name="Line 34"/>
            <p:cNvSpPr>
              <a:spLocks noChangeShapeType="1"/>
            </p:cNvSpPr>
            <p:nvPr/>
          </p:nvSpPr>
          <p:spPr bwMode="auto">
            <a:xfrm flipV="1">
              <a:off x="4911209" y="4564063"/>
              <a:ext cx="377847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1" name="Text Box 35"/>
            <p:cNvSpPr txBox="1">
              <a:spLocks noChangeArrowheads="1"/>
            </p:cNvSpPr>
            <p:nvPr/>
          </p:nvSpPr>
          <p:spPr bwMode="auto">
            <a:xfrm>
              <a:off x="4879457" y="4175125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61482" name="Group 36"/>
            <p:cNvGrpSpPr>
              <a:grpSpLocks/>
            </p:cNvGrpSpPr>
            <p:nvPr/>
          </p:nvGrpSpPr>
          <p:grpSpPr bwMode="auto">
            <a:xfrm>
              <a:off x="3045787" y="3975100"/>
              <a:ext cx="290529" cy="269875"/>
              <a:chOff x="2335" y="3249"/>
              <a:chExt cx="183" cy="226"/>
            </a:xfrm>
          </p:grpSpPr>
          <p:sp>
            <p:nvSpPr>
              <p:cNvPr id="61506" name="Line 37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7" name="Line 38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8" name="Line 39"/>
              <p:cNvSpPr>
                <a:spLocks noChangeShapeType="1"/>
              </p:cNvSpPr>
              <p:nvPr/>
            </p:nvSpPr>
            <p:spPr bwMode="auto">
              <a:xfrm>
                <a:off x="2336" y="3475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83" name="Text Box 40"/>
            <p:cNvSpPr txBox="1">
              <a:spLocks noChangeArrowheads="1"/>
            </p:cNvSpPr>
            <p:nvPr/>
          </p:nvSpPr>
          <p:spPr bwMode="auto">
            <a:xfrm>
              <a:off x="3021973" y="3944938"/>
              <a:ext cx="53343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1484" name="Line 41"/>
            <p:cNvSpPr>
              <a:spLocks noChangeShapeType="1"/>
            </p:cNvSpPr>
            <p:nvPr/>
          </p:nvSpPr>
          <p:spPr bwMode="auto">
            <a:xfrm>
              <a:off x="3056900" y="3038475"/>
              <a:ext cx="261954" cy="43338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5" name="Line 57"/>
            <p:cNvSpPr>
              <a:spLocks noChangeShapeType="1"/>
            </p:cNvSpPr>
            <p:nvPr/>
          </p:nvSpPr>
          <p:spPr bwMode="auto">
            <a:xfrm flipV="1">
              <a:off x="2759099" y="4872037"/>
              <a:ext cx="2529957" cy="2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6" name="Line 59"/>
            <p:cNvSpPr>
              <a:spLocks noChangeShapeType="1"/>
            </p:cNvSpPr>
            <p:nvPr/>
          </p:nvSpPr>
          <p:spPr bwMode="auto">
            <a:xfrm flipH="1" flipV="1">
              <a:off x="2759099" y="3195638"/>
              <a:ext cx="12701" cy="1724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7" name="Text Box 32"/>
            <p:cNvSpPr txBox="1">
              <a:spLocks noChangeArrowheads="1"/>
            </p:cNvSpPr>
            <p:nvPr/>
          </p:nvSpPr>
          <p:spPr bwMode="auto">
            <a:xfrm>
              <a:off x="6944918" y="1677862"/>
              <a:ext cx="503327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05" name="Text Box 42"/>
            <p:cNvSpPr txBox="1">
              <a:spLocks noChangeArrowheads="1"/>
            </p:cNvSpPr>
            <p:nvPr/>
          </p:nvSpPr>
          <p:spPr bwMode="auto">
            <a:xfrm>
              <a:off x="7312194" y="844550"/>
              <a:ext cx="1440082" cy="6556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prstClr val="black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prstClr val="black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9" name="Line 43"/>
            <p:cNvSpPr>
              <a:spLocks noChangeShapeType="1"/>
            </p:cNvSpPr>
            <p:nvPr/>
          </p:nvSpPr>
          <p:spPr bwMode="auto">
            <a:xfrm flipV="1">
              <a:off x="6906952" y="1050284"/>
              <a:ext cx="405544" cy="18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0" name="Text Box 44"/>
            <p:cNvSpPr txBox="1">
              <a:spLocks noChangeArrowheads="1"/>
            </p:cNvSpPr>
            <p:nvPr/>
          </p:nvSpPr>
          <p:spPr bwMode="auto">
            <a:xfrm>
              <a:off x="6924342" y="738592"/>
              <a:ext cx="533495" cy="3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7328071" y="1779588"/>
              <a:ext cx="1416265" cy="15033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prstClr val="black"/>
                  </a:solidFill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20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>
                  <a:solidFill>
                    <a:prstClr val="black"/>
                  </a:solidFill>
                  <a:latin typeface="华文楷体" panose="02010600040101010101" pitchFamily="2" charset="-122"/>
                </a:rPr>
                <a:t>$</a:t>
              </a:r>
              <a:endParaRPr kumimoji="1" lang="zh-CN" altLang="en-US" sz="2000" b="1" i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>
                  <a:solidFill>
                    <a:prstClr val="black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>
                  <a:solidFill>
                    <a:prstClr val="black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id </a:t>
              </a: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solidFill>
                    <a:prstClr val="black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2" name="Text Box 46"/>
            <p:cNvSpPr txBox="1">
              <a:spLocks noChangeArrowheads="1"/>
            </p:cNvSpPr>
            <p:nvPr/>
          </p:nvSpPr>
          <p:spPr bwMode="auto">
            <a:xfrm>
              <a:off x="6891381" y="1187474"/>
              <a:ext cx="360425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1493" name="Line 47"/>
            <p:cNvSpPr>
              <a:spLocks noChangeShapeType="1"/>
            </p:cNvSpPr>
            <p:nvPr/>
          </p:nvSpPr>
          <p:spPr bwMode="auto">
            <a:xfrm>
              <a:off x="6940394" y="1406057"/>
              <a:ext cx="385967" cy="371307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48"/>
            <p:cNvSpPr txBox="1">
              <a:spLocks noChangeArrowheads="1"/>
            </p:cNvSpPr>
            <p:nvPr/>
          </p:nvSpPr>
          <p:spPr bwMode="auto">
            <a:xfrm>
              <a:off x="7348712" y="3592513"/>
              <a:ext cx="1395624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prstClr val="black"/>
                  </a:solidFill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0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solidFill>
                    <a:prstClr val="black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5" name="Line 49"/>
            <p:cNvSpPr>
              <a:spLocks noChangeShapeType="1"/>
            </p:cNvSpPr>
            <p:nvPr/>
          </p:nvSpPr>
          <p:spPr bwMode="auto">
            <a:xfrm>
              <a:off x="6924342" y="1689736"/>
              <a:ext cx="401956" cy="183610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7348712" y="4371975"/>
              <a:ext cx="1403563" cy="708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prstClr val="black"/>
                  </a:solidFill>
                  <a:latin typeface="Times New Roman" panose="02020603050405020304" pitchFamily="18" charset="0"/>
                </a:rPr>
                <a:t>13</a:t>
              </a:r>
              <a:r>
                <a:rPr kumimoji="1" lang="en-US" altLang="zh-CN" sz="20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solidFill>
                    <a:prstClr val="black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7" name="Freeform 51"/>
            <p:cNvSpPr>
              <a:spLocks noChangeArrowheads="1"/>
            </p:cNvSpPr>
            <p:nvPr/>
          </p:nvSpPr>
          <p:spPr bwMode="auto">
            <a:xfrm>
              <a:off x="8723948" y="3188062"/>
              <a:ext cx="360425" cy="1612802"/>
            </a:xfrm>
            <a:custGeom>
              <a:avLst/>
              <a:gdLst>
                <a:gd name="T0" fmla="*/ 0 w 416"/>
                <a:gd name="T1" fmla="*/ 0 h 862"/>
                <a:gd name="T2" fmla="*/ 2147483646 w 416"/>
                <a:gd name="T3" fmla="*/ 2147483646 h 862"/>
                <a:gd name="T4" fmla="*/ 2147483646 w 416"/>
                <a:gd name="T5" fmla="*/ 2147483646 h 862"/>
                <a:gd name="T6" fmla="*/ 0 60000 65536"/>
                <a:gd name="T7" fmla="*/ 0 60000 65536"/>
                <a:gd name="T8" fmla="*/ 0 60000 65536"/>
                <a:gd name="T9" fmla="*/ 0 w 416"/>
                <a:gd name="T10" fmla="*/ 0 h 862"/>
                <a:gd name="T11" fmla="*/ 416 w 416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862">
                  <a:moveTo>
                    <a:pt x="0" y="0"/>
                  </a:moveTo>
                  <a:cubicBezTo>
                    <a:pt x="200" y="177"/>
                    <a:pt x="400" y="355"/>
                    <a:pt x="408" y="499"/>
                  </a:cubicBezTo>
                  <a:cubicBezTo>
                    <a:pt x="416" y="643"/>
                    <a:pt x="231" y="752"/>
                    <a:pt x="46" y="8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8" name="Text Box 52"/>
            <p:cNvSpPr txBox="1">
              <a:spLocks noChangeArrowheads="1"/>
            </p:cNvSpPr>
            <p:nvPr/>
          </p:nvSpPr>
          <p:spPr bwMode="auto">
            <a:xfrm>
              <a:off x="8842765" y="2979448"/>
              <a:ext cx="457281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1499" name="Freeform 53"/>
            <p:cNvSpPr>
              <a:spLocks noChangeArrowheads="1"/>
            </p:cNvSpPr>
            <p:nvPr/>
          </p:nvSpPr>
          <p:spPr bwMode="auto">
            <a:xfrm>
              <a:off x="8746431" y="2015087"/>
              <a:ext cx="360425" cy="353990"/>
            </a:xfrm>
            <a:custGeom>
              <a:avLst/>
              <a:gdLst>
                <a:gd name="T0" fmla="*/ 0 w 227"/>
                <a:gd name="T1" fmla="*/ 0 h 227"/>
                <a:gd name="T2" fmla="*/ 2147483646 w 227"/>
                <a:gd name="T3" fmla="*/ 2147483646 h 227"/>
                <a:gd name="T4" fmla="*/ 0 w 227"/>
                <a:gd name="T5" fmla="*/ 2147483646 h 227"/>
                <a:gd name="T6" fmla="*/ 0 60000 65536"/>
                <a:gd name="T7" fmla="*/ 0 60000 65536"/>
                <a:gd name="T8" fmla="*/ 0 60000 65536"/>
                <a:gd name="T9" fmla="*/ 0 w 227"/>
                <a:gd name="T10" fmla="*/ 0 h 227"/>
                <a:gd name="T11" fmla="*/ 227 w 22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227">
                  <a:moveTo>
                    <a:pt x="0" y="0"/>
                  </a:moveTo>
                  <a:cubicBezTo>
                    <a:pt x="113" y="3"/>
                    <a:pt x="227" y="7"/>
                    <a:pt x="227" y="45"/>
                  </a:cubicBezTo>
                  <a:cubicBezTo>
                    <a:pt x="227" y="83"/>
                    <a:pt x="113" y="155"/>
                    <a:pt x="0" y="2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0" name="Text Box 54"/>
            <p:cNvSpPr txBox="1">
              <a:spLocks noChangeArrowheads="1"/>
            </p:cNvSpPr>
            <p:nvPr/>
          </p:nvSpPr>
          <p:spPr bwMode="auto">
            <a:xfrm>
              <a:off x="8714675" y="1996038"/>
              <a:ext cx="533495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1501" name="Text Box 55"/>
            <p:cNvSpPr txBox="1">
              <a:spLocks noChangeArrowheads="1"/>
            </p:cNvSpPr>
            <p:nvPr/>
          </p:nvSpPr>
          <p:spPr bwMode="auto">
            <a:xfrm>
              <a:off x="7858813" y="1420009"/>
              <a:ext cx="381068" cy="368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1502" name="Line 56"/>
            <p:cNvSpPr>
              <a:spLocks noChangeShapeType="1"/>
            </p:cNvSpPr>
            <p:nvPr/>
          </p:nvSpPr>
          <p:spPr bwMode="auto">
            <a:xfrm flipV="1">
              <a:off x="7866454" y="1492013"/>
              <a:ext cx="0" cy="269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3" name="Line 56"/>
            <p:cNvSpPr>
              <a:spLocks noChangeShapeType="1"/>
            </p:cNvSpPr>
            <p:nvPr/>
          </p:nvSpPr>
          <p:spPr bwMode="auto">
            <a:xfrm flipH="1">
              <a:off x="7976011" y="3292103"/>
              <a:ext cx="9527" cy="317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Text Box 17"/>
            <p:cNvSpPr txBox="1">
              <a:spLocks noChangeArrowheads="1"/>
            </p:cNvSpPr>
            <p:nvPr/>
          </p:nvSpPr>
          <p:spPr bwMode="auto">
            <a:xfrm>
              <a:off x="7984558" y="3285174"/>
              <a:ext cx="533495" cy="3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5289411" y="771525"/>
              <a:ext cx="1649664" cy="16319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400"/>
                </a:lnSpc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7253288" y="811213"/>
            <a:ext cx="1558925" cy="7921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495" name="矩形 1"/>
          <p:cNvSpPr>
            <a:spLocks noChangeArrowheads="1"/>
          </p:cNvSpPr>
          <p:nvPr/>
        </p:nvSpPr>
        <p:spPr bwMode="auto">
          <a:xfrm>
            <a:off x="-7938" y="811213"/>
            <a:ext cx="92075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endParaRPr lang="en-US" altLang="zh-CN" sz="3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6" name="矩形 2"/>
          <p:cNvSpPr>
            <a:spLocks noChangeArrowheads="1"/>
          </p:cNvSpPr>
          <p:nvPr/>
        </p:nvSpPr>
        <p:spPr bwMode="auto">
          <a:xfrm>
            <a:off x="5214938" y="32385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b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分析器</a:t>
            </a:r>
          </a:p>
        </p:txBody>
      </p:sp>
      <p:sp>
        <p:nvSpPr>
          <p:cNvPr id="63" name="矩形 62"/>
          <p:cNvSpPr/>
          <p:nvPr/>
        </p:nvSpPr>
        <p:spPr>
          <a:xfrm>
            <a:off x="7283450" y="1708150"/>
            <a:ext cx="1525588" cy="162401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76600" y="3179763"/>
            <a:ext cx="1704975" cy="162401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285038" y="3552825"/>
            <a:ext cx="1527175" cy="7921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19700" y="4227513"/>
            <a:ext cx="1704975" cy="7921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281863" y="4349750"/>
            <a:ext cx="1527175" cy="7524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19700" y="2682875"/>
            <a:ext cx="1766888" cy="7524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6" grpId="0" animBg="1"/>
      <p:bldP spid="66" grpId="1" animBg="1"/>
      <p:bldP spid="126" grpId="0" animBg="1"/>
      <p:bldP spid="126" grpId="1" animBg="1"/>
      <p:bldP spid="63495" grpId="0"/>
      <p:bldP spid="63496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8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2"/>
          <p:cNvSpPr>
            <a:spLocks noGrp="1" noChangeArrowheads="1"/>
          </p:cNvSpPr>
          <p:nvPr>
            <p:ph idx="1"/>
          </p:nvPr>
        </p:nvSpPr>
        <p:spPr>
          <a:xfrm>
            <a:off x="428625" y="785813"/>
            <a:ext cx="8015288" cy="3948112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寻找具有</a:t>
            </a:r>
            <a:r>
              <a:rPr lang="zh-CN" altLang="en-US" sz="2800" b="1" dirty="0">
                <a:solidFill>
                  <a:srgbClr val="2D83F4"/>
                </a:solidFill>
                <a:latin typeface="+mn-ea"/>
              </a:rPr>
              <a:t>相同核心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sz="2800" b="1" i="1" dirty="0">
                <a:solidFill>
                  <a:schemeClr val="tx1"/>
                </a:solidFill>
              </a:rPr>
              <a:t>LR</a:t>
            </a:r>
            <a:r>
              <a:rPr lang="en-US" altLang="zh-CN" sz="2800" i="1" dirty="0">
                <a:solidFill>
                  <a:schemeClr val="tx1"/>
                </a:solidFill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</a:rPr>
              <a:t>(1)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项集，并将这些项集合并为一个项集。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所谓项集的核心就是其第一分量的集合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然后根据合并后得到的项集族构造语法分析表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如果分析表中</a:t>
            </a:r>
            <a:r>
              <a:rPr lang="zh-CN" altLang="en-US" sz="2800" b="1" dirty="0">
                <a:solidFill>
                  <a:srgbClr val="2D83F4"/>
                </a:solidFill>
                <a:latin typeface="+mn-ea"/>
              </a:rPr>
              <a:t>没有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语法分析动作</a:t>
            </a:r>
            <a:r>
              <a:rPr lang="zh-CN" altLang="en-US" sz="2800" b="1" dirty="0">
                <a:solidFill>
                  <a:srgbClr val="2D83F4"/>
                </a:solidFill>
                <a:latin typeface="+mn-ea"/>
              </a:rPr>
              <a:t>冲突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，给定的文法就称为</a:t>
            </a:r>
            <a:r>
              <a:rPr lang="en-US" altLang="zh-CN" sz="2800" b="1" i="1" dirty="0">
                <a:solidFill>
                  <a:srgbClr val="FF0000"/>
                </a:solidFill>
              </a:rPr>
              <a:t>LALR</a:t>
            </a:r>
            <a:r>
              <a:rPr lang="en-US" altLang="zh-CN" sz="2800" i="1" dirty="0">
                <a:solidFill>
                  <a:srgbClr val="FF0000"/>
                </a:solidFill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(1)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文法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，就可以根据该分析表进行语法分析</a:t>
            </a:r>
            <a:endParaRPr lang="en-US" altLang="zh-CN" dirty="0">
              <a:latin typeface="+mn-ea"/>
            </a:endParaRPr>
          </a:p>
        </p:txBody>
      </p:sp>
      <p:sp>
        <p:nvSpPr>
          <p:cNvPr id="63491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LALR 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 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lookahead-LR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 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分析的基本思想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107950" y="1041400"/>
            <a:ext cx="1555750" cy="2154238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S′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→ · S</a:t>
            </a: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S→· L=R 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 · R 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L→·*R ,=/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 ·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,=/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 · L 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1966913" y="682625"/>
            <a:ext cx="1223962" cy="708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S′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→S· 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Line 7"/>
          <p:cNvSpPr>
            <a:spLocks noChangeShapeType="1"/>
          </p:cNvSpPr>
          <p:nvPr/>
        </p:nvSpPr>
        <p:spPr bwMode="auto">
          <a:xfrm flipV="1">
            <a:off x="1689100" y="127317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99" name="Text Box 8"/>
          <p:cNvSpPr txBox="1">
            <a:spLocks noChangeArrowheads="1"/>
          </p:cNvSpPr>
          <p:nvPr/>
        </p:nvSpPr>
        <p:spPr bwMode="auto">
          <a:xfrm>
            <a:off x="1966913" y="1463675"/>
            <a:ext cx="1479550" cy="938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=R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 flipV="1">
            <a:off x="1679575" y="1860550"/>
            <a:ext cx="29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Text Box 10"/>
          <p:cNvSpPr txBox="1">
            <a:spLocks noChangeArrowheads="1"/>
          </p:cNvSpPr>
          <p:nvPr/>
        </p:nvSpPr>
        <p:spPr bwMode="auto">
          <a:xfrm>
            <a:off x="1655763" y="1465263"/>
            <a:ext cx="503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1502" name="Text Box 11"/>
          <p:cNvSpPr txBox="1">
            <a:spLocks noChangeArrowheads="1"/>
          </p:cNvSpPr>
          <p:nvPr/>
        </p:nvSpPr>
        <p:spPr bwMode="auto">
          <a:xfrm>
            <a:off x="1966913" y="2444750"/>
            <a:ext cx="1223962" cy="7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S→R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 flipV="1">
            <a:off x="1655763" y="2700338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6" name="Text Box 13"/>
          <p:cNvSpPr txBox="1">
            <a:spLocks noChangeArrowheads="1"/>
          </p:cNvSpPr>
          <p:nvPr/>
        </p:nvSpPr>
        <p:spPr bwMode="auto">
          <a:xfrm>
            <a:off x="1628775" y="23336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1505" name="Text Box 14"/>
          <p:cNvSpPr txBox="1">
            <a:spLocks noChangeArrowheads="1"/>
          </p:cNvSpPr>
          <p:nvPr/>
        </p:nvSpPr>
        <p:spPr bwMode="auto">
          <a:xfrm>
            <a:off x="1978025" y="3236913"/>
            <a:ext cx="1568450" cy="1503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L→*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*R 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506" name="Text Box 15"/>
          <p:cNvSpPr txBox="1">
            <a:spLocks noChangeArrowheads="1"/>
          </p:cNvSpPr>
          <p:nvPr/>
        </p:nvSpPr>
        <p:spPr bwMode="auto">
          <a:xfrm>
            <a:off x="3921125" y="4281488"/>
            <a:ext cx="1584325" cy="706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 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9" name="Text Box 16"/>
          <p:cNvSpPr txBox="1">
            <a:spLocks noChangeArrowheads="1"/>
          </p:cNvSpPr>
          <p:nvPr/>
        </p:nvSpPr>
        <p:spPr bwMode="auto">
          <a:xfrm>
            <a:off x="1693863" y="29321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5550" name="Text Box 17"/>
          <p:cNvSpPr txBox="1">
            <a:spLocks noChangeArrowheads="1"/>
          </p:cNvSpPr>
          <p:nvPr/>
        </p:nvSpPr>
        <p:spPr bwMode="auto">
          <a:xfrm>
            <a:off x="1336675" y="36877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01509" name="Text Box 18"/>
          <p:cNvSpPr txBox="1">
            <a:spLocks noChangeArrowheads="1"/>
          </p:cNvSpPr>
          <p:nvPr/>
        </p:nvSpPr>
        <p:spPr bwMode="auto">
          <a:xfrm>
            <a:off x="3921125" y="771525"/>
            <a:ext cx="1655763" cy="1631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S→L=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4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4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*R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4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 flipV="1">
            <a:off x="3446463" y="1924050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3" name="Text Box 20"/>
          <p:cNvSpPr txBox="1">
            <a:spLocks noChangeArrowheads="1"/>
          </p:cNvSpPr>
          <p:nvPr/>
        </p:nvSpPr>
        <p:spPr bwMode="auto">
          <a:xfrm>
            <a:off x="3441700" y="1595438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01512" name="Text Box 21"/>
          <p:cNvSpPr txBox="1">
            <a:spLocks noChangeArrowheads="1"/>
          </p:cNvSpPr>
          <p:nvPr/>
        </p:nvSpPr>
        <p:spPr bwMode="auto">
          <a:xfrm>
            <a:off x="3921125" y="2733675"/>
            <a:ext cx="1655763" cy="706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L→*R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 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65525" y="3308350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6" name="Text Box 23"/>
          <p:cNvSpPr txBox="1">
            <a:spLocks noChangeArrowheads="1"/>
          </p:cNvSpPr>
          <p:nvPr/>
        </p:nvSpPr>
        <p:spPr bwMode="auto">
          <a:xfrm>
            <a:off x="3511550" y="294957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1515" name="Text Box 24"/>
          <p:cNvSpPr txBox="1">
            <a:spLocks noChangeArrowheads="1"/>
          </p:cNvSpPr>
          <p:nvPr/>
        </p:nvSpPr>
        <p:spPr bwMode="auto">
          <a:xfrm>
            <a:off x="3921125" y="3525838"/>
            <a:ext cx="1584325" cy="706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 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3533775" y="3957638"/>
            <a:ext cx="38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9" name="Text Box 26"/>
          <p:cNvSpPr txBox="1">
            <a:spLocks noChangeArrowheads="1"/>
          </p:cNvSpPr>
          <p:nvPr/>
        </p:nvSpPr>
        <p:spPr bwMode="auto">
          <a:xfrm>
            <a:off x="3527425" y="359727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1518" name="Text Box 27"/>
          <p:cNvSpPr txBox="1">
            <a:spLocks noChangeArrowheads="1"/>
          </p:cNvSpPr>
          <p:nvPr/>
        </p:nvSpPr>
        <p:spPr bwMode="auto">
          <a:xfrm>
            <a:off x="6119813" y="63500"/>
            <a:ext cx="1719262" cy="7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S→L=R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 flipV="1">
            <a:off x="5586413" y="514350"/>
            <a:ext cx="533400" cy="24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2" name="Text Box 29"/>
          <p:cNvSpPr txBox="1">
            <a:spLocks noChangeArrowheads="1"/>
          </p:cNvSpPr>
          <p:nvPr/>
        </p:nvSpPr>
        <p:spPr bwMode="auto">
          <a:xfrm>
            <a:off x="5621338" y="3048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7727" name="Line 30"/>
          <p:cNvSpPr>
            <a:spLocks noChangeShapeType="1"/>
          </p:cNvSpPr>
          <p:nvPr/>
        </p:nvSpPr>
        <p:spPr bwMode="auto">
          <a:xfrm flipH="1">
            <a:off x="3441700" y="2125663"/>
            <a:ext cx="479425" cy="1149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28" name="Text Box 31"/>
          <p:cNvSpPr txBox="1">
            <a:spLocks noChangeArrowheads="1"/>
          </p:cNvSpPr>
          <p:nvPr/>
        </p:nvSpPr>
        <p:spPr bwMode="auto">
          <a:xfrm>
            <a:off x="3530600" y="21986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2D83F4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5565" name="Text Box 33"/>
          <p:cNvSpPr txBox="1">
            <a:spLocks noChangeArrowheads="1"/>
          </p:cNvSpPr>
          <p:nvPr/>
        </p:nvSpPr>
        <p:spPr bwMode="auto">
          <a:xfrm>
            <a:off x="1663700" y="89693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5566" name="Line 34"/>
          <p:cNvSpPr>
            <a:spLocks noChangeShapeType="1"/>
          </p:cNvSpPr>
          <p:nvPr/>
        </p:nvSpPr>
        <p:spPr bwMode="auto">
          <a:xfrm flipV="1">
            <a:off x="3543300" y="4564063"/>
            <a:ext cx="3778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7" name="Text Box 35"/>
          <p:cNvSpPr txBox="1">
            <a:spLocks noChangeArrowheads="1"/>
          </p:cNvSpPr>
          <p:nvPr/>
        </p:nvSpPr>
        <p:spPr bwMode="auto">
          <a:xfrm>
            <a:off x="3511550" y="4175125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grpSp>
        <p:nvGrpSpPr>
          <p:cNvPr id="65568" name="Group 36"/>
          <p:cNvGrpSpPr>
            <a:grpSpLocks/>
          </p:cNvGrpSpPr>
          <p:nvPr/>
        </p:nvGrpSpPr>
        <p:grpSpPr bwMode="auto">
          <a:xfrm>
            <a:off x="1677988" y="3975100"/>
            <a:ext cx="290512" cy="269875"/>
            <a:chOff x="2335" y="3249"/>
            <a:chExt cx="183" cy="226"/>
          </a:xfrm>
        </p:grpSpPr>
        <p:sp>
          <p:nvSpPr>
            <p:cNvPr id="65599" name="Line 37"/>
            <p:cNvSpPr>
              <a:spLocks noChangeShapeType="1"/>
            </p:cNvSpPr>
            <p:nvPr/>
          </p:nvSpPr>
          <p:spPr bwMode="auto">
            <a:xfrm>
              <a:off x="2335" y="3249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0" name="Line 38"/>
            <p:cNvSpPr>
              <a:spLocks noChangeShapeType="1"/>
            </p:cNvSpPr>
            <p:nvPr/>
          </p:nvSpPr>
          <p:spPr bwMode="auto">
            <a:xfrm>
              <a:off x="2335" y="3249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Line 39"/>
            <p:cNvSpPr>
              <a:spLocks noChangeShapeType="1"/>
            </p:cNvSpPr>
            <p:nvPr/>
          </p:nvSpPr>
          <p:spPr bwMode="auto">
            <a:xfrm>
              <a:off x="2336" y="3475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69" name="Text Box 40"/>
          <p:cNvSpPr txBox="1">
            <a:spLocks noChangeArrowheads="1"/>
          </p:cNvSpPr>
          <p:nvPr/>
        </p:nvSpPr>
        <p:spPr bwMode="auto">
          <a:xfrm>
            <a:off x="1654175" y="394493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5570" name="Line 41"/>
          <p:cNvSpPr>
            <a:spLocks noChangeShapeType="1"/>
          </p:cNvSpPr>
          <p:nvPr/>
        </p:nvSpPr>
        <p:spPr bwMode="auto">
          <a:xfrm>
            <a:off x="1689100" y="3038475"/>
            <a:ext cx="261938" cy="433388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1" name="Line 57"/>
          <p:cNvSpPr>
            <a:spLocks noChangeShapeType="1"/>
          </p:cNvSpPr>
          <p:nvPr/>
        </p:nvSpPr>
        <p:spPr bwMode="auto">
          <a:xfrm flipV="1">
            <a:off x="1314450" y="4872038"/>
            <a:ext cx="2606675" cy="20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2" name="Line 59"/>
          <p:cNvSpPr>
            <a:spLocks noChangeShapeType="1"/>
          </p:cNvSpPr>
          <p:nvPr/>
        </p:nvSpPr>
        <p:spPr bwMode="auto">
          <a:xfrm flipH="1" flipV="1">
            <a:off x="1301750" y="3195638"/>
            <a:ext cx="12700" cy="1724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37" name="Freeform 65"/>
          <p:cNvSpPr>
            <a:spLocks noChangeArrowheads="1"/>
          </p:cNvSpPr>
          <p:nvPr/>
        </p:nvSpPr>
        <p:spPr bwMode="auto">
          <a:xfrm rot="232506">
            <a:off x="5513388" y="2090738"/>
            <a:ext cx="330200" cy="2000250"/>
          </a:xfrm>
          <a:custGeom>
            <a:avLst/>
            <a:gdLst>
              <a:gd name="T0" fmla="*/ 0 w 208"/>
              <a:gd name="T1" fmla="*/ 0 h 1680"/>
              <a:gd name="T2" fmla="*/ 2147483646 w 208"/>
              <a:gd name="T3" fmla="*/ 2147483646 h 1680"/>
              <a:gd name="T4" fmla="*/ 2147483646 w 208"/>
              <a:gd name="T5" fmla="*/ 2147483646 h 1680"/>
              <a:gd name="T6" fmla="*/ 2147483646 w 208"/>
              <a:gd name="T7" fmla="*/ 2147483646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680"/>
              <a:gd name="T14" fmla="*/ 208 w 208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680">
                <a:moveTo>
                  <a:pt x="0" y="0"/>
                </a:moveTo>
                <a:cubicBezTo>
                  <a:pt x="56" y="132"/>
                  <a:pt x="112" y="264"/>
                  <a:pt x="144" y="432"/>
                </a:cubicBezTo>
                <a:cubicBezTo>
                  <a:pt x="176" y="600"/>
                  <a:pt x="208" y="800"/>
                  <a:pt x="192" y="1008"/>
                </a:cubicBezTo>
                <a:cubicBezTo>
                  <a:pt x="176" y="1216"/>
                  <a:pt x="112" y="1448"/>
                  <a:pt x="48" y="168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38" name="Text Box 66"/>
          <p:cNvSpPr txBox="1">
            <a:spLocks noChangeArrowheads="1"/>
          </p:cNvSpPr>
          <p:nvPr/>
        </p:nvSpPr>
        <p:spPr bwMode="auto">
          <a:xfrm>
            <a:off x="5418138" y="2325688"/>
            <a:ext cx="458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7739" name="Text Box 68"/>
          <p:cNvSpPr txBox="1">
            <a:spLocks noChangeArrowheads="1"/>
          </p:cNvSpPr>
          <p:nvPr/>
        </p:nvSpPr>
        <p:spPr bwMode="auto">
          <a:xfrm>
            <a:off x="5888038" y="3275013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67740" name="Freeform 69"/>
          <p:cNvSpPr>
            <a:spLocks noChangeArrowheads="1"/>
          </p:cNvSpPr>
          <p:nvPr/>
        </p:nvSpPr>
        <p:spPr bwMode="auto">
          <a:xfrm rot="169672">
            <a:off x="5557838" y="1835150"/>
            <a:ext cx="712787" cy="2700338"/>
          </a:xfrm>
          <a:custGeom>
            <a:avLst/>
            <a:gdLst>
              <a:gd name="T0" fmla="*/ 0 w 598"/>
              <a:gd name="T1" fmla="*/ 0 h 2268"/>
              <a:gd name="T2" fmla="*/ 2147483646 w 598"/>
              <a:gd name="T3" fmla="*/ 2147483646 h 2268"/>
              <a:gd name="T4" fmla="*/ 2147483646 w 598"/>
              <a:gd name="T5" fmla="*/ 2147483646 h 2268"/>
              <a:gd name="T6" fmla="*/ 0 60000 65536"/>
              <a:gd name="T7" fmla="*/ 0 60000 65536"/>
              <a:gd name="T8" fmla="*/ 0 60000 65536"/>
              <a:gd name="T9" fmla="*/ 0 w 598"/>
              <a:gd name="T10" fmla="*/ 0 h 2268"/>
              <a:gd name="T11" fmla="*/ 598 w 598"/>
              <a:gd name="T12" fmla="*/ 2268 h 2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2268">
                <a:moveTo>
                  <a:pt x="0" y="0"/>
                </a:moveTo>
                <a:cubicBezTo>
                  <a:pt x="291" y="491"/>
                  <a:pt x="582" y="983"/>
                  <a:pt x="590" y="1361"/>
                </a:cubicBezTo>
                <a:cubicBezTo>
                  <a:pt x="598" y="1739"/>
                  <a:pt x="322" y="2003"/>
                  <a:pt x="46" y="226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3927475" y="196850"/>
            <a:ext cx="169545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LALR</a:t>
            </a:r>
            <a:r>
              <a:rPr lang="zh-CN" altLang="en-US" sz="2000" b="1" noProof="1">
                <a:solidFill>
                  <a:srgbClr val="000000"/>
                </a:solidFill>
                <a:latin typeface="华文楷体" pitchFamily="2" charset="-122"/>
                <a:ea typeface="Times New Roman" pitchFamily="18" charset="0"/>
                <a:cs typeface="华文楷体" pitchFamily="2" charset="-122"/>
              </a:rPr>
              <a:t>自动机</a:t>
            </a:r>
            <a:endParaRPr lang="zh-CN" altLang="en-US" sz="1000" noProof="1">
              <a:solidFill>
                <a:srgbClr val="000000"/>
              </a:solidFill>
              <a:latin typeface="华文楷体" pitchFamily="2" charset="-122"/>
              <a:ea typeface="Times New Roman" pitchFamily="18" charset="0"/>
              <a:cs typeface="华文楷体" pitchFamily="2" charset="-122"/>
            </a:endParaRPr>
          </a:p>
        </p:txBody>
      </p:sp>
      <p:sp>
        <p:nvSpPr>
          <p:cNvPr id="65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例：合并同心项集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499100" y="746125"/>
            <a:ext cx="3570288" cy="4333875"/>
            <a:chOff x="5498998" y="745697"/>
            <a:chExt cx="3569869" cy="4334139"/>
          </a:xfrm>
        </p:grpSpPr>
        <p:sp>
          <p:nvSpPr>
            <p:cNvPr id="65581" name="Text Box 32"/>
            <p:cNvSpPr txBox="1">
              <a:spLocks noChangeArrowheads="1"/>
            </p:cNvSpPr>
            <p:nvPr/>
          </p:nvSpPr>
          <p:spPr bwMode="auto">
            <a:xfrm>
              <a:off x="5548312" y="1381283"/>
              <a:ext cx="5032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7081550" y="844128"/>
              <a:ext cx="1439693" cy="6556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5583" name="Line 43"/>
            <p:cNvSpPr>
              <a:spLocks noChangeShapeType="1"/>
            </p:cNvSpPr>
            <p:nvPr/>
          </p:nvSpPr>
          <p:spPr bwMode="auto">
            <a:xfrm flipV="1">
              <a:off x="5575176" y="1049915"/>
              <a:ext cx="1506313" cy="188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Text Box 44"/>
            <p:cNvSpPr txBox="1">
              <a:spLocks noChangeArrowheads="1"/>
            </p:cNvSpPr>
            <p:nvPr/>
          </p:nvSpPr>
          <p:spPr bwMode="auto">
            <a:xfrm>
              <a:off x="5509164" y="745697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7097423" y="1779223"/>
              <a:ext cx="1415884" cy="1503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R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zh-CN" altLang="en-US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L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*R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5586" name="Text Box 46"/>
            <p:cNvSpPr txBox="1">
              <a:spLocks noChangeArrowheads="1"/>
            </p:cNvSpPr>
            <p:nvPr/>
          </p:nvSpPr>
          <p:spPr bwMode="auto">
            <a:xfrm>
              <a:off x="5498998" y="1088423"/>
              <a:ext cx="360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5587" name="Line 47"/>
            <p:cNvSpPr>
              <a:spLocks noChangeShapeType="1"/>
            </p:cNvSpPr>
            <p:nvPr/>
          </p:nvSpPr>
          <p:spPr bwMode="auto">
            <a:xfrm>
              <a:off x="5592563" y="1354965"/>
              <a:ext cx="1487348" cy="44940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7118058" y="3592258"/>
              <a:ext cx="1395249" cy="708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5589" name="Line 49"/>
            <p:cNvSpPr>
              <a:spLocks noChangeShapeType="1"/>
            </p:cNvSpPr>
            <p:nvPr/>
          </p:nvSpPr>
          <p:spPr bwMode="auto">
            <a:xfrm>
              <a:off x="5592563" y="1689365"/>
              <a:ext cx="1502568" cy="190269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50"/>
            <p:cNvSpPr txBox="1">
              <a:spLocks noChangeArrowheads="1"/>
            </p:cNvSpPr>
            <p:nvPr/>
          </p:nvSpPr>
          <p:spPr bwMode="auto">
            <a:xfrm>
              <a:off x="7118058" y="4371768"/>
              <a:ext cx="1403185" cy="708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13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5591" name="Freeform 51"/>
            <p:cNvSpPr>
              <a:spLocks noChangeArrowheads="1"/>
            </p:cNvSpPr>
            <p:nvPr/>
          </p:nvSpPr>
          <p:spPr bwMode="auto">
            <a:xfrm>
              <a:off x="8593649" y="3187783"/>
              <a:ext cx="360362" cy="1612900"/>
            </a:xfrm>
            <a:custGeom>
              <a:avLst/>
              <a:gdLst>
                <a:gd name="T0" fmla="*/ 0 w 416"/>
                <a:gd name="T1" fmla="*/ 0 h 862"/>
                <a:gd name="T2" fmla="*/ 2147483646 w 416"/>
                <a:gd name="T3" fmla="*/ 2147483646 h 862"/>
                <a:gd name="T4" fmla="*/ 2147483646 w 416"/>
                <a:gd name="T5" fmla="*/ 2147483646 h 862"/>
                <a:gd name="T6" fmla="*/ 0 60000 65536"/>
                <a:gd name="T7" fmla="*/ 0 60000 65536"/>
                <a:gd name="T8" fmla="*/ 0 60000 65536"/>
                <a:gd name="T9" fmla="*/ 0 w 416"/>
                <a:gd name="T10" fmla="*/ 0 h 862"/>
                <a:gd name="T11" fmla="*/ 416 w 416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862">
                  <a:moveTo>
                    <a:pt x="0" y="0"/>
                  </a:moveTo>
                  <a:cubicBezTo>
                    <a:pt x="200" y="177"/>
                    <a:pt x="400" y="355"/>
                    <a:pt x="408" y="499"/>
                  </a:cubicBezTo>
                  <a:cubicBezTo>
                    <a:pt x="416" y="643"/>
                    <a:pt x="231" y="752"/>
                    <a:pt x="46" y="8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Text Box 52"/>
            <p:cNvSpPr txBox="1">
              <a:spLocks noChangeArrowheads="1"/>
            </p:cNvSpPr>
            <p:nvPr/>
          </p:nvSpPr>
          <p:spPr bwMode="auto">
            <a:xfrm>
              <a:off x="8611667" y="2979156"/>
              <a:ext cx="457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5593" name="Freeform 53"/>
            <p:cNvSpPr>
              <a:spLocks noChangeArrowheads="1"/>
            </p:cNvSpPr>
            <p:nvPr/>
          </p:nvSpPr>
          <p:spPr bwMode="auto">
            <a:xfrm>
              <a:off x="8515350" y="2014736"/>
              <a:ext cx="360362" cy="354012"/>
            </a:xfrm>
            <a:custGeom>
              <a:avLst/>
              <a:gdLst>
                <a:gd name="T0" fmla="*/ 0 w 227"/>
                <a:gd name="T1" fmla="*/ 0 h 227"/>
                <a:gd name="T2" fmla="*/ 2147483646 w 227"/>
                <a:gd name="T3" fmla="*/ 2147483646 h 227"/>
                <a:gd name="T4" fmla="*/ 0 w 227"/>
                <a:gd name="T5" fmla="*/ 2147483646 h 227"/>
                <a:gd name="T6" fmla="*/ 0 60000 65536"/>
                <a:gd name="T7" fmla="*/ 0 60000 65536"/>
                <a:gd name="T8" fmla="*/ 0 60000 65536"/>
                <a:gd name="T9" fmla="*/ 0 w 227"/>
                <a:gd name="T10" fmla="*/ 0 h 227"/>
                <a:gd name="T11" fmla="*/ 227 w 22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227">
                  <a:moveTo>
                    <a:pt x="0" y="0"/>
                  </a:moveTo>
                  <a:cubicBezTo>
                    <a:pt x="113" y="3"/>
                    <a:pt x="227" y="7"/>
                    <a:pt x="227" y="45"/>
                  </a:cubicBezTo>
                  <a:cubicBezTo>
                    <a:pt x="227" y="83"/>
                    <a:pt x="113" y="155"/>
                    <a:pt x="0" y="2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4" name="Text Box 54"/>
            <p:cNvSpPr txBox="1">
              <a:spLocks noChangeArrowheads="1"/>
            </p:cNvSpPr>
            <p:nvPr/>
          </p:nvSpPr>
          <p:spPr bwMode="auto">
            <a:xfrm>
              <a:off x="8483600" y="1995686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5595" name="Text Box 55"/>
            <p:cNvSpPr txBox="1">
              <a:spLocks noChangeArrowheads="1"/>
            </p:cNvSpPr>
            <p:nvPr/>
          </p:nvSpPr>
          <p:spPr bwMode="auto">
            <a:xfrm>
              <a:off x="7627888" y="1419622"/>
              <a:ext cx="381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5596" name="Line 56"/>
            <p:cNvSpPr>
              <a:spLocks noChangeShapeType="1"/>
            </p:cNvSpPr>
            <p:nvPr/>
          </p:nvSpPr>
          <p:spPr bwMode="auto">
            <a:xfrm flipV="1">
              <a:off x="7635528" y="1491630"/>
              <a:ext cx="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Line 56"/>
            <p:cNvSpPr>
              <a:spLocks noChangeShapeType="1"/>
            </p:cNvSpPr>
            <p:nvPr/>
          </p:nvSpPr>
          <p:spPr bwMode="auto">
            <a:xfrm flipH="1">
              <a:off x="7745065" y="3291830"/>
              <a:ext cx="9525" cy="317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Text Box 17"/>
            <p:cNvSpPr txBox="1">
              <a:spLocks noChangeArrowheads="1"/>
            </p:cNvSpPr>
            <p:nvPr/>
          </p:nvSpPr>
          <p:spPr bwMode="auto">
            <a:xfrm>
              <a:off x="7753611" y="3284901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117475" y="3638550"/>
            <a:ext cx="1050925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10</a:t>
            </a:r>
            <a:r>
              <a:rPr lang="en-US" altLang="en-US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、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8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华文楷体" pitchFamily="2" charset="-122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11</a:t>
            </a:r>
            <a:r>
              <a:rPr lang="en-US" altLang="en-US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、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4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华文楷体" pitchFamily="2" charset="-122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12</a:t>
            </a:r>
            <a:r>
              <a:rPr lang="en-US" altLang="en-US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、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5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华文楷体" pitchFamily="2" charset="-122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13</a:t>
            </a:r>
            <a:r>
              <a:rPr lang="en-US" altLang="en-US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、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7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27" grpId="0" animBg="1"/>
      <p:bldP spid="67728" grpId="0"/>
      <p:bldP spid="67737" grpId="0" animBg="1"/>
      <p:bldP spid="67738" grpId="0"/>
      <p:bldP spid="67739" grpId="0"/>
      <p:bldP spid="67740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 txBox="1">
            <a:spLocks noChangeArrowheads="1"/>
          </p:cNvSpPr>
          <p:nvPr/>
        </p:nvSpPr>
        <p:spPr bwMode="auto">
          <a:xfrm>
            <a:off x="107950" y="1041400"/>
            <a:ext cx="1555750" cy="2154238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S′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→ · S</a:t>
            </a: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S→· L=R 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 · R 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L→·*R ,=/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 ·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,=/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 · L 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Text Box 6"/>
          <p:cNvSpPr txBox="1">
            <a:spLocks noChangeArrowheads="1"/>
          </p:cNvSpPr>
          <p:nvPr/>
        </p:nvSpPr>
        <p:spPr bwMode="auto">
          <a:xfrm>
            <a:off x="1966913" y="682625"/>
            <a:ext cx="1223962" cy="708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S′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→S· , </a:t>
            </a:r>
            <a:r>
              <a:rPr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Line 7"/>
          <p:cNvSpPr>
            <a:spLocks noChangeShapeType="1"/>
          </p:cNvSpPr>
          <p:nvPr/>
        </p:nvSpPr>
        <p:spPr bwMode="auto">
          <a:xfrm flipV="1">
            <a:off x="1689100" y="127317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99" name="Text Box 8"/>
          <p:cNvSpPr txBox="1">
            <a:spLocks noChangeArrowheads="1"/>
          </p:cNvSpPr>
          <p:nvPr/>
        </p:nvSpPr>
        <p:spPr bwMode="auto">
          <a:xfrm>
            <a:off x="1966913" y="1463675"/>
            <a:ext cx="1479550" cy="938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=R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0" name="Line 9"/>
          <p:cNvSpPr>
            <a:spLocks noChangeShapeType="1"/>
          </p:cNvSpPr>
          <p:nvPr/>
        </p:nvSpPr>
        <p:spPr bwMode="auto">
          <a:xfrm flipV="1">
            <a:off x="1679575" y="1860550"/>
            <a:ext cx="29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" name="Text Box 10"/>
          <p:cNvSpPr txBox="1">
            <a:spLocks noChangeArrowheads="1"/>
          </p:cNvSpPr>
          <p:nvPr/>
        </p:nvSpPr>
        <p:spPr bwMode="auto">
          <a:xfrm>
            <a:off x="1655763" y="1465263"/>
            <a:ext cx="503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1502" name="Text Box 11"/>
          <p:cNvSpPr txBox="1">
            <a:spLocks noChangeArrowheads="1"/>
          </p:cNvSpPr>
          <p:nvPr/>
        </p:nvSpPr>
        <p:spPr bwMode="auto">
          <a:xfrm>
            <a:off x="1966913" y="2444750"/>
            <a:ext cx="1223962" cy="7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S→R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3" name="Line 12"/>
          <p:cNvSpPr>
            <a:spLocks noChangeShapeType="1"/>
          </p:cNvSpPr>
          <p:nvPr/>
        </p:nvSpPr>
        <p:spPr bwMode="auto">
          <a:xfrm flipV="1">
            <a:off x="1655763" y="2700338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Text Box 13"/>
          <p:cNvSpPr txBox="1">
            <a:spLocks noChangeArrowheads="1"/>
          </p:cNvSpPr>
          <p:nvPr/>
        </p:nvSpPr>
        <p:spPr bwMode="auto">
          <a:xfrm>
            <a:off x="1628775" y="23336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1505" name="Text Box 14"/>
          <p:cNvSpPr txBox="1">
            <a:spLocks noChangeArrowheads="1"/>
          </p:cNvSpPr>
          <p:nvPr/>
        </p:nvSpPr>
        <p:spPr bwMode="auto">
          <a:xfrm>
            <a:off x="1978025" y="3236913"/>
            <a:ext cx="1568450" cy="1503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L→*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*R 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506" name="Text Box 15"/>
          <p:cNvSpPr txBox="1">
            <a:spLocks noChangeArrowheads="1"/>
          </p:cNvSpPr>
          <p:nvPr/>
        </p:nvSpPr>
        <p:spPr bwMode="auto">
          <a:xfrm>
            <a:off x="3921125" y="4281488"/>
            <a:ext cx="1584325" cy="706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 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7" name="Text Box 16"/>
          <p:cNvSpPr txBox="1">
            <a:spLocks noChangeArrowheads="1"/>
          </p:cNvSpPr>
          <p:nvPr/>
        </p:nvSpPr>
        <p:spPr bwMode="auto">
          <a:xfrm>
            <a:off x="1693863" y="29321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7598" name="Text Box 17"/>
          <p:cNvSpPr txBox="1">
            <a:spLocks noChangeArrowheads="1"/>
          </p:cNvSpPr>
          <p:nvPr/>
        </p:nvSpPr>
        <p:spPr bwMode="auto">
          <a:xfrm>
            <a:off x="1336675" y="36877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01509" name="Text Box 18"/>
          <p:cNvSpPr txBox="1">
            <a:spLocks noChangeArrowheads="1"/>
          </p:cNvSpPr>
          <p:nvPr/>
        </p:nvSpPr>
        <p:spPr bwMode="auto">
          <a:xfrm>
            <a:off x="3921125" y="771525"/>
            <a:ext cx="1655763" cy="1631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S→L=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4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4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*R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400"/>
              </a:lnSpc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00" name="Line 19"/>
          <p:cNvSpPr>
            <a:spLocks noChangeShapeType="1"/>
          </p:cNvSpPr>
          <p:nvPr/>
        </p:nvSpPr>
        <p:spPr bwMode="auto">
          <a:xfrm flipV="1">
            <a:off x="3446463" y="1924050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1" name="Text Box 20"/>
          <p:cNvSpPr txBox="1">
            <a:spLocks noChangeArrowheads="1"/>
          </p:cNvSpPr>
          <p:nvPr/>
        </p:nvSpPr>
        <p:spPr bwMode="auto">
          <a:xfrm>
            <a:off x="3441700" y="1595438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01512" name="Text Box 21"/>
          <p:cNvSpPr txBox="1">
            <a:spLocks noChangeArrowheads="1"/>
          </p:cNvSpPr>
          <p:nvPr/>
        </p:nvSpPr>
        <p:spPr bwMode="auto">
          <a:xfrm>
            <a:off x="3921125" y="2733675"/>
            <a:ext cx="1655763" cy="706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L→*R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 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03" name="Line 22"/>
          <p:cNvSpPr>
            <a:spLocks noChangeShapeType="1"/>
          </p:cNvSpPr>
          <p:nvPr/>
        </p:nvSpPr>
        <p:spPr bwMode="auto">
          <a:xfrm>
            <a:off x="3565525" y="3308350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4" name="Text Box 23"/>
          <p:cNvSpPr txBox="1">
            <a:spLocks noChangeArrowheads="1"/>
          </p:cNvSpPr>
          <p:nvPr/>
        </p:nvSpPr>
        <p:spPr bwMode="auto">
          <a:xfrm>
            <a:off x="3511550" y="294957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1515" name="Text Box 24"/>
          <p:cNvSpPr txBox="1">
            <a:spLocks noChangeArrowheads="1"/>
          </p:cNvSpPr>
          <p:nvPr/>
        </p:nvSpPr>
        <p:spPr bwMode="auto">
          <a:xfrm>
            <a:off x="3921125" y="3525838"/>
            <a:ext cx="1584325" cy="706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R→L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, =/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 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06" name="Line 25"/>
          <p:cNvSpPr>
            <a:spLocks noChangeShapeType="1"/>
          </p:cNvSpPr>
          <p:nvPr/>
        </p:nvSpPr>
        <p:spPr bwMode="auto">
          <a:xfrm>
            <a:off x="3533775" y="3957638"/>
            <a:ext cx="38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7" name="Text Box 26"/>
          <p:cNvSpPr txBox="1">
            <a:spLocks noChangeArrowheads="1"/>
          </p:cNvSpPr>
          <p:nvPr/>
        </p:nvSpPr>
        <p:spPr bwMode="auto">
          <a:xfrm>
            <a:off x="3527425" y="359727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1518" name="Text Box 27"/>
          <p:cNvSpPr txBox="1">
            <a:spLocks noChangeArrowheads="1"/>
          </p:cNvSpPr>
          <p:nvPr/>
        </p:nvSpPr>
        <p:spPr bwMode="auto">
          <a:xfrm>
            <a:off x="6119813" y="63500"/>
            <a:ext cx="1719262" cy="7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S→L=R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09" name="Line 28"/>
          <p:cNvSpPr>
            <a:spLocks noChangeShapeType="1"/>
          </p:cNvSpPr>
          <p:nvPr/>
        </p:nvSpPr>
        <p:spPr bwMode="auto">
          <a:xfrm flipV="1">
            <a:off x="5586413" y="514350"/>
            <a:ext cx="533400" cy="24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0" name="Text Box 29"/>
          <p:cNvSpPr txBox="1">
            <a:spLocks noChangeArrowheads="1"/>
          </p:cNvSpPr>
          <p:nvPr/>
        </p:nvSpPr>
        <p:spPr bwMode="auto">
          <a:xfrm>
            <a:off x="5621338" y="3048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7611" name="Line 30"/>
          <p:cNvSpPr>
            <a:spLocks noChangeShapeType="1"/>
          </p:cNvSpPr>
          <p:nvPr/>
        </p:nvSpPr>
        <p:spPr bwMode="auto">
          <a:xfrm flipH="1">
            <a:off x="3441700" y="2125663"/>
            <a:ext cx="479425" cy="1149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2" name="Text Box 31"/>
          <p:cNvSpPr txBox="1">
            <a:spLocks noChangeArrowheads="1"/>
          </p:cNvSpPr>
          <p:nvPr/>
        </p:nvSpPr>
        <p:spPr bwMode="auto">
          <a:xfrm>
            <a:off x="3530600" y="21986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2D83F4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7613" name="Text Box 33"/>
          <p:cNvSpPr txBox="1">
            <a:spLocks noChangeArrowheads="1"/>
          </p:cNvSpPr>
          <p:nvPr/>
        </p:nvSpPr>
        <p:spPr bwMode="auto">
          <a:xfrm>
            <a:off x="1663700" y="89693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7614" name="Line 34"/>
          <p:cNvSpPr>
            <a:spLocks noChangeShapeType="1"/>
          </p:cNvSpPr>
          <p:nvPr/>
        </p:nvSpPr>
        <p:spPr bwMode="auto">
          <a:xfrm flipV="1">
            <a:off x="3543300" y="4564063"/>
            <a:ext cx="3778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5" name="Text Box 35"/>
          <p:cNvSpPr txBox="1">
            <a:spLocks noChangeArrowheads="1"/>
          </p:cNvSpPr>
          <p:nvPr/>
        </p:nvSpPr>
        <p:spPr bwMode="auto">
          <a:xfrm>
            <a:off x="3511550" y="4175125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grpSp>
        <p:nvGrpSpPr>
          <p:cNvPr id="67616" name="Group 36"/>
          <p:cNvGrpSpPr>
            <a:grpSpLocks/>
          </p:cNvGrpSpPr>
          <p:nvPr/>
        </p:nvGrpSpPr>
        <p:grpSpPr bwMode="auto">
          <a:xfrm>
            <a:off x="1677988" y="3975100"/>
            <a:ext cx="290512" cy="269875"/>
            <a:chOff x="2335" y="3249"/>
            <a:chExt cx="183" cy="226"/>
          </a:xfrm>
        </p:grpSpPr>
        <p:sp>
          <p:nvSpPr>
            <p:cNvPr id="67742" name="Line 37"/>
            <p:cNvSpPr>
              <a:spLocks noChangeShapeType="1"/>
            </p:cNvSpPr>
            <p:nvPr/>
          </p:nvSpPr>
          <p:spPr bwMode="auto">
            <a:xfrm>
              <a:off x="2335" y="3249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3" name="Line 38"/>
            <p:cNvSpPr>
              <a:spLocks noChangeShapeType="1"/>
            </p:cNvSpPr>
            <p:nvPr/>
          </p:nvSpPr>
          <p:spPr bwMode="auto">
            <a:xfrm>
              <a:off x="2335" y="3249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4" name="Line 39"/>
            <p:cNvSpPr>
              <a:spLocks noChangeShapeType="1"/>
            </p:cNvSpPr>
            <p:nvPr/>
          </p:nvSpPr>
          <p:spPr bwMode="auto">
            <a:xfrm>
              <a:off x="2336" y="3475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17" name="Text Box 40"/>
          <p:cNvSpPr txBox="1">
            <a:spLocks noChangeArrowheads="1"/>
          </p:cNvSpPr>
          <p:nvPr/>
        </p:nvSpPr>
        <p:spPr bwMode="auto">
          <a:xfrm>
            <a:off x="1654175" y="394493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7618" name="Line 41"/>
          <p:cNvSpPr>
            <a:spLocks noChangeShapeType="1"/>
          </p:cNvSpPr>
          <p:nvPr/>
        </p:nvSpPr>
        <p:spPr bwMode="auto">
          <a:xfrm>
            <a:off x="1689100" y="3038475"/>
            <a:ext cx="261938" cy="433388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9" name="Line 57"/>
          <p:cNvSpPr>
            <a:spLocks noChangeShapeType="1"/>
          </p:cNvSpPr>
          <p:nvPr/>
        </p:nvSpPr>
        <p:spPr bwMode="auto">
          <a:xfrm flipV="1">
            <a:off x="1314450" y="4872038"/>
            <a:ext cx="2606675" cy="20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0" name="Line 59"/>
          <p:cNvSpPr>
            <a:spLocks noChangeShapeType="1"/>
          </p:cNvSpPr>
          <p:nvPr/>
        </p:nvSpPr>
        <p:spPr bwMode="auto">
          <a:xfrm flipH="1" flipV="1">
            <a:off x="1301750" y="3195638"/>
            <a:ext cx="12700" cy="1724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1" name="Freeform 65"/>
          <p:cNvSpPr>
            <a:spLocks noChangeArrowheads="1"/>
          </p:cNvSpPr>
          <p:nvPr/>
        </p:nvSpPr>
        <p:spPr bwMode="auto">
          <a:xfrm rot="232506">
            <a:off x="5513388" y="2090738"/>
            <a:ext cx="330200" cy="2000250"/>
          </a:xfrm>
          <a:custGeom>
            <a:avLst/>
            <a:gdLst>
              <a:gd name="T0" fmla="*/ 0 w 208"/>
              <a:gd name="T1" fmla="*/ 0 h 1680"/>
              <a:gd name="T2" fmla="*/ 2147483646 w 208"/>
              <a:gd name="T3" fmla="*/ 2147483646 h 1680"/>
              <a:gd name="T4" fmla="*/ 2147483646 w 208"/>
              <a:gd name="T5" fmla="*/ 2147483646 h 1680"/>
              <a:gd name="T6" fmla="*/ 2147483646 w 208"/>
              <a:gd name="T7" fmla="*/ 2147483646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680"/>
              <a:gd name="T14" fmla="*/ 208 w 208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680">
                <a:moveTo>
                  <a:pt x="0" y="0"/>
                </a:moveTo>
                <a:cubicBezTo>
                  <a:pt x="56" y="132"/>
                  <a:pt x="112" y="264"/>
                  <a:pt x="144" y="432"/>
                </a:cubicBezTo>
                <a:cubicBezTo>
                  <a:pt x="176" y="600"/>
                  <a:pt x="208" y="800"/>
                  <a:pt x="192" y="1008"/>
                </a:cubicBezTo>
                <a:cubicBezTo>
                  <a:pt x="176" y="1216"/>
                  <a:pt x="112" y="1448"/>
                  <a:pt x="48" y="168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2" name="Text Box 66"/>
          <p:cNvSpPr txBox="1">
            <a:spLocks noChangeArrowheads="1"/>
          </p:cNvSpPr>
          <p:nvPr/>
        </p:nvSpPr>
        <p:spPr bwMode="auto">
          <a:xfrm>
            <a:off x="5418138" y="2325688"/>
            <a:ext cx="458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7623" name="Text Box 68"/>
          <p:cNvSpPr txBox="1">
            <a:spLocks noChangeArrowheads="1"/>
          </p:cNvSpPr>
          <p:nvPr/>
        </p:nvSpPr>
        <p:spPr bwMode="auto">
          <a:xfrm>
            <a:off x="5888038" y="327501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67624" name="Freeform 69"/>
          <p:cNvSpPr>
            <a:spLocks noChangeArrowheads="1"/>
          </p:cNvSpPr>
          <p:nvPr/>
        </p:nvSpPr>
        <p:spPr bwMode="auto">
          <a:xfrm rot="169672">
            <a:off x="5557838" y="1835150"/>
            <a:ext cx="712787" cy="2700338"/>
          </a:xfrm>
          <a:custGeom>
            <a:avLst/>
            <a:gdLst>
              <a:gd name="T0" fmla="*/ 0 w 598"/>
              <a:gd name="T1" fmla="*/ 0 h 2268"/>
              <a:gd name="T2" fmla="*/ 2147483646 w 598"/>
              <a:gd name="T3" fmla="*/ 2147483646 h 2268"/>
              <a:gd name="T4" fmla="*/ 2147483646 w 598"/>
              <a:gd name="T5" fmla="*/ 2147483646 h 2268"/>
              <a:gd name="T6" fmla="*/ 0 60000 65536"/>
              <a:gd name="T7" fmla="*/ 0 60000 65536"/>
              <a:gd name="T8" fmla="*/ 0 60000 65536"/>
              <a:gd name="T9" fmla="*/ 0 w 598"/>
              <a:gd name="T10" fmla="*/ 0 h 2268"/>
              <a:gd name="T11" fmla="*/ 598 w 598"/>
              <a:gd name="T12" fmla="*/ 2268 h 2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2268">
                <a:moveTo>
                  <a:pt x="0" y="0"/>
                </a:moveTo>
                <a:cubicBezTo>
                  <a:pt x="291" y="491"/>
                  <a:pt x="582" y="983"/>
                  <a:pt x="590" y="1361"/>
                </a:cubicBezTo>
                <a:cubicBezTo>
                  <a:pt x="598" y="1739"/>
                  <a:pt x="322" y="2003"/>
                  <a:pt x="46" y="226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3927475" y="196850"/>
            <a:ext cx="169545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LALR</a:t>
            </a:r>
            <a:r>
              <a:rPr lang="zh-CN" altLang="en-US" sz="2000" b="1" noProof="1">
                <a:solidFill>
                  <a:srgbClr val="000000"/>
                </a:solidFill>
                <a:latin typeface="华文楷体" pitchFamily="2" charset="-122"/>
                <a:ea typeface="Times New Roman" pitchFamily="18" charset="0"/>
                <a:cs typeface="华文楷体" pitchFamily="2" charset="-122"/>
              </a:rPr>
              <a:t>自动机</a:t>
            </a:r>
            <a:endParaRPr lang="zh-CN" altLang="en-US" sz="1000" noProof="1">
              <a:solidFill>
                <a:srgbClr val="000000"/>
              </a:solidFill>
              <a:latin typeface="华文楷体" pitchFamily="2" charset="-122"/>
              <a:ea typeface="Times New Roman" pitchFamily="18" charset="0"/>
              <a:cs typeface="华文楷体" pitchFamily="2" charset="-122"/>
            </a:endParaRPr>
          </a:p>
        </p:txBody>
      </p:sp>
      <p:sp>
        <p:nvSpPr>
          <p:cNvPr id="67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例：合并同心项集</a:t>
            </a:r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117475" y="3638550"/>
            <a:ext cx="1050925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10</a:t>
            </a:r>
            <a:r>
              <a:rPr lang="en-US" altLang="en-US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、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8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华文楷体" pitchFamily="2" charset="-122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11</a:t>
            </a:r>
            <a:r>
              <a:rPr lang="en-US" altLang="en-US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、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4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华文楷体" pitchFamily="2" charset="-122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12</a:t>
            </a:r>
            <a:r>
              <a:rPr lang="en-US" altLang="en-US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、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5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华文楷体" pitchFamily="2" charset="-122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13</a:t>
            </a:r>
            <a:r>
              <a:rPr lang="en-US" altLang="en-US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、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I</a:t>
            </a:r>
            <a:r>
              <a:rPr lang="en-US" altLang="zh-CN" sz="2000" b="1" i="1" baseline="-25000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7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华文楷体" pitchFamily="2" charset="-122"/>
            </a:endParaRPr>
          </a:p>
        </p:txBody>
      </p:sp>
      <p:sp>
        <p:nvSpPr>
          <p:cNvPr id="68" name="矩形 48"/>
          <p:cNvSpPr>
            <a:spLocks noChangeArrowheads="1"/>
          </p:cNvSpPr>
          <p:nvPr/>
        </p:nvSpPr>
        <p:spPr bwMode="auto">
          <a:xfrm>
            <a:off x="6840538" y="1149350"/>
            <a:ext cx="1471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分析表</a:t>
            </a:r>
            <a:endParaRPr lang="zh-CN" altLang="en-US" sz="1000">
              <a:solidFill>
                <a:schemeClr val="tx1"/>
              </a:solidFill>
              <a:latin typeface="Tahoma" panose="020B060403050404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6540" name="表格 106539"/>
          <p:cNvGraphicFramePr/>
          <p:nvPr/>
        </p:nvGraphicFramePr>
        <p:xfrm>
          <a:off x="6303963" y="1508125"/>
          <a:ext cx="2697163" cy="3390900"/>
        </p:xfrm>
        <a:graphic>
          <a:graphicData uri="http://schemas.openxmlformats.org/drawingml/2006/table">
            <a:tbl>
              <a:tblPr/>
              <a:tblGrid>
                <a:gridCol w="24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ACTION</a:t>
                      </a:r>
                      <a:endParaRPr lang="zh-CN" altLang="en-US" sz="14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GOTO</a:t>
                      </a:r>
                      <a:endParaRPr lang="zh-CN" altLang="en-US" sz="14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华文楷体" panose="02010600040101010101" pitchFamily="2" charset="-122"/>
                          <a:ea typeface="Times New Roman" panose="02020603050405020304" pitchFamily="18" charset="0"/>
                        </a:rPr>
                        <a:t>$</a:t>
                      </a:r>
                      <a:endParaRPr lang="zh-CN" altLang="en-US" sz="1400" b="1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</a:t>
                      </a:r>
                      <a:endParaRPr lang="zh-CN" altLang="en-US" sz="14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zh-CN" altLang="en-US" sz="14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endParaRPr lang="zh-CN" altLang="en-US" sz="14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</a:t>
                      </a:r>
                      <a:endParaRPr lang="zh-CN" altLang="en-US" sz="1400" b="1" i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s6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endParaRPr lang="zh-CN" altLang="en-US" sz="1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zh-CN" altLang="en-US" sz="1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r1</a:t>
                      </a: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4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550863" y="714375"/>
            <a:ext cx="1628775" cy="2701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文法：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(0)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(1)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(2)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(3)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(4)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(5)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(6)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id</a:t>
            </a:r>
          </a:p>
        </p:txBody>
      </p:sp>
      <p:sp>
        <p:nvSpPr>
          <p:cNvPr id="16387" name="标题 1"/>
          <p:cNvSpPr txBox="1">
            <a:spLocks noChangeArrowheads="1"/>
          </p:cNvSpPr>
          <p:nvPr/>
        </p:nvSpPr>
        <p:spPr bwMode="auto">
          <a:xfrm>
            <a:off x="798513" y="787400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4" name="Group 18"/>
          <p:cNvGraphicFramePr>
            <a:graphicFrameLocks noGrp="1"/>
          </p:cNvGraphicFramePr>
          <p:nvPr/>
        </p:nvGraphicFramePr>
        <p:xfrm>
          <a:off x="142875" y="3522663"/>
          <a:ext cx="2089150" cy="149383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,  *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, *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12988" y="571500"/>
            <a:ext cx="6654800" cy="4445000"/>
            <a:chOff x="2312988" y="571500"/>
            <a:chExt cx="6654800" cy="4445000"/>
          </a:xfrm>
        </p:grpSpPr>
        <p:sp>
          <p:nvSpPr>
            <p:cNvPr id="63" name="任意多边形 62"/>
            <p:cNvSpPr/>
            <p:nvPr/>
          </p:nvSpPr>
          <p:spPr>
            <a:xfrm>
              <a:off x="2679700" y="909638"/>
              <a:ext cx="6288088" cy="4106862"/>
            </a:xfrm>
            <a:custGeom>
              <a:avLst/>
              <a:gdLst>
                <a:gd name="connsiteX0" fmla="*/ 5697416 w 8383465"/>
                <a:gd name="connsiteY0" fmla="*/ 2930 h 5489330"/>
                <a:gd name="connsiteX1" fmla="*/ 6770077 w 8383465"/>
                <a:gd name="connsiteY1" fmla="*/ 20515 h 5489330"/>
                <a:gd name="connsiteX2" fmla="*/ 7429500 w 8383465"/>
                <a:gd name="connsiteY2" fmla="*/ 126023 h 5489330"/>
                <a:gd name="connsiteX3" fmla="*/ 8018585 w 8383465"/>
                <a:gd name="connsiteY3" fmla="*/ 574430 h 5489330"/>
                <a:gd name="connsiteX4" fmla="*/ 8326316 w 8383465"/>
                <a:gd name="connsiteY4" fmla="*/ 1471246 h 5489330"/>
                <a:gd name="connsiteX5" fmla="*/ 8317523 w 8383465"/>
                <a:gd name="connsiteY5" fmla="*/ 3968261 h 5489330"/>
                <a:gd name="connsiteX6" fmla="*/ 7930662 w 8383465"/>
                <a:gd name="connsiteY6" fmla="*/ 5146430 h 5489330"/>
                <a:gd name="connsiteX7" fmla="*/ 6761285 w 8383465"/>
                <a:gd name="connsiteY7" fmla="*/ 5427784 h 5489330"/>
                <a:gd name="connsiteX8" fmla="*/ 2233246 w 8383465"/>
                <a:gd name="connsiteY8" fmla="*/ 5462953 h 5489330"/>
                <a:gd name="connsiteX9" fmla="*/ 826477 w 8383465"/>
                <a:gd name="connsiteY9" fmla="*/ 5269523 h 5489330"/>
                <a:gd name="connsiteX10" fmla="*/ 0 w 8383465"/>
                <a:gd name="connsiteY10" fmla="*/ 4205653 h 5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3465" h="5489330">
                  <a:moveTo>
                    <a:pt x="5697416" y="2930"/>
                  </a:moveTo>
                  <a:cubicBezTo>
                    <a:pt x="6089406" y="1465"/>
                    <a:pt x="6481396" y="0"/>
                    <a:pt x="6770077" y="20515"/>
                  </a:cubicBezTo>
                  <a:cubicBezTo>
                    <a:pt x="7058758" y="41031"/>
                    <a:pt x="7221415" y="33704"/>
                    <a:pt x="7429500" y="126023"/>
                  </a:cubicBezTo>
                  <a:cubicBezTo>
                    <a:pt x="7637585" y="218342"/>
                    <a:pt x="7869116" y="350226"/>
                    <a:pt x="8018585" y="574430"/>
                  </a:cubicBezTo>
                  <a:cubicBezTo>
                    <a:pt x="8168054" y="798634"/>
                    <a:pt x="8276493" y="905607"/>
                    <a:pt x="8326316" y="1471246"/>
                  </a:cubicBezTo>
                  <a:cubicBezTo>
                    <a:pt x="8376139" y="2036885"/>
                    <a:pt x="8383465" y="3355730"/>
                    <a:pt x="8317523" y="3968261"/>
                  </a:cubicBezTo>
                  <a:cubicBezTo>
                    <a:pt x="8251581" y="4580792"/>
                    <a:pt x="8190035" y="4903176"/>
                    <a:pt x="7930662" y="5146430"/>
                  </a:cubicBezTo>
                  <a:cubicBezTo>
                    <a:pt x="7671289" y="5389684"/>
                    <a:pt x="7710854" y="5375030"/>
                    <a:pt x="6761285" y="5427784"/>
                  </a:cubicBezTo>
                  <a:cubicBezTo>
                    <a:pt x="5811716" y="5480538"/>
                    <a:pt x="3222381" y="5489330"/>
                    <a:pt x="2233246" y="5462953"/>
                  </a:cubicBezTo>
                  <a:cubicBezTo>
                    <a:pt x="1244111" y="5436576"/>
                    <a:pt x="1198685" y="5479073"/>
                    <a:pt x="826477" y="5269523"/>
                  </a:cubicBezTo>
                  <a:cubicBezTo>
                    <a:pt x="454269" y="5059973"/>
                    <a:pt x="227134" y="4632813"/>
                    <a:pt x="0" y="4205653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6409" name="Freeform 27"/>
            <p:cNvSpPr>
              <a:spLocks noChangeArrowheads="1"/>
            </p:cNvSpPr>
            <p:nvPr/>
          </p:nvSpPr>
          <p:spPr bwMode="auto">
            <a:xfrm>
              <a:off x="4915478" y="2074040"/>
              <a:ext cx="373552" cy="1070357"/>
            </a:xfrm>
            <a:custGeom>
              <a:avLst/>
              <a:gdLst>
                <a:gd name="T0" fmla="*/ 0 w 160"/>
                <a:gd name="T1" fmla="*/ 2147483646 h 1008"/>
                <a:gd name="T2" fmla="*/ 2147483646 w 160"/>
                <a:gd name="T3" fmla="*/ 2147483646 h 1008"/>
                <a:gd name="T4" fmla="*/ 2147483646 w 160"/>
                <a:gd name="T5" fmla="*/ 2147483646 h 1008"/>
                <a:gd name="T6" fmla="*/ 0 w 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1008"/>
                <a:gd name="T14" fmla="*/ 160 w 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0" name="Line 35"/>
            <p:cNvSpPr>
              <a:spLocks noChangeShapeType="1"/>
            </p:cNvSpPr>
            <p:nvPr/>
          </p:nvSpPr>
          <p:spPr bwMode="auto">
            <a:xfrm flipV="1">
              <a:off x="6821073" y="1643822"/>
              <a:ext cx="45715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1" name="Line 43"/>
            <p:cNvSpPr>
              <a:spLocks noChangeShapeType="1"/>
            </p:cNvSpPr>
            <p:nvPr/>
          </p:nvSpPr>
          <p:spPr bwMode="auto">
            <a:xfrm>
              <a:off x="6780691" y="2715663"/>
              <a:ext cx="504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2" name="Line 9"/>
            <p:cNvSpPr>
              <a:spLocks noChangeShapeType="1"/>
            </p:cNvSpPr>
            <p:nvPr/>
          </p:nvSpPr>
          <p:spPr bwMode="auto">
            <a:xfrm flipV="1">
              <a:off x="3350237" y="2430179"/>
              <a:ext cx="5288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3" name="Line 3"/>
            <p:cNvSpPr>
              <a:spLocks noChangeShapeType="1"/>
            </p:cNvSpPr>
            <p:nvPr/>
          </p:nvSpPr>
          <p:spPr bwMode="auto">
            <a:xfrm flipV="1">
              <a:off x="3288410" y="989468"/>
              <a:ext cx="590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4" name="Freeform 55"/>
            <p:cNvSpPr>
              <a:spLocks noChangeArrowheads="1"/>
            </p:cNvSpPr>
            <p:nvPr/>
          </p:nvSpPr>
          <p:spPr bwMode="auto">
            <a:xfrm>
              <a:off x="2965736" y="3416984"/>
              <a:ext cx="3428417" cy="1442354"/>
            </a:xfrm>
            <a:custGeom>
              <a:avLst/>
              <a:gdLst>
                <a:gd name="T0" fmla="*/ 2147483646 w 2912"/>
                <a:gd name="T1" fmla="*/ 0 h 1760"/>
                <a:gd name="T2" fmla="*/ 2147483646 w 2912"/>
                <a:gd name="T3" fmla="*/ 2147483646 h 1760"/>
                <a:gd name="T4" fmla="*/ 2147483646 w 2912"/>
                <a:gd name="T5" fmla="*/ 2147483646 h 1760"/>
                <a:gd name="T6" fmla="*/ 2147483646 w 2912"/>
                <a:gd name="T7" fmla="*/ 2147483646 h 1760"/>
                <a:gd name="T8" fmla="*/ 2147483646 w 2912"/>
                <a:gd name="T9" fmla="*/ 2147483646 h 1760"/>
                <a:gd name="T10" fmla="*/ 2147483646 w 2912"/>
                <a:gd name="T11" fmla="*/ 2147483646 h 1760"/>
                <a:gd name="T12" fmla="*/ 2147483646 w 2912"/>
                <a:gd name="T13" fmla="*/ 2147483646 h 1760"/>
                <a:gd name="T14" fmla="*/ 0 w 2912"/>
                <a:gd name="T15" fmla="*/ 2147483646 h 17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12"/>
                <a:gd name="T25" fmla="*/ 0 h 1760"/>
                <a:gd name="T26" fmla="*/ 2912 w 2912"/>
                <a:gd name="T27" fmla="*/ 1760 h 17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5" name="Line 53"/>
            <p:cNvSpPr>
              <a:spLocks noChangeShapeType="1"/>
            </p:cNvSpPr>
            <p:nvPr/>
          </p:nvSpPr>
          <p:spPr bwMode="auto">
            <a:xfrm>
              <a:off x="8035963" y="3658209"/>
              <a:ext cx="0" cy="571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6" name="Line 15"/>
            <p:cNvSpPr>
              <a:spLocks noChangeShapeType="1"/>
            </p:cNvSpPr>
            <p:nvPr/>
          </p:nvSpPr>
          <p:spPr bwMode="auto">
            <a:xfrm flipH="1">
              <a:off x="2626432" y="2817870"/>
              <a:ext cx="0" cy="645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7" name="Line 6"/>
            <p:cNvSpPr>
              <a:spLocks noChangeShapeType="1"/>
            </p:cNvSpPr>
            <p:nvPr/>
          </p:nvSpPr>
          <p:spPr bwMode="auto">
            <a:xfrm>
              <a:off x="3278820" y="1709823"/>
              <a:ext cx="6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8" name="Text Box 2"/>
            <p:cNvSpPr txBox="1">
              <a:spLocks noChangeArrowheads="1"/>
            </p:cNvSpPr>
            <p:nvPr/>
          </p:nvSpPr>
          <p:spPr bwMode="auto">
            <a:xfrm>
              <a:off x="2322513" y="766763"/>
              <a:ext cx="1050925" cy="2043112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925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ts val="1925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′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→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 E </a:t>
              </a:r>
            </a:p>
            <a:p>
              <a:pPr marL="0" marR="0" lvl="0" indent="0" algn="l" defTabSz="914400" rtl="0" eaLnBrk="0" fontAlgn="base" latinLnBrk="0" hangingPunct="0">
                <a:lnSpc>
                  <a:spcPts val="1925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 · E+T</a:t>
              </a:r>
            </a:p>
            <a:p>
              <a:pPr marL="0" marR="0" lvl="0" indent="0" algn="l" defTabSz="914400" rtl="0" eaLnBrk="0" fontAlgn="base" latinLnBrk="0" hangingPunct="0">
                <a:lnSpc>
                  <a:spcPts val="1925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 · T</a:t>
              </a:r>
            </a:p>
            <a:p>
              <a:pPr marL="0" marR="0" lvl="0" indent="0" algn="l" defTabSz="914400" rtl="0" eaLnBrk="0" fontAlgn="base" latinLnBrk="0" hangingPunct="0">
                <a:lnSpc>
                  <a:spcPts val="1925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 · T*F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925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 · 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925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 · 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ts val="1925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 · 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</a:p>
          </p:txBody>
        </p:sp>
        <p:sp>
          <p:nvSpPr>
            <p:cNvPr id="16419" name="Text Box 4"/>
            <p:cNvSpPr txBox="1">
              <a:spLocks noChangeArrowheads="1"/>
            </p:cNvSpPr>
            <p:nvPr/>
          </p:nvSpPr>
          <p:spPr bwMode="auto">
            <a:xfrm>
              <a:off x="3397785" y="642043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6420" name="Text Box 5"/>
            <p:cNvSpPr txBox="1">
              <a:spLocks noChangeArrowheads="1"/>
            </p:cNvSpPr>
            <p:nvPr/>
          </p:nvSpPr>
          <p:spPr bwMode="auto">
            <a:xfrm>
              <a:off x="3878263" y="746125"/>
              <a:ext cx="1035050" cy="74771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′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→E · 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E→E· +T</a:t>
              </a:r>
            </a:p>
          </p:txBody>
        </p:sp>
        <p:sp>
          <p:nvSpPr>
            <p:cNvPr id="16421" name="Text Box 7"/>
            <p:cNvSpPr txBox="1">
              <a:spLocks noChangeArrowheads="1"/>
            </p:cNvSpPr>
            <p:nvPr/>
          </p:nvSpPr>
          <p:spPr bwMode="auto">
            <a:xfrm>
              <a:off x="3397784" y="1346387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3878263" y="1538288"/>
              <a:ext cx="1025525" cy="7477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E→T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T→T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6423" name="Text Box 10"/>
            <p:cNvSpPr txBox="1">
              <a:spLocks noChangeArrowheads="1"/>
            </p:cNvSpPr>
            <p:nvPr/>
          </p:nvSpPr>
          <p:spPr bwMode="auto">
            <a:xfrm>
              <a:off x="3578715" y="2645320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3878263" y="2335213"/>
              <a:ext cx="1035050" cy="527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T→F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25" name="Freeform 12"/>
            <p:cNvSpPr>
              <a:spLocks noChangeArrowheads="1"/>
            </p:cNvSpPr>
            <p:nvPr/>
          </p:nvSpPr>
          <p:spPr bwMode="auto">
            <a:xfrm>
              <a:off x="3159467" y="2844070"/>
              <a:ext cx="699119" cy="577401"/>
            </a:xfrm>
            <a:custGeom>
              <a:avLst/>
              <a:gdLst>
                <a:gd name="T0" fmla="*/ 2147483646 w 736"/>
                <a:gd name="T1" fmla="*/ 0 h 768"/>
                <a:gd name="T2" fmla="*/ 2147483646 w 736"/>
                <a:gd name="T3" fmla="*/ 2147483646 h 768"/>
                <a:gd name="T4" fmla="*/ 2147483646 w 736"/>
                <a:gd name="T5" fmla="*/ 2147483646 h 768"/>
                <a:gd name="T6" fmla="*/ 2147483646 w 736"/>
                <a:gd name="T7" fmla="*/ 2147483646 h 768"/>
                <a:gd name="T8" fmla="*/ 2147483646 w 736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6"/>
                <a:gd name="T16" fmla="*/ 0 h 768"/>
                <a:gd name="T17" fmla="*/ 736 w 73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26" name="Text Box 13"/>
            <p:cNvSpPr txBox="1">
              <a:spLocks noChangeArrowheads="1"/>
            </p:cNvSpPr>
            <p:nvPr/>
          </p:nvSpPr>
          <p:spPr bwMode="auto">
            <a:xfrm>
              <a:off x="3160434" y="2774528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3878263" y="2928938"/>
              <a:ext cx="1077912" cy="18367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E+T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T*F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</a:p>
          </p:txBody>
        </p:sp>
        <p:sp>
          <p:nvSpPr>
            <p:cNvPr id="16428" name="Text Box 16"/>
            <p:cNvSpPr txBox="1">
              <a:spLocks noChangeArrowheads="1"/>
            </p:cNvSpPr>
            <p:nvPr/>
          </p:nvSpPr>
          <p:spPr bwMode="auto">
            <a:xfrm>
              <a:off x="2613246" y="2894577"/>
              <a:ext cx="533347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</a:p>
          </p:txBody>
        </p:sp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2312988" y="3467100"/>
              <a:ext cx="800100" cy="5857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endPara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0" name="Line 18"/>
            <p:cNvSpPr>
              <a:spLocks noChangeShapeType="1"/>
            </p:cNvSpPr>
            <p:nvPr/>
          </p:nvSpPr>
          <p:spPr bwMode="auto">
            <a:xfrm>
              <a:off x="4921788" y="1000675"/>
              <a:ext cx="838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1" name="Text Box 19"/>
            <p:cNvSpPr txBox="1">
              <a:spLocks noChangeArrowheads="1"/>
            </p:cNvSpPr>
            <p:nvPr/>
          </p:nvSpPr>
          <p:spPr bwMode="auto">
            <a:xfrm>
              <a:off x="4901021" y="65402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5759450" y="714375"/>
              <a:ext cx="1200150" cy="15700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 E+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T*F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</a:p>
          </p:txBody>
        </p:sp>
        <p:sp>
          <p:nvSpPr>
            <p:cNvPr id="16433" name="Line 21"/>
            <p:cNvSpPr>
              <a:spLocks noChangeShapeType="1"/>
            </p:cNvSpPr>
            <p:nvPr/>
          </p:nvSpPr>
          <p:spPr bwMode="auto">
            <a:xfrm>
              <a:off x="4921947" y="1886707"/>
              <a:ext cx="838116" cy="686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4" name="Text Box 22"/>
            <p:cNvSpPr txBox="1">
              <a:spLocks noChangeArrowheads="1"/>
            </p:cNvSpPr>
            <p:nvPr/>
          </p:nvSpPr>
          <p:spPr bwMode="auto">
            <a:xfrm>
              <a:off x="4823672" y="163694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5759450" y="2413000"/>
              <a:ext cx="1050925" cy="1076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T→T* 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</a:p>
          </p:txBody>
        </p:sp>
        <p:sp>
          <p:nvSpPr>
            <p:cNvPr id="16436" name="Line 24"/>
            <p:cNvSpPr>
              <a:spLocks noChangeShapeType="1"/>
            </p:cNvSpPr>
            <p:nvPr/>
          </p:nvSpPr>
          <p:spPr bwMode="auto">
            <a:xfrm flipV="1">
              <a:off x="4968764" y="3858991"/>
              <a:ext cx="2280575" cy="10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7" name="Text Box 25"/>
            <p:cNvSpPr txBox="1">
              <a:spLocks noChangeArrowheads="1"/>
            </p:cNvSpPr>
            <p:nvPr/>
          </p:nvSpPr>
          <p:spPr bwMode="auto">
            <a:xfrm>
              <a:off x="4921947" y="350855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96" name="Text Box 26"/>
            <p:cNvSpPr txBox="1">
              <a:spLocks noChangeArrowheads="1"/>
            </p:cNvSpPr>
            <p:nvPr/>
          </p:nvSpPr>
          <p:spPr bwMode="auto">
            <a:xfrm>
              <a:off x="7289800" y="3149600"/>
              <a:ext cx="1141413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 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E→E</a:t>
              </a: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+T</a:t>
              </a:r>
            </a:p>
          </p:txBody>
        </p:sp>
        <p:sp>
          <p:nvSpPr>
            <p:cNvPr id="16439" name="Text Box 28"/>
            <p:cNvSpPr txBox="1">
              <a:spLocks noChangeArrowheads="1"/>
            </p:cNvSpPr>
            <p:nvPr/>
          </p:nvSpPr>
          <p:spPr bwMode="auto">
            <a:xfrm>
              <a:off x="4874707" y="274931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6440" name="Freeform 29"/>
            <p:cNvSpPr>
              <a:spLocks noChangeArrowheads="1"/>
            </p:cNvSpPr>
            <p:nvPr/>
          </p:nvSpPr>
          <p:spPr bwMode="auto">
            <a:xfrm>
              <a:off x="3534877" y="2578831"/>
              <a:ext cx="344253" cy="571703"/>
            </a:xfrm>
            <a:custGeom>
              <a:avLst/>
              <a:gdLst>
                <a:gd name="T0" fmla="*/ 2147483646 w 112"/>
                <a:gd name="T1" fmla="*/ 2147483646 h 480"/>
                <a:gd name="T2" fmla="*/ 2147483646 w 112"/>
                <a:gd name="T3" fmla="*/ 2147483646 h 480"/>
                <a:gd name="T4" fmla="*/ 2147483646 w 112"/>
                <a:gd name="T5" fmla="*/ 2147483646 h 480"/>
                <a:gd name="T6" fmla="*/ 2147483646 w 11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480"/>
                <a:gd name="T14" fmla="*/ 112 w 11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1" name="Text Box 30"/>
            <p:cNvSpPr txBox="1">
              <a:spLocks noChangeArrowheads="1"/>
            </p:cNvSpPr>
            <p:nvPr/>
          </p:nvSpPr>
          <p:spPr bwMode="auto">
            <a:xfrm>
              <a:off x="3350237" y="207256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6442" name="Freeform 31"/>
            <p:cNvSpPr>
              <a:spLocks noChangeArrowheads="1"/>
            </p:cNvSpPr>
            <p:nvPr/>
          </p:nvSpPr>
          <p:spPr bwMode="auto">
            <a:xfrm>
              <a:off x="3574360" y="4103560"/>
              <a:ext cx="330167" cy="571703"/>
            </a:xfrm>
            <a:custGeom>
              <a:avLst/>
              <a:gdLst>
                <a:gd name="T0" fmla="*/ 2147483646 w 208"/>
                <a:gd name="T1" fmla="*/ 2147483646 h 480"/>
                <a:gd name="T2" fmla="*/ 0 w 208"/>
                <a:gd name="T3" fmla="*/ 2147483646 h 480"/>
                <a:gd name="T4" fmla="*/ 2147483646 w 208"/>
                <a:gd name="T5" fmla="*/ 0 h 480"/>
                <a:gd name="T6" fmla="*/ 0 60000 65536"/>
                <a:gd name="T7" fmla="*/ 0 60000 65536"/>
                <a:gd name="T8" fmla="*/ 0 60000 65536"/>
                <a:gd name="T9" fmla="*/ 0 w 208"/>
                <a:gd name="T10" fmla="*/ 0 h 480"/>
                <a:gd name="T11" fmla="*/ 208 w 2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3" name="Text Box 32"/>
            <p:cNvSpPr txBox="1">
              <a:spLocks noChangeArrowheads="1"/>
            </p:cNvSpPr>
            <p:nvPr/>
          </p:nvSpPr>
          <p:spPr bwMode="auto">
            <a:xfrm>
              <a:off x="3621226" y="420302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</a:p>
          </p:txBody>
        </p:sp>
        <p:sp>
          <p:nvSpPr>
            <p:cNvPr id="16444" name="Line 33"/>
            <p:cNvSpPr>
              <a:spLocks noChangeShapeType="1"/>
            </p:cNvSpPr>
            <p:nvPr/>
          </p:nvSpPr>
          <p:spPr bwMode="auto">
            <a:xfrm flipH="1">
              <a:off x="3124102" y="3882967"/>
              <a:ext cx="755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5" name="Text Box 34"/>
            <p:cNvSpPr txBox="1">
              <a:spLocks noChangeArrowheads="1"/>
            </p:cNvSpPr>
            <p:nvPr/>
          </p:nvSpPr>
          <p:spPr bwMode="auto">
            <a:xfrm>
              <a:off x="3500461" y="350045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</a:p>
          </p:txBody>
        </p:sp>
        <p:sp>
          <p:nvSpPr>
            <p:cNvPr id="16446" name="Text Box 36"/>
            <p:cNvSpPr txBox="1">
              <a:spLocks noChangeArrowheads="1"/>
            </p:cNvSpPr>
            <p:nvPr/>
          </p:nvSpPr>
          <p:spPr bwMode="auto">
            <a:xfrm>
              <a:off x="6942472" y="129663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7273925" y="1333500"/>
              <a:ext cx="1019175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E→E+T</a:t>
              </a: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T→T</a:t>
              </a: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6448" name="Freeform 38"/>
            <p:cNvSpPr>
              <a:spLocks noChangeArrowheads="1"/>
            </p:cNvSpPr>
            <p:nvPr/>
          </p:nvSpPr>
          <p:spPr bwMode="auto">
            <a:xfrm>
              <a:off x="4921947" y="1143633"/>
              <a:ext cx="838116" cy="1543598"/>
            </a:xfrm>
            <a:custGeom>
              <a:avLst/>
              <a:gdLst>
                <a:gd name="T0" fmla="*/ 2147483646 w 528"/>
                <a:gd name="T1" fmla="*/ 0 h 1296"/>
                <a:gd name="T2" fmla="*/ 2147483646 w 528"/>
                <a:gd name="T3" fmla="*/ 2147483646 h 1296"/>
                <a:gd name="T4" fmla="*/ 2147483646 w 528"/>
                <a:gd name="T5" fmla="*/ 2147483646 h 1296"/>
                <a:gd name="T6" fmla="*/ 0 w 528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96"/>
                <a:gd name="T14" fmla="*/ 528 w 52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9" name="Text Box 39"/>
            <p:cNvSpPr txBox="1">
              <a:spLocks noChangeArrowheads="1"/>
            </p:cNvSpPr>
            <p:nvPr/>
          </p:nvSpPr>
          <p:spPr bwMode="auto">
            <a:xfrm>
              <a:off x="5485604" y="118374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6450" name="Freeform 40"/>
            <p:cNvSpPr>
              <a:spLocks noChangeArrowheads="1"/>
            </p:cNvSpPr>
            <p:nvPr/>
          </p:nvSpPr>
          <p:spPr bwMode="auto">
            <a:xfrm>
              <a:off x="4966466" y="1643822"/>
              <a:ext cx="793597" cy="1857854"/>
            </a:xfrm>
            <a:custGeom>
              <a:avLst/>
              <a:gdLst>
                <a:gd name="T0" fmla="*/ 2147483646 w 528"/>
                <a:gd name="T1" fmla="*/ 0 h 1488"/>
                <a:gd name="T2" fmla="*/ 2147483646 w 528"/>
                <a:gd name="T3" fmla="*/ 2147483646 h 1488"/>
                <a:gd name="T4" fmla="*/ 2147483646 w 528"/>
                <a:gd name="T5" fmla="*/ 2147483646 h 1488"/>
                <a:gd name="T6" fmla="*/ 0 w 528"/>
                <a:gd name="T7" fmla="*/ 2147483646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88"/>
                <a:gd name="T14" fmla="*/ 528 w 52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51" name="Text Box 41"/>
            <p:cNvSpPr txBox="1">
              <a:spLocks noChangeArrowheads="1"/>
            </p:cNvSpPr>
            <p:nvPr/>
          </p:nvSpPr>
          <p:spPr bwMode="auto">
            <a:xfrm>
              <a:off x="5539044" y="1879441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</a:p>
          </p:txBody>
        </p:sp>
        <p:sp>
          <p:nvSpPr>
            <p:cNvPr id="16452" name="Text Box 42"/>
            <p:cNvSpPr txBox="1">
              <a:spLocks noChangeArrowheads="1"/>
            </p:cNvSpPr>
            <p:nvPr/>
          </p:nvSpPr>
          <p:spPr bwMode="auto">
            <a:xfrm>
              <a:off x="6358461" y="3428617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</a:p>
          </p:txBody>
        </p:sp>
        <p:sp>
          <p:nvSpPr>
            <p:cNvPr id="16453" name="Text Box 44"/>
            <p:cNvSpPr txBox="1">
              <a:spLocks noChangeArrowheads="1"/>
            </p:cNvSpPr>
            <p:nvPr/>
          </p:nvSpPr>
          <p:spPr bwMode="auto">
            <a:xfrm>
              <a:off x="6857345" y="2347649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7273925" y="2274888"/>
              <a:ext cx="1019175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T→T*F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55" name="Text Box 46"/>
            <p:cNvSpPr txBox="1">
              <a:spLocks noChangeArrowheads="1"/>
            </p:cNvSpPr>
            <p:nvPr/>
          </p:nvSpPr>
          <p:spPr bwMode="auto">
            <a:xfrm>
              <a:off x="5930092" y="3402956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</a:p>
          </p:txBody>
        </p:sp>
        <p:sp>
          <p:nvSpPr>
            <p:cNvPr id="16456" name="Text Box 47"/>
            <p:cNvSpPr txBox="1">
              <a:spLocks noChangeArrowheads="1"/>
            </p:cNvSpPr>
            <p:nvPr/>
          </p:nvSpPr>
          <p:spPr bwMode="auto">
            <a:xfrm>
              <a:off x="7682689" y="3888277"/>
              <a:ext cx="380962" cy="36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7281863" y="4230688"/>
              <a:ext cx="1000125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58" name="Text Box 49"/>
            <p:cNvSpPr txBox="1">
              <a:spLocks noChangeArrowheads="1"/>
            </p:cNvSpPr>
            <p:nvPr/>
          </p:nvSpPr>
          <p:spPr bwMode="auto">
            <a:xfrm>
              <a:off x="8402676" y="3221535"/>
              <a:ext cx="380962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6459" name="Line 50"/>
            <p:cNvSpPr>
              <a:spLocks noChangeShapeType="1"/>
            </p:cNvSpPr>
            <p:nvPr/>
          </p:nvSpPr>
          <p:spPr bwMode="auto">
            <a:xfrm flipH="1">
              <a:off x="6833483" y="1929667"/>
              <a:ext cx="439826" cy="625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60" name="Text Box 51"/>
            <p:cNvSpPr txBox="1">
              <a:spLocks noChangeArrowheads="1"/>
            </p:cNvSpPr>
            <p:nvPr/>
          </p:nvSpPr>
          <p:spPr bwMode="auto">
            <a:xfrm>
              <a:off x="7009729" y="1702502"/>
              <a:ext cx="457154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16461" name="Freeform 52"/>
            <p:cNvSpPr>
              <a:spLocks noChangeArrowheads="1"/>
            </p:cNvSpPr>
            <p:nvPr/>
          </p:nvSpPr>
          <p:spPr bwMode="auto">
            <a:xfrm>
              <a:off x="6969956" y="1096057"/>
              <a:ext cx="1758944" cy="2286589"/>
            </a:xfrm>
            <a:custGeom>
              <a:avLst/>
              <a:gdLst>
                <a:gd name="T0" fmla="*/ 2147483646 w 1712"/>
                <a:gd name="T1" fmla="*/ 2147483646 h 2352"/>
                <a:gd name="T2" fmla="*/ 2147483646 w 1712"/>
                <a:gd name="T3" fmla="*/ 2147483646 h 2352"/>
                <a:gd name="T4" fmla="*/ 2147483646 w 1712"/>
                <a:gd name="T5" fmla="*/ 2147483646 h 2352"/>
                <a:gd name="T6" fmla="*/ 2147483646 w 1712"/>
                <a:gd name="T7" fmla="*/ 2147483646 h 2352"/>
                <a:gd name="T8" fmla="*/ 2147483646 w 1712"/>
                <a:gd name="T9" fmla="*/ 2147483646 h 2352"/>
                <a:gd name="T10" fmla="*/ 0 w 1712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2"/>
                <a:gd name="T19" fmla="*/ 0 h 2352"/>
                <a:gd name="T20" fmla="*/ 1712 w 1712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62" name="Freeform 54"/>
            <p:cNvSpPr>
              <a:spLocks noChangeArrowheads="1"/>
            </p:cNvSpPr>
            <p:nvPr/>
          </p:nvSpPr>
          <p:spPr bwMode="auto">
            <a:xfrm>
              <a:off x="4985874" y="3475793"/>
              <a:ext cx="971377" cy="845200"/>
            </a:xfrm>
            <a:custGeom>
              <a:avLst/>
              <a:gdLst>
                <a:gd name="T0" fmla="*/ 2147483646 w 640"/>
                <a:gd name="T1" fmla="*/ 0 h 1104"/>
                <a:gd name="T2" fmla="*/ 2147483646 w 640"/>
                <a:gd name="T3" fmla="*/ 2147483646 h 1104"/>
                <a:gd name="T4" fmla="*/ 2147483646 w 640"/>
                <a:gd name="T5" fmla="*/ 2147483646 h 1104"/>
                <a:gd name="T6" fmla="*/ 0 w 640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04"/>
                <a:gd name="T14" fmla="*/ 640 w 6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63" name="Text Box 56"/>
            <p:cNvSpPr txBox="1">
              <a:spLocks noChangeArrowheads="1"/>
            </p:cNvSpPr>
            <p:nvPr/>
          </p:nvSpPr>
          <p:spPr bwMode="auto">
            <a:xfrm>
              <a:off x="7001688" y="571500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046538" y="125413"/>
            <a:ext cx="412591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LR(0)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分析过程中的冲突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D8B47978-E0A6-45C2-AABA-BF498AF3B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2068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build="p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07" name="Rectangle 37"/>
          <p:cNvSpPr>
            <a:spLocks noChangeArrowheads="1"/>
          </p:cNvSpPr>
          <p:nvPr/>
        </p:nvSpPr>
        <p:spPr bwMode="auto">
          <a:xfrm>
            <a:off x="177800" y="727075"/>
            <a:ext cx="2465388" cy="1558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ts val="28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文法</a:t>
            </a:r>
            <a:endParaRPr lang="zh-CN" altLang="zh-CN" sz="2000" b="1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b="1" noProof="1">
                <a:latin typeface="Times New Roman" pitchFamily="18" charset="0"/>
                <a:ea typeface="楷体_GB2312" pitchFamily="49" charset="-122"/>
                <a:cs typeface="华文楷体" pitchFamily="2" charset="-122"/>
              </a:rPr>
              <a:t>0)</a:t>
            </a:r>
            <a:r>
              <a:rPr lang="zh-CN" altLang="zh-CN" b="1" i="1" noProof="1">
                <a:solidFill>
                  <a:schemeClr val="tx2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S′</a:t>
            </a:r>
            <a:r>
              <a:rPr lang="en-US" altLang="zh-CN" b="1" i="1" noProof="1">
                <a:latin typeface="Times New Roman" pitchFamily="18" charset="0"/>
                <a:ea typeface="楷体_GB2312" pitchFamily="49" charset="-122"/>
                <a:cs typeface="华文楷体" pitchFamily="2" charset="-122"/>
              </a:rPr>
              <a:t>→S</a:t>
            </a:r>
            <a:endParaRPr lang="en-US" altLang="zh-CN" b="1" i="1" noProof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S→aAd|bBd|aBe|bAe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A→c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B→c 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245475" cy="344487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合并同心项集时产生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冲突的例子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981075" y="682625"/>
            <a:ext cx="7867650" cy="4408488"/>
            <a:chOff x="910415" y="683096"/>
            <a:chExt cx="7867293" cy="4406612"/>
          </a:xfrm>
        </p:grpSpPr>
        <p:sp>
          <p:nvSpPr>
            <p:cNvPr id="69638" name="Text Box 5"/>
            <p:cNvSpPr txBox="1">
              <a:spLocks noChangeArrowheads="1"/>
            </p:cNvSpPr>
            <p:nvPr/>
          </p:nvSpPr>
          <p:spPr bwMode="auto">
            <a:xfrm>
              <a:off x="910415" y="2392106"/>
              <a:ext cx="1496945" cy="1845476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aAd , </a:t>
              </a:r>
              <a:r>
                <a:rPr lang="en-US" altLang="zh-CN" sz="20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bBd , </a:t>
              </a:r>
              <a:r>
                <a:rPr lang="en-US" altLang="zh-CN" sz="20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·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aBe , </a:t>
              </a:r>
              <a:r>
                <a:rPr lang="en-US" altLang="zh-CN" sz="20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·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bAe , </a:t>
              </a:r>
              <a:r>
                <a:rPr lang="en-US" altLang="zh-CN" sz="20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39" name="Text Box 6"/>
            <p:cNvSpPr txBox="1">
              <a:spLocks noChangeArrowheads="1"/>
            </p:cNvSpPr>
            <p:nvPr/>
          </p:nvSpPr>
          <p:spPr bwMode="auto">
            <a:xfrm>
              <a:off x="2896288" y="916360"/>
              <a:ext cx="1535042" cy="706136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→ S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, </a:t>
              </a:r>
              <a:r>
                <a:rPr lang="en-US" altLang="zh-CN" sz="20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40" name="Line 7"/>
            <p:cNvSpPr>
              <a:spLocks noChangeShapeType="1"/>
            </p:cNvSpPr>
            <p:nvPr/>
          </p:nvSpPr>
          <p:spPr bwMode="auto">
            <a:xfrm flipV="1">
              <a:off x="2437181" y="1611784"/>
              <a:ext cx="439925" cy="1182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2" name="Text Box 8"/>
            <p:cNvSpPr txBox="1">
              <a:spLocks noChangeArrowheads="1"/>
            </p:cNvSpPr>
            <p:nvPr/>
          </p:nvSpPr>
          <p:spPr bwMode="auto">
            <a:xfrm>
              <a:off x="2896288" y="1708185"/>
              <a:ext cx="1530281" cy="1631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Ad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Be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A→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c , d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c , e</a:t>
              </a:r>
            </a:p>
          </p:txBody>
        </p:sp>
        <p:sp>
          <p:nvSpPr>
            <p:cNvPr id="69642" name="Line 9"/>
            <p:cNvSpPr>
              <a:spLocks noChangeShapeType="1"/>
            </p:cNvSpPr>
            <p:nvPr/>
          </p:nvSpPr>
          <p:spPr bwMode="auto">
            <a:xfrm flipV="1">
              <a:off x="2408502" y="3219637"/>
              <a:ext cx="50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3" name="Text Box 10"/>
            <p:cNvSpPr txBox="1">
              <a:spLocks noChangeArrowheads="1"/>
            </p:cNvSpPr>
            <p:nvPr/>
          </p:nvSpPr>
          <p:spPr bwMode="auto">
            <a:xfrm>
              <a:off x="2436889" y="2859690"/>
              <a:ext cx="5032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3435" name="Text Box 14"/>
            <p:cNvSpPr txBox="1">
              <a:spLocks noChangeArrowheads="1"/>
            </p:cNvSpPr>
            <p:nvPr/>
          </p:nvSpPr>
          <p:spPr bwMode="auto">
            <a:xfrm>
              <a:off x="2897875" y="3436237"/>
              <a:ext cx="1528694" cy="1631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b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Bd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Ae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c , d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A→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c , e</a:t>
              </a:r>
            </a:p>
          </p:txBody>
        </p:sp>
        <p:sp>
          <p:nvSpPr>
            <p:cNvPr id="69645" name="Text Box 16"/>
            <p:cNvSpPr txBox="1">
              <a:spLocks noChangeArrowheads="1"/>
            </p:cNvSpPr>
            <p:nvPr/>
          </p:nvSpPr>
          <p:spPr bwMode="auto">
            <a:xfrm>
              <a:off x="2412469" y="3723562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37" name="Text Box 18"/>
            <p:cNvSpPr txBox="1">
              <a:spLocks noChangeArrowheads="1"/>
            </p:cNvSpPr>
            <p:nvPr/>
          </p:nvSpPr>
          <p:spPr bwMode="auto">
            <a:xfrm>
              <a:off x="5201233" y="683096"/>
              <a:ext cx="1517581" cy="604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aA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d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9647" name="Line 19"/>
            <p:cNvSpPr>
              <a:spLocks noChangeShapeType="1"/>
            </p:cNvSpPr>
            <p:nvPr/>
          </p:nvSpPr>
          <p:spPr bwMode="auto">
            <a:xfrm flipV="1">
              <a:off x="4426199" y="1002453"/>
              <a:ext cx="781357" cy="10105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Text Box 20"/>
            <p:cNvSpPr txBox="1">
              <a:spLocks noChangeArrowheads="1"/>
            </p:cNvSpPr>
            <p:nvPr/>
          </p:nvSpPr>
          <p:spPr bwMode="auto">
            <a:xfrm>
              <a:off x="4475435" y="1203934"/>
              <a:ext cx="45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3440" name="Text Box 21"/>
            <p:cNvSpPr txBox="1">
              <a:spLocks noChangeArrowheads="1"/>
            </p:cNvSpPr>
            <p:nvPr/>
          </p:nvSpPr>
          <p:spPr bwMode="auto">
            <a:xfrm>
              <a:off x="5256793" y="1347976"/>
              <a:ext cx="1449322" cy="6045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aB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e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9650" name="Line 22"/>
            <p:cNvSpPr>
              <a:spLocks noChangeShapeType="1"/>
            </p:cNvSpPr>
            <p:nvPr/>
          </p:nvSpPr>
          <p:spPr bwMode="auto">
            <a:xfrm flipV="1">
              <a:off x="4423919" y="1666780"/>
              <a:ext cx="868893" cy="792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Text Box 23"/>
            <p:cNvSpPr txBox="1">
              <a:spLocks noChangeArrowheads="1"/>
            </p:cNvSpPr>
            <p:nvPr/>
          </p:nvSpPr>
          <p:spPr bwMode="auto">
            <a:xfrm>
              <a:off x="4440545" y="1860877"/>
              <a:ext cx="457200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3443" name="Text Box 24"/>
            <p:cNvSpPr txBox="1">
              <a:spLocks noChangeArrowheads="1"/>
            </p:cNvSpPr>
            <p:nvPr/>
          </p:nvSpPr>
          <p:spPr bwMode="auto">
            <a:xfrm>
              <a:off x="5283780" y="1995400"/>
              <a:ext cx="1438210" cy="8616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A→ c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, d</a:t>
              </a:r>
            </a:p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B→ c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, e</a:t>
              </a:r>
            </a:p>
          </p:txBody>
        </p:sp>
        <p:sp>
          <p:nvSpPr>
            <p:cNvPr id="69653" name="Line 25"/>
            <p:cNvSpPr>
              <a:spLocks noChangeShapeType="1"/>
            </p:cNvSpPr>
            <p:nvPr/>
          </p:nvSpPr>
          <p:spPr bwMode="auto">
            <a:xfrm flipV="1">
              <a:off x="4426198" y="2643722"/>
              <a:ext cx="857309" cy="7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Text Box 26"/>
            <p:cNvSpPr txBox="1">
              <a:spLocks noChangeArrowheads="1"/>
            </p:cNvSpPr>
            <p:nvPr/>
          </p:nvSpPr>
          <p:spPr bwMode="auto">
            <a:xfrm>
              <a:off x="4479631" y="2315662"/>
              <a:ext cx="38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3446" name="Text Box 27"/>
            <p:cNvSpPr txBox="1">
              <a:spLocks noChangeArrowheads="1"/>
            </p:cNvSpPr>
            <p:nvPr/>
          </p:nvSpPr>
          <p:spPr bwMode="auto">
            <a:xfrm>
              <a:off x="7249015" y="711659"/>
              <a:ext cx="1523931" cy="704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aAd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9656" name="Line 28"/>
            <p:cNvSpPr>
              <a:spLocks noChangeShapeType="1"/>
            </p:cNvSpPr>
            <p:nvPr/>
          </p:nvSpPr>
          <p:spPr bwMode="auto">
            <a:xfrm flipV="1">
              <a:off x="6732754" y="1131945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Text Box 29"/>
            <p:cNvSpPr txBox="1">
              <a:spLocks noChangeArrowheads="1"/>
            </p:cNvSpPr>
            <p:nvPr/>
          </p:nvSpPr>
          <p:spPr bwMode="auto">
            <a:xfrm>
              <a:off x="6754077" y="737071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658" name="Text Box 33"/>
            <p:cNvSpPr txBox="1">
              <a:spLocks noChangeArrowheads="1"/>
            </p:cNvSpPr>
            <p:nvPr/>
          </p:nvSpPr>
          <p:spPr bwMode="auto">
            <a:xfrm>
              <a:off x="2494740" y="2363862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9659" name="Line 41"/>
            <p:cNvSpPr>
              <a:spLocks noChangeShapeType="1"/>
            </p:cNvSpPr>
            <p:nvPr/>
          </p:nvSpPr>
          <p:spPr bwMode="auto">
            <a:xfrm>
              <a:off x="2392670" y="4083509"/>
              <a:ext cx="522287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1" name="Text Box 18"/>
            <p:cNvSpPr txBox="1">
              <a:spLocks noChangeArrowheads="1"/>
            </p:cNvSpPr>
            <p:nvPr/>
          </p:nvSpPr>
          <p:spPr bwMode="auto">
            <a:xfrm>
              <a:off x="5271080" y="2931627"/>
              <a:ext cx="1482658" cy="6045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bB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d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9661" name="Line 19"/>
            <p:cNvSpPr>
              <a:spLocks noChangeShapeType="1"/>
            </p:cNvSpPr>
            <p:nvPr/>
          </p:nvSpPr>
          <p:spPr bwMode="auto">
            <a:xfrm flipV="1">
              <a:off x="4455524" y="3405700"/>
              <a:ext cx="827983" cy="159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2" name="Text Box 20"/>
            <p:cNvSpPr txBox="1">
              <a:spLocks noChangeArrowheads="1"/>
            </p:cNvSpPr>
            <p:nvPr/>
          </p:nvSpPr>
          <p:spPr bwMode="auto">
            <a:xfrm>
              <a:off x="4423918" y="3156161"/>
              <a:ext cx="45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3454" name="Text Box 21"/>
            <p:cNvSpPr txBox="1">
              <a:spLocks noChangeArrowheads="1"/>
            </p:cNvSpPr>
            <p:nvPr/>
          </p:nvSpPr>
          <p:spPr bwMode="auto">
            <a:xfrm>
              <a:off x="5272667" y="3580637"/>
              <a:ext cx="1449322" cy="604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aA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e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9664" name="Line 22"/>
            <p:cNvSpPr>
              <a:spLocks noChangeShapeType="1"/>
            </p:cNvSpPr>
            <p:nvPr/>
          </p:nvSpPr>
          <p:spPr bwMode="auto">
            <a:xfrm flipV="1">
              <a:off x="4455524" y="4011520"/>
              <a:ext cx="8049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5" name="Text Box 23"/>
            <p:cNvSpPr txBox="1">
              <a:spLocks noChangeArrowheads="1"/>
            </p:cNvSpPr>
            <p:nvPr/>
          </p:nvSpPr>
          <p:spPr bwMode="auto">
            <a:xfrm>
              <a:off x="4403430" y="3651573"/>
              <a:ext cx="457200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3457" name="Text Box 24"/>
            <p:cNvSpPr txBox="1">
              <a:spLocks noChangeArrowheads="1"/>
            </p:cNvSpPr>
            <p:nvPr/>
          </p:nvSpPr>
          <p:spPr bwMode="auto">
            <a:xfrm>
              <a:off x="5283780" y="4228062"/>
              <a:ext cx="1438210" cy="8616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B→ c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, d</a:t>
              </a:r>
            </a:p>
            <a:p>
              <a:pPr>
                <a:lnSpc>
                  <a:spcPts val="2000"/>
                </a:lnSpc>
                <a:defRPr/>
              </a:pP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A→ c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, e</a:t>
              </a:r>
            </a:p>
          </p:txBody>
        </p:sp>
        <p:sp>
          <p:nvSpPr>
            <p:cNvPr id="69667" name="Line 25"/>
            <p:cNvSpPr>
              <a:spLocks noChangeShapeType="1"/>
            </p:cNvSpPr>
            <p:nvPr/>
          </p:nvSpPr>
          <p:spPr bwMode="auto">
            <a:xfrm>
              <a:off x="4440545" y="4907558"/>
              <a:ext cx="8572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Text Box 26"/>
            <p:cNvSpPr txBox="1">
              <a:spLocks noChangeArrowheads="1"/>
            </p:cNvSpPr>
            <p:nvPr/>
          </p:nvSpPr>
          <p:spPr bwMode="auto">
            <a:xfrm>
              <a:off x="4425694" y="4547332"/>
              <a:ext cx="38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3460" name="Text Box 27"/>
            <p:cNvSpPr txBox="1">
              <a:spLocks noChangeArrowheads="1"/>
            </p:cNvSpPr>
            <p:nvPr/>
          </p:nvSpPr>
          <p:spPr bwMode="auto">
            <a:xfrm>
              <a:off x="7249015" y="1505071"/>
              <a:ext cx="1523931" cy="707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aBe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9670" name="Line 28"/>
            <p:cNvSpPr>
              <a:spLocks noChangeShapeType="1"/>
            </p:cNvSpPr>
            <p:nvPr/>
          </p:nvSpPr>
          <p:spPr bwMode="auto">
            <a:xfrm flipV="1">
              <a:off x="6692164" y="1779849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Text Box 29"/>
            <p:cNvSpPr txBox="1">
              <a:spLocks noChangeArrowheads="1"/>
            </p:cNvSpPr>
            <p:nvPr/>
          </p:nvSpPr>
          <p:spPr bwMode="auto">
            <a:xfrm>
              <a:off x="6755665" y="1419902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3463" name="Text Box 27"/>
            <p:cNvSpPr txBox="1">
              <a:spLocks noChangeArrowheads="1"/>
            </p:cNvSpPr>
            <p:nvPr/>
          </p:nvSpPr>
          <p:spPr bwMode="auto">
            <a:xfrm>
              <a:off x="7263302" y="2355609"/>
              <a:ext cx="1509644" cy="707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bBd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9673" name="Line 28"/>
            <p:cNvSpPr>
              <a:spLocks noChangeShapeType="1"/>
            </p:cNvSpPr>
            <p:nvPr/>
          </p:nvSpPr>
          <p:spPr bwMode="auto">
            <a:xfrm flipV="1">
              <a:off x="6775392" y="3003669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4" name="Text Box 29"/>
            <p:cNvSpPr txBox="1">
              <a:spLocks noChangeArrowheads="1"/>
            </p:cNvSpPr>
            <p:nvPr/>
          </p:nvSpPr>
          <p:spPr bwMode="auto">
            <a:xfrm>
              <a:off x="6775392" y="2643722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3466" name="Text Box 27"/>
            <p:cNvSpPr txBox="1">
              <a:spLocks noChangeArrowheads="1"/>
            </p:cNvSpPr>
            <p:nvPr/>
          </p:nvSpPr>
          <p:spPr bwMode="auto">
            <a:xfrm>
              <a:off x="7249015" y="3147435"/>
              <a:ext cx="1528693" cy="707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13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S→ aAe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, 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69676" name="Line 28"/>
            <p:cNvSpPr>
              <a:spLocks noChangeShapeType="1"/>
            </p:cNvSpPr>
            <p:nvPr/>
          </p:nvSpPr>
          <p:spPr bwMode="auto">
            <a:xfrm flipV="1">
              <a:off x="6742965" y="3723562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Text Box 29"/>
            <p:cNvSpPr txBox="1">
              <a:spLocks noChangeArrowheads="1"/>
            </p:cNvSpPr>
            <p:nvPr/>
          </p:nvSpPr>
          <p:spPr bwMode="auto">
            <a:xfrm>
              <a:off x="6819165" y="3363616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164388" y="4011613"/>
            <a:ext cx="1836737" cy="10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合并同心项集不会产生</a:t>
            </a:r>
            <a:r>
              <a:rPr lang="zh-CN" altLang="en-US" sz="20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移进</a:t>
            </a:r>
            <a:r>
              <a:rPr lang="en-US" altLang="zh-CN" sz="20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</a:rPr>
              <a:t>-</a:t>
            </a:r>
            <a:r>
              <a:rPr lang="zh-CN" altLang="en-US" sz="20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归约</a:t>
            </a:r>
            <a:r>
              <a:rPr lang="zh-CN" altLang="en-US" sz="2000" b="1" noProof="1"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冲突</a:t>
            </a:r>
            <a:endParaRPr lang="zh-CN" altLang="en-US" sz="1400" b="1" noProof="1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841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合并同心项集后，虽然不产生冲突，但可能会</a:t>
            </a:r>
            <a:b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推迟错误的发现</a:t>
            </a:r>
          </a:p>
        </p:txBody>
      </p:sp>
      <p:sp>
        <p:nvSpPr>
          <p:cNvPr id="352373" name="Rectangle 117"/>
          <p:cNvSpPr>
            <a:spLocks noChangeArrowheads="1"/>
          </p:cNvSpPr>
          <p:nvPr/>
        </p:nvSpPr>
        <p:spPr bwMode="auto">
          <a:xfrm>
            <a:off x="4067175" y="4449763"/>
            <a:ext cx="4613275" cy="638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LALR</a:t>
            </a:r>
            <a:r>
              <a:rPr lang="zh-CN" altLang="en-US" sz="2000" b="1" noProof="1">
                <a:latin typeface="Times New Roman" pitchFamily="18" charset="0"/>
                <a:ea typeface="楷体" pitchFamily="49" charset="-122"/>
                <a:cs typeface="华文楷体" pitchFamily="2" charset="-122"/>
              </a:rPr>
              <a:t>分析法可能会作多余的归约动作，</a:t>
            </a:r>
            <a:endParaRPr lang="zh-CN" altLang="en-US" sz="2000" b="1" noProof="1">
              <a:latin typeface="Times New Roman" pitchFamily="18" charset="0"/>
              <a:ea typeface="楷体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latin typeface="Times New Roman" pitchFamily="18" charset="0"/>
                <a:ea typeface="楷体" pitchFamily="49" charset="-122"/>
              </a:rPr>
              <a:t>但绝不会作错误的移进操作</a:t>
            </a:r>
            <a:endParaRPr lang="zh-CN" altLang="zh-CN" sz="20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51" name="矩形 2"/>
          <p:cNvSpPr>
            <a:spLocks noChangeArrowheads="1"/>
          </p:cNvSpPr>
          <p:nvPr/>
        </p:nvSpPr>
        <p:spPr bwMode="auto">
          <a:xfrm>
            <a:off x="4254500" y="752475"/>
            <a:ext cx="1452563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latin typeface="楷体" pitchFamily="49" charset="-122"/>
                <a:ea typeface="楷体" pitchFamily="49" charset="-122"/>
                <a:cs typeface="华文楷体" pitchFamily="2" charset="-122"/>
              </a:rPr>
              <a:t>例</a:t>
            </a:r>
            <a:endParaRPr lang="zh-CN" altLang="zh-CN" b="1" noProof="1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zh-CN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(0)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S′→S</a:t>
            </a:r>
            <a:endParaRPr lang="en-US" altLang="zh-CN" b="1" i="1" noProof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S → AcA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A → aA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A → d</a:t>
            </a:r>
          </a:p>
        </p:txBody>
      </p:sp>
      <p:sp>
        <p:nvSpPr>
          <p:cNvPr id="57" name="Rectangle 72"/>
          <p:cNvSpPr>
            <a:spLocks noChangeArrowheads="1"/>
          </p:cNvSpPr>
          <p:nvPr/>
        </p:nvSpPr>
        <p:spPr bwMode="auto">
          <a:xfrm>
            <a:off x="203200" y="4659313"/>
            <a:ext cx="244475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)={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}</a:t>
            </a:r>
            <a:endParaRPr lang="zh-CN" altLang="en-US" sz="20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5857875" y="935038"/>
            <a:ext cx="1227138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r=a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dca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439738" y="685800"/>
            <a:ext cx="8453437" cy="4127500"/>
            <a:chOff x="439738" y="685800"/>
            <a:chExt cx="8453437" cy="4127500"/>
          </a:xfrm>
        </p:grpSpPr>
        <p:sp>
          <p:nvSpPr>
            <p:cNvPr id="71690" name="Text Box 2"/>
            <p:cNvSpPr txBox="1">
              <a:spLocks noChangeArrowheads="1"/>
            </p:cNvSpPr>
            <p:nvPr/>
          </p:nvSpPr>
          <p:spPr bwMode="auto">
            <a:xfrm>
              <a:off x="439738" y="1687513"/>
              <a:ext cx="1439862" cy="1508125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AcA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 , c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, c</a:t>
              </a:r>
              <a:endParaRPr lang="zh-CN" altLang="en-US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1" name="Text Box 3"/>
            <p:cNvSpPr txBox="1">
              <a:spLocks noChangeArrowheads="1"/>
            </p:cNvSpPr>
            <p:nvPr/>
          </p:nvSpPr>
          <p:spPr bwMode="auto">
            <a:xfrm>
              <a:off x="2587625" y="1325563"/>
              <a:ext cx="1439863" cy="677862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 →S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2" name="Line 4"/>
            <p:cNvSpPr>
              <a:spLocks noChangeShapeType="1"/>
            </p:cNvSpPr>
            <p:nvPr/>
          </p:nvSpPr>
          <p:spPr bwMode="auto">
            <a:xfrm flipV="1">
              <a:off x="1862138" y="1903413"/>
              <a:ext cx="7207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Text Box 5"/>
            <p:cNvSpPr txBox="1">
              <a:spLocks noChangeArrowheads="1"/>
            </p:cNvSpPr>
            <p:nvPr/>
          </p:nvSpPr>
          <p:spPr bwMode="auto">
            <a:xfrm>
              <a:off x="2584450" y="2265363"/>
              <a:ext cx="1423988" cy="677862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→A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1897063" y="2381250"/>
              <a:ext cx="679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Text Box 7"/>
            <p:cNvSpPr txBox="1">
              <a:spLocks noChangeArrowheads="1"/>
            </p:cNvSpPr>
            <p:nvPr/>
          </p:nvSpPr>
          <p:spPr bwMode="auto">
            <a:xfrm>
              <a:off x="2039938" y="1954213"/>
              <a:ext cx="5032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696" name="Text Box 8"/>
            <p:cNvSpPr txBox="1">
              <a:spLocks noChangeArrowheads="1"/>
            </p:cNvSpPr>
            <p:nvPr/>
          </p:nvSpPr>
          <p:spPr bwMode="auto">
            <a:xfrm>
              <a:off x="2613025" y="3165475"/>
              <a:ext cx="1436688" cy="1231900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a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, 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 , 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, c</a:t>
              </a:r>
            </a:p>
          </p:txBody>
        </p:sp>
        <p:sp>
          <p:nvSpPr>
            <p:cNvPr id="71697" name="Text Box 10"/>
            <p:cNvSpPr txBox="1">
              <a:spLocks noChangeArrowheads="1"/>
            </p:cNvSpPr>
            <p:nvPr/>
          </p:nvSpPr>
          <p:spPr bwMode="auto">
            <a:xfrm>
              <a:off x="2106613" y="2614613"/>
              <a:ext cx="609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698" name="Text Box 11"/>
            <p:cNvSpPr txBox="1">
              <a:spLocks noChangeArrowheads="1"/>
            </p:cNvSpPr>
            <p:nvPr/>
          </p:nvSpPr>
          <p:spPr bwMode="auto">
            <a:xfrm>
              <a:off x="481013" y="3879850"/>
              <a:ext cx="1439862" cy="67786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→d · , c</a:t>
              </a:r>
            </a:p>
          </p:txBody>
        </p:sp>
        <p:sp>
          <p:nvSpPr>
            <p:cNvPr id="71699" name="Text Box 12"/>
            <p:cNvSpPr txBox="1">
              <a:spLocks noChangeArrowheads="1"/>
            </p:cNvSpPr>
            <p:nvPr/>
          </p:nvSpPr>
          <p:spPr bwMode="auto">
            <a:xfrm>
              <a:off x="4527550" y="2405063"/>
              <a:ext cx="1417638" cy="1231900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→Ac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00" name="Text Box 13"/>
            <p:cNvSpPr txBox="1">
              <a:spLocks noChangeArrowheads="1"/>
            </p:cNvSpPr>
            <p:nvPr/>
          </p:nvSpPr>
          <p:spPr bwMode="auto">
            <a:xfrm>
              <a:off x="4103688" y="2217738"/>
              <a:ext cx="533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1701" name="Text Box 15"/>
            <p:cNvSpPr txBox="1">
              <a:spLocks noChangeArrowheads="1"/>
            </p:cNvSpPr>
            <p:nvPr/>
          </p:nvSpPr>
          <p:spPr bwMode="auto">
            <a:xfrm>
              <a:off x="858838" y="3295650"/>
              <a:ext cx="533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1702" name="Text Box 17"/>
            <p:cNvSpPr txBox="1">
              <a:spLocks noChangeArrowheads="1"/>
            </p:cNvSpPr>
            <p:nvPr/>
          </p:nvSpPr>
          <p:spPr bwMode="auto">
            <a:xfrm>
              <a:off x="4518025" y="3706813"/>
              <a:ext cx="1417638" cy="677862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aA ·</a:t>
              </a:r>
              <a:r>
                <a:rPr lang="zh-CN" altLang="en-US" sz="1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c</a:t>
              </a:r>
            </a:p>
          </p:txBody>
        </p:sp>
        <p:sp>
          <p:nvSpPr>
            <p:cNvPr id="71703" name="Line 18"/>
            <p:cNvSpPr>
              <a:spLocks noChangeShapeType="1"/>
            </p:cNvSpPr>
            <p:nvPr/>
          </p:nvSpPr>
          <p:spPr bwMode="auto">
            <a:xfrm flipV="1">
              <a:off x="4073525" y="3948113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Text Box 19"/>
            <p:cNvSpPr txBox="1">
              <a:spLocks noChangeArrowheads="1"/>
            </p:cNvSpPr>
            <p:nvPr/>
          </p:nvSpPr>
          <p:spPr bwMode="auto">
            <a:xfrm>
              <a:off x="4067175" y="3514725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05" name="Text Box 20"/>
            <p:cNvSpPr txBox="1">
              <a:spLocks noChangeArrowheads="1"/>
            </p:cNvSpPr>
            <p:nvPr/>
          </p:nvSpPr>
          <p:spPr bwMode="auto">
            <a:xfrm>
              <a:off x="6591300" y="1460500"/>
              <a:ext cx="1544638" cy="67786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→AcA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06" name="Line 21"/>
            <p:cNvSpPr>
              <a:spLocks noChangeShapeType="1"/>
            </p:cNvSpPr>
            <p:nvPr/>
          </p:nvSpPr>
          <p:spPr bwMode="auto">
            <a:xfrm rot="10800000">
              <a:off x="1965325" y="409257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Text Box 22"/>
            <p:cNvSpPr txBox="1">
              <a:spLocks noChangeArrowheads="1"/>
            </p:cNvSpPr>
            <p:nvPr/>
          </p:nvSpPr>
          <p:spPr bwMode="auto">
            <a:xfrm>
              <a:off x="2014538" y="3657600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1708" name="Text Box 23"/>
            <p:cNvSpPr txBox="1">
              <a:spLocks noChangeArrowheads="1"/>
            </p:cNvSpPr>
            <p:nvPr/>
          </p:nvSpPr>
          <p:spPr bwMode="auto">
            <a:xfrm>
              <a:off x="6599238" y="2184400"/>
              <a:ext cx="1536700" cy="126206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a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 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000" b="1">
                  <a:solidFill>
                    <a:schemeClr val="tx1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09" name="Line 24"/>
            <p:cNvSpPr>
              <a:spLocks noChangeShapeType="1"/>
            </p:cNvSpPr>
            <p:nvPr/>
          </p:nvSpPr>
          <p:spPr bwMode="auto">
            <a:xfrm>
              <a:off x="5970588" y="2895600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Text Box 25"/>
            <p:cNvSpPr txBox="1">
              <a:spLocks noChangeArrowheads="1"/>
            </p:cNvSpPr>
            <p:nvPr/>
          </p:nvSpPr>
          <p:spPr bwMode="auto">
            <a:xfrm>
              <a:off x="6097588" y="2470150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11" name="Text Box 26"/>
            <p:cNvSpPr txBox="1">
              <a:spLocks noChangeArrowheads="1"/>
            </p:cNvSpPr>
            <p:nvPr/>
          </p:nvSpPr>
          <p:spPr bwMode="auto">
            <a:xfrm>
              <a:off x="6575425" y="3708400"/>
              <a:ext cx="1584325" cy="67786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d · , </a:t>
              </a:r>
              <a:r>
                <a:rPr lang="en-US" altLang="zh-CN" sz="1800" b="1">
                  <a:solidFill>
                    <a:srgbClr val="FF0000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12" name="Line 27"/>
            <p:cNvSpPr>
              <a:spLocks noChangeShapeType="1"/>
            </p:cNvSpPr>
            <p:nvPr/>
          </p:nvSpPr>
          <p:spPr bwMode="auto">
            <a:xfrm flipV="1">
              <a:off x="6015038" y="2030413"/>
              <a:ext cx="563562" cy="536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Text Box 28"/>
            <p:cNvSpPr txBox="1">
              <a:spLocks noChangeArrowheads="1"/>
            </p:cNvSpPr>
            <p:nvPr/>
          </p:nvSpPr>
          <p:spPr bwMode="auto">
            <a:xfrm>
              <a:off x="6024563" y="1893888"/>
              <a:ext cx="533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14" name="Line 29"/>
            <p:cNvSpPr>
              <a:spLocks noChangeShapeType="1"/>
            </p:cNvSpPr>
            <p:nvPr/>
          </p:nvSpPr>
          <p:spPr bwMode="auto">
            <a:xfrm>
              <a:off x="5975350" y="3025775"/>
              <a:ext cx="576263" cy="809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Text Box 34"/>
            <p:cNvSpPr txBox="1">
              <a:spLocks noChangeArrowheads="1"/>
            </p:cNvSpPr>
            <p:nvPr/>
          </p:nvSpPr>
          <p:spPr bwMode="auto">
            <a:xfrm>
              <a:off x="7323138" y="3363913"/>
              <a:ext cx="3603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1716" name="Text Box 35"/>
            <p:cNvSpPr txBox="1">
              <a:spLocks noChangeArrowheads="1"/>
            </p:cNvSpPr>
            <p:nvPr/>
          </p:nvSpPr>
          <p:spPr bwMode="auto">
            <a:xfrm>
              <a:off x="2098675" y="1419225"/>
              <a:ext cx="5334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1717" name="Line 38"/>
            <p:cNvSpPr>
              <a:spLocks noChangeShapeType="1"/>
            </p:cNvSpPr>
            <p:nvPr/>
          </p:nvSpPr>
          <p:spPr bwMode="auto">
            <a:xfrm flipV="1">
              <a:off x="8683625" y="1385888"/>
              <a:ext cx="0" cy="1135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Text Box 39"/>
            <p:cNvSpPr txBox="1">
              <a:spLocks noChangeArrowheads="1"/>
            </p:cNvSpPr>
            <p:nvPr/>
          </p:nvSpPr>
          <p:spPr bwMode="auto">
            <a:xfrm>
              <a:off x="3114675" y="4286250"/>
              <a:ext cx="533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19" name="Line 50"/>
            <p:cNvSpPr>
              <a:spLocks noChangeShapeType="1"/>
            </p:cNvSpPr>
            <p:nvPr/>
          </p:nvSpPr>
          <p:spPr bwMode="auto">
            <a:xfrm>
              <a:off x="7323138" y="3463925"/>
              <a:ext cx="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51"/>
            <p:cNvSpPr>
              <a:spLocks noChangeArrowheads="1"/>
            </p:cNvSpPr>
            <p:nvPr/>
          </p:nvSpPr>
          <p:spPr bwMode="auto">
            <a:xfrm>
              <a:off x="2903538" y="4408488"/>
              <a:ext cx="684212" cy="404812"/>
            </a:xfrm>
            <a:custGeom>
              <a:avLst/>
              <a:gdLst>
                <a:gd name="T0" fmla="*/ 2147483646 w 431"/>
                <a:gd name="T1" fmla="*/ 0 h 340"/>
                <a:gd name="T2" fmla="*/ 2147483646 w 431"/>
                <a:gd name="T3" fmla="*/ 2147483646 h 340"/>
                <a:gd name="T4" fmla="*/ 2147483646 w 431"/>
                <a:gd name="T5" fmla="*/ 2147483646 h 340"/>
                <a:gd name="T6" fmla="*/ 2147483646 w 431"/>
                <a:gd name="T7" fmla="*/ 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1"/>
                <a:gd name="T13" fmla="*/ 0 h 340"/>
                <a:gd name="T14" fmla="*/ 431 w 431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1" h="340">
                  <a:moveTo>
                    <a:pt x="431" y="0"/>
                  </a:moveTo>
                  <a:cubicBezTo>
                    <a:pt x="397" y="147"/>
                    <a:pt x="363" y="294"/>
                    <a:pt x="295" y="317"/>
                  </a:cubicBezTo>
                  <a:cubicBezTo>
                    <a:pt x="227" y="340"/>
                    <a:pt x="46" y="189"/>
                    <a:pt x="23" y="136"/>
                  </a:cubicBezTo>
                  <a:cubicBezTo>
                    <a:pt x="0" y="83"/>
                    <a:pt x="79" y="41"/>
                    <a:pt x="15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Text Box 52"/>
            <p:cNvSpPr txBox="1">
              <a:spLocks noChangeArrowheads="1"/>
            </p:cNvSpPr>
            <p:nvPr/>
          </p:nvSpPr>
          <p:spPr bwMode="auto">
            <a:xfrm>
              <a:off x="5953125" y="3292475"/>
              <a:ext cx="3603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1722" name="Line 53"/>
            <p:cNvSpPr>
              <a:spLocks noChangeShapeType="1"/>
            </p:cNvSpPr>
            <p:nvPr/>
          </p:nvSpPr>
          <p:spPr bwMode="auto">
            <a:xfrm>
              <a:off x="8180388" y="2520950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Text Box 54"/>
            <p:cNvSpPr txBox="1">
              <a:spLocks noChangeArrowheads="1"/>
            </p:cNvSpPr>
            <p:nvPr/>
          </p:nvSpPr>
          <p:spPr bwMode="auto">
            <a:xfrm>
              <a:off x="7573963" y="685800"/>
              <a:ext cx="1319212" cy="67786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aA· , </a:t>
              </a:r>
              <a:r>
                <a:rPr lang="en-US" altLang="zh-CN" sz="1800" b="1">
                  <a:solidFill>
                    <a:srgbClr val="FF0000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  <a:endPara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24" name="Freeform 55"/>
            <p:cNvSpPr>
              <a:spLocks noChangeArrowheads="1"/>
            </p:cNvSpPr>
            <p:nvPr/>
          </p:nvSpPr>
          <p:spPr bwMode="auto">
            <a:xfrm>
              <a:off x="8143875" y="2947988"/>
              <a:ext cx="431800" cy="323850"/>
            </a:xfrm>
            <a:custGeom>
              <a:avLst/>
              <a:gdLst>
                <a:gd name="T0" fmla="*/ 0 w 272"/>
                <a:gd name="T1" fmla="*/ 0 h 272"/>
                <a:gd name="T2" fmla="*/ 2147483646 w 272"/>
                <a:gd name="T3" fmla="*/ 2147483646 h 272"/>
                <a:gd name="T4" fmla="*/ 0 w 272"/>
                <a:gd name="T5" fmla="*/ 2147483646 h 272"/>
                <a:gd name="T6" fmla="*/ 0 60000 65536"/>
                <a:gd name="T7" fmla="*/ 0 60000 65536"/>
                <a:gd name="T8" fmla="*/ 0 60000 65536"/>
                <a:gd name="T9" fmla="*/ 0 w 272"/>
                <a:gd name="T10" fmla="*/ 0 h 272"/>
                <a:gd name="T11" fmla="*/ 272 w 272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272">
                  <a:moveTo>
                    <a:pt x="0" y="0"/>
                  </a:moveTo>
                  <a:cubicBezTo>
                    <a:pt x="136" y="23"/>
                    <a:pt x="272" y="46"/>
                    <a:pt x="272" y="91"/>
                  </a:cubicBezTo>
                  <a:cubicBezTo>
                    <a:pt x="272" y="136"/>
                    <a:pt x="136" y="204"/>
                    <a:pt x="0" y="2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Text Box 56"/>
            <p:cNvSpPr txBox="1">
              <a:spLocks noChangeArrowheads="1"/>
            </p:cNvSpPr>
            <p:nvPr/>
          </p:nvSpPr>
          <p:spPr bwMode="auto">
            <a:xfrm>
              <a:off x="8359775" y="3055938"/>
              <a:ext cx="533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26" name="Line 57"/>
            <p:cNvSpPr>
              <a:spLocks noChangeShapeType="1"/>
            </p:cNvSpPr>
            <p:nvPr/>
          </p:nvSpPr>
          <p:spPr bwMode="auto">
            <a:xfrm flipV="1">
              <a:off x="8683625" y="1385888"/>
              <a:ext cx="0" cy="1135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Line 58"/>
            <p:cNvSpPr>
              <a:spLocks noChangeShapeType="1"/>
            </p:cNvSpPr>
            <p:nvPr/>
          </p:nvSpPr>
          <p:spPr bwMode="auto">
            <a:xfrm>
              <a:off x="8180388" y="2520950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Line 60"/>
            <p:cNvSpPr>
              <a:spLocks noChangeShapeType="1"/>
            </p:cNvSpPr>
            <p:nvPr/>
          </p:nvSpPr>
          <p:spPr bwMode="auto">
            <a:xfrm flipV="1">
              <a:off x="8683625" y="1385888"/>
              <a:ext cx="0" cy="1135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Line 61"/>
            <p:cNvSpPr>
              <a:spLocks noChangeShapeType="1"/>
            </p:cNvSpPr>
            <p:nvPr/>
          </p:nvSpPr>
          <p:spPr bwMode="auto">
            <a:xfrm>
              <a:off x="8180388" y="2520950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Line 64"/>
            <p:cNvSpPr>
              <a:spLocks noChangeShapeType="1"/>
            </p:cNvSpPr>
            <p:nvPr/>
          </p:nvSpPr>
          <p:spPr bwMode="auto">
            <a:xfrm flipV="1">
              <a:off x="8683625" y="1385888"/>
              <a:ext cx="0" cy="1135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Line 65"/>
            <p:cNvSpPr>
              <a:spLocks noChangeShapeType="1"/>
            </p:cNvSpPr>
            <p:nvPr/>
          </p:nvSpPr>
          <p:spPr bwMode="auto">
            <a:xfrm>
              <a:off x="8180388" y="2520950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Line 66"/>
            <p:cNvSpPr>
              <a:spLocks noChangeShapeType="1"/>
            </p:cNvSpPr>
            <p:nvPr/>
          </p:nvSpPr>
          <p:spPr bwMode="auto">
            <a:xfrm>
              <a:off x="4008438" y="2603500"/>
              <a:ext cx="503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67"/>
            <p:cNvSpPr>
              <a:spLocks noChangeShapeType="1"/>
            </p:cNvSpPr>
            <p:nvPr/>
          </p:nvSpPr>
          <p:spPr bwMode="auto">
            <a:xfrm>
              <a:off x="1201738" y="3165475"/>
              <a:ext cx="0" cy="703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Line 68"/>
            <p:cNvSpPr>
              <a:spLocks noChangeShapeType="1"/>
            </p:cNvSpPr>
            <p:nvPr/>
          </p:nvSpPr>
          <p:spPr bwMode="auto">
            <a:xfrm>
              <a:off x="1852613" y="2740025"/>
              <a:ext cx="792162" cy="687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Line 69"/>
            <p:cNvSpPr>
              <a:spLocks noChangeShapeType="1"/>
            </p:cNvSpPr>
            <p:nvPr/>
          </p:nvSpPr>
          <p:spPr bwMode="auto">
            <a:xfrm flipV="1">
              <a:off x="8683625" y="1385888"/>
              <a:ext cx="0" cy="1135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Line 70"/>
            <p:cNvSpPr>
              <a:spLocks noChangeShapeType="1"/>
            </p:cNvSpPr>
            <p:nvPr/>
          </p:nvSpPr>
          <p:spPr bwMode="auto">
            <a:xfrm>
              <a:off x="8180388" y="2520950"/>
              <a:ext cx="503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Text Box 19"/>
            <p:cNvSpPr txBox="1">
              <a:spLocks noChangeArrowheads="1"/>
            </p:cNvSpPr>
            <p:nvPr/>
          </p:nvSpPr>
          <p:spPr bwMode="auto">
            <a:xfrm>
              <a:off x="8256588" y="17653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" name="弧形 2"/>
            <p:cNvSpPr/>
            <p:nvPr/>
          </p:nvSpPr>
          <p:spPr>
            <a:xfrm>
              <a:off x="1692275" y="4557713"/>
              <a:ext cx="71438" cy="4603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" name="任意多边形 3"/>
          <p:cNvSpPr/>
          <p:nvPr/>
        </p:nvSpPr>
        <p:spPr>
          <a:xfrm>
            <a:off x="1735138" y="4384675"/>
            <a:ext cx="5087937" cy="588963"/>
          </a:xfrm>
          <a:custGeom>
            <a:avLst/>
            <a:gdLst>
              <a:gd name="connsiteX0" fmla="*/ 0 w 5087816"/>
              <a:gd name="connsiteY0" fmla="*/ 175846 h 588793"/>
              <a:gd name="connsiteX1" fmla="*/ 1887416 w 5087816"/>
              <a:gd name="connsiteY1" fmla="*/ 586154 h 588793"/>
              <a:gd name="connsiteX2" fmla="*/ 5087816 w 5087816"/>
              <a:gd name="connsiteY2" fmla="*/ 0 h 58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7816" h="588793">
                <a:moveTo>
                  <a:pt x="0" y="175846"/>
                </a:moveTo>
                <a:cubicBezTo>
                  <a:pt x="519723" y="395654"/>
                  <a:pt x="1039447" y="615462"/>
                  <a:pt x="1887416" y="586154"/>
                </a:cubicBezTo>
                <a:cubicBezTo>
                  <a:pt x="2735385" y="556846"/>
                  <a:pt x="3911600" y="278423"/>
                  <a:pt x="5087816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Rectangle 72"/>
          <p:cNvSpPr>
            <a:spLocks noChangeArrowheads="1"/>
          </p:cNvSpPr>
          <p:nvPr/>
        </p:nvSpPr>
        <p:spPr bwMode="auto">
          <a:xfrm>
            <a:off x="203200" y="1166813"/>
            <a:ext cx="9937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输入</a:t>
            </a:r>
            <a:r>
              <a:rPr lang="en-US" altLang="zh-CN" sz="2000" b="1" i="1" noProof="1"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</a:rPr>
              <a:t> d</a:t>
            </a:r>
            <a:r>
              <a:rPr lang="en-US" altLang="zh-CN" b="1" noProof="1">
                <a:latin typeface="华文楷体" panose="02010600040101010101" pitchFamily="2" charset="-122"/>
                <a:cs typeface="+mn-ea"/>
              </a:rPr>
              <a:t>$</a:t>
            </a:r>
            <a:endParaRPr lang="zh-CN" altLang="en-US" b="1" noProof="1">
              <a:latin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2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2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73" grpId="0" animBg="1"/>
      <p:bldP spid="132151" grpId="0" animBg="1"/>
      <p:bldP spid="57" grpId="0" animBg="1"/>
      <p:bldP spid="54" grpId="0" animBg="1"/>
      <p:bldP spid="5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771525"/>
            <a:ext cx="5495925" cy="576263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形式上与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相同</a:t>
            </a:r>
          </a:p>
          <a:p>
            <a:pPr eaLnBrk="1" hangingPunct="1">
              <a:buFont typeface="Symbol" panose="05050102010706020507" pitchFamily="18" charset="2"/>
              <a:buChar char="•"/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LALR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547813" y="771525"/>
            <a:ext cx="7416800" cy="4321175"/>
            <a:chOff x="-188974" y="361809"/>
            <a:chExt cx="7416370" cy="4321525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-188974" y="1166737"/>
              <a:ext cx="1517562" cy="1938494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L=R 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 , 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*R , =/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 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, =/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 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 ,</a:t>
              </a:r>
              <a:r>
                <a:rPr lang="en-US" altLang="zh-CN" sz="1800" b="1">
                  <a:solidFill>
                    <a:schemeClr val="tx1"/>
                  </a:solidFill>
                  <a:latin typeface="华文楷体" panose="02010600040101010101" pitchFamily="2" charset="-122"/>
                </a:rPr>
                <a:t> $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858782" y="361809"/>
              <a:ext cx="1223891" cy="646165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→S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736" name="Line 7"/>
            <p:cNvSpPr>
              <a:spLocks noChangeShapeType="1"/>
            </p:cNvSpPr>
            <p:nvPr/>
          </p:nvSpPr>
          <p:spPr bwMode="auto">
            <a:xfrm flipV="1">
              <a:off x="1328694" y="926048"/>
              <a:ext cx="541502" cy="523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858782" y="1154036"/>
              <a:ext cx="1528673" cy="938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S→L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=R ,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R→L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,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 flipV="1">
              <a:off x="1328694" y="1986916"/>
              <a:ext cx="541502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Text Box 10"/>
            <p:cNvSpPr txBox="1">
              <a:spLocks noChangeArrowheads="1"/>
            </p:cNvSpPr>
            <p:nvPr/>
          </p:nvSpPr>
          <p:spPr bwMode="auto">
            <a:xfrm>
              <a:off x="1395105" y="1591165"/>
              <a:ext cx="5032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858782" y="2233624"/>
              <a:ext cx="1223891" cy="646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S→R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 ,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73741" name="Line 12"/>
            <p:cNvSpPr>
              <a:spLocks noChangeShapeType="1"/>
            </p:cNvSpPr>
            <p:nvPr/>
          </p:nvSpPr>
          <p:spPr bwMode="auto">
            <a:xfrm flipV="1">
              <a:off x="1328694" y="2673516"/>
              <a:ext cx="508793" cy="36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1395105" y="2306265"/>
              <a:ext cx="609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869894" y="3025850"/>
              <a:ext cx="1515975" cy="15034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4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L→*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R</a:t>
              </a:r>
              <a:r>
                <a:rPr kumimoji="1" lang="zh-CN" altLang="en-US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R→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L</a:t>
              </a:r>
              <a:r>
                <a:rPr kumimoji="1" lang="zh-CN" altLang="en-US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*R , =/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id</a:t>
              </a:r>
              <a:r>
                <a:rPr kumimoji="1" lang="zh-CN" altLang="en-US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12881" y="3975252"/>
              <a:ext cx="1666778" cy="7080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zh-CN" altLang="en-US" sz="2000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sz="2000" b="1">
                  <a:latin typeface="华文楷体" panose="02010600040101010101" pitchFamily="2" charset="-122"/>
                </a:rPr>
                <a:t> $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73745" name="Text Box 16"/>
            <p:cNvSpPr txBox="1">
              <a:spLocks noChangeArrowheads="1"/>
            </p:cNvSpPr>
            <p:nvPr/>
          </p:nvSpPr>
          <p:spPr bwMode="auto">
            <a:xfrm>
              <a:off x="1509737" y="2954418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3746" name="Text Box 17"/>
            <p:cNvSpPr txBox="1">
              <a:spLocks noChangeArrowheads="1"/>
            </p:cNvSpPr>
            <p:nvPr/>
          </p:nvSpPr>
          <p:spPr bwMode="auto">
            <a:xfrm>
              <a:off x="717697" y="3530553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814469" y="361809"/>
              <a:ext cx="1401681" cy="14780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6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S→L=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R ,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R→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L ,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*R ,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L→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id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 ,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73748" name="Line 19"/>
            <p:cNvSpPr>
              <a:spLocks noChangeShapeType="1"/>
            </p:cNvSpPr>
            <p:nvPr/>
          </p:nvSpPr>
          <p:spPr bwMode="auto">
            <a:xfrm flipV="1">
              <a:off x="3413015" y="1442063"/>
              <a:ext cx="4302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9" name="Text Box 20"/>
            <p:cNvSpPr txBox="1">
              <a:spLocks noChangeArrowheads="1"/>
            </p:cNvSpPr>
            <p:nvPr/>
          </p:nvSpPr>
          <p:spPr bwMode="auto">
            <a:xfrm>
              <a:off x="3458031" y="1009961"/>
              <a:ext cx="45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812881" y="2163768"/>
              <a:ext cx="1655667" cy="646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7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L→*R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3408935" y="2634299"/>
              <a:ext cx="392498" cy="5920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3339202" y="2554367"/>
              <a:ext cx="45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812881" y="3027438"/>
              <a:ext cx="1662017" cy="646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8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R→L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, =/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73754" name="Line 25"/>
            <p:cNvSpPr>
              <a:spLocks noChangeShapeType="1"/>
            </p:cNvSpPr>
            <p:nvPr/>
          </p:nvSpPr>
          <p:spPr bwMode="auto">
            <a:xfrm>
              <a:off x="3425959" y="3530553"/>
              <a:ext cx="3869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5" name="Text Box 26"/>
            <p:cNvSpPr txBox="1">
              <a:spLocks noChangeArrowheads="1"/>
            </p:cNvSpPr>
            <p:nvPr/>
          </p:nvSpPr>
          <p:spPr bwMode="auto">
            <a:xfrm>
              <a:off x="3420432" y="3170468"/>
              <a:ext cx="38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5838414" y="482469"/>
              <a:ext cx="1388982" cy="646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9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S→L=R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,</a:t>
              </a:r>
              <a:r>
                <a:rPr kumimoji="1" lang="en-US" altLang="zh-CN" b="1">
                  <a:latin typeface="华文楷体" panose="02010600040101010101" pitchFamily="2" charset="-122"/>
                </a:rPr>
                <a:t> $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73757" name="Line 28"/>
            <p:cNvSpPr>
              <a:spLocks noChangeShapeType="1"/>
            </p:cNvSpPr>
            <p:nvPr/>
          </p:nvSpPr>
          <p:spPr bwMode="auto">
            <a:xfrm flipV="1">
              <a:off x="5283299" y="937944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8" name="Text Box 29"/>
            <p:cNvSpPr txBox="1">
              <a:spLocks noChangeArrowheads="1"/>
            </p:cNvSpPr>
            <p:nvPr/>
          </p:nvSpPr>
          <p:spPr bwMode="auto">
            <a:xfrm>
              <a:off x="5325927" y="537894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9" name="Line 30"/>
            <p:cNvSpPr>
              <a:spLocks noChangeShapeType="1"/>
            </p:cNvSpPr>
            <p:nvPr/>
          </p:nvSpPr>
          <p:spPr bwMode="auto">
            <a:xfrm flipH="1">
              <a:off x="3160229" y="1592899"/>
              <a:ext cx="663036" cy="14506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0" name="Text Box 31"/>
            <p:cNvSpPr txBox="1">
              <a:spLocks noChangeArrowheads="1"/>
            </p:cNvSpPr>
            <p:nvPr/>
          </p:nvSpPr>
          <p:spPr bwMode="auto">
            <a:xfrm>
              <a:off x="3453834" y="1586096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3761" name="Text Box 33"/>
            <p:cNvSpPr txBox="1">
              <a:spLocks noChangeArrowheads="1"/>
            </p:cNvSpPr>
            <p:nvPr/>
          </p:nvSpPr>
          <p:spPr bwMode="auto">
            <a:xfrm>
              <a:off x="1395105" y="793910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 flipV="1">
              <a:off x="3436344" y="4321896"/>
              <a:ext cx="376605" cy="8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3403524" y="3922688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73764" name="Group 36"/>
            <p:cNvGrpSpPr>
              <a:grpSpLocks/>
            </p:cNvGrpSpPr>
            <p:nvPr/>
          </p:nvGrpSpPr>
          <p:grpSpPr bwMode="auto">
            <a:xfrm>
              <a:off x="1570953" y="4102075"/>
              <a:ext cx="290512" cy="269875"/>
              <a:chOff x="2335" y="3249"/>
              <a:chExt cx="183" cy="226"/>
            </a:xfrm>
          </p:grpSpPr>
          <p:sp>
            <p:nvSpPr>
              <p:cNvPr id="73773" name="Line 37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4" name="Line 38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5" name="Line 39"/>
              <p:cNvSpPr>
                <a:spLocks noChangeShapeType="1"/>
              </p:cNvSpPr>
              <p:nvPr/>
            </p:nvSpPr>
            <p:spPr bwMode="auto">
              <a:xfrm>
                <a:off x="2336" y="3475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765" name="Text Box 40"/>
            <p:cNvSpPr txBox="1">
              <a:spLocks noChangeArrowheads="1"/>
            </p:cNvSpPr>
            <p:nvPr/>
          </p:nvSpPr>
          <p:spPr bwMode="auto">
            <a:xfrm>
              <a:off x="1546346" y="4071306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3766" name="Line 41"/>
            <p:cNvSpPr>
              <a:spLocks noChangeShapeType="1"/>
            </p:cNvSpPr>
            <p:nvPr/>
          </p:nvSpPr>
          <p:spPr bwMode="auto">
            <a:xfrm>
              <a:off x="1337425" y="2931521"/>
              <a:ext cx="506132" cy="66734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7" name="Line 57"/>
            <p:cNvSpPr>
              <a:spLocks noChangeShapeType="1"/>
            </p:cNvSpPr>
            <p:nvPr/>
          </p:nvSpPr>
          <p:spPr bwMode="auto">
            <a:xfrm>
              <a:off x="675069" y="4654244"/>
              <a:ext cx="31378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8" name="Line 59"/>
            <p:cNvSpPr>
              <a:spLocks noChangeShapeType="1"/>
            </p:cNvSpPr>
            <p:nvPr/>
          </p:nvSpPr>
          <p:spPr bwMode="auto">
            <a:xfrm flipV="1">
              <a:off x="675069" y="3098451"/>
              <a:ext cx="14289" cy="1556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9" name="Freeform 65"/>
            <p:cNvSpPr>
              <a:spLocks noChangeArrowheads="1"/>
            </p:cNvSpPr>
            <p:nvPr/>
          </p:nvSpPr>
          <p:spPr bwMode="auto">
            <a:xfrm rot="-239446">
              <a:off x="5320383" y="1574939"/>
              <a:ext cx="497459" cy="1998204"/>
            </a:xfrm>
            <a:custGeom>
              <a:avLst/>
              <a:gdLst>
                <a:gd name="T0" fmla="*/ 0 w 208"/>
                <a:gd name="T1" fmla="*/ 0 h 1680"/>
                <a:gd name="T2" fmla="*/ 2147483646 w 208"/>
                <a:gd name="T3" fmla="*/ 2147483646 h 1680"/>
                <a:gd name="T4" fmla="*/ 2147483646 w 208"/>
                <a:gd name="T5" fmla="*/ 2147483646 h 1680"/>
                <a:gd name="T6" fmla="*/ 2147483646 w 208"/>
                <a:gd name="T7" fmla="*/ 2147483646 h 1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680"/>
                <a:gd name="T14" fmla="*/ 208 w 208"/>
                <a:gd name="T15" fmla="*/ 1680 h 1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680">
                  <a:moveTo>
                    <a:pt x="0" y="0"/>
                  </a:moveTo>
                  <a:cubicBezTo>
                    <a:pt x="56" y="132"/>
                    <a:pt x="112" y="264"/>
                    <a:pt x="144" y="432"/>
                  </a:cubicBezTo>
                  <a:cubicBezTo>
                    <a:pt x="176" y="600"/>
                    <a:pt x="208" y="800"/>
                    <a:pt x="192" y="1008"/>
                  </a:cubicBezTo>
                  <a:cubicBezTo>
                    <a:pt x="176" y="1216"/>
                    <a:pt x="112" y="1448"/>
                    <a:pt x="48" y="1680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0" name="Text Box 66"/>
            <p:cNvSpPr txBox="1">
              <a:spLocks noChangeArrowheads="1"/>
            </p:cNvSpPr>
            <p:nvPr/>
          </p:nvSpPr>
          <p:spPr bwMode="auto">
            <a:xfrm>
              <a:off x="5474132" y="2531360"/>
              <a:ext cx="457200" cy="40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3771" name="Text Box 68"/>
            <p:cNvSpPr txBox="1">
              <a:spLocks noChangeArrowheads="1"/>
            </p:cNvSpPr>
            <p:nvPr/>
          </p:nvSpPr>
          <p:spPr bwMode="auto">
            <a:xfrm>
              <a:off x="5893564" y="1874164"/>
              <a:ext cx="685800" cy="40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3772" name="Freeform 69"/>
            <p:cNvSpPr>
              <a:spLocks noChangeArrowheads="1"/>
            </p:cNvSpPr>
            <p:nvPr/>
          </p:nvSpPr>
          <p:spPr bwMode="auto">
            <a:xfrm rot="-200960">
              <a:off x="5348040" y="1167312"/>
              <a:ext cx="873074" cy="3240005"/>
            </a:xfrm>
            <a:custGeom>
              <a:avLst/>
              <a:gdLst>
                <a:gd name="T0" fmla="*/ 0 w 598"/>
                <a:gd name="T1" fmla="*/ 0 h 2268"/>
                <a:gd name="T2" fmla="*/ 2147483646 w 598"/>
                <a:gd name="T3" fmla="*/ 2147483646 h 2268"/>
                <a:gd name="T4" fmla="*/ 2147483646 w 598"/>
                <a:gd name="T5" fmla="*/ 2147483646 h 2268"/>
                <a:gd name="T6" fmla="*/ 0 60000 65536"/>
                <a:gd name="T7" fmla="*/ 0 60000 65536"/>
                <a:gd name="T8" fmla="*/ 0 60000 65536"/>
                <a:gd name="T9" fmla="*/ 0 w 598"/>
                <a:gd name="T10" fmla="*/ 0 h 2268"/>
                <a:gd name="T11" fmla="*/ 598 w 598"/>
                <a:gd name="T12" fmla="*/ 2268 h 22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8" h="2268">
                  <a:moveTo>
                    <a:pt x="0" y="0"/>
                  </a:moveTo>
                  <a:cubicBezTo>
                    <a:pt x="291" y="491"/>
                    <a:pt x="582" y="983"/>
                    <a:pt x="590" y="1361"/>
                  </a:cubicBezTo>
                  <a:cubicBezTo>
                    <a:pt x="598" y="1739"/>
                    <a:pt x="322" y="2003"/>
                    <a:pt x="46" y="226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7440613" y="4692650"/>
            <a:ext cx="164465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LALR</a:t>
            </a:r>
            <a:r>
              <a:rPr lang="zh-CN" altLang="en-US" sz="2000" b="1" noProof="1">
                <a:solidFill>
                  <a:srgbClr val="000000"/>
                </a:solidFill>
                <a:latin typeface="华文楷体" pitchFamily="2" charset="-122"/>
                <a:ea typeface="Times New Roman" pitchFamily="18" charset="0"/>
                <a:cs typeface="华文楷体" pitchFamily="2" charset="-122"/>
              </a:rPr>
              <a:t>自动机</a:t>
            </a:r>
            <a:endParaRPr lang="zh-CN" altLang="en-US" sz="1000" noProof="1">
              <a:latin typeface="华文楷体" pitchFamily="2" charset="-122"/>
              <a:ea typeface="Times New Roman" pitchFamily="18" charset="0"/>
              <a:cs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03325"/>
            <a:ext cx="5927725" cy="576263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大小上与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(0)/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SLR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相当</a:t>
            </a:r>
            <a:endParaRPr lang="zh-CN" altLang="en-US" dirty="0">
              <a:latin typeface="+mn-ea"/>
            </a:endParaRPr>
          </a:p>
          <a:p>
            <a:pPr eaLnBrk="1" hangingPunct="1">
              <a:buFont typeface="Symbol" panose="05050102010706020507" pitchFamily="18" charset="2"/>
              <a:buChar char="•"/>
              <a:defRPr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79" name="Rectangle 3"/>
          <p:cNvSpPr txBox="1">
            <a:spLocks noChangeArrowheads="1"/>
          </p:cNvSpPr>
          <p:nvPr/>
        </p:nvSpPr>
        <p:spPr bwMode="auto">
          <a:xfrm>
            <a:off x="250825" y="771525"/>
            <a:ext cx="5495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形式上与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相同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LALR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grpSp>
        <p:nvGrpSpPr>
          <p:cNvPr id="2" name="组 2"/>
          <p:cNvGrpSpPr>
            <a:grpSpLocks/>
          </p:cNvGrpSpPr>
          <p:nvPr/>
        </p:nvGrpSpPr>
        <p:grpSpPr bwMode="auto">
          <a:xfrm>
            <a:off x="2916238" y="627063"/>
            <a:ext cx="6019800" cy="4321175"/>
            <a:chOff x="1976144" y="771550"/>
            <a:chExt cx="6019720" cy="4319840"/>
          </a:xfrm>
        </p:grpSpPr>
        <p:sp>
          <p:nvSpPr>
            <p:cNvPr id="75783" name="Text Box 5"/>
            <p:cNvSpPr txBox="1">
              <a:spLocks noChangeArrowheads="1"/>
            </p:cNvSpPr>
            <p:nvPr/>
          </p:nvSpPr>
          <p:spPr bwMode="auto">
            <a:xfrm>
              <a:off x="1976144" y="1857065"/>
              <a:ext cx="1084248" cy="1937738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L=R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*R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 </a:t>
              </a:r>
            </a:p>
          </p:txBody>
        </p:sp>
        <p:sp>
          <p:nvSpPr>
            <p:cNvPr id="75784" name="Text Box 6"/>
            <p:cNvSpPr txBox="1">
              <a:spLocks noChangeArrowheads="1"/>
            </p:cNvSpPr>
            <p:nvPr/>
          </p:nvSpPr>
          <p:spPr bwMode="auto">
            <a:xfrm>
              <a:off x="3595372" y="771550"/>
              <a:ext cx="1225534" cy="645912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S′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→S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5785" name="Line 7"/>
            <p:cNvSpPr>
              <a:spLocks noChangeShapeType="1"/>
            </p:cNvSpPr>
            <p:nvPr/>
          </p:nvSpPr>
          <p:spPr bwMode="auto">
            <a:xfrm flipV="1">
              <a:off x="3060392" y="1335719"/>
              <a:ext cx="546566" cy="914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595372" y="1563467"/>
              <a:ext cx="1225534" cy="9395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 dirty="0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 dirty="0">
                  <a:latin typeface="Times New Roman" panose="02020603050405020304" pitchFamily="18" charset="0"/>
                </a:rPr>
                <a:t>2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 dirty="0">
                  <a:latin typeface="Times New Roman" panose="02020603050405020304" pitchFamily="18" charset="0"/>
                </a:rPr>
                <a:t>S→L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 dirty="0">
                  <a:latin typeface="Times New Roman" panose="02020603050405020304" pitchFamily="18" charset="0"/>
                </a:rPr>
                <a:t>=R 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 dirty="0">
                  <a:latin typeface="Times New Roman" panose="02020603050405020304" pitchFamily="18" charset="0"/>
                </a:rPr>
                <a:t>R→L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endParaRPr kumimoji="1"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5787" name="Line 9"/>
            <p:cNvSpPr>
              <a:spLocks noChangeShapeType="1"/>
            </p:cNvSpPr>
            <p:nvPr/>
          </p:nvSpPr>
          <p:spPr bwMode="auto">
            <a:xfrm flipV="1">
              <a:off x="3065423" y="2396456"/>
              <a:ext cx="541535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Text Box 10"/>
            <p:cNvSpPr txBox="1">
              <a:spLocks noChangeArrowheads="1"/>
            </p:cNvSpPr>
            <p:nvPr/>
          </p:nvSpPr>
          <p:spPr bwMode="auto">
            <a:xfrm>
              <a:off x="3131838" y="2000754"/>
              <a:ext cx="503269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595372" y="2644221"/>
              <a:ext cx="1225534" cy="6459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S→R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5790" name="Line 12"/>
            <p:cNvSpPr>
              <a:spLocks noChangeShapeType="1"/>
            </p:cNvSpPr>
            <p:nvPr/>
          </p:nvSpPr>
          <p:spPr bwMode="auto">
            <a:xfrm flipV="1">
              <a:off x="3065423" y="3082971"/>
              <a:ext cx="508824" cy="36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Text Box 13"/>
            <p:cNvSpPr txBox="1">
              <a:spLocks noChangeArrowheads="1"/>
            </p:cNvSpPr>
            <p:nvPr/>
          </p:nvSpPr>
          <p:spPr bwMode="auto">
            <a:xfrm>
              <a:off x="3131838" y="2715766"/>
              <a:ext cx="609638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606484" y="3436139"/>
              <a:ext cx="1214422" cy="15028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 dirty="0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 dirty="0">
                  <a:latin typeface="Times New Roman" panose="02020603050405020304" pitchFamily="18" charset="0"/>
                </a:rPr>
                <a:t>4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 dirty="0">
                  <a:latin typeface="Times New Roman" panose="02020603050405020304" pitchFamily="18" charset="0"/>
                </a:rPr>
                <a:t>L→*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kumimoji="1" lang="zh-CN" altLang="en-US" b="1" i="1" dirty="0">
                  <a:latin typeface="Times New Roman" panose="02020603050405020304" pitchFamily="18" charset="0"/>
                </a:rPr>
                <a:t> </a:t>
              </a:r>
              <a:endParaRPr kumimoji="1" lang="en-US" altLang="zh-CN" b="1" i="1" dirty="0">
                <a:latin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defRPr/>
              </a:pPr>
              <a:r>
                <a:rPr kumimoji="1" lang="en-US" altLang="zh-CN" b="1" i="1" dirty="0">
                  <a:latin typeface="Times New Roman" panose="02020603050405020304" pitchFamily="18" charset="0"/>
                </a:rPr>
                <a:t>R→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 dirty="0">
                  <a:latin typeface="Times New Roman" panose="02020603050405020304" pitchFamily="18" charset="0"/>
                </a:rPr>
                <a:t>L</a:t>
              </a:r>
              <a:r>
                <a:rPr kumimoji="1" lang="zh-CN" altLang="en-US" b="1" i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 i="1" dirty="0">
                  <a:latin typeface="Times New Roman" panose="02020603050405020304" pitchFamily="18" charset="0"/>
                </a:rPr>
                <a:t>L→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 dirty="0">
                  <a:latin typeface="Times New Roman" panose="02020603050405020304" pitchFamily="18" charset="0"/>
                </a:rPr>
                <a:t>*R L→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287625" y="4383584"/>
              <a:ext cx="1081073" cy="7078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zh-CN" altLang="en-US" sz="2000" b="1" i="1">
                  <a:latin typeface="Times New Roman" panose="02020603050405020304" pitchFamily="18" charset="0"/>
                </a:rPr>
                <a:t> 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75794" name="Text Box 16"/>
            <p:cNvSpPr txBox="1">
              <a:spLocks noChangeArrowheads="1"/>
            </p:cNvSpPr>
            <p:nvPr/>
          </p:nvSpPr>
          <p:spPr bwMode="auto">
            <a:xfrm>
              <a:off x="3246477" y="3363838"/>
              <a:ext cx="533433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5795" name="Text Box 17"/>
            <p:cNvSpPr txBox="1">
              <a:spLocks noChangeArrowheads="1"/>
            </p:cNvSpPr>
            <p:nvPr/>
          </p:nvSpPr>
          <p:spPr bwMode="auto">
            <a:xfrm>
              <a:off x="2432090" y="3795579"/>
              <a:ext cx="533433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5225713" y="771550"/>
              <a:ext cx="1079486" cy="147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6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S→L=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R R→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L L→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*R L→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5797" name="Line 19"/>
            <p:cNvSpPr>
              <a:spLocks noChangeShapeType="1"/>
            </p:cNvSpPr>
            <p:nvPr/>
          </p:nvSpPr>
          <p:spPr bwMode="auto">
            <a:xfrm flipV="1">
              <a:off x="4824801" y="1851670"/>
              <a:ext cx="4302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Text Box 20"/>
            <p:cNvSpPr txBox="1">
              <a:spLocks noChangeArrowheads="1"/>
            </p:cNvSpPr>
            <p:nvPr/>
          </p:nvSpPr>
          <p:spPr bwMode="auto">
            <a:xfrm>
              <a:off x="4869820" y="1419622"/>
              <a:ext cx="457228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5224126" y="2572805"/>
              <a:ext cx="1081073" cy="647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7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L→*R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b="1" i="1">
                  <a:latin typeface="Times New Roman" panose="02020603050405020304" pitchFamily="18" charset="0"/>
                </a:rPr>
                <a:t> 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75800" name="Line 22"/>
            <p:cNvSpPr>
              <a:spLocks noChangeShapeType="1"/>
            </p:cNvSpPr>
            <p:nvPr/>
          </p:nvSpPr>
          <p:spPr bwMode="auto">
            <a:xfrm flipV="1">
              <a:off x="4820721" y="3203869"/>
              <a:ext cx="392522" cy="5920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Text Box 23"/>
            <p:cNvSpPr txBox="1">
              <a:spLocks noChangeArrowheads="1"/>
            </p:cNvSpPr>
            <p:nvPr/>
          </p:nvSpPr>
          <p:spPr bwMode="auto">
            <a:xfrm>
              <a:off x="4932040" y="2859782"/>
              <a:ext cx="457228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5224126" y="3437726"/>
              <a:ext cx="1081073" cy="6459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8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R→L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zh-CN" altLang="en-US" b="1" i="1">
                  <a:latin typeface="Times New Roman" panose="02020603050405020304" pitchFamily="18" charset="0"/>
                </a:rPr>
                <a:t> 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75803" name="Line 25"/>
            <p:cNvSpPr>
              <a:spLocks noChangeShapeType="1"/>
            </p:cNvSpPr>
            <p:nvPr/>
          </p:nvSpPr>
          <p:spPr bwMode="auto">
            <a:xfrm>
              <a:off x="4837746" y="4011910"/>
              <a:ext cx="3870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Text Box 26"/>
            <p:cNvSpPr txBox="1">
              <a:spLocks noChangeArrowheads="1"/>
            </p:cNvSpPr>
            <p:nvPr/>
          </p:nvSpPr>
          <p:spPr bwMode="auto">
            <a:xfrm>
              <a:off x="4832219" y="3651870"/>
              <a:ext cx="381023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6883041" y="892163"/>
              <a:ext cx="1112823" cy="647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9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S→L=R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5806" name="Line 28"/>
            <p:cNvSpPr>
              <a:spLocks noChangeShapeType="1"/>
            </p:cNvSpPr>
            <p:nvPr/>
          </p:nvSpPr>
          <p:spPr bwMode="auto">
            <a:xfrm flipV="1">
              <a:off x="6329335" y="1347614"/>
              <a:ext cx="5334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Text Box 29"/>
            <p:cNvSpPr txBox="1">
              <a:spLocks noChangeArrowheads="1"/>
            </p:cNvSpPr>
            <p:nvPr/>
          </p:nvSpPr>
          <p:spPr bwMode="auto">
            <a:xfrm>
              <a:off x="6371966" y="947613"/>
              <a:ext cx="533433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5808" name="Line 30"/>
            <p:cNvSpPr>
              <a:spLocks noChangeShapeType="1"/>
            </p:cNvSpPr>
            <p:nvPr/>
          </p:nvSpPr>
          <p:spPr bwMode="auto">
            <a:xfrm flipH="1">
              <a:off x="4815309" y="2243758"/>
              <a:ext cx="469076" cy="12337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9" name="Text Box 31"/>
            <p:cNvSpPr txBox="1">
              <a:spLocks noChangeArrowheads="1"/>
            </p:cNvSpPr>
            <p:nvPr/>
          </p:nvSpPr>
          <p:spPr bwMode="auto">
            <a:xfrm>
              <a:off x="4932040" y="2171749"/>
              <a:ext cx="533433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5810" name="Text Box 33"/>
            <p:cNvSpPr txBox="1">
              <a:spLocks noChangeArrowheads="1"/>
            </p:cNvSpPr>
            <p:nvPr/>
          </p:nvSpPr>
          <p:spPr bwMode="auto">
            <a:xfrm>
              <a:off x="2996078" y="1662103"/>
              <a:ext cx="533433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5811" name="Line 34"/>
            <p:cNvSpPr>
              <a:spLocks noChangeShapeType="1"/>
            </p:cNvSpPr>
            <p:nvPr/>
          </p:nvSpPr>
          <p:spPr bwMode="auto">
            <a:xfrm flipV="1">
              <a:off x="4848132" y="4731147"/>
              <a:ext cx="376628" cy="8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2" name="Text Box 35"/>
            <p:cNvSpPr txBox="1">
              <a:spLocks noChangeArrowheads="1"/>
            </p:cNvSpPr>
            <p:nvPr/>
          </p:nvSpPr>
          <p:spPr bwMode="auto">
            <a:xfrm>
              <a:off x="4815310" y="4331989"/>
              <a:ext cx="533433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75813" name="Group 36"/>
            <p:cNvGrpSpPr>
              <a:grpSpLocks/>
            </p:cNvGrpSpPr>
            <p:nvPr/>
          </p:nvGrpSpPr>
          <p:grpSpPr bwMode="auto">
            <a:xfrm>
              <a:off x="3307697" y="4511353"/>
              <a:ext cx="290530" cy="269842"/>
              <a:chOff x="2335" y="3249"/>
              <a:chExt cx="183" cy="226"/>
            </a:xfrm>
          </p:grpSpPr>
          <p:sp>
            <p:nvSpPr>
              <p:cNvPr id="75822" name="Line 37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3" name="Line 38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4" name="Line 39"/>
              <p:cNvSpPr>
                <a:spLocks noChangeShapeType="1"/>
              </p:cNvSpPr>
              <p:nvPr/>
            </p:nvSpPr>
            <p:spPr bwMode="auto">
              <a:xfrm>
                <a:off x="2336" y="3475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14" name="Text Box 40"/>
            <p:cNvSpPr txBox="1">
              <a:spLocks noChangeArrowheads="1"/>
            </p:cNvSpPr>
            <p:nvPr/>
          </p:nvSpPr>
          <p:spPr bwMode="auto">
            <a:xfrm>
              <a:off x="3283088" y="4480588"/>
              <a:ext cx="533433" cy="4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5815" name="Line 41"/>
            <p:cNvSpPr>
              <a:spLocks noChangeShapeType="1"/>
            </p:cNvSpPr>
            <p:nvPr/>
          </p:nvSpPr>
          <p:spPr bwMode="auto">
            <a:xfrm>
              <a:off x="3074155" y="3340944"/>
              <a:ext cx="506163" cy="667259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6" name="Line 57"/>
            <p:cNvSpPr>
              <a:spLocks noChangeShapeType="1"/>
            </p:cNvSpPr>
            <p:nvPr/>
          </p:nvSpPr>
          <p:spPr bwMode="auto">
            <a:xfrm>
              <a:off x="2411758" y="5063454"/>
              <a:ext cx="2801484" cy="1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7" name="Line 59"/>
            <p:cNvSpPr>
              <a:spLocks noChangeShapeType="1"/>
            </p:cNvSpPr>
            <p:nvPr/>
          </p:nvSpPr>
          <p:spPr bwMode="auto">
            <a:xfrm flipV="1">
              <a:off x="2411758" y="3788158"/>
              <a:ext cx="0" cy="1276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8" name="Freeform 65"/>
            <p:cNvSpPr>
              <a:spLocks noChangeArrowheads="1"/>
            </p:cNvSpPr>
            <p:nvPr/>
          </p:nvSpPr>
          <p:spPr bwMode="auto">
            <a:xfrm rot="152298">
              <a:off x="6266224" y="1936523"/>
              <a:ext cx="497490" cy="1841524"/>
            </a:xfrm>
            <a:custGeom>
              <a:avLst/>
              <a:gdLst>
                <a:gd name="T0" fmla="*/ 0 w 208"/>
                <a:gd name="T1" fmla="*/ 0 h 1680"/>
                <a:gd name="T2" fmla="*/ 2147483646 w 208"/>
                <a:gd name="T3" fmla="*/ 2147483646 h 1680"/>
                <a:gd name="T4" fmla="*/ 2147483646 w 208"/>
                <a:gd name="T5" fmla="*/ 2147483646 h 1680"/>
                <a:gd name="T6" fmla="*/ 2147483646 w 208"/>
                <a:gd name="T7" fmla="*/ 2147483646 h 1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680"/>
                <a:gd name="T14" fmla="*/ 208 w 208"/>
                <a:gd name="T15" fmla="*/ 1680 h 1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680">
                  <a:moveTo>
                    <a:pt x="0" y="0"/>
                  </a:moveTo>
                  <a:cubicBezTo>
                    <a:pt x="56" y="132"/>
                    <a:pt x="112" y="264"/>
                    <a:pt x="144" y="432"/>
                  </a:cubicBezTo>
                  <a:cubicBezTo>
                    <a:pt x="176" y="600"/>
                    <a:pt x="208" y="800"/>
                    <a:pt x="192" y="1008"/>
                  </a:cubicBezTo>
                  <a:cubicBezTo>
                    <a:pt x="176" y="1216"/>
                    <a:pt x="112" y="1448"/>
                    <a:pt x="48" y="16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9" name="Text Box 66"/>
            <p:cNvSpPr txBox="1">
              <a:spLocks noChangeArrowheads="1"/>
            </p:cNvSpPr>
            <p:nvPr/>
          </p:nvSpPr>
          <p:spPr bwMode="auto">
            <a:xfrm>
              <a:off x="6372200" y="2715766"/>
              <a:ext cx="457228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5820" name="Text Box 68"/>
            <p:cNvSpPr txBox="1">
              <a:spLocks noChangeArrowheads="1"/>
            </p:cNvSpPr>
            <p:nvPr/>
          </p:nvSpPr>
          <p:spPr bwMode="auto">
            <a:xfrm>
              <a:off x="7054510" y="2364769"/>
              <a:ext cx="685842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5821" name="Freeform 69"/>
            <p:cNvSpPr>
              <a:spLocks noChangeArrowheads="1"/>
            </p:cNvSpPr>
            <p:nvPr/>
          </p:nvSpPr>
          <p:spPr bwMode="auto">
            <a:xfrm>
              <a:off x="6315647" y="1581929"/>
              <a:ext cx="920649" cy="2930613"/>
            </a:xfrm>
            <a:custGeom>
              <a:avLst/>
              <a:gdLst>
                <a:gd name="T0" fmla="*/ 0 w 598"/>
                <a:gd name="T1" fmla="*/ 0 h 2268"/>
                <a:gd name="T2" fmla="*/ 2147483646 w 598"/>
                <a:gd name="T3" fmla="*/ 2147483646 h 2268"/>
                <a:gd name="T4" fmla="*/ 2147483646 w 598"/>
                <a:gd name="T5" fmla="*/ 2147483646 h 2268"/>
                <a:gd name="T6" fmla="*/ 0 60000 65536"/>
                <a:gd name="T7" fmla="*/ 0 60000 65536"/>
                <a:gd name="T8" fmla="*/ 0 60000 65536"/>
                <a:gd name="T9" fmla="*/ 0 w 598"/>
                <a:gd name="T10" fmla="*/ 0 h 2268"/>
                <a:gd name="T11" fmla="*/ 598 w 598"/>
                <a:gd name="T12" fmla="*/ 2268 h 22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8" h="2268">
                  <a:moveTo>
                    <a:pt x="0" y="0"/>
                  </a:moveTo>
                  <a:cubicBezTo>
                    <a:pt x="291" y="491"/>
                    <a:pt x="582" y="983"/>
                    <a:pt x="590" y="1361"/>
                  </a:cubicBezTo>
                  <a:cubicBezTo>
                    <a:pt x="598" y="1739"/>
                    <a:pt x="322" y="2003"/>
                    <a:pt x="46" y="22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 bwMode="auto">
          <a:xfrm>
            <a:off x="7440613" y="4692650"/>
            <a:ext cx="164465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SLR</a:t>
            </a:r>
            <a:r>
              <a:rPr lang="zh-CN" altLang="en-US" sz="2000" b="1" noProof="1">
                <a:solidFill>
                  <a:srgbClr val="000000"/>
                </a:solidFill>
                <a:latin typeface="华文楷体" pitchFamily="2" charset="-122"/>
                <a:ea typeface="Times New Roman" pitchFamily="18" charset="0"/>
                <a:cs typeface="华文楷体" pitchFamily="2" charset="-122"/>
              </a:rPr>
              <a:t>自动机</a:t>
            </a:r>
            <a:endParaRPr lang="zh-CN" altLang="en-US" sz="1000" noProof="1">
              <a:latin typeface="华文楷体" pitchFamily="2" charset="-122"/>
              <a:ea typeface="Times New Roman" pitchFamily="18" charset="0"/>
              <a:cs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03325"/>
            <a:ext cx="7705725" cy="31686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大小上与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sz="25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(0)/</a:t>
            </a: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SLR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相当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+mn-ea"/>
              </a:rPr>
              <a:t>分析能力介于</a:t>
            </a:r>
            <a:r>
              <a:rPr lang="en-US" altLang="zh-CN" sz="25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SLR</a:t>
            </a:r>
            <a:r>
              <a:rPr lang="zh-CN" altLang="en-US" sz="2500" b="1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5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sz="25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500" b="1" dirty="0">
                <a:solidFill>
                  <a:srgbClr val="000000"/>
                </a:solidFill>
                <a:latin typeface="+mn-ea"/>
              </a:rPr>
              <a:t>二者之间</a:t>
            </a:r>
            <a:endParaRPr lang="en-US" altLang="zh-CN" sz="25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ctr" eaLnBrk="1" hangingPunct="1">
              <a:lnSpc>
                <a:spcPts val="4000"/>
              </a:lnSpc>
              <a:buClr>
                <a:srgbClr val="31B6FD"/>
              </a:buClr>
              <a:buNone/>
              <a:defRPr/>
            </a:pPr>
            <a:r>
              <a:rPr lang="en-US" altLang="zh-CN" sz="25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sz="25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(0)&lt; </a:t>
            </a:r>
            <a:r>
              <a:rPr lang="en-US" altLang="zh-CN" sz="25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SLR</a:t>
            </a:r>
            <a:r>
              <a:rPr lang="en-US" altLang="zh-CN" sz="25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5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LALR</a:t>
            </a:r>
            <a:r>
              <a:rPr lang="en-US" altLang="zh-CN" sz="25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(1)&lt;</a:t>
            </a:r>
            <a:r>
              <a:rPr lang="en-US" altLang="zh-CN" sz="25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sz="25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(1)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+mn-ea"/>
              </a:rPr>
              <a:t>合并后的展望符集合仍为</a:t>
            </a:r>
            <a:r>
              <a:rPr lang="en-US" altLang="zh-CN" sz="2500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FOLLOW</a:t>
            </a:r>
            <a:r>
              <a:rPr lang="zh-CN" altLang="zh-CN" sz="2500" b="1" dirty="0">
                <a:solidFill>
                  <a:srgbClr val="000000"/>
                </a:solidFill>
                <a:latin typeface="+mn-ea"/>
              </a:rPr>
              <a:t>集的</a:t>
            </a:r>
            <a:r>
              <a:rPr lang="zh-CN" altLang="zh-CN" sz="2500" b="1" dirty="0">
                <a:solidFill>
                  <a:srgbClr val="2D83F4"/>
                </a:solidFill>
                <a:latin typeface="+mn-ea"/>
              </a:rPr>
              <a:t>子集</a:t>
            </a:r>
            <a:endParaRPr lang="zh-CN" altLang="en-US" sz="2500" dirty="0">
              <a:solidFill>
                <a:srgbClr val="2D83F4"/>
              </a:solidFill>
              <a:latin typeface="+mn-ea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27" name="Rectangle 3"/>
          <p:cNvSpPr txBox="1">
            <a:spLocks noChangeArrowheads="1"/>
          </p:cNvSpPr>
          <p:nvPr/>
        </p:nvSpPr>
        <p:spPr bwMode="auto">
          <a:xfrm>
            <a:off x="250825" y="771525"/>
            <a:ext cx="5495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形式上与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5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相同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LALR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11225"/>
            <a:ext cx="8748712" cy="3225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每个二义性文法都不是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的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某些类型的二义性文法在语言的描述和实现中很有用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更简短、更自然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4.4.5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二义性文法的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51050" y="2686050"/>
            <a:ext cx="1873250" cy="214471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二义性文法</a:t>
            </a:r>
            <a:endParaRPr lang="en-US" altLang="zh-CN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→ (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→ id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7688" y="2143125"/>
            <a:ext cx="2212975" cy="270986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非二义性文法</a:t>
            </a:r>
            <a:br>
              <a:rPr lang="en-US" altLang="zh-CN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→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*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→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⑤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→ (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)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⑥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→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122488" y="1552575"/>
            <a:ext cx="1296987" cy="1724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E′→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779838" y="987425"/>
            <a:ext cx="1246187" cy="126206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E′→E·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*E</a:t>
            </a:r>
            <a:endParaRPr lang="en-US" altLang="zh-CN" sz="20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V="1">
            <a:off x="3438525" y="1881188"/>
            <a:ext cx="31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805238" y="2424113"/>
            <a:ext cx="1214437" cy="1784350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V="1">
            <a:off x="3432175" y="2714625"/>
            <a:ext cx="384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3419475" y="2211388"/>
            <a:ext cx="503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2339975" y="4384675"/>
            <a:ext cx="1066800" cy="708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endParaRPr lang="en-US" altLang="zh-CN" sz="20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2941638" y="3275013"/>
            <a:ext cx="9525" cy="1096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2533650" y="3279775"/>
            <a:ext cx="59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5753100" y="1022350"/>
            <a:ext cx="1211263" cy="147796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E→E+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5753100" y="2535238"/>
            <a:ext cx="1250950" cy="14763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E*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81933" name="Text Box 15"/>
          <p:cNvSpPr txBox="1">
            <a:spLocks noChangeArrowheads="1"/>
          </p:cNvSpPr>
          <p:nvPr/>
        </p:nvSpPr>
        <p:spPr bwMode="auto">
          <a:xfrm>
            <a:off x="3470275" y="3662363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81934" name="Text Box 17"/>
          <p:cNvSpPr txBox="1">
            <a:spLocks noChangeArrowheads="1"/>
          </p:cNvSpPr>
          <p:nvPr/>
        </p:nvSpPr>
        <p:spPr bwMode="auto">
          <a:xfrm>
            <a:off x="5753100" y="4076700"/>
            <a:ext cx="1244600" cy="1016000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</a:t>
            </a:r>
          </a:p>
        </p:txBody>
      </p:sp>
      <p:sp>
        <p:nvSpPr>
          <p:cNvPr id="81935" name="Line 18"/>
          <p:cNvSpPr>
            <a:spLocks noChangeShapeType="1"/>
          </p:cNvSpPr>
          <p:nvPr/>
        </p:nvSpPr>
        <p:spPr bwMode="auto">
          <a:xfrm>
            <a:off x="5026025" y="3937000"/>
            <a:ext cx="719138" cy="277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Text Box 19"/>
          <p:cNvSpPr txBox="1">
            <a:spLocks noChangeArrowheads="1"/>
          </p:cNvSpPr>
          <p:nvPr/>
        </p:nvSpPr>
        <p:spPr bwMode="auto">
          <a:xfrm>
            <a:off x="4951413" y="346392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1937" name="Text Box 20"/>
          <p:cNvSpPr txBox="1">
            <a:spLocks noChangeArrowheads="1"/>
          </p:cNvSpPr>
          <p:nvPr/>
        </p:nvSpPr>
        <p:spPr bwMode="auto">
          <a:xfrm>
            <a:off x="7408863" y="701675"/>
            <a:ext cx="1296987" cy="129381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E→E+E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*E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38" name="Line 21"/>
          <p:cNvSpPr>
            <a:spLocks noChangeShapeType="1"/>
          </p:cNvSpPr>
          <p:nvPr/>
        </p:nvSpPr>
        <p:spPr bwMode="auto">
          <a:xfrm flipH="1">
            <a:off x="3402013" y="4108450"/>
            <a:ext cx="361950" cy="541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9" name="Text Box 22"/>
          <p:cNvSpPr txBox="1">
            <a:spLocks noChangeArrowheads="1"/>
          </p:cNvSpPr>
          <p:nvPr/>
        </p:nvSpPr>
        <p:spPr bwMode="auto">
          <a:xfrm>
            <a:off x="6948488" y="3757613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1940" name="Text Box 23"/>
          <p:cNvSpPr txBox="1">
            <a:spLocks noChangeArrowheads="1"/>
          </p:cNvSpPr>
          <p:nvPr/>
        </p:nvSpPr>
        <p:spPr bwMode="auto">
          <a:xfrm>
            <a:off x="7418388" y="2438400"/>
            <a:ext cx="1296987" cy="12922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E→E*E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1" name="Line 24"/>
          <p:cNvSpPr>
            <a:spLocks noChangeShapeType="1"/>
          </p:cNvSpPr>
          <p:nvPr/>
        </p:nvSpPr>
        <p:spPr bwMode="auto">
          <a:xfrm>
            <a:off x="5026025" y="1131888"/>
            <a:ext cx="739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2" name="Text Box 25"/>
          <p:cNvSpPr txBox="1">
            <a:spLocks noChangeArrowheads="1"/>
          </p:cNvSpPr>
          <p:nvPr/>
        </p:nvSpPr>
        <p:spPr bwMode="auto">
          <a:xfrm>
            <a:off x="5011738" y="814388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1943" name="Text Box 26"/>
          <p:cNvSpPr txBox="1">
            <a:spLocks noChangeArrowheads="1"/>
          </p:cNvSpPr>
          <p:nvPr/>
        </p:nvSpPr>
        <p:spPr bwMode="auto">
          <a:xfrm>
            <a:off x="7405688" y="4370388"/>
            <a:ext cx="1223962" cy="708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endParaRPr lang="en-US" altLang="zh-CN" sz="20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4" name="Line 27"/>
          <p:cNvSpPr>
            <a:spLocks noChangeShapeType="1"/>
          </p:cNvSpPr>
          <p:nvPr/>
        </p:nvSpPr>
        <p:spPr bwMode="auto">
          <a:xfrm>
            <a:off x="6970713" y="3141663"/>
            <a:ext cx="471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5" name="Text Box 28"/>
          <p:cNvSpPr txBox="1">
            <a:spLocks noChangeArrowheads="1"/>
          </p:cNvSpPr>
          <p:nvPr/>
        </p:nvSpPr>
        <p:spPr bwMode="auto">
          <a:xfrm>
            <a:off x="6980238" y="261302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1946" name="Line 29"/>
          <p:cNvSpPr>
            <a:spLocks noChangeShapeType="1"/>
          </p:cNvSpPr>
          <p:nvPr/>
        </p:nvSpPr>
        <p:spPr bwMode="auto">
          <a:xfrm>
            <a:off x="5043488" y="1698625"/>
            <a:ext cx="698500" cy="927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7" name="Text Box 30"/>
          <p:cNvSpPr txBox="1">
            <a:spLocks noChangeArrowheads="1"/>
          </p:cNvSpPr>
          <p:nvPr/>
        </p:nvSpPr>
        <p:spPr bwMode="auto">
          <a:xfrm>
            <a:off x="4954588" y="138112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</a:p>
        </p:txBody>
      </p:sp>
      <p:sp>
        <p:nvSpPr>
          <p:cNvPr id="81948" name="Text Box 32"/>
          <p:cNvSpPr txBox="1">
            <a:spLocks noChangeArrowheads="1"/>
          </p:cNvSpPr>
          <p:nvPr/>
        </p:nvSpPr>
        <p:spPr bwMode="auto">
          <a:xfrm>
            <a:off x="7010400" y="47021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1949" name="Text Box 34"/>
          <p:cNvSpPr txBox="1">
            <a:spLocks noChangeArrowheads="1"/>
          </p:cNvSpPr>
          <p:nvPr/>
        </p:nvSpPr>
        <p:spPr bwMode="auto">
          <a:xfrm>
            <a:off x="1916113" y="6858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81950" name="Text Box 35"/>
          <p:cNvSpPr txBox="1">
            <a:spLocks noChangeArrowheads="1"/>
          </p:cNvSpPr>
          <p:nvPr/>
        </p:nvSpPr>
        <p:spPr bwMode="auto">
          <a:xfrm>
            <a:off x="3419475" y="1389063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0255" name="Rectangle 37"/>
          <p:cNvSpPr>
            <a:spLocks noChangeArrowheads="1"/>
          </p:cNvSpPr>
          <p:nvPr/>
        </p:nvSpPr>
        <p:spPr bwMode="auto">
          <a:xfrm>
            <a:off x="527050" y="1516063"/>
            <a:ext cx="1165225" cy="1631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latin typeface="华文楷体" pitchFamily="2" charset="-122"/>
                <a:ea typeface="华文楷体" pitchFamily="2" charset="-122"/>
              </a:rPr>
              <a:t>文法</a:t>
            </a:r>
            <a:endParaRPr lang="zh-CN" altLang="zh-CN" sz="2000" b="1" noProof="1">
              <a:latin typeface="华文楷体" pitchFamily="2" charset="-122"/>
              <a:cs typeface="Times New Roman" pitchFamily="18" charset="0"/>
            </a:endParaRP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E→E+E</a:t>
            </a:r>
            <a:endParaRPr lang="en-US" altLang="zh-CN" sz="2000" b="1" i="1" noProof="1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cs typeface="Times New Roman" pitchFamily="18" charset="0"/>
              </a:rPr>
              <a:t>E→E*E</a:t>
            </a: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cs typeface="Times New Roman" pitchFamily="18" charset="0"/>
              </a:rPr>
              <a:t>E→</a:t>
            </a:r>
            <a:r>
              <a:rPr lang="en-US" altLang="zh-CN" sz="2000" b="1" noProof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noProof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noProof="1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cs typeface="Times New Roman" pitchFamily="18" charset="0"/>
              </a:rPr>
              <a:t>E→</a:t>
            </a:r>
            <a:r>
              <a:rPr lang="en-US" altLang="zh-CN" sz="2000" b="1" noProof="1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81952" name="Line 38"/>
          <p:cNvSpPr>
            <a:spLocks noChangeShapeType="1"/>
          </p:cNvSpPr>
          <p:nvPr/>
        </p:nvSpPr>
        <p:spPr bwMode="auto">
          <a:xfrm rot="10800000">
            <a:off x="5043488" y="3186113"/>
            <a:ext cx="687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3" name="Text Box 39"/>
          <p:cNvSpPr txBox="1">
            <a:spLocks noChangeArrowheads="1"/>
          </p:cNvSpPr>
          <p:nvPr/>
        </p:nvSpPr>
        <p:spPr bwMode="auto">
          <a:xfrm>
            <a:off x="5395913" y="351948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81954" name="Text Box 47"/>
          <p:cNvSpPr txBox="1">
            <a:spLocks noChangeArrowheads="1"/>
          </p:cNvSpPr>
          <p:nvPr/>
        </p:nvSpPr>
        <p:spPr bwMode="auto">
          <a:xfrm>
            <a:off x="3324225" y="3113088"/>
            <a:ext cx="503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81955" name="Line 48"/>
          <p:cNvSpPr>
            <a:spLocks noChangeShapeType="1"/>
          </p:cNvSpPr>
          <p:nvPr/>
        </p:nvSpPr>
        <p:spPr bwMode="auto">
          <a:xfrm>
            <a:off x="6964363" y="134778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6" name="Text Box 49"/>
          <p:cNvSpPr txBox="1">
            <a:spLocks noChangeArrowheads="1"/>
          </p:cNvSpPr>
          <p:nvPr/>
        </p:nvSpPr>
        <p:spPr bwMode="auto">
          <a:xfrm>
            <a:off x="7019925" y="9144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1957" name="Line 50"/>
          <p:cNvSpPr>
            <a:spLocks noChangeShapeType="1"/>
          </p:cNvSpPr>
          <p:nvPr/>
        </p:nvSpPr>
        <p:spPr bwMode="auto">
          <a:xfrm flipH="1">
            <a:off x="5049838" y="1676400"/>
            <a:ext cx="668337" cy="1019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8" name="Text Box 51"/>
          <p:cNvSpPr txBox="1">
            <a:spLocks noChangeArrowheads="1"/>
          </p:cNvSpPr>
          <p:nvPr/>
        </p:nvSpPr>
        <p:spPr bwMode="auto">
          <a:xfrm>
            <a:off x="5407025" y="1290638"/>
            <a:ext cx="503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81959" name="Line 55"/>
          <p:cNvSpPr>
            <a:spLocks noChangeShapeType="1"/>
          </p:cNvSpPr>
          <p:nvPr/>
        </p:nvSpPr>
        <p:spPr bwMode="auto">
          <a:xfrm>
            <a:off x="1987550" y="4516438"/>
            <a:ext cx="352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0" name="Line 58"/>
          <p:cNvSpPr>
            <a:spLocks noChangeShapeType="1"/>
          </p:cNvSpPr>
          <p:nvPr/>
        </p:nvSpPr>
        <p:spPr bwMode="auto">
          <a:xfrm flipV="1">
            <a:off x="6243638" y="7715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1" name="Line 59"/>
          <p:cNvSpPr>
            <a:spLocks noChangeShapeType="1"/>
          </p:cNvSpPr>
          <p:nvPr/>
        </p:nvSpPr>
        <p:spPr bwMode="auto">
          <a:xfrm flipH="1">
            <a:off x="1962150" y="758825"/>
            <a:ext cx="4281488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2" name="Line 60"/>
          <p:cNvSpPr>
            <a:spLocks noChangeShapeType="1"/>
          </p:cNvSpPr>
          <p:nvPr/>
        </p:nvSpPr>
        <p:spPr bwMode="auto">
          <a:xfrm>
            <a:off x="1979613" y="771525"/>
            <a:ext cx="0" cy="3744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3" name="Text Box 61"/>
          <p:cNvSpPr txBox="1">
            <a:spLocks noChangeArrowheads="1"/>
          </p:cNvSpPr>
          <p:nvPr/>
        </p:nvSpPr>
        <p:spPr bwMode="auto">
          <a:xfrm>
            <a:off x="5497513" y="2757488"/>
            <a:ext cx="503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81964" name="Line 62"/>
          <p:cNvSpPr>
            <a:spLocks noChangeShapeType="1"/>
          </p:cNvSpPr>
          <p:nvPr/>
        </p:nvSpPr>
        <p:spPr bwMode="auto">
          <a:xfrm flipH="1">
            <a:off x="3414713" y="3929063"/>
            <a:ext cx="2327275" cy="1047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5" name="Line 63"/>
          <p:cNvSpPr>
            <a:spLocks noChangeShapeType="1"/>
          </p:cNvSpPr>
          <p:nvPr/>
        </p:nvSpPr>
        <p:spPr bwMode="auto">
          <a:xfrm flipV="1">
            <a:off x="7026275" y="4732338"/>
            <a:ext cx="388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6" name="Line 64"/>
          <p:cNvSpPr>
            <a:spLocks noChangeShapeType="1"/>
          </p:cNvSpPr>
          <p:nvPr/>
        </p:nvSpPr>
        <p:spPr bwMode="auto">
          <a:xfrm flipH="1" flipV="1">
            <a:off x="8816975" y="2211388"/>
            <a:ext cx="3175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7" name="Line 66"/>
          <p:cNvSpPr>
            <a:spLocks noChangeShapeType="1"/>
          </p:cNvSpPr>
          <p:nvPr/>
        </p:nvSpPr>
        <p:spPr bwMode="auto">
          <a:xfrm flipH="1">
            <a:off x="7027863" y="4275138"/>
            <a:ext cx="1789112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8" name="Text Box 69"/>
          <p:cNvSpPr txBox="1">
            <a:spLocks noChangeArrowheads="1"/>
          </p:cNvSpPr>
          <p:nvPr/>
        </p:nvSpPr>
        <p:spPr bwMode="auto">
          <a:xfrm>
            <a:off x="6965950" y="419258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1969" name="Line 38"/>
          <p:cNvSpPr>
            <a:spLocks noChangeShapeType="1"/>
          </p:cNvSpPr>
          <p:nvPr/>
        </p:nvSpPr>
        <p:spPr bwMode="auto">
          <a:xfrm rot="10800000" flipV="1">
            <a:off x="6964363" y="2211388"/>
            <a:ext cx="1852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二义性算术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</a:p>
        </p:txBody>
      </p:sp>
      <p:sp>
        <p:nvSpPr>
          <p:cNvPr id="81971" name="Freeform 53"/>
          <p:cNvSpPr>
            <a:spLocks noChangeArrowheads="1"/>
          </p:cNvSpPr>
          <p:nvPr/>
        </p:nvSpPr>
        <p:spPr bwMode="auto">
          <a:xfrm flipH="1">
            <a:off x="3579813" y="3138488"/>
            <a:ext cx="180975" cy="449262"/>
          </a:xfrm>
          <a:custGeom>
            <a:avLst/>
            <a:gdLst>
              <a:gd name="T0" fmla="*/ 0 w 227"/>
              <a:gd name="T1" fmla="*/ 0 h 227"/>
              <a:gd name="T2" fmla="*/ 2147483646 w 227"/>
              <a:gd name="T3" fmla="*/ 2147483646 h 227"/>
              <a:gd name="T4" fmla="*/ 0 w 227"/>
              <a:gd name="T5" fmla="*/ 2147483646 h 227"/>
              <a:gd name="T6" fmla="*/ 0 60000 65536"/>
              <a:gd name="T7" fmla="*/ 0 60000 65536"/>
              <a:gd name="T8" fmla="*/ 0 60000 65536"/>
              <a:gd name="T9" fmla="*/ 0 w 227"/>
              <a:gd name="T10" fmla="*/ 0 h 227"/>
              <a:gd name="T11" fmla="*/ 227 w 227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27">
                <a:moveTo>
                  <a:pt x="0" y="0"/>
                </a:moveTo>
                <a:cubicBezTo>
                  <a:pt x="113" y="3"/>
                  <a:pt x="227" y="7"/>
                  <a:pt x="227" y="45"/>
                </a:cubicBezTo>
                <a:cubicBezTo>
                  <a:pt x="227" y="83"/>
                  <a:pt x="113" y="155"/>
                  <a:pt x="0" y="22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438" y="3857625"/>
            <a:ext cx="1706562" cy="6461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noProof="1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用</a:t>
            </a:r>
            <a:r>
              <a:rPr lang="zh-CN" altLang="en-US" b="1" noProof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优先级</a:t>
            </a:r>
            <a:r>
              <a:rPr lang="zh-CN" altLang="en-US" b="1" noProof="1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和</a:t>
            </a:r>
            <a:r>
              <a:rPr lang="zh-CN" altLang="en-US" b="1" noProof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结合性</a:t>
            </a:r>
            <a:r>
              <a:rPr lang="zh-CN" altLang="en-US" b="1" noProof="1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解决冲突</a:t>
            </a:r>
            <a:endParaRPr lang="zh-CN" altLang="en-US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3" name="矩形 53"/>
          <p:cNvSpPr>
            <a:spLocks noChangeArrowheads="1"/>
          </p:cNvSpPr>
          <p:nvPr/>
        </p:nvSpPr>
        <p:spPr bwMode="auto">
          <a:xfrm>
            <a:off x="282575" y="933450"/>
            <a:ext cx="8366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endParaRPr lang="en-US" altLang="zh-CN" sz="3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999288" y="3732213"/>
            <a:ext cx="309562" cy="409575"/>
          </a:xfrm>
          <a:custGeom>
            <a:avLst/>
            <a:gdLst>
              <a:gd name="connsiteX0" fmla="*/ 46892 w 199820"/>
              <a:gd name="connsiteY0" fmla="*/ 410307 h 410307"/>
              <a:gd name="connsiteX1" fmla="*/ 199292 w 199820"/>
              <a:gd name="connsiteY1" fmla="*/ 257907 h 410307"/>
              <a:gd name="connsiteX2" fmla="*/ 0 w 199820"/>
              <a:gd name="connsiteY2" fmla="*/ 0 h 4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820" h="410307">
                <a:moveTo>
                  <a:pt x="46892" y="410307"/>
                </a:moveTo>
                <a:cubicBezTo>
                  <a:pt x="126999" y="368299"/>
                  <a:pt x="207107" y="326291"/>
                  <a:pt x="199292" y="257907"/>
                </a:cubicBezTo>
                <a:cubicBezTo>
                  <a:pt x="191477" y="189523"/>
                  <a:pt x="95738" y="9476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026275" y="1463675"/>
            <a:ext cx="582613" cy="1071563"/>
            <a:chOff x="7026274" y="1463673"/>
            <a:chExt cx="582613" cy="1071565"/>
          </a:xfrm>
        </p:grpSpPr>
        <p:sp>
          <p:nvSpPr>
            <p:cNvPr id="55" name="Line 50"/>
            <p:cNvSpPr>
              <a:spLocks noChangeShapeType="1"/>
            </p:cNvSpPr>
            <p:nvPr/>
          </p:nvSpPr>
          <p:spPr bwMode="auto">
            <a:xfrm flipH="1">
              <a:off x="7026274" y="1663698"/>
              <a:ext cx="366713" cy="87154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978" name="Text Box 30"/>
            <p:cNvSpPr txBox="1">
              <a:spLocks noChangeArrowheads="1"/>
            </p:cNvSpPr>
            <p:nvPr/>
          </p:nvSpPr>
          <p:spPr bwMode="auto">
            <a:xfrm>
              <a:off x="7075487" y="1463673"/>
              <a:ext cx="533400" cy="461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*</a:t>
              </a:r>
            </a:p>
          </p:txBody>
        </p:sp>
      </p:grp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71438" y="4643438"/>
            <a:ext cx="2116137" cy="307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FOLLOW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 { +,</a:t>
            </a:r>
            <a:r>
              <a:rPr lang="zh-CN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,), </a:t>
            </a:r>
            <a:r>
              <a:rPr lang="en-US" altLang="zh-CN" sz="1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}</a:t>
            </a:r>
            <a:endParaRPr lang="zh-CN" altLang="en-US" sz="1400" b="1" dirty="0">
              <a:solidFill>
                <a:prstClr val="black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二义性算术表达式文法的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SLR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sp>
        <p:nvSpPr>
          <p:cNvPr id="5" name="Rectangle 72"/>
          <p:cNvSpPr>
            <a:spLocks noChangeArrowheads="1"/>
          </p:cNvSpPr>
          <p:nvPr/>
        </p:nvSpPr>
        <p:spPr bwMode="auto">
          <a:xfrm>
            <a:off x="107950" y="4300538"/>
            <a:ext cx="28987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)={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), 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}</a:t>
            </a:r>
            <a:endParaRPr lang="zh-CN" altLang="en-US" sz="20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974725" y="1641475"/>
            <a:ext cx="1165225" cy="1631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latin typeface="华文楷体" pitchFamily="2" charset="-122"/>
                <a:ea typeface="华文楷体" pitchFamily="2" charset="-122"/>
              </a:rPr>
              <a:t>文法</a:t>
            </a:r>
            <a:endParaRPr lang="zh-CN" altLang="zh-CN" sz="2000" b="1" noProof="1">
              <a:latin typeface="华文楷体" pitchFamily="2" charset="-122"/>
              <a:cs typeface="Times New Roman" pitchFamily="18" charset="0"/>
            </a:endParaRP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E→E+E</a:t>
            </a:r>
            <a:endParaRPr lang="en-US" altLang="zh-CN" sz="2000" b="1" i="1" noProof="1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cs typeface="Times New Roman" pitchFamily="18" charset="0"/>
              </a:rPr>
              <a:t>E→E*E</a:t>
            </a: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cs typeface="Times New Roman" pitchFamily="18" charset="0"/>
              </a:rPr>
              <a:t>E→</a:t>
            </a:r>
            <a:r>
              <a:rPr lang="en-US" altLang="zh-CN" sz="2000" b="1" noProof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noProof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noProof="1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latin typeface="Times New Roman" pitchFamily="18" charset="0"/>
                <a:cs typeface="Times New Roman" pitchFamily="18" charset="0"/>
              </a:rPr>
              <a:t>E→</a:t>
            </a:r>
            <a:r>
              <a:rPr lang="en-US" altLang="zh-CN" sz="2000" b="1" noProof="1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graphicFrame>
        <p:nvGraphicFramePr>
          <p:cNvPr id="126980" name="表格 126979"/>
          <p:cNvGraphicFramePr>
            <a:graphicFrameLocks noGrp="1"/>
          </p:cNvGraphicFramePr>
          <p:nvPr/>
        </p:nvGraphicFramePr>
        <p:xfrm>
          <a:off x="3132138" y="847725"/>
          <a:ext cx="5832475" cy="3886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85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  <a:endParaRPr kumimoji="0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s9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5" marR="94095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7" name="Rectangle 3"/>
          <p:cNvSpPr>
            <a:spLocks noGrp="1" noChangeArrowheads="1"/>
          </p:cNvSpPr>
          <p:nvPr>
            <p:ph idx="1"/>
          </p:nvPr>
        </p:nvSpPr>
        <p:spPr>
          <a:xfrm>
            <a:off x="731838" y="987425"/>
            <a:ext cx="5927725" cy="3225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b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800" b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2800" b="1" i="1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en-US" sz="2800" b="1" i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b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other</a:t>
            </a:r>
            <a:endParaRPr lang="en-US" altLang="en-US" sz="2800" b="1">
              <a:solidFill>
                <a:schemeClr val="tx1"/>
              </a:solidFill>
              <a:latin typeface="楷体_GB2312" panose="02010609030101010101" pitchFamily="49" charset="-122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800" b="1" i="1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800" b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en-US" sz="2800" b="1" i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en-US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rgbClr val="2D83F4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en-US" sz="2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 i="1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•"/>
            </a:pPr>
            <a:endParaRPr lang="zh-CN" altLang="en-US" sz="2800" b="1">
              <a:solidFill>
                <a:schemeClr val="tx1"/>
              </a:solidFill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19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ea typeface="黑体" panose="02010609060101010101" pitchFamily="49" charset="-122"/>
              </a:rPr>
              <a:t>例：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30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语句文法的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1763713" y="987425"/>
            <a:ext cx="1800225" cy="107950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04549" name="Line 5"/>
          <p:cNvSpPr>
            <a:spLocks noChangeShapeType="1"/>
          </p:cNvSpPr>
          <p:nvPr/>
        </p:nvSpPr>
        <p:spPr bwMode="auto">
          <a:xfrm flipH="1">
            <a:off x="3575050" y="928688"/>
            <a:ext cx="1368425" cy="1158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550" name="Rectangle 6"/>
          <p:cNvSpPr>
            <a:spLocks noChangeArrowheads="1"/>
          </p:cNvSpPr>
          <p:nvPr/>
        </p:nvSpPr>
        <p:spPr bwMode="auto">
          <a:xfrm>
            <a:off x="4865688" y="769938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4344988" y="1924050"/>
            <a:ext cx="1019175" cy="336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286375" y="2101850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2554288" y="2355850"/>
            <a:ext cx="1296987" cy="265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73488" y="2462213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8" grpId="0" animBg="1"/>
      <p:bldP spid="1004549" grpId="0" animBg="1"/>
      <p:bldP spid="1004550" grpId="0"/>
      <p:bldP spid="7" grpId="0" animBg="1"/>
      <p:bldP spid="8" grpId="0"/>
      <p:bldP spid="9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000" i="1">
                <a:solidFill>
                  <a:srgbClr val="2D83F4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3000">
                <a:solidFill>
                  <a:srgbClr val="2D83F4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en-US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en-US" sz="3000" i="1">
                <a:solidFill>
                  <a:srgbClr val="2D83F4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en-US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000" i="1">
                <a:solidFill>
                  <a:srgbClr val="2D83F4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en-US" sz="3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3000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3000" i="1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340225" y="2611438"/>
            <a:ext cx="1455738" cy="1200150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S→iS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S→iS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eS </a:t>
            </a:r>
          </a:p>
        </p:txBody>
      </p:sp>
      <p:sp>
        <p:nvSpPr>
          <p:cNvPr id="88068" name="Text Box 5"/>
          <p:cNvSpPr txBox="1">
            <a:spLocks noChangeArrowheads="1"/>
          </p:cNvSpPr>
          <p:nvPr/>
        </p:nvSpPr>
        <p:spPr bwMode="auto">
          <a:xfrm>
            <a:off x="827088" y="1019175"/>
            <a:ext cx="1377950" cy="184626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S′→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S→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2209800" y="957263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8070" name="Line 7"/>
          <p:cNvSpPr>
            <a:spLocks noChangeShapeType="1"/>
          </p:cNvSpPr>
          <p:nvPr/>
        </p:nvSpPr>
        <p:spPr bwMode="auto">
          <a:xfrm flipV="1">
            <a:off x="2209800" y="1419225"/>
            <a:ext cx="31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2532063" y="739775"/>
            <a:ext cx="1465262" cy="83026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S′ →S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3924300" y="2614613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8073" name="Line 10"/>
          <p:cNvSpPr>
            <a:spLocks noChangeShapeType="1"/>
          </p:cNvSpPr>
          <p:nvPr/>
        </p:nvSpPr>
        <p:spPr bwMode="auto">
          <a:xfrm flipV="1">
            <a:off x="2163763" y="2117725"/>
            <a:ext cx="388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Text Box 11"/>
          <p:cNvSpPr txBox="1">
            <a:spLocks noChangeArrowheads="1"/>
          </p:cNvSpPr>
          <p:nvPr/>
        </p:nvSpPr>
        <p:spPr bwMode="auto">
          <a:xfrm>
            <a:off x="2532063" y="1635125"/>
            <a:ext cx="1465262" cy="23082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S→i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S→i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S→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8075" name="Text Box 12"/>
          <p:cNvSpPr txBox="1">
            <a:spLocks noChangeArrowheads="1"/>
          </p:cNvSpPr>
          <p:nvPr/>
        </p:nvSpPr>
        <p:spPr bwMode="auto">
          <a:xfrm>
            <a:off x="6657975" y="141922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8076" name="Line 13"/>
          <p:cNvSpPr>
            <a:spLocks noChangeShapeType="1"/>
          </p:cNvSpPr>
          <p:nvPr/>
        </p:nvSpPr>
        <p:spPr bwMode="auto">
          <a:xfrm flipV="1">
            <a:off x="6657975" y="1458913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7" name="Freeform 14"/>
          <p:cNvSpPr>
            <a:spLocks noChangeArrowheads="1"/>
          </p:cNvSpPr>
          <p:nvPr/>
        </p:nvSpPr>
        <p:spPr bwMode="auto">
          <a:xfrm rot="5400000">
            <a:off x="1917700" y="3251200"/>
            <a:ext cx="792163" cy="379413"/>
          </a:xfrm>
          <a:custGeom>
            <a:avLst/>
            <a:gdLst>
              <a:gd name="T0" fmla="*/ 2147483646 w 499"/>
              <a:gd name="T1" fmla="*/ 0 h 318"/>
              <a:gd name="T2" fmla="*/ 2147483646 w 499"/>
              <a:gd name="T3" fmla="*/ 2147483646 h 318"/>
              <a:gd name="T4" fmla="*/ 0 w 499"/>
              <a:gd name="T5" fmla="*/ 0 h 318"/>
              <a:gd name="T6" fmla="*/ 0 60000 65536"/>
              <a:gd name="T7" fmla="*/ 0 60000 65536"/>
              <a:gd name="T8" fmla="*/ 0 60000 65536"/>
              <a:gd name="T9" fmla="*/ 0 w 499"/>
              <a:gd name="T10" fmla="*/ 0 h 318"/>
              <a:gd name="T11" fmla="*/ 499 w 499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318">
                <a:moveTo>
                  <a:pt x="499" y="0"/>
                </a:moveTo>
                <a:cubicBezTo>
                  <a:pt x="427" y="159"/>
                  <a:pt x="355" y="318"/>
                  <a:pt x="272" y="318"/>
                </a:cubicBezTo>
                <a:cubicBezTo>
                  <a:pt x="189" y="318"/>
                  <a:pt x="94" y="159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8" name="Text Box 15"/>
          <p:cNvSpPr txBox="1">
            <a:spLocks noChangeArrowheads="1"/>
          </p:cNvSpPr>
          <p:nvPr/>
        </p:nvSpPr>
        <p:spPr bwMode="auto">
          <a:xfrm>
            <a:off x="2184400" y="16764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8079" name="Text Box 16"/>
          <p:cNvSpPr txBox="1">
            <a:spLocks noChangeArrowheads="1"/>
          </p:cNvSpPr>
          <p:nvPr/>
        </p:nvSpPr>
        <p:spPr bwMode="auto">
          <a:xfrm>
            <a:off x="2162175" y="31908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8080" name="Text Box 17"/>
          <p:cNvSpPr txBox="1">
            <a:spLocks noChangeArrowheads="1"/>
          </p:cNvSpPr>
          <p:nvPr/>
        </p:nvSpPr>
        <p:spPr bwMode="auto">
          <a:xfrm>
            <a:off x="5773738" y="262255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8081" name="Text Box 19"/>
          <p:cNvSpPr txBox="1">
            <a:spLocks noChangeArrowheads="1"/>
          </p:cNvSpPr>
          <p:nvPr/>
        </p:nvSpPr>
        <p:spPr bwMode="auto">
          <a:xfrm>
            <a:off x="6156325" y="1806575"/>
            <a:ext cx="1584325" cy="19399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S→iSe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S→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· a</a:t>
            </a:r>
          </a:p>
        </p:txBody>
      </p:sp>
      <p:sp>
        <p:nvSpPr>
          <p:cNvPr id="88082" name="Text Box 20"/>
          <p:cNvSpPr txBox="1">
            <a:spLocks noChangeArrowheads="1"/>
          </p:cNvSpPr>
          <p:nvPr/>
        </p:nvSpPr>
        <p:spPr bwMode="auto">
          <a:xfrm>
            <a:off x="6156325" y="627063"/>
            <a:ext cx="1584325" cy="831850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S→iSeS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endParaRPr lang="en-US" altLang="zh-CN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83" name="Freeform 21"/>
          <p:cNvSpPr>
            <a:spLocks noChangeArrowheads="1"/>
          </p:cNvSpPr>
          <p:nvPr/>
        </p:nvSpPr>
        <p:spPr bwMode="auto">
          <a:xfrm>
            <a:off x="3622675" y="3803650"/>
            <a:ext cx="3325813" cy="925513"/>
          </a:xfrm>
          <a:custGeom>
            <a:avLst/>
            <a:gdLst>
              <a:gd name="T0" fmla="*/ 2147483646 w 2404"/>
              <a:gd name="T1" fmla="*/ 0 h 801"/>
              <a:gd name="T2" fmla="*/ 2147483646 w 2404"/>
              <a:gd name="T3" fmla="*/ 2147483646 h 801"/>
              <a:gd name="T4" fmla="*/ 0 w 2404"/>
              <a:gd name="T5" fmla="*/ 2147483646 h 801"/>
              <a:gd name="T6" fmla="*/ 0 60000 65536"/>
              <a:gd name="T7" fmla="*/ 0 60000 65536"/>
              <a:gd name="T8" fmla="*/ 0 60000 65536"/>
              <a:gd name="T9" fmla="*/ 0 w 2404"/>
              <a:gd name="T10" fmla="*/ 0 h 801"/>
              <a:gd name="T11" fmla="*/ 2404 w 2404"/>
              <a:gd name="T12" fmla="*/ 801 h 8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4" h="801">
                <a:moveTo>
                  <a:pt x="2404" y="0"/>
                </a:moveTo>
                <a:cubicBezTo>
                  <a:pt x="2105" y="370"/>
                  <a:pt x="1807" y="741"/>
                  <a:pt x="1406" y="771"/>
                </a:cubicBezTo>
                <a:cubicBezTo>
                  <a:pt x="1005" y="801"/>
                  <a:pt x="502" y="491"/>
                  <a:pt x="0" y="18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4" name="Text Box 22"/>
          <p:cNvSpPr txBox="1">
            <a:spLocks noChangeArrowheads="1"/>
          </p:cNvSpPr>
          <p:nvPr/>
        </p:nvSpPr>
        <p:spPr bwMode="auto">
          <a:xfrm>
            <a:off x="6376988" y="37465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4087813" y="1143000"/>
            <a:ext cx="1909762" cy="1071563"/>
          </a:xfrm>
          <a:prstGeom prst="wedgeRoundRectCallout">
            <a:avLst>
              <a:gd name="adj1" fmla="val 1942"/>
              <a:gd name="adj2" fmla="val 7575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选择移进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zh-CN" altLang="en-US" sz="2000" b="1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，以便让它与前面的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zh-CN" altLang="en-US" sz="2000" b="1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配对</a:t>
            </a:r>
          </a:p>
        </p:txBody>
      </p:sp>
      <p:sp>
        <p:nvSpPr>
          <p:cNvPr id="88086" name="Text Box 3"/>
          <p:cNvSpPr txBox="1">
            <a:spLocks noChangeArrowheads="1"/>
          </p:cNvSpPr>
          <p:nvPr/>
        </p:nvSpPr>
        <p:spPr bwMode="auto">
          <a:xfrm>
            <a:off x="2513013" y="4267200"/>
            <a:ext cx="1484312" cy="7334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25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S→a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8087" name="Text Box 9"/>
          <p:cNvSpPr txBox="1">
            <a:spLocks noChangeArrowheads="1"/>
          </p:cNvSpPr>
          <p:nvPr/>
        </p:nvSpPr>
        <p:spPr bwMode="auto">
          <a:xfrm>
            <a:off x="3236913" y="3865563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8088" name="Line 23"/>
          <p:cNvSpPr>
            <a:spLocks noChangeShapeType="1"/>
          </p:cNvSpPr>
          <p:nvPr/>
        </p:nvSpPr>
        <p:spPr bwMode="auto">
          <a:xfrm>
            <a:off x="3236913" y="3943350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9" name="Line 18"/>
          <p:cNvSpPr>
            <a:spLocks noChangeShapeType="1"/>
          </p:cNvSpPr>
          <p:nvPr/>
        </p:nvSpPr>
        <p:spPr bwMode="auto">
          <a:xfrm>
            <a:off x="1189038" y="2871788"/>
            <a:ext cx="1338262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0" name="Text Box 9"/>
          <p:cNvSpPr txBox="1">
            <a:spLocks noChangeArrowheads="1"/>
          </p:cNvSpPr>
          <p:nvPr/>
        </p:nvSpPr>
        <p:spPr bwMode="auto">
          <a:xfrm>
            <a:off x="1498600" y="2887663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3995738" y="3841750"/>
            <a:ext cx="3313112" cy="1090613"/>
          </a:xfrm>
          <a:custGeom>
            <a:avLst/>
            <a:gdLst>
              <a:gd name="connsiteX0" fmla="*/ 3856893 w 3856893"/>
              <a:gd name="connsiteY0" fmla="*/ 0 h 1090770"/>
              <a:gd name="connsiteX1" fmla="*/ 2919047 w 3856893"/>
              <a:gd name="connsiteY1" fmla="*/ 961293 h 1090770"/>
              <a:gd name="connsiteX2" fmla="*/ 0 w 3856893"/>
              <a:gd name="connsiteY2" fmla="*/ 1055077 h 10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893" h="1090770">
                <a:moveTo>
                  <a:pt x="3856893" y="0"/>
                </a:moveTo>
                <a:cubicBezTo>
                  <a:pt x="3709377" y="392723"/>
                  <a:pt x="3561862" y="785447"/>
                  <a:pt x="2919047" y="961293"/>
                </a:cubicBezTo>
                <a:cubicBezTo>
                  <a:pt x="2276232" y="1137139"/>
                  <a:pt x="1138116" y="1096108"/>
                  <a:pt x="0" y="10550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8092" name="Line 7"/>
          <p:cNvSpPr>
            <a:spLocks noChangeShapeType="1"/>
          </p:cNvSpPr>
          <p:nvPr/>
        </p:nvSpPr>
        <p:spPr bwMode="auto">
          <a:xfrm flipV="1">
            <a:off x="3995738" y="3044825"/>
            <a:ext cx="31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3" name="Line 7"/>
          <p:cNvSpPr>
            <a:spLocks noChangeShapeType="1"/>
          </p:cNvSpPr>
          <p:nvPr/>
        </p:nvSpPr>
        <p:spPr bwMode="auto">
          <a:xfrm flipV="1">
            <a:off x="5795963" y="3008313"/>
            <a:ext cx="31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4" name="Text Box 9"/>
          <p:cNvSpPr txBox="1">
            <a:spLocks noChangeArrowheads="1"/>
          </p:cNvSpPr>
          <p:nvPr/>
        </p:nvSpPr>
        <p:spPr bwMode="auto">
          <a:xfrm>
            <a:off x="7283450" y="369093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88" y="1347788"/>
            <a:ext cx="3881437" cy="3671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914400"/>
            <a:ext cx="8664575" cy="322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SLR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分析法的基本思想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074863" y="1930400"/>
            <a:ext cx="1928812" cy="1428750"/>
            <a:chOff x="1519" y="1525"/>
            <a:chExt cx="831" cy="859"/>
          </a:xfrm>
        </p:grpSpPr>
        <p:sp>
          <p:nvSpPr>
            <p:cNvPr id="18445" name="AutoShape 5"/>
            <p:cNvSpPr>
              <a:spLocks/>
            </p:cNvSpPr>
            <p:nvPr/>
          </p:nvSpPr>
          <p:spPr bwMode="auto">
            <a:xfrm>
              <a:off x="1519" y="1525"/>
              <a:ext cx="136" cy="859"/>
            </a:xfrm>
            <a:prstGeom prst="rightBrace">
              <a:avLst>
                <a:gd name="adj1" fmla="val 3611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8446" name="Rectangle 6"/>
            <p:cNvSpPr>
              <a:spLocks noChangeArrowheads="1"/>
            </p:cNvSpPr>
            <p:nvPr/>
          </p:nvSpPr>
          <p:spPr bwMode="auto">
            <a:xfrm>
              <a:off x="1629" y="1816"/>
              <a:ext cx="7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个移进项目</a:t>
              </a:r>
            </a:p>
          </p:txBody>
        </p:sp>
      </p:grp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1360488" y="3573463"/>
            <a:ext cx="1908175" cy="1214437"/>
            <a:chOff x="1202" y="2132"/>
            <a:chExt cx="822" cy="663"/>
          </a:xfrm>
        </p:grpSpPr>
        <p:sp>
          <p:nvSpPr>
            <p:cNvPr id="18443" name="AutoShape 8"/>
            <p:cNvSpPr>
              <a:spLocks/>
            </p:cNvSpPr>
            <p:nvPr/>
          </p:nvSpPr>
          <p:spPr bwMode="auto">
            <a:xfrm>
              <a:off x="1202" y="2132"/>
              <a:ext cx="136" cy="663"/>
            </a:xfrm>
            <a:prstGeom prst="rightBrace">
              <a:avLst>
                <a:gd name="adj1" fmla="val 3613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>
              <a:off x="1327" y="2343"/>
              <a:ext cx="69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个归约项目</a:t>
              </a:r>
            </a:p>
          </p:txBody>
        </p:sp>
      </p:grpSp>
      <p:sp>
        <p:nvSpPr>
          <p:cNvPr id="18439" name="矩形 3"/>
          <p:cNvSpPr>
            <a:spLocks noChangeArrowheads="1"/>
          </p:cNvSpPr>
          <p:nvPr/>
        </p:nvSpPr>
        <p:spPr bwMode="auto">
          <a:xfrm>
            <a:off x="4178300" y="1354138"/>
            <a:ext cx="4786313" cy="3644900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3032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lnSpc>
                <a:spcPts val="3000"/>
              </a:lnSpc>
              <a:buClrTx/>
              <a:buFont typeface="Arial" panose="020B0604020202020204" pitchFamily="34" charset="0"/>
              <a:buNone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Arial" panose="020B0604020202020204" pitchFamily="34" charset="0"/>
              <a:buNone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Arial" panose="020B0604020202020204" pitchFamily="34" charset="0"/>
              <a:buNone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Arial" panose="020B0604020202020204" pitchFamily="34" charset="0"/>
              <a:buNone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Arial" panose="020B0604020202020204" pitchFamily="34" charset="0"/>
              <a:buNone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Arial" panose="020B0604020202020204" pitchFamily="34" charset="0"/>
              <a:buNone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Arial" panose="020B0604020202020204" pitchFamily="34" charset="0"/>
              <a:buNone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Arial" panose="020B0604020202020204" pitchFamily="34" charset="0"/>
              <a:buNone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0" name="矩形 5"/>
          <p:cNvSpPr>
            <a:spLocks noChangeArrowheads="1"/>
          </p:cNvSpPr>
          <p:nvPr/>
        </p:nvSpPr>
        <p:spPr bwMode="auto">
          <a:xfrm>
            <a:off x="-34925" y="1419225"/>
            <a:ext cx="45720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已知项目集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.a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.a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	…</a:t>
            </a:r>
          </a:p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.a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	…</a:t>
            </a:r>
          </a:p>
          <a:p>
            <a:pPr eaLnBrk="1" hangingPunct="1">
              <a:lnSpc>
                <a:spcPts val="25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41" name="矩形 6"/>
          <p:cNvSpPr>
            <a:spLocks noChangeArrowheads="1"/>
          </p:cNvSpPr>
          <p:nvPr/>
        </p:nvSpPr>
        <p:spPr bwMode="auto">
          <a:xfrm>
            <a:off x="4178300" y="1393825"/>
            <a:ext cx="45720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如果集合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两两不相交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，则项目   集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中的冲突可以按以下原则解决： 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是下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一个输入符号</a:t>
            </a:r>
            <a:endParaRPr lang="en-US" altLang="zh-CN" sz="22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矩形 8"/>
          <p:cNvSpPr>
            <a:spLocks noChangeArrowheads="1"/>
          </p:cNvSpPr>
          <p:nvPr/>
        </p:nvSpPr>
        <p:spPr bwMode="auto">
          <a:xfrm>
            <a:off x="3924300" y="3252788"/>
            <a:ext cx="506095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a∈{ 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移进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，则用产生式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归约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此外，报错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</a:t>
            </a:r>
            <a:r>
              <a:rPr lang="en-US" altLang="zh-CN" sz="3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SLR</a:t>
            </a:r>
            <a:r>
              <a:rPr lang="zh-CN" altLang="en-US"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graphicFrame>
        <p:nvGraphicFramePr>
          <p:cNvPr id="133122" name="表格 133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3978"/>
              </p:ext>
            </p:extLst>
          </p:nvPr>
        </p:nvGraphicFramePr>
        <p:xfrm>
          <a:off x="1475656" y="915566"/>
          <a:ext cx="5903913" cy="3746504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62" marR="91462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123" marR="94123" marT="34287" marB="3428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72">
            <a:extLst>
              <a:ext uri="{FF2B5EF4-FFF2-40B4-BE49-F238E27FC236}">
                <a16:creationId xmlns:a16="http://schemas.microsoft.com/office/drawing/2014/main" id="{46CEE2A4-F7D5-4E2F-9778-131091930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4719581"/>
            <a:ext cx="2591842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)={ e, 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}</a:t>
            </a:r>
            <a:endParaRPr lang="zh-CN" altLang="en-US" sz="20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二义性文法的使用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1139" name="矩形 53"/>
          <p:cNvSpPr>
            <a:spLocks noChangeArrowheads="1"/>
          </p:cNvSpPr>
          <p:nvPr/>
        </p:nvSpPr>
        <p:spPr bwMode="auto">
          <a:xfrm>
            <a:off x="357188" y="857250"/>
            <a:ext cx="8391525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应该保守地使用二义性文法，并且必须在严格控制之下使用，因为稍有不慎就会导致语法分析器所识别的语言出现偏差</a:t>
            </a:r>
            <a:endParaRPr lang="en-US" altLang="zh-CN" sz="3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4.4.6 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分析中的错误处理</a:t>
            </a:r>
          </a:p>
        </p:txBody>
      </p:sp>
      <p:sp>
        <p:nvSpPr>
          <p:cNvPr id="102403" name="矩形 53"/>
          <p:cNvSpPr>
            <a:spLocks noChangeArrowheads="1"/>
          </p:cNvSpPr>
          <p:nvPr/>
        </p:nvSpPr>
        <p:spPr bwMode="auto">
          <a:xfrm>
            <a:off x="360363" y="830263"/>
            <a:ext cx="8569325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语法错误的检测</a:t>
            </a:r>
            <a:endParaRPr lang="en-US" altLang="zh-CN" sz="3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LR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分析器在查询语法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分析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动作表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并发现一个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报错条目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时，就检测到了一个语法错误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错误恢复策略</a:t>
            </a:r>
            <a:endParaRPr lang="en-US" altLang="zh-CN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恐慌模式错误恢复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短语层次错误恢复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恐慌模式错误恢复</a:t>
            </a:r>
          </a:p>
        </p:txBody>
      </p:sp>
      <p:sp>
        <p:nvSpPr>
          <p:cNvPr id="93187" name="矩形 53"/>
          <p:cNvSpPr>
            <a:spLocks noChangeArrowheads="1"/>
          </p:cNvSpPr>
          <p:nvPr/>
        </p:nvSpPr>
        <p:spPr bwMode="auto">
          <a:xfrm>
            <a:off x="434975" y="2787650"/>
            <a:ext cx="8313489" cy="264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从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栈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顶向下扫描，直到发现某个状态</a:t>
            </a:r>
            <a:r>
              <a:rPr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，它有一个对应于某个非终结符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目标，可以认为从这个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推导出的串中包含错误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然后丢弃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个或多个</a:t>
            </a:r>
            <a:r>
              <a:rPr lang="zh-CN" altLang="en-US" sz="18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输入符号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，直到发现一个可能合法地紧跟在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之后的符号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为止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之后将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i+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压入栈中，继续进行正常的语法分析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2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实践中可能会选择多个这样的非终结符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。通常这些非终结符代表了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主要的程序段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，比如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088" y="771525"/>
            <a:ext cx="7416800" cy="9477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i+1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… </a:t>
            </a:r>
            <a:r>
              <a:rPr kumimoji="1" lang="en-US" altLang="zh-CN" sz="28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9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…X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i+1</a:t>
            </a:r>
            <a:r>
              <a:rPr kumimoji="1"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	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j+</a:t>
            </a:r>
            <a:r>
              <a:rPr kumimoji="1"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8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j+k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j+k+</a:t>
            </a:r>
            <a:r>
              <a:rPr kumimoji="1"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8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E0E8BA-5943-4DD3-B5A9-2E2D2E273DF3}"/>
              </a:ext>
            </a:extLst>
          </p:cNvPr>
          <p:cNvGrpSpPr/>
          <p:nvPr/>
        </p:nvGrpSpPr>
        <p:grpSpPr>
          <a:xfrm>
            <a:off x="2195513" y="1831975"/>
            <a:ext cx="3960812" cy="955675"/>
            <a:chOff x="2195513" y="1831975"/>
            <a:chExt cx="3960812" cy="955675"/>
          </a:xfrm>
        </p:grpSpPr>
        <p:sp>
          <p:nvSpPr>
            <p:cNvPr id="2" name="右大括号 1"/>
            <p:cNvSpPr/>
            <p:nvPr/>
          </p:nvSpPr>
          <p:spPr>
            <a:xfrm rot="5400000">
              <a:off x="3913981" y="113507"/>
              <a:ext cx="523875" cy="3960812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190" name="矩形 2"/>
            <p:cNvSpPr>
              <a:spLocks noChangeArrowheads="1"/>
            </p:cNvSpPr>
            <p:nvPr/>
          </p:nvSpPr>
          <p:spPr bwMode="auto">
            <a:xfrm>
              <a:off x="3963988" y="2263775"/>
              <a:ext cx="4238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9268CD9-190C-4845-B859-BBCE163B44F2}"/>
              </a:ext>
            </a:extLst>
          </p:cNvPr>
          <p:cNvSpPr txBox="1"/>
          <p:nvPr/>
        </p:nvSpPr>
        <p:spPr>
          <a:xfrm>
            <a:off x="1777347" y="722174"/>
            <a:ext cx="423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短语层次错误恢复</a:t>
            </a:r>
          </a:p>
        </p:txBody>
      </p:sp>
      <p:sp>
        <p:nvSpPr>
          <p:cNvPr id="95235" name="矩形 53"/>
          <p:cNvSpPr>
            <a:spLocks noChangeArrowheads="1"/>
          </p:cNvSpPr>
          <p:nvPr/>
        </p:nvSpPr>
        <p:spPr bwMode="auto">
          <a:xfrm>
            <a:off x="431800" y="857250"/>
            <a:ext cx="8569325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检查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分析表中的每一个报错条目，并根据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语言的使用方法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来决定程序员所犯的何种错误最有可能引起这个语法错误</a:t>
            </a:r>
            <a:endParaRPr lang="en-US" altLang="zh-CN" sz="3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然后构造出适当的恢复过程</a:t>
            </a:r>
            <a:endParaRPr lang="en-US" altLang="zh-CN" sz="3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122488" y="1552575"/>
            <a:ext cx="1296987" cy="1724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E′→ · 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E+E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E*E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779838" y="1103313"/>
            <a:ext cx="1246187" cy="1262062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E′→E·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*E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V="1">
            <a:off x="3438525" y="1997075"/>
            <a:ext cx="31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805238" y="2540000"/>
            <a:ext cx="1214437" cy="1784350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E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E+E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E*E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V="1">
            <a:off x="3432175" y="2830513"/>
            <a:ext cx="384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3419475" y="2327275"/>
            <a:ext cx="503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2339975" y="4384675"/>
            <a:ext cx="1066800" cy="708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2941638" y="3275013"/>
            <a:ext cx="9525" cy="1096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2533650" y="3279775"/>
            <a:ext cx="59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5753100" y="1022350"/>
            <a:ext cx="1211263" cy="1477963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E→E+ · 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E+E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E*E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753100" y="2535238"/>
            <a:ext cx="1250950" cy="14763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E* · 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E+E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E*E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96269" name="Text Box 15"/>
          <p:cNvSpPr txBox="1">
            <a:spLocks noChangeArrowheads="1"/>
          </p:cNvSpPr>
          <p:nvPr/>
        </p:nvSpPr>
        <p:spPr bwMode="auto">
          <a:xfrm>
            <a:off x="3470275" y="377825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96270" name="Text Box 17"/>
          <p:cNvSpPr txBox="1">
            <a:spLocks noChangeArrowheads="1"/>
          </p:cNvSpPr>
          <p:nvPr/>
        </p:nvSpPr>
        <p:spPr bwMode="auto">
          <a:xfrm>
            <a:off x="5753100" y="4076700"/>
            <a:ext cx="1244600" cy="1016000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·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+E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*E</a:t>
            </a:r>
          </a:p>
        </p:txBody>
      </p:sp>
      <p:sp>
        <p:nvSpPr>
          <p:cNvPr id="96271" name="Line 18"/>
          <p:cNvSpPr>
            <a:spLocks noChangeShapeType="1"/>
          </p:cNvSpPr>
          <p:nvPr/>
        </p:nvSpPr>
        <p:spPr bwMode="auto">
          <a:xfrm>
            <a:off x="5026025" y="4052888"/>
            <a:ext cx="719138" cy="277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2" name="Text Box 19"/>
          <p:cNvSpPr txBox="1">
            <a:spLocks noChangeArrowheads="1"/>
          </p:cNvSpPr>
          <p:nvPr/>
        </p:nvSpPr>
        <p:spPr bwMode="auto">
          <a:xfrm>
            <a:off x="4951413" y="3579813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6273" name="Text Box 20"/>
          <p:cNvSpPr txBox="1">
            <a:spLocks noChangeArrowheads="1"/>
          </p:cNvSpPr>
          <p:nvPr/>
        </p:nvSpPr>
        <p:spPr bwMode="auto">
          <a:xfrm>
            <a:off x="7408863" y="458788"/>
            <a:ext cx="1296987" cy="1293812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E→E+E ·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*E</a:t>
            </a:r>
            <a:endParaRPr lang="en-US" altLang="zh-CN" sz="20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274" name="Line 21"/>
          <p:cNvSpPr>
            <a:spLocks noChangeShapeType="1"/>
          </p:cNvSpPr>
          <p:nvPr/>
        </p:nvSpPr>
        <p:spPr bwMode="auto">
          <a:xfrm flipH="1">
            <a:off x="3402013" y="4224338"/>
            <a:ext cx="361950" cy="541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5" name="Text Box 22"/>
          <p:cNvSpPr txBox="1">
            <a:spLocks noChangeArrowheads="1"/>
          </p:cNvSpPr>
          <p:nvPr/>
        </p:nvSpPr>
        <p:spPr bwMode="auto">
          <a:xfrm>
            <a:off x="6948488" y="3757613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96276" name="Text Box 23"/>
          <p:cNvSpPr txBox="1">
            <a:spLocks noChangeArrowheads="1"/>
          </p:cNvSpPr>
          <p:nvPr/>
        </p:nvSpPr>
        <p:spPr bwMode="auto">
          <a:xfrm>
            <a:off x="7418388" y="2574925"/>
            <a:ext cx="1296987" cy="12922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E→E*E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endParaRPr lang="en-US" altLang="zh-CN" sz="20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+E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 · *E</a:t>
            </a:r>
            <a:endParaRPr lang="en-US" altLang="zh-CN" sz="20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277" name="Line 24"/>
          <p:cNvSpPr>
            <a:spLocks noChangeShapeType="1"/>
          </p:cNvSpPr>
          <p:nvPr/>
        </p:nvSpPr>
        <p:spPr bwMode="auto">
          <a:xfrm>
            <a:off x="5026025" y="1362075"/>
            <a:ext cx="739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8" name="Text Box 25"/>
          <p:cNvSpPr txBox="1">
            <a:spLocks noChangeArrowheads="1"/>
          </p:cNvSpPr>
          <p:nvPr/>
        </p:nvSpPr>
        <p:spPr bwMode="auto">
          <a:xfrm>
            <a:off x="5062538" y="10287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279" name="Text Box 26"/>
          <p:cNvSpPr txBox="1">
            <a:spLocks noChangeArrowheads="1"/>
          </p:cNvSpPr>
          <p:nvPr/>
        </p:nvSpPr>
        <p:spPr bwMode="auto">
          <a:xfrm>
            <a:off x="7405688" y="4370388"/>
            <a:ext cx="1223962" cy="708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</a:p>
        </p:txBody>
      </p:sp>
      <p:sp>
        <p:nvSpPr>
          <p:cNvPr id="96280" name="Line 27"/>
          <p:cNvSpPr>
            <a:spLocks noChangeShapeType="1"/>
          </p:cNvSpPr>
          <p:nvPr/>
        </p:nvSpPr>
        <p:spPr bwMode="auto">
          <a:xfrm>
            <a:off x="6970713" y="3141663"/>
            <a:ext cx="471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1" name="Text Box 28"/>
          <p:cNvSpPr txBox="1">
            <a:spLocks noChangeArrowheads="1"/>
          </p:cNvSpPr>
          <p:nvPr/>
        </p:nvSpPr>
        <p:spPr bwMode="auto">
          <a:xfrm>
            <a:off x="6980238" y="261302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6282" name="Line 29"/>
          <p:cNvSpPr>
            <a:spLocks noChangeShapeType="1"/>
          </p:cNvSpPr>
          <p:nvPr/>
        </p:nvSpPr>
        <p:spPr bwMode="auto">
          <a:xfrm>
            <a:off x="5043488" y="1814513"/>
            <a:ext cx="722312" cy="827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3" name="Text Box 30"/>
          <p:cNvSpPr txBox="1">
            <a:spLocks noChangeArrowheads="1"/>
          </p:cNvSpPr>
          <p:nvPr/>
        </p:nvSpPr>
        <p:spPr bwMode="auto">
          <a:xfrm>
            <a:off x="4954588" y="1497013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</a:p>
        </p:txBody>
      </p:sp>
      <p:sp>
        <p:nvSpPr>
          <p:cNvPr id="96284" name="Text Box 32"/>
          <p:cNvSpPr txBox="1">
            <a:spLocks noChangeArrowheads="1"/>
          </p:cNvSpPr>
          <p:nvPr/>
        </p:nvSpPr>
        <p:spPr bwMode="auto">
          <a:xfrm>
            <a:off x="7010400" y="47021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6285" name="Text Box 34"/>
          <p:cNvSpPr txBox="1">
            <a:spLocks noChangeArrowheads="1"/>
          </p:cNvSpPr>
          <p:nvPr/>
        </p:nvSpPr>
        <p:spPr bwMode="auto">
          <a:xfrm>
            <a:off x="6188075" y="561975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96286" name="Text Box 35"/>
          <p:cNvSpPr txBox="1">
            <a:spLocks noChangeArrowheads="1"/>
          </p:cNvSpPr>
          <p:nvPr/>
        </p:nvSpPr>
        <p:spPr bwMode="auto">
          <a:xfrm>
            <a:off x="3419475" y="150495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0255" name="Rectangle 37"/>
          <p:cNvSpPr>
            <a:spLocks noChangeArrowheads="1"/>
          </p:cNvSpPr>
          <p:nvPr/>
        </p:nvSpPr>
        <p:spPr bwMode="auto">
          <a:xfrm>
            <a:off x="527050" y="1516063"/>
            <a:ext cx="1165225" cy="1631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文法</a:t>
            </a:r>
            <a:endParaRPr lang="zh-CN" altLang="zh-CN" sz="2000" b="1" noProof="1">
              <a:solidFill>
                <a:srgbClr val="000000"/>
              </a:solidFill>
              <a:latin typeface="华文楷体" pitchFamily="2" charset="-122"/>
              <a:cs typeface="Times New Roman" pitchFamily="18" charset="0"/>
            </a:endParaRP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E→E+E</a:t>
            </a:r>
            <a:endParaRPr lang="en-US" altLang="zh-CN" sz="2000" b="1" i="1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E→E*E</a:t>
            </a: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E→</a:t>
            </a:r>
            <a:r>
              <a:rPr lang="en-US" altLang="zh-CN" sz="2000" b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09600" indent="-609600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E→</a:t>
            </a:r>
            <a:r>
              <a:rPr lang="en-US" altLang="zh-CN" sz="2000" b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96288" name="Line 38"/>
          <p:cNvSpPr>
            <a:spLocks noChangeShapeType="1"/>
          </p:cNvSpPr>
          <p:nvPr/>
        </p:nvSpPr>
        <p:spPr bwMode="auto">
          <a:xfrm rot="10800000">
            <a:off x="5078413" y="3438525"/>
            <a:ext cx="687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9" name="Text Box 39"/>
          <p:cNvSpPr txBox="1">
            <a:spLocks noChangeArrowheads="1"/>
          </p:cNvSpPr>
          <p:nvPr/>
        </p:nvSpPr>
        <p:spPr bwMode="auto">
          <a:xfrm>
            <a:off x="5407025" y="353377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96290" name="Text Box 47"/>
          <p:cNvSpPr txBox="1">
            <a:spLocks noChangeArrowheads="1"/>
          </p:cNvSpPr>
          <p:nvPr/>
        </p:nvSpPr>
        <p:spPr bwMode="auto">
          <a:xfrm>
            <a:off x="3324225" y="3228975"/>
            <a:ext cx="503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96291" name="Line 48"/>
          <p:cNvSpPr>
            <a:spLocks noChangeShapeType="1"/>
          </p:cNvSpPr>
          <p:nvPr/>
        </p:nvSpPr>
        <p:spPr bwMode="auto">
          <a:xfrm>
            <a:off x="6964363" y="134778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2" name="Text Box 49"/>
          <p:cNvSpPr txBox="1">
            <a:spLocks noChangeArrowheads="1"/>
          </p:cNvSpPr>
          <p:nvPr/>
        </p:nvSpPr>
        <p:spPr bwMode="auto">
          <a:xfrm>
            <a:off x="7019925" y="9144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6293" name="Line 50"/>
          <p:cNvSpPr>
            <a:spLocks noChangeShapeType="1"/>
          </p:cNvSpPr>
          <p:nvPr/>
        </p:nvSpPr>
        <p:spPr bwMode="auto">
          <a:xfrm flipH="1">
            <a:off x="5049838" y="1792288"/>
            <a:ext cx="668337" cy="1019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4" name="Text Box 51"/>
          <p:cNvSpPr txBox="1">
            <a:spLocks noChangeArrowheads="1"/>
          </p:cNvSpPr>
          <p:nvPr/>
        </p:nvSpPr>
        <p:spPr bwMode="auto">
          <a:xfrm>
            <a:off x="5407025" y="1406525"/>
            <a:ext cx="503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96295" name="Line 55"/>
          <p:cNvSpPr>
            <a:spLocks noChangeShapeType="1"/>
          </p:cNvSpPr>
          <p:nvPr/>
        </p:nvSpPr>
        <p:spPr bwMode="auto">
          <a:xfrm>
            <a:off x="1987550" y="4516438"/>
            <a:ext cx="352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6" name="Line 58"/>
          <p:cNvSpPr>
            <a:spLocks noChangeShapeType="1"/>
          </p:cNvSpPr>
          <p:nvPr/>
        </p:nvSpPr>
        <p:spPr bwMode="auto">
          <a:xfrm flipV="1">
            <a:off x="6243638" y="7715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7" name="Line 59"/>
          <p:cNvSpPr>
            <a:spLocks noChangeShapeType="1"/>
          </p:cNvSpPr>
          <p:nvPr/>
        </p:nvSpPr>
        <p:spPr bwMode="auto">
          <a:xfrm flipH="1">
            <a:off x="1962150" y="758825"/>
            <a:ext cx="4281488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8" name="Line 60"/>
          <p:cNvSpPr>
            <a:spLocks noChangeShapeType="1"/>
          </p:cNvSpPr>
          <p:nvPr/>
        </p:nvSpPr>
        <p:spPr bwMode="auto">
          <a:xfrm>
            <a:off x="1979613" y="771525"/>
            <a:ext cx="0" cy="3744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9" name="Text Box 61"/>
          <p:cNvSpPr txBox="1">
            <a:spLocks noChangeArrowheads="1"/>
          </p:cNvSpPr>
          <p:nvPr/>
        </p:nvSpPr>
        <p:spPr bwMode="auto">
          <a:xfrm>
            <a:off x="5507038" y="2963863"/>
            <a:ext cx="503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96300" name="Line 62"/>
          <p:cNvSpPr>
            <a:spLocks noChangeShapeType="1"/>
          </p:cNvSpPr>
          <p:nvPr/>
        </p:nvSpPr>
        <p:spPr bwMode="auto">
          <a:xfrm flipH="1">
            <a:off x="3414713" y="3903663"/>
            <a:ext cx="2351087" cy="1189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1" name="Line 63"/>
          <p:cNvSpPr>
            <a:spLocks noChangeShapeType="1"/>
          </p:cNvSpPr>
          <p:nvPr/>
        </p:nvSpPr>
        <p:spPr bwMode="auto">
          <a:xfrm flipV="1">
            <a:off x="7026275" y="4732338"/>
            <a:ext cx="388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2" name="Line 64"/>
          <p:cNvSpPr>
            <a:spLocks noChangeShapeType="1"/>
          </p:cNvSpPr>
          <p:nvPr/>
        </p:nvSpPr>
        <p:spPr bwMode="auto">
          <a:xfrm flipH="1" flipV="1">
            <a:off x="8816975" y="1881188"/>
            <a:ext cx="3175" cy="2386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3" name="Line 66"/>
          <p:cNvSpPr>
            <a:spLocks noChangeShapeType="1"/>
          </p:cNvSpPr>
          <p:nvPr/>
        </p:nvSpPr>
        <p:spPr bwMode="auto">
          <a:xfrm flipH="1">
            <a:off x="7027863" y="4300538"/>
            <a:ext cx="1789112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4" name="Text Box 69"/>
          <p:cNvSpPr txBox="1">
            <a:spLocks noChangeArrowheads="1"/>
          </p:cNvSpPr>
          <p:nvPr/>
        </p:nvSpPr>
        <p:spPr bwMode="auto">
          <a:xfrm>
            <a:off x="6965950" y="419258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305" name="Line 38"/>
          <p:cNvSpPr>
            <a:spLocks noChangeShapeType="1"/>
          </p:cNvSpPr>
          <p:nvPr/>
        </p:nvSpPr>
        <p:spPr bwMode="auto">
          <a:xfrm rot="10800000" flipV="1">
            <a:off x="6964363" y="1893888"/>
            <a:ext cx="1852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例：算数表达式文法的</a:t>
            </a:r>
            <a:r>
              <a:rPr lang="en-US" altLang="zh-CN" sz="280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</a:p>
        </p:txBody>
      </p:sp>
      <p:sp>
        <p:nvSpPr>
          <p:cNvPr id="96307" name="Freeform 53"/>
          <p:cNvSpPr>
            <a:spLocks noChangeArrowheads="1"/>
          </p:cNvSpPr>
          <p:nvPr/>
        </p:nvSpPr>
        <p:spPr bwMode="auto">
          <a:xfrm flipH="1">
            <a:off x="3579813" y="3254375"/>
            <a:ext cx="180975" cy="449263"/>
          </a:xfrm>
          <a:custGeom>
            <a:avLst/>
            <a:gdLst>
              <a:gd name="T0" fmla="*/ 0 w 227"/>
              <a:gd name="T1" fmla="*/ 0 h 227"/>
              <a:gd name="T2" fmla="*/ 2147483646 w 227"/>
              <a:gd name="T3" fmla="*/ 2147483646 h 227"/>
              <a:gd name="T4" fmla="*/ 0 w 227"/>
              <a:gd name="T5" fmla="*/ 2147483646 h 227"/>
              <a:gd name="T6" fmla="*/ 0 60000 65536"/>
              <a:gd name="T7" fmla="*/ 0 60000 65536"/>
              <a:gd name="T8" fmla="*/ 0 60000 65536"/>
              <a:gd name="T9" fmla="*/ 0 w 227"/>
              <a:gd name="T10" fmla="*/ 0 h 227"/>
              <a:gd name="T11" fmla="*/ 227 w 227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27">
                <a:moveTo>
                  <a:pt x="0" y="0"/>
                </a:moveTo>
                <a:cubicBezTo>
                  <a:pt x="113" y="3"/>
                  <a:pt x="227" y="7"/>
                  <a:pt x="227" y="45"/>
                </a:cubicBezTo>
                <a:cubicBezTo>
                  <a:pt x="227" y="83"/>
                  <a:pt x="113" y="155"/>
                  <a:pt x="0" y="22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999288" y="3732213"/>
            <a:ext cx="309562" cy="409575"/>
          </a:xfrm>
          <a:custGeom>
            <a:avLst/>
            <a:gdLst>
              <a:gd name="connsiteX0" fmla="*/ 46892 w 199820"/>
              <a:gd name="connsiteY0" fmla="*/ 410307 h 410307"/>
              <a:gd name="connsiteX1" fmla="*/ 199292 w 199820"/>
              <a:gd name="connsiteY1" fmla="*/ 257907 h 410307"/>
              <a:gd name="connsiteX2" fmla="*/ 0 w 199820"/>
              <a:gd name="connsiteY2" fmla="*/ 0 h 4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820" h="410307">
                <a:moveTo>
                  <a:pt x="46892" y="410307"/>
                </a:moveTo>
                <a:cubicBezTo>
                  <a:pt x="126999" y="368299"/>
                  <a:pt x="207107" y="326291"/>
                  <a:pt x="199292" y="257907"/>
                </a:cubicBezTo>
                <a:cubicBezTo>
                  <a:pt x="191477" y="189523"/>
                  <a:pt x="95738" y="9476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636838" y="687388"/>
            <a:ext cx="1395412" cy="893762"/>
            <a:chOff x="2636838" y="686998"/>
            <a:chExt cx="1395573" cy="893713"/>
          </a:xfrm>
        </p:grpSpPr>
        <p:sp>
          <p:nvSpPr>
            <p:cNvPr id="96358" name="Line 24"/>
            <p:cNvSpPr>
              <a:spLocks noChangeShapeType="1"/>
            </p:cNvSpPr>
            <p:nvPr/>
          </p:nvSpPr>
          <p:spPr bwMode="auto">
            <a:xfrm flipV="1">
              <a:off x="2636838" y="1031875"/>
              <a:ext cx="409576" cy="491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5" name="Text Box 25"/>
            <p:cNvSpPr txBox="1">
              <a:spLocks noChangeArrowheads="1"/>
            </p:cNvSpPr>
            <p:nvPr/>
          </p:nvSpPr>
          <p:spPr bwMode="auto">
            <a:xfrm>
              <a:off x="2790843" y="1118774"/>
              <a:ext cx="1038345" cy="4619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+,*,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96360" name="Text Box 25"/>
            <p:cNvSpPr txBox="1">
              <a:spLocks noChangeArrowheads="1"/>
            </p:cNvSpPr>
            <p:nvPr/>
          </p:nvSpPr>
          <p:spPr bwMode="auto">
            <a:xfrm>
              <a:off x="2994138" y="686998"/>
              <a:ext cx="1038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1936750" y="769938"/>
            <a:ext cx="1444625" cy="763587"/>
            <a:chOff x="921628" y="845614"/>
            <a:chExt cx="1443819" cy="763271"/>
          </a:xfrm>
        </p:grpSpPr>
        <p:sp>
          <p:nvSpPr>
            <p:cNvPr id="96355" name="Line 24"/>
            <p:cNvSpPr>
              <a:spLocks noChangeShapeType="1"/>
            </p:cNvSpPr>
            <p:nvPr/>
          </p:nvSpPr>
          <p:spPr bwMode="auto">
            <a:xfrm flipH="1" flipV="1">
              <a:off x="1033487" y="1217268"/>
              <a:ext cx="476337" cy="391617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6" name="Text Box 25"/>
            <p:cNvSpPr txBox="1">
              <a:spLocks noChangeArrowheads="1"/>
            </p:cNvSpPr>
            <p:nvPr/>
          </p:nvSpPr>
          <p:spPr bwMode="auto">
            <a:xfrm>
              <a:off x="1327801" y="1091574"/>
              <a:ext cx="1037646" cy="461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6357" name="矩形 6"/>
            <p:cNvSpPr>
              <a:spLocks noChangeArrowheads="1"/>
            </p:cNvSpPr>
            <p:nvPr/>
          </p:nvSpPr>
          <p:spPr bwMode="auto">
            <a:xfrm>
              <a:off x="921628" y="845614"/>
              <a:ext cx="474398" cy="461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</a:p>
          </p:txBody>
        </p:sp>
      </p:grpSp>
      <p:grpSp>
        <p:nvGrpSpPr>
          <p:cNvPr id="5" name="组合 100"/>
          <p:cNvGrpSpPr>
            <a:grpSpLocks/>
          </p:cNvGrpSpPr>
          <p:nvPr/>
        </p:nvGrpSpPr>
        <p:grpSpPr bwMode="auto">
          <a:xfrm>
            <a:off x="4329113" y="1782763"/>
            <a:ext cx="1473200" cy="803275"/>
            <a:chOff x="2636838" y="777888"/>
            <a:chExt cx="1471217" cy="802823"/>
          </a:xfrm>
        </p:grpSpPr>
        <p:sp>
          <p:nvSpPr>
            <p:cNvPr id="96352" name="Line 24"/>
            <p:cNvSpPr>
              <a:spLocks noChangeShapeType="1"/>
            </p:cNvSpPr>
            <p:nvPr/>
          </p:nvSpPr>
          <p:spPr bwMode="auto">
            <a:xfrm flipV="1">
              <a:off x="2636838" y="1031875"/>
              <a:ext cx="409576" cy="491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9" name="Text Box 25"/>
            <p:cNvSpPr txBox="1">
              <a:spLocks noChangeArrowheads="1"/>
            </p:cNvSpPr>
            <p:nvPr/>
          </p:nvSpPr>
          <p:spPr bwMode="auto">
            <a:xfrm>
              <a:off x="2790618" y="1119008"/>
              <a:ext cx="1038413" cy="4617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+,*,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96354" name="Text Box 25"/>
            <p:cNvSpPr txBox="1">
              <a:spLocks noChangeArrowheads="1"/>
            </p:cNvSpPr>
            <p:nvPr/>
          </p:nvSpPr>
          <p:spPr bwMode="auto">
            <a:xfrm>
              <a:off x="3069782" y="777888"/>
              <a:ext cx="1038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</a:p>
          </p:txBody>
        </p:sp>
      </p:grpSp>
      <p:grpSp>
        <p:nvGrpSpPr>
          <p:cNvPr id="6" name="组合 104"/>
          <p:cNvGrpSpPr>
            <a:grpSpLocks/>
          </p:cNvGrpSpPr>
          <p:nvPr/>
        </p:nvGrpSpPr>
        <p:grpSpPr bwMode="auto">
          <a:xfrm>
            <a:off x="6470650" y="165100"/>
            <a:ext cx="1395413" cy="893763"/>
            <a:chOff x="2636838" y="686998"/>
            <a:chExt cx="1395573" cy="893713"/>
          </a:xfrm>
        </p:grpSpPr>
        <p:sp>
          <p:nvSpPr>
            <p:cNvPr id="96349" name="Line 24"/>
            <p:cNvSpPr>
              <a:spLocks noChangeShapeType="1"/>
            </p:cNvSpPr>
            <p:nvPr/>
          </p:nvSpPr>
          <p:spPr bwMode="auto">
            <a:xfrm flipV="1">
              <a:off x="2636838" y="1031875"/>
              <a:ext cx="409576" cy="491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6" name="Text Box 25"/>
            <p:cNvSpPr txBox="1">
              <a:spLocks noChangeArrowheads="1"/>
            </p:cNvSpPr>
            <p:nvPr/>
          </p:nvSpPr>
          <p:spPr bwMode="auto">
            <a:xfrm>
              <a:off x="2790844" y="1118774"/>
              <a:ext cx="1038344" cy="4619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+,*,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96351" name="Text Box 25"/>
            <p:cNvSpPr txBox="1">
              <a:spLocks noChangeArrowheads="1"/>
            </p:cNvSpPr>
            <p:nvPr/>
          </p:nvSpPr>
          <p:spPr bwMode="auto">
            <a:xfrm>
              <a:off x="2994138" y="686998"/>
              <a:ext cx="1038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</a:p>
          </p:txBody>
        </p:sp>
      </p:grpSp>
      <p:grpSp>
        <p:nvGrpSpPr>
          <p:cNvPr id="7" name="组合 108"/>
          <p:cNvGrpSpPr>
            <a:grpSpLocks/>
          </p:cNvGrpSpPr>
          <p:nvPr/>
        </p:nvGrpSpPr>
        <p:grpSpPr bwMode="auto">
          <a:xfrm>
            <a:off x="7019925" y="1808163"/>
            <a:ext cx="1335088" cy="917575"/>
            <a:chOff x="2636838" y="605586"/>
            <a:chExt cx="1335210" cy="917620"/>
          </a:xfrm>
        </p:grpSpPr>
        <p:sp>
          <p:nvSpPr>
            <p:cNvPr id="96346" name="Line 24"/>
            <p:cNvSpPr>
              <a:spLocks noChangeShapeType="1"/>
            </p:cNvSpPr>
            <p:nvPr/>
          </p:nvSpPr>
          <p:spPr bwMode="auto">
            <a:xfrm flipV="1">
              <a:off x="2636838" y="776956"/>
              <a:ext cx="373104" cy="7462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3" name="Text Box 25"/>
            <p:cNvSpPr txBox="1">
              <a:spLocks noChangeArrowheads="1"/>
            </p:cNvSpPr>
            <p:nvPr/>
          </p:nvSpPr>
          <p:spPr bwMode="auto">
            <a:xfrm>
              <a:off x="2751148" y="978666"/>
              <a:ext cx="1038320" cy="46198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+,*,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96348" name="Text Box 25"/>
            <p:cNvSpPr txBox="1">
              <a:spLocks noChangeArrowheads="1"/>
            </p:cNvSpPr>
            <p:nvPr/>
          </p:nvSpPr>
          <p:spPr bwMode="auto">
            <a:xfrm>
              <a:off x="2933775" y="605586"/>
              <a:ext cx="1038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</a:p>
          </p:txBody>
        </p:sp>
      </p:grpSp>
      <p:grpSp>
        <p:nvGrpSpPr>
          <p:cNvPr id="8" name="组合 112"/>
          <p:cNvGrpSpPr>
            <a:grpSpLocks/>
          </p:cNvGrpSpPr>
          <p:nvPr/>
        </p:nvGrpSpPr>
        <p:grpSpPr bwMode="auto">
          <a:xfrm>
            <a:off x="3354388" y="1938338"/>
            <a:ext cx="1570037" cy="574675"/>
            <a:chOff x="796467" y="1033871"/>
            <a:chExt cx="1568980" cy="575013"/>
          </a:xfrm>
        </p:grpSpPr>
        <p:sp>
          <p:nvSpPr>
            <p:cNvPr id="96343" name="Line 24"/>
            <p:cNvSpPr>
              <a:spLocks noChangeShapeType="1"/>
            </p:cNvSpPr>
            <p:nvPr/>
          </p:nvSpPr>
          <p:spPr bwMode="auto">
            <a:xfrm flipH="1" flipV="1">
              <a:off x="1048178" y="1452005"/>
              <a:ext cx="461645" cy="156879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4" name="Text Box 25"/>
            <p:cNvSpPr txBox="1">
              <a:spLocks noChangeArrowheads="1"/>
            </p:cNvSpPr>
            <p:nvPr/>
          </p:nvSpPr>
          <p:spPr bwMode="auto">
            <a:xfrm>
              <a:off x="1327921" y="1092643"/>
              <a:ext cx="1037526" cy="460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6345" name="矩形 115"/>
            <p:cNvSpPr>
              <a:spLocks noChangeArrowheads="1"/>
            </p:cNvSpPr>
            <p:nvPr/>
          </p:nvSpPr>
          <p:spPr bwMode="auto">
            <a:xfrm>
              <a:off x="796467" y="1033871"/>
              <a:ext cx="474342" cy="46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</a:p>
          </p:txBody>
        </p:sp>
      </p:grpSp>
      <p:grpSp>
        <p:nvGrpSpPr>
          <p:cNvPr id="9" name="组合 116"/>
          <p:cNvGrpSpPr>
            <a:grpSpLocks/>
          </p:cNvGrpSpPr>
          <p:nvPr/>
        </p:nvGrpSpPr>
        <p:grpSpPr bwMode="auto">
          <a:xfrm>
            <a:off x="5862638" y="122238"/>
            <a:ext cx="1038225" cy="966787"/>
            <a:chOff x="1327174" y="733968"/>
            <a:chExt cx="1038273" cy="967032"/>
          </a:xfrm>
        </p:grpSpPr>
        <p:sp>
          <p:nvSpPr>
            <p:cNvPr id="105560" name="Line 24"/>
            <p:cNvSpPr>
              <a:spLocks noChangeShapeType="1"/>
            </p:cNvSpPr>
            <p:nvPr/>
          </p:nvSpPr>
          <p:spPr bwMode="auto">
            <a:xfrm flipV="1">
              <a:off x="1509744" y="1083307"/>
              <a:ext cx="222260" cy="525595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6341" name="Text Box 25"/>
            <p:cNvSpPr txBox="1">
              <a:spLocks noChangeArrowheads="1"/>
            </p:cNvSpPr>
            <p:nvPr/>
          </p:nvSpPr>
          <p:spPr bwMode="auto">
            <a:xfrm>
              <a:off x="1327174" y="1238921"/>
              <a:ext cx="1038273" cy="462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6342" name="矩形 119"/>
            <p:cNvSpPr>
              <a:spLocks noChangeArrowheads="1"/>
            </p:cNvSpPr>
            <p:nvPr/>
          </p:nvSpPr>
          <p:spPr bwMode="auto">
            <a:xfrm>
              <a:off x="1587536" y="733968"/>
              <a:ext cx="474684" cy="462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</a:p>
          </p:txBody>
        </p:sp>
      </p:grpSp>
      <p:grpSp>
        <p:nvGrpSpPr>
          <p:cNvPr id="10" name="组合 120"/>
          <p:cNvGrpSpPr>
            <a:grpSpLocks/>
          </p:cNvGrpSpPr>
          <p:nvPr/>
        </p:nvGrpSpPr>
        <p:grpSpPr bwMode="auto">
          <a:xfrm>
            <a:off x="5048250" y="2428875"/>
            <a:ext cx="1493838" cy="703263"/>
            <a:chOff x="796939" y="1339563"/>
            <a:chExt cx="1494942" cy="702702"/>
          </a:xfrm>
        </p:grpSpPr>
        <p:sp>
          <p:nvSpPr>
            <p:cNvPr id="96337" name="Line 24"/>
            <p:cNvSpPr>
              <a:spLocks noChangeShapeType="1"/>
            </p:cNvSpPr>
            <p:nvPr/>
          </p:nvSpPr>
          <p:spPr bwMode="auto">
            <a:xfrm flipH="1" flipV="1">
              <a:off x="1183422" y="1838031"/>
              <a:ext cx="331785" cy="3943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8" name="Text Box 25"/>
            <p:cNvSpPr txBox="1">
              <a:spLocks noChangeArrowheads="1"/>
            </p:cNvSpPr>
            <p:nvPr/>
          </p:nvSpPr>
          <p:spPr bwMode="auto">
            <a:xfrm>
              <a:off x="1252889" y="1339563"/>
              <a:ext cx="1038992" cy="46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6339" name="矩形 123"/>
            <p:cNvSpPr>
              <a:spLocks noChangeArrowheads="1"/>
            </p:cNvSpPr>
            <p:nvPr/>
          </p:nvSpPr>
          <p:spPr bwMode="auto">
            <a:xfrm>
              <a:off x="796939" y="1580671"/>
              <a:ext cx="475014" cy="46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</a:p>
          </p:txBody>
        </p:sp>
      </p:grpSp>
      <p:grpSp>
        <p:nvGrpSpPr>
          <p:cNvPr id="12" name="组合 9"/>
          <p:cNvGrpSpPr>
            <a:grpSpLocks/>
          </p:cNvGrpSpPr>
          <p:nvPr/>
        </p:nvGrpSpPr>
        <p:grpSpPr bwMode="auto">
          <a:xfrm>
            <a:off x="4579938" y="641350"/>
            <a:ext cx="1211262" cy="484188"/>
            <a:chOff x="4016769" y="637446"/>
            <a:chExt cx="1211645" cy="483964"/>
          </a:xfrm>
        </p:grpSpPr>
        <p:sp>
          <p:nvSpPr>
            <p:cNvPr id="105554" name="Line 24"/>
            <p:cNvSpPr>
              <a:spLocks noChangeShapeType="1"/>
            </p:cNvSpPr>
            <p:nvPr/>
          </p:nvSpPr>
          <p:spPr bwMode="auto">
            <a:xfrm flipV="1">
              <a:off x="4328017" y="907196"/>
              <a:ext cx="481164" cy="195173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55" name="Text Box 25"/>
            <p:cNvSpPr txBox="1">
              <a:spLocks noChangeArrowheads="1"/>
            </p:cNvSpPr>
            <p:nvPr/>
          </p:nvSpPr>
          <p:spPr bwMode="auto">
            <a:xfrm>
              <a:off x="4016769" y="659661"/>
              <a:ext cx="687604" cy="46174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(,id</a:t>
              </a:r>
            </a:p>
          </p:txBody>
        </p:sp>
        <p:sp>
          <p:nvSpPr>
            <p:cNvPr id="105556" name="矩形 8"/>
            <p:cNvSpPr>
              <a:spLocks noChangeArrowheads="1"/>
            </p:cNvSpPr>
            <p:nvPr/>
          </p:nvSpPr>
          <p:spPr bwMode="auto">
            <a:xfrm>
              <a:off x="4745661" y="637446"/>
              <a:ext cx="482753" cy="4633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e3</a:t>
              </a:r>
            </a:p>
          </p:txBody>
        </p:sp>
      </p:grpSp>
      <p:grpSp>
        <p:nvGrpSpPr>
          <p:cNvPr id="13" name="组合 126"/>
          <p:cNvGrpSpPr>
            <a:grpSpLocks/>
          </p:cNvGrpSpPr>
          <p:nvPr/>
        </p:nvGrpSpPr>
        <p:grpSpPr bwMode="auto">
          <a:xfrm>
            <a:off x="7013575" y="3770313"/>
            <a:ext cx="1616075" cy="560387"/>
            <a:chOff x="2138787" y="1892638"/>
            <a:chExt cx="1615751" cy="560332"/>
          </a:xfrm>
        </p:grpSpPr>
        <p:sp>
          <p:nvSpPr>
            <p:cNvPr id="105551" name="Line 24"/>
            <p:cNvSpPr>
              <a:spLocks noChangeShapeType="1"/>
            </p:cNvSpPr>
            <p:nvPr/>
          </p:nvSpPr>
          <p:spPr bwMode="auto">
            <a:xfrm flipV="1">
              <a:off x="2138787" y="2259314"/>
              <a:ext cx="1207846" cy="12540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52" name="Text Box 25"/>
            <p:cNvSpPr txBox="1">
              <a:spLocks noChangeArrowheads="1"/>
            </p:cNvSpPr>
            <p:nvPr/>
          </p:nvSpPr>
          <p:spPr bwMode="auto">
            <a:xfrm>
              <a:off x="2527647" y="1892638"/>
              <a:ext cx="1038017" cy="46191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(,id</a:t>
              </a:r>
            </a:p>
          </p:txBody>
        </p:sp>
        <p:sp>
          <p:nvSpPr>
            <p:cNvPr id="105553" name="矩形 129"/>
            <p:cNvSpPr>
              <a:spLocks noChangeArrowheads="1"/>
            </p:cNvSpPr>
            <p:nvPr/>
          </p:nvSpPr>
          <p:spPr bwMode="auto">
            <a:xfrm>
              <a:off x="3279971" y="1991053"/>
              <a:ext cx="474567" cy="46191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e3</a:t>
              </a:r>
            </a:p>
          </p:txBody>
        </p:sp>
      </p:grpSp>
      <p:grpSp>
        <p:nvGrpSpPr>
          <p:cNvPr id="14" name="组合 130"/>
          <p:cNvGrpSpPr>
            <a:grpSpLocks/>
          </p:cNvGrpSpPr>
          <p:nvPr/>
        </p:nvGrpSpPr>
        <p:grpSpPr bwMode="auto">
          <a:xfrm>
            <a:off x="3357563" y="436563"/>
            <a:ext cx="1514475" cy="682625"/>
            <a:chOff x="850009" y="925955"/>
            <a:chExt cx="1515438" cy="682929"/>
          </a:xfrm>
        </p:grpSpPr>
        <p:sp>
          <p:nvSpPr>
            <p:cNvPr id="96328" name="Line 24"/>
            <p:cNvSpPr>
              <a:spLocks noChangeShapeType="1"/>
            </p:cNvSpPr>
            <p:nvPr/>
          </p:nvSpPr>
          <p:spPr bwMode="auto">
            <a:xfrm flipH="1" flipV="1">
              <a:off x="1099688" y="1357797"/>
              <a:ext cx="410134" cy="251087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Text Box 25"/>
            <p:cNvSpPr txBox="1">
              <a:spLocks noChangeArrowheads="1"/>
            </p:cNvSpPr>
            <p:nvPr/>
          </p:nvSpPr>
          <p:spPr bwMode="auto">
            <a:xfrm>
              <a:off x="1326562" y="1092716"/>
              <a:ext cx="1038885" cy="46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6330" name="矩形 133"/>
            <p:cNvSpPr>
              <a:spLocks noChangeArrowheads="1"/>
            </p:cNvSpPr>
            <p:nvPr/>
          </p:nvSpPr>
          <p:spPr bwMode="auto">
            <a:xfrm>
              <a:off x="850009" y="925955"/>
              <a:ext cx="474964" cy="46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</a:p>
          </p:txBody>
        </p:sp>
      </p:grpSp>
      <p:grpSp>
        <p:nvGrpSpPr>
          <p:cNvPr id="15" name="组合 11"/>
          <p:cNvGrpSpPr>
            <a:grpSpLocks/>
          </p:cNvGrpSpPr>
          <p:nvPr/>
        </p:nvGrpSpPr>
        <p:grpSpPr bwMode="auto">
          <a:xfrm>
            <a:off x="4833938" y="4702175"/>
            <a:ext cx="1670050" cy="498475"/>
            <a:chOff x="4834695" y="4702176"/>
            <a:chExt cx="1669043" cy="497804"/>
          </a:xfrm>
        </p:grpSpPr>
        <p:sp>
          <p:nvSpPr>
            <p:cNvPr id="95" name="Line 24"/>
            <p:cNvSpPr>
              <a:spLocks noChangeShapeType="1"/>
            </p:cNvSpPr>
            <p:nvPr/>
          </p:nvSpPr>
          <p:spPr bwMode="auto">
            <a:xfrm flipH="1">
              <a:off x="5223397" y="4702176"/>
              <a:ext cx="464858" cy="26634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326" name="Text Box 25"/>
            <p:cNvSpPr txBox="1">
              <a:spLocks noChangeArrowheads="1"/>
            </p:cNvSpPr>
            <p:nvPr/>
          </p:nvSpPr>
          <p:spPr bwMode="auto">
            <a:xfrm>
              <a:off x="5466139" y="4738640"/>
              <a:ext cx="1037599" cy="461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2D83F4"/>
                  </a:solidFill>
                  <a:latin typeface="华文楷体" panose="02010600040101010101" pitchFamily="2" charset="-122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834695" y="4724371"/>
              <a:ext cx="474376" cy="461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e4</a:t>
              </a:r>
            </a:p>
          </p:txBody>
        </p:sp>
      </p:grpSp>
      <p:grpSp>
        <p:nvGrpSpPr>
          <p:cNvPr id="96321" name="组合 105"/>
          <p:cNvGrpSpPr>
            <a:grpSpLocks/>
          </p:cNvGrpSpPr>
          <p:nvPr/>
        </p:nvGrpSpPr>
        <p:grpSpPr bwMode="auto">
          <a:xfrm>
            <a:off x="7026275" y="1463675"/>
            <a:ext cx="582613" cy="1082675"/>
            <a:chOff x="7026274" y="1463673"/>
            <a:chExt cx="582613" cy="1082678"/>
          </a:xfrm>
        </p:grpSpPr>
        <p:sp>
          <p:nvSpPr>
            <p:cNvPr id="96323" name="Line 50"/>
            <p:cNvSpPr>
              <a:spLocks noChangeShapeType="1"/>
            </p:cNvSpPr>
            <p:nvPr/>
          </p:nvSpPr>
          <p:spPr bwMode="auto">
            <a:xfrm flipH="1">
              <a:off x="7026274" y="1663701"/>
              <a:ext cx="366713" cy="882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4" name="Text Box 30"/>
            <p:cNvSpPr txBox="1">
              <a:spLocks noChangeArrowheads="1"/>
            </p:cNvSpPr>
            <p:nvPr/>
          </p:nvSpPr>
          <p:spPr bwMode="auto">
            <a:xfrm>
              <a:off x="7075487" y="1463673"/>
              <a:ext cx="533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*</a:t>
              </a:r>
            </a:p>
          </p:txBody>
        </p:sp>
      </p:grpSp>
      <p:sp>
        <p:nvSpPr>
          <p:cNvPr id="105538" name="矩形 1"/>
          <p:cNvSpPr>
            <a:spLocks noChangeArrowheads="1"/>
          </p:cNvSpPr>
          <p:nvPr/>
        </p:nvSpPr>
        <p:spPr bwMode="auto">
          <a:xfrm>
            <a:off x="28575" y="4605338"/>
            <a:ext cx="2257425" cy="46037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={+,*,(,),id, 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$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5" name="Rectangle 72">
            <a:extLst>
              <a:ext uri="{FF2B5EF4-FFF2-40B4-BE49-F238E27FC236}">
                <a16:creationId xmlns:a16="http://schemas.microsoft.com/office/drawing/2014/main" id="{4DB9A705-62D8-4B31-9F60-48A8012F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" y="3698329"/>
            <a:ext cx="1706563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)={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), 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}</a:t>
            </a:r>
            <a:endParaRPr lang="zh-CN" altLang="en-US" sz="20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带有错误处理子程序的算术表达式文法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graphicFrame>
        <p:nvGraphicFramePr>
          <p:cNvPr id="145410" name="表格 1454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00944"/>
              </p:ext>
            </p:extLst>
          </p:nvPr>
        </p:nvGraphicFramePr>
        <p:xfrm>
          <a:off x="468313" y="857250"/>
          <a:ext cx="4032250" cy="3886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85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83F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83F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  <a:endParaRPr kumimoji="0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  <a:endParaRPr kumimoji="0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83F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83F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s9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090" marR="94090" marT="34278" marB="342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8420" name="矩形 53"/>
          <p:cNvSpPr>
            <a:spLocks noChangeArrowheads="1"/>
          </p:cNvSpPr>
          <p:nvPr/>
        </p:nvSpPr>
        <p:spPr bwMode="auto">
          <a:xfrm>
            <a:off x="4502150" y="822325"/>
            <a:ext cx="4284663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错误处理例程</a:t>
            </a:r>
            <a:endParaRPr lang="en-US" altLang="zh-CN" sz="2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：将状态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压入栈中，发出诊断信息“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缺少运算分量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chemeClr val="accent5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：从输入中删除“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”，发出诊断信息“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不匹配的右括号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：将状态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压入栈中，发出诊断信息“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缺少运算符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chemeClr val="accent3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accent3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：将状态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压入栈中，发出诊断信息“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缺少右括号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425575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算符优先分析法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4.6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100355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优先分析法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precedence parsing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基本思想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根据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归约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先后次序</a:t>
            </a:r>
            <a:r>
              <a:rPr lang="zh-CN" altLang="en-US" b="1" dirty="0">
                <a:solidFill>
                  <a:schemeClr val="tx1"/>
                </a:solidFill>
              </a:rPr>
              <a:t>为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句型</a:t>
            </a:r>
            <a:r>
              <a:rPr lang="zh-CN" altLang="en-US" b="1" dirty="0">
                <a:solidFill>
                  <a:schemeClr val="tx1"/>
                </a:solidFill>
              </a:rPr>
              <a:t>中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相邻的文法符号</a:t>
            </a:r>
            <a:r>
              <a:rPr lang="zh-CN" altLang="en-US" b="1" dirty="0">
                <a:solidFill>
                  <a:schemeClr val="tx1"/>
                </a:solidFill>
              </a:rPr>
              <a:t>规定</a:t>
            </a:r>
            <a:r>
              <a:rPr lang="zh-CN" altLang="en-US" b="1" dirty="0">
                <a:solidFill>
                  <a:srgbClr val="FF0000"/>
                </a:solidFill>
              </a:rPr>
              <a:t>优先关系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句柄内的各个符号</a:t>
            </a:r>
            <a:r>
              <a:rPr lang="zh-CN" altLang="en-US" sz="1800" b="1" dirty="0">
                <a:solidFill>
                  <a:srgbClr val="FF0000"/>
                </a:solidFill>
              </a:rPr>
              <a:t>同时</a:t>
            </a:r>
            <a:r>
              <a:rPr lang="zh-CN" altLang="en-US" sz="1800" b="1" dirty="0">
                <a:solidFill>
                  <a:schemeClr val="tx1"/>
                </a:solidFill>
              </a:rPr>
              <a:t>归约，因此规定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句柄内各相邻符号</a:t>
            </a:r>
            <a:r>
              <a:rPr lang="zh-CN" altLang="en-US" sz="1800" b="1" dirty="0">
                <a:solidFill>
                  <a:schemeClr val="tx1"/>
                </a:solidFill>
              </a:rPr>
              <a:t>的优先级</a:t>
            </a:r>
            <a:r>
              <a:rPr lang="zh-CN" altLang="en-US" sz="1800" b="1" dirty="0">
                <a:solidFill>
                  <a:srgbClr val="FF0000"/>
                </a:solidFill>
              </a:rPr>
              <a:t>相同</a:t>
            </a:r>
            <a:r>
              <a:rPr lang="zh-CN" altLang="en-US" sz="1800" b="1" dirty="0">
                <a:solidFill>
                  <a:schemeClr val="tx1"/>
                </a:solidFill>
              </a:rPr>
              <a:t>，用符号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≡</a:t>
            </a:r>
            <a:r>
              <a:rPr lang="zh-CN" altLang="en-US" sz="1800" b="1" dirty="0">
                <a:solidFill>
                  <a:schemeClr val="tx1"/>
                </a:solidFill>
              </a:rPr>
              <a:t>表示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3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句柄要</a:t>
            </a:r>
            <a:r>
              <a:rPr lang="zh-CN" altLang="en-US" sz="1800" b="1" dirty="0">
                <a:solidFill>
                  <a:srgbClr val="FF0000"/>
                </a:solidFill>
              </a:rPr>
              <a:t>先</a:t>
            </a:r>
            <a:r>
              <a:rPr lang="zh-CN" altLang="en-US" sz="1800" b="1" dirty="0">
                <a:solidFill>
                  <a:schemeClr val="tx1"/>
                </a:solidFill>
              </a:rPr>
              <a:t>归约，因此规定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句柄两端符号</a:t>
            </a:r>
            <a:r>
              <a:rPr lang="zh-CN" altLang="en-US" sz="1800" b="1" dirty="0">
                <a:solidFill>
                  <a:schemeClr val="tx1"/>
                </a:solidFill>
              </a:rPr>
              <a:t>的优先级要</a:t>
            </a:r>
            <a:r>
              <a:rPr lang="zh-CN" altLang="en-US" sz="1800" b="1" dirty="0">
                <a:solidFill>
                  <a:srgbClr val="FF0000"/>
                </a:solidFill>
              </a:rPr>
              <a:t>高于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句柄外与之相邻的符号</a:t>
            </a:r>
            <a:r>
              <a:rPr lang="zh-CN" altLang="en-US" sz="1800" b="1" dirty="0">
                <a:solidFill>
                  <a:schemeClr val="tx1"/>
                </a:solidFill>
              </a:rPr>
              <a:t>的优先级，用符号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≮</a:t>
            </a:r>
            <a:r>
              <a:rPr lang="zh-CN" altLang="en-US" sz="1800" b="1" dirty="0">
                <a:solidFill>
                  <a:schemeClr val="tx1"/>
                </a:solidFill>
              </a:rPr>
              <a:t>和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≯</a:t>
            </a:r>
            <a:r>
              <a:rPr lang="zh-CN" altLang="en-US" sz="1800" b="1" dirty="0">
                <a:solidFill>
                  <a:schemeClr val="tx1"/>
                </a:solidFill>
              </a:rPr>
              <a:t>分别表示“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低于</a:t>
            </a:r>
            <a:r>
              <a:rPr lang="zh-CN" altLang="en-US" sz="1800" b="1" dirty="0">
                <a:solidFill>
                  <a:schemeClr val="tx1"/>
                </a:solidFill>
              </a:rPr>
              <a:t>”和“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高于</a:t>
            </a:r>
            <a:r>
              <a:rPr lang="zh-CN" altLang="en-US" sz="1800" b="1" dirty="0">
                <a:solidFill>
                  <a:schemeClr val="tx1"/>
                </a:solidFill>
              </a:rPr>
              <a:t>”关系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算符优先分析法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913" y="4568155"/>
            <a:ext cx="6911975" cy="523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≮X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sz="28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b="1" kern="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en-US" altLang="zh-CN" sz="28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j-1</a:t>
            </a:r>
            <a:r>
              <a:rPr lang="en-US" altLang="zh-CN" sz="28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≯X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j+1</a:t>
            </a:r>
            <a:r>
              <a:rPr lang="en-US" altLang="zh-CN" sz="2800" b="1" kern="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en-US" altLang="zh-CN" sz="2800" b="1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kern="0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优先分析法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precedence parsing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基本思想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根据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归约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先后次序</a:t>
            </a:r>
            <a:r>
              <a:rPr lang="zh-CN" altLang="en-US" b="1" dirty="0">
                <a:solidFill>
                  <a:schemeClr val="tx1"/>
                </a:solidFill>
              </a:rPr>
              <a:t>为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句型</a:t>
            </a:r>
            <a:r>
              <a:rPr lang="zh-CN" altLang="en-US" b="1" dirty="0">
                <a:solidFill>
                  <a:schemeClr val="tx1"/>
                </a:solidFill>
              </a:rPr>
              <a:t>中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相邻的文法符号</a:t>
            </a:r>
            <a:r>
              <a:rPr lang="zh-CN" altLang="en-US" b="1" dirty="0">
                <a:solidFill>
                  <a:schemeClr val="tx1"/>
                </a:solidFill>
              </a:rPr>
              <a:t>规定</a:t>
            </a:r>
            <a:r>
              <a:rPr lang="zh-CN" altLang="en-US" b="1" dirty="0">
                <a:solidFill>
                  <a:srgbClr val="FF0000"/>
                </a:solidFill>
              </a:rPr>
              <a:t>优先关系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利用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优先关系</a:t>
            </a:r>
            <a:r>
              <a:rPr lang="zh-CN" altLang="en-US" b="1" dirty="0">
                <a:solidFill>
                  <a:schemeClr val="tx1"/>
                </a:solidFill>
              </a:rPr>
              <a:t>识别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</a:t>
            </a:r>
            <a:r>
              <a:rPr lang="zh-CN" altLang="en-US" b="1" dirty="0">
                <a:solidFill>
                  <a:schemeClr val="tx1"/>
                </a:solidFill>
              </a:rPr>
              <a:t>并归约：利用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≯</a:t>
            </a:r>
            <a:r>
              <a:rPr lang="zh-CN" altLang="en-US" b="1" dirty="0">
                <a:solidFill>
                  <a:schemeClr val="tx1"/>
                </a:solidFill>
              </a:rPr>
              <a:t>识别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句柄尾</a:t>
            </a:r>
            <a:r>
              <a:rPr lang="zh-CN" altLang="en-US" b="1" dirty="0">
                <a:solidFill>
                  <a:schemeClr val="tx1"/>
                </a:solidFill>
              </a:rPr>
              <a:t>，利用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≮</a:t>
            </a:r>
            <a:r>
              <a:rPr lang="zh-CN" altLang="en-US" b="1" dirty="0">
                <a:solidFill>
                  <a:schemeClr val="tx1"/>
                </a:solidFill>
              </a:rPr>
              <a:t>识别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句柄头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3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利用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分析栈</a:t>
            </a:r>
            <a:r>
              <a:rPr lang="zh-CN" altLang="en-US" b="1" dirty="0">
                <a:solidFill>
                  <a:schemeClr val="tx1"/>
                </a:solidFill>
              </a:rPr>
              <a:t>存放已识别部分，比较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栈顶</a:t>
            </a:r>
            <a:r>
              <a:rPr lang="zh-CN" altLang="en-US" b="1" dirty="0">
                <a:solidFill>
                  <a:schemeClr val="tx1"/>
                </a:solidFill>
              </a:rPr>
              <a:t>和下一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输入符号</a:t>
            </a:r>
            <a:r>
              <a:rPr lang="zh-CN" altLang="en-US" b="1" dirty="0">
                <a:solidFill>
                  <a:schemeClr val="tx1"/>
                </a:solidFill>
              </a:rPr>
              <a:t>的关系，如果是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句柄尾</a:t>
            </a:r>
            <a:r>
              <a:rPr lang="zh-CN" altLang="en-US" b="1" dirty="0">
                <a:solidFill>
                  <a:schemeClr val="tx1"/>
                </a:solidFill>
              </a:rPr>
              <a:t>，则沿栈顶向下寻找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句柄头</a:t>
            </a:r>
            <a:r>
              <a:rPr lang="zh-CN" altLang="en-US" b="1" dirty="0">
                <a:solidFill>
                  <a:schemeClr val="tx1"/>
                </a:solidFill>
              </a:rPr>
              <a:t>，找到后弹出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归约</a:t>
            </a:r>
            <a:r>
              <a:rPr lang="zh-CN" altLang="en-US" b="1" dirty="0">
                <a:solidFill>
                  <a:schemeClr val="tx1"/>
                </a:solidFill>
              </a:rPr>
              <a:t>为非终结符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重复上述过程，直到输入串扫描结束，且栈中只有开始符号为止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算符优先分析法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5076056" y="268288"/>
            <a:ext cx="3826768" cy="936104"/>
          </a:xfrm>
          <a:prstGeom prst="cloudCallout">
            <a:avLst>
              <a:gd name="adj1" fmla="val -53007"/>
              <a:gd name="adj2" fmla="val 7471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什么样的文法可以使用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优先分析技术？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4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550863" y="714375"/>
            <a:ext cx="1628775" cy="2701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文法：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(0)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(1)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(2)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(3)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(4)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(5)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(6)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id</a:t>
            </a:r>
          </a:p>
        </p:txBody>
      </p:sp>
      <p:sp>
        <p:nvSpPr>
          <p:cNvPr id="20483" name="标题 1"/>
          <p:cNvSpPr txBox="1">
            <a:spLocks noChangeArrowheads="1"/>
          </p:cNvSpPr>
          <p:nvPr/>
        </p:nvSpPr>
        <p:spPr bwMode="auto">
          <a:xfrm>
            <a:off x="798513" y="787400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61737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分析过程中的冲突</a:t>
            </a:r>
          </a:p>
        </p:txBody>
      </p:sp>
      <p:graphicFrame>
        <p:nvGraphicFramePr>
          <p:cNvPr id="64" name="Group 18"/>
          <p:cNvGraphicFramePr>
            <a:graphicFrameLocks noGrp="1"/>
          </p:cNvGraphicFramePr>
          <p:nvPr/>
        </p:nvGraphicFramePr>
        <p:xfrm>
          <a:off x="142875" y="3522663"/>
          <a:ext cx="2089150" cy="149383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,  *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, *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502" name="组合 2"/>
          <p:cNvGrpSpPr>
            <a:grpSpLocks/>
          </p:cNvGrpSpPr>
          <p:nvPr/>
        </p:nvGrpSpPr>
        <p:grpSpPr bwMode="auto">
          <a:xfrm>
            <a:off x="2312988" y="571500"/>
            <a:ext cx="6654800" cy="4445000"/>
            <a:chOff x="2312988" y="571500"/>
            <a:chExt cx="6654800" cy="4445000"/>
          </a:xfrm>
        </p:grpSpPr>
        <p:sp>
          <p:nvSpPr>
            <p:cNvPr id="63" name="任意多边形 62"/>
            <p:cNvSpPr/>
            <p:nvPr/>
          </p:nvSpPr>
          <p:spPr>
            <a:xfrm>
              <a:off x="2679700" y="909638"/>
              <a:ext cx="6288088" cy="4106862"/>
            </a:xfrm>
            <a:custGeom>
              <a:avLst/>
              <a:gdLst>
                <a:gd name="connsiteX0" fmla="*/ 5697416 w 8383465"/>
                <a:gd name="connsiteY0" fmla="*/ 2930 h 5489330"/>
                <a:gd name="connsiteX1" fmla="*/ 6770077 w 8383465"/>
                <a:gd name="connsiteY1" fmla="*/ 20515 h 5489330"/>
                <a:gd name="connsiteX2" fmla="*/ 7429500 w 8383465"/>
                <a:gd name="connsiteY2" fmla="*/ 126023 h 5489330"/>
                <a:gd name="connsiteX3" fmla="*/ 8018585 w 8383465"/>
                <a:gd name="connsiteY3" fmla="*/ 574430 h 5489330"/>
                <a:gd name="connsiteX4" fmla="*/ 8326316 w 8383465"/>
                <a:gd name="connsiteY4" fmla="*/ 1471246 h 5489330"/>
                <a:gd name="connsiteX5" fmla="*/ 8317523 w 8383465"/>
                <a:gd name="connsiteY5" fmla="*/ 3968261 h 5489330"/>
                <a:gd name="connsiteX6" fmla="*/ 7930662 w 8383465"/>
                <a:gd name="connsiteY6" fmla="*/ 5146430 h 5489330"/>
                <a:gd name="connsiteX7" fmla="*/ 6761285 w 8383465"/>
                <a:gd name="connsiteY7" fmla="*/ 5427784 h 5489330"/>
                <a:gd name="connsiteX8" fmla="*/ 2233246 w 8383465"/>
                <a:gd name="connsiteY8" fmla="*/ 5462953 h 5489330"/>
                <a:gd name="connsiteX9" fmla="*/ 826477 w 8383465"/>
                <a:gd name="connsiteY9" fmla="*/ 5269523 h 5489330"/>
                <a:gd name="connsiteX10" fmla="*/ 0 w 8383465"/>
                <a:gd name="connsiteY10" fmla="*/ 4205653 h 5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3465" h="5489330">
                  <a:moveTo>
                    <a:pt x="5697416" y="2930"/>
                  </a:moveTo>
                  <a:cubicBezTo>
                    <a:pt x="6089406" y="1465"/>
                    <a:pt x="6481396" y="0"/>
                    <a:pt x="6770077" y="20515"/>
                  </a:cubicBezTo>
                  <a:cubicBezTo>
                    <a:pt x="7058758" y="41031"/>
                    <a:pt x="7221415" y="33704"/>
                    <a:pt x="7429500" y="126023"/>
                  </a:cubicBezTo>
                  <a:cubicBezTo>
                    <a:pt x="7637585" y="218342"/>
                    <a:pt x="7869116" y="350226"/>
                    <a:pt x="8018585" y="574430"/>
                  </a:cubicBezTo>
                  <a:cubicBezTo>
                    <a:pt x="8168054" y="798634"/>
                    <a:pt x="8276493" y="905607"/>
                    <a:pt x="8326316" y="1471246"/>
                  </a:cubicBezTo>
                  <a:cubicBezTo>
                    <a:pt x="8376139" y="2036885"/>
                    <a:pt x="8383465" y="3355730"/>
                    <a:pt x="8317523" y="3968261"/>
                  </a:cubicBezTo>
                  <a:cubicBezTo>
                    <a:pt x="8251581" y="4580792"/>
                    <a:pt x="8190035" y="4903176"/>
                    <a:pt x="7930662" y="5146430"/>
                  </a:cubicBezTo>
                  <a:cubicBezTo>
                    <a:pt x="7671289" y="5389684"/>
                    <a:pt x="7710854" y="5375030"/>
                    <a:pt x="6761285" y="5427784"/>
                  </a:cubicBezTo>
                  <a:cubicBezTo>
                    <a:pt x="5811716" y="5480538"/>
                    <a:pt x="3222381" y="5489330"/>
                    <a:pt x="2233246" y="5462953"/>
                  </a:cubicBezTo>
                  <a:cubicBezTo>
                    <a:pt x="1244111" y="5436576"/>
                    <a:pt x="1198685" y="5479073"/>
                    <a:pt x="826477" y="5269523"/>
                  </a:cubicBezTo>
                  <a:cubicBezTo>
                    <a:pt x="454269" y="5059973"/>
                    <a:pt x="227134" y="4632813"/>
                    <a:pt x="0" y="4205653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04" name="Freeform 27"/>
            <p:cNvSpPr>
              <a:spLocks noChangeArrowheads="1"/>
            </p:cNvSpPr>
            <p:nvPr/>
          </p:nvSpPr>
          <p:spPr bwMode="auto">
            <a:xfrm>
              <a:off x="4915478" y="2074040"/>
              <a:ext cx="373552" cy="1070357"/>
            </a:xfrm>
            <a:custGeom>
              <a:avLst/>
              <a:gdLst>
                <a:gd name="T0" fmla="*/ 0 w 160"/>
                <a:gd name="T1" fmla="*/ 2147483646 h 1008"/>
                <a:gd name="T2" fmla="*/ 2147483646 w 160"/>
                <a:gd name="T3" fmla="*/ 2147483646 h 1008"/>
                <a:gd name="T4" fmla="*/ 2147483646 w 160"/>
                <a:gd name="T5" fmla="*/ 2147483646 h 1008"/>
                <a:gd name="T6" fmla="*/ 0 w 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1008"/>
                <a:gd name="T14" fmla="*/ 160 w 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35"/>
            <p:cNvSpPr>
              <a:spLocks noChangeShapeType="1"/>
            </p:cNvSpPr>
            <p:nvPr/>
          </p:nvSpPr>
          <p:spPr bwMode="auto">
            <a:xfrm flipV="1">
              <a:off x="6821073" y="1643822"/>
              <a:ext cx="45715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43"/>
            <p:cNvSpPr>
              <a:spLocks noChangeShapeType="1"/>
            </p:cNvSpPr>
            <p:nvPr/>
          </p:nvSpPr>
          <p:spPr bwMode="auto">
            <a:xfrm>
              <a:off x="6780691" y="2715663"/>
              <a:ext cx="504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 flipV="1">
              <a:off x="3350237" y="2430179"/>
              <a:ext cx="5288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3"/>
            <p:cNvSpPr>
              <a:spLocks noChangeShapeType="1"/>
            </p:cNvSpPr>
            <p:nvPr/>
          </p:nvSpPr>
          <p:spPr bwMode="auto">
            <a:xfrm flipV="1">
              <a:off x="3288410" y="989468"/>
              <a:ext cx="590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Freeform 55"/>
            <p:cNvSpPr>
              <a:spLocks noChangeArrowheads="1"/>
            </p:cNvSpPr>
            <p:nvPr/>
          </p:nvSpPr>
          <p:spPr bwMode="auto">
            <a:xfrm>
              <a:off x="2965736" y="3416984"/>
              <a:ext cx="3428417" cy="1442354"/>
            </a:xfrm>
            <a:custGeom>
              <a:avLst/>
              <a:gdLst>
                <a:gd name="T0" fmla="*/ 2147483646 w 2912"/>
                <a:gd name="T1" fmla="*/ 0 h 1760"/>
                <a:gd name="T2" fmla="*/ 2147483646 w 2912"/>
                <a:gd name="T3" fmla="*/ 2147483646 h 1760"/>
                <a:gd name="T4" fmla="*/ 2147483646 w 2912"/>
                <a:gd name="T5" fmla="*/ 2147483646 h 1760"/>
                <a:gd name="T6" fmla="*/ 2147483646 w 2912"/>
                <a:gd name="T7" fmla="*/ 2147483646 h 1760"/>
                <a:gd name="T8" fmla="*/ 2147483646 w 2912"/>
                <a:gd name="T9" fmla="*/ 2147483646 h 1760"/>
                <a:gd name="T10" fmla="*/ 2147483646 w 2912"/>
                <a:gd name="T11" fmla="*/ 2147483646 h 1760"/>
                <a:gd name="T12" fmla="*/ 2147483646 w 2912"/>
                <a:gd name="T13" fmla="*/ 2147483646 h 1760"/>
                <a:gd name="T14" fmla="*/ 0 w 2912"/>
                <a:gd name="T15" fmla="*/ 2147483646 h 17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12"/>
                <a:gd name="T25" fmla="*/ 0 h 1760"/>
                <a:gd name="T26" fmla="*/ 2912 w 2912"/>
                <a:gd name="T27" fmla="*/ 1760 h 17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53"/>
            <p:cNvSpPr>
              <a:spLocks noChangeShapeType="1"/>
            </p:cNvSpPr>
            <p:nvPr/>
          </p:nvSpPr>
          <p:spPr bwMode="auto">
            <a:xfrm>
              <a:off x="8035963" y="3658209"/>
              <a:ext cx="0" cy="571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15"/>
            <p:cNvSpPr>
              <a:spLocks noChangeShapeType="1"/>
            </p:cNvSpPr>
            <p:nvPr/>
          </p:nvSpPr>
          <p:spPr bwMode="auto">
            <a:xfrm flipH="1">
              <a:off x="2626432" y="2817870"/>
              <a:ext cx="0" cy="645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6"/>
            <p:cNvSpPr>
              <a:spLocks noChangeShapeType="1"/>
            </p:cNvSpPr>
            <p:nvPr/>
          </p:nvSpPr>
          <p:spPr bwMode="auto">
            <a:xfrm>
              <a:off x="3278820" y="1709823"/>
              <a:ext cx="6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Text Box 2"/>
            <p:cNvSpPr txBox="1">
              <a:spLocks noChangeArrowheads="1"/>
            </p:cNvSpPr>
            <p:nvPr/>
          </p:nvSpPr>
          <p:spPr bwMode="auto">
            <a:xfrm>
              <a:off x="2322513" y="766763"/>
              <a:ext cx="1050925" cy="2043112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· E 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· E+T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· T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T*F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925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0514" name="Text Box 4"/>
            <p:cNvSpPr txBox="1">
              <a:spLocks noChangeArrowheads="1"/>
            </p:cNvSpPr>
            <p:nvPr/>
          </p:nvSpPr>
          <p:spPr bwMode="auto">
            <a:xfrm>
              <a:off x="3397785" y="642043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515" name="Text Box 5"/>
            <p:cNvSpPr txBox="1">
              <a:spLocks noChangeArrowheads="1"/>
            </p:cNvSpPr>
            <p:nvPr/>
          </p:nvSpPr>
          <p:spPr bwMode="auto">
            <a:xfrm>
              <a:off x="3878263" y="746125"/>
              <a:ext cx="1035050" cy="74771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lnSpc>
                  <a:spcPts val="1700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→E · </a:t>
              </a:r>
            </a:p>
            <a:p>
              <a:pPr>
                <a:lnSpc>
                  <a:spcPts val="1700"/>
                </a:lnSpc>
                <a:spcBef>
                  <a:spcPct val="0"/>
                </a:spcBef>
                <a:buClr>
                  <a:srgbClr val="073E87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E→E· +T</a:t>
              </a:r>
            </a:p>
          </p:txBody>
        </p:sp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3397784" y="1346387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3878263" y="1538288"/>
              <a:ext cx="1025525" cy="7477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E→T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T→T </a:t>
              </a:r>
              <a:r>
                <a:rPr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518" name="Text Box 10"/>
            <p:cNvSpPr txBox="1">
              <a:spLocks noChangeArrowheads="1"/>
            </p:cNvSpPr>
            <p:nvPr/>
          </p:nvSpPr>
          <p:spPr bwMode="auto">
            <a:xfrm>
              <a:off x="3578715" y="2645320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3878263" y="2335213"/>
              <a:ext cx="1035050" cy="527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20" name="Freeform 12"/>
            <p:cNvSpPr>
              <a:spLocks noChangeArrowheads="1"/>
            </p:cNvSpPr>
            <p:nvPr/>
          </p:nvSpPr>
          <p:spPr bwMode="auto">
            <a:xfrm>
              <a:off x="3159467" y="2844070"/>
              <a:ext cx="699119" cy="577401"/>
            </a:xfrm>
            <a:custGeom>
              <a:avLst/>
              <a:gdLst>
                <a:gd name="T0" fmla="*/ 2147483646 w 736"/>
                <a:gd name="T1" fmla="*/ 0 h 768"/>
                <a:gd name="T2" fmla="*/ 2147483646 w 736"/>
                <a:gd name="T3" fmla="*/ 2147483646 h 768"/>
                <a:gd name="T4" fmla="*/ 2147483646 w 736"/>
                <a:gd name="T5" fmla="*/ 2147483646 h 768"/>
                <a:gd name="T6" fmla="*/ 2147483646 w 736"/>
                <a:gd name="T7" fmla="*/ 2147483646 h 768"/>
                <a:gd name="T8" fmla="*/ 2147483646 w 736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6"/>
                <a:gd name="T16" fmla="*/ 0 h 768"/>
                <a:gd name="T17" fmla="*/ 736 w 73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Text Box 13"/>
            <p:cNvSpPr txBox="1">
              <a:spLocks noChangeArrowheads="1"/>
            </p:cNvSpPr>
            <p:nvPr/>
          </p:nvSpPr>
          <p:spPr bwMode="auto">
            <a:xfrm>
              <a:off x="3160434" y="2774528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3878263" y="2928938"/>
              <a:ext cx="1077912" cy="18367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E+T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T*F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0523" name="Text Box 16"/>
            <p:cNvSpPr txBox="1">
              <a:spLocks noChangeArrowheads="1"/>
            </p:cNvSpPr>
            <p:nvPr/>
          </p:nvSpPr>
          <p:spPr bwMode="auto">
            <a:xfrm>
              <a:off x="2613246" y="2894577"/>
              <a:ext cx="533347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2312988" y="3467100"/>
              <a:ext cx="800100" cy="5857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endPara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25" name="Line 18"/>
            <p:cNvSpPr>
              <a:spLocks noChangeShapeType="1"/>
            </p:cNvSpPr>
            <p:nvPr/>
          </p:nvSpPr>
          <p:spPr bwMode="auto">
            <a:xfrm>
              <a:off x="4921788" y="1000675"/>
              <a:ext cx="838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Text Box 19"/>
            <p:cNvSpPr txBox="1">
              <a:spLocks noChangeArrowheads="1"/>
            </p:cNvSpPr>
            <p:nvPr/>
          </p:nvSpPr>
          <p:spPr bwMode="auto">
            <a:xfrm>
              <a:off x="4901021" y="65402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5759450" y="714375"/>
              <a:ext cx="1200150" cy="15700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E+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T*F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0528" name="Line 21"/>
            <p:cNvSpPr>
              <a:spLocks noChangeShapeType="1"/>
            </p:cNvSpPr>
            <p:nvPr/>
          </p:nvSpPr>
          <p:spPr bwMode="auto">
            <a:xfrm>
              <a:off x="4921947" y="1886707"/>
              <a:ext cx="838116" cy="686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Text Box 22"/>
            <p:cNvSpPr txBox="1">
              <a:spLocks noChangeArrowheads="1"/>
            </p:cNvSpPr>
            <p:nvPr/>
          </p:nvSpPr>
          <p:spPr bwMode="auto">
            <a:xfrm>
              <a:off x="4823672" y="163694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5759450" y="2413000"/>
              <a:ext cx="1050925" cy="1076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T→T* 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0531" name="Line 24"/>
            <p:cNvSpPr>
              <a:spLocks noChangeShapeType="1"/>
            </p:cNvSpPr>
            <p:nvPr/>
          </p:nvSpPr>
          <p:spPr bwMode="auto">
            <a:xfrm flipV="1">
              <a:off x="4968764" y="3858991"/>
              <a:ext cx="2280575" cy="10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Text Box 25"/>
            <p:cNvSpPr txBox="1">
              <a:spLocks noChangeArrowheads="1"/>
            </p:cNvSpPr>
            <p:nvPr/>
          </p:nvSpPr>
          <p:spPr bwMode="auto">
            <a:xfrm>
              <a:off x="4921947" y="350855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6" name="Text Box 26"/>
            <p:cNvSpPr txBox="1">
              <a:spLocks noChangeArrowheads="1"/>
            </p:cNvSpPr>
            <p:nvPr/>
          </p:nvSpPr>
          <p:spPr bwMode="auto">
            <a:xfrm>
              <a:off x="7289800" y="3149600"/>
              <a:ext cx="1141413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E→E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+T</a:t>
              </a:r>
            </a:p>
          </p:txBody>
        </p:sp>
        <p:sp>
          <p:nvSpPr>
            <p:cNvPr id="20534" name="Text Box 28"/>
            <p:cNvSpPr txBox="1">
              <a:spLocks noChangeArrowheads="1"/>
            </p:cNvSpPr>
            <p:nvPr/>
          </p:nvSpPr>
          <p:spPr bwMode="auto">
            <a:xfrm>
              <a:off x="4874707" y="274931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535" name="Freeform 29"/>
            <p:cNvSpPr>
              <a:spLocks noChangeArrowheads="1"/>
            </p:cNvSpPr>
            <p:nvPr/>
          </p:nvSpPr>
          <p:spPr bwMode="auto">
            <a:xfrm>
              <a:off x="3534877" y="2578831"/>
              <a:ext cx="344253" cy="571703"/>
            </a:xfrm>
            <a:custGeom>
              <a:avLst/>
              <a:gdLst>
                <a:gd name="T0" fmla="*/ 2147483646 w 112"/>
                <a:gd name="T1" fmla="*/ 2147483646 h 480"/>
                <a:gd name="T2" fmla="*/ 2147483646 w 112"/>
                <a:gd name="T3" fmla="*/ 2147483646 h 480"/>
                <a:gd name="T4" fmla="*/ 2147483646 w 112"/>
                <a:gd name="T5" fmla="*/ 2147483646 h 480"/>
                <a:gd name="T6" fmla="*/ 2147483646 w 11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480"/>
                <a:gd name="T14" fmla="*/ 112 w 11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Text Box 30"/>
            <p:cNvSpPr txBox="1">
              <a:spLocks noChangeArrowheads="1"/>
            </p:cNvSpPr>
            <p:nvPr/>
          </p:nvSpPr>
          <p:spPr bwMode="auto">
            <a:xfrm>
              <a:off x="3350237" y="207256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537" name="Freeform 31"/>
            <p:cNvSpPr>
              <a:spLocks noChangeArrowheads="1"/>
            </p:cNvSpPr>
            <p:nvPr/>
          </p:nvSpPr>
          <p:spPr bwMode="auto">
            <a:xfrm>
              <a:off x="3574360" y="4103560"/>
              <a:ext cx="330167" cy="571703"/>
            </a:xfrm>
            <a:custGeom>
              <a:avLst/>
              <a:gdLst>
                <a:gd name="T0" fmla="*/ 2147483646 w 208"/>
                <a:gd name="T1" fmla="*/ 2147483646 h 480"/>
                <a:gd name="T2" fmla="*/ 0 w 208"/>
                <a:gd name="T3" fmla="*/ 2147483646 h 480"/>
                <a:gd name="T4" fmla="*/ 2147483646 w 208"/>
                <a:gd name="T5" fmla="*/ 0 h 480"/>
                <a:gd name="T6" fmla="*/ 0 60000 65536"/>
                <a:gd name="T7" fmla="*/ 0 60000 65536"/>
                <a:gd name="T8" fmla="*/ 0 60000 65536"/>
                <a:gd name="T9" fmla="*/ 0 w 208"/>
                <a:gd name="T10" fmla="*/ 0 h 480"/>
                <a:gd name="T11" fmla="*/ 208 w 2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Text Box 32"/>
            <p:cNvSpPr txBox="1">
              <a:spLocks noChangeArrowheads="1"/>
            </p:cNvSpPr>
            <p:nvPr/>
          </p:nvSpPr>
          <p:spPr bwMode="auto">
            <a:xfrm>
              <a:off x="3621226" y="420302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20539" name="Line 33"/>
            <p:cNvSpPr>
              <a:spLocks noChangeShapeType="1"/>
            </p:cNvSpPr>
            <p:nvPr/>
          </p:nvSpPr>
          <p:spPr bwMode="auto">
            <a:xfrm flipH="1">
              <a:off x="3124102" y="3882967"/>
              <a:ext cx="755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Text Box 34"/>
            <p:cNvSpPr txBox="1">
              <a:spLocks noChangeArrowheads="1"/>
            </p:cNvSpPr>
            <p:nvPr/>
          </p:nvSpPr>
          <p:spPr bwMode="auto">
            <a:xfrm>
              <a:off x="3500461" y="350045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0541" name="Text Box 36"/>
            <p:cNvSpPr txBox="1">
              <a:spLocks noChangeArrowheads="1"/>
            </p:cNvSpPr>
            <p:nvPr/>
          </p:nvSpPr>
          <p:spPr bwMode="auto">
            <a:xfrm>
              <a:off x="6942472" y="129663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7273925" y="1333500"/>
              <a:ext cx="1019175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E→E+T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T→T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543" name="Freeform 38"/>
            <p:cNvSpPr>
              <a:spLocks noChangeArrowheads="1"/>
            </p:cNvSpPr>
            <p:nvPr/>
          </p:nvSpPr>
          <p:spPr bwMode="auto">
            <a:xfrm>
              <a:off x="4921947" y="1143633"/>
              <a:ext cx="838116" cy="1543598"/>
            </a:xfrm>
            <a:custGeom>
              <a:avLst/>
              <a:gdLst>
                <a:gd name="T0" fmla="*/ 2147483646 w 528"/>
                <a:gd name="T1" fmla="*/ 0 h 1296"/>
                <a:gd name="T2" fmla="*/ 2147483646 w 528"/>
                <a:gd name="T3" fmla="*/ 2147483646 h 1296"/>
                <a:gd name="T4" fmla="*/ 2147483646 w 528"/>
                <a:gd name="T5" fmla="*/ 2147483646 h 1296"/>
                <a:gd name="T6" fmla="*/ 0 w 528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96"/>
                <a:gd name="T14" fmla="*/ 528 w 52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Text Box 39"/>
            <p:cNvSpPr txBox="1">
              <a:spLocks noChangeArrowheads="1"/>
            </p:cNvSpPr>
            <p:nvPr/>
          </p:nvSpPr>
          <p:spPr bwMode="auto">
            <a:xfrm>
              <a:off x="5485604" y="118374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545" name="Freeform 40"/>
            <p:cNvSpPr>
              <a:spLocks noChangeArrowheads="1"/>
            </p:cNvSpPr>
            <p:nvPr/>
          </p:nvSpPr>
          <p:spPr bwMode="auto">
            <a:xfrm>
              <a:off x="4966466" y="1643822"/>
              <a:ext cx="793597" cy="1857854"/>
            </a:xfrm>
            <a:custGeom>
              <a:avLst/>
              <a:gdLst>
                <a:gd name="T0" fmla="*/ 2147483646 w 528"/>
                <a:gd name="T1" fmla="*/ 0 h 1488"/>
                <a:gd name="T2" fmla="*/ 2147483646 w 528"/>
                <a:gd name="T3" fmla="*/ 2147483646 h 1488"/>
                <a:gd name="T4" fmla="*/ 2147483646 w 528"/>
                <a:gd name="T5" fmla="*/ 2147483646 h 1488"/>
                <a:gd name="T6" fmla="*/ 0 w 528"/>
                <a:gd name="T7" fmla="*/ 2147483646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88"/>
                <a:gd name="T14" fmla="*/ 528 w 52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Text Box 41"/>
            <p:cNvSpPr txBox="1">
              <a:spLocks noChangeArrowheads="1"/>
            </p:cNvSpPr>
            <p:nvPr/>
          </p:nvSpPr>
          <p:spPr bwMode="auto">
            <a:xfrm>
              <a:off x="5539044" y="1879441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20547" name="Text Box 42"/>
            <p:cNvSpPr txBox="1">
              <a:spLocks noChangeArrowheads="1"/>
            </p:cNvSpPr>
            <p:nvPr/>
          </p:nvSpPr>
          <p:spPr bwMode="auto">
            <a:xfrm>
              <a:off x="6358461" y="3428617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0548" name="Text Box 44"/>
            <p:cNvSpPr txBox="1">
              <a:spLocks noChangeArrowheads="1"/>
            </p:cNvSpPr>
            <p:nvPr/>
          </p:nvSpPr>
          <p:spPr bwMode="auto">
            <a:xfrm>
              <a:off x="6857345" y="2347649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7273925" y="2274888"/>
              <a:ext cx="1019175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T→T*F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0" name="Text Box 46"/>
            <p:cNvSpPr txBox="1">
              <a:spLocks noChangeArrowheads="1"/>
            </p:cNvSpPr>
            <p:nvPr/>
          </p:nvSpPr>
          <p:spPr bwMode="auto">
            <a:xfrm>
              <a:off x="5930092" y="3402956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20551" name="Text Box 47"/>
            <p:cNvSpPr txBox="1">
              <a:spLocks noChangeArrowheads="1"/>
            </p:cNvSpPr>
            <p:nvPr/>
          </p:nvSpPr>
          <p:spPr bwMode="auto">
            <a:xfrm>
              <a:off x="7682689" y="3888277"/>
              <a:ext cx="380962" cy="36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7281863" y="4230688"/>
              <a:ext cx="1000125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3" name="Text Box 49"/>
            <p:cNvSpPr txBox="1">
              <a:spLocks noChangeArrowheads="1"/>
            </p:cNvSpPr>
            <p:nvPr/>
          </p:nvSpPr>
          <p:spPr bwMode="auto">
            <a:xfrm>
              <a:off x="8402676" y="3221535"/>
              <a:ext cx="380962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4" name="Line 50"/>
            <p:cNvSpPr>
              <a:spLocks noChangeShapeType="1"/>
            </p:cNvSpPr>
            <p:nvPr/>
          </p:nvSpPr>
          <p:spPr bwMode="auto">
            <a:xfrm flipH="1">
              <a:off x="6833483" y="1929667"/>
              <a:ext cx="439826" cy="625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Text Box 51"/>
            <p:cNvSpPr txBox="1">
              <a:spLocks noChangeArrowheads="1"/>
            </p:cNvSpPr>
            <p:nvPr/>
          </p:nvSpPr>
          <p:spPr bwMode="auto">
            <a:xfrm>
              <a:off x="7009729" y="1702502"/>
              <a:ext cx="457154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56" name="Freeform 52"/>
            <p:cNvSpPr>
              <a:spLocks noChangeArrowheads="1"/>
            </p:cNvSpPr>
            <p:nvPr/>
          </p:nvSpPr>
          <p:spPr bwMode="auto">
            <a:xfrm>
              <a:off x="6969956" y="1096057"/>
              <a:ext cx="1758944" cy="2286589"/>
            </a:xfrm>
            <a:custGeom>
              <a:avLst/>
              <a:gdLst>
                <a:gd name="T0" fmla="*/ 2147483646 w 1712"/>
                <a:gd name="T1" fmla="*/ 2147483646 h 2352"/>
                <a:gd name="T2" fmla="*/ 2147483646 w 1712"/>
                <a:gd name="T3" fmla="*/ 2147483646 h 2352"/>
                <a:gd name="T4" fmla="*/ 2147483646 w 1712"/>
                <a:gd name="T5" fmla="*/ 2147483646 h 2352"/>
                <a:gd name="T6" fmla="*/ 2147483646 w 1712"/>
                <a:gd name="T7" fmla="*/ 2147483646 h 2352"/>
                <a:gd name="T8" fmla="*/ 2147483646 w 1712"/>
                <a:gd name="T9" fmla="*/ 2147483646 h 2352"/>
                <a:gd name="T10" fmla="*/ 0 w 1712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2"/>
                <a:gd name="T19" fmla="*/ 0 h 2352"/>
                <a:gd name="T20" fmla="*/ 1712 w 1712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7" name="Freeform 54"/>
            <p:cNvSpPr>
              <a:spLocks noChangeArrowheads="1"/>
            </p:cNvSpPr>
            <p:nvPr/>
          </p:nvSpPr>
          <p:spPr bwMode="auto">
            <a:xfrm>
              <a:off x="4985874" y="3475793"/>
              <a:ext cx="971377" cy="845200"/>
            </a:xfrm>
            <a:custGeom>
              <a:avLst/>
              <a:gdLst>
                <a:gd name="T0" fmla="*/ 2147483646 w 640"/>
                <a:gd name="T1" fmla="*/ 0 h 1104"/>
                <a:gd name="T2" fmla="*/ 2147483646 w 640"/>
                <a:gd name="T3" fmla="*/ 2147483646 h 1104"/>
                <a:gd name="T4" fmla="*/ 2147483646 w 640"/>
                <a:gd name="T5" fmla="*/ 2147483646 h 1104"/>
                <a:gd name="T6" fmla="*/ 0 w 640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04"/>
                <a:gd name="T14" fmla="*/ 640 w 6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Text Box 56"/>
            <p:cNvSpPr txBox="1">
              <a:spLocks noChangeArrowheads="1"/>
            </p:cNvSpPr>
            <p:nvPr/>
          </p:nvSpPr>
          <p:spPr bwMode="auto">
            <a:xfrm>
              <a:off x="7001688" y="571500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对任意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文法符号</a:t>
            </a:r>
            <a:r>
              <a:rPr lang="zh-CN" altLang="en-US" sz="2800" b="1" dirty="0">
                <a:solidFill>
                  <a:schemeClr val="tx1"/>
                </a:solidFill>
              </a:rPr>
              <a:t>（终结符和非终结符），若它们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可能</a:t>
            </a:r>
            <a:r>
              <a:rPr lang="zh-CN" altLang="en-US" sz="2800" b="1" dirty="0">
                <a:solidFill>
                  <a:schemeClr val="tx1"/>
                </a:solidFill>
              </a:rPr>
              <a:t>在某一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句型</a:t>
            </a:r>
            <a:r>
              <a:rPr lang="zh-CN" altLang="en-US" sz="2800" b="1" dirty="0">
                <a:solidFill>
                  <a:schemeClr val="tx1"/>
                </a:solidFill>
              </a:rPr>
              <a:t>中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相邻</a:t>
            </a:r>
            <a:r>
              <a:rPr lang="zh-CN" altLang="en-US" sz="2800" b="1" dirty="0">
                <a:solidFill>
                  <a:schemeClr val="tx1"/>
                </a:solidFill>
              </a:rPr>
              <a:t>，则按上述方法为其定义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优先关系</a:t>
            </a:r>
            <a:r>
              <a:rPr lang="zh-CN" altLang="en-US" sz="2800" b="1" dirty="0">
                <a:solidFill>
                  <a:schemeClr val="tx1"/>
                </a:solidFill>
              </a:rPr>
              <a:t>。如果各文法符号之间的优先关系</a:t>
            </a:r>
            <a:r>
              <a:rPr lang="zh-CN" altLang="en-US" sz="2800" b="1" dirty="0">
                <a:solidFill>
                  <a:srgbClr val="FF0000"/>
                </a:solidFill>
              </a:rPr>
              <a:t>不冲突</a:t>
            </a:r>
            <a:r>
              <a:rPr lang="zh-CN" altLang="en-US" sz="2800" b="1" dirty="0">
                <a:solidFill>
                  <a:schemeClr val="tx1"/>
                </a:solidFill>
              </a:rPr>
              <a:t>（即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至多存在一种</a:t>
            </a:r>
            <a:r>
              <a:rPr lang="zh-CN" altLang="en-US" sz="2800" b="1" dirty="0">
                <a:solidFill>
                  <a:schemeClr val="tx1"/>
                </a:solidFill>
              </a:rPr>
              <a:t>优先关系），则可以利用这种优先关系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识别</a:t>
            </a:r>
            <a:r>
              <a:rPr lang="zh-CN" altLang="en-US" sz="2800" b="1" dirty="0">
                <a:solidFill>
                  <a:schemeClr val="tx1"/>
                </a:solidFill>
              </a:rPr>
              <a:t>任意句型的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句柄</a:t>
            </a:r>
            <a:r>
              <a:rPr lang="zh-CN" altLang="en-US" sz="2800" b="1" dirty="0">
                <a:solidFill>
                  <a:schemeClr val="tx1"/>
                </a:solidFill>
              </a:rPr>
              <a:t>。满足这种优先关系的文法称为</a:t>
            </a:r>
            <a:r>
              <a:rPr lang="zh-CN" altLang="en-US" sz="2800" b="1" dirty="0">
                <a:solidFill>
                  <a:srgbClr val="FF0000"/>
                </a:solidFill>
              </a:rPr>
              <a:t>优先文法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precedence grammar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r>
              <a:rPr lang="zh-CN" altLang="en-US" sz="2800" b="1" dirty="0">
                <a:solidFill>
                  <a:schemeClr val="tx1"/>
                </a:solidFill>
              </a:rPr>
              <a:t>，基于这种文法及其文法符号间优先关系的分析方法称为</a:t>
            </a:r>
            <a:r>
              <a:rPr lang="zh-CN" altLang="en-US" sz="2800" b="1" dirty="0">
                <a:solidFill>
                  <a:srgbClr val="FF0000"/>
                </a:solidFill>
              </a:rPr>
              <a:t>优先分析法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precedence parsing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zh-CN" altLang="en-US" sz="2300" b="1" dirty="0">
              <a:solidFill>
                <a:schemeClr val="tx1"/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优先文法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600" b="1" dirty="0">
                <a:solidFill>
                  <a:schemeClr val="tx1"/>
                </a:solidFill>
              </a:rPr>
              <a:t>Floyd</a:t>
            </a:r>
            <a:r>
              <a:rPr lang="zh-CN" altLang="en-US" sz="2600" b="1" dirty="0">
                <a:solidFill>
                  <a:schemeClr val="tx1"/>
                </a:solidFill>
              </a:rPr>
              <a:t>在</a:t>
            </a:r>
            <a:r>
              <a:rPr lang="en-US" altLang="zh-CN" sz="2600" b="1" dirty="0">
                <a:solidFill>
                  <a:schemeClr val="tx1"/>
                </a:solidFill>
              </a:rPr>
              <a:t>1963</a:t>
            </a:r>
            <a:r>
              <a:rPr lang="zh-CN" altLang="en-US" sz="2600" b="1" dirty="0">
                <a:solidFill>
                  <a:schemeClr val="tx1"/>
                </a:solidFill>
              </a:rPr>
              <a:t>年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首先提出</a:t>
            </a:r>
            <a:r>
              <a:rPr lang="zh-CN" altLang="en-US" sz="2600" b="1" dirty="0">
                <a:solidFill>
                  <a:schemeClr val="tx1"/>
                </a:solidFill>
              </a:rPr>
              <a:t>，</a:t>
            </a:r>
            <a:r>
              <a:rPr lang="en-US" altLang="zh-CN" sz="2600" b="1" dirty="0" err="1">
                <a:solidFill>
                  <a:schemeClr val="tx1"/>
                </a:solidFill>
              </a:rPr>
              <a:t>Greis</a:t>
            </a:r>
            <a:r>
              <a:rPr lang="zh-CN" altLang="en-US" sz="2600" b="1" dirty="0">
                <a:solidFill>
                  <a:schemeClr val="tx1"/>
                </a:solidFill>
              </a:rPr>
              <a:t>于</a:t>
            </a:r>
            <a:r>
              <a:rPr lang="en-US" altLang="zh-CN" sz="2600" b="1" dirty="0">
                <a:solidFill>
                  <a:schemeClr val="tx1"/>
                </a:solidFill>
              </a:rPr>
              <a:t>1971</a:t>
            </a:r>
            <a:r>
              <a:rPr lang="zh-CN" altLang="en-US" sz="2600" b="1" dirty="0">
                <a:solidFill>
                  <a:schemeClr val="tx1"/>
                </a:solidFill>
              </a:rPr>
              <a:t>年将其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形式化</a:t>
            </a:r>
            <a:endParaRPr lang="en-US" altLang="zh-CN" sz="2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</a:rPr>
              <a:t>主要用来分析程序设计语言中的各类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表达式</a:t>
            </a:r>
            <a:endParaRPr lang="en-US" altLang="zh-CN" sz="2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算符优先分析法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4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算术表达式文法的特点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运算次序</a:t>
            </a:r>
            <a:r>
              <a:rPr lang="zh-CN" altLang="en-US" sz="2100" b="1" dirty="0">
                <a:solidFill>
                  <a:schemeClr val="tx1"/>
                </a:solidFill>
              </a:rPr>
              <a:t>只与</a:t>
            </a:r>
            <a:r>
              <a:rPr lang="zh-CN" altLang="en-US" sz="2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运算符</a:t>
            </a:r>
            <a:r>
              <a:rPr lang="zh-CN" altLang="en-US" sz="2100" b="1" dirty="0">
                <a:solidFill>
                  <a:schemeClr val="tx1"/>
                </a:solidFill>
              </a:rPr>
              <a:t>（</a:t>
            </a:r>
            <a:r>
              <a:rPr lang="zh-CN" altLang="en-US" sz="2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终结符</a:t>
            </a:r>
            <a:r>
              <a:rPr lang="zh-CN" altLang="en-US" sz="2100" b="1" dirty="0">
                <a:solidFill>
                  <a:schemeClr val="tx1"/>
                </a:solidFill>
              </a:rPr>
              <a:t>）有关，而与</a:t>
            </a:r>
            <a:r>
              <a:rPr lang="zh-CN" altLang="en-US" sz="2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运算对象</a:t>
            </a:r>
            <a:r>
              <a:rPr lang="zh-CN" altLang="en-US" sz="2100" b="1" dirty="0">
                <a:solidFill>
                  <a:schemeClr val="tx1"/>
                </a:solidFill>
              </a:rPr>
              <a:t>（</a:t>
            </a:r>
            <a:r>
              <a:rPr lang="zh-CN" altLang="en-US" sz="2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非终结符</a:t>
            </a:r>
            <a:r>
              <a:rPr lang="zh-CN" altLang="en-US" sz="2100" b="1" dirty="0">
                <a:solidFill>
                  <a:schemeClr val="tx1"/>
                </a:solidFill>
              </a:rPr>
              <a:t>）无关</a:t>
            </a:r>
            <a:endParaRPr lang="en-US" altLang="zh-CN" sz="21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chemeClr val="tx1"/>
                </a:solidFill>
              </a:rPr>
              <a:t>先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乘除</a:t>
            </a:r>
            <a:r>
              <a:rPr lang="zh-CN" altLang="en-US" sz="1900" b="1" dirty="0">
                <a:solidFill>
                  <a:schemeClr val="tx1"/>
                </a:solidFill>
              </a:rPr>
              <a:t>，后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加减</a:t>
            </a:r>
            <a:endParaRPr lang="en-US" altLang="zh-CN" sz="1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chemeClr val="tx1"/>
                </a:solidFill>
              </a:rPr>
              <a:t>优先级相同的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运算符</a:t>
            </a:r>
            <a:r>
              <a:rPr lang="zh-CN" altLang="en-US" sz="1900" b="1" dirty="0">
                <a:solidFill>
                  <a:schemeClr val="tx1"/>
                </a:solidFill>
              </a:rPr>
              <a:t>采取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左结合</a:t>
            </a:r>
            <a:r>
              <a:rPr lang="zh-CN" altLang="en-US" sz="1900" b="1" dirty="0">
                <a:solidFill>
                  <a:schemeClr val="tx1"/>
                </a:solidFill>
              </a:rPr>
              <a:t>原则</a:t>
            </a:r>
            <a:endParaRPr lang="zh-CN" altLang="en-US" sz="21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100" b="1" dirty="0">
                <a:solidFill>
                  <a:schemeClr val="tx1"/>
                </a:solidFill>
              </a:rPr>
              <a:t>产生式右部</a:t>
            </a:r>
            <a:r>
              <a:rPr lang="zh-CN" altLang="en-US" sz="2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没有相邻的非终结符</a:t>
            </a:r>
            <a:r>
              <a:rPr lang="zh-CN" altLang="en-US" sz="2100" b="1" dirty="0">
                <a:solidFill>
                  <a:schemeClr val="tx1"/>
                </a:solidFill>
              </a:rPr>
              <a:t>（运算对象）</a:t>
            </a:r>
            <a:endParaRPr lang="en-US" altLang="zh-CN" sz="2100" b="1" dirty="0">
              <a:solidFill>
                <a:schemeClr val="tx1"/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算符优先分析法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483350" y="3309565"/>
            <a:ext cx="2552700" cy="585788"/>
            <a:chOff x="6372200" y="1343258"/>
            <a:chExt cx="2552798" cy="584775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6372200" y="1636438"/>
              <a:ext cx="43181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6888158" y="1343258"/>
              <a:ext cx="203684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算符</a:t>
              </a:r>
              <a:r>
                <a:rPr lang="zh-CN" altLang="en-US" b="1" dirty="0">
                  <a:latin typeface="+mn-ea"/>
                  <a:ea typeface="+mn-ea"/>
                </a:rPr>
                <a:t>文法</a:t>
              </a:r>
              <a:endParaRPr lang="en-US" altLang="zh-CN" b="1" dirty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en-US" altLang="zh-CN" sz="1400" b="1" dirty="0">
                  <a:latin typeface="+mn-ea"/>
                  <a:ea typeface="+mn-ea"/>
                </a:rPr>
                <a:t>( </a:t>
              </a:r>
              <a:r>
                <a:rPr lang="en-US" altLang="zh-CN" sz="1400" b="1" dirty="0" err="1">
                  <a:latin typeface="+mn-ea"/>
                  <a:ea typeface="+mn-ea"/>
                </a:rPr>
                <a:t>operatot</a:t>
              </a:r>
              <a:r>
                <a:rPr lang="en-US" altLang="zh-CN" sz="1400" b="1" dirty="0">
                  <a:latin typeface="+mn-ea"/>
                  <a:ea typeface="+mn-ea"/>
                </a:rPr>
                <a:t> grammar, OG )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339975" y="1923678"/>
            <a:ext cx="6480175" cy="369887"/>
            <a:chOff x="3059832" y="1896933"/>
            <a:chExt cx="6480719" cy="369332"/>
          </a:xfrm>
        </p:grpSpPr>
        <p:sp>
          <p:nvSpPr>
            <p:cNvPr id="2" name="矩形 1"/>
            <p:cNvSpPr/>
            <p:nvPr/>
          </p:nvSpPr>
          <p:spPr>
            <a:xfrm>
              <a:off x="3563112" y="1896933"/>
              <a:ext cx="5977439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n-ea"/>
                  <a:ea typeface="+mn-ea"/>
                </a:rPr>
                <a:t>可以</a:t>
              </a:r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  <a:ea typeface="+mn-ea"/>
                </a:rPr>
                <a:t>仅对</a:t>
              </a:r>
              <a:r>
                <a:rPr lang="zh-CN" altLang="en-US" b="1" dirty="0">
                  <a:latin typeface="+mn-ea"/>
                  <a:ea typeface="+mn-ea"/>
                </a:rPr>
                <a:t>文法中可能在句型中相邻的</a:t>
              </a:r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  <a:ea typeface="+mn-ea"/>
                </a:rPr>
                <a:t>终结符</a:t>
              </a:r>
              <a:r>
                <a:rPr lang="zh-CN" altLang="en-US" b="1" dirty="0">
                  <a:latin typeface="+mn-ea"/>
                  <a:ea typeface="+mn-ea"/>
                </a:rPr>
                <a:t>定义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优先</a:t>
              </a:r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  <a:ea typeface="+mn-ea"/>
                </a:rPr>
                <a:t>关系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059832" y="2068126"/>
              <a:ext cx="4318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4854634" y="118586"/>
            <a:ext cx="20370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  <p:sp>
        <p:nvSpPr>
          <p:cNvPr id="15" name="矩形 14"/>
          <p:cNvSpPr/>
          <p:nvPr/>
        </p:nvSpPr>
        <p:spPr>
          <a:xfrm>
            <a:off x="2339975" y="4127128"/>
            <a:ext cx="540067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为了防止运算对象为空，限制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OG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文法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不含空产生式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270750" y="2350715"/>
            <a:ext cx="1570038" cy="854075"/>
            <a:chOff x="7270557" y="2355726"/>
            <a:chExt cx="1569660" cy="85363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8018090" y="2355726"/>
              <a:ext cx="0" cy="29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8018090" y="2969772"/>
              <a:ext cx="0" cy="23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270557" y="2600075"/>
              <a:ext cx="1569660" cy="369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算符优先文法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假设</a:t>
            </a:r>
            <a:r>
              <a:rPr lang="en-US" altLang="zh-CN" sz="2000" b="1" i="1" dirty="0">
                <a:solidFill>
                  <a:schemeClr val="tx1"/>
                </a:solidFill>
              </a:rPr>
              <a:t>G=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N</a:t>
            </a:r>
            <a:r>
              <a:rPr lang="zh-CN" altLang="en-US" sz="2000" b="1" i="1" dirty="0">
                <a:solidFill>
                  <a:schemeClr val="tx1"/>
                </a:solidFill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T</a:t>
            </a:r>
            <a:r>
              <a:rPr lang="zh-CN" altLang="en-US" sz="2000" b="1" i="1" dirty="0">
                <a:solidFill>
                  <a:schemeClr val="tx1"/>
                </a:solidFill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</a:rPr>
              <a:t>P</a:t>
            </a:r>
            <a:r>
              <a:rPr lang="zh-CN" altLang="en-US" sz="2000" b="1" i="1" dirty="0">
                <a:solidFill>
                  <a:schemeClr val="tx1"/>
                </a:solidFill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为</a:t>
            </a:r>
            <a:r>
              <a:rPr lang="en-US" altLang="zh-CN" sz="2000" b="1" dirty="0">
                <a:solidFill>
                  <a:schemeClr val="tx1"/>
                </a:solidFill>
              </a:rPr>
              <a:t>OG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i="1" dirty="0">
                <a:solidFill>
                  <a:schemeClr val="tx1"/>
                </a:solidFill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2000" b="1" i="1" dirty="0">
                <a:solidFill>
                  <a:schemeClr val="tx1"/>
                </a:solidFill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</a:rPr>
              <a:t> a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b</a:t>
            </a:r>
            <a:r>
              <a:rPr lang="en-US" altLang="zh-CN" sz="20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V</a:t>
            </a:r>
            <a:r>
              <a:rPr lang="en-US" altLang="zh-CN" sz="2000" b="1" i="1" baseline="-25000" dirty="0" err="1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</a:rPr>
              <a:t>之间的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关系</a:t>
            </a:r>
            <a:r>
              <a:rPr lang="zh-CN" altLang="en-US" sz="2000" b="1" dirty="0">
                <a:solidFill>
                  <a:schemeClr val="tx1"/>
                </a:solidFill>
              </a:rPr>
              <a:t>定义为：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5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7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3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≡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→…</a:t>
            </a:r>
            <a:r>
              <a:rPr lang="en-US" altLang="zh-CN" sz="1800" b="1" i="1" dirty="0">
                <a:solidFill>
                  <a:schemeClr val="tx1"/>
                </a:solidFill>
              </a:rPr>
              <a:t>ab</a:t>
            </a:r>
            <a:r>
              <a:rPr lang="en-US" altLang="zh-CN" sz="1800" b="1" dirty="0">
                <a:solidFill>
                  <a:schemeClr val="tx1"/>
                </a:solidFill>
              </a:rPr>
              <a:t>…∈</a:t>
            </a:r>
            <a:r>
              <a:rPr lang="en-US" altLang="zh-CN" sz="1800" b="1" i="1" dirty="0">
                <a:solidFill>
                  <a:schemeClr val="tx1"/>
                </a:solidFill>
              </a:rPr>
              <a:t>P</a:t>
            </a:r>
            <a:r>
              <a:rPr lang="zh-CN" altLang="en-US" sz="1800" b="1" dirty="0">
                <a:solidFill>
                  <a:schemeClr val="tx1"/>
                </a:solidFill>
              </a:rPr>
              <a:t>或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→…</a:t>
            </a:r>
            <a:r>
              <a:rPr lang="en-US" altLang="zh-CN" sz="1800" b="1" i="1" dirty="0" err="1">
                <a:solidFill>
                  <a:schemeClr val="tx1"/>
                </a:solidFill>
              </a:rPr>
              <a:t>aBb</a:t>
            </a:r>
            <a:r>
              <a:rPr lang="en-US" altLang="zh-CN" sz="1800" b="1" dirty="0">
                <a:solidFill>
                  <a:schemeClr val="tx1"/>
                </a:solidFill>
              </a:rPr>
              <a:t>…∈</a:t>
            </a:r>
            <a:r>
              <a:rPr lang="en-US" altLang="zh-CN" sz="1800" b="1" i="1" dirty="0">
                <a:solidFill>
                  <a:schemeClr val="tx1"/>
                </a:solidFill>
              </a:rPr>
              <a:t>P</a:t>
            </a:r>
          </a:p>
          <a:p>
            <a:pPr lvl="1" eaLnBrk="1" hangingPunct="1">
              <a:lnSpc>
                <a:spcPts val="23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zh-CN" sz="1800" b="1" i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3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≮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→…</a:t>
            </a:r>
            <a:r>
              <a:rPr lang="en-US" altLang="zh-CN" sz="1800" b="1" i="1" dirty="0" err="1">
                <a:solidFill>
                  <a:schemeClr val="tx1"/>
                </a:solidFill>
              </a:rPr>
              <a:t>aB</a:t>
            </a:r>
            <a:r>
              <a:rPr lang="en-US" altLang="zh-CN" sz="1800" b="1" dirty="0">
                <a:solidFill>
                  <a:schemeClr val="tx1"/>
                </a:solidFill>
              </a:rPr>
              <a:t>…∈</a:t>
            </a:r>
            <a:r>
              <a:rPr lang="en-US" altLang="zh-CN" sz="1800" b="1" i="1" dirty="0">
                <a:solidFill>
                  <a:schemeClr val="tx1"/>
                </a:solidFill>
              </a:rPr>
              <a:t>P</a:t>
            </a:r>
            <a:r>
              <a:rPr lang="zh-CN" altLang="en-US" sz="1800" b="1" dirty="0">
                <a:solidFill>
                  <a:schemeClr val="tx1"/>
                </a:solidFill>
              </a:rPr>
              <a:t>且</a:t>
            </a:r>
            <a:r>
              <a:rPr lang="en-US" altLang="zh-CN" sz="1800" b="1" dirty="0">
                <a:solidFill>
                  <a:schemeClr val="tx1"/>
                </a:solidFill>
              </a:rPr>
              <a:t>( </a:t>
            </a:r>
            <a:r>
              <a:rPr lang="en-US" altLang="zh-CN" sz="1800" b="1" i="1" dirty="0">
                <a:solidFill>
                  <a:schemeClr val="tx1"/>
                </a:solidFill>
              </a:rPr>
              <a:t>B</a:t>
            </a:r>
            <a:r>
              <a:rPr lang="en-US" altLang="zh-CN" sz="1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</a:t>
            </a:r>
            <a:r>
              <a:rPr lang="en-US" altLang="zh-CN" sz="1800" b="1" baseline="30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</a:rPr>
              <a:t>b</a:t>
            </a:r>
            <a:r>
              <a:rPr lang="en-US" altLang="zh-CN" sz="1800" b="1" dirty="0">
                <a:solidFill>
                  <a:schemeClr val="tx1"/>
                </a:solidFill>
              </a:rPr>
              <a:t>… </a:t>
            </a:r>
            <a:r>
              <a:rPr lang="zh-CN" altLang="en-US" sz="1800" b="1" dirty="0">
                <a:solidFill>
                  <a:schemeClr val="tx1"/>
                </a:solidFill>
              </a:rPr>
              <a:t>或 </a:t>
            </a:r>
            <a:r>
              <a:rPr lang="en-US" altLang="zh-CN" sz="1800" b="1" i="1" dirty="0">
                <a:solidFill>
                  <a:schemeClr val="tx1"/>
                </a:solidFill>
              </a:rPr>
              <a:t>B</a:t>
            </a:r>
            <a:r>
              <a:rPr lang="en-US" altLang="zh-CN" sz="1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</a:t>
            </a:r>
            <a:r>
              <a:rPr lang="en-US" altLang="zh-CN" sz="1800" b="1" baseline="30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1800" b="1" i="1" dirty="0" err="1">
                <a:solidFill>
                  <a:schemeClr val="tx1"/>
                </a:solidFill>
              </a:rPr>
              <a:t>Cb</a:t>
            </a:r>
            <a:r>
              <a:rPr lang="en-US" altLang="zh-CN" sz="1800" b="1" dirty="0">
                <a:solidFill>
                  <a:schemeClr val="tx1"/>
                </a:solidFill>
              </a:rPr>
              <a:t>… )</a:t>
            </a:r>
          </a:p>
          <a:p>
            <a:pPr marL="303213" lvl="1" indent="0" eaLnBrk="1" hangingPunct="1">
              <a:lnSpc>
                <a:spcPts val="2300"/>
              </a:lnSpc>
              <a:buClr>
                <a:schemeClr val="tx1"/>
              </a:buClr>
              <a:buFont typeface="Symbol" panose="05050102010706020507" pitchFamily="18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ts val="23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≯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→…</a:t>
            </a:r>
            <a:r>
              <a:rPr lang="en-US" altLang="zh-CN" sz="1800" b="1" i="1" dirty="0">
                <a:solidFill>
                  <a:schemeClr val="tx1"/>
                </a:solidFill>
              </a:rPr>
              <a:t>Bb</a:t>
            </a:r>
            <a:r>
              <a:rPr lang="en-US" altLang="zh-CN" sz="1800" b="1" dirty="0">
                <a:solidFill>
                  <a:schemeClr val="tx1"/>
                </a:solidFill>
              </a:rPr>
              <a:t>…∈</a:t>
            </a:r>
            <a:r>
              <a:rPr lang="en-US" altLang="zh-CN" sz="1800" b="1" i="1" dirty="0">
                <a:solidFill>
                  <a:schemeClr val="tx1"/>
                </a:solidFill>
              </a:rPr>
              <a:t>P</a:t>
            </a:r>
            <a:r>
              <a:rPr lang="zh-CN" altLang="en-US" sz="1800" b="1" dirty="0">
                <a:solidFill>
                  <a:schemeClr val="tx1"/>
                </a:solidFill>
              </a:rPr>
              <a:t>且</a:t>
            </a:r>
            <a:r>
              <a:rPr lang="en-US" altLang="zh-CN" sz="1800" b="1" dirty="0">
                <a:solidFill>
                  <a:schemeClr val="tx1"/>
                </a:solidFill>
              </a:rPr>
              <a:t>( </a:t>
            </a:r>
            <a:r>
              <a:rPr lang="en-US" altLang="zh-CN" sz="1800" b="1" i="1" dirty="0">
                <a:solidFill>
                  <a:schemeClr val="tx1"/>
                </a:solidFill>
              </a:rPr>
              <a:t>B</a:t>
            </a:r>
            <a:r>
              <a:rPr lang="en-US" altLang="zh-CN" sz="1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</a:t>
            </a:r>
            <a:r>
              <a:rPr lang="en-US" altLang="zh-CN" sz="1800" b="1" baseline="30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1800" b="1" dirty="0">
                <a:solidFill>
                  <a:schemeClr val="tx1"/>
                </a:solidFill>
              </a:rPr>
              <a:t>…</a:t>
            </a:r>
            <a:r>
              <a:rPr lang="en-US" altLang="zh-CN" sz="1800" b="1" i="1" dirty="0">
                <a:solidFill>
                  <a:schemeClr val="tx1"/>
                </a:solidFill>
              </a:rPr>
              <a:t>a </a:t>
            </a:r>
            <a:r>
              <a:rPr lang="zh-CN" altLang="en-US" sz="1800" b="1" dirty="0">
                <a:solidFill>
                  <a:schemeClr val="tx1"/>
                </a:solidFill>
              </a:rPr>
              <a:t>或 </a:t>
            </a:r>
            <a:r>
              <a:rPr lang="en-US" altLang="zh-CN" sz="1800" b="1" i="1" dirty="0">
                <a:solidFill>
                  <a:schemeClr val="tx1"/>
                </a:solidFill>
              </a:rPr>
              <a:t>B</a:t>
            </a:r>
            <a:r>
              <a:rPr lang="en-US" altLang="zh-CN" sz="1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</a:t>
            </a:r>
            <a:r>
              <a:rPr lang="en-US" altLang="zh-CN" sz="1800" b="1" baseline="30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1800" b="1" dirty="0">
                <a:solidFill>
                  <a:schemeClr val="tx1"/>
                </a:solidFill>
              </a:rPr>
              <a:t>…</a:t>
            </a:r>
            <a:r>
              <a:rPr lang="en-US" altLang="zh-CN" sz="1800" b="1" i="1" dirty="0" err="1">
                <a:solidFill>
                  <a:schemeClr val="tx1"/>
                </a:solidFill>
              </a:rPr>
              <a:t>aC</a:t>
            </a:r>
            <a:r>
              <a:rPr lang="en-US" altLang="zh-CN" sz="1800" b="1" i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) </a:t>
            </a:r>
          </a:p>
          <a:p>
            <a:pPr lvl="1" eaLnBrk="1" hangingPunct="1">
              <a:lnSpc>
                <a:spcPts val="23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3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与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无关</a:t>
            </a:r>
            <a:r>
              <a:rPr lang="en-US" altLang="zh-CN" sz="1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zh-CN" altLang="en-US" sz="1800" b="1" dirty="0">
                <a:solidFill>
                  <a:schemeClr val="tx1"/>
                </a:solidFill>
              </a:rPr>
              <a:t>与</a:t>
            </a:r>
            <a:r>
              <a:rPr lang="en-US" altLang="zh-CN" sz="1800" b="1" i="1" dirty="0">
                <a:solidFill>
                  <a:schemeClr val="tx1"/>
                </a:solidFill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</a:rPr>
              <a:t>在</a:t>
            </a:r>
            <a:r>
              <a:rPr lang="en-US" altLang="zh-CN" sz="1800" b="1" dirty="0">
                <a:solidFill>
                  <a:schemeClr val="tx1"/>
                </a:solidFill>
              </a:rPr>
              <a:t>G</a:t>
            </a:r>
            <a:r>
              <a:rPr lang="zh-CN" altLang="en-US" sz="1800" b="1" dirty="0">
                <a:solidFill>
                  <a:schemeClr val="tx1"/>
                </a:solidFill>
              </a:rPr>
              <a:t>的任何句型中都不相邻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5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zh-CN" sz="7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</a:rPr>
              <a:t>如果</a:t>
            </a:r>
            <a:r>
              <a:rPr lang="en-US" altLang="zh-CN" sz="2000" b="1" i="1" dirty="0">
                <a:solidFill>
                  <a:schemeClr val="tx1"/>
                </a:solidFill>
              </a:rPr>
              <a:t>G</a:t>
            </a:r>
            <a:r>
              <a:rPr lang="zh-CN" altLang="en-US" sz="2000" b="1" dirty="0">
                <a:solidFill>
                  <a:schemeClr val="tx1"/>
                </a:solidFill>
              </a:rPr>
              <a:t>的任何一对终结符</a:t>
            </a:r>
            <a:r>
              <a:rPr lang="en-US" altLang="zh-CN" sz="2000" b="1" i="1" dirty="0">
                <a:solidFill>
                  <a:schemeClr val="tx1"/>
                </a:solidFill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</a:rPr>
              <a:t>之间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只满足</a:t>
            </a:r>
            <a:r>
              <a:rPr lang="zh-CN" altLang="en-US" sz="2000" b="1" dirty="0">
                <a:solidFill>
                  <a:schemeClr val="tx1"/>
                </a:solidFill>
              </a:rPr>
              <a:t>上述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某一种</a:t>
            </a:r>
            <a:r>
              <a:rPr lang="zh-CN" altLang="en-US" sz="2000" b="1" dirty="0">
                <a:solidFill>
                  <a:schemeClr val="tx1"/>
                </a:solidFill>
              </a:rPr>
              <a:t>关系，则称文法</a:t>
            </a:r>
            <a:r>
              <a:rPr lang="en-US" altLang="zh-CN" sz="2000" b="1" i="1" dirty="0">
                <a:solidFill>
                  <a:schemeClr val="tx1"/>
                </a:solidFill>
              </a:rPr>
              <a:t>G</a:t>
            </a:r>
            <a:r>
              <a:rPr lang="zh-CN" altLang="en-US" sz="2000" b="1" dirty="0">
                <a:solidFill>
                  <a:schemeClr val="tx1"/>
                </a:solidFill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算符优先文法</a:t>
            </a:r>
            <a:r>
              <a:rPr lang="zh-CN" altLang="en-US" sz="1600" b="1" dirty="0">
                <a:solidFill>
                  <a:schemeClr val="tx1"/>
                </a:solidFill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</a:rPr>
              <a:t>Operator Precedence Grammar</a:t>
            </a:r>
            <a:r>
              <a:rPr lang="zh-CN" altLang="en-US" sz="1600" b="1" dirty="0">
                <a:solidFill>
                  <a:schemeClr val="tx1"/>
                </a:solidFill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</a:rPr>
              <a:t>OPG</a:t>
            </a:r>
            <a:r>
              <a:rPr lang="zh-CN" altLang="en-US" sz="1600" b="1" dirty="0">
                <a:solidFill>
                  <a:schemeClr val="tx1"/>
                </a:solidFill>
              </a:rPr>
              <a:t>）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算符优先文法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0527" y="3498562"/>
            <a:ext cx="481171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LASTOP(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={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2778482"/>
            <a:ext cx="482441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FIRSTOP(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)={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081838" y="1635125"/>
            <a:ext cx="1770062" cy="1016000"/>
            <a:chOff x="7082135" y="1635646"/>
            <a:chExt cx="1770036" cy="1015663"/>
          </a:xfrm>
        </p:grpSpPr>
        <p:sp>
          <p:nvSpPr>
            <p:cNvPr id="107527" name="矩形 2"/>
            <p:cNvSpPr>
              <a:spLocks noChangeArrowheads="1"/>
            </p:cNvSpPr>
            <p:nvPr/>
          </p:nvSpPr>
          <p:spPr bwMode="auto">
            <a:xfrm>
              <a:off x="7082135" y="1635646"/>
              <a:ext cx="177003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 </a:t>
              </a:r>
              <a:r>
                <a:rPr lang="en-US" altLang="zh-CN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≡ 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  </a:t>
              </a:r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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 a </a:t>
              </a:r>
              <a:r>
                <a:rPr lang="en-US" altLang="zh-CN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≡ 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 </a:t>
              </a:r>
            </a:p>
            <a:p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r>
                <a:rPr lang="en-US" altLang="zh-CN" sz="2000" b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</a:t>
              </a:r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 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 </a:t>
              </a:r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r>
                <a:rPr lang="en-US" altLang="zh-CN" sz="2000" b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r>
                <a:rPr lang="en-US" altLang="zh-CN" sz="2000" b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r>
                <a:rPr lang="en-US" altLang="zh-CN" sz="20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 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 </a:t>
              </a:r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r>
                <a:rPr lang="en-US" altLang="zh-CN" sz="2000" b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</a:t>
              </a:r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7894923" y="1780061"/>
              <a:ext cx="73024" cy="215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883810" y="2067303"/>
              <a:ext cx="73024" cy="215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883810" y="2356132"/>
              <a:ext cx="73024" cy="215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2500313"/>
            <a:ext cx="4464050" cy="1955800"/>
          </a:xfrm>
        </p:spPr>
        <p:txBody>
          <a:bodyPr/>
          <a:lstStyle/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FIRSTOP(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E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+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*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FIRSTOP(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*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FIRSTOP(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(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LASTOP(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E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+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*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LASTOP(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*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LASTOP(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)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953000" y="1609725"/>
          <a:ext cx="3887784" cy="333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00113" y="1293813"/>
            <a:ext cx="2036762" cy="9239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577138" y="3476625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≡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32525" y="1974850"/>
            <a:ext cx="266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≮   ≮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227763" y="2355850"/>
            <a:ext cx="2659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≮   ≮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092950" y="2716213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092950" y="307657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00113" y="908050"/>
            <a:ext cx="1062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→$E$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8439150" y="4546600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≡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67338" y="1974850"/>
            <a:ext cx="4413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zh-CN" altLang="en-US" sz="600">
              <a:solidFill>
                <a:srgbClr val="0000FF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795963" y="1995488"/>
            <a:ext cx="4429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zh-CN" altLang="en-US" sz="600">
              <a:solidFill>
                <a:srgbClr val="0000FF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243638" y="2716213"/>
            <a:ext cx="4159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659563" y="2716213"/>
            <a:ext cx="41751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368925" y="3451225"/>
            <a:ext cx="351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≮   ≮   ≮ 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513638" y="1995488"/>
            <a:ext cx="4429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zh-CN" altLang="en-US" sz="600">
              <a:solidFill>
                <a:srgbClr val="0000FF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365750" y="4546600"/>
            <a:ext cx="307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 ≮   ≮  ≮   ≮          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8377238" y="1995488"/>
            <a:ext cx="4429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zh-CN" altLang="en-US" sz="600">
              <a:solidFill>
                <a:srgbClr val="0000FF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25225" y="12149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算符优先关系矩阵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7" grpId="0"/>
      <p:bldP spid="18" grpId="0"/>
      <p:bldP spid="19" grpId="0"/>
      <p:bldP spid="7" grpId="0"/>
      <p:bldP spid="21" grpId="0"/>
      <p:bldP spid="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算符优先分析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idx="1"/>
          </p:nvPr>
        </p:nvSpPr>
        <p:spPr>
          <a:xfrm>
            <a:off x="4234895" y="2378958"/>
            <a:ext cx="4805292" cy="268628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 	   +id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+id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id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    	       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44543"/>
              </p:ext>
            </p:extLst>
          </p:nvPr>
        </p:nvGraphicFramePr>
        <p:xfrm>
          <a:off x="143391" y="1667113"/>
          <a:ext cx="3887784" cy="333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767529" y="3534013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≡</a:t>
            </a: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22916" y="2032238"/>
            <a:ext cx="266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≮   ≮          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18154" y="2413238"/>
            <a:ext cx="2659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≮   ≮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283341" y="2773601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283341" y="3133963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629541" y="4603988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≡</a:t>
            </a:r>
            <a:endParaRPr lang="zh-CN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57729" y="2032238"/>
            <a:ext cx="4413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zh-CN" altLang="en-US" sz="600">
              <a:solidFill>
                <a:srgbClr val="0000FF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986354" y="2052876"/>
            <a:ext cx="4429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zh-CN" altLang="en-US" sz="600">
              <a:solidFill>
                <a:srgbClr val="0000FF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34029" y="2773601"/>
            <a:ext cx="4159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849954" y="2773601"/>
            <a:ext cx="41751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59316" y="3508613"/>
            <a:ext cx="351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≮   ≮   ≮ 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704029" y="2052876"/>
            <a:ext cx="4429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zh-CN" altLang="en-US" sz="600">
              <a:solidFill>
                <a:srgbClr val="0000FF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56141" y="4603988"/>
            <a:ext cx="307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≮   ≮   ≮  ≮   ≮          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567629" y="2052876"/>
            <a:ext cx="4429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zh-CN" altLang="en-US" sz="600">
              <a:solidFill>
                <a:srgbClr val="0000FF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</a:p>
          <a:p>
            <a:endParaRPr lang="en-US" altLang="zh-CN" sz="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5616" y="12723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算符优先关系矩阵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069078" y="123478"/>
            <a:ext cx="4074922" cy="13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问题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?</a:t>
            </a:r>
          </a:p>
          <a:p>
            <a:pPr lvl="1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不是严格最左归约</a:t>
            </a:r>
            <a:endParaRPr lang="en-US" altLang="zh-CN" sz="16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31841" y="673100"/>
            <a:ext cx="201622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21447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算符优先分析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idx="1"/>
          </p:nvPr>
        </p:nvSpPr>
        <p:spPr>
          <a:xfrm>
            <a:off x="4234895" y="2378958"/>
            <a:ext cx="4805292" cy="268628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 	   +id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+id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id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    	       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31841" y="673100"/>
            <a:ext cx="201622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069078" y="123478"/>
            <a:ext cx="4074922" cy="197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问题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?</a:t>
            </a:r>
          </a:p>
          <a:p>
            <a:pPr lvl="1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不是严格最左归约</a:t>
            </a:r>
            <a:endParaRPr lang="en-US" altLang="zh-CN" sz="16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有时未归约真正的句柄</a:t>
            </a:r>
            <a:endParaRPr lang="en-US" altLang="zh-CN" sz="16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归约的符号串有时与产生式右部不同</a:t>
            </a: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原因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?</a:t>
            </a:r>
          </a:p>
          <a:p>
            <a:pPr lvl="1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OPG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未定义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非终结符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之间的优先关系，不能识别由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单非终结符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组成的句柄</a:t>
            </a:r>
            <a:endParaRPr lang="en-US" altLang="zh-CN" sz="16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59626" y="1741769"/>
            <a:ext cx="1122359" cy="2342149"/>
            <a:chOff x="1659626" y="1741769"/>
            <a:chExt cx="1122359" cy="2342149"/>
          </a:xfrm>
        </p:grpSpPr>
        <p:cxnSp>
          <p:nvCxnSpPr>
            <p:cNvPr id="35" name="直接连接符 34"/>
            <p:cNvCxnSpPr/>
            <p:nvPr/>
          </p:nvCxnSpPr>
          <p:spPr bwMode="auto">
            <a:xfrm rot="5400000">
              <a:off x="2460938" y="2714402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25"/>
            <p:cNvSpPr>
              <a:spLocks noChangeArrowheads="1"/>
            </p:cNvSpPr>
            <p:nvPr/>
          </p:nvSpPr>
          <p:spPr bwMode="auto">
            <a:xfrm>
              <a:off x="2368654" y="273068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 rot="5400000">
              <a:off x="2472051" y="3187477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6"/>
            <p:cNvSpPr>
              <a:spLocks noChangeArrowheads="1"/>
            </p:cNvSpPr>
            <p:nvPr/>
          </p:nvSpPr>
          <p:spPr bwMode="auto">
            <a:xfrm>
              <a:off x="2368654" y="3214553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1926743" y="2156392"/>
              <a:ext cx="142875" cy="14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 rot="16200000" flipH="1">
              <a:off x="2376004" y="2173855"/>
              <a:ext cx="142875" cy="107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2140260" y="2227036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46"/>
            <p:cNvSpPr>
              <a:spLocks noChangeArrowheads="1"/>
            </p:cNvSpPr>
            <p:nvPr/>
          </p:nvSpPr>
          <p:spPr bwMode="auto">
            <a:xfrm>
              <a:off x="1709255" y="2246815"/>
              <a:ext cx="1072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    +   T 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087082" y="1741769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</a:t>
              </a:r>
              <a:endParaRPr lang="zh-CN" altLang="en-US" dirty="0"/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rot="5400000">
              <a:off x="1766978" y="3214435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25"/>
            <p:cNvSpPr>
              <a:spLocks noChangeArrowheads="1"/>
            </p:cNvSpPr>
            <p:nvPr/>
          </p:nvSpPr>
          <p:spPr bwMode="auto">
            <a:xfrm>
              <a:off x="1674694" y="3230717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 rot="5400000">
              <a:off x="1778091" y="3687510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46"/>
            <p:cNvSpPr>
              <a:spLocks noChangeArrowheads="1"/>
            </p:cNvSpPr>
            <p:nvPr/>
          </p:nvSpPr>
          <p:spPr bwMode="auto">
            <a:xfrm>
              <a:off x="1674694" y="3714586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 rot="5400000">
              <a:off x="1783287" y="2691127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25"/>
            <p:cNvSpPr>
              <a:spLocks noChangeArrowheads="1"/>
            </p:cNvSpPr>
            <p:nvPr/>
          </p:nvSpPr>
          <p:spPr bwMode="auto">
            <a:xfrm>
              <a:off x="1659626" y="2778482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308304" y="3600049"/>
            <a:ext cx="792088" cy="339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028383" y="4552503"/>
            <a:ext cx="1011803" cy="339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1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矩形 888834"/>
          <p:cNvSpPr/>
          <p:nvPr/>
        </p:nvSpPr>
        <p:spPr>
          <a:xfrm>
            <a:off x="6972119" y="2384852"/>
            <a:ext cx="210402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短语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576263" lvl="1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</a:p>
          <a:p>
            <a:pPr marL="576263" lvl="1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</a:p>
          <a:p>
            <a:pPr marL="576263" lvl="1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</a:p>
          <a:p>
            <a:pPr marL="576263" lvl="1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id </a:t>
            </a:r>
          </a:p>
          <a:p>
            <a:pPr marL="576263" lvl="1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+id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4393851" cy="3598863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素短语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Prime Phase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素短语是一个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短语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它至少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包含</a:t>
            </a:r>
            <a:r>
              <a:rPr lang="zh-CN" altLang="en-US" sz="2400" b="1" dirty="0">
                <a:solidFill>
                  <a:schemeClr val="tx1"/>
                </a:solidFill>
              </a:rPr>
              <a:t>一个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终结符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除自身外，不再包含其它含终结符的短语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最左素短语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LPP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算符优先分析过程中识别出来的“句柄”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5799" y="728988"/>
            <a:ext cx="201622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文法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id</a:t>
            </a:r>
          </a:p>
        </p:txBody>
      </p:sp>
      <p:grpSp>
        <p:nvGrpSpPr>
          <p:cNvPr id="888836" name="组合 888835"/>
          <p:cNvGrpSpPr/>
          <p:nvPr/>
        </p:nvGrpSpPr>
        <p:grpSpPr>
          <a:xfrm>
            <a:off x="4922810" y="2363495"/>
            <a:ext cx="1728192" cy="1802483"/>
            <a:chOff x="5220072" y="2211710"/>
            <a:chExt cx="1728192" cy="1802483"/>
          </a:xfrm>
        </p:grpSpPr>
        <p:cxnSp>
          <p:nvCxnSpPr>
            <p:cNvPr id="22" name="直接连接符 21"/>
            <p:cNvCxnSpPr/>
            <p:nvPr/>
          </p:nvCxnSpPr>
          <p:spPr bwMode="auto">
            <a:xfrm rot="5400000">
              <a:off x="5466134" y="3038798"/>
              <a:ext cx="142875" cy="14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 rot="16200000" flipH="1">
              <a:off x="5886747" y="3056261"/>
              <a:ext cx="142875" cy="107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5653485" y="3109442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5"/>
            <p:cNvSpPr>
              <a:spLocks noChangeArrowheads="1"/>
            </p:cNvSpPr>
            <p:nvPr/>
          </p:nvSpPr>
          <p:spPr bwMode="auto">
            <a:xfrm>
              <a:off x="5220072" y="3129221"/>
              <a:ext cx="10150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+  </a:t>
              </a: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endParaRPr lang="zh-CN" altLang="en-US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rot="5400000">
              <a:off x="5797277" y="3554438"/>
              <a:ext cx="142875" cy="14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 rot="16200000" flipH="1">
              <a:off x="6196779" y="3571901"/>
              <a:ext cx="142875" cy="107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 rot="5400000">
              <a:off x="6003898" y="3625082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46"/>
            <p:cNvSpPr>
              <a:spLocks noChangeArrowheads="1"/>
            </p:cNvSpPr>
            <p:nvPr/>
          </p:nvSpPr>
          <p:spPr bwMode="auto">
            <a:xfrm>
              <a:off x="5602037" y="3644861"/>
              <a:ext cx="10581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  </a:t>
              </a:r>
              <a:r>
                <a:rPr lang="zh-CN" altLang="en-US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*</a:t>
              </a: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F </a:t>
              </a:r>
              <a:endParaRPr lang="zh-CN" altLang="en-US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 rot="5400000">
              <a:off x="6660133" y="3105038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49"/>
            <p:cNvSpPr>
              <a:spLocks noChangeArrowheads="1"/>
            </p:cNvSpPr>
            <p:nvPr/>
          </p:nvSpPr>
          <p:spPr bwMode="auto">
            <a:xfrm>
              <a:off x="6572027" y="312281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i="1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 rot="5400000">
              <a:off x="5322466" y="3600014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54"/>
            <p:cNvSpPr>
              <a:spLocks noChangeArrowheads="1"/>
            </p:cNvSpPr>
            <p:nvPr/>
          </p:nvSpPr>
          <p:spPr bwMode="auto">
            <a:xfrm>
              <a:off x="5232773" y="3618097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i="1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连接符 37"/>
            <p:cNvCxnSpPr>
              <a:stCxn id="46" idx="2"/>
            </p:cNvCxnSpPr>
            <p:nvPr/>
          </p:nvCxnSpPr>
          <p:spPr bwMode="auto">
            <a:xfrm flipH="1">
              <a:off x="5811963" y="2557995"/>
              <a:ext cx="303385" cy="1363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 bwMode="auto">
            <a:xfrm>
              <a:off x="6278687" y="2551435"/>
              <a:ext cx="388519" cy="90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6157541" y="2622079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6"/>
            <p:cNvSpPr>
              <a:spLocks noChangeArrowheads="1"/>
            </p:cNvSpPr>
            <p:nvPr/>
          </p:nvSpPr>
          <p:spPr bwMode="auto">
            <a:xfrm>
              <a:off x="5594473" y="2641858"/>
              <a:ext cx="12923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     +      T </a:t>
              </a:r>
              <a:endParaRPr lang="zh-CN" altLang="en-US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9"/>
            <p:cNvSpPr>
              <a:spLocks noChangeArrowheads="1"/>
            </p:cNvSpPr>
            <p:nvPr/>
          </p:nvSpPr>
          <p:spPr bwMode="auto">
            <a:xfrm>
              <a:off x="6012160" y="2211710"/>
              <a:ext cx="206376" cy="3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rot="5400000">
              <a:off x="6660133" y="3625354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49"/>
            <p:cNvSpPr>
              <a:spLocks noChangeArrowheads="1"/>
            </p:cNvSpPr>
            <p:nvPr/>
          </p:nvSpPr>
          <p:spPr bwMode="auto">
            <a:xfrm>
              <a:off x="6572027" y="3643130"/>
              <a:ext cx="376237" cy="36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88833" name="矩形 888832"/>
          <p:cNvSpPr/>
          <p:nvPr/>
        </p:nvSpPr>
        <p:spPr>
          <a:xfrm>
            <a:off x="7884161" y="3025284"/>
            <a:ext cx="1224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（素短语）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84161" y="3601348"/>
            <a:ext cx="1224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（素短语）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72000" y="4139081"/>
            <a:ext cx="1107996" cy="1065607"/>
            <a:chOff x="4572000" y="4139081"/>
            <a:chExt cx="1107996" cy="1065607"/>
          </a:xfrm>
        </p:grpSpPr>
        <p:cxnSp>
          <p:nvCxnSpPr>
            <p:cNvPr id="888838" name="直接箭头连接符 888837"/>
            <p:cNvCxnSpPr>
              <a:stCxn id="888839" idx="0"/>
            </p:cNvCxnSpPr>
            <p:nvPr/>
          </p:nvCxnSpPr>
          <p:spPr>
            <a:xfrm flipH="1" flipV="1">
              <a:off x="5104788" y="4139081"/>
              <a:ext cx="0" cy="603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8839" name="矩形 888838"/>
            <p:cNvSpPr/>
            <p:nvPr/>
          </p:nvSpPr>
          <p:spPr>
            <a:xfrm>
              <a:off x="4572000" y="4743023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+mn-ea"/>
                  <a:ea typeface="+mn-ea"/>
                </a:rPr>
                <a:t>最左直接短语</a:t>
              </a:r>
              <a:endParaRPr lang="en-US" altLang="zh-CN" sz="1200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zh-CN" altLang="en-US" sz="1200" dirty="0">
                  <a:solidFill>
                    <a:srgbClr val="FF0000"/>
                  </a:solidFill>
                  <a:latin typeface="+mn-ea"/>
                  <a:ea typeface="+mn-ea"/>
                </a:rPr>
                <a:t>句柄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500015" y="1956505"/>
            <a:ext cx="2002008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句型：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+id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74077" y="4135876"/>
            <a:ext cx="954107" cy="668122"/>
            <a:chOff x="5274077" y="4063868"/>
            <a:chExt cx="954107" cy="668122"/>
          </a:xfrm>
        </p:grpSpPr>
        <p:cxnSp>
          <p:nvCxnSpPr>
            <p:cNvPr id="61" name="直接箭头连接符 60"/>
            <p:cNvCxnSpPr/>
            <p:nvPr/>
          </p:nvCxnSpPr>
          <p:spPr>
            <a:xfrm flipH="1" flipV="1">
              <a:off x="5796136" y="4188494"/>
              <a:ext cx="0" cy="2554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5274077" y="4454991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+mn-ea"/>
                  <a:ea typeface="+mn-ea"/>
                </a:rPr>
                <a:t>最左素短语</a:t>
              </a:r>
            </a:p>
          </p:txBody>
        </p:sp>
        <p:sp>
          <p:nvSpPr>
            <p:cNvPr id="3" name="右大括号 2"/>
            <p:cNvSpPr/>
            <p:nvPr/>
          </p:nvSpPr>
          <p:spPr>
            <a:xfrm rot="5400000">
              <a:off x="5700356" y="3817114"/>
              <a:ext cx="127667" cy="62117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7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8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88833" grpId="0"/>
      <p:bldP spid="55" grpId="0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4393851" cy="3598863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素短语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Prime Phase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素短语是一个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短语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它至少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包含</a:t>
            </a:r>
            <a:r>
              <a:rPr lang="zh-CN" altLang="en-US" sz="2400" b="1" dirty="0">
                <a:solidFill>
                  <a:schemeClr val="tx1"/>
                </a:solidFill>
              </a:rPr>
              <a:t>一个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终结符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除自身外，不再包含其它含终结符的短语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最左素短语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LPP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算符优先分析过程中识别出来的“句柄”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5799" y="728988"/>
            <a:ext cx="201622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id</a:t>
            </a:r>
          </a:p>
        </p:txBody>
      </p:sp>
      <p:sp>
        <p:nvSpPr>
          <p:cNvPr id="2" name="矩形 1"/>
          <p:cNvSpPr/>
          <p:nvPr/>
        </p:nvSpPr>
        <p:spPr>
          <a:xfrm>
            <a:off x="5500015" y="1956505"/>
            <a:ext cx="2002008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句型：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id+id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952335" y="627063"/>
            <a:ext cx="1122359" cy="2342149"/>
            <a:chOff x="1659626" y="1741769"/>
            <a:chExt cx="1122359" cy="2342149"/>
          </a:xfrm>
        </p:grpSpPr>
        <p:cxnSp>
          <p:nvCxnSpPr>
            <p:cNvPr id="42" name="直接连接符 41"/>
            <p:cNvCxnSpPr/>
            <p:nvPr/>
          </p:nvCxnSpPr>
          <p:spPr bwMode="auto">
            <a:xfrm rot="5400000">
              <a:off x="2460938" y="2714402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25"/>
            <p:cNvSpPr>
              <a:spLocks noChangeArrowheads="1"/>
            </p:cNvSpPr>
            <p:nvPr/>
          </p:nvSpPr>
          <p:spPr bwMode="auto">
            <a:xfrm>
              <a:off x="2368654" y="273068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 rot="5400000">
              <a:off x="2472051" y="3187477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6"/>
            <p:cNvSpPr>
              <a:spLocks noChangeArrowheads="1"/>
            </p:cNvSpPr>
            <p:nvPr/>
          </p:nvSpPr>
          <p:spPr bwMode="auto">
            <a:xfrm>
              <a:off x="2368654" y="3214553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rot="5400000">
              <a:off x="1926743" y="2156392"/>
              <a:ext cx="142875" cy="14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16200000" flipH="1">
              <a:off x="2376004" y="2173855"/>
              <a:ext cx="142875" cy="107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2140260" y="2227036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6"/>
            <p:cNvSpPr>
              <a:spLocks noChangeArrowheads="1"/>
            </p:cNvSpPr>
            <p:nvPr/>
          </p:nvSpPr>
          <p:spPr bwMode="auto">
            <a:xfrm>
              <a:off x="1709255" y="2246815"/>
              <a:ext cx="1072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    +   T 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87082" y="1741769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</a:t>
              </a:r>
              <a:endParaRPr lang="zh-CN" altLang="en-US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rot="5400000">
              <a:off x="1766978" y="3214435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25"/>
            <p:cNvSpPr>
              <a:spLocks noChangeArrowheads="1"/>
            </p:cNvSpPr>
            <p:nvPr/>
          </p:nvSpPr>
          <p:spPr bwMode="auto">
            <a:xfrm>
              <a:off x="1674694" y="3230717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rot="5400000">
              <a:off x="1778091" y="3687510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46"/>
            <p:cNvSpPr>
              <a:spLocks noChangeArrowheads="1"/>
            </p:cNvSpPr>
            <p:nvPr/>
          </p:nvSpPr>
          <p:spPr bwMode="auto">
            <a:xfrm>
              <a:off x="1674694" y="3714586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 rot="5400000">
              <a:off x="1783287" y="2691127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25"/>
            <p:cNvSpPr>
              <a:spLocks noChangeArrowheads="1"/>
            </p:cNvSpPr>
            <p:nvPr/>
          </p:nvSpPr>
          <p:spPr bwMode="auto">
            <a:xfrm>
              <a:off x="1659626" y="2778482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933835" y="2956086"/>
            <a:ext cx="445956" cy="517245"/>
            <a:chOff x="4572000" y="4502777"/>
            <a:chExt cx="445956" cy="517245"/>
          </a:xfrm>
        </p:grpSpPr>
        <p:cxnSp>
          <p:nvCxnSpPr>
            <p:cNvPr id="65" name="直接箭头连接符 64"/>
            <p:cNvCxnSpPr>
              <a:stCxn id="66" idx="0"/>
            </p:cNvCxnSpPr>
            <p:nvPr/>
          </p:nvCxnSpPr>
          <p:spPr>
            <a:xfrm flipV="1">
              <a:off x="4794978" y="4502777"/>
              <a:ext cx="0" cy="2402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4572000" y="4743023"/>
              <a:ext cx="4459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+mn-ea"/>
                  <a:ea typeface="+mn-ea"/>
                </a:rPr>
                <a:t>LPP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4701848" y="2485343"/>
            <a:ext cx="3974608" cy="26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剩余输入</a:t>
            </a:r>
            <a:r>
              <a:rPr lang="en-US" altLang="zh-CN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8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</a:t>
            </a:r>
            <a:r>
              <a:rPr lang="zh-CN" altLang="en-US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		       </a:t>
            </a:r>
            <a:r>
              <a:rPr lang="en-US" altLang="zh-CN" sz="1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</a:t>
            </a: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id 	          +id $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    +id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1800" b="1" i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→id</a:t>
            </a:r>
            <a:endParaRPr lang="en-US" altLang="zh-CN" sz="1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4393851" cy="3598863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素短语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Prime Phase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素短语是一个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短语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它至少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包含</a:t>
            </a:r>
            <a:r>
              <a:rPr lang="zh-CN" altLang="en-US" sz="2400" b="1" dirty="0">
                <a:solidFill>
                  <a:schemeClr val="tx1"/>
                </a:solidFill>
              </a:rPr>
              <a:t>一个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终结符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除自身外，不再包含其它含终结符的短语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最左素短语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LPP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算符优先分析过程中识别出来的“句柄”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5799" y="728988"/>
            <a:ext cx="201622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id</a:t>
            </a:r>
          </a:p>
        </p:txBody>
      </p:sp>
      <p:sp>
        <p:nvSpPr>
          <p:cNvPr id="2" name="矩形 1"/>
          <p:cNvSpPr/>
          <p:nvPr/>
        </p:nvSpPr>
        <p:spPr>
          <a:xfrm>
            <a:off x="5500015" y="1956505"/>
            <a:ext cx="2002008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句型：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id+id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952335" y="627063"/>
            <a:ext cx="1122359" cy="1858280"/>
            <a:chOff x="1659626" y="1741769"/>
            <a:chExt cx="1122359" cy="1858280"/>
          </a:xfrm>
        </p:grpSpPr>
        <p:cxnSp>
          <p:nvCxnSpPr>
            <p:cNvPr id="42" name="直接连接符 41"/>
            <p:cNvCxnSpPr/>
            <p:nvPr/>
          </p:nvCxnSpPr>
          <p:spPr bwMode="auto">
            <a:xfrm rot="5400000">
              <a:off x="2460938" y="2714402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25"/>
            <p:cNvSpPr>
              <a:spLocks noChangeArrowheads="1"/>
            </p:cNvSpPr>
            <p:nvPr/>
          </p:nvSpPr>
          <p:spPr bwMode="auto">
            <a:xfrm>
              <a:off x="2368654" y="273068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 rot="5400000">
              <a:off x="2472051" y="3187477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6"/>
            <p:cNvSpPr>
              <a:spLocks noChangeArrowheads="1"/>
            </p:cNvSpPr>
            <p:nvPr/>
          </p:nvSpPr>
          <p:spPr bwMode="auto">
            <a:xfrm>
              <a:off x="2368654" y="3214553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rot="5400000">
              <a:off x="1926743" y="2156392"/>
              <a:ext cx="142875" cy="14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16200000" flipH="1">
              <a:off x="2376004" y="2173855"/>
              <a:ext cx="142875" cy="107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2140260" y="2227036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6"/>
            <p:cNvSpPr>
              <a:spLocks noChangeArrowheads="1"/>
            </p:cNvSpPr>
            <p:nvPr/>
          </p:nvSpPr>
          <p:spPr bwMode="auto">
            <a:xfrm>
              <a:off x="1709255" y="2246815"/>
              <a:ext cx="1072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    +   T 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87082" y="1741769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rot="5400000">
              <a:off x="1766978" y="3214435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25"/>
            <p:cNvSpPr>
              <a:spLocks noChangeArrowheads="1"/>
            </p:cNvSpPr>
            <p:nvPr/>
          </p:nvSpPr>
          <p:spPr bwMode="auto">
            <a:xfrm>
              <a:off x="1674694" y="3230717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 rot="5400000">
              <a:off x="1783287" y="2691127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25"/>
            <p:cNvSpPr>
              <a:spLocks noChangeArrowheads="1"/>
            </p:cNvSpPr>
            <p:nvPr/>
          </p:nvSpPr>
          <p:spPr bwMode="auto">
            <a:xfrm>
              <a:off x="1659626" y="2778482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632703" y="2485343"/>
            <a:ext cx="445956" cy="517245"/>
            <a:chOff x="4572000" y="4502777"/>
            <a:chExt cx="445956" cy="517245"/>
          </a:xfrm>
        </p:grpSpPr>
        <p:cxnSp>
          <p:nvCxnSpPr>
            <p:cNvPr id="65" name="直接箭头连接符 64"/>
            <p:cNvCxnSpPr>
              <a:stCxn id="66" idx="0"/>
            </p:cNvCxnSpPr>
            <p:nvPr/>
          </p:nvCxnSpPr>
          <p:spPr>
            <a:xfrm flipV="1">
              <a:off x="4794978" y="4502777"/>
              <a:ext cx="0" cy="2402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4572000" y="4743023"/>
              <a:ext cx="4459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LPP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4701848" y="2485343"/>
            <a:ext cx="3974608" cy="26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剩余输入</a:t>
            </a:r>
            <a:r>
              <a:rPr lang="en-US" altLang="zh-CN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8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</a:t>
            </a:r>
            <a:r>
              <a:rPr lang="zh-CN" altLang="en-US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		       </a:t>
            </a:r>
            <a:r>
              <a:rPr lang="en-US" altLang="zh-CN" sz="1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</a:t>
            </a: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id 	          +id $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    +id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1800" b="1" i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→id</a:t>
            </a:r>
            <a:endParaRPr lang="en-US" altLang="zh-CN" sz="1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+               id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id           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 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1800" b="1" i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→id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endParaRPr lang="en-US" altLang="zh-CN" sz="2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表达式文法的</a:t>
            </a:r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SLR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graphicFrame>
        <p:nvGraphicFramePr>
          <p:cNvPr id="51202" name="表格 51201"/>
          <p:cNvGraphicFramePr/>
          <p:nvPr/>
        </p:nvGraphicFramePr>
        <p:xfrm>
          <a:off x="1763713" y="700088"/>
          <a:ext cx="5616575" cy="4378325"/>
        </p:xfrm>
        <a:graphic>
          <a:graphicData uri="http://schemas.openxmlformats.org/drawingml/2006/table">
            <a:tbl>
              <a:tblPr/>
              <a:tblGrid>
                <a:gridCol w="68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738">
                <a:tc rowSpan="2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</a:p>
                  </a:txBody>
                  <a:tcPr marL="91438" marR="91438" marT="34288" marB="3428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lang="zh-CN" altLang="en-US" sz="16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lang="zh-CN" altLang="en-US" sz="16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＋</a:t>
                      </a: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zh-CN" altLang="en-US" sz="1600" b="1"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（</a:t>
                      </a: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华文楷体" panose="02010600040101010101" pitchFamily="2" charset="-122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E</a:t>
                      </a:r>
                      <a:endParaRPr lang="zh-CN" altLang="en-US" sz="16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</a:t>
                      </a:r>
                      <a:endParaRPr lang="zh-CN" altLang="en-US" sz="16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lang="zh-CN" altLang="en-US" sz="1600" b="1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r>
                        <a:rPr lang="en-US" altLang="zh-CN" sz="16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s6</a:t>
                      </a:r>
                      <a:endParaRPr lang="zh-CN" altLang="en-US" sz="16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s7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r>
                        <a:rPr lang="en-US" altLang="zh-CN" sz="16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r6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r6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r6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r6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r>
                        <a:rPr lang="en-US" altLang="zh-CN" sz="16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s4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s6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s11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s7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88" marB="3428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4393851" cy="3598863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素短语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Prime Phase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素短语是一个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短语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它至少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包含</a:t>
            </a:r>
            <a:r>
              <a:rPr lang="zh-CN" altLang="en-US" sz="2400" b="1" dirty="0">
                <a:solidFill>
                  <a:schemeClr val="tx1"/>
                </a:solidFill>
              </a:rPr>
              <a:t>一个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终结符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除自身外，不再包含其它含终结符的短语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最左素短语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LPP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算符优先分析过程中识别出来的“句柄”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5799" y="728988"/>
            <a:ext cx="201622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id</a:t>
            </a:r>
          </a:p>
        </p:txBody>
      </p:sp>
      <p:sp>
        <p:nvSpPr>
          <p:cNvPr id="2" name="矩形 1"/>
          <p:cNvSpPr/>
          <p:nvPr/>
        </p:nvSpPr>
        <p:spPr>
          <a:xfrm>
            <a:off x="5500015" y="1956505"/>
            <a:ext cx="2002008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句型：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id+id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952335" y="627063"/>
            <a:ext cx="1122359" cy="1858280"/>
            <a:chOff x="1659626" y="1741769"/>
            <a:chExt cx="1122359" cy="1858280"/>
          </a:xfrm>
        </p:grpSpPr>
        <p:cxnSp>
          <p:nvCxnSpPr>
            <p:cNvPr id="42" name="直接连接符 41"/>
            <p:cNvCxnSpPr/>
            <p:nvPr/>
          </p:nvCxnSpPr>
          <p:spPr bwMode="auto">
            <a:xfrm rot="5400000">
              <a:off x="2460938" y="2714402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25"/>
            <p:cNvSpPr>
              <a:spLocks noChangeArrowheads="1"/>
            </p:cNvSpPr>
            <p:nvPr/>
          </p:nvSpPr>
          <p:spPr bwMode="auto">
            <a:xfrm>
              <a:off x="2368654" y="273068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rot="5400000">
              <a:off x="1926743" y="2156392"/>
              <a:ext cx="142875" cy="14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16200000" flipH="1">
              <a:off x="2376004" y="2173855"/>
              <a:ext cx="142875" cy="107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2140260" y="2227036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6"/>
            <p:cNvSpPr>
              <a:spLocks noChangeArrowheads="1"/>
            </p:cNvSpPr>
            <p:nvPr/>
          </p:nvSpPr>
          <p:spPr bwMode="auto">
            <a:xfrm>
              <a:off x="1709255" y="2246815"/>
              <a:ext cx="1072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    +   T 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87082" y="1741769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rot="5400000">
              <a:off x="1766978" y="3214435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25"/>
            <p:cNvSpPr>
              <a:spLocks noChangeArrowheads="1"/>
            </p:cNvSpPr>
            <p:nvPr/>
          </p:nvSpPr>
          <p:spPr bwMode="auto">
            <a:xfrm>
              <a:off x="1674694" y="3230717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 rot="5400000">
              <a:off x="1783287" y="2691127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25"/>
            <p:cNvSpPr>
              <a:spLocks noChangeArrowheads="1"/>
            </p:cNvSpPr>
            <p:nvPr/>
          </p:nvSpPr>
          <p:spPr bwMode="auto">
            <a:xfrm>
              <a:off x="1659626" y="2778482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dirty="0">
                <a:solidFill>
                  <a:prstClr val="black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4701848" y="2485343"/>
            <a:ext cx="3974608" cy="26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剩余输入</a:t>
            </a:r>
            <a:r>
              <a:rPr lang="en-US" altLang="zh-CN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8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</a:t>
            </a:r>
            <a:r>
              <a:rPr lang="zh-CN" altLang="en-US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		       </a:t>
            </a:r>
            <a:r>
              <a:rPr lang="en-US" altLang="zh-CN" sz="1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</a:t>
            </a: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id 	          +id $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    +id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1800" b="1" i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→id</a:t>
            </a:r>
            <a:endParaRPr lang="en-US" altLang="zh-CN" sz="1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+               id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id           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 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1800" b="1" i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→id</a:t>
            </a:r>
            <a:endParaRPr lang="en-US" altLang="zh-CN" sz="18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$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 	                 $ </a:t>
            </a:r>
            <a:r>
              <a:rPr lang="en-US" altLang="zh-CN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     </a:t>
            </a:r>
            <a:endParaRPr lang="en-US" altLang="zh-CN" sz="2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131860" y="2437547"/>
            <a:ext cx="768598" cy="668120"/>
            <a:chOff x="5453602" y="4063870"/>
            <a:chExt cx="768598" cy="668120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5854182" y="4188494"/>
              <a:ext cx="0" cy="2554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624250" y="4454991"/>
              <a:ext cx="4459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+mn-ea"/>
                  <a:ea typeface="+mn-ea"/>
                </a:rPr>
                <a:t>LPP</a:t>
              </a:r>
              <a:endParaRPr lang="zh-CN" altLang="en-US" sz="12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5400000">
              <a:off x="5788038" y="3729434"/>
              <a:ext cx="99726" cy="76859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5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483475" cy="3598863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 LPP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		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j+1  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∪{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},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某产生式右部：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j+1</a:t>
            </a:r>
          </a:p>
          <a:p>
            <a:pPr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由于算符优先分析法不能识别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单语法变量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组成的句柄，所以最后归约出的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分析树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和按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最左归约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形成的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分析树不同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，可以成其为“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语法树架子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应该把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LPP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归约为哪一个语法变量？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48516" y="2852379"/>
            <a:ext cx="1122359" cy="1881500"/>
            <a:chOff x="1659626" y="1800854"/>
            <a:chExt cx="1122359" cy="1881500"/>
          </a:xfrm>
        </p:grpSpPr>
        <p:cxnSp>
          <p:nvCxnSpPr>
            <p:cNvPr id="5" name="直接连接符 4"/>
            <p:cNvCxnSpPr/>
            <p:nvPr/>
          </p:nvCxnSpPr>
          <p:spPr bwMode="auto">
            <a:xfrm rot="5400000">
              <a:off x="2460938" y="2591578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25"/>
            <p:cNvSpPr>
              <a:spLocks noChangeArrowheads="1"/>
            </p:cNvSpPr>
            <p:nvPr/>
          </p:nvSpPr>
          <p:spPr bwMode="auto">
            <a:xfrm>
              <a:off x="2368654" y="259294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 rot="5400000">
              <a:off x="2472051" y="2951618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46"/>
            <p:cNvSpPr>
              <a:spLocks noChangeArrowheads="1"/>
            </p:cNvSpPr>
            <p:nvPr/>
          </p:nvSpPr>
          <p:spPr bwMode="auto">
            <a:xfrm>
              <a:off x="2368654" y="3024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rot="5400000">
              <a:off x="1926743" y="2156392"/>
              <a:ext cx="142875" cy="14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 rot="16200000" flipH="1">
              <a:off x="2376004" y="2173855"/>
              <a:ext cx="142875" cy="107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 rot="5400000">
              <a:off x="2140260" y="2227036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46"/>
            <p:cNvSpPr>
              <a:spLocks noChangeArrowheads="1"/>
            </p:cNvSpPr>
            <p:nvPr/>
          </p:nvSpPr>
          <p:spPr bwMode="auto">
            <a:xfrm>
              <a:off x="1709255" y="2232902"/>
              <a:ext cx="1072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    +   T 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87082" y="180085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</a:t>
              </a:r>
              <a:endParaRPr lang="zh-CN" altLang="en-US" dirty="0"/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 rot="5400000">
              <a:off x="1766978" y="2951618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5"/>
            <p:cNvSpPr>
              <a:spLocks noChangeArrowheads="1"/>
            </p:cNvSpPr>
            <p:nvPr/>
          </p:nvSpPr>
          <p:spPr bwMode="auto">
            <a:xfrm>
              <a:off x="1674694" y="295298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 rot="5400000">
              <a:off x="1778091" y="3311658"/>
              <a:ext cx="142875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46"/>
            <p:cNvSpPr>
              <a:spLocks noChangeArrowheads="1"/>
            </p:cNvSpPr>
            <p:nvPr/>
          </p:nvSpPr>
          <p:spPr bwMode="auto">
            <a:xfrm>
              <a:off x="1674694" y="3313022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rot="5400000">
              <a:off x="1783287" y="2591578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25"/>
            <p:cNvSpPr>
              <a:spLocks noChangeArrowheads="1"/>
            </p:cNvSpPr>
            <p:nvPr/>
          </p:nvSpPr>
          <p:spPr bwMode="auto">
            <a:xfrm>
              <a:off x="1659626" y="2592942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13937" y="2859782"/>
            <a:ext cx="1126847" cy="1161420"/>
            <a:chOff x="1659626" y="1800854"/>
            <a:chExt cx="1126847" cy="1161420"/>
          </a:xfrm>
        </p:grpSpPr>
        <p:cxnSp>
          <p:nvCxnSpPr>
            <p:cNvPr id="38" name="直接连接符 37"/>
            <p:cNvCxnSpPr/>
            <p:nvPr/>
          </p:nvCxnSpPr>
          <p:spPr bwMode="auto">
            <a:xfrm rot="5400000">
              <a:off x="2460938" y="2591578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25"/>
            <p:cNvSpPr>
              <a:spLocks noChangeArrowheads="1"/>
            </p:cNvSpPr>
            <p:nvPr/>
          </p:nvSpPr>
          <p:spPr bwMode="auto">
            <a:xfrm>
              <a:off x="2368654" y="2592942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 rot="5400000">
              <a:off x="1926743" y="2156392"/>
              <a:ext cx="142875" cy="14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 rot="16200000" flipH="1">
              <a:off x="2376004" y="2173855"/>
              <a:ext cx="142875" cy="107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 bwMode="auto">
            <a:xfrm rot="5400000">
              <a:off x="2140260" y="2227036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6"/>
            <p:cNvSpPr>
              <a:spLocks noChangeArrowheads="1"/>
            </p:cNvSpPr>
            <p:nvPr/>
          </p:nvSpPr>
          <p:spPr bwMode="auto">
            <a:xfrm>
              <a:off x="1709255" y="2232902"/>
              <a:ext cx="1077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F    +   F 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87082" y="180085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E</a:t>
              </a:r>
              <a:endParaRPr lang="zh-CN" altLang="en-US" dirty="0"/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rot="5400000">
              <a:off x="1783287" y="2591578"/>
              <a:ext cx="14287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>
              <a:off x="1659626" y="2592942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675835" y="46942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语法分析树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6113937" y="46942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语法树架子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53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483475" cy="3598863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优点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速度快得多（跳过了所有单语法变量产生式所对应的归约步骤）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缺点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有可能将本来不是句子的输入串误认为是句子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效率较低（需要不断确定分析栈中终结符的位置）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算符优先分析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vs.LR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分析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8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的算符优先矩阵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800" b="1" dirty="0">
              <a:solidFill>
                <a:srgbClr val="00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600" b="1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600" b="1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sz="16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600" b="1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 ∈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 do</a:t>
            </a:r>
          </a:p>
          <a:p>
            <a:pPr lvl="3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for 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:=1 to 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-1 do</a:t>
            </a:r>
            <a:endParaRPr lang="en-US" altLang="zh-CN" sz="1600" b="1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4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if (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) then 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]:=‘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≡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’</a:t>
            </a:r>
            <a:endParaRPr lang="en-US" altLang="zh-CN" b="1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4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else if ( </a:t>
            </a:r>
            <a:r>
              <a:rPr lang="en-US" altLang="zh-CN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-2 &amp;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i+2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) then M[X</a:t>
            </a:r>
            <a:r>
              <a:rPr lang="en-US" altLang="zh-CN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, X</a:t>
            </a:r>
            <a:r>
              <a:rPr lang="en-US" altLang="zh-CN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i+2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 ]:=‘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≡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’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altLang="zh-CN" b="1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4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else if (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) then for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∈FIRSTOP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(X</a:t>
            </a:r>
            <a:r>
              <a:rPr lang="en-US" altLang="zh-CN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) do M[X</a:t>
            </a:r>
            <a:r>
              <a:rPr lang="en-US" altLang="zh-CN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, a]:=‘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’ </a:t>
            </a:r>
          </a:p>
          <a:p>
            <a:pPr lvl="4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else if (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 ) then for 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∈LASTOP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(X</a:t>
            </a:r>
            <a:r>
              <a:rPr lang="en-US" altLang="zh-CN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)do M[a, X</a:t>
            </a:r>
            <a:r>
              <a:rPr lang="en-US" altLang="zh-CN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 ]:=‘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≯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’</a:t>
            </a:r>
            <a:endParaRPr lang="en-US" altLang="zh-CN" b="1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算符优先关系矩阵的构造算法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66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1013" y="857250"/>
                <a:ext cx="8162925" cy="3598863"/>
              </a:xfrm>
            </p:spPr>
            <p:txBody>
              <a:bodyPr/>
              <a:lstStyle/>
              <a:p>
                <a:pPr eaLnBrk="1" hangingPunct="1">
                  <a:lnSpc>
                    <a:spcPts val="3500"/>
                  </a:lnSpc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若有产生式</a:t>
                </a:r>
                <a:r>
                  <a:rPr lang="en-US" altLang="zh-CN" b="1" i="1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→</a:t>
                </a:r>
                <a:r>
                  <a:rPr lang="en-US" altLang="zh-CN" b="1" i="1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…</a:t>
                </a: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或</a:t>
                </a:r>
                <a:r>
                  <a:rPr lang="en-US" altLang="zh-CN" b="1" i="1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→</a:t>
                </a:r>
                <a:r>
                  <a:rPr lang="en-US" altLang="zh-CN" b="1" i="1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…</a:t>
                </a: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，则有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∈ FIRSTOP(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</a:t>
                </a:r>
                <a:endParaRPr lang="en-US" altLang="zh-CN" b="1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ts val="3500"/>
                  </a:lnSpc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若有产生式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→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…</a:t>
                </a: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，则有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FIRSTOP(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FIRSTOP(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eaLnBrk="1" hangingPunct="1">
                  <a:lnSpc>
                    <a:spcPts val="3500"/>
                  </a:lnSpc>
                  <a:buClrTx/>
                  <a:buFont typeface="Wingdings" panose="05000000000000000000" pitchFamily="2" charset="2"/>
                  <a:buChar char="Ø"/>
                </a:pPr>
                <a:endParaRPr lang="en-US" altLang="zh-CN" sz="100" b="1" i="1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3500"/>
                  </a:lnSpc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𝒕𝒓𝒖𝒆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𝑭𝑰𝑹𝑺𝑻𝑶𝑷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𝒇𝒂𝒍𝒔𝒆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𝒆𝒍𝒔𝒆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ts val="3500"/>
                  </a:lnSpc>
                  <a:buClrTx/>
                  <a:buFont typeface="Wingdings" panose="05000000000000000000" pitchFamily="2" charset="2"/>
                  <a:buChar char="Ø"/>
                </a:pPr>
                <a:endParaRPr lang="en-US" altLang="zh-CN" b="1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ts val="3500"/>
                  </a:lnSpc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若有产生式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→…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或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→… </a:t>
                </a:r>
                <a:r>
                  <a:rPr lang="en-US" altLang="zh-CN" b="1" i="1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bC</a:t>
                </a: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，则有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∈ LASTOP(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</a:t>
                </a:r>
                <a:endParaRPr lang="en-US" altLang="zh-CN" b="1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ts val="3500"/>
                  </a:lnSpc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若有产生式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→…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zh-CN" altLang="en-US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，则有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LASTOP(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LASTOP(</a:t>
                </a:r>
                <a:r>
                  <a:rPr lang="en-US" altLang="zh-CN" b="1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</a:t>
                </a:r>
                <a:endParaRPr lang="en-US" altLang="zh-CN" b="1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66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13" y="857250"/>
                <a:ext cx="8162925" cy="3598863"/>
              </a:xfrm>
              <a:blipFill rotWithShape="0">
                <a:blip r:embed="rId3"/>
                <a:stretch>
                  <a:fillRect l="-1046" t="-20000" b="-30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LASTOP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5531147" cy="3598863"/>
          </a:xfrm>
        </p:spPr>
        <p:txBody>
          <a:bodyPr/>
          <a:lstStyle/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b="1" i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false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</a:t>
            </a:r>
            <a:r>
              <a:rPr lang="zh-CN" altLang="en-US" sz="1400" dirty="0">
                <a:solidFill>
                  <a:schemeClr val="tx1"/>
                </a:solidFill>
              </a:rPr>
              <a:t>或 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Ba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栈非空</a:t>
            </a:r>
            <a:r>
              <a:rPr lang="zh-CN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pop(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i="1" dirty="0">
                <a:solidFill>
                  <a:schemeClr val="tx1"/>
                </a:solidFill>
              </a:rPr>
              <a:t>B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</a:t>
            </a:r>
            <a:r>
              <a:rPr lang="en-US" altLang="zh-CN" sz="1400" dirty="0">
                <a:solidFill>
                  <a:schemeClr val="tx1"/>
                </a:solidFill>
              </a:rPr>
              <a:t> 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</a:t>
            </a:r>
            <a:r>
              <a:rPr lang="az-Cyrl-AZ" altLang="zh-CN" sz="1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Ф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if</a:t>
            </a:r>
            <a:r>
              <a:rPr lang="en-US" altLang="zh-CN" sz="1400" dirty="0">
                <a:solidFill>
                  <a:schemeClr val="tx1"/>
                </a:solidFill>
              </a:rPr>
              <a:t> F[A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∪{</a:t>
            </a:r>
            <a:r>
              <a:rPr lang="en-US" altLang="zh-CN" sz="1400" i="1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4048" y="771551"/>
            <a:ext cx="41399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procedure 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insert(</a:t>
            </a:r>
            <a:r>
              <a:rPr lang="en-US" altLang="zh-CN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/*</a:t>
            </a:r>
            <a:r>
              <a:rPr lang="en-US" altLang="zh-CN" sz="1600" dirty="0">
                <a:solidFill>
                  <a:schemeClr val="tx1"/>
                </a:solidFill>
              </a:rPr>
              <a:t> F[A, </a:t>
            </a:r>
            <a:r>
              <a:rPr lang="en-US" altLang="zh-CN" sz="1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chemeClr val="tx1"/>
                </a:solidFill>
              </a:rPr>
              <a:t>]</a:t>
            </a:r>
            <a:r>
              <a:rPr lang="zh-CN" altLang="en-US" sz="1600" dirty="0">
                <a:solidFill>
                  <a:schemeClr val="tx1"/>
                </a:solidFill>
              </a:rPr>
              <a:t>置为</a:t>
            </a:r>
            <a:r>
              <a:rPr lang="en-US" altLang="zh-CN" sz="1600" dirty="0">
                <a:solidFill>
                  <a:schemeClr val="tx1"/>
                </a:solidFill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</a:rPr>
              <a:t>并将其压入栈*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  </a:t>
            </a:r>
            <a:r>
              <a:rPr lang="en-US" altLang="zh-CN" sz="1400" b="1" dirty="0">
                <a:solidFill>
                  <a:schemeClr val="tx1"/>
                </a:solidFill>
              </a:rPr>
              <a:t>if not </a:t>
            </a:r>
            <a:r>
              <a:rPr lang="en-US" altLang="zh-CN" sz="1400" dirty="0">
                <a:solidFill>
                  <a:schemeClr val="tx1"/>
                </a:solidFill>
              </a:rPr>
              <a:t>F[A, 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true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push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end</a:t>
            </a:r>
          </a:p>
          <a:p>
            <a:pPr marL="0" indent="0" eaLnBrk="1" hangingPunct="1">
              <a:lnSpc>
                <a:spcPts val="17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60172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5531147" cy="3598863"/>
          </a:xfrm>
        </p:spPr>
        <p:txBody>
          <a:bodyPr/>
          <a:lstStyle/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b="1" i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false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</a:t>
            </a:r>
            <a:r>
              <a:rPr lang="zh-CN" altLang="en-US" sz="1400" dirty="0">
                <a:solidFill>
                  <a:schemeClr val="tx1"/>
                </a:solidFill>
              </a:rPr>
              <a:t>或 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Ba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栈非空</a:t>
            </a:r>
            <a:r>
              <a:rPr lang="zh-CN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pop(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i="1" dirty="0">
                <a:solidFill>
                  <a:schemeClr val="tx1"/>
                </a:solidFill>
              </a:rPr>
              <a:t>B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</a:t>
            </a:r>
            <a:r>
              <a:rPr lang="en-US" altLang="zh-CN" sz="1400" dirty="0">
                <a:solidFill>
                  <a:schemeClr val="tx1"/>
                </a:solidFill>
              </a:rPr>
              <a:t> 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</a:t>
            </a:r>
            <a:r>
              <a:rPr lang="az-Cyrl-AZ" altLang="zh-CN" sz="1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Ф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if</a:t>
            </a:r>
            <a:r>
              <a:rPr lang="en-US" altLang="zh-CN" sz="1400" dirty="0">
                <a:solidFill>
                  <a:schemeClr val="tx1"/>
                </a:solidFill>
              </a:rPr>
              <a:t> F[A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∪{</a:t>
            </a:r>
            <a:r>
              <a:rPr lang="en-US" altLang="zh-CN" sz="1400" i="1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66558"/>
              </p:ext>
            </p:extLst>
          </p:nvPr>
        </p:nvGraphicFramePr>
        <p:xfrm>
          <a:off x="5600650" y="3527599"/>
          <a:ext cx="2592288" cy="147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55587" y="470604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32698" y="393320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20730" y="396552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55587" y="439169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08762" y="433659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355587" y="4083918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96794" y="432556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55587" y="3795886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84826" y="469663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355587" y="3507854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(F, (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832898" y="468560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55587" y="3219822"/>
            <a:ext cx="66242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(F, id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27551" y="1059582"/>
            <a:ext cx="20370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8168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5531147" cy="3598863"/>
          </a:xfrm>
        </p:spPr>
        <p:txBody>
          <a:bodyPr/>
          <a:lstStyle/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b="1" i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false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</a:t>
            </a:r>
            <a:r>
              <a:rPr lang="zh-CN" altLang="en-US" sz="1400" dirty="0">
                <a:solidFill>
                  <a:schemeClr val="tx1"/>
                </a:solidFill>
              </a:rPr>
              <a:t>或 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Ba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栈非空</a:t>
            </a:r>
            <a:r>
              <a:rPr lang="zh-CN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pop(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i="1" dirty="0">
                <a:solidFill>
                  <a:schemeClr val="tx1"/>
                </a:solidFill>
              </a:rPr>
              <a:t>B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</a:t>
            </a:r>
            <a:r>
              <a:rPr lang="en-US" altLang="zh-CN" sz="1400" dirty="0">
                <a:solidFill>
                  <a:schemeClr val="tx1"/>
                </a:solidFill>
              </a:rPr>
              <a:t> 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</a:t>
            </a:r>
            <a:r>
              <a:rPr lang="az-Cyrl-AZ" altLang="zh-CN" sz="1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Ф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if</a:t>
            </a:r>
            <a:r>
              <a:rPr lang="en-US" altLang="zh-CN" sz="1400" dirty="0">
                <a:solidFill>
                  <a:schemeClr val="tx1"/>
                </a:solidFill>
              </a:rPr>
              <a:t> F[A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∪{</a:t>
            </a:r>
            <a:r>
              <a:rPr lang="en-US" altLang="zh-CN" sz="1400" i="1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00650" y="3527599"/>
          <a:ext cx="2592288" cy="147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55587" y="470604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2698" y="393320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0730" y="396552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55587" y="439169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8762" y="433659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55587" y="4083918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6794" y="432556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5587" y="3795886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4826" y="469663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55587" y="3507854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(F, (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32898" y="468560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55587" y="3219822"/>
            <a:ext cx="67306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id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0766" y="429994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27551" y="1059582"/>
            <a:ext cx="20370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126092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5531147" cy="3598863"/>
          </a:xfrm>
        </p:spPr>
        <p:txBody>
          <a:bodyPr/>
          <a:lstStyle/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b="1" i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false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</a:t>
            </a:r>
            <a:r>
              <a:rPr lang="zh-CN" altLang="en-US" sz="1400" dirty="0">
                <a:solidFill>
                  <a:schemeClr val="tx1"/>
                </a:solidFill>
              </a:rPr>
              <a:t>或 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Ba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栈非空</a:t>
            </a:r>
            <a:r>
              <a:rPr lang="zh-CN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pop(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i="1" dirty="0">
                <a:solidFill>
                  <a:schemeClr val="tx1"/>
                </a:solidFill>
              </a:rPr>
              <a:t>B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</a:t>
            </a:r>
            <a:r>
              <a:rPr lang="en-US" altLang="zh-CN" sz="1400" dirty="0">
                <a:solidFill>
                  <a:schemeClr val="tx1"/>
                </a:solidFill>
              </a:rPr>
              <a:t> 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</a:t>
            </a:r>
            <a:r>
              <a:rPr lang="az-Cyrl-AZ" altLang="zh-CN" sz="1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Ф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if</a:t>
            </a:r>
            <a:r>
              <a:rPr lang="en-US" altLang="zh-CN" sz="1400" dirty="0">
                <a:solidFill>
                  <a:schemeClr val="tx1"/>
                </a:solidFill>
              </a:rPr>
              <a:t> F[A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∪{</a:t>
            </a:r>
            <a:r>
              <a:rPr lang="en-US" altLang="zh-CN" sz="1400" i="1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00650" y="3527599"/>
          <a:ext cx="2592288" cy="147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55587" y="470604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2698" y="393320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0730" y="396552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55587" y="439169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8762" y="433659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55587" y="4083918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6794" y="432556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5587" y="3795886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4826" y="469663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55587" y="3507854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(F, (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32898" y="468560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55587" y="3219822"/>
            <a:ext cx="68640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id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0766" y="429994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12360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27551" y="1059582"/>
            <a:ext cx="20370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26053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5531147" cy="3598863"/>
          </a:xfrm>
        </p:spPr>
        <p:txBody>
          <a:bodyPr/>
          <a:lstStyle/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b="1" i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false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</a:t>
            </a:r>
            <a:r>
              <a:rPr lang="zh-CN" altLang="en-US" sz="1400" dirty="0">
                <a:solidFill>
                  <a:schemeClr val="tx1"/>
                </a:solidFill>
              </a:rPr>
              <a:t>或 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Ba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栈非空</a:t>
            </a:r>
            <a:r>
              <a:rPr lang="zh-CN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pop(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i="1" dirty="0">
                <a:solidFill>
                  <a:schemeClr val="tx1"/>
                </a:solidFill>
              </a:rPr>
              <a:t>B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</a:t>
            </a:r>
            <a:r>
              <a:rPr lang="en-US" altLang="zh-CN" sz="1400" dirty="0">
                <a:solidFill>
                  <a:schemeClr val="tx1"/>
                </a:solidFill>
              </a:rPr>
              <a:t> 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</a:t>
            </a:r>
            <a:r>
              <a:rPr lang="az-Cyrl-AZ" altLang="zh-CN" sz="1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Ф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if</a:t>
            </a:r>
            <a:r>
              <a:rPr lang="en-US" altLang="zh-CN" sz="1400" dirty="0">
                <a:solidFill>
                  <a:schemeClr val="tx1"/>
                </a:solidFill>
              </a:rPr>
              <a:t> F[A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∪{</a:t>
            </a:r>
            <a:r>
              <a:rPr lang="en-US" altLang="zh-CN" sz="1400" i="1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00650" y="3527599"/>
          <a:ext cx="2592288" cy="147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55587" y="470604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2698" y="393320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0730" y="396552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55587" y="439169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8762" y="433659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55587" y="4083918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6794" y="432556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5587" y="3795886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4826" y="469663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55587" y="3507854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(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32898" y="468560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0766" y="429994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12360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82694" y="431097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27551" y="1059582"/>
            <a:ext cx="20370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19585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9363" y="500063"/>
            <a:ext cx="2425700" cy="923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i="1">
                <a:latin typeface="Times New Roman" panose="02020603050405020304" pitchFamily="18" charset="0"/>
              </a:rPr>
              <a:t>FOLLOW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S′ </a:t>
            </a:r>
            <a:r>
              <a:rPr lang="en-US" altLang="zh-CN" b="1">
                <a:latin typeface="Times New Roman" panose="02020603050405020304" pitchFamily="18" charset="0"/>
              </a:rPr>
              <a:t>)={ 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altLang="zh-CN" b="1" i="1">
                <a:latin typeface="Times New Roman" panose="02020603050405020304" pitchFamily="18" charset="0"/>
              </a:rPr>
              <a:t>FOLLOW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)={ 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b </a:t>
            </a:r>
            <a:r>
              <a:rPr lang="en-US" altLang="zh-CN" b="1">
                <a:latin typeface="Times New Roman" panose="02020603050405020304" pitchFamily="18" charset="0"/>
              </a:rPr>
              <a:t>} </a:t>
            </a:r>
            <a:br>
              <a:rPr lang="en-US" altLang="zh-CN" b="1">
                <a:latin typeface="Times New Roman" panose="02020603050405020304" pitchFamily="18" charset="0"/>
              </a:rPr>
            </a:br>
            <a:r>
              <a:rPr lang="en-US" altLang="zh-CN" b="1" i="1">
                <a:latin typeface="Times New Roman" panose="02020603050405020304" pitchFamily="18" charset="0"/>
              </a:rPr>
              <a:t>FOLLOW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)={ </a:t>
            </a:r>
            <a:r>
              <a:rPr lang="en-US" altLang="zh-CN" b="1" i="1">
                <a:latin typeface="Times New Roman" panose="02020603050405020304" pitchFamily="18" charset="0"/>
              </a:rPr>
              <a:t>d </a:t>
            </a:r>
            <a:r>
              <a:rPr lang="en-US" altLang="zh-CN" b="1">
                <a:latin typeface="Times New Roman" panose="02020603050405020304" pitchFamily="18" charset="0"/>
              </a:rPr>
              <a:t>}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2293" name="矩形 7"/>
          <p:cNvSpPr>
            <a:spLocks noChangeArrowheads="1"/>
          </p:cNvSpPr>
          <p:nvPr/>
        </p:nvSpPr>
        <p:spPr bwMode="auto">
          <a:xfrm>
            <a:off x="2071688" y="214313"/>
            <a:ext cx="1441450" cy="175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latin typeface="楷体" pitchFamily="49" charset="-122"/>
                <a:ea typeface="楷体" pitchFamily="49" charset="-122"/>
                <a:cs typeface="华文楷体" pitchFamily="2" charset="-122"/>
              </a:rPr>
              <a:t>文法</a:t>
            </a:r>
            <a:endParaRPr lang="zh-CN" altLang="zh-CN" b="1" noProof="1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(0)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S′</a:t>
            </a:r>
            <a:r>
              <a:rPr lang="en-US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→ </a:t>
            </a:r>
            <a:r>
              <a:rPr lang="en-US" altLang="zh-CN" b="1" i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T</a:t>
            </a:r>
            <a:r>
              <a:rPr lang="en-US" altLang="zh-CN" b="1" noProof="1"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 </a:t>
            </a:r>
            <a:br>
              <a:rPr lang="en-US" altLang="zh-CN" b="1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aBd</a:t>
            </a: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 →  </a:t>
            </a:r>
            <a:r>
              <a:rPr lang="el-GR" altLang="zh-CN" b="1" i="1" noProof="1">
                <a:latin typeface="Times New Roman" pitchFamily="18" charset="0"/>
                <a:cs typeface="Times New Roman" pitchFamily="18" charset="0"/>
              </a:rPr>
              <a:t>ε</a:t>
            </a:r>
            <a:br>
              <a:rPr lang="en-US" altLang="zh-CN" b="1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Tb</a:t>
            </a: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altLang="zh-CN" b="1" i="1" noProof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noProof="1">
                <a:latin typeface="Times New Roman" pitchFamily="18" charset="0"/>
                <a:cs typeface="Times New Roman" pitchFamily="18" charset="0"/>
              </a:rPr>
              <a:t> →  </a:t>
            </a:r>
            <a:r>
              <a:rPr lang="el-GR" altLang="zh-CN" b="1" i="1" noProof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l-GR" altLang="zh-CN" b="1" noProof="1">
                <a:latin typeface="Times New Roman" pitchFamily="18" charset="0"/>
                <a:cs typeface="Times New Roman" pitchFamily="18" charset="0"/>
              </a:rPr>
              <a:t> </a:t>
            </a:r>
            <a:endParaRPr lang="el-GR" altLang="en-US" b="1" noProof="1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343650" y="1071563"/>
            <a:ext cx="222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SLR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zh-CN" sz="25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  <a:endParaRPr lang="zh-CN" altLang="en-US" sz="25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3253" name="表格 53252"/>
          <p:cNvGraphicFramePr/>
          <p:nvPr/>
        </p:nvGraphicFramePr>
        <p:xfrm>
          <a:off x="5500688" y="1547813"/>
          <a:ext cx="3262313" cy="335756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3063">
                <a:tc rowSpan="2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</a:p>
                  </a:txBody>
                  <a:tcPr marL="91478" marR="91478" marT="34283" marB="3428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lang="zh-CN" altLang="en-US" sz="18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lang="zh-CN" altLang="en-US" sz="18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800" b="1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8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18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华文楷体" panose="02010600040101010101" pitchFamily="2" charset="-122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8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</a:t>
                      </a:r>
                      <a:endParaRPr lang="zh-CN" altLang="en-US" sz="18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800" b="1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s2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s2</a:t>
                      </a:r>
                      <a:r>
                        <a:rPr lang="en-US" altLang="zh-CN" sz="18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2D83F4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r4</a:t>
                      </a:r>
                      <a:endParaRPr lang="zh-CN" altLang="en-US" sz="1800" b="1">
                        <a:solidFill>
                          <a:srgbClr val="2D83F4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s5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s6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r1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r1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r3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78" marR="91478" marT="34283" marB="3428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4659" name="组合 29"/>
          <p:cNvGrpSpPr>
            <a:grpSpLocks/>
          </p:cNvGrpSpPr>
          <p:nvPr/>
        </p:nvGrpSpPr>
        <p:grpSpPr bwMode="auto">
          <a:xfrm>
            <a:off x="315913" y="1428750"/>
            <a:ext cx="4756150" cy="3500438"/>
            <a:chOff x="3586435" y="362157"/>
            <a:chExt cx="5349705" cy="4307728"/>
          </a:xfrm>
        </p:grpSpPr>
        <p:sp>
          <p:nvSpPr>
            <p:cNvPr id="24660" name="Line 18"/>
            <p:cNvSpPr>
              <a:spLocks noChangeShapeType="1"/>
            </p:cNvSpPr>
            <p:nvPr/>
          </p:nvSpPr>
          <p:spPr bwMode="auto">
            <a:xfrm>
              <a:off x="6944022" y="2961337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1" name="Line 18"/>
            <p:cNvSpPr>
              <a:spLocks noChangeShapeType="1"/>
            </p:cNvSpPr>
            <p:nvPr/>
          </p:nvSpPr>
          <p:spPr bwMode="auto">
            <a:xfrm>
              <a:off x="4872320" y="3890031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2" name="Line 18"/>
            <p:cNvSpPr>
              <a:spLocks noChangeShapeType="1"/>
            </p:cNvSpPr>
            <p:nvPr/>
          </p:nvSpPr>
          <p:spPr bwMode="auto">
            <a:xfrm>
              <a:off x="4872320" y="2961337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3" name="Line 18"/>
            <p:cNvSpPr>
              <a:spLocks noChangeShapeType="1"/>
            </p:cNvSpPr>
            <p:nvPr/>
          </p:nvSpPr>
          <p:spPr bwMode="auto">
            <a:xfrm>
              <a:off x="4872320" y="1675453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4" name="Text Box 14"/>
            <p:cNvSpPr txBox="1">
              <a:spLocks noChangeArrowheads="1"/>
            </p:cNvSpPr>
            <p:nvPr/>
          </p:nvSpPr>
          <p:spPr bwMode="auto">
            <a:xfrm>
              <a:off x="3586435" y="362157"/>
              <a:ext cx="1412422" cy="1629317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·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aBd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 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586435" y="2284517"/>
              <a:ext cx="1412422" cy="2385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T→a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Bd</a:t>
              </a:r>
            </a:p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 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Tb</a:t>
              </a:r>
            </a:p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 →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T→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aBd</a:t>
              </a:r>
            </a:p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T 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666" name="Text Box 14"/>
            <p:cNvSpPr txBox="1">
              <a:spLocks noChangeArrowheads="1"/>
            </p:cNvSpPr>
            <p:nvPr/>
          </p:nvSpPr>
          <p:spPr bwMode="auto">
            <a:xfrm>
              <a:off x="5657749" y="1325291"/>
              <a:ext cx="1262430" cy="871314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→ T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657749" y="2472064"/>
              <a:ext cx="1430278" cy="8713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T→aB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 d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657749" y="3614931"/>
              <a:ext cx="1285643" cy="8713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B→T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586214" y="2472064"/>
              <a:ext cx="1349926" cy="8713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T→aBd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586214" y="3622746"/>
              <a:ext cx="1191005" cy="8713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B→Tb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671" name="Line 18"/>
            <p:cNvSpPr>
              <a:spLocks noChangeShapeType="1"/>
            </p:cNvSpPr>
            <p:nvPr/>
          </p:nvSpPr>
          <p:spPr bwMode="auto">
            <a:xfrm>
              <a:off x="6944022" y="3890031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2" name="Line 18"/>
            <p:cNvSpPr>
              <a:spLocks noChangeShapeType="1"/>
            </p:cNvSpPr>
            <p:nvPr/>
          </p:nvSpPr>
          <p:spPr bwMode="auto">
            <a:xfrm flipH="1">
              <a:off x="4356007" y="2032501"/>
              <a:ext cx="0" cy="21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 21"/>
            <p:cNvSpPr/>
            <p:nvPr/>
          </p:nvSpPr>
          <p:spPr>
            <a:xfrm>
              <a:off x="4838151" y="2120413"/>
              <a:ext cx="357123" cy="377049"/>
            </a:xfrm>
            <a:custGeom>
              <a:avLst/>
              <a:gdLst>
                <a:gd name="connsiteX0" fmla="*/ 231006 w 495701"/>
                <a:gd name="connsiteY0" fmla="*/ 519764 h 519764"/>
                <a:gd name="connsiteX1" fmla="*/ 442762 w 495701"/>
                <a:gd name="connsiteY1" fmla="*/ 423511 h 519764"/>
                <a:gd name="connsiteX2" fmla="*/ 490888 w 495701"/>
                <a:gd name="connsiteY2" fmla="*/ 202130 h 519764"/>
                <a:gd name="connsiteX3" fmla="*/ 413886 w 495701"/>
                <a:gd name="connsiteY3" fmla="*/ 48126 h 519764"/>
                <a:gd name="connsiteX4" fmla="*/ 221381 w 495701"/>
                <a:gd name="connsiteY4" fmla="*/ 0 h 519764"/>
                <a:gd name="connsiteX5" fmla="*/ 77002 w 495701"/>
                <a:gd name="connsiteY5" fmla="*/ 48126 h 519764"/>
                <a:gd name="connsiteX6" fmla="*/ 0 w 495701"/>
                <a:gd name="connsiteY6" fmla="*/ 211756 h 51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701" h="519764">
                  <a:moveTo>
                    <a:pt x="231006" y="519764"/>
                  </a:moveTo>
                  <a:cubicBezTo>
                    <a:pt x="315227" y="498107"/>
                    <a:pt x="399448" y="476450"/>
                    <a:pt x="442762" y="423511"/>
                  </a:cubicBezTo>
                  <a:cubicBezTo>
                    <a:pt x="486076" y="370572"/>
                    <a:pt x="495701" y="264694"/>
                    <a:pt x="490888" y="202130"/>
                  </a:cubicBezTo>
                  <a:cubicBezTo>
                    <a:pt x="486075" y="139566"/>
                    <a:pt x="458804" y="81814"/>
                    <a:pt x="413886" y="48126"/>
                  </a:cubicBezTo>
                  <a:cubicBezTo>
                    <a:pt x="368968" y="14438"/>
                    <a:pt x="277528" y="0"/>
                    <a:pt x="221381" y="0"/>
                  </a:cubicBezTo>
                  <a:cubicBezTo>
                    <a:pt x="165234" y="0"/>
                    <a:pt x="113899" y="12833"/>
                    <a:pt x="77002" y="48126"/>
                  </a:cubicBezTo>
                  <a:cubicBezTo>
                    <a:pt x="40105" y="83419"/>
                    <a:pt x="20052" y="147587"/>
                    <a:pt x="0" y="211756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674" name="Text Box 4"/>
            <p:cNvSpPr txBox="1">
              <a:spLocks noChangeArrowheads="1"/>
            </p:cNvSpPr>
            <p:nvPr/>
          </p:nvSpPr>
          <p:spPr bwMode="auto">
            <a:xfrm>
              <a:off x="5086634" y="1241285"/>
              <a:ext cx="38106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675" name="Text Box 4"/>
            <p:cNvSpPr txBox="1">
              <a:spLocks noChangeArrowheads="1"/>
            </p:cNvSpPr>
            <p:nvPr/>
          </p:nvSpPr>
          <p:spPr bwMode="auto">
            <a:xfrm>
              <a:off x="5086634" y="3468592"/>
              <a:ext cx="38106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676" name="Text Box 4"/>
            <p:cNvSpPr txBox="1">
              <a:spLocks noChangeArrowheads="1"/>
            </p:cNvSpPr>
            <p:nvPr/>
          </p:nvSpPr>
          <p:spPr bwMode="auto">
            <a:xfrm>
              <a:off x="5086634" y="2539589"/>
              <a:ext cx="38106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677" name="Text Box 4"/>
            <p:cNvSpPr txBox="1">
              <a:spLocks noChangeArrowheads="1"/>
            </p:cNvSpPr>
            <p:nvPr/>
          </p:nvSpPr>
          <p:spPr bwMode="auto">
            <a:xfrm>
              <a:off x="5159539" y="1944588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678" name="Text Box 4"/>
            <p:cNvSpPr txBox="1">
              <a:spLocks noChangeArrowheads="1"/>
            </p:cNvSpPr>
            <p:nvPr/>
          </p:nvSpPr>
          <p:spPr bwMode="auto">
            <a:xfrm>
              <a:off x="3974940" y="1856675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679" name="Text Box 4"/>
            <p:cNvSpPr txBox="1">
              <a:spLocks noChangeArrowheads="1"/>
            </p:cNvSpPr>
            <p:nvPr/>
          </p:nvSpPr>
          <p:spPr bwMode="auto">
            <a:xfrm>
              <a:off x="7086898" y="2539589"/>
              <a:ext cx="38106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4680" name="Text Box 4"/>
            <p:cNvSpPr txBox="1">
              <a:spLocks noChangeArrowheads="1"/>
            </p:cNvSpPr>
            <p:nvPr/>
          </p:nvSpPr>
          <p:spPr bwMode="auto">
            <a:xfrm>
              <a:off x="7086898" y="3478619"/>
              <a:ext cx="38106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5531147" cy="3598863"/>
          </a:xfrm>
        </p:spPr>
        <p:txBody>
          <a:bodyPr/>
          <a:lstStyle/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b="1" i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false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</a:t>
            </a:r>
            <a:r>
              <a:rPr lang="zh-CN" altLang="en-US" sz="1400" dirty="0">
                <a:solidFill>
                  <a:schemeClr val="tx1"/>
                </a:solidFill>
              </a:rPr>
              <a:t>或 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Ba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栈非空</a:t>
            </a:r>
            <a:r>
              <a:rPr lang="zh-CN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pop(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i="1" dirty="0">
                <a:solidFill>
                  <a:schemeClr val="tx1"/>
                </a:solidFill>
              </a:rPr>
              <a:t>B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</a:t>
            </a:r>
            <a:r>
              <a:rPr lang="en-US" altLang="zh-CN" sz="1400" dirty="0">
                <a:solidFill>
                  <a:schemeClr val="tx1"/>
                </a:solidFill>
              </a:rPr>
              <a:t> 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</a:t>
            </a:r>
            <a:r>
              <a:rPr lang="az-Cyrl-AZ" altLang="zh-CN" sz="1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Ф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if</a:t>
            </a:r>
            <a:r>
              <a:rPr lang="en-US" altLang="zh-CN" sz="1400" dirty="0">
                <a:solidFill>
                  <a:schemeClr val="tx1"/>
                </a:solidFill>
              </a:rPr>
              <a:t> F[A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∪{</a:t>
            </a:r>
            <a:r>
              <a:rPr lang="en-US" altLang="zh-CN" sz="1400" i="1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00650" y="3527599"/>
          <a:ext cx="2592288" cy="147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55587" y="470604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2698" y="393320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0730" y="396552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55587" y="439169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8762" y="433659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55587" y="4083918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6794" y="432556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5587" y="3795886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4826" y="469663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55587" y="3507854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(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32898" y="468560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0766" y="429994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12360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82694" y="431097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2694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7551" y="1059582"/>
            <a:ext cx="20370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257146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5531147" cy="3598863"/>
          </a:xfrm>
        </p:spPr>
        <p:txBody>
          <a:bodyPr/>
          <a:lstStyle/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b="1" i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false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</a:t>
            </a:r>
            <a:r>
              <a:rPr lang="zh-CN" altLang="en-US" sz="1400" dirty="0">
                <a:solidFill>
                  <a:schemeClr val="tx1"/>
                </a:solidFill>
              </a:rPr>
              <a:t>或 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Ba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栈非空</a:t>
            </a:r>
            <a:r>
              <a:rPr lang="zh-CN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pop(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i="1" dirty="0">
                <a:solidFill>
                  <a:schemeClr val="tx1"/>
                </a:solidFill>
              </a:rPr>
              <a:t>B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</a:t>
            </a:r>
            <a:r>
              <a:rPr lang="en-US" altLang="zh-CN" sz="1400" dirty="0">
                <a:solidFill>
                  <a:schemeClr val="tx1"/>
                </a:solidFill>
              </a:rPr>
              <a:t> 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</a:t>
            </a:r>
            <a:r>
              <a:rPr lang="az-Cyrl-AZ" altLang="zh-CN" sz="1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Ф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if</a:t>
            </a:r>
            <a:r>
              <a:rPr lang="en-US" altLang="zh-CN" sz="1400" dirty="0">
                <a:solidFill>
                  <a:schemeClr val="tx1"/>
                </a:solidFill>
              </a:rPr>
              <a:t> F[A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∪{</a:t>
            </a:r>
            <a:r>
              <a:rPr lang="en-US" altLang="zh-CN" sz="1400" i="1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00650" y="3527599"/>
          <a:ext cx="2592288" cy="147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55587" y="470604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2698" y="393320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0730" y="396552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55587" y="439169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8762" y="433659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55587" y="4083918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6794" y="432556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5587" y="3795886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4826" y="469663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32898" y="468560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0766" y="429994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12360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82694" y="431097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2694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94662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7551" y="1059582"/>
            <a:ext cx="20370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291693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5531147" cy="3598863"/>
          </a:xfrm>
        </p:spPr>
        <p:txBody>
          <a:bodyPr/>
          <a:lstStyle/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=(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b="1" i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ts val="1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步骤：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begin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F[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]:= </a:t>
            </a:r>
            <a:r>
              <a:rPr lang="en-US" altLang="zh-CN" sz="1400" b="1" dirty="0">
                <a:solidFill>
                  <a:schemeClr val="tx1"/>
                </a:solidFill>
              </a:rPr>
              <a:t>false</a:t>
            </a:r>
            <a:endParaRPr lang="en-US" altLang="zh-CN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</a:t>
            </a:r>
            <a:r>
              <a:rPr lang="zh-CN" altLang="en-US" sz="1400" dirty="0">
                <a:solidFill>
                  <a:schemeClr val="tx1"/>
                </a:solidFill>
              </a:rPr>
              <a:t>或 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</a:rPr>
              <a:t>→</a:t>
            </a:r>
            <a:r>
              <a:rPr lang="en-US" altLang="zh-CN" sz="1400" i="1" dirty="0" err="1">
                <a:solidFill>
                  <a:schemeClr val="tx1"/>
                </a:solidFill>
              </a:rPr>
              <a:t>Ba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</a:rPr>
              <a:t>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栈非空</a:t>
            </a:r>
            <a:r>
              <a:rPr lang="zh-CN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pop(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i="1" dirty="0">
                <a:solidFill>
                  <a:schemeClr val="tx1"/>
                </a:solidFill>
              </a:rPr>
              <a:t>B</a:t>
            </a:r>
            <a:r>
              <a:rPr lang="en-US" altLang="zh-CN" sz="1400" dirty="0">
                <a:solidFill>
                  <a:schemeClr val="tx1"/>
                </a:solidFill>
              </a:rPr>
              <a:t>…∈</a:t>
            </a:r>
            <a:r>
              <a:rPr lang="en-US" altLang="zh-CN" sz="1400" i="1" dirty="0">
                <a:solidFill>
                  <a:schemeClr val="tx1"/>
                </a:solidFill>
              </a:rPr>
              <a:t>P </a:t>
            </a:r>
            <a:r>
              <a:rPr lang="en-US" altLang="zh-CN" sz="1400" b="1" dirty="0">
                <a:solidFill>
                  <a:schemeClr val="tx1"/>
                </a:solidFill>
              </a:rPr>
              <a:t>do</a:t>
            </a:r>
            <a:r>
              <a:rPr lang="en-US" altLang="zh-CN" sz="1400" dirty="0">
                <a:solidFill>
                  <a:schemeClr val="tx1"/>
                </a:solidFill>
              </a:rPr>
              <a:t> insert(</a:t>
            </a:r>
            <a:r>
              <a:rPr lang="en-US" altLang="zh-CN" sz="1400" dirty="0" err="1">
                <a:solidFill>
                  <a:schemeClr val="tx1"/>
                </a:solidFill>
              </a:rPr>
              <a:t>A,</a:t>
            </a:r>
            <a:r>
              <a:rPr lang="en-US" altLang="zh-CN" sz="1400" i="1" dirty="0" err="1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</a:t>
            </a:r>
            <a:r>
              <a:rPr lang="az-Cyrl-AZ" altLang="zh-CN" sz="1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Ф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27063" lvl="2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∈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begin</a:t>
            </a:r>
          </a:p>
          <a:p>
            <a:pPr marL="1233488" lvl="4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if</a:t>
            </a:r>
            <a:r>
              <a:rPr lang="en-US" altLang="zh-CN" sz="1400" dirty="0">
                <a:solidFill>
                  <a:schemeClr val="tx1"/>
                </a:solidFill>
              </a:rPr>
              <a:t> F[A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i="1" dirty="0">
                <a:solidFill>
                  <a:schemeClr val="tx1"/>
                </a:solidFill>
              </a:rPr>
              <a:t>a</a:t>
            </a:r>
            <a:r>
              <a:rPr lang="en-US" altLang="zh-CN" sz="1400" dirty="0">
                <a:solidFill>
                  <a:schemeClr val="tx1"/>
                </a:solidFill>
              </a:rPr>
              <a:t>] </a:t>
            </a:r>
            <a:r>
              <a:rPr lang="en-US" altLang="zh-CN" sz="1400" b="1" dirty="0">
                <a:solidFill>
                  <a:schemeClr val="tx1"/>
                </a:solidFill>
              </a:rPr>
              <a:t>then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):= FIRSTOP(</a:t>
            </a:r>
            <a:r>
              <a:rPr lang="en-US" altLang="zh-CN" sz="1400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∪{</a:t>
            </a:r>
            <a:r>
              <a:rPr lang="en-US" altLang="zh-CN" sz="1400" i="1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914400" lvl="3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</a:p>
          <a:p>
            <a:pPr marL="303213" lvl="1" indent="0" eaLnBrk="1" hangingPunct="1">
              <a:lnSpc>
                <a:spcPts val="1600"/>
              </a:lnSpc>
              <a:buClrTx/>
              <a:buNone/>
            </a:pPr>
            <a:r>
              <a:rPr lang="en-US" altLang="zh-CN" sz="14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FIRSTOP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的构造算法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00650" y="3527599"/>
          <a:ext cx="2592288" cy="147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55587" y="470604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2698" y="393320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0730" y="396552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55587" y="4391695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8762" y="433659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55587" y="4083918"/>
            <a:ext cx="64807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(E,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6794" y="432556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4826" y="469663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32898" y="468560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0766" y="429994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12360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82694" y="431097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2694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94662" y="393990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06630" y="395093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181048" y="2359426"/>
            <a:ext cx="3843002" cy="91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FIRSTOP( 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E 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+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*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FIRSTOP( 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*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FIRSTOP( </a:t>
            </a:r>
            <a:r>
              <a:rPr lang="en-US" altLang="zh-CN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 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= { (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矩形 27"/>
          <p:cNvSpPr/>
          <p:nvPr/>
        </p:nvSpPr>
        <p:spPr>
          <a:xfrm>
            <a:off x="5527551" y="1059582"/>
            <a:ext cx="20370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105215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3" grpId="1" animBg="1"/>
      <p:bldP spid="25" grpId="0"/>
      <p:bldP spid="2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为了节省存储空间，提高效率，通常用“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优先数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”来表示算符之间的优先关系。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用两个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优先函数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来代替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优先矩阵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表示算符的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栈内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优先数，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表示算符的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栈外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优先数</a:t>
            </a:r>
            <a:endParaRPr lang="en-US" altLang="zh-CN" sz="1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具体地，将每个终结符与两个整函数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的值相对应，使得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0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，则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)&lt;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≡ 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，则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)=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0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≯</a:t>
            </a:r>
            <a:r>
              <a:rPr lang="en-US" altLang="zh-CN" sz="20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，则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)&gt;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优先函数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15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3" name="表格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30956"/>
              </p:ext>
            </p:extLst>
          </p:nvPr>
        </p:nvGraphicFramePr>
        <p:xfrm>
          <a:off x="1295519" y="1667113"/>
          <a:ext cx="3887784" cy="333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1" name="组合 140"/>
          <p:cNvGrpSpPr/>
          <p:nvPr/>
        </p:nvGrpSpPr>
        <p:grpSpPr>
          <a:xfrm>
            <a:off x="1708269" y="2032238"/>
            <a:ext cx="3527425" cy="2971800"/>
            <a:chOff x="556141" y="2032238"/>
            <a:chExt cx="3527425" cy="2971800"/>
          </a:xfrm>
        </p:grpSpPr>
        <p:sp>
          <p:nvSpPr>
            <p:cNvPr id="224" name="矩形 223"/>
            <p:cNvSpPr>
              <a:spLocks noChangeArrowheads="1"/>
            </p:cNvSpPr>
            <p:nvPr/>
          </p:nvSpPr>
          <p:spPr bwMode="auto">
            <a:xfrm>
              <a:off x="2767529" y="3534013"/>
              <a:ext cx="33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≡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矩形 224"/>
            <p:cNvSpPr>
              <a:spLocks noChangeArrowheads="1"/>
            </p:cNvSpPr>
            <p:nvPr/>
          </p:nvSpPr>
          <p:spPr bwMode="auto">
            <a:xfrm>
              <a:off x="1422916" y="2032238"/>
              <a:ext cx="2660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≮   ≮          ≮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6" name="矩形 225"/>
            <p:cNvSpPr>
              <a:spLocks noChangeArrowheads="1"/>
            </p:cNvSpPr>
            <p:nvPr/>
          </p:nvSpPr>
          <p:spPr bwMode="auto">
            <a:xfrm>
              <a:off x="1418154" y="2413238"/>
              <a:ext cx="2659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≮   ≮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7" name="矩形 226"/>
            <p:cNvSpPr>
              <a:spLocks noChangeArrowheads="1"/>
            </p:cNvSpPr>
            <p:nvPr/>
          </p:nvSpPr>
          <p:spPr bwMode="auto">
            <a:xfrm>
              <a:off x="2283341" y="2773601"/>
              <a:ext cx="15113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8" name="矩形 227"/>
            <p:cNvSpPr>
              <a:spLocks noChangeArrowheads="1"/>
            </p:cNvSpPr>
            <p:nvPr/>
          </p:nvSpPr>
          <p:spPr bwMode="auto">
            <a:xfrm>
              <a:off x="2283341" y="3133963"/>
              <a:ext cx="15113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9" name="矩形 228"/>
            <p:cNvSpPr>
              <a:spLocks noChangeArrowheads="1"/>
            </p:cNvSpPr>
            <p:nvPr/>
          </p:nvSpPr>
          <p:spPr bwMode="auto">
            <a:xfrm>
              <a:off x="3629541" y="4603988"/>
              <a:ext cx="33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≡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0" name="矩形 229"/>
            <p:cNvSpPr>
              <a:spLocks noChangeArrowheads="1"/>
            </p:cNvSpPr>
            <p:nvPr/>
          </p:nvSpPr>
          <p:spPr bwMode="auto">
            <a:xfrm>
              <a:off x="557729" y="2032238"/>
              <a:ext cx="441325" cy="261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zh-CN" altLang="en-US" sz="600">
                <a:solidFill>
                  <a:srgbClr val="0000FF"/>
                </a:solidFill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1" name="矩形 230"/>
            <p:cNvSpPr>
              <a:spLocks noChangeArrowheads="1"/>
            </p:cNvSpPr>
            <p:nvPr/>
          </p:nvSpPr>
          <p:spPr bwMode="auto">
            <a:xfrm>
              <a:off x="986354" y="2052876"/>
              <a:ext cx="442912" cy="261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zh-CN" altLang="en-US" sz="600">
                <a:solidFill>
                  <a:srgbClr val="0000FF"/>
                </a:solidFill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2" name="矩形 231"/>
            <p:cNvSpPr>
              <a:spLocks noChangeArrowheads="1"/>
            </p:cNvSpPr>
            <p:nvPr/>
          </p:nvSpPr>
          <p:spPr bwMode="auto">
            <a:xfrm>
              <a:off x="1434029" y="2773601"/>
              <a:ext cx="415925" cy="187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3" name="矩形 232"/>
            <p:cNvSpPr>
              <a:spLocks noChangeArrowheads="1"/>
            </p:cNvSpPr>
            <p:nvPr/>
          </p:nvSpPr>
          <p:spPr bwMode="auto">
            <a:xfrm>
              <a:off x="1849954" y="2773601"/>
              <a:ext cx="417512" cy="187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4" name="矩形 233"/>
            <p:cNvSpPr>
              <a:spLocks noChangeArrowheads="1"/>
            </p:cNvSpPr>
            <p:nvPr/>
          </p:nvSpPr>
          <p:spPr bwMode="auto">
            <a:xfrm>
              <a:off x="559316" y="3508613"/>
              <a:ext cx="3517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≮   ≮   ≮  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" name="矩形 234"/>
            <p:cNvSpPr>
              <a:spLocks noChangeArrowheads="1"/>
            </p:cNvSpPr>
            <p:nvPr/>
          </p:nvSpPr>
          <p:spPr bwMode="auto">
            <a:xfrm>
              <a:off x="2704029" y="2052876"/>
              <a:ext cx="442912" cy="261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zh-CN" altLang="en-US" sz="600" dirty="0">
                <a:solidFill>
                  <a:srgbClr val="0000FF"/>
                </a:solidFill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 dirty="0">
                <a:solidFill>
                  <a:srgbClr val="0000FF"/>
                </a:solidFill>
              </a:endParaRPr>
            </a:p>
            <a:p>
              <a:endParaRPr lang="en-US" altLang="zh-CN" sz="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 dirty="0">
                <a:solidFill>
                  <a:srgbClr val="0000FF"/>
                </a:solidFill>
              </a:endParaRPr>
            </a:p>
            <a:p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36" name="矩形 235"/>
            <p:cNvSpPr>
              <a:spLocks noChangeArrowheads="1"/>
            </p:cNvSpPr>
            <p:nvPr/>
          </p:nvSpPr>
          <p:spPr bwMode="auto">
            <a:xfrm>
              <a:off x="556141" y="4603988"/>
              <a:ext cx="307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 ≮   ≮  ≮   ≮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" name="矩形 236"/>
            <p:cNvSpPr>
              <a:spLocks noChangeArrowheads="1"/>
            </p:cNvSpPr>
            <p:nvPr/>
          </p:nvSpPr>
          <p:spPr bwMode="auto">
            <a:xfrm>
              <a:off x="3567629" y="2052876"/>
              <a:ext cx="442912" cy="261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zh-CN" altLang="en-US" sz="600">
                <a:solidFill>
                  <a:srgbClr val="0000FF"/>
                </a:solidFill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238" name="矩形 237"/>
          <p:cNvSpPr/>
          <p:nvPr/>
        </p:nvSpPr>
        <p:spPr>
          <a:xfrm>
            <a:off x="2267744" y="12723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算符优先关系矩阵</a:t>
            </a:r>
          </a:p>
        </p:txBody>
      </p:sp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06854"/>
              </p:ext>
            </p:extLst>
          </p:nvPr>
        </p:nvGraphicFramePr>
        <p:xfrm>
          <a:off x="5644798" y="1664875"/>
          <a:ext cx="18238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7" name="矩形 116"/>
          <p:cNvSpPr/>
          <p:nvPr/>
        </p:nvSpPr>
        <p:spPr>
          <a:xfrm>
            <a:off x="6048970" y="12723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优先函数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22645" y="210541"/>
            <a:ext cx="20370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2500484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为了节省存储空间，提高效率，通常用“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优先数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”来表示算符之间的优先关系。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用两个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优先函数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来代替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优先矩阵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表示算符的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栈内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优先数， </a:t>
            </a:r>
            <a:r>
              <a:rPr lang="en-US" altLang="zh-CN" sz="1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表示算符的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栈外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优先数</a:t>
            </a:r>
            <a:endParaRPr lang="en-US" altLang="zh-CN" sz="1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具体地，将每个终结符与两个整函数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的值相对应，使得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0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≮</a:t>
            </a:r>
            <a:r>
              <a:rPr lang="en-US" altLang="zh-CN" sz="20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，则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)&lt;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≡ 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，则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)=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0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≯</a:t>
            </a:r>
            <a:r>
              <a:rPr lang="en-US" altLang="zh-CN" sz="20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，则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)&gt;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使用优先函数后，用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来寻找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LPP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尾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，用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来寻找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LPP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头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优先函数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40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598863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由于是用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整数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表达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优先级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的，而整数的大小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总是可以比较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的，这就使得原先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不具有优先关系的两个终结符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现在变成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可比较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的了。</a:t>
            </a: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不具有优先关系意味着它们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不能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按照相应的顺序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紧邻出现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，现在“变成可以比较的了”，因而将会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掩盖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输入串中的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这种错误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解决办法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通过检查栈顶符号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和输入符号</a:t>
            </a:r>
            <a:r>
              <a:rPr lang="en-US" altLang="zh-C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的具体内容来发现那些原先不可比较的情形</a:t>
            </a: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注意：并非所有的优先关系都能用优先函数来表示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优先函数的缺点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9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411467" cy="3598863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算法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优先函数的构造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输入：算符优先矩阵</a:t>
            </a:r>
            <a:endParaRPr kumimoji="1"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输出：表示输入矩阵的优先函数，或指出其不存在</a:t>
            </a:r>
            <a:endParaRPr kumimoji="1"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endParaRPr kumimoji="1"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1. 对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{$}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，建立以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为标记的顶点</a:t>
            </a:r>
            <a:endParaRPr kumimoji="1" lang="en-US" altLang="zh-CN" sz="1800" b="1" dirty="0">
              <a:solidFill>
                <a:schemeClr val="tx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{$}</a:t>
            </a:r>
          </a:p>
          <a:p>
            <a:pPr lvl="3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kumimoji="1" lang="en-US" altLang="en-US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≯</a:t>
            </a:r>
            <a:r>
              <a:rPr kumimoji="1" lang="en-US" altLang="en-US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kumimoji="1" lang="en-US" altLang="en-US" sz="18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≡</a:t>
            </a:r>
            <a:r>
              <a:rPr kumimoji="1"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18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，则从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至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画一条弧</a:t>
            </a:r>
            <a:endParaRPr kumimoji="1" lang="en-US" altLang="zh-CN" sz="1800" b="1" dirty="0">
              <a:solidFill>
                <a:schemeClr val="tx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kumimoji="1" lang="en-US" altLang="en-US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≮</a:t>
            </a:r>
            <a:r>
              <a:rPr kumimoji="1" lang="en-US" altLang="en-US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kumimoji="1" lang="en-US" altLang="en-US" sz="18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≡</a:t>
            </a:r>
            <a:r>
              <a:rPr kumimoji="1"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18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则从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至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画一条弧</a:t>
            </a:r>
            <a:endParaRPr kumimoji="1" lang="en-US" altLang="zh-CN" sz="1800" b="1" dirty="0">
              <a:solidFill>
                <a:schemeClr val="tx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zh-CN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若图中无环，则存在优先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函数，</a:t>
            </a:r>
            <a:r>
              <a:rPr kumimoji="1" lang="en-US" altLang="en-US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en-US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kumimoji="1" lang="en-US" altLang="en-US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kumimoji="1"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en-US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等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于从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1800" b="1" i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1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出发的最长路径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从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ea typeface="微软雅黑" pitchFamily="34" charset="-122"/>
                <a:cs typeface="Times New Roman" pitchFamily="18" charset="0"/>
              </a:rPr>
              <a:t>算符优先矩阵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构造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ea typeface="微软雅黑" pitchFamily="34" charset="-122"/>
                <a:cs typeface="Times New Roman" pitchFamily="18" charset="0"/>
              </a:rPr>
              <a:t>优先函数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的简单方法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9962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4211960" y="915566"/>
            <a:ext cx="4166934" cy="4045704"/>
            <a:chOff x="581851" y="939562"/>
            <a:chExt cx="4166934" cy="4045704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619672" y="987574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11407" y="939562"/>
              <a:ext cx="381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id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1619672" y="1496604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26635" y="1448592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1609752" y="2029493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23128" y="1981481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3"/>
            <p:cNvSpPr>
              <a:spLocks noChangeArrowheads="1"/>
            </p:cNvSpPr>
            <p:nvPr/>
          </p:nvSpPr>
          <p:spPr bwMode="auto">
            <a:xfrm>
              <a:off x="1614406" y="2562382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25377" y="2514370"/>
              <a:ext cx="343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/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597642" y="3042518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606208" y="3063076"/>
              <a:ext cx="348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88838" name="组合 888837"/>
            <p:cNvGrpSpPr/>
            <p:nvPr/>
          </p:nvGrpSpPr>
          <p:grpSpPr>
            <a:xfrm>
              <a:off x="1586972" y="3546286"/>
              <a:ext cx="360040" cy="369332"/>
              <a:chOff x="1587931" y="3593068"/>
              <a:chExt cx="360040" cy="369332"/>
            </a:xfrm>
          </p:grpSpPr>
          <p:sp>
            <p:nvSpPr>
              <p:cNvPr id="47" name="Oval 3"/>
              <p:cNvSpPr>
                <a:spLocks noChangeArrowheads="1"/>
              </p:cNvSpPr>
              <p:nvPr/>
            </p:nvSpPr>
            <p:spPr bwMode="auto">
              <a:xfrm>
                <a:off x="1587931" y="3641080"/>
                <a:ext cx="360040" cy="32132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594894" y="3593068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kumimoji="1"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en-US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-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1606208" y="4146078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632407" y="407407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Oval 3"/>
            <p:cNvSpPr>
              <a:spLocks noChangeArrowheads="1"/>
            </p:cNvSpPr>
            <p:nvPr/>
          </p:nvSpPr>
          <p:spPr bwMode="auto">
            <a:xfrm>
              <a:off x="1578551" y="4660255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72690" y="4612243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Oval 3"/>
            <p:cNvSpPr>
              <a:spLocks noChangeArrowheads="1"/>
            </p:cNvSpPr>
            <p:nvPr/>
          </p:nvSpPr>
          <p:spPr bwMode="auto">
            <a:xfrm>
              <a:off x="3600994" y="987574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573493" y="939562"/>
              <a:ext cx="420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id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Oval 3"/>
            <p:cNvSpPr>
              <a:spLocks noChangeArrowheads="1"/>
            </p:cNvSpPr>
            <p:nvPr/>
          </p:nvSpPr>
          <p:spPr bwMode="auto">
            <a:xfrm>
              <a:off x="3600994" y="1496604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27193" y="144859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Oval 3"/>
            <p:cNvSpPr>
              <a:spLocks noChangeArrowheads="1"/>
            </p:cNvSpPr>
            <p:nvPr/>
          </p:nvSpPr>
          <p:spPr bwMode="auto">
            <a:xfrm>
              <a:off x="3591074" y="2029493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621281" y="1981481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/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Oval 3"/>
            <p:cNvSpPr>
              <a:spLocks noChangeArrowheads="1"/>
            </p:cNvSpPr>
            <p:nvPr/>
          </p:nvSpPr>
          <p:spPr bwMode="auto">
            <a:xfrm>
              <a:off x="3595728" y="2562382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89868" y="251437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Oval 3"/>
            <p:cNvSpPr>
              <a:spLocks noChangeArrowheads="1"/>
            </p:cNvSpPr>
            <p:nvPr/>
          </p:nvSpPr>
          <p:spPr bwMode="auto">
            <a:xfrm>
              <a:off x="3578964" y="3111088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605163" y="306307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-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Oval 3"/>
            <p:cNvSpPr>
              <a:spLocks noChangeArrowheads="1"/>
            </p:cNvSpPr>
            <p:nvPr/>
          </p:nvSpPr>
          <p:spPr bwMode="auto">
            <a:xfrm>
              <a:off x="3569253" y="3641080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558583" y="3593068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Oval 3"/>
            <p:cNvSpPr>
              <a:spLocks noChangeArrowheads="1"/>
            </p:cNvSpPr>
            <p:nvPr/>
          </p:nvSpPr>
          <p:spPr bwMode="auto">
            <a:xfrm>
              <a:off x="3569253" y="4162528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576217" y="4114516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Oval 3"/>
            <p:cNvSpPr>
              <a:spLocks noChangeArrowheads="1"/>
            </p:cNvSpPr>
            <p:nvPr/>
          </p:nvSpPr>
          <p:spPr bwMode="auto">
            <a:xfrm>
              <a:off x="3578964" y="4663946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592339" y="461593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0" name="直接箭头连接符 29"/>
            <p:cNvCxnSpPr>
              <a:stCxn id="44" idx="6"/>
              <a:endCxn id="72" idx="1"/>
            </p:cNvCxnSpPr>
            <p:nvPr/>
          </p:nvCxnSpPr>
          <p:spPr>
            <a:xfrm>
              <a:off x="1957682" y="3203178"/>
              <a:ext cx="1600901" cy="57455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833" name="直接箭头连接符 888832"/>
            <p:cNvCxnSpPr/>
            <p:nvPr/>
          </p:nvCxnSpPr>
          <p:spPr>
            <a:xfrm>
              <a:off x="1757433" y="3363838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65" idx="2"/>
              <a:endCxn id="44" idx="6"/>
            </p:cNvCxnSpPr>
            <p:nvPr/>
          </p:nvCxnSpPr>
          <p:spPr>
            <a:xfrm flipH="1">
              <a:off x="1957682" y="2723042"/>
              <a:ext cx="1638046" cy="48013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1763688" y="2859782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8842" name="任意多边形 888841"/>
            <p:cNvSpPr/>
            <p:nvPr/>
          </p:nvSpPr>
          <p:spPr>
            <a:xfrm>
              <a:off x="1314244" y="1666875"/>
              <a:ext cx="314531" cy="1390650"/>
            </a:xfrm>
            <a:custGeom>
              <a:avLst/>
              <a:gdLst>
                <a:gd name="connsiteX0" fmla="*/ 276431 w 314531"/>
                <a:gd name="connsiteY0" fmla="*/ 0 h 1390650"/>
                <a:gd name="connsiteX1" fmla="*/ 206 w 314531"/>
                <a:gd name="connsiteY1" fmla="*/ 666750 h 1390650"/>
                <a:gd name="connsiteX2" fmla="*/ 314531 w 314531"/>
                <a:gd name="connsiteY2" fmla="*/ 139065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531" h="1390650">
                  <a:moveTo>
                    <a:pt x="276431" y="0"/>
                  </a:moveTo>
                  <a:cubicBezTo>
                    <a:pt x="135143" y="217487"/>
                    <a:pt x="-6144" y="434975"/>
                    <a:pt x="206" y="666750"/>
                  </a:cubicBezTo>
                  <a:cubicBezTo>
                    <a:pt x="6556" y="898525"/>
                    <a:pt x="160543" y="1144587"/>
                    <a:pt x="314531" y="139065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>
              <a:stCxn id="44" idx="6"/>
              <a:endCxn id="74" idx="2"/>
            </p:cNvCxnSpPr>
            <p:nvPr/>
          </p:nvCxnSpPr>
          <p:spPr>
            <a:xfrm>
              <a:off x="1957682" y="3203178"/>
              <a:ext cx="1611571" cy="112001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6" idx="2"/>
              <a:endCxn id="44" idx="7"/>
            </p:cNvCxnSpPr>
            <p:nvPr/>
          </p:nvCxnSpPr>
          <p:spPr>
            <a:xfrm flipH="1">
              <a:off x="1904955" y="1148234"/>
              <a:ext cx="1696039" cy="194134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3779912" y="3422640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65" idx="2"/>
              <a:endCxn id="47" idx="6"/>
            </p:cNvCxnSpPr>
            <p:nvPr/>
          </p:nvCxnSpPr>
          <p:spPr>
            <a:xfrm flipH="1">
              <a:off x="1947012" y="2723042"/>
              <a:ext cx="1648716" cy="103191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3779912" y="2918584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41" idx="6"/>
              <a:endCxn id="68" idx="1"/>
            </p:cNvCxnSpPr>
            <p:nvPr/>
          </p:nvCxnSpPr>
          <p:spPr>
            <a:xfrm>
              <a:off x="1974446" y="2723042"/>
              <a:ext cx="1657245" cy="43510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35" idx="6"/>
              <a:endCxn id="68" idx="1"/>
            </p:cNvCxnSpPr>
            <p:nvPr/>
          </p:nvCxnSpPr>
          <p:spPr>
            <a:xfrm>
              <a:off x="1979712" y="1657264"/>
              <a:ext cx="1651979" cy="150088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8855" name="任意多边形 888854"/>
            <p:cNvSpPr/>
            <p:nvPr/>
          </p:nvSpPr>
          <p:spPr>
            <a:xfrm>
              <a:off x="3927764" y="3262745"/>
              <a:ext cx="322250" cy="1080655"/>
            </a:xfrm>
            <a:custGeom>
              <a:avLst/>
              <a:gdLst>
                <a:gd name="connsiteX0" fmla="*/ 0 w 322250"/>
                <a:gd name="connsiteY0" fmla="*/ 0 h 1080655"/>
                <a:gd name="connsiteX1" fmla="*/ 322118 w 322250"/>
                <a:gd name="connsiteY1" fmla="*/ 592282 h 1080655"/>
                <a:gd name="connsiteX2" fmla="*/ 31172 w 322250"/>
                <a:gd name="connsiteY2" fmla="*/ 1080655 h 108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50" h="1080655">
                  <a:moveTo>
                    <a:pt x="0" y="0"/>
                  </a:moveTo>
                  <a:cubicBezTo>
                    <a:pt x="158461" y="206086"/>
                    <a:pt x="316923" y="412173"/>
                    <a:pt x="322118" y="592282"/>
                  </a:cubicBezTo>
                  <a:cubicBezTo>
                    <a:pt x="327313" y="772391"/>
                    <a:pt x="179242" y="926523"/>
                    <a:pt x="31172" y="1080655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856" name="任意多边形 888855"/>
            <p:cNvSpPr/>
            <p:nvPr/>
          </p:nvSpPr>
          <p:spPr>
            <a:xfrm>
              <a:off x="3948545" y="1143000"/>
              <a:ext cx="322176" cy="2026227"/>
            </a:xfrm>
            <a:custGeom>
              <a:avLst/>
              <a:gdLst>
                <a:gd name="connsiteX0" fmla="*/ 20782 w 322176"/>
                <a:gd name="connsiteY0" fmla="*/ 0 h 2026227"/>
                <a:gd name="connsiteX1" fmla="*/ 322119 w 322176"/>
                <a:gd name="connsiteY1" fmla="*/ 1080655 h 2026227"/>
                <a:gd name="connsiteX2" fmla="*/ 0 w 322176"/>
                <a:gd name="connsiteY2" fmla="*/ 2026227 h 202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176" h="2026227">
                  <a:moveTo>
                    <a:pt x="20782" y="0"/>
                  </a:moveTo>
                  <a:cubicBezTo>
                    <a:pt x="173182" y="371475"/>
                    <a:pt x="325583" y="742951"/>
                    <a:pt x="322119" y="1080655"/>
                  </a:cubicBezTo>
                  <a:cubicBezTo>
                    <a:pt x="318655" y="1418359"/>
                    <a:pt x="159327" y="1722293"/>
                    <a:pt x="0" y="2026227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箭头连接符 115"/>
            <p:cNvCxnSpPr>
              <a:stCxn id="38" idx="6"/>
              <a:endCxn id="71" idx="1"/>
            </p:cNvCxnSpPr>
            <p:nvPr/>
          </p:nvCxnSpPr>
          <p:spPr>
            <a:xfrm>
              <a:off x="1969792" y="2190153"/>
              <a:ext cx="1652188" cy="1497983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8859" name="任意多边形 888858"/>
            <p:cNvSpPr/>
            <p:nvPr/>
          </p:nvSpPr>
          <p:spPr>
            <a:xfrm>
              <a:off x="1340274" y="2192482"/>
              <a:ext cx="280708" cy="1454727"/>
            </a:xfrm>
            <a:custGeom>
              <a:avLst/>
              <a:gdLst>
                <a:gd name="connsiteX0" fmla="*/ 280708 w 280708"/>
                <a:gd name="connsiteY0" fmla="*/ 0 h 1454727"/>
                <a:gd name="connsiteX1" fmla="*/ 153 w 280708"/>
                <a:gd name="connsiteY1" fmla="*/ 561109 h 1454727"/>
                <a:gd name="connsiteX2" fmla="*/ 249535 w 280708"/>
                <a:gd name="connsiteY2" fmla="*/ 1454727 h 1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708" h="1454727">
                  <a:moveTo>
                    <a:pt x="280708" y="0"/>
                  </a:moveTo>
                  <a:cubicBezTo>
                    <a:pt x="143028" y="159327"/>
                    <a:pt x="5348" y="318655"/>
                    <a:pt x="153" y="561109"/>
                  </a:cubicBezTo>
                  <a:cubicBezTo>
                    <a:pt x="-5042" y="803563"/>
                    <a:pt x="122246" y="1129145"/>
                    <a:pt x="249535" y="1454727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箭头连接符 119"/>
            <p:cNvCxnSpPr>
              <a:stCxn id="38" idx="6"/>
              <a:endCxn id="65" idx="2"/>
            </p:cNvCxnSpPr>
            <p:nvPr/>
          </p:nvCxnSpPr>
          <p:spPr>
            <a:xfrm>
              <a:off x="1969792" y="2190153"/>
              <a:ext cx="1625936" cy="53288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1763688" y="2355726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1763688" y="1779662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38" idx="6"/>
              <a:endCxn id="74" idx="1"/>
            </p:cNvCxnSpPr>
            <p:nvPr/>
          </p:nvCxnSpPr>
          <p:spPr>
            <a:xfrm>
              <a:off x="1969792" y="2190153"/>
              <a:ext cx="1652188" cy="201943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56" idx="2"/>
              <a:endCxn id="38" idx="6"/>
            </p:cNvCxnSpPr>
            <p:nvPr/>
          </p:nvCxnSpPr>
          <p:spPr>
            <a:xfrm flipH="1">
              <a:off x="1969792" y="1148234"/>
              <a:ext cx="1631202" cy="104191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任意多边形 80"/>
            <p:cNvSpPr/>
            <p:nvPr/>
          </p:nvSpPr>
          <p:spPr>
            <a:xfrm>
              <a:off x="3958936" y="2182091"/>
              <a:ext cx="332509" cy="1548245"/>
            </a:xfrm>
            <a:custGeom>
              <a:avLst/>
              <a:gdLst>
                <a:gd name="connsiteX0" fmla="*/ 0 w 332509"/>
                <a:gd name="connsiteY0" fmla="*/ 0 h 1548245"/>
                <a:gd name="connsiteX1" fmla="*/ 332509 w 332509"/>
                <a:gd name="connsiteY1" fmla="*/ 872836 h 1548245"/>
                <a:gd name="connsiteX2" fmla="*/ 0 w 332509"/>
                <a:gd name="connsiteY2" fmla="*/ 1548245 h 154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09" h="1548245">
                  <a:moveTo>
                    <a:pt x="0" y="0"/>
                  </a:moveTo>
                  <a:cubicBezTo>
                    <a:pt x="166254" y="307397"/>
                    <a:pt x="332509" y="614795"/>
                    <a:pt x="332509" y="872836"/>
                  </a:cubicBezTo>
                  <a:cubicBezTo>
                    <a:pt x="332509" y="1130877"/>
                    <a:pt x="166254" y="1339561"/>
                    <a:pt x="0" y="1548245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箭头连接符 131"/>
            <p:cNvCxnSpPr>
              <a:stCxn id="62" idx="2"/>
              <a:endCxn id="47" idx="7"/>
            </p:cNvCxnSpPr>
            <p:nvPr/>
          </p:nvCxnSpPr>
          <p:spPr>
            <a:xfrm flipH="1">
              <a:off x="1894285" y="2190153"/>
              <a:ext cx="1696789" cy="145120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3779912" y="2355726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62" idx="2"/>
              <a:endCxn id="41" idx="7"/>
            </p:cNvCxnSpPr>
            <p:nvPr/>
          </p:nvCxnSpPr>
          <p:spPr>
            <a:xfrm flipH="1">
              <a:off x="1921719" y="2190153"/>
              <a:ext cx="1669355" cy="419285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任意多边形 87"/>
            <p:cNvSpPr/>
            <p:nvPr/>
          </p:nvSpPr>
          <p:spPr>
            <a:xfrm>
              <a:off x="3906982" y="2150918"/>
              <a:ext cx="517112" cy="2067791"/>
            </a:xfrm>
            <a:custGeom>
              <a:avLst/>
              <a:gdLst>
                <a:gd name="connsiteX0" fmla="*/ 31173 w 436514"/>
                <a:gd name="connsiteY0" fmla="*/ 0 h 2067791"/>
                <a:gd name="connsiteX1" fmla="*/ 436418 w 436514"/>
                <a:gd name="connsiteY1" fmla="*/ 1205346 h 2067791"/>
                <a:gd name="connsiteX2" fmla="*/ 0 w 436514"/>
                <a:gd name="connsiteY2" fmla="*/ 2067791 h 206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514" h="2067791">
                  <a:moveTo>
                    <a:pt x="31173" y="0"/>
                  </a:moveTo>
                  <a:cubicBezTo>
                    <a:pt x="236393" y="430357"/>
                    <a:pt x="441613" y="860714"/>
                    <a:pt x="436418" y="1205346"/>
                  </a:cubicBezTo>
                  <a:cubicBezTo>
                    <a:pt x="431223" y="1549978"/>
                    <a:pt x="215611" y="1808884"/>
                    <a:pt x="0" y="2067791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 90"/>
            <p:cNvSpPr/>
            <p:nvPr/>
          </p:nvSpPr>
          <p:spPr>
            <a:xfrm>
              <a:off x="3948545" y="1163782"/>
              <a:ext cx="405291" cy="945573"/>
            </a:xfrm>
            <a:custGeom>
              <a:avLst/>
              <a:gdLst>
                <a:gd name="connsiteX0" fmla="*/ 0 w 405291"/>
                <a:gd name="connsiteY0" fmla="*/ 0 h 945573"/>
                <a:gd name="connsiteX1" fmla="*/ 405246 w 405291"/>
                <a:gd name="connsiteY1" fmla="*/ 374073 h 945573"/>
                <a:gd name="connsiteX2" fmla="*/ 20782 w 405291"/>
                <a:gd name="connsiteY2" fmla="*/ 945573 h 94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291" h="945573">
                  <a:moveTo>
                    <a:pt x="0" y="0"/>
                  </a:moveTo>
                  <a:cubicBezTo>
                    <a:pt x="200891" y="108239"/>
                    <a:pt x="401782" y="216478"/>
                    <a:pt x="405246" y="374073"/>
                  </a:cubicBezTo>
                  <a:cubicBezTo>
                    <a:pt x="408710" y="531668"/>
                    <a:pt x="214746" y="738620"/>
                    <a:pt x="20782" y="945573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箭头连接符 141"/>
            <p:cNvCxnSpPr>
              <a:stCxn id="71" idx="2"/>
              <a:endCxn id="50" idx="6"/>
            </p:cNvCxnSpPr>
            <p:nvPr/>
          </p:nvCxnSpPr>
          <p:spPr>
            <a:xfrm flipH="1">
              <a:off x="1966248" y="3801740"/>
              <a:ext cx="1603005" cy="50499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1763688" y="3926696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65" idx="2"/>
              <a:endCxn id="50" idx="7"/>
            </p:cNvCxnSpPr>
            <p:nvPr/>
          </p:nvCxnSpPr>
          <p:spPr>
            <a:xfrm flipH="1">
              <a:off x="1913521" y="2723042"/>
              <a:ext cx="1682207" cy="147009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68" name="任意多边形 113667"/>
            <p:cNvSpPr/>
            <p:nvPr/>
          </p:nvSpPr>
          <p:spPr>
            <a:xfrm>
              <a:off x="1309241" y="2722418"/>
              <a:ext cx="311741" cy="1527464"/>
            </a:xfrm>
            <a:custGeom>
              <a:avLst/>
              <a:gdLst>
                <a:gd name="connsiteX0" fmla="*/ 301350 w 311741"/>
                <a:gd name="connsiteY0" fmla="*/ 0 h 1527464"/>
                <a:gd name="connsiteX1" fmla="*/ 14 w 311741"/>
                <a:gd name="connsiteY1" fmla="*/ 727364 h 1527464"/>
                <a:gd name="connsiteX2" fmla="*/ 311741 w 311741"/>
                <a:gd name="connsiteY2" fmla="*/ 1527464 h 152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41" h="1527464">
                  <a:moveTo>
                    <a:pt x="301350" y="0"/>
                  </a:moveTo>
                  <a:cubicBezTo>
                    <a:pt x="149816" y="236393"/>
                    <a:pt x="-1718" y="472787"/>
                    <a:pt x="14" y="727364"/>
                  </a:cubicBezTo>
                  <a:cubicBezTo>
                    <a:pt x="1746" y="981941"/>
                    <a:pt x="156743" y="1254702"/>
                    <a:pt x="311741" y="1527464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69" name="任意多边形 113668"/>
            <p:cNvSpPr/>
            <p:nvPr/>
          </p:nvSpPr>
          <p:spPr>
            <a:xfrm>
              <a:off x="1059366" y="1641764"/>
              <a:ext cx="613570" cy="2514600"/>
            </a:xfrm>
            <a:custGeom>
              <a:avLst/>
              <a:gdLst>
                <a:gd name="connsiteX0" fmla="*/ 530443 w 613570"/>
                <a:gd name="connsiteY0" fmla="*/ 0 h 2514600"/>
                <a:gd name="connsiteX1" fmla="*/ 507 w 613570"/>
                <a:gd name="connsiteY1" fmla="*/ 1111827 h 2514600"/>
                <a:gd name="connsiteX2" fmla="*/ 613570 w 613570"/>
                <a:gd name="connsiteY2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570" h="2514600">
                  <a:moveTo>
                    <a:pt x="530443" y="0"/>
                  </a:moveTo>
                  <a:cubicBezTo>
                    <a:pt x="258548" y="346363"/>
                    <a:pt x="-13347" y="692727"/>
                    <a:pt x="507" y="1111827"/>
                  </a:cubicBezTo>
                  <a:cubicBezTo>
                    <a:pt x="14361" y="1530927"/>
                    <a:pt x="313965" y="2022763"/>
                    <a:pt x="613570" y="251460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2" name="直接箭头连接符 151"/>
            <p:cNvCxnSpPr/>
            <p:nvPr/>
          </p:nvCxnSpPr>
          <p:spPr>
            <a:xfrm flipH="1" flipV="1">
              <a:off x="1960257" y="4371950"/>
              <a:ext cx="1603631" cy="23060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56" idx="2"/>
              <a:endCxn id="50" idx="7"/>
            </p:cNvCxnSpPr>
            <p:nvPr/>
          </p:nvCxnSpPr>
          <p:spPr>
            <a:xfrm flipH="1">
              <a:off x="1913521" y="1148234"/>
              <a:ext cx="1687473" cy="304490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74" name="任意多边形 113673"/>
            <p:cNvSpPr/>
            <p:nvPr/>
          </p:nvSpPr>
          <p:spPr>
            <a:xfrm>
              <a:off x="3938155" y="1662545"/>
              <a:ext cx="602702" cy="2140528"/>
            </a:xfrm>
            <a:custGeom>
              <a:avLst/>
              <a:gdLst>
                <a:gd name="connsiteX0" fmla="*/ 0 w 602702"/>
                <a:gd name="connsiteY0" fmla="*/ 0 h 2140528"/>
                <a:gd name="connsiteX1" fmla="*/ 602672 w 602702"/>
                <a:gd name="connsiteY1" fmla="*/ 1111828 h 2140528"/>
                <a:gd name="connsiteX2" fmla="*/ 20781 w 602702"/>
                <a:gd name="connsiteY2" fmla="*/ 2140528 h 214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702" h="2140528">
                  <a:moveTo>
                    <a:pt x="0" y="0"/>
                  </a:moveTo>
                  <a:cubicBezTo>
                    <a:pt x="299604" y="377536"/>
                    <a:pt x="599209" y="755073"/>
                    <a:pt x="602672" y="1111828"/>
                  </a:cubicBezTo>
                  <a:cubicBezTo>
                    <a:pt x="606136" y="1468583"/>
                    <a:pt x="313458" y="1804555"/>
                    <a:pt x="20781" y="2140528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9" name="直接箭头连接符 158"/>
            <p:cNvCxnSpPr>
              <a:stCxn id="59" idx="2"/>
              <a:endCxn id="47" idx="7"/>
            </p:cNvCxnSpPr>
            <p:nvPr/>
          </p:nvCxnSpPr>
          <p:spPr>
            <a:xfrm flipH="1">
              <a:off x="1894285" y="1657264"/>
              <a:ext cx="1706709" cy="198409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77" name="任意多边形 113676"/>
            <p:cNvSpPr/>
            <p:nvPr/>
          </p:nvSpPr>
          <p:spPr>
            <a:xfrm>
              <a:off x="3979718" y="1672936"/>
              <a:ext cx="207818" cy="966355"/>
            </a:xfrm>
            <a:custGeom>
              <a:avLst/>
              <a:gdLst>
                <a:gd name="connsiteX0" fmla="*/ 0 w 207818"/>
                <a:gd name="connsiteY0" fmla="*/ 0 h 966355"/>
                <a:gd name="connsiteX1" fmla="*/ 207818 w 207818"/>
                <a:gd name="connsiteY1" fmla="*/ 509155 h 966355"/>
                <a:gd name="connsiteX2" fmla="*/ 0 w 207818"/>
                <a:gd name="connsiteY2" fmla="*/ 966355 h 96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818" h="966355">
                  <a:moveTo>
                    <a:pt x="0" y="0"/>
                  </a:moveTo>
                  <a:cubicBezTo>
                    <a:pt x="103909" y="174048"/>
                    <a:pt x="207818" y="348096"/>
                    <a:pt x="207818" y="509155"/>
                  </a:cubicBezTo>
                  <a:cubicBezTo>
                    <a:pt x="207818" y="670214"/>
                    <a:pt x="103909" y="818284"/>
                    <a:pt x="0" y="966355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箭头连接符 162"/>
            <p:cNvCxnSpPr>
              <a:stCxn id="59" idx="2"/>
              <a:endCxn id="41" idx="7"/>
            </p:cNvCxnSpPr>
            <p:nvPr/>
          </p:nvCxnSpPr>
          <p:spPr>
            <a:xfrm flipH="1">
              <a:off x="1921719" y="1657264"/>
              <a:ext cx="1679275" cy="95217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80" name="任意多边形 113679"/>
            <p:cNvSpPr/>
            <p:nvPr/>
          </p:nvSpPr>
          <p:spPr>
            <a:xfrm>
              <a:off x="3958936" y="1683327"/>
              <a:ext cx="665081" cy="2712028"/>
            </a:xfrm>
            <a:custGeom>
              <a:avLst/>
              <a:gdLst>
                <a:gd name="connsiteX0" fmla="*/ 31173 w 665081"/>
                <a:gd name="connsiteY0" fmla="*/ 0 h 2712028"/>
                <a:gd name="connsiteX1" fmla="*/ 665019 w 665081"/>
                <a:gd name="connsiteY1" fmla="*/ 1381991 h 2712028"/>
                <a:gd name="connsiteX2" fmla="*/ 0 w 665081"/>
                <a:gd name="connsiteY2" fmla="*/ 2712028 h 27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081" h="2712028">
                  <a:moveTo>
                    <a:pt x="31173" y="0"/>
                  </a:moveTo>
                  <a:cubicBezTo>
                    <a:pt x="350693" y="464993"/>
                    <a:pt x="670214" y="929986"/>
                    <a:pt x="665019" y="1381991"/>
                  </a:cubicBezTo>
                  <a:cubicBezTo>
                    <a:pt x="659824" y="1833996"/>
                    <a:pt x="329912" y="2273012"/>
                    <a:pt x="0" y="2712028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箭头连接符 166"/>
            <p:cNvCxnSpPr>
              <a:stCxn id="5" idx="6"/>
              <a:endCxn id="71" idx="1"/>
            </p:cNvCxnSpPr>
            <p:nvPr/>
          </p:nvCxnSpPr>
          <p:spPr>
            <a:xfrm>
              <a:off x="1979712" y="1148234"/>
              <a:ext cx="1642268" cy="253990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>
              <a:stCxn id="5" idx="6"/>
              <a:endCxn id="65" idx="1"/>
            </p:cNvCxnSpPr>
            <p:nvPr/>
          </p:nvCxnSpPr>
          <p:spPr>
            <a:xfrm>
              <a:off x="1979712" y="1148234"/>
              <a:ext cx="1668743" cy="146120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84" name="任意多边形 113683"/>
            <p:cNvSpPr/>
            <p:nvPr/>
          </p:nvSpPr>
          <p:spPr>
            <a:xfrm>
              <a:off x="1038967" y="1111827"/>
              <a:ext cx="602797" cy="2628900"/>
            </a:xfrm>
            <a:custGeom>
              <a:avLst/>
              <a:gdLst>
                <a:gd name="connsiteX0" fmla="*/ 602797 w 602797"/>
                <a:gd name="connsiteY0" fmla="*/ 0 h 2628900"/>
                <a:gd name="connsiteX1" fmla="*/ 124 w 602797"/>
                <a:gd name="connsiteY1" fmla="*/ 1278082 h 2628900"/>
                <a:gd name="connsiteX2" fmla="*/ 561233 w 602797"/>
                <a:gd name="connsiteY2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797" h="2628900">
                  <a:moveTo>
                    <a:pt x="602797" y="0"/>
                  </a:moveTo>
                  <a:cubicBezTo>
                    <a:pt x="304924" y="419966"/>
                    <a:pt x="7051" y="839932"/>
                    <a:pt x="124" y="1278082"/>
                  </a:cubicBezTo>
                  <a:cubicBezTo>
                    <a:pt x="-6803" y="1716232"/>
                    <a:pt x="277215" y="2172566"/>
                    <a:pt x="561233" y="262890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87" name="任意多边形 113686"/>
            <p:cNvSpPr/>
            <p:nvPr/>
          </p:nvSpPr>
          <p:spPr>
            <a:xfrm>
              <a:off x="1318708" y="1132609"/>
              <a:ext cx="354228" cy="1454727"/>
            </a:xfrm>
            <a:custGeom>
              <a:avLst/>
              <a:gdLst>
                <a:gd name="connsiteX0" fmla="*/ 271101 w 354228"/>
                <a:gd name="connsiteY0" fmla="*/ 0 h 1454727"/>
                <a:gd name="connsiteX1" fmla="*/ 937 w 354228"/>
                <a:gd name="connsiteY1" fmla="*/ 623455 h 1454727"/>
                <a:gd name="connsiteX2" fmla="*/ 354228 w 354228"/>
                <a:gd name="connsiteY2" fmla="*/ 1454727 h 1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228" h="1454727">
                  <a:moveTo>
                    <a:pt x="271101" y="0"/>
                  </a:moveTo>
                  <a:cubicBezTo>
                    <a:pt x="129092" y="190500"/>
                    <a:pt x="-12917" y="381001"/>
                    <a:pt x="937" y="623455"/>
                  </a:cubicBezTo>
                  <a:cubicBezTo>
                    <a:pt x="14791" y="865909"/>
                    <a:pt x="184509" y="1160318"/>
                    <a:pt x="354228" y="1454727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箭头连接符 175"/>
            <p:cNvCxnSpPr>
              <a:stCxn id="5" idx="6"/>
              <a:endCxn id="74" idx="1"/>
            </p:cNvCxnSpPr>
            <p:nvPr/>
          </p:nvCxnSpPr>
          <p:spPr>
            <a:xfrm>
              <a:off x="1979712" y="1148234"/>
              <a:ext cx="1642268" cy="306135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任意多边形 96"/>
            <p:cNvSpPr/>
            <p:nvPr/>
          </p:nvSpPr>
          <p:spPr>
            <a:xfrm>
              <a:off x="3938155" y="3834245"/>
              <a:ext cx="436514" cy="976746"/>
            </a:xfrm>
            <a:custGeom>
              <a:avLst/>
              <a:gdLst>
                <a:gd name="connsiteX0" fmla="*/ 0 w 436514"/>
                <a:gd name="connsiteY0" fmla="*/ 0 h 976746"/>
                <a:gd name="connsiteX1" fmla="*/ 436418 w 436514"/>
                <a:gd name="connsiteY1" fmla="*/ 550719 h 976746"/>
                <a:gd name="connsiteX2" fmla="*/ 31172 w 436514"/>
                <a:gd name="connsiteY2" fmla="*/ 976746 h 97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514" h="976746">
                  <a:moveTo>
                    <a:pt x="0" y="0"/>
                  </a:moveTo>
                  <a:cubicBezTo>
                    <a:pt x="215611" y="193964"/>
                    <a:pt x="431223" y="387928"/>
                    <a:pt x="436418" y="550719"/>
                  </a:cubicBezTo>
                  <a:cubicBezTo>
                    <a:pt x="441613" y="713510"/>
                    <a:pt x="236392" y="845128"/>
                    <a:pt x="31172" y="976746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箭头连接符 188"/>
            <p:cNvCxnSpPr>
              <a:stCxn id="47" idx="6"/>
              <a:endCxn id="77" idx="2"/>
            </p:cNvCxnSpPr>
            <p:nvPr/>
          </p:nvCxnSpPr>
          <p:spPr>
            <a:xfrm>
              <a:off x="1947012" y="3754958"/>
              <a:ext cx="1631952" cy="106964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任意多边形 100"/>
            <p:cNvSpPr/>
            <p:nvPr/>
          </p:nvSpPr>
          <p:spPr>
            <a:xfrm>
              <a:off x="3938155" y="2743200"/>
              <a:ext cx="789802" cy="1974273"/>
            </a:xfrm>
            <a:custGeom>
              <a:avLst/>
              <a:gdLst>
                <a:gd name="connsiteX0" fmla="*/ 41563 w 789802"/>
                <a:gd name="connsiteY0" fmla="*/ 0 h 1974273"/>
                <a:gd name="connsiteX1" fmla="*/ 789709 w 789802"/>
                <a:gd name="connsiteY1" fmla="*/ 935182 h 1974273"/>
                <a:gd name="connsiteX2" fmla="*/ 0 w 789802"/>
                <a:gd name="connsiteY2" fmla="*/ 1974273 h 197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9802" h="1974273">
                  <a:moveTo>
                    <a:pt x="41563" y="0"/>
                  </a:moveTo>
                  <a:cubicBezTo>
                    <a:pt x="419099" y="303068"/>
                    <a:pt x="796636" y="606137"/>
                    <a:pt x="789709" y="935182"/>
                  </a:cubicBezTo>
                  <a:cubicBezTo>
                    <a:pt x="782782" y="1264227"/>
                    <a:pt x="391391" y="1619250"/>
                    <a:pt x="0" y="1974273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3" name="直接箭头连接符 192"/>
            <p:cNvCxnSpPr>
              <a:stCxn id="41" idx="6"/>
              <a:endCxn id="77" idx="1"/>
            </p:cNvCxnSpPr>
            <p:nvPr/>
          </p:nvCxnSpPr>
          <p:spPr>
            <a:xfrm>
              <a:off x="1974446" y="2723042"/>
              <a:ext cx="1657245" cy="198796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stCxn id="35" idx="6"/>
            </p:cNvCxnSpPr>
            <p:nvPr/>
          </p:nvCxnSpPr>
          <p:spPr>
            <a:xfrm>
              <a:off x="1979712" y="1657264"/>
              <a:ext cx="1697481" cy="3051083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任意多边形 109"/>
            <p:cNvSpPr/>
            <p:nvPr/>
          </p:nvSpPr>
          <p:spPr>
            <a:xfrm>
              <a:off x="3917373" y="1163782"/>
              <a:ext cx="831412" cy="3543300"/>
            </a:xfrm>
            <a:custGeom>
              <a:avLst/>
              <a:gdLst>
                <a:gd name="connsiteX0" fmla="*/ 51954 w 831412"/>
                <a:gd name="connsiteY0" fmla="*/ 0 h 3543300"/>
                <a:gd name="connsiteX1" fmla="*/ 831272 w 831412"/>
                <a:gd name="connsiteY1" fmla="*/ 1298863 h 3543300"/>
                <a:gd name="connsiteX2" fmla="*/ 0 w 831412"/>
                <a:gd name="connsiteY2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412" h="3543300">
                  <a:moveTo>
                    <a:pt x="51954" y="0"/>
                  </a:moveTo>
                  <a:cubicBezTo>
                    <a:pt x="445942" y="354156"/>
                    <a:pt x="839931" y="708313"/>
                    <a:pt x="831272" y="1298863"/>
                  </a:cubicBezTo>
                  <a:cubicBezTo>
                    <a:pt x="822613" y="1889413"/>
                    <a:pt x="411306" y="2716356"/>
                    <a:pt x="0" y="354330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任意多边形 111"/>
            <p:cNvSpPr/>
            <p:nvPr/>
          </p:nvSpPr>
          <p:spPr>
            <a:xfrm>
              <a:off x="1246897" y="3252355"/>
              <a:ext cx="363694" cy="1496290"/>
            </a:xfrm>
            <a:custGeom>
              <a:avLst/>
              <a:gdLst>
                <a:gd name="connsiteX0" fmla="*/ 353303 w 363694"/>
                <a:gd name="connsiteY0" fmla="*/ 0 h 1496290"/>
                <a:gd name="connsiteX1" fmla="*/ 12 w 363694"/>
                <a:gd name="connsiteY1" fmla="*/ 758536 h 1496290"/>
                <a:gd name="connsiteX2" fmla="*/ 363694 w 363694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694" h="1496290">
                  <a:moveTo>
                    <a:pt x="353303" y="0"/>
                  </a:moveTo>
                  <a:cubicBezTo>
                    <a:pt x="175791" y="254577"/>
                    <a:pt x="-1720" y="509154"/>
                    <a:pt x="12" y="758536"/>
                  </a:cubicBezTo>
                  <a:cubicBezTo>
                    <a:pt x="1744" y="1007918"/>
                    <a:pt x="182719" y="1252104"/>
                    <a:pt x="363694" y="149629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1" name="直接箭头连接符 200"/>
            <p:cNvCxnSpPr>
              <a:stCxn id="68" idx="2"/>
              <a:endCxn id="53" idx="6"/>
            </p:cNvCxnSpPr>
            <p:nvPr/>
          </p:nvCxnSpPr>
          <p:spPr>
            <a:xfrm flipH="1">
              <a:off x="1938591" y="3271748"/>
              <a:ext cx="1640373" cy="154916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任意多边形 114"/>
            <p:cNvSpPr/>
            <p:nvPr/>
          </p:nvSpPr>
          <p:spPr>
            <a:xfrm>
              <a:off x="1049104" y="2182091"/>
              <a:ext cx="623832" cy="2483427"/>
            </a:xfrm>
            <a:custGeom>
              <a:avLst/>
              <a:gdLst>
                <a:gd name="connsiteX0" fmla="*/ 551096 w 623832"/>
                <a:gd name="connsiteY0" fmla="*/ 0 h 2483427"/>
                <a:gd name="connsiteX1" fmla="*/ 378 w 623832"/>
                <a:gd name="connsiteY1" fmla="*/ 1091045 h 2483427"/>
                <a:gd name="connsiteX2" fmla="*/ 623832 w 623832"/>
                <a:gd name="connsiteY2" fmla="*/ 2483427 h 248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832" h="2483427">
                  <a:moveTo>
                    <a:pt x="551096" y="0"/>
                  </a:moveTo>
                  <a:cubicBezTo>
                    <a:pt x="269675" y="338570"/>
                    <a:pt x="-11745" y="677141"/>
                    <a:pt x="378" y="1091045"/>
                  </a:cubicBezTo>
                  <a:cubicBezTo>
                    <a:pt x="12501" y="1504949"/>
                    <a:pt x="318166" y="1994188"/>
                    <a:pt x="623832" y="2483427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5" name="直接箭头连接符 204"/>
            <p:cNvCxnSpPr>
              <a:stCxn id="62" idx="2"/>
              <a:endCxn id="53" idx="7"/>
            </p:cNvCxnSpPr>
            <p:nvPr/>
          </p:nvCxnSpPr>
          <p:spPr>
            <a:xfrm flipH="1">
              <a:off x="1885864" y="2190153"/>
              <a:ext cx="1705210" cy="251715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>
              <a:stCxn id="59" idx="2"/>
              <a:endCxn id="53" idx="7"/>
            </p:cNvCxnSpPr>
            <p:nvPr/>
          </p:nvCxnSpPr>
          <p:spPr>
            <a:xfrm flipH="1">
              <a:off x="1885864" y="1657264"/>
              <a:ext cx="1715130" cy="305004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任意多边形 121"/>
            <p:cNvSpPr/>
            <p:nvPr/>
          </p:nvSpPr>
          <p:spPr>
            <a:xfrm>
              <a:off x="581851" y="1122218"/>
              <a:ext cx="1007958" cy="3719946"/>
            </a:xfrm>
            <a:custGeom>
              <a:avLst/>
              <a:gdLst>
                <a:gd name="connsiteX0" fmla="*/ 1007958 w 1007958"/>
                <a:gd name="connsiteY0" fmla="*/ 0 h 3719946"/>
                <a:gd name="connsiteX1" fmla="*/ 40 w 1007958"/>
                <a:gd name="connsiteY1" fmla="*/ 1548246 h 3719946"/>
                <a:gd name="connsiteX2" fmla="*/ 976785 w 1007958"/>
                <a:gd name="connsiteY2" fmla="*/ 3719946 h 371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958" h="3719946">
                  <a:moveTo>
                    <a:pt x="1007958" y="0"/>
                  </a:moveTo>
                  <a:cubicBezTo>
                    <a:pt x="506596" y="464127"/>
                    <a:pt x="5235" y="928255"/>
                    <a:pt x="40" y="1548246"/>
                  </a:cubicBezTo>
                  <a:cubicBezTo>
                    <a:pt x="-5156" y="2168237"/>
                    <a:pt x="485814" y="2944091"/>
                    <a:pt x="976785" y="3719946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23" name="表格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55978"/>
              </p:ext>
            </p:extLst>
          </p:nvPr>
        </p:nvGraphicFramePr>
        <p:xfrm>
          <a:off x="143391" y="1667113"/>
          <a:ext cx="3887784" cy="333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1" name="组合 140"/>
          <p:cNvGrpSpPr/>
          <p:nvPr/>
        </p:nvGrpSpPr>
        <p:grpSpPr>
          <a:xfrm>
            <a:off x="556141" y="2032238"/>
            <a:ext cx="3527425" cy="2971800"/>
            <a:chOff x="556141" y="2032238"/>
            <a:chExt cx="3527425" cy="2971800"/>
          </a:xfrm>
        </p:grpSpPr>
        <p:sp>
          <p:nvSpPr>
            <p:cNvPr id="224" name="矩形 223"/>
            <p:cNvSpPr>
              <a:spLocks noChangeArrowheads="1"/>
            </p:cNvSpPr>
            <p:nvPr/>
          </p:nvSpPr>
          <p:spPr bwMode="auto">
            <a:xfrm>
              <a:off x="2767529" y="3534013"/>
              <a:ext cx="33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≡</a:t>
              </a:r>
              <a:endParaRPr lang="zh-CN" altLang="en-US"/>
            </a:p>
          </p:txBody>
        </p:sp>
        <p:sp>
          <p:nvSpPr>
            <p:cNvPr id="225" name="矩形 224"/>
            <p:cNvSpPr>
              <a:spLocks noChangeArrowheads="1"/>
            </p:cNvSpPr>
            <p:nvPr/>
          </p:nvSpPr>
          <p:spPr bwMode="auto">
            <a:xfrm>
              <a:off x="1422916" y="2032238"/>
              <a:ext cx="2660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≮   ≮          ≮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6" name="矩形 225"/>
            <p:cNvSpPr>
              <a:spLocks noChangeArrowheads="1"/>
            </p:cNvSpPr>
            <p:nvPr/>
          </p:nvSpPr>
          <p:spPr bwMode="auto">
            <a:xfrm>
              <a:off x="1418154" y="2413238"/>
              <a:ext cx="2659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≮   ≮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7" name="矩形 226"/>
            <p:cNvSpPr>
              <a:spLocks noChangeArrowheads="1"/>
            </p:cNvSpPr>
            <p:nvPr/>
          </p:nvSpPr>
          <p:spPr bwMode="auto">
            <a:xfrm>
              <a:off x="2283341" y="2773601"/>
              <a:ext cx="15113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8" name="矩形 227"/>
            <p:cNvSpPr>
              <a:spLocks noChangeArrowheads="1"/>
            </p:cNvSpPr>
            <p:nvPr/>
          </p:nvSpPr>
          <p:spPr bwMode="auto">
            <a:xfrm>
              <a:off x="2283341" y="3133963"/>
              <a:ext cx="15113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9" name="矩形 228"/>
            <p:cNvSpPr>
              <a:spLocks noChangeArrowheads="1"/>
            </p:cNvSpPr>
            <p:nvPr/>
          </p:nvSpPr>
          <p:spPr bwMode="auto">
            <a:xfrm>
              <a:off x="3629541" y="4603988"/>
              <a:ext cx="33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≡</a:t>
              </a:r>
              <a:endParaRPr lang="zh-CN" altLang="en-US" dirty="0"/>
            </a:p>
          </p:txBody>
        </p:sp>
        <p:sp>
          <p:nvSpPr>
            <p:cNvPr id="230" name="矩形 229"/>
            <p:cNvSpPr>
              <a:spLocks noChangeArrowheads="1"/>
            </p:cNvSpPr>
            <p:nvPr/>
          </p:nvSpPr>
          <p:spPr bwMode="auto">
            <a:xfrm>
              <a:off x="557729" y="2032238"/>
              <a:ext cx="441325" cy="261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zh-CN" altLang="en-US" sz="600">
                <a:solidFill>
                  <a:srgbClr val="0000FF"/>
                </a:solidFill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1" name="矩形 230"/>
            <p:cNvSpPr>
              <a:spLocks noChangeArrowheads="1"/>
            </p:cNvSpPr>
            <p:nvPr/>
          </p:nvSpPr>
          <p:spPr bwMode="auto">
            <a:xfrm>
              <a:off x="986354" y="2052876"/>
              <a:ext cx="442912" cy="261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zh-CN" altLang="en-US" sz="600">
                <a:solidFill>
                  <a:srgbClr val="0000FF"/>
                </a:solidFill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2" name="矩形 231"/>
            <p:cNvSpPr>
              <a:spLocks noChangeArrowheads="1"/>
            </p:cNvSpPr>
            <p:nvPr/>
          </p:nvSpPr>
          <p:spPr bwMode="auto">
            <a:xfrm>
              <a:off x="1434029" y="2773601"/>
              <a:ext cx="415925" cy="187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3" name="矩形 232"/>
            <p:cNvSpPr>
              <a:spLocks noChangeArrowheads="1"/>
            </p:cNvSpPr>
            <p:nvPr/>
          </p:nvSpPr>
          <p:spPr bwMode="auto">
            <a:xfrm>
              <a:off x="1849954" y="2773601"/>
              <a:ext cx="417512" cy="187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4" name="矩形 233"/>
            <p:cNvSpPr>
              <a:spLocks noChangeArrowheads="1"/>
            </p:cNvSpPr>
            <p:nvPr/>
          </p:nvSpPr>
          <p:spPr bwMode="auto">
            <a:xfrm>
              <a:off x="559316" y="3508613"/>
              <a:ext cx="3517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≮   ≮   ≮  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" name="矩形 234"/>
            <p:cNvSpPr>
              <a:spLocks noChangeArrowheads="1"/>
            </p:cNvSpPr>
            <p:nvPr/>
          </p:nvSpPr>
          <p:spPr bwMode="auto">
            <a:xfrm>
              <a:off x="2704029" y="2052876"/>
              <a:ext cx="442912" cy="261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zh-CN" altLang="en-US" sz="600" dirty="0">
                <a:solidFill>
                  <a:srgbClr val="0000FF"/>
                </a:solidFill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 dirty="0">
                <a:solidFill>
                  <a:srgbClr val="0000FF"/>
                </a:solidFill>
              </a:endParaRPr>
            </a:p>
            <a:p>
              <a:endParaRPr lang="en-US" altLang="zh-CN" sz="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 dirty="0">
                <a:solidFill>
                  <a:srgbClr val="0000FF"/>
                </a:solidFill>
              </a:endParaRPr>
            </a:p>
            <a:p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36" name="矩形 235"/>
            <p:cNvSpPr>
              <a:spLocks noChangeArrowheads="1"/>
            </p:cNvSpPr>
            <p:nvPr/>
          </p:nvSpPr>
          <p:spPr bwMode="auto">
            <a:xfrm>
              <a:off x="556141" y="4603988"/>
              <a:ext cx="307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≮   ≮   ≮  ≮   ≮          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" name="矩形 236"/>
            <p:cNvSpPr>
              <a:spLocks noChangeArrowheads="1"/>
            </p:cNvSpPr>
            <p:nvPr/>
          </p:nvSpPr>
          <p:spPr bwMode="auto">
            <a:xfrm>
              <a:off x="3567629" y="2052876"/>
              <a:ext cx="442912" cy="261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zh-CN" altLang="en-US" sz="600">
                <a:solidFill>
                  <a:srgbClr val="0000FF"/>
                </a:solidFill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  <a:p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</a:p>
            <a:p>
              <a:endParaRPr lang="en-US" altLang="zh-CN" sz="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≯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238" name="矩形 237"/>
          <p:cNvSpPr/>
          <p:nvPr/>
        </p:nvSpPr>
        <p:spPr>
          <a:xfrm>
            <a:off x="1115616" y="12723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算符优先关系矩阵</a:t>
            </a:r>
          </a:p>
        </p:txBody>
      </p:sp>
      <p:cxnSp>
        <p:nvCxnSpPr>
          <p:cNvPr id="113" name="直接箭头连接符 112"/>
          <p:cNvCxnSpPr/>
          <p:nvPr/>
        </p:nvCxnSpPr>
        <p:spPr>
          <a:xfrm flipH="1" flipV="1">
            <a:off x="5576952" y="4806011"/>
            <a:ext cx="1603631" cy="2306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922645" y="210541"/>
            <a:ext cx="20370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32031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33075"/>
              </p:ext>
            </p:extLst>
          </p:nvPr>
        </p:nvGraphicFramePr>
        <p:xfrm>
          <a:off x="1475656" y="1682462"/>
          <a:ext cx="18238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4211960" y="915566"/>
            <a:ext cx="4166934" cy="4045704"/>
            <a:chOff x="581851" y="939562"/>
            <a:chExt cx="4166934" cy="4045704"/>
          </a:xfrm>
        </p:grpSpPr>
        <p:sp>
          <p:nvSpPr>
            <p:cNvPr id="94" name="Oval 3"/>
            <p:cNvSpPr>
              <a:spLocks noChangeArrowheads="1"/>
            </p:cNvSpPr>
            <p:nvPr/>
          </p:nvSpPr>
          <p:spPr bwMode="auto">
            <a:xfrm>
              <a:off x="1619672" y="987574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11407" y="939562"/>
              <a:ext cx="381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id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" name="Oval 3"/>
            <p:cNvSpPr>
              <a:spLocks noChangeArrowheads="1"/>
            </p:cNvSpPr>
            <p:nvPr/>
          </p:nvSpPr>
          <p:spPr bwMode="auto">
            <a:xfrm>
              <a:off x="1619672" y="1496604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626635" y="1448592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Oval 3"/>
            <p:cNvSpPr>
              <a:spLocks noChangeArrowheads="1"/>
            </p:cNvSpPr>
            <p:nvPr/>
          </p:nvSpPr>
          <p:spPr bwMode="auto">
            <a:xfrm>
              <a:off x="1609752" y="2029493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623128" y="1981481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Oval 3"/>
            <p:cNvSpPr>
              <a:spLocks noChangeArrowheads="1"/>
            </p:cNvSpPr>
            <p:nvPr/>
          </p:nvSpPr>
          <p:spPr bwMode="auto">
            <a:xfrm>
              <a:off x="1614406" y="2562382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25377" y="2514370"/>
              <a:ext cx="343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/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" name="Oval 3"/>
            <p:cNvSpPr>
              <a:spLocks noChangeArrowheads="1"/>
            </p:cNvSpPr>
            <p:nvPr/>
          </p:nvSpPr>
          <p:spPr bwMode="auto">
            <a:xfrm>
              <a:off x="1597642" y="3042518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606208" y="3063076"/>
              <a:ext cx="348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1586972" y="3546286"/>
              <a:ext cx="360040" cy="369332"/>
              <a:chOff x="1587931" y="3593068"/>
              <a:chExt cx="360040" cy="369332"/>
            </a:xfrm>
          </p:grpSpPr>
          <p:sp>
            <p:nvSpPr>
              <p:cNvPr id="220" name="Oval 3"/>
              <p:cNvSpPr>
                <a:spLocks noChangeArrowheads="1"/>
              </p:cNvSpPr>
              <p:nvPr/>
            </p:nvSpPr>
            <p:spPr bwMode="auto">
              <a:xfrm>
                <a:off x="1587931" y="3641080"/>
                <a:ext cx="360040" cy="32132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1594894" y="3593068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kumimoji="1"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en-US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-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8" name="Oval 3"/>
            <p:cNvSpPr>
              <a:spLocks noChangeArrowheads="1"/>
            </p:cNvSpPr>
            <p:nvPr/>
          </p:nvSpPr>
          <p:spPr bwMode="auto">
            <a:xfrm>
              <a:off x="1606208" y="4146078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632407" y="407407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" name="Oval 3"/>
            <p:cNvSpPr>
              <a:spLocks noChangeArrowheads="1"/>
            </p:cNvSpPr>
            <p:nvPr/>
          </p:nvSpPr>
          <p:spPr bwMode="auto">
            <a:xfrm>
              <a:off x="1578551" y="4660255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572690" y="4612243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" name="Oval 3"/>
            <p:cNvSpPr>
              <a:spLocks noChangeArrowheads="1"/>
            </p:cNvSpPr>
            <p:nvPr/>
          </p:nvSpPr>
          <p:spPr bwMode="auto">
            <a:xfrm>
              <a:off x="3600994" y="987574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3573493" y="939562"/>
              <a:ext cx="420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id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" name="Oval 3"/>
            <p:cNvSpPr>
              <a:spLocks noChangeArrowheads="1"/>
            </p:cNvSpPr>
            <p:nvPr/>
          </p:nvSpPr>
          <p:spPr bwMode="auto">
            <a:xfrm>
              <a:off x="3600994" y="1496604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27193" y="144859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" name="Oval 3"/>
            <p:cNvSpPr>
              <a:spLocks noChangeArrowheads="1"/>
            </p:cNvSpPr>
            <p:nvPr/>
          </p:nvSpPr>
          <p:spPr bwMode="auto">
            <a:xfrm>
              <a:off x="3591074" y="2029493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621281" y="1981481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/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8" name="Oval 3"/>
            <p:cNvSpPr>
              <a:spLocks noChangeArrowheads="1"/>
            </p:cNvSpPr>
            <p:nvPr/>
          </p:nvSpPr>
          <p:spPr bwMode="auto">
            <a:xfrm>
              <a:off x="3595728" y="2562382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589868" y="251437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0" name="Oval 3"/>
            <p:cNvSpPr>
              <a:spLocks noChangeArrowheads="1"/>
            </p:cNvSpPr>
            <p:nvPr/>
          </p:nvSpPr>
          <p:spPr bwMode="auto">
            <a:xfrm>
              <a:off x="3578964" y="3111088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605163" y="306307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-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Oval 3"/>
            <p:cNvSpPr>
              <a:spLocks noChangeArrowheads="1"/>
            </p:cNvSpPr>
            <p:nvPr/>
          </p:nvSpPr>
          <p:spPr bwMode="auto">
            <a:xfrm>
              <a:off x="3569253" y="3641080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558583" y="3593068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Oval 3"/>
            <p:cNvSpPr>
              <a:spLocks noChangeArrowheads="1"/>
            </p:cNvSpPr>
            <p:nvPr/>
          </p:nvSpPr>
          <p:spPr bwMode="auto">
            <a:xfrm>
              <a:off x="3569253" y="4162528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576217" y="4114516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" name="Oval 3"/>
            <p:cNvSpPr>
              <a:spLocks noChangeArrowheads="1"/>
            </p:cNvSpPr>
            <p:nvPr/>
          </p:nvSpPr>
          <p:spPr bwMode="auto">
            <a:xfrm>
              <a:off x="3578964" y="4663946"/>
              <a:ext cx="360040" cy="32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592339" y="461593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en-US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1" name="直接箭头连接符 150"/>
            <p:cNvCxnSpPr>
              <a:stCxn id="113" idx="6"/>
              <a:endCxn id="144" idx="1"/>
            </p:cNvCxnSpPr>
            <p:nvPr/>
          </p:nvCxnSpPr>
          <p:spPr>
            <a:xfrm>
              <a:off x="1957682" y="3203178"/>
              <a:ext cx="1600901" cy="57455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1757433" y="3363838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38" idx="2"/>
              <a:endCxn id="113" idx="6"/>
            </p:cNvCxnSpPr>
            <p:nvPr/>
          </p:nvCxnSpPr>
          <p:spPr>
            <a:xfrm flipH="1">
              <a:off x="1957682" y="2723042"/>
              <a:ext cx="1638046" cy="48013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>
              <a:off x="1763688" y="2859782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任意多边形 156"/>
            <p:cNvSpPr/>
            <p:nvPr/>
          </p:nvSpPr>
          <p:spPr>
            <a:xfrm>
              <a:off x="1314244" y="1666875"/>
              <a:ext cx="314531" cy="1390650"/>
            </a:xfrm>
            <a:custGeom>
              <a:avLst/>
              <a:gdLst>
                <a:gd name="connsiteX0" fmla="*/ 276431 w 314531"/>
                <a:gd name="connsiteY0" fmla="*/ 0 h 1390650"/>
                <a:gd name="connsiteX1" fmla="*/ 206 w 314531"/>
                <a:gd name="connsiteY1" fmla="*/ 666750 h 1390650"/>
                <a:gd name="connsiteX2" fmla="*/ 314531 w 314531"/>
                <a:gd name="connsiteY2" fmla="*/ 139065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531" h="1390650">
                  <a:moveTo>
                    <a:pt x="276431" y="0"/>
                  </a:moveTo>
                  <a:cubicBezTo>
                    <a:pt x="135143" y="217487"/>
                    <a:pt x="-6144" y="434975"/>
                    <a:pt x="206" y="666750"/>
                  </a:cubicBezTo>
                  <a:cubicBezTo>
                    <a:pt x="6556" y="898525"/>
                    <a:pt x="160543" y="1144587"/>
                    <a:pt x="314531" y="139065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箭头连接符 157"/>
            <p:cNvCxnSpPr>
              <a:stCxn id="113" idx="6"/>
              <a:endCxn id="147" idx="2"/>
            </p:cNvCxnSpPr>
            <p:nvPr/>
          </p:nvCxnSpPr>
          <p:spPr>
            <a:xfrm>
              <a:off x="1957682" y="3203178"/>
              <a:ext cx="1611571" cy="112001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29" idx="2"/>
              <a:endCxn id="113" idx="7"/>
            </p:cNvCxnSpPr>
            <p:nvPr/>
          </p:nvCxnSpPr>
          <p:spPr>
            <a:xfrm flipH="1">
              <a:off x="1904955" y="1148234"/>
              <a:ext cx="1696039" cy="194134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3779912" y="3422640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8" idx="2"/>
              <a:endCxn id="220" idx="6"/>
            </p:cNvCxnSpPr>
            <p:nvPr/>
          </p:nvCxnSpPr>
          <p:spPr>
            <a:xfrm flipH="1">
              <a:off x="1947012" y="2723042"/>
              <a:ext cx="1648716" cy="103191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/>
            <p:nvPr/>
          </p:nvCxnSpPr>
          <p:spPr>
            <a:xfrm>
              <a:off x="3779912" y="2918584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08" idx="6"/>
              <a:endCxn id="140" idx="1"/>
            </p:cNvCxnSpPr>
            <p:nvPr/>
          </p:nvCxnSpPr>
          <p:spPr>
            <a:xfrm>
              <a:off x="1974446" y="2723042"/>
              <a:ext cx="1657245" cy="43510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99" idx="6"/>
              <a:endCxn id="140" idx="1"/>
            </p:cNvCxnSpPr>
            <p:nvPr/>
          </p:nvCxnSpPr>
          <p:spPr>
            <a:xfrm>
              <a:off x="1979712" y="1657264"/>
              <a:ext cx="1651979" cy="150088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任意多边形 167"/>
            <p:cNvSpPr/>
            <p:nvPr/>
          </p:nvSpPr>
          <p:spPr>
            <a:xfrm>
              <a:off x="3927764" y="3262745"/>
              <a:ext cx="322250" cy="1080655"/>
            </a:xfrm>
            <a:custGeom>
              <a:avLst/>
              <a:gdLst>
                <a:gd name="connsiteX0" fmla="*/ 0 w 322250"/>
                <a:gd name="connsiteY0" fmla="*/ 0 h 1080655"/>
                <a:gd name="connsiteX1" fmla="*/ 322118 w 322250"/>
                <a:gd name="connsiteY1" fmla="*/ 592282 h 1080655"/>
                <a:gd name="connsiteX2" fmla="*/ 31172 w 322250"/>
                <a:gd name="connsiteY2" fmla="*/ 1080655 h 108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50" h="1080655">
                  <a:moveTo>
                    <a:pt x="0" y="0"/>
                  </a:moveTo>
                  <a:cubicBezTo>
                    <a:pt x="158461" y="206086"/>
                    <a:pt x="316923" y="412173"/>
                    <a:pt x="322118" y="592282"/>
                  </a:cubicBezTo>
                  <a:cubicBezTo>
                    <a:pt x="327313" y="772391"/>
                    <a:pt x="179242" y="926523"/>
                    <a:pt x="31172" y="1080655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948545" y="1143000"/>
              <a:ext cx="322176" cy="2026227"/>
            </a:xfrm>
            <a:custGeom>
              <a:avLst/>
              <a:gdLst>
                <a:gd name="connsiteX0" fmla="*/ 20782 w 322176"/>
                <a:gd name="connsiteY0" fmla="*/ 0 h 2026227"/>
                <a:gd name="connsiteX1" fmla="*/ 322119 w 322176"/>
                <a:gd name="connsiteY1" fmla="*/ 1080655 h 2026227"/>
                <a:gd name="connsiteX2" fmla="*/ 0 w 322176"/>
                <a:gd name="connsiteY2" fmla="*/ 2026227 h 202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176" h="2026227">
                  <a:moveTo>
                    <a:pt x="20782" y="0"/>
                  </a:moveTo>
                  <a:cubicBezTo>
                    <a:pt x="173182" y="371475"/>
                    <a:pt x="325583" y="742951"/>
                    <a:pt x="322119" y="1080655"/>
                  </a:cubicBezTo>
                  <a:cubicBezTo>
                    <a:pt x="318655" y="1418359"/>
                    <a:pt x="159327" y="1722293"/>
                    <a:pt x="0" y="2026227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箭头连接符 170"/>
            <p:cNvCxnSpPr>
              <a:stCxn id="104" idx="6"/>
              <a:endCxn id="143" idx="1"/>
            </p:cNvCxnSpPr>
            <p:nvPr/>
          </p:nvCxnSpPr>
          <p:spPr>
            <a:xfrm>
              <a:off x="1969792" y="2190153"/>
              <a:ext cx="1652188" cy="1497983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任意多边形 171"/>
            <p:cNvSpPr/>
            <p:nvPr/>
          </p:nvSpPr>
          <p:spPr>
            <a:xfrm>
              <a:off x="1340274" y="2192482"/>
              <a:ext cx="280708" cy="1454727"/>
            </a:xfrm>
            <a:custGeom>
              <a:avLst/>
              <a:gdLst>
                <a:gd name="connsiteX0" fmla="*/ 280708 w 280708"/>
                <a:gd name="connsiteY0" fmla="*/ 0 h 1454727"/>
                <a:gd name="connsiteX1" fmla="*/ 153 w 280708"/>
                <a:gd name="connsiteY1" fmla="*/ 561109 h 1454727"/>
                <a:gd name="connsiteX2" fmla="*/ 249535 w 280708"/>
                <a:gd name="connsiteY2" fmla="*/ 1454727 h 1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708" h="1454727">
                  <a:moveTo>
                    <a:pt x="280708" y="0"/>
                  </a:moveTo>
                  <a:cubicBezTo>
                    <a:pt x="143028" y="159327"/>
                    <a:pt x="5348" y="318655"/>
                    <a:pt x="153" y="561109"/>
                  </a:cubicBezTo>
                  <a:cubicBezTo>
                    <a:pt x="-5042" y="803563"/>
                    <a:pt x="122246" y="1129145"/>
                    <a:pt x="249535" y="1454727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>
              <a:stCxn id="104" idx="6"/>
              <a:endCxn id="138" idx="2"/>
            </p:cNvCxnSpPr>
            <p:nvPr/>
          </p:nvCxnSpPr>
          <p:spPr>
            <a:xfrm>
              <a:off x="1969792" y="2190153"/>
              <a:ext cx="1625936" cy="53288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1763688" y="2355726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1763688" y="1779662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04" idx="6"/>
              <a:endCxn id="147" idx="1"/>
            </p:cNvCxnSpPr>
            <p:nvPr/>
          </p:nvCxnSpPr>
          <p:spPr>
            <a:xfrm>
              <a:off x="1969792" y="2190153"/>
              <a:ext cx="1652188" cy="201943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29" idx="2"/>
              <a:endCxn id="104" idx="6"/>
            </p:cNvCxnSpPr>
            <p:nvPr/>
          </p:nvCxnSpPr>
          <p:spPr>
            <a:xfrm flipH="1">
              <a:off x="1969792" y="1148234"/>
              <a:ext cx="1631202" cy="104191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任意多边形 178"/>
            <p:cNvSpPr/>
            <p:nvPr/>
          </p:nvSpPr>
          <p:spPr>
            <a:xfrm>
              <a:off x="3958936" y="2182091"/>
              <a:ext cx="332509" cy="1548245"/>
            </a:xfrm>
            <a:custGeom>
              <a:avLst/>
              <a:gdLst>
                <a:gd name="connsiteX0" fmla="*/ 0 w 332509"/>
                <a:gd name="connsiteY0" fmla="*/ 0 h 1548245"/>
                <a:gd name="connsiteX1" fmla="*/ 332509 w 332509"/>
                <a:gd name="connsiteY1" fmla="*/ 872836 h 1548245"/>
                <a:gd name="connsiteX2" fmla="*/ 0 w 332509"/>
                <a:gd name="connsiteY2" fmla="*/ 1548245 h 154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09" h="1548245">
                  <a:moveTo>
                    <a:pt x="0" y="0"/>
                  </a:moveTo>
                  <a:cubicBezTo>
                    <a:pt x="166254" y="307397"/>
                    <a:pt x="332509" y="614795"/>
                    <a:pt x="332509" y="872836"/>
                  </a:cubicBezTo>
                  <a:cubicBezTo>
                    <a:pt x="332509" y="1130877"/>
                    <a:pt x="166254" y="1339561"/>
                    <a:pt x="0" y="1548245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0" name="直接箭头连接符 179"/>
            <p:cNvCxnSpPr>
              <a:stCxn id="134" idx="2"/>
              <a:endCxn id="220" idx="7"/>
            </p:cNvCxnSpPr>
            <p:nvPr/>
          </p:nvCxnSpPr>
          <p:spPr>
            <a:xfrm flipH="1">
              <a:off x="1894285" y="2190153"/>
              <a:ext cx="1696789" cy="145120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/>
            <p:nvPr/>
          </p:nvCxnSpPr>
          <p:spPr>
            <a:xfrm>
              <a:off x="3779912" y="2355726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34" idx="2"/>
              <a:endCxn id="108" idx="7"/>
            </p:cNvCxnSpPr>
            <p:nvPr/>
          </p:nvCxnSpPr>
          <p:spPr>
            <a:xfrm flipH="1">
              <a:off x="1921719" y="2190153"/>
              <a:ext cx="1669355" cy="419285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任意多边形 182"/>
            <p:cNvSpPr/>
            <p:nvPr/>
          </p:nvSpPr>
          <p:spPr>
            <a:xfrm>
              <a:off x="3906982" y="2150918"/>
              <a:ext cx="517112" cy="2067791"/>
            </a:xfrm>
            <a:custGeom>
              <a:avLst/>
              <a:gdLst>
                <a:gd name="connsiteX0" fmla="*/ 31173 w 436514"/>
                <a:gd name="connsiteY0" fmla="*/ 0 h 2067791"/>
                <a:gd name="connsiteX1" fmla="*/ 436418 w 436514"/>
                <a:gd name="connsiteY1" fmla="*/ 1205346 h 2067791"/>
                <a:gd name="connsiteX2" fmla="*/ 0 w 436514"/>
                <a:gd name="connsiteY2" fmla="*/ 2067791 h 206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514" h="2067791">
                  <a:moveTo>
                    <a:pt x="31173" y="0"/>
                  </a:moveTo>
                  <a:cubicBezTo>
                    <a:pt x="236393" y="430357"/>
                    <a:pt x="441613" y="860714"/>
                    <a:pt x="436418" y="1205346"/>
                  </a:cubicBezTo>
                  <a:cubicBezTo>
                    <a:pt x="431223" y="1549978"/>
                    <a:pt x="215611" y="1808884"/>
                    <a:pt x="0" y="2067791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 183"/>
            <p:cNvSpPr/>
            <p:nvPr/>
          </p:nvSpPr>
          <p:spPr>
            <a:xfrm>
              <a:off x="3948545" y="1163782"/>
              <a:ext cx="405291" cy="945573"/>
            </a:xfrm>
            <a:custGeom>
              <a:avLst/>
              <a:gdLst>
                <a:gd name="connsiteX0" fmla="*/ 0 w 405291"/>
                <a:gd name="connsiteY0" fmla="*/ 0 h 945573"/>
                <a:gd name="connsiteX1" fmla="*/ 405246 w 405291"/>
                <a:gd name="connsiteY1" fmla="*/ 374073 h 945573"/>
                <a:gd name="connsiteX2" fmla="*/ 20782 w 405291"/>
                <a:gd name="connsiteY2" fmla="*/ 945573 h 94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291" h="945573">
                  <a:moveTo>
                    <a:pt x="0" y="0"/>
                  </a:moveTo>
                  <a:cubicBezTo>
                    <a:pt x="200891" y="108239"/>
                    <a:pt x="401782" y="216478"/>
                    <a:pt x="405246" y="374073"/>
                  </a:cubicBezTo>
                  <a:cubicBezTo>
                    <a:pt x="408710" y="531668"/>
                    <a:pt x="214746" y="738620"/>
                    <a:pt x="20782" y="945573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5" name="直接箭头连接符 184"/>
            <p:cNvCxnSpPr>
              <a:stCxn id="143" idx="2"/>
              <a:endCxn id="118" idx="6"/>
            </p:cNvCxnSpPr>
            <p:nvPr/>
          </p:nvCxnSpPr>
          <p:spPr>
            <a:xfrm flipH="1">
              <a:off x="1966248" y="3801740"/>
              <a:ext cx="1603005" cy="50499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1763688" y="3926696"/>
              <a:ext cx="0" cy="22923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138" idx="2"/>
              <a:endCxn id="118" idx="7"/>
            </p:cNvCxnSpPr>
            <p:nvPr/>
          </p:nvCxnSpPr>
          <p:spPr>
            <a:xfrm flipH="1">
              <a:off x="1913521" y="2723042"/>
              <a:ext cx="1682207" cy="147009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任意多边形 187"/>
            <p:cNvSpPr/>
            <p:nvPr/>
          </p:nvSpPr>
          <p:spPr>
            <a:xfrm>
              <a:off x="1309241" y="2722418"/>
              <a:ext cx="311741" cy="1527464"/>
            </a:xfrm>
            <a:custGeom>
              <a:avLst/>
              <a:gdLst>
                <a:gd name="connsiteX0" fmla="*/ 301350 w 311741"/>
                <a:gd name="connsiteY0" fmla="*/ 0 h 1527464"/>
                <a:gd name="connsiteX1" fmla="*/ 14 w 311741"/>
                <a:gd name="connsiteY1" fmla="*/ 727364 h 1527464"/>
                <a:gd name="connsiteX2" fmla="*/ 311741 w 311741"/>
                <a:gd name="connsiteY2" fmla="*/ 1527464 h 152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41" h="1527464">
                  <a:moveTo>
                    <a:pt x="301350" y="0"/>
                  </a:moveTo>
                  <a:cubicBezTo>
                    <a:pt x="149816" y="236393"/>
                    <a:pt x="-1718" y="472787"/>
                    <a:pt x="14" y="727364"/>
                  </a:cubicBezTo>
                  <a:cubicBezTo>
                    <a:pt x="1746" y="981941"/>
                    <a:pt x="156743" y="1254702"/>
                    <a:pt x="311741" y="1527464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任意多边形 189"/>
            <p:cNvSpPr/>
            <p:nvPr/>
          </p:nvSpPr>
          <p:spPr>
            <a:xfrm>
              <a:off x="1059366" y="1641764"/>
              <a:ext cx="613570" cy="2514600"/>
            </a:xfrm>
            <a:custGeom>
              <a:avLst/>
              <a:gdLst>
                <a:gd name="connsiteX0" fmla="*/ 530443 w 613570"/>
                <a:gd name="connsiteY0" fmla="*/ 0 h 2514600"/>
                <a:gd name="connsiteX1" fmla="*/ 507 w 613570"/>
                <a:gd name="connsiteY1" fmla="*/ 1111827 h 2514600"/>
                <a:gd name="connsiteX2" fmla="*/ 613570 w 613570"/>
                <a:gd name="connsiteY2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570" h="2514600">
                  <a:moveTo>
                    <a:pt x="530443" y="0"/>
                  </a:moveTo>
                  <a:cubicBezTo>
                    <a:pt x="258548" y="346363"/>
                    <a:pt x="-13347" y="692727"/>
                    <a:pt x="507" y="1111827"/>
                  </a:cubicBezTo>
                  <a:cubicBezTo>
                    <a:pt x="14361" y="1530927"/>
                    <a:pt x="313965" y="2022763"/>
                    <a:pt x="613570" y="251460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箭头连接符 190"/>
            <p:cNvCxnSpPr/>
            <p:nvPr/>
          </p:nvCxnSpPr>
          <p:spPr>
            <a:xfrm flipH="1" flipV="1">
              <a:off x="1960257" y="4371950"/>
              <a:ext cx="1603631" cy="23060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29" idx="2"/>
              <a:endCxn id="118" idx="7"/>
            </p:cNvCxnSpPr>
            <p:nvPr/>
          </p:nvCxnSpPr>
          <p:spPr>
            <a:xfrm flipH="1">
              <a:off x="1913521" y="1148234"/>
              <a:ext cx="1687473" cy="304490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任意多边形 193"/>
            <p:cNvSpPr/>
            <p:nvPr/>
          </p:nvSpPr>
          <p:spPr>
            <a:xfrm>
              <a:off x="3938155" y="1662545"/>
              <a:ext cx="602702" cy="2140528"/>
            </a:xfrm>
            <a:custGeom>
              <a:avLst/>
              <a:gdLst>
                <a:gd name="connsiteX0" fmla="*/ 0 w 602702"/>
                <a:gd name="connsiteY0" fmla="*/ 0 h 2140528"/>
                <a:gd name="connsiteX1" fmla="*/ 602672 w 602702"/>
                <a:gd name="connsiteY1" fmla="*/ 1111828 h 2140528"/>
                <a:gd name="connsiteX2" fmla="*/ 20781 w 602702"/>
                <a:gd name="connsiteY2" fmla="*/ 2140528 h 214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702" h="2140528">
                  <a:moveTo>
                    <a:pt x="0" y="0"/>
                  </a:moveTo>
                  <a:cubicBezTo>
                    <a:pt x="299604" y="377536"/>
                    <a:pt x="599209" y="755073"/>
                    <a:pt x="602672" y="1111828"/>
                  </a:cubicBezTo>
                  <a:cubicBezTo>
                    <a:pt x="606136" y="1468583"/>
                    <a:pt x="313458" y="1804555"/>
                    <a:pt x="20781" y="2140528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/>
            <p:cNvCxnSpPr>
              <a:stCxn id="131" idx="2"/>
              <a:endCxn id="220" idx="7"/>
            </p:cNvCxnSpPr>
            <p:nvPr/>
          </p:nvCxnSpPr>
          <p:spPr>
            <a:xfrm flipH="1">
              <a:off x="1894285" y="1657264"/>
              <a:ext cx="1706709" cy="198409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任意多边形 196"/>
            <p:cNvSpPr/>
            <p:nvPr/>
          </p:nvSpPr>
          <p:spPr>
            <a:xfrm>
              <a:off x="3979718" y="1672936"/>
              <a:ext cx="207818" cy="966355"/>
            </a:xfrm>
            <a:custGeom>
              <a:avLst/>
              <a:gdLst>
                <a:gd name="connsiteX0" fmla="*/ 0 w 207818"/>
                <a:gd name="connsiteY0" fmla="*/ 0 h 966355"/>
                <a:gd name="connsiteX1" fmla="*/ 207818 w 207818"/>
                <a:gd name="connsiteY1" fmla="*/ 509155 h 966355"/>
                <a:gd name="connsiteX2" fmla="*/ 0 w 207818"/>
                <a:gd name="connsiteY2" fmla="*/ 966355 h 96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818" h="966355">
                  <a:moveTo>
                    <a:pt x="0" y="0"/>
                  </a:moveTo>
                  <a:cubicBezTo>
                    <a:pt x="103909" y="174048"/>
                    <a:pt x="207818" y="348096"/>
                    <a:pt x="207818" y="509155"/>
                  </a:cubicBezTo>
                  <a:cubicBezTo>
                    <a:pt x="207818" y="670214"/>
                    <a:pt x="103909" y="818284"/>
                    <a:pt x="0" y="966355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8" name="直接箭头连接符 197"/>
            <p:cNvCxnSpPr>
              <a:stCxn id="131" idx="2"/>
              <a:endCxn id="108" idx="7"/>
            </p:cNvCxnSpPr>
            <p:nvPr/>
          </p:nvCxnSpPr>
          <p:spPr>
            <a:xfrm flipH="1">
              <a:off x="1921719" y="1657264"/>
              <a:ext cx="1679275" cy="95217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任意多边形 198"/>
            <p:cNvSpPr/>
            <p:nvPr/>
          </p:nvSpPr>
          <p:spPr>
            <a:xfrm>
              <a:off x="3958936" y="1683327"/>
              <a:ext cx="665081" cy="2712028"/>
            </a:xfrm>
            <a:custGeom>
              <a:avLst/>
              <a:gdLst>
                <a:gd name="connsiteX0" fmla="*/ 31173 w 665081"/>
                <a:gd name="connsiteY0" fmla="*/ 0 h 2712028"/>
                <a:gd name="connsiteX1" fmla="*/ 665019 w 665081"/>
                <a:gd name="connsiteY1" fmla="*/ 1381991 h 2712028"/>
                <a:gd name="connsiteX2" fmla="*/ 0 w 665081"/>
                <a:gd name="connsiteY2" fmla="*/ 2712028 h 27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081" h="2712028">
                  <a:moveTo>
                    <a:pt x="31173" y="0"/>
                  </a:moveTo>
                  <a:cubicBezTo>
                    <a:pt x="350693" y="464993"/>
                    <a:pt x="670214" y="929986"/>
                    <a:pt x="665019" y="1381991"/>
                  </a:cubicBezTo>
                  <a:cubicBezTo>
                    <a:pt x="659824" y="1833996"/>
                    <a:pt x="329912" y="2273012"/>
                    <a:pt x="0" y="2712028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>
              <a:stCxn id="94" idx="6"/>
              <a:endCxn id="143" idx="1"/>
            </p:cNvCxnSpPr>
            <p:nvPr/>
          </p:nvCxnSpPr>
          <p:spPr>
            <a:xfrm>
              <a:off x="1979712" y="1148234"/>
              <a:ext cx="1642268" cy="253990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>
              <a:stCxn id="94" idx="6"/>
              <a:endCxn id="138" idx="1"/>
            </p:cNvCxnSpPr>
            <p:nvPr/>
          </p:nvCxnSpPr>
          <p:spPr>
            <a:xfrm>
              <a:off x="1979712" y="1148234"/>
              <a:ext cx="1668743" cy="146120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任意多边形 202"/>
            <p:cNvSpPr/>
            <p:nvPr/>
          </p:nvSpPr>
          <p:spPr>
            <a:xfrm>
              <a:off x="1038967" y="1111827"/>
              <a:ext cx="602797" cy="2628900"/>
            </a:xfrm>
            <a:custGeom>
              <a:avLst/>
              <a:gdLst>
                <a:gd name="connsiteX0" fmla="*/ 602797 w 602797"/>
                <a:gd name="connsiteY0" fmla="*/ 0 h 2628900"/>
                <a:gd name="connsiteX1" fmla="*/ 124 w 602797"/>
                <a:gd name="connsiteY1" fmla="*/ 1278082 h 2628900"/>
                <a:gd name="connsiteX2" fmla="*/ 561233 w 602797"/>
                <a:gd name="connsiteY2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797" h="2628900">
                  <a:moveTo>
                    <a:pt x="602797" y="0"/>
                  </a:moveTo>
                  <a:cubicBezTo>
                    <a:pt x="304924" y="419966"/>
                    <a:pt x="7051" y="839932"/>
                    <a:pt x="124" y="1278082"/>
                  </a:cubicBezTo>
                  <a:cubicBezTo>
                    <a:pt x="-6803" y="1716232"/>
                    <a:pt x="277215" y="2172566"/>
                    <a:pt x="561233" y="262890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任意多边形 203"/>
            <p:cNvSpPr/>
            <p:nvPr/>
          </p:nvSpPr>
          <p:spPr>
            <a:xfrm>
              <a:off x="1318708" y="1132609"/>
              <a:ext cx="354228" cy="1454727"/>
            </a:xfrm>
            <a:custGeom>
              <a:avLst/>
              <a:gdLst>
                <a:gd name="connsiteX0" fmla="*/ 271101 w 354228"/>
                <a:gd name="connsiteY0" fmla="*/ 0 h 1454727"/>
                <a:gd name="connsiteX1" fmla="*/ 937 w 354228"/>
                <a:gd name="connsiteY1" fmla="*/ 623455 h 1454727"/>
                <a:gd name="connsiteX2" fmla="*/ 354228 w 354228"/>
                <a:gd name="connsiteY2" fmla="*/ 1454727 h 1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228" h="1454727">
                  <a:moveTo>
                    <a:pt x="271101" y="0"/>
                  </a:moveTo>
                  <a:cubicBezTo>
                    <a:pt x="129092" y="190500"/>
                    <a:pt x="-12917" y="381001"/>
                    <a:pt x="937" y="623455"/>
                  </a:cubicBezTo>
                  <a:cubicBezTo>
                    <a:pt x="14791" y="865909"/>
                    <a:pt x="184509" y="1160318"/>
                    <a:pt x="354228" y="1454727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箭头连接符 205"/>
            <p:cNvCxnSpPr>
              <a:stCxn id="94" idx="6"/>
              <a:endCxn id="147" idx="1"/>
            </p:cNvCxnSpPr>
            <p:nvPr/>
          </p:nvCxnSpPr>
          <p:spPr>
            <a:xfrm>
              <a:off x="1979712" y="1148234"/>
              <a:ext cx="1642268" cy="306135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任意多边形 206"/>
            <p:cNvSpPr/>
            <p:nvPr/>
          </p:nvSpPr>
          <p:spPr>
            <a:xfrm>
              <a:off x="3938155" y="3834245"/>
              <a:ext cx="436514" cy="976746"/>
            </a:xfrm>
            <a:custGeom>
              <a:avLst/>
              <a:gdLst>
                <a:gd name="connsiteX0" fmla="*/ 0 w 436514"/>
                <a:gd name="connsiteY0" fmla="*/ 0 h 976746"/>
                <a:gd name="connsiteX1" fmla="*/ 436418 w 436514"/>
                <a:gd name="connsiteY1" fmla="*/ 550719 h 976746"/>
                <a:gd name="connsiteX2" fmla="*/ 31172 w 436514"/>
                <a:gd name="connsiteY2" fmla="*/ 976746 h 97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514" h="976746">
                  <a:moveTo>
                    <a:pt x="0" y="0"/>
                  </a:moveTo>
                  <a:cubicBezTo>
                    <a:pt x="215611" y="193964"/>
                    <a:pt x="431223" y="387928"/>
                    <a:pt x="436418" y="550719"/>
                  </a:cubicBezTo>
                  <a:cubicBezTo>
                    <a:pt x="441613" y="713510"/>
                    <a:pt x="236392" y="845128"/>
                    <a:pt x="31172" y="976746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箭头连接符 208"/>
            <p:cNvCxnSpPr>
              <a:stCxn id="220" idx="6"/>
              <a:endCxn id="149" idx="2"/>
            </p:cNvCxnSpPr>
            <p:nvPr/>
          </p:nvCxnSpPr>
          <p:spPr>
            <a:xfrm>
              <a:off x="1947012" y="3754958"/>
              <a:ext cx="1631952" cy="106964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任意多边形 209"/>
            <p:cNvSpPr/>
            <p:nvPr/>
          </p:nvSpPr>
          <p:spPr>
            <a:xfrm>
              <a:off x="3938155" y="2743200"/>
              <a:ext cx="789802" cy="1974273"/>
            </a:xfrm>
            <a:custGeom>
              <a:avLst/>
              <a:gdLst>
                <a:gd name="connsiteX0" fmla="*/ 41563 w 789802"/>
                <a:gd name="connsiteY0" fmla="*/ 0 h 1974273"/>
                <a:gd name="connsiteX1" fmla="*/ 789709 w 789802"/>
                <a:gd name="connsiteY1" fmla="*/ 935182 h 1974273"/>
                <a:gd name="connsiteX2" fmla="*/ 0 w 789802"/>
                <a:gd name="connsiteY2" fmla="*/ 1974273 h 197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9802" h="1974273">
                  <a:moveTo>
                    <a:pt x="41563" y="0"/>
                  </a:moveTo>
                  <a:cubicBezTo>
                    <a:pt x="419099" y="303068"/>
                    <a:pt x="796636" y="606137"/>
                    <a:pt x="789709" y="935182"/>
                  </a:cubicBezTo>
                  <a:cubicBezTo>
                    <a:pt x="782782" y="1264227"/>
                    <a:pt x="391391" y="1619250"/>
                    <a:pt x="0" y="1974273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1" name="直接箭头连接符 210"/>
            <p:cNvCxnSpPr>
              <a:stCxn id="108" idx="6"/>
              <a:endCxn id="149" idx="1"/>
            </p:cNvCxnSpPr>
            <p:nvPr/>
          </p:nvCxnSpPr>
          <p:spPr>
            <a:xfrm>
              <a:off x="1974446" y="2723042"/>
              <a:ext cx="1657245" cy="198796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>
              <a:stCxn id="99" idx="6"/>
            </p:cNvCxnSpPr>
            <p:nvPr/>
          </p:nvCxnSpPr>
          <p:spPr>
            <a:xfrm>
              <a:off x="1979712" y="1657264"/>
              <a:ext cx="1697481" cy="3051083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任意多边形 212"/>
            <p:cNvSpPr/>
            <p:nvPr/>
          </p:nvSpPr>
          <p:spPr>
            <a:xfrm>
              <a:off x="3917373" y="1163782"/>
              <a:ext cx="831412" cy="3543300"/>
            </a:xfrm>
            <a:custGeom>
              <a:avLst/>
              <a:gdLst>
                <a:gd name="connsiteX0" fmla="*/ 51954 w 831412"/>
                <a:gd name="connsiteY0" fmla="*/ 0 h 3543300"/>
                <a:gd name="connsiteX1" fmla="*/ 831272 w 831412"/>
                <a:gd name="connsiteY1" fmla="*/ 1298863 h 3543300"/>
                <a:gd name="connsiteX2" fmla="*/ 0 w 831412"/>
                <a:gd name="connsiteY2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412" h="3543300">
                  <a:moveTo>
                    <a:pt x="51954" y="0"/>
                  </a:moveTo>
                  <a:cubicBezTo>
                    <a:pt x="445942" y="354156"/>
                    <a:pt x="839931" y="708313"/>
                    <a:pt x="831272" y="1298863"/>
                  </a:cubicBezTo>
                  <a:cubicBezTo>
                    <a:pt x="822613" y="1889413"/>
                    <a:pt x="411306" y="2716356"/>
                    <a:pt x="0" y="354330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任意多边形 213"/>
            <p:cNvSpPr/>
            <p:nvPr/>
          </p:nvSpPr>
          <p:spPr>
            <a:xfrm>
              <a:off x="1246897" y="3252355"/>
              <a:ext cx="363694" cy="1496290"/>
            </a:xfrm>
            <a:custGeom>
              <a:avLst/>
              <a:gdLst>
                <a:gd name="connsiteX0" fmla="*/ 353303 w 363694"/>
                <a:gd name="connsiteY0" fmla="*/ 0 h 1496290"/>
                <a:gd name="connsiteX1" fmla="*/ 12 w 363694"/>
                <a:gd name="connsiteY1" fmla="*/ 758536 h 1496290"/>
                <a:gd name="connsiteX2" fmla="*/ 363694 w 363694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694" h="1496290">
                  <a:moveTo>
                    <a:pt x="353303" y="0"/>
                  </a:moveTo>
                  <a:cubicBezTo>
                    <a:pt x="175791" y="254577"/>
                    <a:pt x="-1720" y="509154"/>
                    <a:pt x="12" y="758536"/>
                  </a:cubicBezTo>
                  <a:cubicBezTo>
                    <a:pt x="1744" y="1007918"/>
                    <a:pt x="182719" y="1252104"/>
                    <a:pt x="363694" y="1496290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5" name="直接箭头连接符 214"/>
            <p:cNvCxnSpPr>
              <a:stCxn id="140" idx="2"/>
              <a:endCxn id="121" idx="6"/>
            </p:cNvCxnSpPr>
            <p:nvPr/>
          </p:nvCxnSpPr>
          <p:spPr>
            <a:xfrm flipH="1">
              <a:off x="1938591" y="3271748"/>
              <a:ext cx="1640373" cy="154916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任意多边形 215"/>
            <p:cNvSpPr/>
            <p:nvPr/>
          </p:nvSpPr>
          <p:spPr>
            <a:xfrm>
              <a:off x="1049104" y="2182091"/>
              <a:ext cx="623832" cy="2483427"/>
            </a:xfrm>
            <a:custGeom>
              <a:avLst/>
              <a:gdLst>
                <a:gd name="connsiteX0" fmla="*/ 551096 w 623832"/>
                <a:gd name="connsiteY0" fmla="*/ 0 h 2483427"/>
                <a:gd name="connsiteX1" fmla="*/ 378 w 623832"/>
                <a:gd name="connsiteY1" fmla="*/ 1091045 h 2483427"/>
                <a:gd name="connsiteX2" fmla="*/ 623832 w 623832"/>
                <a:gd name="connsiteY2" fmla="*/ 2483427 h 248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832" h="2483427">
                  <a:moveTo>
                    <a:pt x="551096" y="0"/>
                  </a:moveTo>
                  <a:cubicBezTo>
                    <a:pt x="269675" y="338570"/>
                    <a:pt x="-11745" y="677141"/>
                    <a:pt x="378" y="1091045"/>
                  </a:cubicBezTo>
                  <a:cubicBezTo>
                    <a:pt x="12501" y="1504949"/>
                    <a:pt x="318166" y="1994188"/>
                    <a:pt x="623832" y="2483427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箭头连接符 216"/>
            <p:cNvCxnSpPr>
              <a:stCxn id="134" idx="2"/>
              <a:endCxn id="121" idx="7"/>
            </p:cNvCxnSpPr>
            <p:nvPr/>
          </p:nvCxnSpPr>
          <p:spPr>
            <a:xfrm flipH="1">
              <a:off x="1885864" y="2190153"/>
              <a:ext cx="1705210" cy="251715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>
              <a:stCxn id="131" idx="2"/>
              <a:endCxn id="121" idx="7"/>
            </p:cNvCxnSpPr>
            <p:nvPr/>
          </p:nvCxnSpPr>
          <p:spPr>
            <a:xfrm flipH="1">
              <a:off x="1885864" y="1657264"/>
              <a:ext cx="1715130" cy="305004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任意多边形 218"/>
            <p:cNvSpPr/>
            <p:nvPr/>
          </p:nvSpPr>
          <p:spPr>
            <a:xfrm>
              <a:off x="581851" y="1122218"/>
              <a:ext cx="1007958" cy="3719946"/>
            </a:xfrm>
            <a:custGeom>
              <a:avLst/>
              <a:gdLst>
                <a:gd name="connsiteX0" fmla="*/ 1007958 w 1007958"/>
                <a:gd name="connsiteY0" fmla="*/ 0 h 3719946"/>
                <a:gd name="connsiteX1" fmla="*/ 40 w 1007958"/>
                <a:gd name="connsiteY1" fmla="*/ 1548246 h 3719946"/>
                <a:gd name="connsiteX2" fmla="*/ 976785 w 1007958"/>
                <a:gd name="connsiteY2" fmla="*/ 3719946 h 371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958" h="3719946">
                  <a:moveTo>
                    <a:pt x="1007958" y="0"/>
                  </a:moveTo>
                  <a:cubicBezTo>
                    <a:pt x="506596" y="464127"/>
                    <a:pt x="5235" y="928255"/>
                    <a:pt x="40" y="1548246"/>
                  </a:cubicBezTo>
                  <a:cubicBezTo>
                    <a:pt x="-5156" y="2168237"/>
                    <a:pt x="485814" y="2944091"/>
                    <a:pt x="976785" y="3719946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>
          <a:xfrm>
            <a:off x="1879828" y="12899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优先函数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5590366" y="4847572"/>
            <a:ext cx="1603631" cy="2306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1922645" y="210541"/>
            <a:ext cx="20370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→ E+T | E-T | T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T*F | T/F | F 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35331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 noChangeArrowheads="1"/>
          </p:cNvSpPr>
          <p:nvPr>
            <p:ph idx="1"/>
          </p:nvPr>
        </p:nvSpPr>
        <p:spPr>
          <a:xfrm>
            <a:off x="336550" y="915988"/>
            <a:ext cx="8736013" cy="3225800"/>
          </a:xfrm>
        </p:spPr>
        <p:txBody>
          <a:bodyPr/>
          <a:lstStyle/>
          <a:p>
            <a:pPr eaLnBrk="1" hangingPunct="1">
              <a:lnSpc>
                <a:spcPts val="28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构造</a:t>
            </a:r>
            <a:r>
              <a:rPr lang="en-US" altLang="zh-CN" sz="22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G'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的规范</a:t>
            </a:r>
            <a:r>
              <a:rPr lang="en-US" altLang="zh-CN" sz="2200" b="1" i="1" dirty="0">
                <a:solidFill>
                  <a:srgbClr val="2D83F4"/>
                </a:solidFill>
                <a:ea typeface="楷体_GB2312" pitchFamily="49" charset="-122"/>
              </a:rPr>
              <a:t>LR</a:t>
            </a:r>
            <a:r>
              <a:rPr lang="en-US" altLang="zh-CN" sz="2200" b="1" dirty="0">
                <a:solidFill>
                  <a:srgbClr val="2D83F4"/>
                </a:solidFill>
                <a:ea typeface="楷体_GB2312" pitchFamily="49" charset="-122"/>
              </a:rPr>
              <a:t>(0)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项集族</a:t>
            </a:r>
            <a:r>
              <a:rPr lang="en-US" altLang="zh-CN" sz="2200" b="1" i="1" dirty="0">
                <a:solidFill>
                  <a:schemeClr val="tx1"/>
                </a:solidFill>
                <a:ea typeface="宋体" pitchFamily="2" charset="-122"/>
              </a:rPr>
              <a:t>C </a:t>
            </a:r>
            <a:r>
              <a:rPr lang="en-US" altLang="zh-CN" sz="2200" b="1" dirty="0">
                <a:solidFill>
                  <a:schemeClr val="tx1"/>
                </a:solidFill>
                <a:ea typeface="宋体" pitchFamily="2" charset="-122"/>
              </a:rPr>
              <a:t>= {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200" b="1" baseline="-25000" dirty="0">
                <a:solidFill>
                  <a:schemeClr val="tx1"/>
                </a:solidFill>
                <a:ea typeface="楷体_GB2312" pitchFamily="49" charset="-122"/>
              </a:rPr>
              <a:t>0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200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</a:rPr>
              <a:t>, … ,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200" b="1" i="1" baseline="-25000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</a:rPr>
              <a:t>}</a:t>
            </a:r>
            <a:r>
              <a:rPr lang="zh-CN" altLang="en-US" sz="2200" b="1" dirty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lnSpc>
                <a:spcPts val="28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根据</a:t>
            </a:r>
            <a:r>
              <a:rPr lang="en-US" altLang="zh-CN" sz="2200" b="1" i="1" dirty="0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200" b="1" i="1" baseline="-25000" dirty="0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构造得到状态</a:t>
            </a:r>
            <a:r>
              <a:rPr lang="en-US" altLang="zh-CN" sz="2200" b="1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zh-CN" altLang="en-US" sz="2200" b="1" dirty="0">
                <a:solidFill>
                  <a:schemeClr val="tx1"/>
                </a:solidFill>
                <a:ea typeface="宋体" pitchFamily="2" charset="-122"/>
              </a:rPr>
              <a:t>。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状态</a:t>
            </a:r>
            <a:r>
              <a:rPr lang="en-US" altLang="zh-CN" sz="2200" b="1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2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的语法分析动作按照下面的方法决定：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28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rgbClr val="2D83F4"/>
                </a:solidFill>
                <a:ea typeface="楷体_GB2312" pitchFamily="49" charset="-122"/>
              </a:rPr>
              <a:t>if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</a:rPr>
              <a:t>→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en-US" altLang="zh-CN" sz="2400" b="1" i="1" dirty="0" err="1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</a:rPr>
              <a:t>∈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and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GOTO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</a:rPr>
              <a:t>i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a )=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ea typeface="楷体_GB2312" pitchFamily="49" charset="-122"/>
              </a:rPr>
              <a:t>then</a:t>
            </a:r>
            <a:r>
              <a:rPr lang="en-US" altLang="zh-CN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ACTION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a ]=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</a:rPr>
              <a:t>sj</a:t>
            </a:r>
            <a:endParaRPr lang="en-US" altLang="zh-CN" b="1" baseline="-25000" dirty="0">
              <a:solidFill>
                <a:schemeClr val="tx1"/>
              </a:solidFill>
              <a:ea typeface="楷体_GB2312" pitchFamily="49" charset="-122"/>
            </a:endParaRPr>
          </a:p>
          <a:p>
            <a:pPr lvl="1" eaLnBrk="1" hangingPunct="1">
              <a:lnSpc>
                <a:spcPts val="28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楷体_GB2312"/>
              </a:rPr>
              <a:t>if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.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Bβ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and GOTO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zh-CN" altLang="en-US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)=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j</a:t>
            </a:r>
            <a:r>
              <a:rPr lang="en-US" altLang="zh-CN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楷体_GB2312"/>
              </a:rPr>
              <a:t>then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 GOTO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[ 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]=j</a:t>
            </a:r>
            <a:r>
              <a:rPr lang="en-US" altLang="zh-CN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endParaRPr lang="en-US" altLang="zh-CN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28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rgbClr val="2D83F4"/>
                </a:solidFill>
                <a:ea typeface="楷体_GB2312" pitchFamily="49" charset="-122"/>
              </a:rPr>
              <a:t>if</a:t>
            </a:r>
            <a:r>
              <a:rPr lang="en-US" altLang="zh-CN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en-US" altLang="zh-CN" sz="2000" b="1" i="1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∈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ea typeface="宋体" pitchFamily="2" charset="-122"/>
              </a:rPr>
              <a:t>且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≠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S' </a:t>
            </a:r>
            <a:r>
              <a:rPr lang="en-US" altLang="zh-CN" b="1" i="1" dirty="0">
                <a:solidFill>
                  <a:srgbClr val="2D83F4"/>
                </a:solidFill>
                <a:ea typeface="楷体_GB2312" pitchFamily="49" charset="-122"/>
              </a:rPr>
              <a:t>then</a:t>
            </a:r>
            <a:r>
              <a:rPr lang="en-US" altLang="zh-CN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for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</a:rPr>
              <a:t>a∈</a:t>
            </a:r>
            <a:r>
              <a:rPr lang="en-US" altLang="zh-CN" b="1" i="1" dirty="0" err="1">
                <a:solidFill>
                  <a:srgbClr val="FF0000"/>
                </a:solidFill>
                <a:ea typeface="楷体_GB2312" pitchFamily="49" charset="-122"/>
              </a:rPr>
              <a:t>FOLLOW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ea typeface="楷体_GB2312" pitchFamily="49" charset="-122"/>
              </a:rPr>
              <a:t>do</a:t>
            </a:r>
            <a:r>
              <a:rPr lang="en-US" altLang="zh-CN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</a:p>
          <a:p>
            <a:pPr lvl="1" eaLnBrk="1" hangingPunct="1">
              <a:lnSpc>
                <a:spcPts val="2800"/>
              </a:lnSpc>
              <a:buClr>
                <a:schemeClr val="tx1"/>
              </a:buClr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rgbClr val="2D83F4"/>
                </a:solidFill>
                <a:ea typeface="楷体_GB2312" pitchFamily="49" charset="-122"/>
              </a:rPr>
              <a:t>   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ACTION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a ]=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</a:rPr>
              <a:t>rj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（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华文楷体" pitchFamily="2" charset="-122"/>
              </a:rPr>
              <a:t>是产生式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</a:rPr>
              <a:t>→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zh-CN" altLang="en-US" b="1" dirty="0">
                <a:solidFill>
                  <a:schemeClr val="tx1"/>
                </a:solidFill>
                <a:latin typeface="华文楷体" pitchFamily="2" charset="-122"/>
              </a:rPr>
              <a:t>的编号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）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  <a:p>
            <a:pPr lvl="1" eaLnBrk="1" hangingPunct="1">
              <a:lnSpc>
                <a:spcPts val="28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rgbClr val="2D83F4"/>
                </a:solidFill>
                <a:ea typeface="楷体_GB2312" pitchFamily="49" charset="-122"/>
              </a:rPr>
              <a:t>if</a:t>
            </a:r>
            <a:r>
              <a:rPr lang="en-US" altLang="zh-CN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'→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sz="2000" b="1" i="1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∈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ea typeface="楷体_GB2312" pitchFamily="49" charset="-122"/>
              </a:rPr>
              <a:t>then</a:t>
            </a:r>
            <a:r>
              <a:rPr lang="en-US" altLang="zh-CN" b="1" dirty="0">
                <a:solidFill>
                  <a:srgbClr val="2D83F4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ACTION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[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b="1" dirty="0">
                <a:solidFill>
                  <a:schemeClr val="tx1"/>
                </a:solidFill>
                <a:latin typeface="华文楷体" pitchFamily="2" charset="-122"/>
              </a:rPr>
              <a:t>$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]=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acc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ts val="28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没有定义的所有条目都设置为</a:t>
            </a:r>
            <a:r>
              <a:rPr lang="en-US" altLang="zh-CN" sz="2200" b="1" dirty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en-US" altLang="zh-CN" sz="2200" b="1" i="1" dirty="0">
                <a:solidFill>
                  <a:schemeClr val="tx1"/>
                </a:solidFill>
                <a:ea typeface="宋体" pitchFamily="2" charset="-122"/>
              </a:rPr>
              <a:t>error</a:t>
            </a:r>
            <a:r>
              <a:rPr lang="en-US" altLang="zh-CN" sz="2200" b="1" dirty="0">
                <a:solidFill>
                  <a:schemeClr val="tx1"/>
                </a:solidFill>
                <a:ea typeface="宋体" pitchFamily="2" charset="-122"/>
              </a:rPr>
              <a:t>”</a:t>
            </a:r>
            <a:r>
              <a:rPr lang="zh-CN" altLang="en-US" sz="2200" b="1" dirty="0">
                <a:solidFill>
                  <a:schemeClr val="tx1"/>
                </a:solidFill>
                <a:ea typeface="宋体" pitchFamily="2" charset="-122"/>
              </a:rPr>
              <a:t>。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6627" name="标题 1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黑体" panose="02010609060101010101" pitchFamily="49" charset="-122"/>
              </a:rPr>
              <a:t>SLR</a:t>
            </a:r>
            <a:r>
              <a:rPr lang="zh-CN" altLang="en-US" sz="3000" i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分析表构造算法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27088" y="4371975"/>
            <a:ext cx="6192837" cy="70802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如果给定文法的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分析表中不存在有冲突的动作，那么该文法称为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SLR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425575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000"/>
              </a:lnSpc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算符优先分析法</a:t>
            </a:r>
          </a:p>
          <a:p>
            <a:pPr eaLnBrk="1" hangingPunct="1">
              <a:lnSpc>
                <a:spcPts val="4000"/>
              </a:lnSpc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4.6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100355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8578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标题 1">
            <a:extLst>
              <a:ext uri="{FF2B5EF4-FFF2-40B4-BE49-F238E27FC236}">
                <a16:creationId xmlns:a16="http://schemas.microsoft.com/office/drawing/2014/main" id="{BD2728A7-32D3-4A70-99EA-AD227434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语法分析器自动生成工具</a:t>
            </a:r>
          </a:p>
        </p:txBody>
      </p:sp>
      <p:grpSp>
        <p:nvGrpSpPr>
          <p:cNvPr id="119811" name="组合 44">
            <a:extLst>
              <a:ext uri="{FF2B5EF4-FFF2-40B4-BE49-F238E27FC236}">
                <a16:creationId xmlns:a16="http://schemas.microsoft.com/office/drawing/2014/main" id="{27BBD494-07B6-4880-B644-B001F7DD196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A6EB354B-37A8-4414-B28A-8DCAB447EF9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9830" name="五边形 46">
              <a:extLst>
                <a:ext uri="{FF2B5EF4-FFF2-40B4-BE49-F238E27FC236}">
                  <a16:creationId xmlns:a16="http://schemas.microsoft.com/office/drawing/2014/main" id="{7454E93B-3F3B-4487-9E0C-751D188F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9" name="Rectangle 4">
            <a:extLst>
              <a:ext uri="{FF2B5EF4-FFF2-40B4-BE49-F238E27FC236}">
                <a16:creationId xmlns:a16="http://schemas.microsoft.com/office/drawing/2014/main" id="{3D8376C3-34F9-4C3B-8E67-8E6805CA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705" y="2940468"/>
            <a:ext cx="13668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y.tab.c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8CB6C895-3F57-4080-AD01-A86034B0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118" y="3011905"/>
            <a:ext cx="2089150" cy="793701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75000"/>
              <a:buFont typeface="Monotype Sorts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Yacc </a:t>
            </a:r>
          </a:p>
          <a:p>
            <a:pPr marL="342900" marR="0" lvl="0" indent="-342900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75000"/>
              <a:buFont typeface="Monotype Sorts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编译器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741F96D7-4AFA-42D1-9477-972EB1EE0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543" y="3013493"/>
            <a:ext cx="2087562" cy="792113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75000"/>
              <a:buFont typeface="Monotype Sorts"/>
              <a:buNone/>
              <a:tabLst/>
              <a:defRPr/>
            </a:pPr>
            <a:r>
              <a:rPr kumimoji="1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75000"/>
              <a:buFont typeface="Monotype Sorts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编译器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8DDD140E-383D-4160-94CE-5F445763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46" y="4156496"/>
            <a:ext cx="22717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99"/>
              </a:buClr>
              <a:buSzPct val="75000"/>
              <a:buFont typeface="Monotype Sorts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ABE9F5D6-8443-4DD8-9BDF-239D8378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4434864"/>
            <a:ext cx="2087562" cy="585158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75000"/>
              <a:buFont typeface="Monotype Sorts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a.out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22E7793E-EA67-4621-97FD-49FA0845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33" y="4156496"/>
            <a:ext cx="26066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99"/>
              </a:buClr>
              <a:buSzPct val="75000"/>
              <a:buFont typeface="Monotype Sorts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stream</a:t>
            </a:r>
            <a:endParaRPr kumimoji="1"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8D19DCB3-B9C5-451C-BF30-0C5893C2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93" y="2870618"/>
            <a:ext cx="1589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translate.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i="1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CC64025F-ECC3-434D-9CEF-63C2822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30" y="3300830"/>
            <a:ext cx="990600" cy="215900"/>
          </a:xfrm>
          <a:prstGeom prst="rightArrow">
            <a:avLst>
              <a:gd name="adj1" fmla="val 50000"/>
              <a:gd name="adj2" fmla="val 11470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AutoShape 12">
            <a:extLst>
              <a:ext uri="{FF2B5EF4-FFF2-40B4-BE49-F238E27FC236}">
                <a16:creationId xmlns:a16="http://schemas.microsoft.com/office/drawing/2014/main" id="{3957474A-A65E-48F5-BD0D-721E537C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118" y="3302418"/>
            <a:ext cx="1296987" cy="215900"/>
          </a:xfrm>
          <a:prstGeom prst="rightArrow">
            <a:avLst>
              <a:gd name="adj1" fmla="val 50000"/>
              <a:gd name="adj2" fmla="val 150184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B14EA82-247E-4762-BE29-ED4A1043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130" y="2870618"/>
            <a:ext cx="639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a.out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12">
            <a:extLst>
              <a:ext uri="{FF2B5EF4-FFF2-40B4-BE49-F238E27FC236}">
                <a16:creationId xmlns:a16="http://schemas.microsoft.com/office/drawing/2014/main" id="{0446F89B-C1FC-4AD1-BF9A-F3CF383AD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130" y="3302418"/>
            <a:ext cx="1152525" cy="215900"/>
          </a:xfrm>
          <a:prstGeom prst="rightArrow">
            <a:avLst>
              <a:gd name="adj1" fmla="val 50000"/>
              <a:gd name="adj2" fmla="val 13345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51EC6356-F93C-4C92-8AD2-E57A45F3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08" y="4588296"/>
            <a:ext cx="2430463" cy="215900"/>
          </a:xfrm>
          <a:prstGeom prst="rightArrow">
            <a:avLst>
              <a:gd name="adj1" fmla="val 50000"/>
              <a:gd name="adj2" fmla="val 281434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" name="AutoShape 12">
            <a:extLst>
              <a:ext uri="{FF2B5EF4-FFF2-40B4-BE49-F238E27FC236}">
                <a16:creationId xmlns:a16="http://schemas.microsoft.com/office/drawing/2014/main" id="{4E893AF3-2DCA-46F4-B366-D11F38F2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4588296"/>
            <a:ext cx="2232025" cy="215900"/>
          </a:xfrm>
          <a:prstGeom prst="rightArrow">
            <a:avLst>
              <a:gd name="adj1" fmla="val 50000"/>
              <a:gd name="adj2" fmla="val 25845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3332691E-43B5-434D-BE5E-E1B6442A4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993511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600" b="1" dirty="0" err="1">
                <a:solidFill>
                  <a:schemeClr val="tx1"/>
                </a:solidFill>
              </a:rPr>
              <a:t>Yacc</a:t>
            </a:r>
            <a:r>
              <a:rPr lang="en-US" altLang="zh-CN" sz="2600" b="1" dirty="0">
                <a:solidFill>
                  <a:schemeClr val="tx1"/>
                </a:solidFill>
              </a:rPr>
              <a:t> (Yet Another Compiler’s Compiler)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LALR</a:t>
            </a:r>
            <a:r>
              <a:rPr lang="zh-CN" altLang="en-US" sz="2400" b="1" dirty="0">
                <a:solidFill>
                  <a:schemeClr val="tx1"/>
                </a:solidFill>
              </a:rPr>
              <a:t>语法分析器生成工具</a:t>
            </a:r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9EB6385F-1DB5-4B83-8E3E-CDF210C1B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92" y="1906207"/>
            <a:ext cx="2519362" cy="646113"/>
          </a:xfrm>
          <a:prstGeom prst="wedgeRoundRectCallout">
            <a:avLst>
              <a:gd name="adj1" fmla="val -17866"/>
              <a:gd name="adj2" fmla="val 107250"/>
              <a:gd name="adj3" fmla="val 16667"/>
            </a:avLst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某语言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法定义（</a:t>
            </a:r>
            <a:r>
              <a:rPr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Yacc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源程序）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AutoShape 34">
            <a:extLst>
              <a:ext uri="{FF2B5EF4-FFF2-40B4-BE49-F238E27FC236}">
                <a16:creationId xmlns:a16="http://schemas.microsoft.com/office/drawing/2014/main" id="{F8AFF5AD-7C99-4C12-8CBD-82431FA5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347" y="1888861"/>
            <a:ext cx="2952551" cy="647700"/>
          </a:xfrm>
          <a:prstGeom prst="wedgeRoundRectCallout">
            <a:avLst>
              <a:gd name="adj1" fmla="val -9597"/>
              <a:gd name="adj2" fmla="val 106616"/>
              <a:gd name="adj3" fmla="val 16667"/>
            </a:avLst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语言语法分析器的源程序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语言编写）</a:t>
            </a:r>
            <a:endParaRPr lang="zh-CN" altLang="en-US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6" name="AutoShape 35">
            <a:extLst>
              <a:ext uri="{FF2B5EF4-FFF2-40B4-BE49-F238E27FC236}">
                <a16:creationId xmlns:a16="http://schemas.microsoft.com/office/drawing/2014/main" id="{38F0F031-6C70-4954-9E80-9D2147C3F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91" y="1868900"/>
            <a:ext cx="2087562" cy="720725"/>
          </a:xfrm>
          <a:prstGeom prst="wedgeRoundRectCallout">
            <a:avLst>
              <a:gd name="adj1" fmla="val 11458"/>
              <a:gd name="adj2" fmla="val 90750"/>
              <a:gd name="adj3" fmla="val 16667"/>
            </a:avLst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可运行的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语言语法分析器</a:t>
            </a:r>
            <a:endParaRPr lang="zh-CN" altLang="en-US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24" grpId="0" animBg="1"/>
      <p:bldP spid="25" grpId="0" animBg="1"/>
      <p:bldP spid="2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8B1FDE-145C-43D9-B0E7-32EBE727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0"/>
            <a:ext cx="4086514" cy="5143500"/>
          </a:xfrm>
          <a:prstGeom prst="rect">
            <a:avLst/>
          </a:prstGeom>
        </p:spPr>
      </p:pic>
      <p:sp>
        <p:nvSpPr>
          <p:cNvPr id="62468" name="标题 1">
            <a:extLst>
              <a:ext uri="{FF2B5EF4-FFF2-40B4-BE49-F238E27FC236}">
                <a16:creationId xmlns:a16="http://schemas.microsoft.com/office/drawing/2014/main" id="{7C7501DF-4145-4585-8B21-668F2C66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20638"/>
            <a:ext cx="1224062" cy="3163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Yacc</a:t>
            </a:r>
            <a:b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b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</a:t>
            </a:r>
            <a:b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b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</a:t>
            </a:r>
            <a:b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</a:t>
            </a:r>
          </a:p>
        </p:txBody>
      </p:sp>
      <p:grpSp>
        <p:nvGrpSpPr>
          <p:cNvPr id="109571" name="组合 44">
            <a:extLst>
              <a:ext uri="{FF2B5EF4-FFF2-40B4-BE49-F238E27FC236}">
                <a16:creationId xmlns:a16="http://schemas.microsoft.com/office/drawing/2014/main" id="{14A8CB95-8FC4-488D-988E-A7981EB4AF2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76A87401-5572-4FB0-B82A-8BC2CD6E570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86" name="五边形 46">
              <a:extLst>
                <a:ext uri="{FF2B5EF4-FFF2-40B4-BE49-F238E27FC236}">
                  <a16:creationId xmlns:a16="http://schemas.microsoft.com/office/drawing/2014/main" id="{D09A6673-F9E8-4C4A-A41F-562F5BA86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9573" name="灯片编号占位符 3">
            <a:extLst>
              <a:ext uri="{FF2B5EF4-FFF2-40B4-BE49-F238E27FC236}">
                <a16:creationId xmlns:a16="http://schemas.microsoft.com/office/drawing/2014/main" id="{2B375734-E5B8-437A-873F-7D8E8B0C8061}"/>
              </a:ext>
            </a:extLst>
          </p:cNvPr>
          <p:cNvSpPr txBox="1">
            <a:spLocks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B0DAF5-CE3C-4DDE-83AA-ECC8A56EB2D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C9A546-F8C4-43B9-A785-436DEB51B1E8}"/>
              </a:ext>
            </a:extLst>
          </p:cNvPr>
          <p:cNvSpPr/>
          <p:nvPr/>
        </p:nvSpPr>
        <p:spPr>
          <a:xfrm>
            <a:off x="2145535" y="992187"/>
            <a:ext cx="287338" cy="1809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5" name="矩形 4">
            <a:extLst>
              <a:ext uri="{FF2B5EF4-FFF2-40B4-BE49-F238E27FC236}">
                <a16:creationId xmlns:a16="http://schemas.microsoft.com/office/drawing/2014/main" id="{C21972EE-B111-420D-BFBD-2529A8B2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93" y="32443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声明部分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FB9E2C9B-BF53-45F3-8CE5-C7C9539E9FDC}"/>
              </a:ext>
            </a:extLst>
          </p:cNvPr>
          <p:cNvSpPr/>
          <p:nvPr/>
        </p:nvSpPr>
        <p:spPr>
          <a:xfrm>
            <a:off x="6201093" y="195263"/>
            <a:ext cx="250825" cy="720303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7" name="矩形 7">
            <a:extLst>
              <a:ext uri="{FF2B5EF4-FFF2-40B4-BE49-F238E27FC236}">
                <a16:creationId xmlns:a16="http://schemas.microsoft.com/office/drawing/2014/main" id="{578BA6FB-1059-4FE6-BD63-ACF55D18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704" y="1938957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翻译规则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21F51F6C-0227-4D1C-BAA7-044B8646472F}"/>
              </a:ext>
            </a:extLst>
          </p:cNvPr>
          <p:cNvSpPr/>
          <p:nvPr/>
        </p:nvSpPr>
        <p:spPr>
          <a:xfrm>
            <a:off x="6189230" y="1196331"/>
            <a:ext cx="303213" cy="1946919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56FC4F59-E04D-4184-B43C-7E3D0ABF8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808" y="4047219"/>
            <a:ext cx="2582758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辅助性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语言例程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2605AB7B-90B7-463E-9BA8-872D8B8C4094}"/>
              </a:ext>
            </a:extLst>
          </p:cNvPr>
          <p:cNvSpPr/>
          <p:nvPr/>
        </p:nvSpPr>
        <p:spPr>
          <a:xfrm>
            <a:off x="6229901" y="3507854"/>
            <a:ext cx="210907" cy="1540396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81" name="Rectangle 15">
            <a:extLst>
              <a:ext uri="{FF2B5EF4-FFF2-40B4-BE49-F238E27FC236}">
                <a16:creationId xmlns:a16="http://schemas.microsoft.com/office/drawing/2014/main" id="{E24B831E-0396-4680-90AF-5EA75735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702" y="2281316"/>
            <a:ext cx="17541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动作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C45B2E-E8B6-448F-873F-17E59A8CAECC}"/>
              </a:ext>
            </a:extLst>
          </p:cNvPr>
          <p:cNvSpPr/>
          <p:nvPr/>
        </p:nvSpPr>
        <p:spPr>
          <a:xfrm>
            <a:off x="2151455" y="3254871"/>
            <a:ext cx="287338" cy="1809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57188" y="842963"/>
            <a:ext cx="3998912" cy="2808287"/>
          </a:xfrm>
        </p:spPr>
        <p:txBody>
          <a:bodyPr/>
          <a:lstStyle/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自顶向下的分析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预测分析法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LL(1)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文法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递归的预测分析法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非递归的预测分析法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预测分析中的错误处理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自底向上的分析</a:t>
            </a:r>
          </a:p>
        </p:txBody>
      </p:sp>
      <p:sp>
        <p:nvSpPr>
          <p:cNvPr id="6246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115716" name="组合 44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719" name="五边形 46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44975" y="842963"/>
            <a:ext cx="46482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分析法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LR(0)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分析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SLR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分析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LR(1)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分析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LALR (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lookahead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-LR 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分析法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二义性文法的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分析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分析中的错误处理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语法分析器自动生成工具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6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rgbClr val="000000"/>
                </a:solidFill>
              </a:rPr>
              <a:t>SLR</a:t>
            </a:r>
            <a:r>
              <a:rPr lang="zh-CN" altLang="en-US" sz="3000" i="1" dirty="0">
                <a:solidFill>
                  <a:srgbClr val="000000"/>
                </a:solidFill>
              </a:rPr>
              <a:t> 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分析中的冲突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Rectangle 37"/>
          <p:cNvSpPr>
            <a:spLocks noChangeArrowheads="1"/>
          </p:cNvSpPr>
          <p:nvPr/>
        </p:nvSpPr>
        <p:spPr bwMode="auto">
          <a:xfrm>
            <a:off x="357188" y="1500188"/>
            <a:ext cx="1520825" cy="2354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sz="2200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0) </a:t>
            </a:r>
            <a:r>
              <a:rPr lang="en-US" altLang="zh-CN" sz="22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</a:t>
            </a:r>
            <a:r>
              <a:rPr lang="en-US" altLang="zh-CN" sz="24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′</a:t>
            </a:r>
            <a:r>
              <a:rPr lang="en-US" altLang="zh-CN" sz="22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→S</a:t>
            </a: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1) </a:t>
            </a:r>
            <a:r>
              <a:rPr lang="en-US" altLang="zh-CN" sz="22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S→L=R</a:t>
            </a: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2) </a:t>
            </a:r>
            <a:r>
              <a:rPr lang="en-US" altLang="zh-CN" sz="22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S→R</a:t>
            </a: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3) </a:t>
            </a:r>
            <a:r>
              <a:rPr lang="en-US" altLang="zh-CN" sz="22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L→*R</a:t>
            </a: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4) </a:t>
            </a:r>
            <a:r>
              <a:rPr lang="en-US" altLang="zh-CN" sz="22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L→</a:t>
            </a:r>
            <a:r>
              <a:rPr lang="en-US" altLang="zh-CN" sz="2200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id</a:t>
            </a: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5) </a:t>
            </a:r>
            <a:r>
              <a:rPr lang="en-US" altLang="zh-CN" sz="2200" b="1" i="1" noProof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华文楷体" pitchFamily="2" charset="-122"/>
              </a:rPr>
              <a:t>R→L</a:t>
            </a:r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311150" y="4457700"/>
            <a:ext cx="2636838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 { =,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}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155825" y="741363"/>
            <a:ext cx="6808788" cy="4351337"/>
            <a:chOff x="2155825" y="741363"/>
            <a:chExt cx="6808788" cy="4350667"/>
          </a:xfrm>
        </p:grpSpPr>
        <p:sp>
          <p:nvSpPr>
            <p:cNvPr id="28680" name="Text Box 2"/>
            <p:cNvSpPr txBox="1">
              <a:spLocks noChangeArrowheads="1"/>
            </p:cNvSpPr>
            <p:nvPr/>
          </p:nvSpPr>
          <p:spPr bwMode="auto">
            <a:xfrm>
              <a:off x="2155825" y="796916"/>
              <a:ext cx="1290638" cy="2153906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S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 · L=R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 · R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 · *R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 ·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 · L</a:t>
              </a:r>
            </a:p>
          </p:txBody>
        </p:sp>
        <p:sp>
          <p:nvSpPr>
            <p:cNvPr id="28681" name="Text Box 3"/>
            <p:cNvSpPr txBox="1">
              <a:spLocks noChangeArrowheads="1"/>
            </p:cNvSpPr>
            <p:nvPr/>
          </p:nvSpPr>
          <p:spPr bwMode="auto">
            <a:xfrm>
              <a:off x="4041775" y="741363"/>
              <a:ext cx="1223963" cy="707916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→S ·</a:t>
              </a:r>
            </a:p>
          </p:txBody>
        </p:sp>
        <p:sp>
          <p:nvSpPr>
            <p:cNvPr id="28682" name="Line 4"/>
            <p:cNvSpPr>
              <a:spLocks noChangeShapeType="1"/>
            </p:cNvSpPr>
            <p:nvPr/>
          </p:nvSpPr>
          <p:spPr bwMode="auto">
            <a:xfrm flipV="1">
              <a:off x="3492500" y="1211263"/>
              <a:ext cx="503238" cy="11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5"/>
            <p:cNvSpPr txBox="1">
              <a:spLocks noChangeArrowheads="1"/>
            </p:cNvSpPr>
            <p:nvPr/>
          </p:nvSpPr>
          <p:spPr bwMode="auto">
            <a:xfrm>
              <a:off x="4029075" y="1509595"/>
              <a:ext cx="1223963" cy="10158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S→L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=R</a:t>
              </a:r>
            </a:p>
            <a:p>
              <a:pPr>
                <a:defRPr/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4" name="Line 6"/>
            <p:cNvSpPr>
              <a:spLocks noChangeShapeType="1"/>
            </p:cNvSpPr>
            <p:nvPr/>
          </p:nvSpPr>
          <p:spPr bwMode="auto">
            <a:xfrm flipV="1">
              <a:off x="3487738" y="2193925"/>
              <a:ext cx="508000" cy="15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Text Box 7"/>
            <p:cNvSpPr txBox="1">
              <a:spLocks noChangeArrowheads="1"/>
            </p:cNvSpPr>
            <p:nvPr/>
          </p:nvSpPr>
          <p:spPr bwMode="auto">
            <a:xfrm>
              <a:off x="3563938" y="1749425"/>
              <a:ext cx="503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4027488" y="2574643"/>
              <a:ext cx="1223962" cy="707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7" name="Line 9"/>
            <p:cNvSpPr>
              <a:spLocks noChangeShapeType="1"/>
            </p:cNvSpPr>
            <p:nvPr/>
          </p:nvSpPr>
          <p:spPr bwMode="auto">
            <a:xfrm flipV="1">
              <a:off x="3492500" y="2841625"/>
              <a:ext cx="503238" cy="11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Text Box 10"/>
            <p:cNvSpPr txBox="1">
              <a:spLocks noChangeArrowheads="1"/>
            </p:cNvSpPr>
            <p:nvPr/>
          </p:nvSpPr>
          <p:spPr bwMode="auto">
            <a:xfrm>
              <a:off x="3530600" y="2427288"/>
              <a:ext cx="609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9" name="Text Box 11"/>
            <p:cNvSpPr txBox="1">
              <a:spLocks noChangeArrowheads="1"/>
            </p:cNvSpPr>
            <p:nvPr/>
          </p:nvSpPr>
          <p:spPr bwMode="auto">
            <a:xfrm>
              <a:off x="4035425" y="3339700"/>
              <a:ext cx="1223963" cy="16316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*R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00" name="Text Box 12"/>
            <p:cNvSpPr txBox="1">
              <a:spLocks noChangeArrowheads="1"/>
            </p:cNvSpPr>
            <p:nvPr/>
          </p:nvSpPr>
          <p:spPr bwMode="auto">
            <a:xfrm>
              <a:off x="5918200" y="4331735"/>
              <a:ext cx="1296988" cy="706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1" name="Text Box 13"/>
            <p:cNvSpPr txBox="1">
              <a:spLocks noChangeArrowheads="1"/>
            </p:cNvSpPr>
            <p:nvPr/>
          </p:nvSpPr>
          <p:spPr bwMode="auto">
            <a:xfrm>
              <a:off x="3203848" y="2973883"/>
              <a:ext cx="533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8692" name="Text Box 15"/>
            <p:cNvSpPr txBox="1">
              <a:spLocks noChangeArrowheads="1"/>
            </p:cNvSpPr>
            <p:nvPr/>
          </p:nvSpPr>
          <p:spPr bwMode="auto">
            <a:xfrm>
              <a:off x="2483768" y="3003798"/>
              <a:ext cx="5334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8693" name="Freeform 16"/>
            <p:cNvSpPr>
              <a:spLocks noChangeArrowheads="1"/>
            </p:cNvSpPr>
            <p:nvPr/>
          </p:nvSpPr>
          <p:spPr bwMode="auto">
            <a:xfrm>
              <a:off x="3130550" y="3003550"/>
              <a:ext cx="865188" cy="647700"/>
            </a:xfrm>
            <a:custGeom>
              <a:avLst/>
              <a:gdLst>
                <a:gd name="T0" fmla="*/ 0 w 1152"/>
                <a:gd name="T1" fmla="*/ 0 h 1296"/>
                <a:gd name="T2" fmla="*/ 2147483646 w 1152"/>
                <a:gd name="T3" fmla="*/ 2147483646 h 1296"/>
                <a:gd name="T4" fmla="*/ 2147483646 w 1152"/>
                <a:gd name="T5" fmla="*/ 2147483646 h 1296"/>
                <a:gd name="T6" fmla="*/ 2147483646 w 1152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296"/>
                <a:gd name="T14" fmla="*/ 1152 w 1152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296">
                  <a:moveTo>
                    <a:pt x="0" y="0"/>
                  </a:moveTo>
                  <a:cubicBezTo>
                    <a:pt x="32" y="196"/>
                    <a:pt x="64" y="392"/>
                    <a:pt x="144" y="576"/>
                  </a:cubicBezTo>
                  <a:cubicBezTo>
                    <a:pt x="224" y="760"/>
                    <a:pt x="312" y="984"/>
                    <a:pt x="480" y="1104"/>
                  </a:cubicBezTo>
                  <a:cubicBezTo>
                    <a:pt x="648" y="1224"/>
                    <a:pt x="1048" y="1248"/>
                    <a:pt x="1152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17"/>
            <p:cNvSpPr txBox="1">
              <a:spLocks noChangeArrowheads="1"/>
            </p:cNvSpPr>
            <p:nvPr/>
          </p:nvSpPr>
          <p:spPr bwMode="auto">
            <a:xfrm>
              <a:off x="5910263" y="1028656"/>
              <a:ext cx="1296987" cy="1630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 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*R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8695" name="Line 18"/>
            <p:cNvSpPr>
              <a:spLocks noChangeShapeType="1"/>
            </p:cNvSpPr>
            <p:nvPr/>
          </p:nvSpPr>
          <p:spPr bwMode="auto">
            <a:xfrm flipV="1">
              <a:off x="5265738" y="1708150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Text Box 19"/>
            <p:cNvSpPr txBox="1">
              <a:spLocks noChangeArrowheads="1"/>
            </p:cNvSpPr>
            <p:nvPr/>
          </p:nvSpPr>
          <p:spPr bwMode="auto">
            <a:xfrm>
              <a:off x="5220072" y="1317699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07" name="Text Box 20"/>
            <p:cNvSpPr txBox="1">
              <a:spLocks noChangeArrowheads="1"/>
            </p:cNvSpPr>
            <p:nvPr/>
          </p:nvSpPr>
          <p:spPr bwMode="auto">
            <a:xfrm>
              <a:off x="5921375" y="2747654"/>
              <a:ext cx="1296988" cy="707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L→*R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8" name="Line 21"/>
            <p:cNvSpPr>
              <a:spLocks noChangeShapeType="1"/>
            </p:cNvSpPr>
            <p:nvPr/>
          </p:nvSpPr>
          <p:spPr bwMode="auto">
            <a:xfrm flipV="1">
              <a:off x="5272088" y="3189288"/>
              <a:ext cx="641350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Text Box 22"/>
            <p:cNvSpPr txBox="1">
              <a:spLocks noChangeArrowheads="1"/>
            </p:cNvSpPr>
            <p:nvPr/>
          </p:nvSpPr>
          <p:spPr bwMode="auto">
            <a:xfrm>
              <a:off x="5266928" y="3477940"/>
              <a:ext cx="4572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10" name="Text Box 23"/>
            <p:cNvSpPr txBox="1">
              <a:spLocks noChangeArrowheads="1"/>
            </p:cNvSpPr>
            <p:nvPr/>
          </p:nvSpPr>
          <p:spPr bwMode="auto">
            <a:xfrm>
              <a:off x="5921375" y="3539694"/>
              <a:ext cx="1296988" cy="707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R→L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1" name="Line 24"/>
            <p:cNvSpPr>
              <a:spLocks noChangeShapeType="1"/>
            </p:cNvSpPr>
            <p:nvPr/>
          </p:nvSpPr>
          <p:spPr bwMode="auto">
            <a:xfrm>
              <a:off x="5265738" y="4030663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Text Box 25"/>
            <p:cNvSpPr txBox="1">
              <a:spLocks noChangeArrowheads="1"/>
            </p:cNvSpPr>
            <p:nvPr/>
          </p:nvSpPr>
          <p:spPr bwMode="auto">
            <a:xfrm>
              <a:off x="5220072" y="3983583"/>
              <a:ext cx="381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3" name="Text Box 26"/>
            <p:cNvSpPr txBox="1">
              <a:spLocks noChangeArrowheads="1"/>
            </p:cNvSpPr>
            <p:nvPr/>
          </p:nvSpPr>
          <p:spPr bwMode="auto">
            <a:xfrm>
              <a:off x="7740650" y="1384201"/>
              <a:ext cx="1223963" cy="706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defRPr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S→L=R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4" name="Line 27"/>
            <p:cNvSpPr>
              <a:spLocks noChangeShapeType="1"/>
            </p:cNvSpPr>
            <p:nvPr/>
          </p:nvSpPr>
          <p:spPr bwMode="auto">
            <a:xfrm flipV="1">
              <a:off x="7205663" y="189706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Text Box 28"/>
            <p:cNvSpPr txBox="1">
              <a:spLocks noChangeArrowheads="1"/>
            </p:cNvSpPr>
            <p:nvPr/>
          </p:nvSpPr>
          <p:spPr bwMode="auto">
            <a:xfrm>
              <a:off x="7278688" y="1471613"/>
              <a:ext cx="533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8706" name="Line 29"/>
            <p:cNvSpPr>
              <a:spLocks noChangeShapeType="1"/>
            </p:cNvSpPr>
            <p:nvPr/>
          </p:nvSpPr>
          <p:spPr bwMode="auto">
            <a:xfrm flipH="1">
              <a:off x="5286375" y="1995488"/>
              <a:ext cx="644525" cy="1473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Text Box 30"/>
            <p:cNvSpPr txBox="1">
              <a:spLocks noChangeArrowheads="1"/>
            </p:cNvSpPr>
            <p:nvPr/>
          </p:nvSpPr>
          <p:spPr bwMode="auto">
            <a:xfrm>
              <a:off x="5550768" y="1923678"/>
              <a:ext cx="533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8708" name="Freeform 31"/>
            <p:cNvSpPr>
              <a:spLocks noChangeArrowheads="1"/>
            </p:cNvSpPr>
            <p:nvPr/>
          </p:nvSpPr>
          <p:spPr bwMode="auto">
            <a:xfrm>
              <a:off x="7194550" y="2192338"/>
              <a:ext cx="330200" cy="2000250"/>
            </a:xfrm>
            <a:custGeom>
              <a:avLst/>
              <a:gdLst>
                <a:gd name="T0" fmla="*/ 0 w 208"/>
                <a:gd name="T1" fmla="*/ 0 h 1680"/>
                <a:gd name="T2" fmla="*/ 2147483646 w 208"/>
                <a:gd name="T3" fmla="*/ 2147483646 h 1680"/>
                <a:gd name="T4" fmla="*/ 2147483646 w 208"/>
                <a:gd name="T5" fmla="*/ 2147483646 h 1680"/>
                <a:gd name="T6" fmla="*/ 2147483646 w 208"/>
                <a:gd name="T7" fmla="*/ 2147483646 h 1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680"/>
                <a:gd name="T14" fmla="*/ 208 w 208"/>
                <a:gd name="T15" fmla="*/ 1680 h 1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680">
                  <a:moveTo>
                    <a:pt x="0" y="0"/>
                  </a:moveTo>
                  <a:cubicBezTo>
                    <a:pt x="56" y="132"/>
                    <a:pt x="112" y="264"/>
                    <a:pt x="144" y="432"/>
                  </a:cubicBezTo>
                  <a:cubicBezTo>
                    <a:pt x="176" y="600"/>
                    <a:pt x="208" y="800"/>
                    <a:pt x="192" y="1008"/>
                  </a:cubicBezTo>
                  <a:cubicBezTo>
                    <a:pt x="176" y="1216"/>
                    <a:pt x="112" y="1448"/>
                    <a:pt x="48" y="16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Text Box 32"/>
            <p:cNvSpPr txBox="1">
              <a:spLocks noChangeArrowheads="1"/>
            </p:cNvSpPr>
            <p:nvPr/>
          </p:nvSpPr>
          <p:spPr bwMode="auto">
            <a:xfrm>
              <a:off x="7139136" y="2541835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8710" name="Text Box 34"/>
            <p:cNvSpPr txBox="1">
              <a:spLocks noChangeArrowheads="1"/>
            </p:cNvSpPr>
            <p:nvPr/>
          </p:nvSpPr>
          <p:spPr bwMode="auto">
            <a:xfrm>
              <a:off x="7596336" y="2283718"/>
              <a:ext cx="685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8711" name="Text Box 35"/>
            <p:cNvSpPr txBox="1">
              <a:spLocks noChangeArrowheads="1"/>
            </p:cNvSpPr>
            <p:nvPr/>
          </p:nvSpPr>
          <p:spPr bwMode="auto">
            <a:xfrm>
              <a:off x="3563938" y="814388"/>
              <a:ext cx="533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8712" name="Line 38"/>
            <p:cNvSpPr>
              <a:spLocks noChangeShapeType="1"/>
            </p:cNvSpPr>
            <p:nvPr/>
          </p:nvSpPr>
          <p:spPr bwMode="auto">
            <a:xfrm>
              <a:off x="5265738" y="4732338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Text Box 39"/>
            <p:cNvSpPr txBox="1">
              <a:spLocks noChangeArrowheads="1"/>
            </p:cNvSpPr>
            <p:nvPr/>
          </p:nvSpPr>
          <p:spPr bwMode="auto">
            <a:xfrm>
              <a:off x="5220072" y="4630068"/>
              <a:ext cx="533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28714" name="Group 44"/>
            <p:cNvGrpSpPr>
              <a:grpSpLocks/>
            </p:cNvGrpSpPr>
            <p:nvPr/>
          </p:nvGrpSpPr>
          <p:grpSpPr bwMode="auto">
            <a:xfrm>
              <a:off x="3708400" y="3868738"/>
              <a:ext cx="290513" cy="268287"/>
              <a:chOff x="2335" y="3249"/>
              <a:chExt cx="183" cy="226"/>
            </a:xfrm>
          </p:grpSpPr>
          <p:sp>
            <p:nvSpPr>
              <p:cNvPr id="28718" name="Line 40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9" name="Line 41"/>
              <p:cNvSpPr>
                <a:spLocks noChangeShapeType="1"/>
              </p:cNvSpPr>
              <p:nvPr/>
            </p:nvSpPr>
            <p:spPr bwMode="auto">
              <a:xfrm>
                <a:off x="2335" y="3249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0" name="Line 42"/>
              <p:cNvSpPr>
                <a:spLocks noChangeShapeType="1"/>
              </p:cNvSpPr>
              <p:nvPr/>
            </p:nvSpPr>
            <p:spPr bwMode="auto">
              <a:xfrm>
                <a:off x="2336" y="3475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15" name="Text Box 43"/>
            <p:cNvSpPr txBox="1">
              <a:spLocks noChangeArrowheads="1"/>
            </p:cNvSpPr>
            <p:nvPr/>
          </p:nvSpPr>
          <p:spPr bwMode="auto">
            <a:xfrm>
              <a:off x="3635375" y="3813175"/>
              <a:ext cx="533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8716" name="Freeform 33"/>
            <p:cNvSpPr>
              <a:spLocks noChangeArrowheads="1"/>
            </p:cNvSpPr>
            <p:nvPr/>
          </p:nvSpPr>
          <p:spPr bwMode="auto">
            <a:xfrm rot="414497">
              <a:off x="7061200" y="2066925"/>
              <a:ext cx="746125" cy="2824163"/>
            </a:xfrm>
            <a:custGeom>
              <a:avLst/>
              <a:gdLst>
                <a:gd name="T0" fmla="*/ 0 w 656"/>
                <a:gd name="T1" fmla="*/ 0 h 2592"/>
                <a:gd name="T2" fmla="*/ 2147483646 w 656"/>
                <a:gd name="T3" fmla="*/ 2147483646 h 2592"/>
                <a:gd name="T4" fmla="*/ 2147483646 w 656"/>
                <a:gd name="T5" fmla="*/ 2147483646 h 2592"/>
                <a:gd name="T6" fmla="*/ 2147483646 w 656"/>
                <a:gd name="T7" fmla="*/ 2147483646 h 25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6"/>
                <a:gd name="T13" fmla="*/ 0 h 2592"/>
                <a:gd name="T14" fmla="*/ 656 w 656"/>
                <a:gd name="T15" fmla="*/ 2592 h 25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6" h="2592">
                  <a:moveTo>
                    <a:pt x="0" y="0"/>
                  </a:moveTo>
                  <a:cubicBezTo>
                    <a:pt x="212" y="224"/>
                    <a:pt x="424" y="448"/>
                    <a:pt x="528" y="720"/>
                  </a:cubicBezTo>
                  <a:cubicBezTo>
                    <a:pt x="632" y="992"/>
                    <a:pt x="656" y="1320"/>
                    <a:pt x="624" y="1632"/>
                  </a:cubicBezTo>
                  <a:cubicBezTo>
                    <a:pt x="592" y="1944"/>
                    <a:pt x="464" y="2268"/>
                    <a:pt x="336" y="259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2500313" y="2966695"/>
              <a:ext cx="3400425" cy="2118986"/>
            </a:xfrm>
            <a:custGeom>
              <a:avLst/>
              <a:gdLst>
                <a:gd name="connsiteX0" fmla="*/ 49618 w 3452037"/>
                <a:gd name="connsiteY0" fmla="*/ 0 h 2119423"/>
                <a:gd name="connsiteX1" fmla="*/ 124046 w 3452037"/>
                <a:gd name="connsiteY1" fmla="*/ 882502 h 2119423"/>
                <a:gd name="connsiteX2" fmla="*/ 793897 w 3452037"/>
                <a:gd name="connsiteY2" fmla="*/ 1605516 h 2119423"/>
                <a:gd name="connsiteX3" fmla="*/ 1516911 w 3452037"/>
                <a:gd name="connsiteY3" fmla="*/ 2030818 h 2119423"/>
                <a:gd name="connsiteX4" fmla="*/ 2250558 w 3452037"/>
                <a:gd name="connsiteY4" fmla="*/ 2115879 h 2119423"/>
                <a:gd name="connsiteX5" fmla="*/ 3207488 w 3452037"/>
                <a:gd name="connsiteY5" fmla="*/ 2052083 h 2119423"/>
                <a:gd name="connsiteX6" fmla="*/ 3452037 w 3452037"/>
                <a:gd name="connsiteY6" fmla="*/ 2020186 h 21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037" h="2119423">
                  <a:moveTo>
                    <a:pt x="49618" y="0"/>
                  </a:moveTo>
                  <a:cubicBezTo>
                    <a:pt x="24809" y="307458"/>
                    <a:pt x="0" y="614916"/>
                    <a:pt x="124046" y="882502"/>
                  </a:cubicBezTo>
                  <a:cubicBezTo>
                    <a:pt x="248092" y="1150088"/>
                    <a:pt x="561753" y="1414130"/>
                    <a:pt x="793897" y="1605516"/>
                  </a:cubicBezTo>
                  <a:cubicBezTo>
                    <a:pt x="1026041" y="1796902"/>
                    <a:pt x="1274134" y="1945758"/>
                    <a:pt x="1516911" y="2030818"/>
                  </a:cubicBezTo>
                  <a:cubicBezTo>
                    <a:pt x="1759688" y="2115879"/>
                    <a:pt x="1968795" y="2112335"/>
                    <a:pt x="2250558" y="2115879"/>
                  </a:cubicBezTo>
                  <a:cubicBezTo>
                    <a:pt x="2532321" y="2119423"/>
                    <a:pt x="3007242" y="2068032"/>
                    <a:pt x="3207488" y="2052083"/>
                  </a:cubicBezTo>
                  <a:cubicBezTo>
                    <a:pt x="3407734" y="2036134"/>
                    <a:pt x="3429885" y="2028160"/>
                    <a:pt x="3452037" y="2020186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2575" y="933450"/>
            <a:ext cx="8366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endParaRPr lang="en-US" altLang="zh-CN" sz="3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6856413" y="66675"/>
            <a:ext cx="2216150" cy="1076325"/>
          </a:xfrm>
          <a:prstGeom prst="cloudCallout">
            <a:avLst>
              <a:gd name="adj1" fmla="val -65982"/>
              <a:gd name="adj2" fmla="val 33843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 lIns="46800" rIns="46800"/>
          <a:lstStyle/>
          <a:p>
            <a:pPr algn="ctr">
              <a:spcBef>
                <a:spcPct val="20000"/>
              </a:spcBef>
              <a:buClr>
                <a:srgbClr val="333399"/>
              </a:buClr>
              <a:buSzPct val="75000"/>
              <a:buFont typeface="Monotype Sorts"/>
              <a:buNone/>
              <a:defRPr/>
            </a:pPr>
            <a:r>
              <a:rPr lang="zh-CN" altLang="en-US" sz="2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如何消解冲突？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30" grpId="0" animBg="1"/>
      <p:bldP spid="3" grpId="0"/>
      <p:bldP spid="49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3483</TotalTime>
  <Pages>0</Pages>
  <Words>12601</Words>
  <Characters>0</Characters>
  <Application>Microsoft Office PowerPoint</Application>
  <DocSecurity>0</DocSecurity>
  <PresentationFormat>全屏显示(16:9)</PresentationFormat>
  <Lines>0</Lines>
  <Paragraphs>3020</Paragraphs>
  <Slides>84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84</vt:i4>
      </vt:variant>
    </vt:vector>
  </HeadingPairs>
  <TitlesOfParts>
    <vt:vector size="108" baseType="lpstr">
      <vt:lpstr>Arial Unicode MS</vt:lpstr>
      <vt:lpstr>Monotype Sorts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自定义设计方案</vt:lpstr>
      <vt:lpstr>1_波形</vt:lpstr>
      <vt:lpstr>2_波形</vt:lpstr>
      <vt:lpstr>3_波形</vt:lpstr>
      <vt:lpstr>4_波形</vt:lpstr>
      <vt:lpstr>5_波形</vt:lpstr>
      <vt:lpstr>6_波形</vt:lpstr>
      <vt:lpstr>7_波形</vt:lpstr>
      <vt:lpstr>波形</vt:lpstr>
      <vt:lpstr>4.4.2 SLR 分析</vt:lpstr>
      <vt:lpstr>LR(0)自动机为什么消解不了某些冲突？</vt:lpstr>
      <vt:lpstr>SLR 分析</vt:lpstr>
      <vt:lpstr>SLR 分析</vt:lpstr>
      <vt:lpstr>例：LR(0) 分析过程中的冲突</vt:lpstr>
      <vt:lpstr>表达式文法的SLR分析表</vt:lpstr>
      <vt:lpstr>例</vt:lpstr>
      <vt:lpstr>SLR 分析表构造算法</vt:lpstr>
      <vt:lpstr>SLR 分析中的冲突</vt:lpstr>
      <vt:lpstr>4.4.3 LR(1)分析</vt:lpstr>
      <vt:lpstr>LR(1)分析法的提出</vt:lpstr>
      <vt:lpstr>规范LR(1)项目</vt:lpstr>
      <vt:lpstr>等价LR(1)项目</vt:lpstr>
      <vt:lpstr>等价LR(1)项目</vt:lpstr>
      <vt:lpstr>例：LR(1)自动机</vt:lpstr>
      <vt:lpstr>赋值语句文法的 LR(1)分析表</vt:lpstr>
      <vt:lpstr>例：LR(1)自动机</vt:lpstr>
      <vt:lpstr>例：LR(1)自动机</vt:lpstr>
      <vt:lpstr>例：LR(1)自动机</vt:lpstr>
      <vt:lpstr>LR(1)项目集闭包</vt:lpstr>
      <vt:lpstr>GOTO 函数</vt:lpstr>
      <vt:lpstr>为文法G' 构造LR(1)项集族</vt:lpstr>
      <vt:lpstr>LR(1)自动机的形式化定义</vt:lpstr>
      <vt:lpstr>LR分析表构造算法</vt:lpstr>
      <vt:lpstr>各种LR分析表构造方法的不同之处在于归约项目的处理上</vt:lpstr>
      <vt:lpstr>4.4.4 LALR分析</vt:lpstr>
      <vt:lpstr>LALR ( lookahead-LR )分析的基本思想</vt:lpstr>
      <vt:lpstr>例：合并同心项集</vt:lpstr>
      <vt:lpstr>例：合并同心项集</vt:lpstr>
      <vt:lpstr>合并同心项集时产生归约-归约冲突的例子</vt:lpstr>
      <vt:lpstr>合并同心项集后，虽然不产生冲突，但可能会 推迟错误的发现</vt:lpstr>
      <vt:lpstr>LALR(1)的特点</vt:lpstr>
      <vt:lpstr>LALR(1)的特点</vt:lpstr>
      <vt:lpstr>LALR(1)的特点</vt:lpstr>
      <vt:lpstr>4.4.5 二义性文法的LR分析</vt:lpstr>
      <vt:lpstr>二义性算术表达式文法的LR(0)分析器</vt:lpstr>
      <vt:lpstr>二义性算术表达式文法的SLR分析表</vt:lpstr>
      <vt:lpstr>例：二义性if 语句文法的LR分析</vt:lpstr>
      <vt:lpstr>S  i Si S e Sa</vt:lpstr>
      <vt:lpstr>PowerPoint 演示文稿</vt:lpstr>
      <vt:lpstr>二义性文法的使用</vt:lpstr>
      <vt:lpstr>4.4.6 LR分析中的错误处理</vt:lpstr>
      <vt:lpstr>恐慌模式错误恢复</vt:lpstr>
      <vt:lpstr>短语层次错误恢复</vt:lpstr>
      <vt:lpstr>例：算数表达式文法的LR分析器</vt:lpstr>
      <vt:lpstr>带有错误处理子程序的算术表达式文法LR分析表</vt:lpstr>
      <vt:lpstr>PowerPoint 演示文稿</vt:lpstr>
      <vt:lpstr>4.5 算符优先分析法</vt:lpstr>
      <vt:lpstr>4.5 算符优先分析法</vt:lpstr>
      <vt:lpstr>优先文法</vt:lpstr>
      <vt:lpstr>算符优先分析法</vt:lpstr>
      <vt:lpstr>算符优先分析法</vt:lpstr>
      <vt:lpstr>算符优先文法</vt:lpstr>
      <vt:lpstr>例</vt:lpstr>
      <vt:lpstr>算符优先分析——例</vt:lpstr>
      <vt:lpstr>算符优先分析——例</vt:lpstr>
      <vt:lpstr>最左素短语（LPP）——算符优先分析过程中识别出来的“句柄”</vt:lpstr>
      <vt:lpstr>最左素短语（LPP）——算符优先分析过程中识别出来的“句柄”</vt:lpstr>
      <vt:lpstr>最左素短语（LPP）——算符优先分析过程中识别出来的“句柄”</vt:lpstr>
      <vt:lpstr>最左素短语（LPP）——算符优先分析过程中识别出来的“句柄”</vt:lpstr>
      <vt:lpstr>应该把LPP归约为哪一个语法变量？</vt:lpstr>
      <vt:lpstr>算符优先分析vs.LR分析</vt:lpstr>
      <vt:lpstr>算符优先关系矩阵的构造算法</vt:lpstr>
      <vt:lpstr>FIRSTOP和LASTOP的构造</vt:lpstr>
      <vt:lpstr>FIRSTOP的构造算法</vt:lpstr>
      <vt:lpstr>FIRSTOP的构造算法</vt:lpstr>
      <vt:lpstr>FIRSTOP的构造算法</vt:lpstr>
      <vt:lpstr>FIRSTOP的构造算法</vt:lpstr>
      <vt:lpstr>FIRSTOP的构造算法</vt:lpstr>
      <vt:lpstr>FIRSTOP的构造算法</vt:lpstr>
      <vt:lpstr>FIRSTOP的构造算法</vt:lpstr>
      <vt:lpstr>FIRSTOP的构造算法</vt:lpstr>
      <vt:lpstr>优先函数</vt:lpstr>
      <vt:lpstr>例</vt:lpstr>
      <vt:lpstr>优先函数</vt:lpstr>
      <vt:lpstr>优先函数的缺点</vt:lpstr>
      <vt:lpstr>从算符优先矩阵构造优先函数的简单方法</vt:lpstr>
      <vt:lpstr>例</vt:lpstr>
      <vt:lpstr>例</vt:lpstr>
      <vt:lpstr>PowerPoint 演示文稿</vt:lpstr>
      <vt:lpstr>4.6 语法分析器自动生成工具</vt:lpstr>
      <vt:lpstr>Yacc 程 序 的 结 构</vt:lpstr>
      <vt:lpstr>本章小结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cp:keywords/>
  <dc:description/>
  <cp:lastModifiedBy>chenyin_hit@outlook.com</cp:lastModifiedBy>
  <cp:revision>168</cp:revision>
  <cp:lastPrinted>2020-01-09T09:16:51Z</cp:lastPrinted>
  <dcterms:created xsi:type="dcterms:W3CDTF">2016-10-12T06:42:57Z</dcterms:created>
  <dcterms:modified xsi:type="dcterms:W3CDTF">2022-03-09T09:10:55Z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5</vt:r8>
  </property>
  <property fmtid="{D5CDD505-2E9C-101B-9397-08002B2CF9AE}" pid="3" name="KSOProductBuildVer">
    <vt:lpwstr>2052-10.1.0.5975</vt:lpwstr>
  </property>
</Properties>
</file>