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7643" r:id="rId2"/>
    <p:sldMasterId id="2147489057" r:id="rId3"/>
    <p:sldMasterId id="2147489136" r:id="rId4"/>
    <p:sldMasterId id="2147489139" r:id="rId5"/>
    <p:sldMasterId id="2147489142" r:id="rId6"/>
  </p:sldMasterIdLst>
  <p:notesMasterIdLst>
    <p:notesMasterId r:id="rId52"/>
  </p:notesMasterIdLst>
  <p:handoutMasterIdLst>
    <p:handoutMasterId r:id="rId53"/>
  </p:handoutMasterIdLst>
  <p:sldIdLst>
    <p:sldId id="1143" r:id="rId7"/>
    <p:sldId id="963" r:id="rId8"/>
    <p:sldId id="1149" r:id="rId9"/>
    <p:sldId id="1153" r:id="rId10"/>
    <p:sldId id="1151" r:id="rId11"/>
    <p:sldId id="964" r:id="rId12"/>
    <p:sldId id="969" r:id="rId13"/>
    <p:sldId id="1140" r:id="rId14"/>
    <p:sldId id="1163" r:id="rId15"/>
    <p:sldId id="1141" r:id="rId16"/>
    <p:sldId id="1142" r:id="rId17"/>
    <p:sldId id="1155" r:id="rId18"/>
    <p:sldId id="1144" r:id="rId19"/>
    <p:sldId id="972" r:id="rId20"/>
    <p:sldId id="973" r:id="rId21"/>
    <p:sldId id="1148" r:id="rId22"/>
    <p:sldId id="977" r:id="rId23"/>
    <p:sldId id="1123" r:id="rId24"/>
    <p:sldId id="1109" r:id="rId25"/>
    <p:sldId id="1110" r:id="rId26"/>
    <p:sldId id="1111" r:id="rId27"/>
    <p:sldId id="1112" r:id="rId28"/>
    <p:sldId id="1164" r:id="rId29"/>
    <p:sldId id="1116" r:id="rId30"/>
    <p:sldId id="1114" r:id="rId31"/>
    <p:sldId id="1115" r:id="rId32"/>
    <p:sldId id="979" r:id="rId33"/>
    <p:sldId id="980" r:id="rId34"/>
    <p:sldId id="981" r:id="rId35"/>
    <p:sldId id="982" r:id="rId36"/>
    <p:sldId id="544" r:id="rId37"/>
    <p:sldId id="1118" r:id="rId38"/>
    <p:sldId id="1117" r:id="rId39"/>
    <p:sldId id="1179" r:id="rId40"/>
    <p:sldId id="1182" r:id="rId41"/>
    <p:sldId id="1183" r:id="rId42"/>
    <p:sldId id="1127" r:id="rId43"/>
    <p:sldId id="1129" r:id="rId44"/>
    <p:sldId id="1130" r:id="rId45"/>
    <p:sldId id="1184" r:id="rId46"/>
    <p:sldId id="1159" r:id="rId47"/>
    <p:sldId id="1132" r:id="rId48"/>
    <p:sldId id="1133" r:id="rId49"/>
    <p:sldId id="1134" r:id="rId50"/>
    <p:sldId id="1135" r:id="rId51"/>
  </p:sldIdLst>
  <p:sldSz cx="9144000" cy="5143500" type="screen16x9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CCC"/>
    <a:srgbClr val="0000FF"/>
    <a:srgbClr val="FF7C80"/>
    <a:srgbClr val="FF5050"/>
    <a:srgbClr val="FF9966"/>
    <a:srgbClr val="FF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78171" autoAdjust="0"/>
  </p:normalViewPr>
  <p:slideViewPr>
    <p:cSldViewPr>
      <p:cViewPr varScale="1">
        <p:scale>
          <a:sx n="69" d="100"/>
          <a:sy n="69" d="100"/>
        </p:scale>
        <p:origin x="856" y="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92EBAE2-ABD1-4182-9D25-43B78931BB4A}" type="datetimeFigureOut">
              <a:rPr lang="zh-CN" altLang="en-US"/>
              <a:pPr>
                <a:defRPr/>
              </a:pPr>
              <a:t>2022/3/5</a:t>
            </a:fld>
            <a:endParaRPr lang="en-US" altLang="zh-CN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093" tIns="44047" rIns="88093" bIns="440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1C047B-7F9B-4778-954C-382E57ECE6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215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sz="13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5422" tIns="47711" rIns="95422" bIns="47711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300"/>
            </a:lvl1pPr>
          </a:lstStyle>
          <a:p>
            <a:pPr>
              <a:defRPr/>
            </a:pPr>
            <a:fld id="{8F6FFD3B-6D91-429B-B75D-BE0E2A9E0B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0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687C8DE-1ED8-47CE-AA3E-F308D9580A1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82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555A04D-DA09-4BAF-B72D-A21748572A85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9611DB4-4242-4CAD-BD9A-FD0A5DDA96A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1356D721-F15B-42CD-9501-78C3128E6B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122AEAD6-679E-46EF-A6B7-57661395B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235CBC-571E-4860-BE12-A098AD586BB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87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75E1108-9D90-40DD-AC9A-3FE9C705F2E4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08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7E99D4-DF39-49F7-8D66-7A5AB66BA1B9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91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21FADF8-E00F-42EA-AD23-B7B329F89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3E103C-C6D5-4D69-9CA3-1E2E242BA86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3BC5684-B81B-4940-833B-2D4CE204B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68F8E97-C6D5-494C-A279-5BE4F590A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06FCEF-5128-42EE-B320-06060362D97E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596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61B82BB-87A8-44E4-AE0C-1926B23D00AD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8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AE5C7AF-DC5C-4D73-A822-4909D128B796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30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AD8B4DA-A63F-4F8A-A9CD-3529E11622EA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8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A63DEE-1134-4F3E-8086-D54E8C041C3B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2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7550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14AC7BD-2E93-46BA-8697-E292E30201C3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41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06FCEF-5128-42EE-B320-06060362D97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21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3053D5-A0BD-4C44-9F68-E89C2FB521DA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34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B7D94A-4F13-43D7-9D67-8B6B8C0E671C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6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210798-8E5F-48DC-9287-CDAB6C423C41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36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5C35579-F621-404D-AA23-18F4BD8E5A8D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427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091D5D-B1E7-4407-A92B-4E6EDC986421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290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CEA87-9D66-46B2-9D23-38B940151F8C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54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14EAED-0BD0-462F-98B2-8DF6346B5535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100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CE1D09-63BE-4054-9703-158FB1F0A88A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6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547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96F9D0C-A00F-4139-8EF7-18D6A870E28C}" type="slidenum">
              <a:rPr lang="zh-CN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44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8DF4DE-A779-4F08-90E6-3594522BF720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490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540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20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33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dirty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A12114-0B14-4652-945D-79A366F4D8FE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81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B7F4FAD-0AAB-419A-B424-87D3872D7AEF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3133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483CA9B-33F0-41AB-A169-C139300954C4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8764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21E461-BF51-4AC0-8DA2-71D06B64EDC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1852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C5A21BBC-1D30-4FDF-B491-3CB2EB03B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BCA3EAD-408E-4F71-B613-C514779F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AA5415A9-60D2-4586-ABC8-6CC004400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7D764-EA13-416B-AA17-79934495959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2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59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93FBAA-E10F-4150-A349-592C4969B9EA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3551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D2887F-302E-4A26-B26E-484514E37ED5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827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62F4F2-B025-4AB6-9CA0-BD62EF514D69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943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66AE3C-C276-474C-B77C-EC062491D75C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26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235BB6-7F23-4430-9502-71D09C2CBFCD}" type="slidenum">
              <a:rPr lang="zh-CN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7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81063"/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5F6991-EBCE-4A5B-B914-ACAC3D29644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56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4F96F4F-FA96-4569-B437-5AA17F6E5856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D1A951-CA9E-4B6A-889B-AF311009F8AE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8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D1A951-CA9E-4B6A-889B-AF311009F8A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909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21E461-BF51-4AC0-8DA2-71D06B64EDCF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56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61E34-A8D7-4F42-AB39-6CB31352DD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04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19500-544F-4523-8B52-0CB6EABE89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00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81979-04EF-4F3D-813E-3046537E3A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75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8C6ED274-EFFF-4964-A2BA-670E0527F4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74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AC3FBB18-CB6A-4E79-81DC-4FE9061E58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5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7BACBCE-C2ED-417D-9514-C949F7462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EABD0CD-29C1-48EE-9BA3-5ED286EE59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93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3C95-384C-4EDC-8D58-E54BE873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A9BA2-82A3-42D9-B373-3EE26552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19AE-51AB-46C7-A583-C5E47508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8F7FA18C-3AE2-4436-8264-425F56967E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8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63B7A5B5-1F66-4847-A53C-53C960B3581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78DCCEC4-FF2D-4413-B6C9-FE271795F24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3C0A146D-30E1-4225-991A-E6260221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003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8DF999-F5EF-4896-87AC-4B3CA248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E3C9A0A-4EB7-4E2D-9208-4CA195EF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B5E4667-A07D-4C94-B5B3-976EEA51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F9C05BE2-93AA-43BF-9E15-A434800739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02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9A8C9-F597-44D1-8BE3-FCDE89DD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6F2D-4D39-4381-B7AE-A0E05772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204B-58CC-4602-9DAA-BE9A0DB4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12B75A4-1F3A-436D-8F7F-0B637545CF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626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FD050E95-FE90-4AB6-955C-8FFE93CAA7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71E86689-6DB5-4EBA-8465-BF1CA8D6C8E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1563E0B9-02DD-4AC5-A5B9-06C6C119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F3C5389-9EA5-4188-B7EB-92613E1E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102CEF-FCE2-4338-AC95-8CB275F2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0875AD-3D7F-4800-9F39-28DC7548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DC4A559-B803-4124-9F1B-146A881915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7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547CD-6119-4941-B65F-2E72583A78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601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8C6ED274-EFFF-4964-A2BA-670E0527F4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672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4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AC3FBB18-CB6A-4E79-81DC-4FE9061E58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9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27A60-098F-423A-804C-8285C3763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8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379F-BAEB-4910-B746-4A8BDEF5C6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44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B39E3-B9CC-4DC8-ABCD-528A2FFF0F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3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0B15F-8D65-489F-B778-BF85EB5371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98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59B22-FB1E-4ED5-B2B8-F84084CD4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1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7170B-ACD4-4A6A-AC7F-8623461D20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3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A829-7116-4377-9559-008FC8190C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58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CB63F5-78F4-4695-9C65-13E6FBA113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21" r:id="rId1"/>
    <p:sldLayoutId id="2147489122" r:id="rId2"/>
    <p:sldLayoutId id="2147489123" r:id="rId3"/>
    <p:sldLayoutId id="2147489124" r:id="rId4"/>
    <p:sldLayoutId id="2147489125" r:id="rId5"/>
    <p:sldLayoutId id="2147489126" r:id="rId6"/>
    <p:sldLayoutId id="2147489127" r:id="rId7"/>
    <p:sldLayoutId id="2147489128" r:id="rId8"/>
    <p:sldLayoutId id="2147489129" r:id="rId9"/>
    <p:sldLayoutId id="2147489130" r:id="rId10"/>
    <p:sldLayoutId id="21474891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8BC1863F-552F-4504-B7BB-D01B93362E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32" r:id="rId1"/>
    <p:sldLayoutId id="214748913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3A335154-EA51-4E0E-8F8E-99D74BEE0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34" r:id="rId1"/>
    <p:sldLayoutId id="214748913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DFCDB7FE-B2C0-42D1-A96B-D37AB6BAA3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5151-EB83-4892-BFAF-8677995A3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0285-975F-4C81-9A92-7A62EC51C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000">
                <a:solidFill>
                  <a:srgbClr val="073E87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5B77-7E8B-4B1E-9D73-3CCAB894F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860E871A-78BE-405E-BA54-A48B63F799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2" name="Text Placeholder 2">
            <a:extLst>
              <a:ext uri="{FF2B5EF4-FFF2-40B4-BE49-F238E27FC236}">
                <a16:creationId xmlns:a16="http://schemas.microsoft.com/office/drawing/2014/main" id="{85FAE64B-3478-47D6-B5E0-2DF5B8095D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509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137" r:id="rId1"/>
    <p:sldLayoutId id="214748913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003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003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1A612AC3-7A12-4F7B-A13B-8B300BCAB4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FF1B-222C-47F7-A272-DE2822087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CA94-11F5-47B9-AC0B-F0EFB7579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DB2C-9379-4346-B39C-49DCDBFD4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D8742ABF-55D0-41C2-AF8B-33CBA5BDF0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930595F6-6740-458B-A261-54B285DAAB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417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140" r:id="rId1"/>
    <p:sldLayoutId id="214748914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4" y="268289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9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73E8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8BC1863F-552F-4504-B7BB-D01B93362E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1" y="1368426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021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143" r:id="rId1"/>
    <p:sldLayoutId id="214748914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44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48" indent="-27304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41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297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52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10243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1549400" y="4686300"/>
            <a:ext cx="898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kumimoji="1"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3556" name="Line 79"/>
          <p:cNvSpPr>
            <a:spLocks noChangeShapeType="1"/>
          </p:cNvSpPr>
          <p:nvPr/>
        </p:nvSpPr>
        <p:spPr bwMode="auto">
          <a:xfrm flipH="1" flipV="1">
            <a:off x="1160463" y="4556125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6651" name="Rectangle 80"/>
          <p:cNvSpPr>
            <a:spLocks noChangeArrowheads="1"/>
          </p:cNvSpPr>
          <p:nvPr/>
        </p:nvSpPr>
        <p:spPr bwMode="auto">
          <a:xfrm>
            <a:off x="755650" y="4230688"/>
            <a:ext cx="9064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8452" name="Rectangle 76"/>
          <p:cNvSpPr>
            <a:spLocks noChangeArrowheads="1"/>
          </p:cNvSpPr>
          <p:nvPr/>
        </p:nvSpPr>
        <p:spPr bwMode="auto">
          <a:xfrm>
            <a:off x="1258888" y="3702050"/>
            <a:ext cx="906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160463" y="4075113"/>
            <a:ext cx="854075" cy="773112"/>
            <a:chOff x="1160461" y="4075376"/>
            <a:chExt cx="854076" cy="772294"/>
          </a:xfrm>
        </p:grpSpPr>
        <p:sp>
          <p:nvSpPr>
            <p:cNvPr id="23582" name="Line 73"/>
            <p:cNvSpPr>
              <a:spLocks noChangeShapeType="1"/>
            </p:cNvSpPr>
            <p:nvPr/>
          </p:nvSpPr>
          <p:spPr bwMode="auto">
            <a:xfrm flipV="1">
              <a:off x="1160461" y="4075376"/>
              <a:ext cx="503238" cy="209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3" name="Line 88"/>
            <p:cNvSpPr>
              <a:spLocks noChangeShapeType="1"/>
            </p:cNvSpPr>
            <p:nvPr/>
          </p:nvSpPr>
          <p:spPr bwMode="auto">
            <a:xfrm flipV="1">
              <a:off x="1657349" y="4075376"/>
              <a:ext cx="0" cy="772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4" name="Line 89"/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3560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3580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581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398463" y="2825750"/>
            <a:ext cx="2608262" cy="1906588"/>
            <a:chOff x="398141" y="2826055"/>
            <a:chExt cx="2608583" cy="1906354"/>
          </a:xfrm>
        </p:grpSpPr>
        <p:grpSp>
          <p:nvGrpSpPr>
            <p:cNvPr id="23574" name="组合 1"/>
            <p:cNvGrpSpPr>
              <a:grpSpLocks/>
            </p:cNvGrpSpPr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4"/>
            </a:xfrm>
          </p:grpSpPr>
          <p:sp>
            <p:nvSpPr>
              <p:cNvPr id="23576" name="Line 68"/>
              <p:cNvSpPr>
                <a:spLocks noChangeShapeType="1"/>
              </p:cNvSpPr>
              <p:nvPr/>
            </p:nvSpPr>
            <p:spPr bwMode="auto">
              <a:xfrm flipH="1" flipV="1">
                <a:off x="1755454" y="3172187"/>
                <a:ext cx="803276" cy="15016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7" name="Line 69"/>
              <p:cNvSpPr>
                <a:spLocks noChangeShapeType="1"/>
              </p:cNvSpPr>
              <p:nvPr/>
            </p:nvSpPr>
            <p:spPr bwMode="auto">
              <a:xfrm flipV="1">
                <a:off x="1684017" y="3172187"/>
                <a:ext cx="71438" cy="579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8" name="Line 70"/>
              <p:cNvSpPr>
                <a:spLocks noChangeShapeType="1"/>
              </p:cNvSpPr>
              <p:nvPr/>
            </p:nvSpPr>
            <p:spPr bwMode="auto">
              <a:xfrm flipV="1">
                <a:off x="398141" y="3172187"/>
                <a:ext cx="1349376" cy="1560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579" name="Rectangle 71"/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713" cy="43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75" name="Line 68"/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35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lang="en-US" altLang="zh-CN" sz="2000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real</a:t>
            </a:r>
            <a:endParaRPr kumimoji="1" lang="en-US" altLang="zh-CN" sz="2000" b="1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5219700" y="123825"/>
            <a:ext cx="2520950" cy="2879725"/>
            <a:chOff x="5219179" y="169862"/>
            <a:chExt cx="2521054" cy="2880320"/>
          </a:xfrm>
        </p:grpSpPr>
        <p:sp>
          <p:nvSpPr>
            <p:cNvPr id="2" name="椭圆 1"/>
            <p:cNvSpPr/>
            <p:nvPr/>
          </p:nvSpPr>
          <p:spPr>
            <a:xfrm>
              <a:off x="5219179" y="2727853"/>
              <a:ext cx="288937" cy="322329"/>
            </a:xfrm>
            <a:prstGeom prst="ellips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AutoShape 14"/>
            <p:cNvSpPr>
              <a:spLocks/>
            </p:cNvSpPr>
            <p:nvPr/>
          </p:nvSpPr>
          <p:spPr bwMode="auto">
            <a:xfrm>
              <a:off x="5652585" y="169862"/>
              <a:ext cx="2087648" cy="601787"/>
            </a:xfrm>
            <a:prstGeom prst="borderCallout2">
              <a:avLst>
                <a:gd name="adj1" fmla="val 89345"/>
                <a:gd name="adj2" fmla="val -205"/>
                <a:gd name="adj3" fmla="val 148693"/>
                <a:gd name="adj4" fmla="val -16580"/>
                <a:gd name="adj5" fmla="val 422282"/>
                <a:gd name="adj6" fmla="val -1490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b="1" dirty="0">
                  <a:latin typeface="华文楷体" pitchFamily="2" charset="-122"/>
                  <a:ea typeface="华文楷体" pitchFamily="2" charset="-122"/>
                  <a:cs typeface="楷体_GB2312"/>
                </a:rPr>
                <a:t>造成错误的原因：</a:t>
              </a:r>
              <a:endParaRPr lang="en-US" altLang="zh-CN" b="1" dirty="0">
                <a:latin typeface="华文楷体" pitchFamily="2" charset="-122"/>
                <a:ea typeface="华文楷体" pitchFamily="2" charset="-122"/>
                <a:cs typeface="楷体_GB231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b="1" dirty="0">
                  <a:latin typeface="华文楷体" pitchFamily="2" charset="-122"/>
                  <a:ea typeface="华文楷体" pitchFamily="2" charset="-122"/>
                  <a:cs typeface="楷体_GB2312"/>
                </a:rPr>
                <a:t>错误地识别了句柄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84588" y="4632325"/>
            <a:ext cx="32639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楷体_GB2312"/>
              </a:rPr>
              <a:t>句柄：句型的最左直接短语</a:t>
            </a:r>
            <a:endParaRPr lang="zh-CN" altLang="en-US" sz="32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973263" y="4746625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6651" grpId="0"/>
      <p:bldP spid="18452" grpId="0"/>
      <p:bldP spid="7" grpId="0"/>
      <p:bldP spid="9" grpId="0"/>
      <p:bldP spid="10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endParaRPr lang="en-US" altLang="zh-CN" sz="200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&gt;→i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i</a:t>
            </a:r>
          </a:p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5219700" y="2681288"/>
            <a:ext cx="288925" cy="322262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标注 34"/>
          <p:cNvSpPr/>
          <p:nvPr/>
        </p:nvSpPr>
        <p:spPr>
          <a:xfrm>
            <a:off x="4735513" y="3206750"/>
            <a:ext cx="4330700" cy="877888"/>
          </a:xfrm>
          <a:prstGeom prst="cloudCallout">
            <a:avLst>
              <a:gd name="adj1" fmla="val -47929"/>
              <a:gd name="adj2" fmla="val 124283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华文楷体" pitchFamily="2" charset="-122"/>
                <a:cs typeface="Times New Roman" pitchFamily="18" charset="0"/>
              </a:rPr>
              <a:t>如何正确地识别句柄？</a:t>
            </a: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1549400" y="4686300"/>
            <a:ext cx="898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5610" name="Line 79"/>
          <p:cNvSpPr>
            <a:spLocks noChangeShapeType="1"/>
          </p:cNvSpPr>
          <p:nvPr/>
        </p:nvSpPr>
        <p:spPr bwMode="auto">
          <a:xfrm flipH="1" flipV="1">
            <a:off x="1160463" y="4556125"/>
            <a:ext cx="0" cy="179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5611" name="Rectangle 80"/>
          <p:cNvSpPr>
            <a:spLocks noChangeArrowheads="1"/>
          </p:cNvSpPr>
          <p:nvPr/>
        </p:nvSpPr>
        <p:spPr bwMode="auto">
          <a:xfrm>
            <a:off x="755650" y="4230688"/>
            <a:ext cx="9064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612" name="Rectangle 76"/>
          <p:cNvSpPr>
            <a:spLocks noChangeArrowheads="1"/>
          </p:cNvSpPr>
          <p:nvPr/>
        </p:nvSpPr>
        <p:spPr bwMode="auto">
          <a:xfrm>
            <a:off x="1258888" y="3702050"/>
            <a:ext cx="906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>
              <a:solidFill>
                <a:srgbClr val="2D83F4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25613" name="组合 7"/>
          <p:cNvGrpSpPr>
            <a:grpSpLocks/>
          </p:cNvGrpSpPr>
          <p:nvPr/>
        </p:nvGrpSpPr>
        <p:grpSpPr bwMode="auto">
          <a:xfrm>
            <a:off x="1160463" y="4075113"/>
            <a:ext cx="854075" cy="773112"/>
            <a:chOff x="1160461" y="4075376"/>
            <a:chExt cx="854076" cy="772294"/>
          </a:xfrm>
        </p:grpSpPr>
        <p:sp>
          <p:nvSpPr>
            <p:cNvPr id="25630" name="Line 73"/>
            <p:cNvSpPr>
              <a:spLocks noChangeShapeType="1"/>
            </p:cNvSpPr>
            <p:nvPr/>
          </p:nvSpPr>
          <p:spPr bwMode="auto">
            <a:xfrm flipV="1">
              <a:off x="1160461" y="4075376"/>
              <a:ext cx="503238" cy="209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31" name="Line 88"/>
            <p:cNvSpPr>
              <a:spLocks noChangeShapeType="1"/>
            </p:cNvSpPr>
            <p:nvPr/>
          </p:nvSpPr>
          <p:spPr bwMode="auto">
            <a:xfrm flipV="1">
              <a:off x="1657349" y="4075376"/>
              <a:ext cx="0" cy="772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32" name="Line 89"/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5614" name="Group 78"/>
          <p:cNvGrpSpPr>
            <a:grpSpLocks/>
          </p:cNvGrpSpPr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5628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9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615" name="组合 2"/>
          <p:cNvGrpSpPr>
            <a:grpSpLocks/>
          </p:cNvGrpSpPr>
          <p:nvPr/>
        </p:nvGrpSpPr>
        <p:grpSpPr bwMode="auto">
          <a:xfrm>
            <a:off x="398463" y="2825750"/>
            <a:ext cx="2608262" cy="1906588"/>
            <a:chOff x="398141" y="2826055"/>
            <a:chExt cx="2608583" cy="1906354"/>
          </a:xfrm>
        </p:grpSpPr>
        <p:grpSp>
          <p:nvGrpSpPr>
            <p:cNvPr id="25622" name="组合 1"/>
            <p:cNvGrpSpPr>
              <a:grpSpLocks/>
            </p:cNvGrpSpPr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4"/>
            </a:xfrm>
          </p:grpSpPr>
          <p:sp>
            <p:nvSpPr>
              <p:cNvPr id="25624" name="Line 68"/>
              <p:cNvSpPr>
                <a:spLocks noChangeShapeType="1"/>
              </p:cNvSpPr>
              <p:nvPr/>
            </p:nvSpPr>
            <p:spPr bwMode="auto">
              <a:xfrm flipH="1" flipV="1">
                <a:off x="1755454" y="3172187"/>
                <a:ext cx="803276" cy="15016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5" name="Line 69"/>
              <p:cNvSpPr>
                <a:spLocks noChangeShapeType="1"/>
              </p:cNvSpPr>
              <p:nvPr/>
            </p:nvSpPr>
            <p:spPr bwMode="auto">
              <a:xfrm flipV="1">
                <a:off x="1684017" y="3172187"/>
                <a:ext cx="71438" cy="579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6" name="Line 70"/>
              <p:cNvSpPr>
                <a:spLocks noChangeShapeType="1"/>
              </p:cNvSpPr>
              <p:nvPr/>
            </p:nvSpPr>
            <p:spPr bwMode="auto">
              <a:xfrm flipV="1">
                <a:off x="398141" y="3172187"/>
                <a:ext cx="1349376" cy="1560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627" name="Rectangle 71"/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713" cy="43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23" name="Line 68"/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5616" name="矩形 6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2000"/>
              </a:lnSpc>
              <a:buClr>
                <a:srgbClr val="31B6FD"/>
              </a:buClr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lang="en-US" altLang="zh-CN" sz="2000" b="1" i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real</a:t>
            </a:r>
            <a:endParaRPr kumimoji="1"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973263" y="4746625"/>
            <a:ext cx="288925" cy="32226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684588" y="4632325"/>
            <a:ext cx="326390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楷体_GB2312"/>
              </a:rPr>
              <a:t>句柄：句型的最左直接短语</a:t>
            </a:r>
            <a:endParaRPr lang="zh-CN" altLang="en-US" sz="3200" dirty="0"/>
          </a:p>
        </p:txBody>
      </p:sp>
      <p:sp>
        <p:nvSpPr>
          <p:cNvPr id="36" name="AutoShape 14"/>
          <p:cNvSpPr>
            <a:spLocks/>
          </p:cNvSpPr>
          <p:nvPr/>
        </p:nvSpPr>
        <p:spPr bwMode="auto">
          <a:xfrm>
            <a:off x="5653088" y="123825"/>
            <a:ext cx="2087562" cy="601663"/>
          </a:xfrm>
          <a:prstGeom prst="borderCallout2">
            <a:avLst>
              <a:gd name="adj1" fmla="val 89345"/>
              <a:gd name="adj2" fmla="val -205"/>
              <a:gd name="adj3" fmla="val 148693"/>
              <a:gd name="adj4" fmla="val -16580"/>
              <a:gd name="adj5" fmla="val 422282"/>
              <a:gd name="adj6" fmla="val -1490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楷体_GB2312"/>
              </a:rPr>
              <a:t>造成错误的原因：</a:t>
            </a:r>
            <a:endParaRPr lang="en-US" altLang="zh-CN" b="1" dirty="0">
              <a:latin typeface="华文楷体" pitchFamily="2" charset="-122"/>
              <a:ea typeface="华文楷体" pitchFamily="2" charset="-122"/>
              <a:cs typeface="楷体_GB231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楷体_GB2312"/>
              </a:rPr>
              <a:t>错误地识别了句柄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内容占位符 2">
            <a:extLst>
              <a:ext uri="{FF2B5EF4-FFF2-40B4-BE49-F238E27FC236}">
                <a16:creationId xmlns:a16="http://schemas.microsoft.com/office/drawing/2014/main" id="{E1EBDF8C-5213-42B7-9750-F83FE387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9" y="1701007"/>
            <a:ext cx="1628775" cy="2325688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文法：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(1)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(2)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(3)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*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(4)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(5)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marL="0" indent="0" eaLnBrk="1" hangingPunct="1">
              <a:lnSpc>
                <a:spcPts val="2000"/>
              </a:lnSpc>
              <a:buClrTx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(6) </a:t>
            </a:r>
            <a:r>
              <a:rPr lang="en-US" altLang="zh-CN" sz="2000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itchFamily="2" charset="-122"/>
              </a:rPr>
              <a:t> → id</a:t>
            </a:r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FAD8AD96-3D5F-4305-9531-4A906DCA7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4" y="787401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/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标题 1">
            <a:extLst>
              <a:ext uri="{FF2B5EF4-FFF2-40B4-BE49-F238E27FC236}">
                <a16:creationId xmlns:a16="http://schemas.microsoft.com/office/drawing/2014/main" id="{5C5F3784-DF9A-4D15-9484-8C948C083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1" y="268289"/>
            <a:ext cx="6173788" cy="358775"/>
          </a:xfrm>
        </p:spPr>
        <p:txBody>
          <a:bodyPr/>
          <a:lstStyle/>
          <a:p>
            <a:pPr defTabSz="914378" eaLnBrk="1" hangingPunct="1"/>
            <a:r>
              <a:rPr lang="zh-CN" altLang="en-US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E60286BC-84F2-43D4-B74F-BE8FF8710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576" y="736601"/>
            <a:ext cx="4502150" cy="17129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44" indent="-273044" defTabSz="914378" eaLnBrk="1" hangingPunct="1">
              <a:lnSpc>
                <a:spcPct val="80000"/>
              </a:lnSpc>
              <a:buClr>
                <a:srgbClr val="31B6FD"/>
              </a:buClr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栈 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defTabSz="914378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		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</a:p>
          <a:p>
            <a:pPr marL="342892" indent="-342892" defTabSz="914378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	</a:t>
            </a:r>
            <a:r>
              <a:rPr kumimoji="1"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    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ysClr val="windowText" lastClr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44" indent="-273044" defTabSz="914378" eaLnBrk="1" hangingPunct="1">
              <a:lnSpc>
                <a:spcPts val="2000"/>
              </a:lnSpc>
              <a:buClr>
                <a:srgbClr val="31B6FD"/>
              </a:buClr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ysClr val="windowText" lastClr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defTabSz="914378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	      </a:t>
            </a:r>
            <a:r>
              <a:rPr lang="en-US" altLang="zh-CN" sz="2000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000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lang="en-US" altLang="zh-CN" sz="2000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ysClr val="windowText" lastClr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C30DD7D9-697C-4FD6-A29B-F04982E69709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2838451"/>
            <a:ext cx="2046288" cy="2293053"/>
            <a:chOff x="2555776" y="2838720"/>
            <a:chExt cx="2046386" cy="2292251"/>
          </a:xfrm>
        </p:grpSpPr>
        <p:grpSp>
          <p:nvGrpSpPr>
            <p:cNvPr id="20488" name="Group 78">
              <a:extLst>
                <a:ext uri="{FF2B5EF4-FFF2-40B4-BE49-F238E27FC236}">
                  <a16:creationId xmlns:a16="http://schemas.microsoft.com/office/drawing/2014/main" id="{3B3A54E2-5B8D-45BC-B6D6-D1DD94260D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0489" y="4274607"/>
              <a:ext cx="357188" cy="504825"/>
              <a:chOff x="975" y="3041"/>
              <a:chExt cx="225" cy="672"/>
            </a:xfrm>
          </p:grpSpPr>
          <p:sp>
            <p:nvSpPr>
              <p:cNvPr id="66" name="Line 79">
                <a:extLst>
                  <a:ext uri="{FF2B5EF4-FFF2-40B4-BE49-F238E27FC236}">
                    <a16:creationId xmlns:a16="http://schemas.microsoft.com/office/drawing/2014/main" id="{82119CC1-F091-47C5-8061-80A02B640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80">
                <a:extLst>
                  <a:ext uri="{FF2B5EF4-FFF2-40B4-BE49-F238E27FC236}">
                    <a16:creationId xmlns:a16="http://schemas.microsoft.com/office/drawing/2014/main" id="{8E16F535-2961-4114-9BC3-3494EFBAE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F</a:t>
                </a:r>
                <a:endParaRPr kumimoji="1" lang="en-US" altLang="zh-CN" sz="2000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89" name="Group 78">
              <a:extLst>
                <a:ext uri="{FF2B5EF4-FFF2-40B4-BE49-F238E27FC236}">
                  <a16:creationId xmlns:a16="http://schemas.microsoft.com/office/drawing/2014/main" id="{D79922E3-EE4B-40C0-BF7E-AFB6594A0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7113" y="4271432"/>
              <a:ext cx="357188" cy="504825"/>
              <a:chOff x="975" y="3041"/>
              <a:chExt cx="225" cy="672"/>
            </a:xfrm>
          </p:grpSpPr>
          <p:sp>
            <p:nvSpPr>
              <p:cNvPr id="69" name="Line 79">
                <a:extLst>
                  <a:ext uri="{FF2B5EF4-FFF2-40B4-BE49-F238E27FC236}">
                    <a16:creationId xmlns:a16="http://schemas.microsoft.com/office/drawing/2014/main" id="{83F3E49E-F5A6-4704-938D-E40ECE28C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80">
                <a:extLst>
                  <a:ext uri="{FF2B5EF4-FFF2-40B4-BE49-F238E27FC236}">
                    <a16:creationId xmlns:a16="http://schemas.microsoft.com/office/drawing/2014/main" id="{4FD8BFE7-3CEA-44B3-BDBD-E4EF57E8F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F</a:t>
                </a:r>
                <a:endParaRPr kumimoji="1" lang="en-US" altLang="zh-CN" sz="2000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Rectangle 57">
              <a:extLst>
                <a:ext uri="{FF2B5EF4-FFF2-40B4-BE49-F238E27FC236}">
                  <a16:creationId xmlns:a16="http://schemas.microsoft.com/office/drawing/2014/main" id="{63951753-2E4E-49E7-A277-56C2ABF13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818" y="4730359"/>
              <a:ext cx="1438344" cy="400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342892" indent="-342892" defTabSz="914378" eaLnBrk="1" hangingPunct="1">
                <a:defRPr/>
              </a:pP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*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zh-CN" altLang="en-US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kumimoji="1" lang="en-US" altLang="zh-CN" sz="2000" b="1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id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endParaRPr kumimoji="1"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87F5890-EFC9-42B0-A22C-3E83BEA23644}"/>
                </a:ext>
              </a:extLst>
            </p:cNvPr>
            <p:cNvSpPr/>
            <p:nvPr/>
          </p:nvSpPr>
          <p:spPr>
            <a:xfrm>
              <a:off x="2555776" y="4703381"/>
              <a:ext cx="554987" cy="399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000" b="1" kern="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id</a:t>
              </a:r>
              <a:r>
                <a:rPr kumimoji="1" lang="en-US" altLang="zh-CN" sz="2000" b="1" i="1" kern="0" baseline="-2500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r>
                <a:rPr kumimoji="1" lang="en-US" altLang="zh-CN" sz="2000" b="1" i="1" kern="0" baseline="-25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endParaRPr lang="zh-CN" altLang="en-US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20492" name="Group 78">
              <a:extLst>
                <a:ext uri="{FF2B5EF4-FFF2-40B4-BE49-F238E27FC236}">
                  <a16:creationId xmlns:a16="http://schemas.microsoft.com/office/drawing/2014/main" id="{8BE08016-CF31-45AD-8CFD-7943AE931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0639" y="3795886"/>
              <a:ext cx="342901" cy="504825"/>
              <a:chOff x="975" y="3041"/>
              <a:chExt cx="216" cy="672"/>
            </a:xfrm>
          </p:grpSpPr>
          <p:sp>
            <p:nvSpPr>
              <p:cNvPr id="81" name="Line 79">
                <a:extLst>
                  <a:ext uri="{FF2B5EF4-FFF2-40B4-BE49-F238E27FC236}">
                    <a16:creationId xmlns:a16="http://schemas.microsoft.com/office/drawing/2014/main" id="{BDA1BF8F-7149-44FB-B80C-698DA9A1A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80">
                <a:extLst>
                  <a:ext uri="{FF2B5EF4-FFF2-40B4-BE49-F238E27FC236}">
                    <a16:creationId xmlns:a16="http://schemas.microsoft.com/office/drawing/2014/main" id="{03F9F341-131A-4B85-9D12-72E454064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16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T</a:t>
                </a:r>
                <a:endParaRPr kumimoji="1" lang="en-US" altLang="zh-CN" sz="2000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" name="Line 68">
              <a:extLst>
                <a:ext uri="{FF2B5EF4-FFF2-40B4-BE49-F238E27FC236}">
                  <a16:creationId xmlns:a16="http://schemas.microsoft.com/office/drawing/2014/main" id="{1E56DE21-C56E-4E59-8F27-93FE54DB3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27338" y="3724235"/>
              <a:ext cx="406419" cy="51893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 defTabSz="9143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AC46A12D-EA8A-4C1B-BD43-274DD020F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01937" y="3787713"/>
              <a:ext cx="0" cy="91566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 defTabSz="9143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4F67CDFF-A27B-4669-8B55-13428765B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3619" y="3724235"/>
              <a:ext cx="342916" cy="128543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 defTabSz="91437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20496" name="Rectangle 71">
              <a:extLst>
                <a:ext uri="{FF2B5EF4-FFF2-40B4-BE49-F238E27FC236}">
                  <a16:creationId xmlns:a16="http://schemas.microsoft.com/office/drawing/2014/main" id="{48A27EF2-2B90-4FEE-97D7-784ED116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242" y="3356064"/>
              <a:ext cx="343059" cy="40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</a:pPr>
              <a:r>
                <a:rPr kumimoji="1" lang="en-US" altLang="zh-CN" sz="2000" b="1" i="1">
                  <a:solidFill>
                    <a:srgbClr val="7F7F7F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20497" name="Group 78">
              <a:extLst>
                <a:ext uri="{FF2B5EF4-FFF2-40B4-BE49-F238E27FC236}">
                  <a16:creationId xmlns:a16="http://schemas.microsoft.com/office/drawing/2014/main" id="{F020B7B9-15DA-4B48-8211-EF0FBF7BF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3889" y="2838720"/>
              <a:ext cx="357189" cy="504825"/>
              <a:chOff x="975" y="3041"/>
              <a:chExt cx="225" cy="672"/>
            </a:xfrm>
          </p:grpSpPr>
          <p:sp>
            <p:nvSpPr>
              <p:cNvPr id="94" name="Line 79">
                <a:extLst>
                  <a:ext uri="{FF2B5EF4-FFF2-40B4-BE49-F238E27FC236}">
                    <a16:creationId xmlns:a16="http://schemas.microsoft.com/office/drawing/2014/main" id="{8BE02B95-6AB0-43E9-8AA8-DEC40F29F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 defTabSz="91437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80">
                <a:extLst>
                  <a:ext uri="{FF2B5EF4-FFF2-40B4-BE49-F238E27FC236}">
                    <a16:creationId xmlns:a16="http://schemas.microsoft.com/office/drawing/2014/main" id="{3BEE1EAC-CCA5-4E68-8705-6AB03B42F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 eaLnBrk="1" fontAlgn="auto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i="1" kern="0" dirty="0">
                    <a:solidFill>
                      <a:prstClr val="white">
                        <a:lumMod val="50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</a:t>
                </a:r>
                <a:endParaRPr kumimoji="1" lang="en-US" altLang="zh-CN" sz="2000" b="1" i="1" kern="0" dirty="0">
                  <a:solidFill>
                    <a:prstClr val="white">
                      <a:lumMod val="50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56E846FA-98BF-44CB-882C-5A732332DC11}"/>
              </a:ext>
            </a:extLst>
          </p:cNvPr>
          <p:cNvSpPr/>
          <p:nvPr/>
        </p:nvSpPr>
        <p:spPr>
          <a:xfrm>
            <a:off x="2527301" y="2863851"/>
            <a:ext cx="1736725" cy="2325688"/>
          </a:xfrm>
          <a:custGeom>
            <a:avLst/>
            <a:gdLst>
              <a:gd name="connsiteX0" fmla="*/ 7119 w 1736767"/>
              <a:gd name="connsiteY0" fmla="*/ 1311007 h 2324559"/>
              <a:gd name="connsiteX1" fmla="*/ 18135 w 1736767"/>
              <a:gd name="connsiteY1" fmla="*/ 1178804 h 2324559"/>
              <a:gd name="connsiteX2" fmla="*/ 40169 w 1736767"/>
              <a:gd name="connsiteY2" fmla="*/ 1112703 h 2324559"/>
              <a:gd name="connsiteX3" fmla="*/ 51186 w 1736767"/>
              <a:gd name="connsiteY3" fmla="*/ 1024568 h 2324559"/>
              <a:gd name="connsiteX4" fmla="*/ 62203 w 1736767"/>
              <a:gd name="connsiteY4" fmla="*/ 991518 h 2324559"/>
              <a:gd name="connsiteX5" fmla="*/ 73220 w 1736767"/>
              <a:gd name="connsiteY5" fmla="*/ 947450 h 2324559"/>
              <a:gd name="connsiteX6" fmla="*/ 95253 w 1736767"/>
              <a:gd name="connsiteY6" fmla="*/ 837281 h 2324559"/>
              <a:gd name="connsiteX7" fmla="*/ 106270 w 1736767"/>
              <a:gd name="connsiteY7" fmla="*/ 804231 h 2324559"/>
              <a:gd name="connsiteX8" fmla="*/ 128304 w 1736767"/>
              <a:gd name="connsiteY8" fmla="*/ 705079 h 2324559"/>
              <a:gd name="connsiteX9" fmla="*/ 150338 w 1736767"/>
              <a:gd name="connsiteY9" fmla="*/ 638978 h 2324559"/>
              <a:gd name="connsiteX10" fmla="*/ 194405 w 1736767"/>
              <a:gd name="connsiteY10" fmla="*/ 506775 h 2324559"/>
              <a:gd name="connsiteX11" fmla="*/ 238473 w 1736767"/>
              <a:gd name="connsiteY11" fmla="*/ 374573 h 2324559"/>
              <a:gd name="connsiteX12" fmla="*/ 260506 w 1736767"/>
              <a:gd name="connsiteY12" fmla="*/ 308472 h 2324559"/>
              <a:gd name="connsiteX13" fmla="*/ 271523 w 1736767"/>
              <a:gd name="connsiteY13" fmla="*/ 275421 h 2324559"/>
              <a:gd name="connsiteX14" fmla="*/ 293557 w 1736767"/>
              <a:gd name="connsiteY14" fmla="*/ 242371 h 2324559"/>
              <a:gd name="connsiteX15" fmla="*/ 348641 w 1736767"/>
              <a:gd name="connsiteY15" fmla="*/ 154236 h 2324559"/>
              <a:gd name="connsiteX16" fmla="*/ 403726 w 1736767"/>
              <a:gd name="connsiteY16" fmla="*/ 55084 h 2324559"/>
              <a:gd name="connsiteX17" fmla="*/ 436776 w 1736767"/>
              <a:gd name="connsiteY17" fmla="*/ 44067 h 2324559"/>
              <a:gd name="connsiteX18" fmla="*/ 502878 w 1736767"/>
              <a:gd name="connsiteY18" fmla="*/ 11016 h 2324559"/>
              <a:gd name="connsiteX19" fmla="*/ 646097 w 1736767"/>
              <a:gd name="connsiteY19" fmla="*/ 0 h 2324559"/>
              <a:gd name="connsiteX20" fmla="*/ 855417 w 1736767"/>
              <a:gd name="connsiteY20" fmla="*/ 11016 h 2324559"/>
              <a:gd name="connsiteX21" fmla="*/ 899485 w 1736767"/>
              <a:gd name="connsiteY21" fmla="*/ 22033 h 2324559"/>
              <a:gd name="connsiteX22" fmla="*/ 1042704 w 1736767"/>
              <a:gd name="connsiteY22" fmla="*/ 33050 h 2324559"/>
              <a:gd name="connsiteX23" fmla="*/ 1108805 w 1736767"/>
              <a:gd name="connsiteY23" fmla="*/ 55084 h 2324559"/>
              <a:gd name="connsiteX24" fmla="*/ 1141856 w 1736767"/>
              <a:gd name="connsiteY24" fmla="*/ 66101 h 2324559"/>
              <a:gd name="connsiteX25" fmla="*/ 1174906 w 1736767"/>
              <a:gd name="connsiteY25" fmla="*/ 88134 h 2324559"/>
              <a:gd name="connsiteX26" fmla="*/ 1196940 w 1736767"/>
              <a:gd name="connsiteY26" fmla="*/ 121185 h 2324559"/>
              <a:gd name="connsiteX27" fmla="*/ 1229991 w 1736767"/>
              <a:gd name="connsiteY27" fmla="*/ 143219 h 2324559"/>
              <a:gd name="connsiteX28" fmla="*/ 1263041 w 1736767"/>
              <a:gd name="connsiteY28" fmla="*/ 176269 h 2324559"/>
              <a:gd name="connsiteX29" fmla="*/ 1285075 w 1736767"/>
              <a:gd name="connsiteY29" fmla="*/ 242371 h 2324559"/>
              <a:gd name="connsiteX30" fmla="*/ 1329143 w 1736767"/>
              <a:gd name="connsiteY30" fmla="*/ 308472 h 2324559"/>
              <a:gd name="connsiteX31" fmla="*/ 1351176 w 1736767"/>
              <a:gd name="connsiteY31" fmla="*/ 341522 h 2324559"/>
              <a:gd name="connsiteX32" fmla="*/ 1384227 w 1736767"/>
              <a:gd name="connsiteY32" fmla="*/ 374573 h 2324559"/>
              <a:gd name="connsiteX33" fmla="*/ 1395244 w 1736767"/>
              <a:gd name="connsiteY33" fmla="*/ 407624 h 2324559"/>
              <a:gd name="connsiteX34" fmla="*/ 1439311 w 1736767"/>
              <a:gd name="connsiteY34" fmla="*/ 473725 h 2324559"/>
              <a:gd name="connsiteX35" fmla="*/ 1450328 w 1736767"/>
              <a:gd name="connsiteY35" fmla="*/ 506775 h 2324559"/>
              <a:gd name="connsiteX36" fmla="*/ 1494396 w 1736767"/>
              <a:gd name="connsiteY36" fmla="*/ 572877 h 2324559"/>
              <a:gd name="connsiteX37" fmla="*/ 1505412 w 1736767"/>
              <a:gd name="connsiteY37" fmla="*/ 605927 h 2324559"/>
              <a:gd name="connsiteX38" fmla="*/ 1549480 w 1736767"/>
              <a:gd name="connsiteY38" fmla="*/ 672028 h 2324559"/>
              <a:gd name="connsiteX39" fmla="*/ 1582531 w 1736767"/>
              <a:gd name="connsiteY39" fmla="*/ 771180 h 2324559"/>
              <a:gd name="connsiteX40" fmla="*/ 1593547 w 1736767"/>
              <a:gd name="connsiteY40" fmla="*/ 804231 h 2324559"/>
              <a:gd name="connsiteX41" fmla="*/ 1615581 w 1736767"/>
              <a:gd name="connsiteY41" fmla="*/ 837281 h 2324559"/>
              <a:gd name="connsiteX42" fmla="*/ 1648632 w 1736767"/>
              <a:gd name="connsiteY42" fmla="*/ 969484 h 2324559"/>
              <a:gd name="connsiteX43" fmla="*/ 1670666 w 1736767"/>
              <a:gd name="connsiteY43" fmla="*/ 1046602 h 2324559"/>
              <a:gd name="connsiteX44" fmla="*/ 1692699 w 1736767"/>
              <a:gd name="connsiteY44" fmla="*/ 1123720 h 2324559"/>
              <a:gd name="connsiteX45" fmla="*/ 1703716 w 1736767"/>
              <a:gd name="connsiteY45" fmla="*/ 1200838 h 2324559"/>
              <a:gd name="connsiteX46" fmla="*/ 1725750 w 1736767"/>
              <a:gd name="connsiteY46" fmla="*/ 1443209 h 2324559"/>
              <a:gd name="connsiteX47" fmla="*/ 1736767 w 1736767"/>
              <a:gd name="connsiteY47" fmla="*/ 1498294 h 2324559"/>
              <a:gd name="connsiteX48" fmla="*/ 1725750 w 1736767"/>
              <a:gd name="connsiteY48" fmla="*/ 1983036 h 2324559"/>
              <a:gd name="connsiteX49" fmla="*/ 1714733 w 1736767"/>
              <a:gd name="connsiteY49" fmla="*/ 2027103 h 2324559"/>
              <a:gd name="connsiteX50" fmla="*/ 1703716 w 1736767"/>
              <a:gd name="connsiteY50" fmla="*/ 2082187 h 2324559"/>
              <a:gd name="connsiteX51" fmla="*/ 1681682 w 1736767"/>
              <a:gd name="connsiteY51" fmla="*/ 2148289 h 2324559"/>
              <a:gd name="connsiteX52" fmla="*/ 1648632 w 1736767"/>
              <a:gd name="connsiteY52" fmla="*/ 2247441 h 2324559"/>
              <a:gd name="connsiteX53" fmla="*/ 1637615 w 1736767"/>
              <a:gd name="connsiteY53" fmla="*/ 2280491 h 2324559"/>
              <a:gd name="connsiteX54" fmla="*/ 1626598 w 1736767"/>
              <a:gd name="connsiteY54" fmla="*/ 2313542 h 2324559"/>
              <a:gd name="connsiteX55" fmla="*/ 1593547 w 1736767"/>
              <a:gd name="connsiteY55" fmla="*/ 2324559 h 2324559"/>
              <a:gd name="connsiteX56" fmla="*/ 1516429 w 1736767"/>
              <a:gd name="connsiteY56" fmla="*/ 2313542 h 2324559"/>
              <a:gd name="connsiteX57" fmla="*/ 1439311 w 1736767"/>
              <a:gd name="connsiteY57" fmla="*/ 2291508 h 2324559"/>
              <a:gd name="connsiteX58" fmla="*/ 1329143 w 1736767"/>
              <a:gd name="connsiteY58" fmla="*/ 2269474 h 2324559"/>
              <a:gd name="connsiteX59" fmla="*/ 1296092 w 1736767"/>
              <a:gd name="connsiteY59" fmla="*/ 2258457 h 2324559"/>
              <a:gd name="connsiteX60" fmla="*/ 1185923 w 1736767"/>
              <a:gd name="connsiteY60" fmla="*/ 2247441 h 2324559"/>
              <a:gd name="connsiteX61" fmla="*/ 1064738 w 1736767"/>
              <a:gd name="connsiteY61" fmla="*/ 2225407 h 2324559"/>
              <a:gd name="connsiteX62" fmla="*/ 954569 w 1736767"/>
              <a:gd name="connsiteY62" fmla="*/ 2214390 h 2324559"/>
              <a:gd name="connsiteX63" fmla="*/ 855417 w 1736767"/>
              <a:gd name="connsiteY63" fmla="*/ 2203373 h 2324559"/>
              <a:gd name="connsiteX64" fmla="*/ 822367 w 1736767"/>
              <a:gd name="connsiteY64" fmla="*/ 2192356 h 2324559"/>
              <a:gd name="connsiteX65" fmla="*/ 778299 w 1736767"/>
              <a:gd name="connsiteY65" fmla="*/ 2181339 h 2324559"/>
              <a:gd name="connsiteX66" fmla="*/ 734232 w 1736767"/>
              <a:gd name="connsiteY66" fmla="*/ 2115238 h 2324559"/>
              <a:gd name="connsiteX67" fmla="*/ 712198 w 1736767"/>
              <a:gd name="connsiteY67" fmla="*/ 2082187 h 2324559"/>
              <a:gd name="connsiteX68" fmla="*/ 690164 w 1736767"/>
              <a:gd name="connsiteY68" fmla="*/ 2049137 h 2324559"/>
              <a:gd name="connsiteX69" fmla="*/ 657114 w 1736767"/>
              <a:gd name="connsiteY69" fmla="*/ 1949985 h 2324559"/>
              <a:gd name="connsiteX70" fmla="*/ 646097 w 1736767"/>
              <a:gd name="connsiteY70" fmla="*/ 1916934 h 2324559"/>
              <a:gd name="connsiteX71" fmla="*/ 635080 w 1736767"/>
              <a:gd name="connsiteY71" fmla="*/ 1476260 h 2324559"/>
              <a:gd name="connsiteX72" fmla="*/ 624063 w 1736767"/>
              <a:gd name="connsiteY72" fmla="*/ 1443209 h 2324559"/>
              <a:gd name="connsiteX73" fmla="*/ 602029 w 1736767"/>
              <a:gd name="connsiteY73" fmla="*/ 1366091 h 2324559"/>
              <a:gd name="connsiteX74" fmla="*/ 557962 w 1736767"/>
              <a:gd name="connsiteY74" fmla="*/ 1299990 h 2324559"/>
              <a:gd name="connsiteX75" fmla="*/ 546945 w 1736767"/>
              <a:gd name="connsiteY75" fmla="*/ 1266939 h 2324559"/>
              <a:gd name="connsiteX76" fmla="*/ 480844 w 1736767"/>
              <a:gd name="connsiteY76" fmla="*/ 1244906 h 2324559"/>
              <a:gd name="connsiteX77" fmla="*/ 447793 w 1736767"/>
              <a:gd name="connsiteY77" fmla="*/ 1233889 h 2324559"/>
              <a:gd name="connsiteX78" fmla="*/ 414743 w 1736767"/>
              <a:gd name="connsiteY78" fmla="*/ 1222872 h 2324559"/>
              <a:gd name="connsiteX79" fmla="*/ 227456 w 1736767"/>
              <a:gd name="connsiteY79" fmla="*/ 1244906 h 2324559"/>
              <a:gd name="connsiteX80" fmla="*/ 194405 w 1736767"/>
              <a:gd name="connsiteY80" fmla="*/ 1255922 h 2324559"/>
              <a:gd name="connsiteX81" fmla="*/ 128304 w 1736767"/>
              <a:gd name="connsiteY81" fmla="*/ 1288973 h 2324559"/>
              <a:gd name="connsiteX82" fmla="*/ 7119 w 1736767"/>
              <a:gd name="connsiteY82" fmla="*/ 1311007 h 232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736767" h="2324559">
                <a:moveTo>
                  <a:pt x="7119" y="1311007"/>
                </a:moveTo>
                <a:cubicBezTo>
                  <a:pt x="-11242" y="1292646"/>
                  <a:pt x="10865" y="1222423"/>
                  <a:pt x="18135" y="1178804"/>
                </a:cubicBezTo>
                <a:cubicBezTo>
                  <a:pt x="21953" y="1155894"/>
                  <a:pt x="40169" y="1112703"/>
                  <a:pt x="40169" y="1112703"/>
                </a:cubicBezTo>
                <a:cubicBezTo>
                  <a:pt x="43841" y="1083325"/>
                  <a:pt x="45890" y="1053697"/>
                  <a:pt x="51186" y="1024568"/>
                </a:cubicBezTo>
                <a:cubicBezTo>
                  <a:pt x="53263" y="1013143"/>
                  <a:pt x="59013" y="1002684"/>
                  <a:pt x="62203" y="991518"/>
                </a:cubicBezTo>
                <a:cubicBezTo>
                  <a:pt x="66363" y="976959"/>
                  <a:pt x="70048" y="962255"/>
                  <a:pt x="73220" y="947450"/>
                </a:cubicBezTo>
                <a:cubicBezTo>
                  <a:pt x="81067" y="910831"/>
                  <a:pt x="83410" y="872809"/>
                  <a:pt x="95253" y="837281"/>
                </a:cubicBezTo>
                <a:cubicBezTo>
                  <a:pt x="98925" y="826264"/>
                  <a:pt x="103453" y="815497"/>
                  <a:pt x="106270" y="804231"/>
                </a:cubicBezTo>
                <a:cubicBezTo>
                  <a:pt x="121995" y="741333"/>
                  <a:pt x="111340" y="761626"/>
                  <a:pt x="128304" y="705079"/>
                </a:cubicBezTo>
                <a:cubicBezTo>
                  <a:pt x="134978" y="682833"/>
                  <a:pt x="142993" y="661012"/>
                  <a:pt x="150338" y="638978"/>
                </a:cubicBezTo>
                <a:lnTo>
                  <a:pt x="194405" y="506775"/>
                </a:lnTo>
                <a:lnTo>
                  <a:pt x="238473" y="374573"/>
                </a:lnTo>
                <a:lnTo>
                  <a:pt x="260506" y="308472"/>
                </a:lnTo>
                <a:cubicBezTo>
                  <a:pt x="264178" y="297455"/>
                  <a:pt x="265081" y="285083"/>
                  <a:pt x="271523" y="275421"/>
                </a:cubicBezTo>
                <a:lnTo>
                  <a:pt x="293557" y="242371"/>
                </a:lnTo>
                <a:cubicBezTo>
                  <a:pt x="319778" y="163708"/>
                  <a:pt x="296266" y="189152"/>
                  <a:pt x="348641" y="154236"/>
                </a:cubicBezTo>
                <a:cubicBezTo>
                  <a:pt x="358342" y="125134"/>
                  <a:pt x="375314" y="64555"/>
                  <a:pt x="403726" y="55084"/>
                </a:cubicBezTo>
                <a:cubicBezTo>
                  <a:pt x="414743" y="51412"/>
                  <a:pt x="426389" y="49260"/>
                  <a:pt x="436776" y="44067"/>
                </a:cubicBezTo>
                <a:cubicBezTo>
                  <a:pt x="469580" y="27665"/>
                  <a:pt x="465957" y="15631"/>
                  <a:pt x="502878" y="11016"/>
                </a:cubicBezTo>
                <a:cubicBezTo>
                  <a:pt x="550389" y="5077"/>
                  <a:pt x="598357" y="3672"/>
                  <a:pt x="646097" y="0"/>
                </a:cubicBezTo>
                <a:cubicBezTo>
                  <a:pt x="715870" y="3672"/>
                  <a:pt x="785810" y="4963"/>
                  <a:pt x="855417" y="11016"/>
                </a:cubicBezTo>
                <a:cubicBezTo>
                  <a:pt x="870501" y="12328"/>
                  <a:pt x="884447" y="20264"/>
                  <a:pt x="899485" y="22033"/>
                </a:cubicBezTo>
                <a:cubicBezTo>
                  <a:pt x="947038" y="27628"/>
                  <a:pt x="994964" y="29378"/>
                  <a:pt x="1042704" y="33050"/>
                </a:cubicBezTo>
                <a:lnTo>
                  <a:pt x="1108805" y="55084"/>
                </a:lnTo>
                <a:cubicBezTo>
                  <a:pt x="1119822" y="58756"/>
                  <a:pt x="1132193" y="59659"/>
                  <a:pt x="1141856" y="66101"/>
                </a:cubicBezTo>
                <a:lnTo>
                  <a:pt x="1174906" y="88134"/>
                </a:lnTo>
                <a:cubicBezTo>
                  <a:pt x="1182251" y="99151"/>
                  <a:pt x="1187577" y="111822"/>
                  <a:pt x="1196940" y="121185"/>
                </a:cubicBezTo>
                <a:cubicBezTo>
                  <a:pt x="1206303" y="130548"/>
                  <a:pt x="1219819" y="134742"/>
                  <a:pt x="1229991" y="143219"/>
                </a:cubicBezTo>
                <a:cubicBezTo>
                  <a:pt x="1241960" y="153193"/>
                  <a:pt x="1252024" y="165252"/>
                  <a:pt x="1263041" y="176269"/>
                </a:cubicBezTo>
                <a:cubicBezTo>
                  <a:pt x="1270386" y="198303"/>
                  <a:pt x="1272191" y="223046"/>
                  <a:pt x="1285075" y="242371"/>
                </a:cubicBezTo>
                <a:lnTo>
                  <a:pt x="1329143" y="308472"/>
                </a:lnTo>
                <a:cubicBezTo>
                  <a:pt x="1336487" y="319489"/>
                  <a:pt x="1341814" y="332160"/>
                  <a:pt x="1351176" y="341522"/>
                </a:cubicBezTo>
                <a:lnTo>
                  <a:pt x="1384227" y="374573"/>
                </a:lnTo>
                <a:cubicBezTo>
                  <a:pt x="1387899" y="385590"/>
                  <a:pt x="1389604" y="397472"/>
                  <a:pt x="1395244" y="407624"/>
                </a:cubicBezTo>
                <a:cubicBezTo>
                  <a:pt x="1408104" y="430773"/>
                  <a:pt x="1430937" y="448603"/>
                  <a:pt x="1439311" y="473725"/>
                </a:cubicBezTo>
                <a:cubicBezTo>
                  <a:pt x="1442983" y="484742"/>
                  <a:pt x="1444688" y="496624"/>
                  <a:pt x="1450328" y="506775"/>
                </a:cubicBezTo>
                <a:cubicBezTo>
                  <a:pt x="1463189" y="529924"/>
                  <a:pt x="1494396" y="572877"/>
                  <a:pt x="1494396" y="572877"/>
                </a:cubicBezTo>
                <a:cubicBezTo>
                  <a:pt x="1498068" y="583894"/>
                  <a:pt x="1499772" y="595776"/>
                  <a:pt x="1505412" y="605927"/>
                </a:cubicBezTo>
                <a:cubicBezTo>
                  <a:pt x="1518272" y="629076"/>
                  <a:pt x="1549480" y="672028"/>
                  <a:pt x="1549480" y="672028"/>
                </a:cubicBezTo>
                <a:lnTo>
                  <a:pt x="1582531" y="771180"/>
                </a:lnTo>
                <a:cubicBezTo>
                  <a:pt x="1586203" y="782197"/>
                  <a:pt x="1587105" y="794569"/>
                  <a:pt x="1593547" y="804231"/>
                </a:cubicBezTo>
                <a:lnTo>
                  <a:pt x="1615581" y="837281"/>
                </a:lnTo>
                <a:cubicBezTo>
                  <a:pt x="1652392" y="947713"/>
                  <a:pt x="1626379" y="858219"/>
                  <a:pt x="1648632" y="969484"/>
                </a:cubicBezTo>
                <a:cubicBezTo>
                  <a:pt x="1660113" y="1026890"/>
                  <a:pt x="1656665" y="997597"/>
                  <a:pt x="1670666" y="1046602"/>
                </a:cubicBezTo>
                <a:cubicBezTo>
                  <a:pt x="1698332" y="1143436"/>
                  <a:pt x="1666284" y="1044474"/>
                  <a:pt x="1692699" y="1123720"/>
                </a:cubicBezTo>
                <a:cubicBezTo>
                  <a:pt x="1696371" y="1149426"/>
                  <a:pt x="1701132" y="1175000"/>
                  <a:pt x="1703716" y="1200838"/>
                </a:cubicBezTo>
                <a:cubicBezTo>
                  <a:pt x="1715200" y="1315680"/>
                  <a:pt x="1710892" y="1339205"/>
                  <a:pt x="1725750" y="1443209"/>
                </a:cubicBezTo>
                <a:cubicBezTo>
                  <a:pt x="1728398" y="1461746"/>
                  <a:pt x="1733095" y="1479932"/>
                  <a:pt x="1736767" y="1498294"/>
                </a:cubicBezTo>
                <a:cubicBezTo>
                  <a:pt x="1733095" y="1659875"/>
                  <a:pt x="1732479" y="1821554"/>
                  <a:pt x="1725750" y="1983036"/>
                </a:cubicBezTo>
                <a:cubicBezTo>
                  <a:pt x="1725120" y="1998164"/>
                  <a:pt x="1718018" y="2012322"/>
                  <a:pt x="1714733" y="2027103"/>
                </a:cubicBezTo>
                <a:cubicBezTo>
                  <a:pt x="1710671" y="2045382"/>
                  <a:pt x="1708643" y="2064122"/>
                  <a:pt x="1703716" y="2082187"/>
                </a:cubicBezTo>
                <a:cubicBezTo>
                  <a:pt x="1697605" y="2104594"/>
                  <a:pt x="1689027" y="2126255"/>
                  <a:pt x="1681682" y="2148289"/>
                </a:cubicBezTo>
                <a:lnTo>
                  <a:pt x="1648632" y="2247441"/>
                </a:lnTo>
                <a:lnTo>
                  <a:pt x="1637615" y="2280491"/>
                </a:lnTo>
                <a:cubicBezTo>
                  <a:pt x="1633943" y="2291508"/>
                  <a:pt x="1637615" y="2309870"/>
                  <a:pt x="1626598" y="2313542"/>
                </a:cubicBezTo>
                <a:lnTo>
                  <a:pt x="1593547" y="2324559"/>
                </a:lnTo>
                <a:cubicBezTo>
                  <a:pt x="1567841" y="2320887"/>
                  <a:pt x="1541977" y="2318187"/>
                  <a:pt x="1516429" y="2313542"/>
                </a:cubicBezTo>
                <a:cubicBezTo>
                  <a:pt x="1408646" y="2293945"/>
                  <a:pt x="1526954" y="2311734"/>
                  <a:pt x="1439311" y="2291508"/>
                </a:cubicBezTo>
                <a:cubicBezTo>
                  <a:pt x="1402820" y="2283087"/>
                  <a:pt x="1364671" y="2281317"/>
                  <a:pt x="1329143" y="2269474"/>
                </a:cubicBezTo>
                <a:cubicBezTo>
                  <a:pt x="1318126" y="2265802"/>
                  <a:pt x="1307570" y="2260223"/>
                  <a:pt x="1296092" y="2258457"/>
                </a:cubicBezTo>
                <a:cubicBezTo>
                  <a:pt x="1259615" y="2252845"/>
                  <a:pt x="1222646" y="2251113"/>
                  <a:pt x="1185923" y="2247441"/>
                </a:cubicBezTo>
                <a:cubicBezTo>
                  <a:pt x="1127228" y="2227876"/>
                  <a:pt x="1158167" y="2235788"/>
                  <a:pt x="1064738" y="2225407"/>
                </a:cubicBezTo>
                <a:cubicBezTo>
                  <a:pt x="1028058" y="2221331"/>
                  <a:pt x="991272" y="2218254"/>
                  <a:pt x="954569" y="2214390"/>
                </a:cubicBezTo>
                <a:lnTo>
                  <a:pt x="855417" y="2203373"/>
                </a:lnTo>
                <a:cubicBezTo>
                  <a:pt x="844400" y="2199701"/>
                  <a:pt x="833533" y="2195546"/>
                  <a:pt x="822367" y="2192356"/>
                </a:cubicBezTo>
                <a:cubicBezTo>
                  <a:pt x="807808" y="2188196"/>
                  <a:pt x="789694" y="2191310"/>
                  <a:pt x="778299" y="2181339"/>
                </a:cubicBezTo>
                <a:cubicBezTo>
                  <a:pt x="758370" y="2163901"/>
                  <a:pt x="748921" y="2137272"/>
                  <a:pt x="734232" y="2115238"/>
                </a:cubicBezTo>
                <a:lnTo>
                  <a:pt x="712198" y="2082187"/>
                </a:lnTo>
                <a:lnTo>
                  <a:pt x="690164" y="2049137"/>
                </a:lnTo>
                <a:lnTo>
                  <a:pt x="657114" y="1949985"/>
                </a:lnTo>
                <a:lnTo>
                  <a:pt x="646097" y="1916934"/>
                </a:lnTo>
                <a:cubicBezTo>
                  <a:pt x="642425" y="1770043"/>
                  <a:pt x="641907" y="1623039"/>
                  <a:pt x="635080" y="1476260"/>
                </a:cubicBezTo>
                <a:cubicBezTo>
                  <a:pt x="634540" y="1464660"/>
                  <a:pt x="627253" y="1454375"/>
                  <a:pt x="624063" y="1443209"/>
                </a:cubicBezTo>
                <a:cubicBezTo>
                  <a:pt x="620707" y="1431464"/>
                  <a:pt x="609798" y="1380075"/>
                  <a:pt x="602029" y="1366091"/>
                </a:cubicBezTo>
                <a:cubicBezTo>
                  <a:pt x="589169" y="1342942"/>
                  <a:pt x="566336" y="1325112"/>
                  <a:pt x="557962" y="1299990"/>
                </a:cubicBezTo>
                <a:cubicBezTo>
                  <a:pt x="554290" y="1288973"/>
                  <a:pt x="556395" y="1273689"/>
                  <a:pt x="546945" y="1266939"/>
                </a:cubicBezTo>
                <a:cubicBezTo>
                  <a:pt x="528046" y="1253440"/>
                  <a:pt x="502878" y="1252250"/>
                  <a:pt x="480844" y="1244906"/>
                </a:cubicBezTo>
                <a:lnTo>
                  <a:pt x="447793" y="1233889"/>
                </a:lnTo>
                <a:lnTo>
                  <a:pt x="414743" y="1222872"/>
                </a:lnTo>
                <a:cubicBezTo>
                  <a:pt x="352821" y="1228501"/>
                  <a:pt x="288679" y="1231301"/>
                  <a:pt x="227456" y="1244906"/>
                </a:cubicBezTo>
                <a:cubicBezTo>
                  <a:pt x="216120" y="1247425"/>
                  <a:pt x="205422" y="1252250"/>
                  <a:pt x="194405" y="1255922"/>
                </a:cubicBezTo>
                <a:cubicBezTo>
                  <a:pt x="163928" y="1276240"/>
                  <a:pt x="163184" y="1280924"/>
                  <a:pt x="128304" y="1288973"/>
                </a:cubicBezTo>
                <a:cubicBezTo>
                  <a:pt x="91813" y="1297394"/>
                  <a:pt x="25480" y="1329368"/>
                  <a:pt x="7119" y="131100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8">
              <a:defRPr/>
            </a:pPr>
            <a:endParaRPr lang="zh-CN" altLang="en-US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6E401CDF-1A03-4CB4-8884-D9181874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917575"/>
            <a:ext cx="4664893" cy="112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" grpId="0" uiExpand="1" build="p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357688" y="1263650"/>
            <a:ext cx="5927725" cy="3522663"/>
          </a:xfrm>
        </p:spPr>
        <p:txBody>
          <a:bodyPr anchor="ctr"/>
          <a:lstStyle/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4.1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自顶向下的分析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4.2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预测分析法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4.3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自底向上的分析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4.4 LR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</a:p>
          <a:p>
            <a:pPr eaLnBrk="1" hangingPunct="1">
              <a:lnSpc>
                <a:spcPts val="45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4.5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语法分析器自动生成工具</a:t>
            </a:r>
          </a:p>
        </p:txBody>
      </p:sp>
      <p:pic>
        <p:nvPicPr>
          <p:cNvPr id="27651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857250"/>
            <a:ext cx="8162925" cy="3225800"/>
          </a:xfrm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</a:rPr>
              <a:t>LR</a:t>
            </a:r>
            <a:r>
              <a:rPr lang="zh-CN" altLang="en-US" sz="2800" b="1">
                <a:solidFill>
                  <a:schemeClr val="tx1"/>
                </a:solidFill>
              </a:rPr>
              <a:t>文法</a:t>
            </a:r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Knuth</a:t>
            </a:r>
            <a:r>
              <a:rPr lang="en-US" altLang="zh-CN" sz="2800" b="1">
                <a:solidFill>
                  <a:schemeClr val="tx1"/>
                </a:solidFill>
              </a:rPr>
              <a:t>, 1963)</a:t>
            </a:r>
            <a:r>
              <a:rPr lang="zh-CN" altLang="en-US" sz="2800" b="1">
                <a:solidFill>
                  <a:schemeClr val="tx1"/>
                </a:solidFill>
              </a:rPr>
              <a:t> 是最大的、可以构造出相应</a:t>
            </a:r>
            <a:r>
              <a:rPr lang="zh-CN" altLang="en-US" sz="2800" b="1">
                <a:solidFill>
                  <a:srgbClr val="2D83F4"/>
                </a:solidFill>
              </a:rPr>
              <a:t>移入</a:t>
            </a:r>
            <a:r>
              <a:rPr lang="en-US" altLang="zh-CN" sz="2800" b="1">
                <a:solidFill>
                  <a:srgbClr val="2D83F4"/>
                </a:solidFill>
              </a:rPr>
              <a:t>-</a:t>
            </a:r>
            <a:r>
              <a:rPr lang="zh-CN" altLang="en-US" sz="2800" b="1">
                <a:solidFill>
                  <a:srgbClr val="2D83F4"/>
                </a:solidFill>
              </a:rPr>
              <a:t>归约语法分析器</a:t>
            </a:r>
            <a:r>
              <a:rPr lang="zh-CN" altLang="en-US" sz="2800" b="1">
                <a:solidFill>
                  <a:schemeClr val="tx1"/>
                </a:solidFill>
              </a:rPr>
              <a:t>的文法类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</a:rPr>
              <a:t>L</a:t>
            </a:r>
            <a:r>
              <a:rPr lang="en-US" altLang="zh-CN" sz="2500" b="1">
                <a:solidFill>
                  <a:schemeClr val="tx1"/>
                </a:solidFill>
              </a:rPr>
              <a:t>: </a:t>
            </a:r>
            <a:r>
              <a:rPr lang="zh-CN" altLang="en-US" sz="2500" b="1">
                <a:solidFill>
                  <a:schemeClr val="tx1"/>
                </a:solidFill>
              </a:rPr>
              <a:t>对输入进行从</a:t>
            </a:r>
            <a:r>
              <a:rPr lang="zh-CN" altLang="en-US" sz="2500" b="1">
                <a:solidFill>
                  <a:srgbClr val="2D83F4"/>
                </a:solidFill>
              </a:rPr>
              <a:t>左</a:t>
            </a:r>
            <a:r>
              <a:rPr lang="zh-CN" altLang="en-US" sz="2500" b="1">
                <a:solidFill>
                  <a:schemeClr val="tx1"/>
                </a:solidFill>
              </a:rPr>
              <a:t>到右的扫描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</a:rPr>
              <a:t>R</a:t>
            </a:r>
            <a:r>
              <a:rPr lang="en-US" altLang="zh-CN" sz="2500" b="1">
                <a:solidFill>
                  <a:schemeClr val="tx1"/>
                </a:solidFill>
              </a:rPr>
              <a:t>: </a:t>
            </a:r>
            <a:r>
              <a:rPr lang="zh-CN" altLang="en-US" sz="2500" b="1">
                <a:solidFill>
                  <a:schemeClr val="tx1"/>
                </a:solidFill>
              </a:rPr>
              <a:t>反向构造出一个最</a:t>
            </a:r>
            <a:r>
              <a:rPr lang="zh-CN" altLang="en-US" sz="2500" b="1">
                <a:solidFill>
                  <a:srgbClr val="2D83F4"/>
                </a:solidFill>
              </a:rPr>
              <a:t>右</a:t>
            </a:r>
            <a:r>
              <a:rPr lang="zh-CN" altLang="en-US" sz="2500" b="1">
                <a:solidFill>
                  <a:schemeClr val="tx1"/>
                </a:solidFill>
              </a:rPr>
              <a:t>推导序列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</a:rPr>
              <a:t>LR</a:t>
            </a:r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k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r>
              <a:rPr lang="zh-CN" altLang="en-US" sz="2800" b="1">
                <a:solidFill>
                  <a:schemeClr val="tx1"/>
                </a:solidFill>
              </a:rPr>
              <a:t>分析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需要向前查看</a:t>
            </a:r>
            <a:r>
              <a:rPr lang="en-US" altLang="zh-CN" sz="2500" b="1" i="1">
                <a:solidFill>
                  <a:schemeClr val="tx1"/>
                </a:solidFill>
              </a:rPr>
              <a:t>k</a:t>
            </a:r>
            <a:r>
              <a:rPr lang="zh-CN" altLang="en-US" sz="2500" b="1">
                <a:solidFill>
                  <a:schemeClr val="tx1"/>
                </a:solidFill>
              </a:rPr>
              <a:t>个输入符号的</a:t>
            </a:r>
            <a:r>
              <a:rPr lang="en-US" altLang="zh-CN" sz="2400" b="1" i="1">
                <a:solidFill>
                  <a:schemeClr val="tx1"/>
                </a:solidFill>
              </a:rPr>
              <a:t>LR</a:t>
            </a:r>
            <a:r>
              <a:rPr lang="zh-CN" altLang="en-US" sz="2400" b="1">
                <a:solidFill>
                  <a:schemeClr val="tx1"/>
                </a:solidFill>
              </a:rPr>
              <a:t>分析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500" b="1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/>
            <a:endParaRPr lang="zh-CN" alt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4.4 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分析法</a:t>
            </a:r>
            <a:endParaRPr lang="zh-CN" altLang="en-US" sz="3000" spc="3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24" name="矩形 1"/>
          <p:cNvSpPr>
            <a:spLocks noChangeArrowheads="1"/>
          </p:cNvSpPr>
          <p:nvPr/>
        </p:nvSpPr>
        <p:spPr bwMode="auto">
          <a:xfrm>
            <a:off x="1643063" y="3975100"/>
            <a:ext cx="5618162" cy="862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0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1 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这两种情况具有实践意义</a:t>
            </a:r>
            <a:endParaRPr lang="en-US" altLang="zh-CN" sz="25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当省略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时，表示</a:t>
            </a:r>
            <a:r>
              <a:rPr lang="en-US" altLang="zh-CN" sz="2500" b="1" i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5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=1 </a:t>
            </a:r>
            <a:endParaRPr lang="zh-CN" altLang="en-US" sz="2500" b="1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785813"/>
            <a:ext cx="8302625" cy="3225800"/>
          </a:xfrm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自底向上分析的关键问题是什么？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如何正确地识别句柄</a:t>
            </a:r>
          </a:p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句柄是</a:t>
            </a: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cs typeface="楷体_GB2312"/>
              </a:rPr>
              <a:t>逐步形成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的，用“状态”表示句柄识别的进展程度</a:t>
            </a:r>
          </a:p>
          <a:p>
            <a:pPr lvl="1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 ·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</a:p>
          <a:p>
            <a:pPr lvl="2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· 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分析法的基本原理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08965" name="Rectangle 5"/>
          <p:cNvSpPr>
            <a:spLocks noChangeArrowheads="1"/>
          </p:cNvSpPr>
          <p:nvPr/>
        </p:nvSpPr>
        <p:spPr bwMode="auto">
          <a:xfrm>
            <a:off x="3438525" y="4587875"/>
            <a:ext cx="2736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归约状态</a:t>
            </a:r>
          </a:p>
        </p:txBody>
      </p:sp>
      <p:sp>
        <p:nvSpPr>
          <p:cNvPr id="808967" name="Rectangle 7"/>
          <p:cNvSpPr>
            <a:spLocks noChangeArrowheads="1"/>
          </p:cNvSpPr>
          <p:nvPr/>
        </p:nvSpPr>
        <p:spPr bwMode="auto">
          <a:xfrm>
            <a:off x="3419475" y="3143250"/>
            <a:ext cx="23050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移进状态</a:t>
            </a:r>
          </a:p>
        </p:txBody>
      </p:sp>
      <p:sp>
        <p:nvSpPr>
          <p:cNvPr id="808968" name="Rectangle 8"/>
          <p:cNvSpPr>
            <a:spLocks noChangeArrowheads="1"/>
          </p:cNvSpPr>
          <p:nvPr/>
        </p:nvSpPr>
        <p:spPr bwMode="auto">
          <a:xfrm>
            <a:off x="3419475" y="3867150"/>
            <a:ext cx="13763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待约状态</a:t>
            </a:r>
          </a:p>
        </p:txBody>
      </p:sp>
      <p:sp>
        <p:nvSpPr>
          <p:cNvPr id="808969" name="AutoShape 9"/>
          <p:cNvSpPr>
            <a:spLocks/>
          </p:cNvSpPr>
          <p:nvPr/>
        </p:nvSpPr>
        <p:spPr bwMode="auto">
          <a:xfrm>
            <a:off x="2843213" y="3789363"/>
            <a:ext cx="508000" cy="711200"/>
          </a:xfrm>
          <a:prstGeom prst="rightBrace">
            <a:avLst>
              <a:gd name="adj1" fmla="val 19526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8970" name="Line 10"/>
          <p:cNvSpPr>
            <a:spLocks noChangeShapeType="1"/>
          </p:cNvSpPr>
          <p:nvPr/>
        </p:nvSpPr>
        <p:spPr bwMode="auto">
          <a:xfrm flipH="1">
            <a:off x="2843213" y="4803775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08971" name="Line 11"/>
          <p:cNvSpPr>
            <a:spLocks noChangeShapeType="1"/>
          </p:cNvSpPr>
          <p:nvPr/>
        </p:nvSpPr>
        <p:spPr bwMode="auto">
          <a:xfrm flipH="1">
            <a:off x="2843213" y="3357563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87900" y="3665538"/>
            <a:ext cx="4221163" cy="8302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altLang="zh-CN" sz="2400" b="1" i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分析器基于这样一些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状态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来构造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自动机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进行句柄的识别</a:t>
            </a:r>
            <a:endParaRPr lang="en-US" altLang="zh-CN" sz="24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/>
      <p:bldP spid="808967" grpId="0"/>
      <p:bldP spid="808968" grpId="0"/>
      <p:bldP spid="808969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65BC971-0E5B-45B8-9A93-0C0B417FC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分析器（自动机）的总体结构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10A95EB-93F6-4123-A06F-60D83141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1" y="1143001"/>
            <a:ext cx="3786188" cy="642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defTabSz="914378"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kumimoji="1" lang="en-US" altLang="zh-CN" sz="4000" b="1" i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</a:rPr>
              <a:t>   …   </a:t>
            </a:r>
            <a:r>
              <a:rPr kumimoji="1" lang="en-US" altLang="zh-CN" sz="3200" b="1" i="1" dirty="0" err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kumimoji="1" lang="en-US" altLang="zh-CN" sz="4000" b="1" i="1" baseline="-25000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</a:rPr>
              <a:t>   …   a</a:t>
            </a:r>
            <a:r>
              <a:rPr kumimoji="1" lang="en-US" altLang="zh-CN" sz="4000" b="1" i="1" baseline="-25000" dirty="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solidFill>
                  <a:prstClr val="black"/>
                </a:solidFill>
                <a:latin typeface="Times New Roman" pitchFamily="18" charset="0"/>
              </a:rPr>
              <a:t>$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B7A80F34-B655-43FA-B162-EE4E8128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2352676"/>
            <a:ext cx="2797175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038" rIns="92075" bIns="46038" anchor="ctr"/>
          <a:lstStyle/>
          <a:p>
            <a:pPr algn="ctr" defTabSz="914378"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</a:rPr>
              <a:t>LR</a:t>
            </a:r>
            <a:r>
              <a:rPr kumimoji="1" lang="zh-CN" altLang="en-US" sz="32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主控程序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23E482B3-2B1E-4D4E-A9F1-4249B76C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208464"/>
            <a:ext cx="1943100" cy="676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ctr" defTabSz="914378">
              <a:lnSpc>
                <a:spcPts val="2500"/>
              </a:lnSpc>
              <a:defRPr/>
            </a:pPr>
            <a:r>
              <a:rPr kumimoji="1" lang="zh-CN" altLang="en-US" sz="2800" b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动作表</a:t>
            </a:r>
          </a:p>
          <a:p>
            <a:pPr algn="ctr" defTabSz="914378">
              <a:lnSpc>
                <a:spcPts val="2500"/>
              </a:lnSpc>
              <a:defRPr/>
            </a:pPr>
            <a:r>
              <a:rPr kumimoji="1" lang="en-US" altLang="zh-CN" sz="2500" b="1">
                <a:solidFill>
                  <a:prstClr val="black"/>
                </a:solidFill>
                <a:latin typeface="Times New Roman" pitchFamily="18" charset="0"/>
              </a:rPr>
              <a:t>ACTION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F55D8EFC-41BB-4454-8CF1-DF79CD32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4" y="4208464"/>
            <a:ext cx="1927225" cy="676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/>
          <a:lstStyle/>
          <a:p>
            <a:pPr algn="ctr" defTabSz="914378">
              <a:lnSpc>
                <a:spcPts val="2500"/>
              </a:lnSpc>
              <a:defRPr/>
            </a:pPr>
            <a:r>
              <a:rPr kumimoji="1" lang="zh-CN" altLang="en-US" sz="2800" b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转移表</a:t>
            </a:r>
          </a:p>
          <a:p>
            <a:pPr algn="ctr" defTabSz="914378">
              <a:lnSpc>
                <a:spcPts val="2500"/>
              </a:lnSpc>
              <a:defRPr/>
            </a:pPr>
            <a:r>
              <a:rPr kumimoji="1" lang="en-US" altLang="zh-CN" sz="2500" b="1">
                <a:solidFill>
                  <a:prstClr val="black"/>
                </a:solidFill>
                <a:latin typeface="Times New Roman" pitchFamily="18" charset="0"/>
              </a:rPr>
              <a:t>GOTO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FE8DE7BB-128A-4967-B439-2F29454E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476501"/>
            <a:ext cx="197961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378"/>
            <a:r>
              <a:rPr kumimoji="1" lang="zh-CN" altLang="en-US" sz="28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产生式序列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11ACB529-7C32-4268-996C-DBAE9D27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1733551"/>
            <a:ext cx="2127250" cy="47769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defRPr/>
            </a:pPr>
            <a:r>
              <a:rPr kumimoji="1" lang="zh-CN" altLang="en-US" sz="25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r>
              <a:rPr kumimoji="1" lang="zh-CN" altLang="en-US" sz="2500" b="1" dirty="0">
                <a:solidFill>
                  <a:prstClr val="white">
                    <a:lumMod val="50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/符号</a:t>
            </a:r>
            <a:r>
              <a:rPr kumimoji="1" lang="zh-CN" altLang="en-US" sz="25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3ECDC067-AE47-40B0-84BB-8A610B15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4" y="642938"/>
            <a:ext cx="221615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zh-CN" altLang="en-US" sz="2800" b="1">
                <a:solidFill>
                  <a:srgbClr val="000000"/>
                </a:solidFill>
                <a:latin typeface="华文楷体 (正文)"/>
                <a:ea typeface="楷体" panose="02010609060101010101" pitchFamily="49" charset="-122"/>
              </a:rPr>
              <a:t>输入缓冲区</a:t>
            </a:r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F0BA502B-55D3-47E5-8FA8-0E3A54C1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071939"/>
            <a:ext cx="4286250" cy="92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9C7B83B7-A1C6-403F-AF32-F94AED80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4" y="4262438"/>
            <a:ext cx="149225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/>
            <a:r>
              <a:rPr kumimoji="1" lang="zh-CN" altLang="en-US" sz="28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</a:t>
            </a:r>
          </a:p>
        </p:txBody>
      </p:sp>
      <p:sp>
        <p:nvSpPr>
          <p:cNvPr id="43020" name="Rectangle 13">
            <a:extLst>
              <a:ext uri="{FF2B5EF4-FFF2-40B4-BE49-F238E27FC236}">
                <a16:creationId xmlns:a16="http://schemas.microsoft.com/office/drawing/2014/main" id="{102CF493-6D4D-495B-AE23-1EAC7DD9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1" y="2171701"/>
            <a:ext cx="977900" cy="2676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en-US" altLang="zh-CN" sz="3200" b="1" i="1" baseline="-25000" dirty="0" err="1">
                <a:solidFill>
                  <a:prstClr val="black"/>
                </a:solidFill>
                <a:latin typeface="Times New Roman" pitchFamily="18" charset="0"/>
              </a:rPr>
              <a:t>m</a:t>
            </a:r>
            <a:endParaRPr kumimoji="1" lang="en-US" altLang="zh-CN" sz="24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itchFamily="18" charset="0"/>
              </a:rPr>
              <a:t>m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itchFamily="18" charset="0"/>
              </a:rPr>
              <a:t>-1</a:t>
            </a:r>
            <a:endParaRPr kumimoji="1" lang="en-US" altLang="zh-CN" sz="24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endParaRPr kumimoji="1" lang="en-US" altLang="zh-CN" sz="24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kumimoji="1" lang="en-US" altLang="zh-CN" sz="3200" b="1" baseline="-25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638" name="Rectangle 14">
            <a:extLst>
              <a:ext uri="{FF2B5EF4-FFF2-40B4-BE49-F238E27FC236}">
                <a16:creationId xmlns:a16="http://schemas.microsoft.com/office/drawing/2014/main" id="{7E941EF7-A742-4ED4-9912-17E02A11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1" y="2171701"/>
            <a:ext cx="977900" cy="2681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 err="1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2400" b="1" i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 b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-1</a:t>
            </a:r>
            <a:endParaRPr kumimoji="1" lang="en-US" altLang="zh-CN" sz="2400" b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defTabSz="914378">
              <a:lnSpc>
                <a:spcPct val="90000"/>
              </a:lnSpc>
              <a:defRPr/>
            </a:pPr>
            <a:r>
              <a:rPr kumimoji="1" lang="en-US" altLang="zh-CN" sz="24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914378"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43022" name="AutoShape 15">
            <a:extLst>
              <a:ext uri="{FF2B5EF4-FFF2-40B4-BE49-F238E27FC236}">
                <a16:creationId xmlns:a16="http://schemas.microsoft.com/office/drawing/2014/main" id="{18C89D98-9599-4011-BBE6-14BF2C56F0D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162175" y="2571750"/>
            <a:ext cx="1143000" cy="28575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3" name="AutoShape 16">
            <a:extLst>
              <a:ext uri="{FF2B5EF4-FFF2-40B4-BE49-F238E27FC236}">
                <a16:creationId xmlns:a16="http://schemas.microsoft.com/office/drawing/2014/main" id="{7461A4C2-0710-46F5-8FE9-E4EABDA9C89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05325" y="1843088"/>
            <a:ext cx="381000" cy="4572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4" name="AutoShape 17">
            <a:extLst>
              <a:ext uri="{FF2B5EF4-FFF2-40B4-BE49-F238E27FC236}">
                <a16:creationId xmlns:a16="http://schemas.microsoft.com/office/drawing/2014/main" id="{CAC11BD7-2769-4DDA-A2B4-81355E8DA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457576"/>
            <a:ext cx="304800" cy="54292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6" name="AutoShape 19">
            <a:extLst>
              <a:ext uri="{FF2B5EF4-FFF2-40B4-BE49-F238E27FC236}">
                <a16:creationId xmlns:a16="http://schemas.microsoft.com/office/drawing/2014/main" id="{D2CC0914-DF82-4E47-8AC6-871F0EBD4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4" y="2571750"/>
            <a:ext cx="915987" cy="285750"/>
          </a:xfrm>
          <a:prstGeom prst="rightArrow">
            <a:avLst>
              <a:gd name="adj1" fmla="val 50000"/>
              <a:gd name="adj2" fmla="val 8500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CE67DDF3-A971-4D8F-9E43-859D4AA3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457576"/>
            <a:ext cx="304800" cy="54292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2515E9-874A-497B-91A4-CCEED5C60F05}"/>
              </a:ext>
            </a:extLst>
          </p:cNvPr>
          <p:cNvSpPr/>
          <p:nvPr/>
        </p:nvSpPr>
        <p:spPr>
          <a:xfrm>
            <a:off x="7235428" y="1"/>
            <a:ext cx="1908572" cy="7790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defTabSz="685800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1875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下推自动机</a:t>
            </a:r>
            <a:endParaRPr lang="en-US" altLang="zh-CN" sz="1875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algn="ctr" defTabSz="685800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en-US" altLang="zh-CN" sz="1125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(</a:t>
            </a:r>
            <a:r>
              <a:rPr lang="en-US" altLang="zh-CN" sz="1125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Push Down Automata, PDA</a:t>
            </a:r>
            <a:r>
              <a:rPr lang="en-US" altLang="zh-CN" sz="1125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EB1039-519C-4604-9FC7-8F41109E362D}"/>
              </a:ext>
            </a:extLst>
          </p:cNvPr>
          <p:cNvSpPr/>
          <p:nvPr/>
        </p:nvSpPr>
        <p:spPr>
          <a:xfrm>
            <a:off x="7251502" y="771550"/>
            <a:ext cx="192392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≥1}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482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en-US" altLang="zh-CN" sz="2500" b="1"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6" name="AutoShape 20"/>
          <p:cNvSpPr>
            <a:spLocks noChangeArrowheads="1"/>
          </p:cNvSpPr>
          <p:nvPr/>
        </p:nvSpPr>
        <p:spPr bwMode="auto">
          <a:xfrm>
            <a:off x="411163" y="3857625"/>
            <a:ext cx="3517900" cy="785813"/>
          </a:xfrm>
          <a:prstGeom prst="wedgeRoundRectCallout">
            <a:avLst>
              <a:gd name="adj1" fmla="val 44086"/>
              <a:gd name="adj2" fmla="val -83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sn</a:t>
            </a:r>
            <a:r>
              <a:rPr kumimoji="1"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将符号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、状态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压入栈</a:t>
            </a:r>
          </a:p>
          <a:p>
            <a:pPr eaLnBrk="1" hangingPunct="1">
              <a:defRPr/>
            </a:pPr>
            <a:r>
              <a:rPr kumimoji="1"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rn</a:t>
            </a:r>
            <a:r>
              <a:rPr kumimoji="1"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用第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kumimoji="1"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个产生式进行归约</a:t>
            </a: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6868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427538" y="4164013"/>
            <a:ext cx="3746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31B6FD"/>
              </a:buClr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lang="en-US" altLang="zh-CN" i="1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2800">
              <a:solidFill>
                <a:srgbClr val="000000"/>
              </a:solidFill>
              <a:latin typeface="Tahoma" panose="020B060403050404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13425" y="44434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30863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437188" y="44434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94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97531E-6 L -0.11389 -0.0058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-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8" grpId="1"/>
      <p:bldP spid="9" grpId="0"/>
      <p:bldP spid="10" grpId="0"/>
      <p:bldP spid="11" grpId="0"/>
      <p:bldP spid="11" grpId="1"/>
      <p:bldP spid="11" grpId="2"/>
      <p:bldP spid="1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8916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13425" y="44434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30863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8920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656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8815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7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992" name="矩形 15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38993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99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8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0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97531E-6 L -0.10921 -0.002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7531E-6 L -0.10695 -0.0027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  <p:bldP spid="14" grpId="0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7575"/>
            <a:ext cx="8712200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从分析树的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底部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叶节点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顶部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根节点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方向构造分析树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可以看成是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将输入串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归约为文法开始符号</a:t>
            </a:r>
            <a:r>
              <a:rPr lang="en-US" altLang="zh-CN" b="1" i="1" dirty="0">
                <a:solidFill>
                  <a:srgbClr val="2D83F4"/>
                </a:solidFill>
              </a:rPr>
              <a:t>S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的过程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自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顶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下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的语法分析采用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最左推导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方式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</a:rPr>
              <a:t>（构造句子的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最左推导</a:t>
            </a:r>
            <a:r>
              <a:rPr lang="zh-CN" altLang="en-US" sz="1800" b="1" dirty="0">
                <a:solidFill>
                  <a:prstClr val="black"/>
                </a:solidFill>
                <a:latin typeface="华文楷体" panose="02010600040101010101" pitchFamily="2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    自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底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向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上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的语法分析采用</a:t>
            </a:r>
            <a:r>
              <a:rPr lang="zh-CN" altLang="en-US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最左归约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</a:rPr>
              <a:t>方式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（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反向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构造句子的</a:t>
            </a:r>
            <a:r>
              <a:rPr lang="zh-CN" altLang="en-US" sz="1800" b="1" dirty="0">
                <a:solidFill>
                  <a:srgbClr val="2D83F4"/>
                </a:solidFill>
                <a:latin typeface="华文楷体" panose="02010600040101010101" pitchFamily="2" charset="-122"/>
              </a:rPr>
              <a:t>最右推导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pitchFamily="2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华文楷体" panose="02010600040101010101" pitchFamily="2" charset="-122"/>
              </a:rPr>
              <a:t>自底向上语法分析的通用框架</a:t>
            </a:r>
            <a:endParaRPr lang="en-US" altLang="zh-CN" sz="2300" b="1" dirty="0">
              <a:solidFill>
                <a:srgbClr val="000000"/>
              </a:solidFill>
              <a:latin typeface="华文楷体" panose="02010600040101010101" pitchFamily="2" charset="-122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移入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ea typeface="楷体" panose="02010609060101010101" pitchFamily="49" charset="-122"/>
              </a:rPr>
              <a:t>归约分析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b="1" i="1" dirty="0">
                <a:solidFill>
                  <a:srgbClr val="000000"/>
                </a:solidFill>
                <a:ea typeface="宋体" panose="02010600030101010101" pitchFamily="2" charset="-122"/>
              </a:rPr>
              <a:t>Shift-Reduce Parsing</a:t>
            </a:r>
            <a:r>
              <a:rPr lang="en-US" altLang="zh-CN" sz="1800" b="1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buClrTx/>
              <a:buFont typeface="Wingdings" panose="05000000000000000000" pitchFamily="2" charset="2"/>
              <a:buChar char="Ø"/>
            </a:pPr>
            <a:endParaRPr lang="en-US" altLang="zh-CN" sz="25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83F4"/>
              </a:solidFill>
              <a:latin typeface="华文楷体" panose="0201060004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4.3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自底向上的语法分析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40964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59338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43438" y="44434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0968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0969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656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815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8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040" name="矩形 12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1041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50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1042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1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4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2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046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4" grpId="0"/>
      <p:bldP spid="16" grpId="0"/>
      <p:bldP spid="1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301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43012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86300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11663" y="4443413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4275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706938" y="41259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7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086" name="矩形 10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3087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5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100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3088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20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8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3089" name="Group 84"/>
          <p:cNvGrpSpPr>
            <a:grpSpLocks/>
          </p:cNvGrpSpPr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3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6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2" name="Group 84"/>
          <p:cNvGrpSpPr>
            <a:grpSpLocks/>
          </p:cNvGrpSpPr>
          <p:nvPr/>
        </p:nvGrpSpPr>
        <p:grpSpPr bwMode="auto">
          <a:xfrm>
            <a:off x="1906588" y="3076575"/>
            <a:ext cx="328612" cy="857250"/>
            <a:chOff x="1292" y="2662"/>
            <a:chExt cx="207" cy="1142"/>
          </a:xfrm>
        </p:grpSpPr>
        <p:sp>
          <p:nvSpPr>
            <p:cNvPr id="2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Line 69"/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093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3" grpId="0"/>
      <p:bldP spid="16" grpId="0"/>
      <p:bldP spid="1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endParaRPr kumimoji="1" lang="zh-CN" altLang="en-US" sz="24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4506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lang="en-US" altLang="zh-CN" sz="25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5EAEFF"/>
              </a:buClr>
              <a:buSzPct val="50000"/>
            </a:pPr>
            <a:r>
              <a:rPr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4211638" y="3721100"/>
            <a:ext cx="3671887" cy="1082675"/>
          </a:xfrm>
        </p:spPr>
        <p:txBody>
          <a:bodyPr lIns="92075" tIns="46038" rIns="92075" bIns="46038"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600"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427538" y="4443413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endParaRPr lang="zh-CN" altLang="en-US" sz="2800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449763" y="41259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endParaRPr lang="zh-CN" altLang="en-US" b="1">
              <a:solidFill>
                <a:srgbClr val="000000"/>
              </a:solidFill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14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32" name="矩形 9"/>
          <p:cNvSpPr>
            <a:spLocks noChangeArrowheads="1"/>
          </p:cNvSpPr>
          <p:nvPr/>
        </p:nvSpPr>
        <p:spPr bwMode="auto">
          <a:xfrm>
            <a:off x="842963" y="4543425"/>
            <a:ext cx="20335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30000"/>
              </a:spcBef>
            </a:pPr>
            <a:r>
              <a:rPr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25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5133" name="Group 78"/>
          <p:cNvGrpSpPr>
            <a:grpSpLocks/>
          </p:cNvGrpSpPr>
          <p:nvPr/>
        </p:nvGrpSpPr>
        <p:grpSpPr bwMode="auto">
          <a:xfrm>
            <a:off x="1835150" y="3994150"/>
            <a:ext cx="357188" cy="557213"/>
            <a:chOff x="975" y="3041"/>
            <a:chExt cx="225" cy="741"/>
          </a:xfrm>
        </p:grpSpPr>
        <p:sp>
          <p:nvSpPr>
            <p:cNvPr id="12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5134" name="Group 78"/>
          <p:cNvGrpSpPr>
            <a:grpSpLocks/>
          </p:cNvGrpSpPr>
          <p:nvPr/>
        </p:nvGrpSpPr>
        <p:grpSpPr bwMode="auto">
          <a:xfrm>
            <a:off x="2555875" y="4032250"/>
            <a:ext cx="357188" cy="555625"/>
            <a:chOff x="975" y="3041"/>
            <a:chExt cx="225" cy="741"/>
          </a:xfrm>
        </p:grpSpPr>
        <p:sp>
          <p:nvSpPr>
            <p:cNvPr id="17" name="Line 79"/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4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5135" name="Group 84"/>
          <p:cNvGrpSpPr>
            <a:grpSpLocks/>
          </p:cNvGrpSpPr>
          <p:nvPr/>
        </p:nvGrpSpPr>
        <p:grpSpPr bwMode="auto">
          <a:xfrm>
            <a:off x="2174875" y="3524250"/>
            <a:ext cx="525463" cy="1063625"/>
            <a:chOff x="1292" y="2662"/>
            <a:chExt cx="331" cy="1417"/>
          </a:xfrm>
        </p:grpSpPr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42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5136" name="Group 84"/>
          <p:cNvGrpSpPr>
            <a:grpSpLocks/>
          </p:cNvGrpSpPr>
          <p:nvPr/>
        </p:nvGrpSpPr>
        <p:grpSpPr bwMode="auto">
          <a:xfrm>
            <a:off x="1906588" y="3076575"/>
            <a:ext cx="328612" cy="857250"/>
            <a:chOff x="1292" y="2662"/>
            <a:chExt cx="207" cy="1142"/>
          </a:xfrm>
        </p:grpSpPr>
        <p:sp>
          <p:nvSpPr>
            <p:cNvPr id="24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139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latin typeface="Times New Roman" panose="02020603050405020304" pitchFamily="18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9"/>
          <p:cNvSpPr txBox="1">
            <a:spLocks noChangeArrowheads="1"/>
          </p:cNvSpPr>
          <p:nvPr/>
        </p:nvSpPr>
        <p:spPr bwMode="auto">
          <a:xfrm>
            <a:off x="539750" y="2571750"/>
            <a:ext cx="2743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34820" name="Rectangle 21"/>
          <p:cNvSpPr txBox="1">
            <a:spLocks noChangeArrowheads="1"/>
          </p:cNvSpPr>
          <p:nvPr/>
        </p:nvSpPr>
        <p:spPr bwMode="auto">
          <a:xfrm>
            <a:off x="400050" y="857250"/>
            <a:ext cx="33147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文法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①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②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③ 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22" name="Group 18"/>
          <p:cNvGraphicFramePr>
            <a:graphicFrameLocks noGrp="1"/>
          </p:cNvGraphicFramePr>
          <p:nvPr/>
        </p:nvGraphicFramePr>
        <p:xfrm>
          <a:off x="4214813" y="123825"/>
          <a:ext cx="4318000" cy="3603666"/>
        </p:xfrm>
        <a:graphic>
          <a:graphicData uri="http://schemas.openxmlformats.org/drawingml/2006/table">
            <a:tbl>
              <a:tblPr/>
              <a:tblGrid>
                <a:gridCol w="92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31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7" marR="91447" marT="34257" marB="3425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2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7" marR="91447" marT="34257" marB="342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62039AA-B1DB-491B-89FE-1F743E2A9FE5}"/>
              </a:ext>
            </a:extLst>
          </p:cNvPr>
          <p:cNvSpPr/>
          <p:nvPr/>
        </p:nvSpPr>
        <p:spPr>
          <a:xfrm>
            <a:off x="5340376" y="4024759"/>
            <a:ext cx="445955" cy="683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4267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kumimoji="1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164D08-02CF-434E-9D8B-7607E6397CDD}"/>
              </a:ext>
            </a:extLst>
          </p:cNvPr>
          <p:cNvSpPr/>
          <p:nvPr/>
        </p:nvSpPr>
        <p:spPr>
          <a:xfrm>
            <a:off x="7457382" y="4040593"/>
            <a:ext cx="445955" cy="683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4267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endParaRPr kumimoji="1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DB5EC3-31F2-4CD9-A45F-9BF0262D6D2A}"/>
              </a:ext>
            </a:extLst>
          </p:cNvPr>
          <p:cNvCxnSpPr>
            <a:cxnSpLocks/>
          </p:cNvCxnSpPr>
          <p:nvPr/>
        </p:nvCxnSpPr>
        <p:spPr>
          <a:xfrm>
            <a:off x="5886577" y="4409047"/>
            <a:ext cx="1470559" cy="18497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84F661E-84E4-47FC-8017-E8F0AB7BEA69}"/>
              </a:ext>
            </a:extLst>
          </p:cNvPr>
          <p:cNvSpPr/>
          <p:nvPr/>
        </p:nvSpPr>
        <p:spPr>
          <a:xfrm>
            <a:off x="5991001" y="3758471"/>
            <a:ext cx="458780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267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A8539A-F769-42D3-8E59-225FE9838B2E}"/>
              </a:ext>
            </a:extLst>
          </p:cNvPr>
          <p:cNvSpPr/>
          <p:nvPr/>
        </p:nvSpPr>
        <p:spPr>
          <a:xfrm>
            <a:off x="5970105" y="4312635"/>
            <a:ext cx="550151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267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00DFE7-CE8A-49F7-B315-2AD308008792}"/>
              </a:ext>
            </a:extLst>
          </p:cNvPr>
          <p:cNvSpPr/>
          <p:nvPr/>
        </p:nvSpPr>
        <p:spPr>
          <a:xfrm>
            <a:off x="6372200" y="3912542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7C9583-501A-4332-A482-3D11F7434F8F}"/>
              </a:ext>
            </a:extLst>
          </p:cNvPr>
          <p:cNvSpPr/>
          <p:nvPr/>
        </p:nvSpPr>
        <p:spPr>
          <a:xfrm>
            <a:off x="6372200" y="4477115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90550" y="2928938"/>
            <a:ext cx="7267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5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en-US" altLang="zh-CN" sz="2500" b="1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ACTION [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500" b="1">
                <a:solidFill>
                  <a:srgbClr val="000000"/>
                </a:solidFill>
                <a:latin typeface="Times New Roman" panose="02020603050405020304" pitchFamily="18" charset="0"/>
              </a:rPr>
              <a:t>]= s</a:t>
            </a:r>
            <a:r>
              <a:rPr kumimoji="1" lang="en-US" altLang="zh-CN" sz="25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5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那么格局变为：</a:t>
            </a:r>
          </a:p>
        </p:txBody>
      </p:sp>
      <p:sp>
        <p:nvSpPr>
          <p:cNvPr id="5" name="矩形 4"/>
          <p:cNvSpPr/>
          <p:nvPr/>
        </p:nvSpPr>
        <p:spPr>
          <a:xfrm>
            <a:off x="2686050" y="3378200"/>
            <a:ext cx="3757613" cy="811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5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15" name="矩形 14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utoUpdateAnimBg="0"/>
      <p:bldP spid="5" grpId="0" animBg="1"/>
      <p:bldP spid="5" grpId="1" animBg="1"/>
      <p:bldP spid="13" grpId="0"/>
      <p:bldP spid="14" grpId="0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684213" y="2643188"/>
            <a:ext cx="8316912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</a:rPr>
              <a:t>]= rx 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表示用第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个产生式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-(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k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-1)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…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   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kumimoji="1" lang="zh-CN" altLang="en-US" sz="23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进行归约，那么格局变为：</a:t>
            </a:r>
            <a:endParaRPr kumimoji="1" lang="zh-CN" altLang="en-US" sz="23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4937125" y="3160713"/>
            <a:ext cx="3757613" cy="693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-k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-k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4264" name="Text Box 8"/>
          <p:cNvSpPr txBox="1">
            <a:spLocks noChangeArrowheads="1"/>
          </p:cNvSpPr>
          <p:nvPr/>
        </p:nvSpPr>
        <p:spPr bwMode="auto">
          <a:xfrm>
            <a:off x="938213" y="3940175"/>
            <a:ext cx="88185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  <a:buNone/>
            </a:pPr>
            <a:r>
              <a:rPr kumimoji="1"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GOTO[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3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3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23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，那么格局变为：</a:t>
            </a:r>
            <a:endParaRPr kumimoji="1" lang="en-US" altLang="zh-CN" sz="2300" b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2" name="矩形 1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37125" y="4427538"/>
            <a:ext cx="3757613" cy="682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y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kumimoji="1" lang="en-US" altLang="zh-CN" sz="25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…a</a:t>
            </a:r>
            <a:r>
              <a:rPr kumimoji="1" lang="en-US" altLang="zh-CN" sz="25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$</a:t>
            </a:r>
            <a:endParaRPr kumimoji="1" lang="en-US" altLang="zh-CN" sz="2500" b="1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2" grpId="0"/>
      <p:bldP spid="864262" grpId="1"/>
      <p:bldP spid="864263" grpId="0" animBg="1"/>
      <p:bldP spid="864263" grpId="1" animBg="1"/>
      <p:bldP spid="864264" grpId="0"/>
      <p:bldP spid="864264" grpId="1"/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60" name="Rectangle 8"/>
          <p:cNvSpPr>
            <a:spLocks noGrp="1" noChangeArrowheads="1"/>
          </p:cNvSpPr>
          <p:nvPr>
            <p:ph idx="1"/>
          </p:nvPr>
        </p:nvSpPr>
        <p:spPr>
          <a:xfrm>
            <a:off x="657225" y="2928938"/>
            <a:ext cx="7772400" cy="1433512"/>
          </a:xfrm>
        </p:spPr>
        <p:txBody>
          <a:bodyPr/>
          <a:lstStyle/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kumimoji="1"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③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]=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acc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那么分析成功</a:t>
            </a:r>
          </a:p>
          <a:p>
            <a:pPr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kumimoji="1"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④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3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]=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err</a:t>
            </a:r>
            <a:r>
              <a:rPr lang="zh-CN" altLang="en-US" sz="2500" b="1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kumimoji="1"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那么出现语法错误</a:t>
            </a:r>
            <a:endParaRPr kumimoji="1" lang="en-US" altLang="zh-CN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3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28625" y="798513"/>
            <a:ext cx="800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466725" y="1643063"/>
            <a:ext cx="85344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5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8" name="矩形 7"/>
          <p:cNvSpPr/>
          <p:nvPr/>
        </p:nvSpPr>
        <p:spPr>
          <a:xfrm>
            <a:off x="2686050" y="10223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       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86050" y="1885950"/>
            <a:ext cx="3757613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8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$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-57150" y="714375"/>
            <a:ext cx="9129713" cy="1714500"/>
          </a:xfrm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输入：串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和</a:t>
            </a:r>
            <a:r>
              <a:rPr lang="en-US" altLang="zh-CN" sz="1600" b="1" i="1">
                <a:solidFill>
                  <a:schemeClr val="tx1"/>
                </a:solidFill>
              </a:rPr>
              <a:t>LR</a:t>
            </a:r>
            <a:r>
              <a:rPr lang="zh-CN" altLang="en-US" sz="1600" b="1">
                <a:solidFill>
                  <a:schemeClr val="tx1"/>
                </a:solidFill>
              </a:rPr>
              <a:t>语法分析表，该表描述了文法</a:t>
            </a:r>
            <a:r>
              <a:rPr lang="en-US" altLang="zh-CN" sz="1600" b="1" i="1">
                <a:solidFill>
                  <a:schemeClr val="tx1"/>
                </a:solidFill>
              </a:rPr>
              <a:t>G</a:t>
            </a:r>
            <a:r>
              <a:rPr lang="zh-CN" altLang="en-US" sz="1600" b="1">
                <a:solidFill>
                  <a:schemeClr val="tx1"/>
                </a:solidFill>
              </a:rPr>
              <a:t>的</a:t>
            </a:r>
            <a:r>
              <a:rPr lang="en-US" altLang="zh-CN" sz="1600" b="1">
                <a:solidFill>
                  <a:schemeClr val="tx1"/>
                </a:solidFill>
              </a:rPr>
              <a:t>ACTION</a:t>
            </a:r>
            <a:r>
              <a:rPr lang="zh-CN" altLang="en-US" sz="1600" b="1">
                <a:solidFill>
                  <a:schemeClr val="tx1"/>
                </a:solidFill>
              </a:rPr>
              <a:t>函数和</a:t>
            </a:r>
            <a:r>
              <a:rPr lang="en-US" altLang="zh-CN" sz="1600" b="1">
                <a:solidFill>
                  <a:schemeClr val="tx1"/>
                </a:solidFill>
              </a:rPr>
              <a:t>GOTO</a:t>
            </a:r>
            <a:r>
              <a:rPr lang="zh-CN" altLang="en-US" sz="1600" b="1">
                <a:solidFill>
                  <a:schemeClr val="tx1"/>
                </a:solidFill>
              </a:rPr>
              <a:t>函数。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输出：如果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在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r>
              <a:rPr lang="en-US" altLang="zh-CN" sz="1600" b="1" i="1">
                <a:solidFill>
                  <a:schemeClr val="tx1"/>
                </a:solidFill>
              </a:rPr>
              <a:t>L</a:t>
            </a:r>
            <a:r>
              <a:rPr lang="en-US" altLang="zh-CN" sz="1600" b="1">
                <a:solidFill>
                  <a:schemeClr val="tx1"/>
                </a:solidFill>
              </a:rPr>
              <a:t>(</a:t>
            </a:r>
            <a:r>
              <a:rPr lang="en-US" altLang="zh-CN" sz="1600" b="1" i="1">
                <a:solidFill>
                  <a:schemeClr val="tx1"/>
                </a:solidFill>
              </a:rPr>
              <a:t>G</a:t>
            </a:r>
            <a:r>
              <a:rPr lang="en-US" altLang="zh-CN" sz="1600" b="1">
                <a:solidFill>
                  <a:schemeClr val="tx1"/>
                </a:solidFill>
              </a:rPr>
              <a:t>)</a:t>
            </a:r>
            <a:r>
              <a:rPr lang="zh-CN" altLang="en-US" sz="1600" b="1">
                <a:solidFill>
                  <a:schemeClr val="tx1"/>
                </a:solidFill>
              </a:rPr>
              <a:t>中，则输出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zh-CN" altLang="en-US" sz="1600" b="1">
                <a:solidFill>
                  <a:schemeClr val="tx1"/>
                </a:solidFill>
              </a:rPr>
              <a:t>的自底向上语法分析过程中的归约步骤；否则给出一个错误指示。</a:t>
            </a:r>
            <a:endParaRPr lang="en-US" altLang="zh-CN" sz="1600" b="1">
              <a:solidFill>
                <a:schemeClr val="tx1"/>
              </a:solidFill>
            </a:endParaRPr>
          </a:p>
          <a:p>
            <a:pPr eaLnBrk="1" hangingPunct="1">
              <a:lnSpc>
                <a:spcPts val="2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1600" b="1">
                <a:solidFill>
                  <a:schemeClr val="tx1"/>
                </a:solidFill>
              </a:rPr>
              <a:t>方法：初始时，语法分析器栈中的内容为初始状态</a:t>
            </a:r>
            <a:r>
              <a:rPr lang="en-US" altLang="zh-CN" sz="1600" b="1" i="1">
                <a:solidFill>
                  <a:schemeClr val="tx1"/>
                </a:solidFill>
              </a:rPr>
              <a:t>s</a:t>
            </a:r>
            <a:r>
              <a:rPr lang="en-US" altLang="zh-CN" sz="1600" b="1" baseline="-25000">
                <a:solidFill>
                  <a:schemeClr val="tx1"/>
                </a:solidFill>
              </a:rPr>
              <a:t>0</a:t>
            </a:r>
            <a:r>
              <a:rPr lang="zh-CN" altLang="en-US" sz="1600" b="1">
                <a:solidFill>
                  <a:schemeClr val="tx1"/>
                </a:solidFill>
              </a:rPr>
              <a:t>，输入缓冲区中的内容为</a:t>
            </a:r>
            <a:r>
              <a:rPr lang="en-US" altLang="zh-CN" sz="1600" b="1" i="1">
                <a:solidFill>
                  <a:schemeClr val="tx1"/>
                </a:solidFill>
              </a:rPr>
              <a:t>w</a:t>
            </a:r>
            <a:r>
              <a:rPr lang="en-US" altLang="zh-CN" sz="1600" b="1">
                <a:solidFill>
                  <a:schemeClr val="tx1"/>
                </a:solidFill>
              </a:rPr>
              <a:t>$</a:t>
            </a:r>
            <a:r>
              <a:rPr lang="zh-CN" altLang="en-US" sz="1600" b="1">
                <a:solidFill>
                  <a:schemeClr val="tx1"/>
                </a:solidFill>
              </a:rPr>
              <a:t>。然后，语法分析器执行下面的程序：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LR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分析算法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楷体_GB2312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2500313" y="1714500"/>
            <a:ext cx="6072187" cy="3298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令</a:t>
            </a:r>
            <a:r>
              <a:rPr lang="en-US" altLang="zh-CN" sz="1600" b="1" i="1">
                <a:latin typeface="Times New Roman" pitchFamily="18" charset="0"/>
                <a:ea typeface="华文楷体" pitchFamily="2" charset="-122"/>
              </a:rPr>
              <a:t>a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为</a:t>
            </a: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w</a:t>
            </a:r>
            <a:r>
              <a:rPr kumimoji="1" lang="en-US" altLang="zh-CN" sz="1600" b="1">
                <a:latin typeface="Times New Roman" pitchFamily="18" charset="0"/>
              </a:rPr>
              <a:t>$</a:t>
            </a:r>
            <a:r>
              <a:rPr kumimoji="1" lang="zh-CN" altLang="en-US" sz="1600" b="1">
                <a:latin typeface="华文楷体" pitchFamily="2" charset="-122"/>
                <a:ea typeface="华文楷体" pitchFamily="2" charset="-122"/>
              </a:rPr>
              <a:t>的第一个符号；</a:t>
            </a:r>
            <a:endParaRPr kumimoji="1" lang="en-US" altLang="zh-CN" sz="1600" b="1">
              <a:latin typeface="华文楷体" pitchFamily="2" charset="-122"/>
              <a:ea typeface="华文楷体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l-GR" altLang="zh-CN" sz="16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while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(1) { /*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永远重复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*/ 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          令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是栈顶的状态；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if ( ACTION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= st ) {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                     将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t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压入栈中；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令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为下一个输入符号；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} else  if (ACTION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=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归约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 i="1">
                <a:latin typeface="Times New Roman" pitchFamily="18" charset="0"/>
              </a:rPr>
              <a:t> →</a:t>
            </a:r>
            <a:r>
              <a:rPr lang="el-GR" altLang="zh-CN" sz="1600" b="1" i="1">
                <a:latin typeface="Times New Roman" pitchFamily="18" charset="0"/>
              </a:rPr>
              <a:t> β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) {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 i="1">
                <a:latin typeface="Times New Roman" pitchFamily="18" charset="0"/>
                <a:ea typeface="华文楷体" pitchFamily="2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从栈中弹出│ </a:t>
            </a:r>
            <a:r>
              <a:rPr lang="el-GR" altLang="zh-CN" sz="1600" b="1" i="1">
                <a:latin typeface="Times New Roman" pitchFamily="18" charset="0"/>
              </a:rPr>
              <a:t>β 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│个符号；</a:t>
            </a:r>
            <a:endParaRPr lang="en-US" altLang="zh-CN" sz="1600" b="1">
              <a:latin typeface="Times New Roman" pitchFamily="18" charset="0"/>
              <a:ea typeface="华文楷体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华文楷体" pitchFamily="2" charset="-122"/>
              </a:rPr>
              <a:t>将</a:t>
            </a:r>
            <a:r>
              <a:rPr lang="en-US" altLang="zh-CN" sz="16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t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压入栈中；</a:t>
            </a:r>
            <a:endParaRPr lang="en-US" altLang="zh-CN" sz="16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                   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输出产生式 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 i="1">
                <a:latin typeface="Times New Roman" pitchFamily="18" charset="0"/>
              </a:rPr>
              <a:t> →</a:t>
            </a:r>
            <a:r>
              <a:rPr lang="el-GR" altLang="zh-CN" sz="1600" b="1" i="1">
                <a:latin typeface="Times New Roman" pitchFamily="18" charset="0"/>
              </a:rPr>
              <a:t> β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；</a:t>
            </a:r>
            <a:endParaRPr lang="en-US" altLang="zh-CN" sz="1600" b="1">
              <a:latin typeface="Times New Roman" pitchFamily="18" charset="0"/>
              <a:ea typeface="华文楷体" pitchFamily="2" charset="-122"/>
            </a:endParaRP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} else  if (ACTION [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]</a:t>
            </a:r>
            <a:r>
              <a:rPr lang="en-US" altLang="zh-CN" sz="16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=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接受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) break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；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/*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语法分析完成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*/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    else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调用错误恢复例程；</a:t>
            </a: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</a:t>
            </a:r>
          </a:p>
          <a:p>
            <a:pPr marL="273050" indent="-273050" eaLnBrk="1" hangingPunct="1">
              <a:lnSpc>
                <a:spcPts val="16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>
                <a:latin typeface="Times New Roman" pitchFamily="18" charset="0"/>
                <a:ea typeface="楷体" pitchFamily="49" charset="-122"/>
              </a:rPr>
              <a:t>   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5927725" cy="3225800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itchFamily="18" charset="0"/>
              </a:rPr>
              <a:t>(0)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en-US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SLR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itchFamily="18" charset="0"/>
              </a:rPr>
              <a:t>(1)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>
                <a:solidFill>
                  <a:schemeClr val="tx1"/>
                </a:solidFill>
                <a:cs typeface="Times New Roman" pitchFamily="18" charset="0"/>
              </a:rPr>
              <a:t>LALR</a:t>
            </a:r>
            <a:r>
              <a:rPr lang="zh-CN" altLang="en-US" sz="3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3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defRPr/>
            </a:pP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/>
              <a:cs typeface="Times New Roman" pitchFamily="18" charset="0"/>
            </a:endParaRPr>
          </a:p>
        </p:txBody>
      </p:sp>
      <p:sp>
        <p:nvSpPr>
          <p:cNvPr id="5529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如何构造给定文法的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46175"/>
            <a:ext cx="8307387" cy="3225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右部某位置标有圆点的产生式称为相应文法的一个</a:t>
            </a:r>
            <a:r>
              <a:rPr lang="en-US" altLang="zh-CN" sz="2500" b="1" i="1">
                <a:solidFill>
                  <a:srgbClr val="FF0000"/>
                </a:solidFill>
              </a:rPr>
              <a:t>LR</a:t>
            </a:r>
            <a:r>
              <a:rPr lang="en-US" altLang="zh-CN" sz="2500" b="1">
                <a:solidFill>
                  <a:srgbClr val="FF0000"/>
                </a:solidFill>
              </a:rPr>
              <a:t>(0)</a:t>
            </a:r>
            <a:r>
              <a:rPr lang="zh-CN" altLang="en-US" sz="2500" b="1">
                <a:solidFill>
                  <a:srgbClr val="FF0000"/>
                </a:solidFill>
              </a:rPr>
              <a:t>项目</a:t>
            </a:r>
            <a:r>
              <a:rPr lang="zh-CN" altLang="en-US" sz="2500" b="1">
                <a:solidFill>
                  <a:schemeClr val="tx1"/>
                </a:solidFill>
              </a:rPr>
              <a:t>（简称为项目）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				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5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α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500" b="1"/>
              <a:t>·</a:t>
            </a:r>
            <a:r>
              <a:rPr lang="en-US" altLang="zh-CN" sz="2500" b="1" i="1">
                <a:solidFill>
                  <a:schemeClr val="tx1"/>
                </a:solidFill>
                <a:ea typeface="楷体_GB2312"/>
                <a:cs typeface="楷体_GB2312"/>
              </a:rPr>
              <a:t>α</a:t>
            </a:r>
            <a:r>
              <a:rPr lang="en-US" altLang="zh-CN" sz="2500" b="1" baseline="-25000">
                <a:solidFill>
                  <a:schemeClr val="tx1"/>
                </a:solidFill>
                <a:ea typeface="楷体_GB2312"/>
                <a:cs typeface="楷体_GB2312"/>
              </a:rPr>
              <a:t>2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2500"/>
              </a:lnSpc>
              <a:buFont typeface="Symbol" panose="05050102010706020507" pitchFamily="18" charset="2"/>
              <a:buNone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例：</a:t>
            </a:r>
            <a:r>
              <a:rPr lang="en-US" altLang="zh-CN" sz="2500" b="1" i="1">
                <a:solidFill>
                  <a:schemeClr val="tx1"/>
                </a:solidFill>
              </a:rPr>
              <a:t>S</a:t>
            </a:r>
            <a:r>
              <a:rPr lang="en-US" altLang="zh-CN" sz="2500" b="1">
                <a:solidFill>
                  <a:schemeClr val="tx1"/>
                </a:solidFill>
              </a:rPr>
              <a:t>→</a:t>
            </a:r>
            <a:r>
              <a:rPr lang="en-US" altLang="zh-CN" sz="2500" b="1" i="1">
                <a:solidFill>
                  <a:schemeClr val="tx1"/>
                </a:solidFill>
              </a:rPr>
              <a:t>bBB</a:t>
            </a:r>
            <a:r>
              <a:rPr lang="en-US" altLang="zh-CN" sz="2500" b="1">
                <a:solidFill>
                  <a:schemeClr val="tx1"/>
                </a:solidFill>
              </a:rPr>
              <a:t> </a:t>
            </a:r>
            <a:endParaRPr lang="en-US" altLang="zh-CN" sz="2500" b="1">
              <a:solidFill>
                <a:schemeClr val="tx1"/>
              </a:solidFill>
              <a:ea typeface="楷体_GB2312"/>
              <a:cs typeface="楷体_GB2312"/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chemeClr val="tx1"/>
                </a:solidFill>
                <a:ea typeface="楷体_GB2312"/>
                <a:cs typeface="楷体_GB2312"/>
              </a:rPr>
              <a:t>			</a:t>
            </a: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endParaRPr lang="en-US" altLang="zh-CN" sz="2500" b="1">
              <a:solidFill>
                <a:schemeClr val="tx1"/>
              </a:solidFill>
            </a:endParaRPr>
          </a:p>
        </p:txBody>
      </p:sp>
      <p:sp>
        <p:nvSpPr>
          <p:cNvPr id="5734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4.4.1 LR(0)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3492500" y="4156075"/>
            <a:ext cx="2736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归约项目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492500" y="2859088"/>
            <a:ext cx="24479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移进项目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3492500" y="3465513"/>
            <a:ext cx="1933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待约项目</a:t>
            </a:r>
          </a:p>
        </p:txBody>
      </p:sp>
      <p:sp>
        <p:nvSpPr>
          <p:cNvPr id="421895" name="AutoShape 7"/>
          <p:cNvSpPr>
            <a:spLocks/>
          </p:cNvSpPr>
          <p:nvPr/>
        </p:nvSpPr>
        <p:spPr bwMode="auto">
          <a:xfrm>
            <a:off x="3052763" y="3475038"/>
            <a:ext cx="295275" cy="539750"/>
          </a:xfrm>
          <a:prstGeom prst="rightBrace">
            <a:avLst>
              <a:gd name="adj1" fmla="val 19479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 flipH="1">
            <a:off x="2998788" y="4371975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 flipH="1">
            <a:off x="2998788" y="3078163"/>
            <a:ext cx="576262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546" name="矩形 1"/>
          <p:cNvSpPr>
            <a:spLocks noChangeArrowheads="1"/>
          </p:cNvSpPr>
          <p:nvPr/>
        </p:nvSpPr>
        <p:spPr bwMode="auto">
          <a:xfrm>
            <a:off x="1079500" y="2905125"/>
            <a:ext cx="45720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bBB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lang="en-US" altLang="zh-CN" sz="2500" b="1"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sz="2500" b="1" i="1">
                <a:latin typeface="Times New Roman" panose="02020603050405020304" pitchFamily="18" charset="0"/>
                <a:ea typeface="楷体_GB2312"/>
                <a:cs typeface="楷体_GB2312"/>
              </a:rPr>
              <a:t>bBB</a:t>
            </a:r>
            <a:r>
              <a:rPr lang="en-US" altLang="zh-CN" sz="2500" b="1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5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1738" y="3622675"/>
            <a:ext cx="4064000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项目描述了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句柄识别的状态</a:t>
            </a:r>
            <a:endParaRPr lang="zh-CN" altLang="en-US" sz="3600" b="1">
              <a:solidFill>
                <a:srgbClr val="2D83F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9775" y="4614863"/>
            <a:ext cx="4897438" cy="477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产生式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ε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zh-CN" altLang="en-US" sz="25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只生成一个项目</a:t>
            </a:r>
            <a:r>
              <a:rPr lang="en-US" altLang="zh-CN" sz="2500" b="1" i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A</a:t>
            </a:r>
            <a:r>
              <a:rPr lang="en-US" altLang="zh-CN" sz="2500" b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→ · </a:t>
            </a:r>
            <a:endParaRPr lang="zh-CN" altLang="en-US">
              <a:solidFill>
                <a:srgbClr val="2D83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3" grpId="0"/>
      <p:bldP spid="421894" grpId="0"/>
      <p:bldP spid="421895" grpId="0" animBg="1"/>
      <p:bldP spid="65546" grpId="0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504408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46544" y="4659313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78"/>
          <p:cNvGrpSpPr>
            <a:grpSpLocks/>
          </p:cNvGrpSpPr>
          <p:nvPr/>
        </p:nvGrpSpPr>
        <p:grpSpPr bwMode="auto">
          <a:xfrm>
            <a:off x="529432" y="3804877"/>
            <a:ext cx="357188" cy="504825"/>
            <a:chOff x="975" y="3041"/>
            <a:chExt cx="225" cy="672"/>
          </a:xfrm>
        </p:grpSpPr>
        <p:sp>
          <p:nvSpPr>
            <p:cNvPr id="38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111561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47565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83569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77"/>
          <p:cNvGrpSpPr>
            <a:grpSpLocks/>
          </p:cNvGrpSpPr>
          <p:nvPr/>
        </p:nvGrpSpPr>
        <p:grpSpPr bwMode="auto">
          <a:xfrm>
            <a:off x="1674813" y="3827797"/>
            <a:ext cx="357188" cy="492125"/>
            <a:chOff x="975" y="3203"/>
            <a:chExt cx="225" cy="653"/>
          </a:xfrm>
        </p:grpSpPr>
        <p:sp>
          <p:nvSpPr>
            <p:cNvPr id="44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flipV="1">
            <a:off x="2267744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77180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81"/>
          <p:cNvGrpSpPr>
            <a:grpSpLocks/>
          </p:cNvGrpSpPr>
          <p:nvPr/>
        </p:nvGrpSpPr>
        <p:grpSpPr bwMode="auto">
          <a:xfrm>
            <a:off x="2617361" y="3869167"/>
            <a:ext cx="357188" cy="471488"/>
            <a:chOff x="975" y="3203"/>
            <a:chExt cx="225" cy="628"/>
          </a:xfrm>
        </p:grpSpPr>
        <p:sp>
          <p:nvSpPr>
            <p:cNvPr id="49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1" name="Group 84"/>
          <p:cNvGrpSpPr>
            <a:grpSpLocks/>
          </p:cNvGrpSpPr>
          <p:nvPr/>
        </p:nvGrpSpPr>
        <p:grpSpPr bwMode="auto">
          <a:xfrm>
            <a:off x="1912938" y="3422650"/>
            <a:ext cx="812800" cy="847725"/>
            <a:chOff x="1111" y="2662"/>
            <a:chExt cx="512" cy="1129"/>
          </a:xfrm>
        </p:grpSpPr>
        <p:sp>
          <p:nvSpPr>
            <p:cNvPr id="52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cxnSp>
        <p:nvCxnSpPr>
          <p:cNvPr id="56" name="直接箭头连接符 55"/>
          <p:cNvCxnSpPr/>
          <p:nvPr/>
        </p:nvCxnSpPr>
        <p:spPr>
          <a:xfrm flipV="1">
            <a:off x="313184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87"/>
          <p:cNvGrpSpPr>
            <a:grpSpLocks/>
          </p:cNvGrpSpPr>
          <p:nvPr/>
        </p:nvGrpSpPr>
        <p:grpSpPr bwMode="auto">
          <a:xfrm>
            <a:off x="1498600" y="2932396"/>
            <a:ext cx="1625600" cy="1387475"/>
            <a:chOff x="858" y="1946"/>
            <a:chExt cx="1024" cy="1847"/>
          </a:xfrm>
        </p:grpSpPr>
        <p:sp>
          <p:nvSpPr>
            <p:cNvPr id="58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2" name="Group 90"/>
          <p:cNvGrpSpPr>
            <a:grpSpLocks/>
          </p:cNvGrpSpPr>
          <p:nvPr/>
        </p:nvGrpSpPr>
        <p:grpSpPr bwMode="auto">
          <a:xfrm>
            <a:off x="746338" y="2470150"/>
            <a:ext cx="1439863" cy="1782763"/>
            <a:chOff x="385" y="1374"/>
            <a:chExt cx="907" cy="2374"/>
          </a:xfrm>
        </p:grpSpPr>
        <p:sp>
          <p:nvSpPr>
            <p:cNvPr id="6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AutoShape 6"/>
          <p:cNvSpPr>
            <a:spLocks noChangeArrowheads="1"/>
          </p:cNvSpPr>
          <p:nvPr/>
        </p:nvSpPr>
        <p:spPr bwMode="auto">
          <a:xfrm>
            <a:off x="3695924" y="1947687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3318099" y="2277887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1963" y="3768798"/>
            <a:ext cx="2525861" cy="917603"/>
            <a:chOff x="461963" y="3768798"/>
            <a:chExt cx="2525861" cy="917603"/>
          </a:xfrm>
        </p:grpSpPr>
        <p:sp>
          <p:nvSpPr>
            <p:cNvPr id="15" name="椭圆 14"/>
            <p:cNvSpPr/>
            <p:nvPr/>
          </p:nvSpPr>
          <p:spPr>
            <a:xfrm>
              <a:off x="461963" y="3768798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657930" y="3795886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2563167" y="3795886"/>
              <a:ext cx="424657" cy="8905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8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3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93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3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93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93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3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3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793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93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93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93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 animBg="1"/>
      <p:bldP spid="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357188" y="785813"/>
            <a:ext cx="8664575" cy="3225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是一个以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为开始符号的文法，则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500" b="1">
                <a:solidFill>
                  <a:srgbClr val="FF0000"/>
                </a:solidFill>
                <a:cs typeface="Times New Roman" panose="02020603050405020304" pitchFamily="18" charset="0"/>
              </a:rPr>
              <a:t>增广文法</a:t>
            </a:r>
            <a:r>
              <a:rPr lang="en-US" altLang="zh-CN" sz="2500" b="1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G'</a:t>
            </a:r>
            <a:r>
              <a:rPr lang="en-US" altLang="zh-CN" sz="2500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就是在</a:t>
            </a:r>
            <a:r>
              <a:rPr lang="en-US" altLang="zh-CN" sz="2500" b="1" i="1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中加上新开始符号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和产生式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S'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500" b="1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b="1" i="1">
                <a:solidFill>
                  <a:srgbClr val="2D83F4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而得到的文法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</a:rPr>
              <a:t>例</a:t>
            </a: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500" b="1">
              <a:solidFill>
                <a:schemeClr val="tx1"/>
              </a:solidFill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5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Font typeface="Symbol" panose="05050102010706020507" pitchFamily="18" charset="2"/>
              <a:buNone/>
            </a:pPr>
            <a:endParaRPr lang="en-US" altLang="zh-CN" sz="100" b="1">
              <a:solidFill>
                <a:schemeClr val="tx1"/>
              </a:solidFill>
            </a:endParaRPr>
          </a:p>
          <a:p>
            <a:pPr lvl="1" eaLnBrk="1" hangingPunct="1">
              <a:lnSpc>
                <a:spcPts val="3500"/>
              </a:lnSpc>
              <a:buFont typeface="Symbol" panose="05050102010706020507" pitchFamily="18" charset="2"/>
              <a:buNone/>
            </a:pPr>
            <a:endParaRPr lang="en-US" altLang="zh-CN" sz="100" b="1">
              <a:solidFill>
                <a:schemeClr val="tx1"/>
              </a:solidFill>
            </a:endParaRPr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增广文法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Augmented Grammar</a:t>
            </a:r>
            <a:r>
              <a:rPr lang="en-US" altLang="zh-CN" sz="25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213225" y="2571750"/>
            <a:ext cx="936625" cy="323850"/>
          </a:xfrm>
          <a:prstGeom prst="rightArrow">
            <a:avLst>
              <a:gd name="adj1" fmla="val 50000"/>
              <a:gd name="adj2" fmla="val 54228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195513" y="2117725"/>
            <a:ext cx="1816100" cy="1939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1)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+ T</a:t>
            </a:r>
            <a:endParaRPr lang="en-US" altLang="zh-CN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2)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3)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*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4)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5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E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6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id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270500" y="1733550"/>
            <a:ext cx="1814513" cy="232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0)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E' 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endParaRPr lang="en-US" altLang="zh-CN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1)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 + T</a:t>
            </a:r>
            <a:endParaRPr lang="en-US" altLang="zh-CN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2)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E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3)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*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4) </a:t>
            </a:r>
            <a:r>
              <a:rPr lang="en-US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 →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5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E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6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de-DE" altLang="zh-CN" sz="2000" b="1" i="1" dirty="0">
                <a:latin typeface="Times New Roman" pitchFamily="18" charset="0"/>
                <a:ea typeface="楷体_GB2312"/>
                <a:cs typeface="Times New Roman" pitchFamily="18" charset="0"/>
              </a:rPr>
              <a:t>F  → </a:t>
            </a:r>
            <a:r>
              <a:rPr lang="de-DE" altLang="zh-CN" sz="2000" b="1" dirty="0">
                <a:latin typeface="Times New Roman" pitchFamily="18" charset="0"/>
                <a:ea typeface="楷体_GB2312"/>
                <a:cs typeface="Times New Roman" pitchFamily="18" charset="0"/>
              </a:rPr>
              <a:t>id</a:t>
            </a:r>
          </a:p>
        </p:txBody>
      </p:sp>
      <p:sp>
        <p:nvSpPr>
          <p:cNvPr id="2" name="矩形 1"/>
          <p:cNvSpPr/>
          <p:nvPr/>
        </p:nvSpPr>
        <p:spPr>
          <a:xfrm>
            <a:off x="368300" y="4198938"/>
            <a:ext cx="8596313" cy="912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03213" lvl="1" eaLnBrk="1" hangingPunct="1">
              <a:lnSpc>
                <a:spcPts val="32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引入这个</a:t>
            </a:r>
            <a:r>
              <a:rPr lang="zh-CN" altLang="en-US" sz="2400" b="1">
                <a:latin typeface="Times New Roman" pitchFamily="18" charset="0"/>
                <a:ea typeface="华文楷体" pitchFamily="2" charset="-122"/>
              </a:rPr>
              <a:t>新的开始产生式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的目的是使得</a:t>
            </a:r>
            <a:r>
              <a:rPr lang="zh-CN" altLang="en-US" sz="2400" b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文法开始符号仅出现在一个产生式的左边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，从而使得</a:t>
            </a:r>
            <a:r>
              <a:rPr lang="zh-CN" altLang="en-US" sz="2400" b="1">
                <a:solidFill>
                  <a:srgbClr val="2D83F4"/>
                </a:solidFill>
                <a:latin typeface="Times New Roman" pitchFamily="18" charset="0"/>
                <a:ea typeface="华文楷体" pitchFamily="2" charset="-122"/>
              </a:rPr>
              <a:t>分析器只有一个接受状态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→r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594950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1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428625" y="2738438"/>
            <a:ext cx="8072438" cy="265112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955" name="AutoShape 11"/>
          <p:cNvSpPr>
            <a:spLocks/>
          </p:cNvSpPr>
          <p:nvPr/>
        </p:nvSpPr>
        <p:spPr bwMode="auto">
          <a:xfrm>
            <a:off x="1331913" y="3108325"/>
            <a:ext cx="1239837" cy="284163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22889"/>
              <a:gd name="adj5" fmla="val -94162"/>
              <a:gd name="adj6" fmla="val -2866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b="1">
                <a:latin typeface="楷体" pitchFamily="49" charset="-122"/>
                <a:ea typeface="楷体" pitchFamily="49" charset="-122"/>
              </a:rPr>
              <a:t>归约项目</a:t>
            </a:r>
          </a:p>
        </p:txBody>
      </p:sp>
      <p:sp>
        <p:nvSpPr>
          <p:cNvPr id="594956" name="AutoShape 12"/>
          <p:cNvSpPr>
            <a:spLocks/>
          </p:cNvSpPr>
          <p:nvPr/>
        </p:nvSpPr>
        <p:spPr bwMode="auto">
          <a:xfrm>
            <a:off x="900113" y="3536950"/>
            <a:ext cx="1243012" cy="258763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7412"/>
              <a:gd name="adj5" fmla="val -245664"/>
              <a:gd name="adj6" fmla="val -2158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接收项目</a:t>
            </a:r>
          </a:p>
        </p:txBody>
      </p:sp>
      <p:sp>
        <p:nvSpPr>
          <p:cNvPr id="594957" name="AutoShape 13"/>
          <p:cNvSpPr>
            <a:spLocks/>
          </p:cNvSpPr>
          <p:nvPr/>
        </p:nvSpPr>
        <p:spPr bwMode="auto">
          <a:xfrm>
            <a:off x="828675" y="1651000"/>
            <a:ext cx="1243013" cy="314325"/>
          </a:xfrm>
          <a:prstGeom prst="borderCallout2">
            <a:avLst>
              <a:gd name="adj1" fmla="val 34616"/>
              <a:gd name="adj2" fmla="val -6241"/>
              <a:gd name="adj3" fmla="val 34616"/>
              <a:gd name="adj4" fmla="val -11963"/>
              <a:gd name="adj5" fmla="val 213944"/>
              <a:gd name="adj6" fmla="val -17944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>
                <a:latin typeface="楷体" pitchFamily="49" charset="-122"/>
                <a:ea typeface="楷体" pitchFamily="49" charset="-122"/>
                <a:cs typeface="Times New Roman" pitchFamily="18" charset="0"/>
              </a:rPr>
              <a:t>初始项目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4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4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4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4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4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4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4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4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594948" grpId="0" build="allAtOnce"/>
      <p:bldP spid="594949" grpId="0" build="allAtOnce"/>
      <p:bldP spid="594950" grpId="0" build="allAtOnce"/>
      <p:bldP spid="594951" grpId="0" build="allAtOnce"/>
      <p:bldP spid="594952" grpId="0" build="allAtOnce"/>
      <p:bldP spid="594954" grpId="0" animBg="1"/>
      <p:bldP spid="594954" grpId="1" animBg="1"/>
      <p:bldP spid="594955" grpId="0" animBg="1"/>
      <p:bldP spid="594955" grpId="1" animBg="1"/>
      <p:bldP spid="594956" grpId="0" animBg="1"/>
      <p:bldP spid="594956" grpId="1" animBg="1"/>
      <p:bldP spid="594957" grpId="0" animBg="1"/>
      <p:bldP spid="59495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→r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214438"/>
            <a:ext cx="8915400" cy="322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5288" y="3197225"/>
            <a:ext cx="8320087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263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后继项目</a:t>
            </a:r>
            <a:r>
              <a:rPr lang="zh-CN" altLang="en-US" sz="16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（</a:t>
            </a:r>
            <a:r>
              <a:rPr lang="en-US" altLang="zh-CN" sz="16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Successive Item</a:t>
            </a:r>
            <a:r>
              <a:rPr lang="en-US" altLang="zh-CN" sz="1600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）</a:t>
            </a:r>
            <a:endParaRPr lang="zh-CN" altLang="en-US" sz="1600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同属于一个产生式的项目，但圆点的位置只相差一个符号，</a:t>
            </a:r>
            <a:endParaRPr lang="en-US" altLang="zh-CN" b="1">
              <a:solidFill>
                <a:srgbClr val="000000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则称后者是前者的后继项目</a:t>
            </a: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α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Xβ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的后继项目是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→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αX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β</a:t>
            </a:r>
            <a:endParaRPr lang="zh-CN" altLang="en-US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63496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3497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3498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88938" y="1036638"/>
            <a:ext cx="8326437" cy="376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①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S'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  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②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→v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③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④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→i      </a:t>
            </a:r>
            <a:r>
              <a:rPr lang="en-US" altLang="zh-CN" sz="25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⑤ </a:t>
            </a:r>
            <a:r>
              <a:rPr lang="en-US" altLang="zh-CN" sz="25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→r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214438"/>
            <a:ext cx="8915400" cy="322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文法中的项目</a:t>
            </a:r>
          </a:p>
        </p:txBody>
      </p:sp>
      <p:sp>
        <p:nvSpPr>
          <p:cNvPr id="594958" name="AutoShape 14"/>
          <p:cNvSpPr>
            <a:spLocks noChangeArrowheads="1"/>
          </p:cNvSpPr>
          <p:nvPr/>
        </p:nvSpPr>
        <p:spPr bwMode="auto">
          <a:xfrm>
            <a:off x="3784600" y="3149600"/>
            <a:ext cx="4176713" cy="1006475"/>
          </a:xfrm>
          <a:prstGeom prst="cloudCallout">
            <a:avLst>
              <a:gd name="adj1" fmla="val -51169"/>
              <a:gd name="adj2" fmla="val -55586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</a:t>
            </a: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个项目中是否会有某些项目是</a:t>
            </a:r>
            <a:r>
              <a:rPr lang="zh-CN" altLang="en-US" sz="2000" b="1">
                <a:solidFill>
                  <a:srgbClr val="FFC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等价的</a:t>
            </a:r>
            <a:r>
              <a:rPr lang="zh-CN" altLang="en-US" sz="2000" b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2" name="矩形 1"/>
          <p:cNvSpPr/>
          <p:nvPr/>
        </p:nvSpPr>
        <p:spPr>
          <a:xfrm>
            <a:off x="487363" y="4202113"/>
            <a:ext cx="8332787" cy="831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可以把等价的项目组成一个项目集</a:t>
            </a:r>
            <a:r>
              <a:rPr lang="en-US" altLang="zh-CN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 </a:t>
            </a:r>
            <a:r>
              <a:rPr lang="en-US" altLang="zh-CN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，称为</a:t>
            </a:r>
            <a:r>
              <a:rPr lang="zh-CN" altLang="en-US" sz="24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项目集闭包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Closure of Item Sets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，每个项目集闭包对应着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自动机</a:t>
            </a:r>
            <a:r>
              <a:rPr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的一个</a:t>
            </a:r>
            <a:r>
              <a:rPr lang="zh-CN" altLang="en-US" sz="24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状态</a:t>
            </a:r>
            <a:endParaRPr lang="en-US" altLang="zh-CN" sz="2400" b="1">
              <a:solidFill>
                <a:srgbClr val="2D83F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288" y="2368550"/>
            <a:ext cx="143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S'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51050" y="1465263"/>
            <a:ext cx="1781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→v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(5)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→v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995738" y="1752600"/>
            <a:ext cx="14938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 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(9)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 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(10)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,i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795963" y="2368550"/>
            <a:ext cx="1493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(11)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(12)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235825" y="2368550"/>
            <a:ext cx="1441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(13)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(14) </a:t>
            </a:r>
            <a:r>
              <a:rPr lang="en-US" altLang="zh-CN" sz="20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8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4071530" y="2355726"/>
            <a:ext cx="5413847" cy="250167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1500"/>
              </a:lnSpc>
              <a:buNone/>
              <a:defRPr/>
            </a:pP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	</a:t>
            </a: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135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	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	                	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&gt;                   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kumimoji="1" lang="en-US" altLang="zh-CN" sz="135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   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altLang="zh-CN" sz="135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21BE5F-C482-4CD2-9CDF-9A42858C02DE}"/>
              </a:ext>
            </a:extLst>
          </p:cNvPr>
          <p:cNvGrpSpPr/>
          <p:nvPr/>
        </p:nvGrpSpPr>
        <p:grpSpPr>
          <a:xfrm>
            <a:off x="398464" y="2644877"/>
            <a:ext cx="3021012" cy="2022475"/>
            <a:chOff x="531284" y="3767667"/>
            <a:chExt cx="4028017" cy="2696633"/>
          </a:xfrm>
        </p:grpSpPr>
        <p:sp>
          <p:nvSpPr>
            <p:cNvPr id="23556" name="Line 79"/>
            <p:cNvSpPr>
              <a:spLocks noChangeShapeType="1"/>
            </p:cNvSpPr>
            <p:nvPr/>
          </p:nvSpPr>
          <p:spPr bwMode="auto">
            <a:xfrm flipH="1" flipV="1">
              <a:off x="1547284" y="6074833"/>
              <a:ext cx="0" cy="23918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51" name="Rectangle 80"/>
            <p:cNvSpPr>
              <a:spLocks noChangeArrowheads="1"/>
            </p:cNvSpPr>
            <p:nvPr/>
          </p:nvSpPr>
          <p:spPr bwMode="auto">
            <a:xfrm>
              <a:off x="1007533" y="5640917"/>
              <a:ext cx="1207596" cy="542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lang="en-US" altLang="zh-CN" sz="2000" b="1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18452" name="Rectangle 76"/>
            <p:cNvSpPr>
              <a:spLocks noChangeArrowheads="1"/>
            </p:cNvSpPr>
            <p:nvPr/>
          </p:nvSpPr>
          <p:spPr bwMode="auto">
            <a:xfrm>
              <a:off x="1678517" y="4936067"/>
              <a:ext cx="1207596" cy="542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3582" name="Line 73"/>
            <p:cNvSpPr>
              <a:spLocks noChangeShapeType="1"/>
            </p:cNvSpPr>
            <p:nvPr/>
          </p:nvSpPr>
          <p:spPr bwMode="auto">
            <a:xfrm flipV="1">
              <a:off x="1547285" y="5433484"/>
              <a:ext cx="670983" cy="279764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83" name="Line 88"/>
            <p:cNvSpPr>
              <a:spLocks noChangeShapeType="1"/>
            </p:cNvSpPr>
            <p:nvPr/>
          </p:nvSpPr>
          <p:spPr bwMode="auto">
            <a:xfrm flipV="1">
              <a:off x="2209802" y="5433484"/>
              <a:ext cx="0" cy="1030816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84" name="Line 89"/>
            <p:cNvSpPr>
              <a:spLocks noChangeShapeType="1"/>
            </p:cNvSpPr>
            <p:nvPr/>
          </p:nvSpPr>
          <p:spPr bwMode="auto">
            <a:xfrm flipH="1" flipV="1">
              <a:off x="2230968" y="5433484"/>
              <a:ext cx="455084" cy="84731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" name="Group 78"/>
            <p:cNvGrpSpPr>
              <a:grpSpLocks/>
            </p:cNvGrpSpPr>
            <p:nvPr/>
          </p:nvGrpSpPr>
          <p:grpSpPr bwMode="auto">
            <a:xfrm>
              <a:off x="3712634" y="5636683"/>
              <a:ext cx="846667" cy="673100"/>
              <a:chOff x="891" y="3041"/>
              <a:chExt cx="400" cy="672"/>
            </a:xfrm>
          </p:grpSpPr>
          <p:sp>
            <p:nvSpPr>
              <p:cNvPr id="23580" name="Line 79"/>
              <p:cNvSpPr>
                <a:spLocks noChangeShapeType="1"/>
              </p:cNvSpPr>
              <p:nvPr/>
            </p:nvSpPr>
            <p:spPr bwMode="auto">
              <a:xfrm flipH="1" flipV="1">
                <a:off x="1066" y="3475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378">
                  <a:defRPr/>
                </a:pPr>
                <a:endParaRPr lang="zh-CN" altLang="en-US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23581" name="Rectangle 80"/>
              <p:cNvSpPr>
                <a:spLocks noChangeArrowheads="1"/>
              </p:cNvSpPr>
              <p:nvPr/>
            </p:nvSpPr>
            <p:spPr bwMode="auto">
              <a:xfrm>
                <a:off x="891" y="3041"/>
                <a:ext cx="400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>
                    <a:solidFill>
                      <a:prstClr val="white">
                        <a:lumMod val="65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76" name="Line 68"/>
            <p:cNvSpPr>
              <a:spLocks noChangeShapeType="1"/>
            </p:cNvSpPr>
            <p:nvPr/>
          </p:nvSpPr>
          <p:spPr bwMode="auto">
            <a:xfrm flipH="1" flipV="1">
              <a:off x="2340812" y="4229233"/>
              <a:ext cx="1070903" cy="200245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77" name="Line 69"/>
            <p:cNvSpPr>
              <a:spLocks noChangeShapeType="1"/>
            </p:cNvSpPr>
            <p:nvPr/>
          </p:nvSpPr>
          <p:spPr bwMode="auto">
            <a:xfrm flipV="1">
              <a:off x="2245574" y="4229233"/>
              <a:ext cx="95239" cy="772948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78" name="Line 70"/>
            <p:cNvSpPr>
              <a:spLocks noChangeShapeType="1"/>
            </p:cNvSpPr>
            <p:nvPr/>
          </p:nvSpPr>
          <p:spPr bwMode="auto">
            <a:xfrm flipV="1">
              <a:off x="531284" y="4229233"/>
              <a:ext cx="1798947" cy="2080551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79" name="Rectangle 71"/>
            <p:cNvSpPr>
              <a:spLocks noChangeArrowheads="1"/>
            </p:cNvSpPr>
            <p:nvPr/>
          </p:nvSpPr>
          <p:spPr bwMode="auto">
            <a:xfrm>
              <a:off x="1945044" y="3767667"/>
              <a:ext cx="827151" cy="542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lang="en-US" altLang="zh-CN" sz="2000" b="1">
                  <a:solidFill>
                    <a:prstClr val="white">
                      <a:lumMod val="65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3575" name="Line 68"/>
            <p:cNvSpPr>
              <a:spLocks noChangeShapeType="1"/>
            </p:cNvSpPr>
            <p:nvPr/>
          </p:nvSpPr>
          <p:spPr bwMode="auto">
            <a:xfrm flipH="1" flipV="1">
              <a:off x="2340811" y="4225519"/>
              <a:ext cx="1668156" cy="1411549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7472FB-573B-456B-B0DA-A7081559543F}"/>
              </a:ext>
            </a:extLst>
          </p:cNvPr>
          <p:cNvGrpSpPr/>
          <p:nvPr/>
        </p:nvGrpSpPr>
        <p:grpSpPr>
          <a:xfrm>
            <a:off x="34926" y="4478436"/>
            <a:ext cx="3324376" cy="462023"/>
            <a:chOff x="46568" y="6212417"/>
            <a:chExt cx="4432500" cy="616031"/>
          </a:xfrm>
        </p:grpSpPr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2065868" y="6248401"/>
              <a:ext cx="1198033" cy="53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342892" indent="-342892" defTabSz="914378" eaLnBrk="1" hangingPunct="1">
                <a:defRPr/>
              </a:pP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,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zh-CN" altLang="en-US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 </a:t>
              </a:r>
              <a:r>
                <a:rPr kumimoji="1" lang="en-US" altLang="zh-CN" sz="2000" b="1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endParaRPr kumimoji="1"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46568" y="6309784"/>
              <a:ext cx="825440" cy="465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273050" indent="-2730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273044" indent="-273044" defTabSz="914378" eaLnBrk="1" hangingPunct="1">
                <a:lnSpc>
                  <a:spcPts val="2000"/>
                </a:lnSpc>
                <a:buClr>
                  <a:srgbClr val="31B6FD"/>
                </a:buClr>
                <a:buNone/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var</a:t>
              </a:r>
              <a:endPara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15218" y="6294968"/>
              <a:ext cx="1263850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92" indent="-342892" defTabSz="914378" eaLnBrk="1" hangingPunct="1">
                <a:defRPr/>
              </a:pP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: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zh-CN" altLang="en-US" sz="2000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real</a:t>
              </a:r>
              <a:endParaRPr kumimoji="1" lang="en-US" altLang="zh-CN" sz="2000" b="1" dirty="0">
                <a:solidFill>
                  <a:srgbClr val="5EAE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31385" y="6212417"/>
              <a:ext cx="537156" cy="533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8">
                <a:defRPr/>
              </a:pPr>
              <a:r>
                <a:rPr kumimoji="1" lang="en-US" altLang="zh-CN" sz="2000" b="1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</a:t>
              </a:r>
              <a:r>
                <a:rPr kumimoji="1" lang="en-US" altLang="zh-CN" sz="2000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4AD1044-2EDC-4F1B-BB6B-D2795F7EFB4F}"/>
              </a:ext>
            </a:extLst>
          </p:cNvPr>
          <p:cNvCxnSpPr>
            <a:cxnSpLocks/>
          </p:cNvCxnSpPr>
          <p:nvPr/>
        </p:nvCxnSpPr>
        <p:spPr>
          <a:xfrm flipV="1">
            <a:off x="398463" y="4855514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CA4766E-46C7-4257-B5F6-BCACDB6D5F1E}"/>
              </a:ext>
            </a:extLst>
          </p:cNvPr>
          <p:cNvCxnSpPr>
            <a:cxnSpLocks/>
          </p:cNvCxnSpPr>
          <p:nvPr/>
        </p:nvCxnSpPr>
        <p:spPr>
          <a:xfrm flipV="1">
            <a:off x="1123202" y="4871846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80">
            <a:extLst>
              <a:ext uri="{FF2B5EF4-FFF2-40B4-BE49-F238E27FC236}">
                <a16:creationId xmlns:a16="http://schemas.microsoft.com/office/drawing/2014/main" id="{56E1CF4F-6C38-4268-A015-C2CB2A7A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1" y="4049821"/>
            <a:ext cx="905697" cy="40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9" name="Line 79">
            <a:extLst>
              <a:ext uri="{FF2B5EF4-FFF2-40B4-BE49-F238E27FC236}">
                <a16:creationId xmlns:a16="http://schemas.microsoft.com/office/drawing/2014/main" id="{91E1DCCB-F4D5-4A8D-8C8F-BB0B0718F9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60463" y="4402911"/>
            <a:ext cx="0" cy="17938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defTabSz="914378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A83534D-D19C-4415-8B5E-3C6FB8F95928}"/>
              </a:ext>
            </a:extLst>
          </p:cNvPr>
          <p:cNvCxnSpPr>
            <a:cxnSpLocks/>
          </p:cNvCxnSpPr>
          <p:nvPr/>
        </p:nvCxnSpPr>
        <p:spPr>
          <a:xfrm flipV="1">
            <a:off x="1674604" y="4880641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AD05911-6D93-4070-8E4E-4EDC91D03A35}"/>
              </a:ext>
            </a:extLst>
          </p:cNvPr>
          <p:cNvCxnSpPr>
            <a:cxnSpLocks/>
          </p:cNvCxnSpPr>
          <p:nvPr/>
        </p:nvCxnSpPr>
        <p:spPr>
          <a:xfrm flipV="1">
            <a:off x="2090352" y="4889437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7">
            <a:extLst>
              <a:ext uri="{FF2B5EF4-FFF2-40B4-BE49-F238E27FC236}">
                <a16:creationId xmlns:a16="http://schemas.microsoft.com/office/drawing/2014/main" id="{5BD9CB4C-B073-472B-BD72-6F3485F6358E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3903658"/>
            <a:ext cx="854077" cy="773113"/>
            <a:chOff x="1160460" y="4075376"/>
            <a:chExt cx="854077" cy="772295"/>
          </a:xfrm>
        </p:grpSpPr>
        <p:sp>
          <p:nvSpPr>
            <p:cNvPr id="44" name="Line 73">
              <a:extLst>
                <a:ext uri="{FF2B5EF4-FFF2-40B4-BE49-F238E27FC236}">
                  <a16:creationId xmlns:a16="http://schemas.microsoft.com/office/drawing/2014/main" id="{7CF6096A-7A76-432A-93CC-6F4E7AB84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460" y="4075377"/>
              <a:ext cx="503237" cy="209601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88">
              <a:extLst>
                <a:ext uri="{FF2B5EF4-FFF2-40B4-BE49-F238E27FC236}">
                  <a16:creationId xmlns:a16="http://schemas.microsoft.com/office/drawing/2014/main" id="{5C2035D7-8401-41A8-8D10-0D453888B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7348" y="4075377"/>
              <a:ext cx="0" cy="77229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89">
              <a:extLst>
                <a:ext uri="{FF2B5EF4-FFF2-40B4-BE49-F238E27FC236}">
                  <a16:creationId xmlns:a16="http://schemas.microsoft.com/office/drawing/2014/main" id="{24034EC4-3411-4937-9C8E-57C58C87D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3224" y="4075376"/>
              <a:ext cx="341313" cy="634814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7" name="Rectangle 76">
            <a:extLst>
              <a:ext uri="{FF2B5EF4-FFF2-40B4-BE49-F238E27FC236}">
                <a16:creationId xmlns:a16="http://schemas.microsoft.com/office/drawing/2014/main" id="{36E13711-165C-4C78-B4D1-BB4EEA8C2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9" y="3521186"/>
            <a:ext cx="905697" cy="40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defRPr/>
            </a:pP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  <a:endParaRPr kumimoji="1" lang="en-US" altLang="zh-CN" sz="2000" b="1" i="1" dirty="0">
              <a:solidFill>
                <a:srgbClr val="073E87">
                  <a:lumMod val="60000"/>
                  <a:lumOff val="40000"/>
                </a:srgb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D7ED75F-C35C-4252-9DE7-527183E745E5}"/>
              </a:ext>
            </a:extLst>
          </p:cNvPr>
          <p:cNvCxnSpPr>
            <a:cxnSpLocks/>
          </p:cNvCxnSpPr>
          <p:nvPr/>
        </p:nvCxnSpPr>
        <p:spPr>
          <a:xfrm flipV="1">
            <a:off x="2523286" y="4880641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3EB329E-6FC0-4175-BF09-38729B80DDE7}"/>
              </a:ext>
            </a:extLst>
          </p:cNvPr>
          <p:cNvCxnSpPr>
            <a:cxnSpLocks/>
          </p:cNvCxnSpPr>
          <p:nvPr/>
        </p:nvCxnSpPr>
        <p:spPr>
          <a:xfrm flipV="1">
            <a:off x="3006725" y="4889437"/>
            <a:ext cx="0" cy="208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78">
            <a:extLst>
              <a:ext uri="{FF2B5EF4-FFF2-40B4-BE49-F238E27FC236}">
                <a16:creationId xmlns:a16="http://schemas.microsoft.com/office/drawing/2014/main" id="{4E481AE5-14E8-4652-ACAD-74AB0AB3F4B7}"/>
              </a:ext>
            </a:extLst>
          </p:cNvPr>
          <p:cNvGrpSpPr>
            <a:grpSpLocks/>
          </p:cNvGrpSpPr>
          <p:nvPr/>
        </p:nvGrpSpPr>
        <p:grpSpPr bwMode="auto">
          <a:xfrm>
            <a:off x="2784477" y="4047032"/>
            <a:ext cx="635001" cy="504825"/>
            <a:chOff x="891" y="3041"/>
            <a:chExt cx="400" cy="672"/>
          </a:xfrm>
        </p:grpSpPr>
        <p:sp>
          <p:nvSpPr>
            <p:cNvPr id="51" name="Line 79">
              <a:extLst>
                <a:ext uri="{FF2B5EF4-FFF2-40B4-BE49-F238E27FC236}">
                  <a16:creationId xmlns:a16="http://schemas.microsoft.com/office/drawing/2014/main" id="{8E9D5AF5-D566-496C-ADDA-9B182DE71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Rectangle 80">
              <a:extLst>
                <a:ext uri="{FF2B5EF4-FFF2-40B4-BE49-F238E27FC236}">
                  <a16:creationId xmlns:a16="http://schemas.microsoft.com/office/drawing/2014/main" id="{707DCC56-3728-4578-B377-B5FC69516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3041"/>
              <a:ext cx="400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defRPr/>
              </a:pPr>
              <a:r>
                <a:rPr lang="en-US" altLang="zh-CN" sz="2000" b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sz="2000" b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2">
            <a:extLst>
              <a:ext uri="{FF2B5EF4-FFF2-40B4-BE49-F238E27FC236}">
                <a16:creationId xmlns:a16="http://schemas.microsoft.com/office/drawing/2014/main" id="{86D30780-B7ED-4B82-87C0-585B121DDF46}"/>
              </a:ext>
            </a:extLst>
          </p:cNvPr>
          <p:cNvGrpSpPr>
            <a:grpSpLocks/>
          </p:cNvGrpSpPr>
          <p:nvPr/>
        </p:nvGrpSpPr>
        <p:grpSpPr bwMode="auto">
          <a:xfrm>
            <a:off x="398464" y="2636251"/>
            <a:ext cx="2608262" cy="1906588"/>
            <a:chOff x="398141" y="2826055"/>
            <a:chExt cx="2608583" cy="1906354"/>
          </a:xfrm>
        </p:grpSpPr>
        <p:grpSp>
          <p:nvGrpSpPr>
            <p:cNvPr id="54" name="组合 1">
              <a:extLst>
                <a:ext uri="{FF2B5EF4-FFF2-40B4-BE49-F238E27FC236}">
                  <a16:creationId xmlns:a16="http://schemas.microsoft.com/office/drawing/2014/main" id="{73FB2466-B941-4FE2-9238-DB808E215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141" y="2826055"/>
              <a:ext cx="2160589" cy="1906354"/>
              <a:chOff x="398141" y="2826055"/>
              <a:chExt cx="2160589" cy="1906353"/>
            </a:xfrm>
          </p:grpSpPr>
          <p:sp>
            <p:nvSpPr>
              <p:cNvPr id="56" name="Line 68">
                <a:extLst>
                  <a:ext uri="{FF2B5EF4-FFF2-40B4-BE49-F238E27FC236}">
                    <a16:creationId xmlns:a16="http://schemas.microsoft.com/office/drawing/2014/main" id="{5F8BDAF8-B682-42D1-A0D5-2C8418308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55454" y="3172186"/>
                <a:ext cx="803276" cy="1501657"/>
              </a:xfrm>
              <a:prstGeom prst="lin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Line 69">
                <a:extLst>
                  <a:ext uri="{FF2B5EF4-FFF2-40B4-BE49-F238E27FC236}">
                    <a16:creationId xmlns:a16="http://schemas.microsoft.com/office/drawing/2014/main" id="{167E1160-2157-415E-8591-39A9B8911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4016" y="3172186"/>
                <a:ext cx="71438" cy="579640"/>
              </a:xfrm>
              <a:prstGeom prst="lin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Line 70">
                <a:extLst>
                  <a:ext uri="{FF2B5EF4-FFF2-40B4-BE49-F238E27FC236}">
                    <a16:creationId xmlns:a16="http://schemas.microsoft.com/office/drawing/2014/main" id="{7DCFB178-EBCE-46EA-A0F5-CD227BFFC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141" y="3172186"/>
                <a:ext cx="1349376" cy="1560222"/>
              </a:xfrm>
              <a:prstGeom prst="line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defTabSz="914378"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71">
                <a:extLst>
                  <a:ext uri="{FF2B5EF4-FFF2-40B4-BE49-F238E27FC236}">
                    <a16:creationId xmlns:a16="http://schemas.microsoft.com/office/drawing/2014/main" id="{D098650E-C679-40AE-A7D4-657613008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592" y="2826055"/>
                <a:ext cx="620439" cy="406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378"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000" b="1" i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dirty="0">
                    <a:solidFill>
                      <a:srgbClr val="073E87">
                        <a:lumMod val="60000"/>
                        <a:lumOff val="40000"/>
                      </a:srgb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&gt;</a:t>
                </a:r>
                <a:endPara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76ECA7C8-B4DC-4A4E-BBBE-CF7788B71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5453" y="3169402"/>
              <a:ext cx="1251271" cy="1058532"/>
            </a:xfrm>
            <a:prstGeom prst="line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defTabSz="914378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AutoShape 6">
            <a:extLst>
              <a:ext uri="{FF2B5EF4-FFF2-40B4-BE49-F238E27FC236}">
                <a16:creationId xmlns:a16="http://schemas.microsoft.com/office/drawing/2014/main" id="{03140FEB-919F-418B-AC64-5E12112B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722" y="271160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390DDA76-5515-4C76-B0D0-5BE38D43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3041806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矩形 1">
            <a:extLst>
              <a:ext uri="{FF2B5EF4-FFF2-40B4-BE49-F238E27FC236}">
                <a16:creationId xmlns:a16="http://schemas.microsoft.com/office/drawing/2014/main" id="{4524E246-335C-4124-995C-A3D95540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480" y="2925521"/>
            <a:ext cx="41710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defTabSz="914378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>
            <a:extLst>
              <a:ext uri="{FF2B5EF4-FFF2-40B4-BE49-F238E27FC236}">
                <a16:creationId xmlns:a16="http://schemas.microsoft.com/office/drawing/2014/main" id="{6C233046-3921-423A-B90C-20416E64097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302982" y="2595322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defTabSz="914378"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DAC7D70-12E8-4A56-AFB2-825E47CFC89C}"/>
              </a:ext>
            </a:extLst>
          </p:cNvPr>
          <p:cNvCxnSpPr>
            <a:cxnSpLocks/>
          </p:cNvCxnSpPr>
          <p:nvPr/>
        </p:nvCxnSpPr>
        <p:spPr>
          <a:xfrm>
            <a:off x="4811315" y="3781990"/>
            <a:ext cx="7667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3A30FB4-3B04-433F-B6D1-838450227B64}"/>
              </a:ext>
            </a:extLst>
          </p:cNvPr>
          <p:cNvGrpSpPr/>
          <p:nvPr/>
        </p:nvGrpSpPr>
        <p:grpSpPr>
          <a:xfrm>
            <a:off x="4489467" y="4731990"/>
            <a:ext cx="2242771" cy="466395"/>
            <a:chOff x="5815046" y="6024897"/>
            <a:chExt cx="3424205" cy="621860"/>
          </a:xfrm>
        </p:grpSpPr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BAC792EC-A54E-4C71-9324-205663880316}"/>
                </a:ext>
              </a:extLst>
            </p:cNvPr>
            <p:cNvSpPr/>
            <p:nvPr/>
          </p:nvSpPr>
          <p:spPr>
            <a:xfrm rot="5400000">
              <a:off x="7385497" y="4454446"/>
              <a:ext cx="283303" cy="3424205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D8414BF-25F9-491F-9296-57D3A666D539}"/>
                </a:ext>
              </a:extLst>
            </p:cNvPr>
            <p:cNvSpPr txBox="1"/>
            <p:nvPr/>
          </p:nvSpPr>
          <p:spPr>
            <a:xfrm>
              <a:off x="6912983" y="6246648"/>
              <a:ext cx="1331115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50" b="1" dirty="0">
                  <a:solidFill>
                    <a:srgbClr val="FF0000"/>
                  </a:solidFill>
                  <a:latin typeface="Candara"/>
                  <a:ea typeface="华文楷体" panose="02010600040101010101" pitchFamily="2" charset="-122"/>
                </a:rPr>
                <a:t>规范句型</a:t>
              </a:r>
            </a:p>
          </p:txBody>
        </p:sp>
      </p:grpSp>
      <p:sp>
        <p:nvSpPr>
          <p:cNvPr id="18" name="标注: 弯曲线形(无边框) 17">
            <a:extLst>
              <a:ext uri="{FF2B5EF4-FFF2-40B4-BE49-F238E27FC236}">
                <a16:creationId xmlns:a16="http://schemas.microsoft.com/office/drawing/2014/main" id="{9960C0FE-DD79-44BC-AE65-2070722E7F0C}"/>
              </a:ext>
            </a:extLst>
          </p:cNvPr>
          <p:cNvSpPr/>
          <p:nvPr/>
        </p:nvSpPr>
        <p:spPr>
          <a:xfrm>
            <a:off x="5812087" y="3882815"/>
            <a:ext cx="622367" cy="276999"/>
          </a:xfrm>
          <a:prstGeom prst="callout2">
            <a:avLst>
              <a:gd name="adj1" fmla="val 47455"/>
              <a:gd name="adj2" fmla="val 23607"/>
              <a:gd name="adj3" fmla="val 47455"/>
              <a:gd name="adj4" fmla="val -8682"/>
              <a:gd name="adj5" fmla="val -28224"/>
              <a:gd name="adj6" fmla="val -6545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>
                <a:solidFill>
                  <a:srgbClr val="FF0000"/>
                </a:solidFill>
                <a:latin typeface="Candara"/>
                <a:ea typeface="华文楷体" panose="02010600040101010101" pitchFamily="2" charset="-122"/>
              </a:rPr>
              <a:t>句柄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F5F54623-8963-47D7-856F-0141D45427C0}"/>
              </a:ext>
            </a:extLst>
          </p:cNvPr>
          <p:cNvSpPr txBox="1">
            <a:spLocks/>
          </p:cNvSpPr>
          <p:nvPr/>
        </p:nvSpPr>
        <p:spPr bwMode="auto">
          <a:xfrm>
            <a:off x="751247" y="1068101"/>
            <a:ext cx="1050926" cy="1215292"/>
          </a:xfrm>
          <a:prstGeom prst="rect">
            <a:avLst/>
          </a:prstGeom>
          <a:solidFill>
            <a:srgbClr val="F5C040">
              <a:lumMod val="60000"/>
              <a:lumOff val="40000"/>
            </a:srgbClr>
          </a:solidFill>
          <a:ln w="12700">
            <a:solidFill>
              <a:sysClr val="windowText" lastClr="000000"/>
            </a:solidFill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64058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31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0855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0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S'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    </a:t>
            </a: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→v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     </a:t>
            </a: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,i      </a:t>
            </a: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→i      </a:t>
            </a:r>
          </a:p>
          <a:p>
            <a:pPr marL="0" indent="0" defTabSz="685800" eaLnBrk="1" hangingPunct="1">
              <a:lnSpc>
                <a:spcPts val="1500"/>
              </a:lnSpc>
              <a:buClrTx/>
              <a:buNone/>
              <a:defRPr/>
            </a:pP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⑤ </a:t>
            </a:r>
            <a:r>
              <a:rPr lang="en-US" altLang="zh-CN" sz="1350" b="1" i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350" b="1">
                <a:solidFill>
                  <a:sysClr val="windowText" lastClr="000000"/>
                </a:solidFill>
                <a:ea typeface="宋体" pitchFamily="2" charset="-122"/>
                <a:cs typeface="Times New Roman" panose="02020603050405020304" pitchFamily="18" charset="0"/>
              </a:rPr>
              <a:t> →r</a:t>
            </a:r>
            <a:endParaRPr lang="en-US" altLang="zh-CN" sz="1350" b="1" dirty="0">
              <a:solidFill>
                <a:sysClr val="windowText" lastClr="000000"/>
              </a:solidFill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401AE2CF-242B-4BA2-9DFE-A2BD9E9D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685800" eaLnBrk="1" hangingPunct="1">
              <a:defRPr/>
            </a:pP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3000" i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en-US" altLang="zh-CN" sz="3000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lang="zh-CN" altLang="en-US" sz="3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F0038D7F-F001-4C6D-B8AA-DA2F2F363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190" y="952196"/>
            <a:ext cx="921314" cy="721736"/>
          </a:xfrm>
          <a:prstGeom prst="rect">
            <a:avLst/>
          </a:prstGeom>
          <a:solidFill>
            <a:srgbClr val="B5CEED"/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914378">
              <a:lnSpc>
                <a:spcPts val="1350"/>
              </a:lnSpc>
              <a:spcBef>
                <a:spcPct val="0"/>
              </a:spcBef>
              <a:buClr>
                <a:srgbClr val="073E87"/>
              </a:buClr>
              <a:buSzPct val="75000"/>
              <a:buNone/>
              <a:defRPr/>
            </a:pPr>
            <a:r>
              <a:rPr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buClrTx/>
              <a:buNone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defTabSz="685800" eaLnBrk="1" hangingPunct="1">
              <a:lnSpc>
                <a:spcPts val="1350"/>
              </a:lnSpc>
              <a:buClrTx/>
              <a:buNone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65A7AA-D5FA-4128-AE20-98ABA45D4BE7}"/>
              </a:ext>
            </a:extLst>
          </p:cNvPr>
          <p:cNvGrpSpPr/>
          <p:nvPr/>
        </p:nvGrpSpPr>
        <p:grpSpPr>
          <a:xfrm>
            <a:off x="4419475" y="1106751"/>
            <a:ext cx="356579" cy="337113"/>
            <a:chOff x="4419475" y="1106751"/>
            <a:chExt cx="356579" cy="337113"/>
          </a:xfrm>
        </p:grpSpPr>
        <p:sp>
          <p:nvSpPr>
            <p:cNvPr id="68" name="Line 9">
              <a:extLst>
                <a:ext uri="{FF2B5EF4-FFF2-40B4-BE49-F238E27FC236}">
                  <a16:creationId xmlns:a16="http://schemas.microsoft.com/office/drawing/2014/main" id="{A540E7C9-1297-4C85-BB09-495A24954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475" y="1443513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7" name="Text Box 30">
              <a:extLst>
                <a:ext uri="{FF2B5EF4-FFF2-40B4-BE49-F238E27FC236}">
                  <a16:creationId xmlns:a16="http://schemas.microsoft.com/office/drawing/2014/main" id="{45B2B45C-553C-4E2A-880F-D361D26C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285" y="1106751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2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E56E852-F905-4EF7-8431-B673076F8EA4}"/>
              </a:ext>
            </a:extLst>
          </p:cNvPr>
          <p:cNvGrpSpPr/>
          <p:nvPr/>
        </p:nvGrpSpPr>
        <p:grpSpPr>
          <a:xfrm>
            <a:off x="3115909" y="1182759"/>
            <a:ext cx="439700" cy="328257"/>
            <a:chOff x="3115909" y="1182759"/>
            <a:chExt cx="439700" cy="328257"/>
          </a:xfrm>
        </p:grpSpPr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2A291C2B-FE01-4522-B466-FAB1DD615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909" y="1502968"/>
              <a:ext cx="38096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id="{69172D0A-0490-4CEA-A5A4-8114BFFB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489" y="1182759"/>
              <a:ext cx="36812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73BB58-5232-43F7-A4F5-757B8DD58C77}"/>
              </a:ext>
            </a:extLst>
          </p:cNvPr>
          <p:cNvGrpSpPr/>
          <p:nvPr/>
        </p:nvGrpSpPr>
        <p:grpSpPr>
          <a:xfrm>
            <a:off x="3155775" y="684859"/>
            <a:ext cx="1076552" cy="470095"/>
            <a:chOff x="3155775" y="684859"/>
            <a:chExt cx="1076552" cy="470095"/>
          </a:xfrm>
        </p:grpSpPr>
        <p:sp>
          <p:nvSpPr>
            <p:cNvPr id="69" name="Line 3">
              <a:extLst>
                <a:ext uri="{FF2B5EF4-FFF2-40B4-BE49-F238E27FC236}">
                  <a16:creationId xmlns:a16="http://schemas.microsoft.com/office/drawing/2014/main" id="{1D8A22FC-217E-4A2D-BD65-70F4FABAC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5775" y="1006049"/>
              <a:ext cx="27368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72" name="Text Box 4">
              <a:extLst>
                <a:ext uri="{FF2B5EF4-FFF2-40B4-BE49-F238E27FC236}">
                  <a16:creationId xmlns:a16="http://schemas.microsoft.com/office/drawing/2014/main" id="{021ACDD1-614E-4F0C-96B3-D12A2A0EF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918" y="684859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1AD43B8E-5005-485A-B594-F494DA85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251" y="689303"/>
              <a:ext cx="760076" cy="465651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609585" indent="-609585" defTabSz="914378"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350" b="1" i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kumimoji="1" lang="en-US" altLang="zh-CN" sz="1350" b="1" i="1" kern="0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 sz="1350" b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pPr marL="609585" indent="-609585" defTabSz="914378"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350" b="1" i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' </a:t>
              </a:r>
              <a:r>
                <a:rPr kumimoji="1" lang="en-US" altLang="zh-CN" sz="1350" b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→</a:t>
              </a:r>
              <a:r>
                <a:rPr kumimoji="1" lang="en-US" altLang="zh-CN" sz="1350" b="1" i="1" kern="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endParaRPr kumimoji="1" lang="en-US" altLang="zh-CN" sz="1350" b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27E51D-F85A-49AA-8765-1A58E1C6C134}"/>
              </a:ext>
            </a:extLst>
          </p:cNvPr>
          <p:cNvGrpSpPr/>
          <p:nvPr/>
        </p:nvGrpSpPr>
        <p:grpSpPr>
          <a:xfrm>
            <a:off x="5712043" y="667180"/>
            <a:ext cx="372125" cy="293116"/>
            <a:chOff x="5712043" y="667180"/>
            <a:chExt cx="372125" cy="293116"/>
          </a:xfrm>
        </p:grpSpPr>
        <p:sp>
          <p:nvSpPr>
            <p:cNvPr id="74" name="Text Box 13">
              <a:extLst>
                <a:ext uri="{FF2B5EF4-FFF2-40B4-BE49-F238E27FC236}">
                  <a16:creationId xmlns:a16="http://schemas.microsoft.com/office/drawing/2014/main" id="{6787582A-2CF3-4339-BB5A-8927C0FAC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9399" y="667180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2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0FF208A9-8D3B-4363-9FFC-82F0BB48A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2043" y="95994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F7A4DA-32B0-4F8E-B0B3-ABEF840006A7}"/>
              </a:ext>
            </a:extLst>
          </p:cNvPr>
          <p:cNvGrpSpPr/>
          <p:nvPr/>
        </p:nvGrpSpPr>
        <p:grpSpPr>
          <a:xfrm>
            <a:off x="5712043" y="1123580"/>
            <a:ext cx="1301766" cy="569300"/>
            <a:chOff x="5712043" y="1123580"/>
            <a:chExt cx="1301766" cy="5693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A9EF277-7D9B-4D8F-A646-74A5A36CC05D}"/>
                </a:ext>
              </a:extLst>
            </p:cNvPr>
            <p:cNvGrpSpPr/>
            <p:nvPr/>
          </p:nvGrpSpPr>
          <p:grpSpPr>
            <a:xfrm>
              <a:off x="5712043" y="1123580"/>
              <a:ext cx="372125" cy="293116"/>
              <a:chOff x="5712043" y="1123580"/>
              <a:chExt cx="372125" cy="293116"/>
            </a:xfrm>
          </p:grpSpPr>
          <p:sp>
            <p:nvSpPr>
              <p:cNvPr id="84" name="Text Box 13">
                <a:extLst>
                  <a:ext uri="{FF2B5EF4-FFF2-40B4-BE49-F238E27FC236}">
                    <a16:creationId xmlns:a16="http://schemas.microsoft.com/office/drawing/2014/main" id="{306A3492-9BDD-47CA-9425-520A92960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9399" y="1123580"/>
                <a:ext cx="30476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defTabSz="914378">
                  <a:spcBef>
                    <a:spcPct val="50000"/>
                  </a:spcBef>
                  <a:buClrTx/>
                  <a:buSzTx/>
                  <a:buNone/>
                  <a:defRPr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zh-CN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Line 9">
                <a:extLst>
                  <a:ext uri="{FF2B5EF4-FFF2-40B4-BE49-F238E27FC236}">
                    <a16:creationId xmlns:a16="http://schemas.microsoft.com/office/drawing/2014/main" id="{F039D860-9A5B-4AC3-8250-5282A2457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2043" y="1416345"/>
                <a:ext cx="352304" cy="351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378">
                  <a:defRPr/>
                </a:pPr>
                <a:endParaRPr lang="zh-CN" altLang="en-US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6" name="Text Box 8">
              <a:extLst>
                <a:ext uri="{FF2B5EF4-FFF2-40B4-BE49-F238E27FC236}">
                  <a16:creationId xmlns:a16="http://schemas.microsoft.com/office/drawing/2014/main" id="{292D7A27-29EE-4CA5-AE43-95F8C499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4347" y="1199925"/>
              <a:ext cx="949462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 </a:t>
              </a:r>
              <a:r>
                <a:rPr lang="en-US" altLang="zh-CN" sz="13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23E8CAD-0ABA-4875-86BB-A193AFDDBE63}"/>
              </a:ext>
            </a:extLst>
          </p:cNvPr>
          <p:cNvGrpSpPr/>
          <p:nvPr/>
        </p:nvGrpSpPr>
        <p:grpSpPr>
          <a:xfrm>
            <a:off x="7061076" y="154454"/>
            <a:ext cx="1510371" cy="497443"/>
            <a:chOff x="7061076" y="154454"/>
            <a:chExt cx="1510371" cy="497443"/>
          </a:xfrm>
        </p:grpSpPr>
        <p:sp>
          <p:nvSpPr>
            <p:cNvPr id="76" name="Text Box 28">
              <a:extLst>
                <a:ext uri="{FF2B5EF4-FFF2-40B4-BE49-F238E27FC236}">
                  <a16:creationId xmlns:a16="http://schemas.microsoft.com/office/drawing/2014/main" id="{FDDA41EF-F585-47B3-BF8A-E9E4C6A8C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076" y="351815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7" name="Line 9">
              <a:extLst>
                <a:ext uri="{FF2B5EF4-FFF2-40B4-BE49-F238E27FC236}">
                  <a16:creationId xmlns:a16="http://schemas.microsoft.com/office/drawing/2014/main" id="{E43EA3FC-F25B-4ED4-A7D4-9BAF845A6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33" y="628463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  <p:sp>
          <p:nvSpPr>
            <p:cNvPr id="88" name="Text Box 8">
              <a:extLst>
                <a:ext uri="{FF2B5EF4-FFF2-40B4-BE49-F238E27FC236}">
                  <a16:creationId xmlns:a16="http://schemas.microsoft.com/office/drawing/2014/main" id="{A4FEB727-BF3F-478D-BF9B-054F62878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915" y="154454"/>
              <a:ext cx="1112532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endPara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451491-54CD-49C1-9299-E887EB031293}"/>
              </a:ext>
            </a:extLst>
          </p:cNvPr>
          <p:cNvGrpSpPr/>
          <p:nvPr/>
        </p:nvGrpSpPr>
        <p:grpSpPr>
          <a:xfrm>
            <a:off x="7075404" y="725711"/>
            <a:ext cx="1278466" cy="492955"/>
            <a:chOff x="7075404" y="725711"/>
            <a:chExt cx="1278466" cy="492955"/>
          </a:xfrm>
        </p:grpSpPr>
        <p:sp>
          <p:nvSpPr>
            <p:cNvPr id="89" name="Text Box 16">
              <a:extLst>
                <a:ext uri="{FF2B5EF4-FFF2-40B4-BE49-F238E27FC236}">
                  <a16:creationId xmlns:a16="http://schemas.microsoft.com/office/drawing/2014/main" id="{26C20763-F7BB-4FFD-9513-F99649BA0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733" y="731692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90" name="Text Box 8">
              <a:extLst>
                <a:ext uri="{FF2B5EF4-FFF2-40B4-BE49-F238E27FC236}">
                  <a16:creationId xmlns:a16="http://schemas.microsoft.com/office/drawing/2014/main" id="{98C37C92-24D8-4D6C-8741-AA327A88A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617" y="725711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endPara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E7FE5393-AD52-48E8-8733-E07F69332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75404" y="1023317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95B2FC-A8D6-4B70-9E84-58075F1364DC}"/>
              </a:ext>
            </a:extLst>
          </p:cNvPr>
          <p:cNvGrpSpPr/>
          <p:nvPr/>
        </p:nvGrpSpPr>
        <p:grpSpPr>
          <a:xfrm>
            <a:off x="4416913" y="1545919"/>
            <a:ext cx="1228862" cy="610483"/>
            <a:chOff x="4416913" y="1545919"/>
            <a:chExt cx="1228862" cy="610483"/>
          </a:xfrm>
        </p:grpSpPr>
        <p:sp>
          <p:nvSpPr>
            <p:cNvPr id="75" name="Text Box 16">
              <a:extLst>
                <a:ext uri="{FF2B5EF4-FFF2-40B4-BE49-F238E27FC236}">
                  <a16:creationId xmlns:a16="http://schemas.microsoft.com/office/drawing/2014/main" id="{16FFA517-5230-42D2-8960-B08FA9C85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9375" y="1545919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8">
              <a:extLst>
                <a:ext uri="{FF2B5EF4-FFF2-40B4-BE49-F238E27FC236}">
                  <a16:creationId xmlns:a16="http://schemas.microsoft.com/office/drawing/2014/main" id="{2CF1A90C-E0D8-448F-B48D-028D96B37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1522" y="1663447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01E344AC-FD31-4E13-B017-51D3CD896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913" y="1869230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BCEE2B-AA32-4E9D-801B-40FF04CB81F3}"/>
              </a:ext>
            </a:extLst>
          </p:cNvPr>
          <p:cNvGrpSpPr/>
          <p:nvPr/>
        </p:nvGrpSpPr>
        <p:grpSpPr>
          <a:xfrm>
            <a:off x="7009603" y="1194814"/>
            <a:ext cx="1274409" cy="608162"/>
            <a:chOff x="7009603" y="1194814"/>
            <a:chExt cx="1274409" cy="608162"/>
          </a:xfrm>
        </p:grpSpPr>
        <p:sp>
          <p:nvSpPr>
            <p:cNvPr id="93" name="Text Box 16">
              <a:extLst>
                <a:ext uri="{FF2B5EF4-FFF2-40B4-BE49-F238E27FC236}">
                  <a16:creationId xmlns:a16="http://schemas.microsoft.com/office/drawing/2014/main" id="{C620ACD1-6212-4BD4-9757-DFE35117C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2065" y="1194814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914378">
                <a:spcBef>
                  <a:spcPct val="50000"/>
                </a:spcBef>
                <a:buClrTx/>
                <a:buSzTx/>
                <a:buNone/>
                <a:defRPr/>
              </a:pPr>
              <a:r>
                <a:rPr lang="en-US" altLang="zh-CN" sz="135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" name="Text Box 8">
              <a:extLst>
                <a:ext uri="{FF2B5EF4-FFF2-40B4-BE49-F238E27FC236}">
                  <a16:creationId xmlns:a16="http://schemas.microsoft.com/office/drawing/2014/main" id="{7BE8981B-2EB5-4B48-B40B-65F6F25D5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9759" y="1310021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378">
                <a:lnSpc>
                  <a:spcPts val="135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600" b="1" i="1" kern="0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6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685800" eaLnBrk="1" hangingPunct="1">
                <a:lnSpc>
                  <a:spcPts val="1350"/>
                </a:lnSpc>
                <a:spcBef>
                  <a:spcPct val="20000"/>
                </a:spcBef>
                <a:buSzPct val="100000"/>
                <a:defRPr/>
              </a:pP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3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35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350" b="1" i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lang="en-US" altLang="zh-CN" sz="1350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</a:p>
          </p:txBody>
        </p:sp>
        <p:sp>
          <p:nvSpPr>
            <p:cNvPr id="95" name="Line 9">
              <a:extLst>
                <a:ext uri="{FF2B5EF4-FFF2-40B4-BE49-F238E27FC236}">
                  <a16:creationId xmlns:a16="http://schemas.microsoft.com/office/drawing/2014/main" id="{079D73B6-C5DA-42D3-866E-8FA9780A4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9603" y="151812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>
                <a:defRPr/>
              </a:pPr>
              <a:endParaRPr lang="zh-CN" altLang="en-US" kern="0">
                <a:solidFill>
                  <a:prstClr val="black"/>
                </a:solidFill>
              </a:endParaRPr>
            </a:p>
          </p:txBody>
        </p:sp>
      </p:grpSp>
      <p:sp>
        <p:nvSpPr>
          <p:cNvPr id="80" name="Text Box 8">
            <a:extLst>
              <a:ext uri="{FF2B5EF4-FFF2-40B4-BE49-F238E27FC236}">
                <a16:creationId xmlns:a16="http://schemas.microsoft.com/office/drawing/2014/main" id="{D275D6E0-674C-4CBF-9665-F4266E0E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274" y="851141"/>
            <a:ext cx="1052565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D7BA73DC-CA59-4F86-932D-E5135B7F9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348" y="395830"/>
            <a:ext cx="1070500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</a:t>
            </a:r>
          </a:p>
        </p:txBody>
      </p:sp>
      <p:sp>
        <p:nvSpPr>
          <p:cNvPr id="73" name="Text Box 8">
            <a:extLst>
              <a:ext uri="{FF2B5EF4-FFF2-40B4-BE49-F238E27FC236}">
                <a16:creationId xmlns:a16="http://schemas.microsoft.com/office/drawing/2014/main" id="{CA52FCC4-7BEB-4890-8CD2-315FC276D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806" y="1199924"/>
            <a:ext cx="993809" cy="935128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9095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7" grpId="0"/>
      <p:bldP spid="64" grpId="0" animBg="1"/>
      <p:bldP spid="65" grpId="0"/>
      <p:bldP spid="66" grpId="0"/>
      <p:bldP spid="67" grpId="0" animBg="1"/>
      <p:bldP spid="18" grpId="0" animBg="1"/>
      <p:bldP spid="60" grpId="0" animBg="1"/>
      <p:bldP spid="71" grpId="0" animBg="1"/>
      <p:bldP spid="80" grpId="0" animBg="1"/>
      <p:bldP spid="83" grpId="0" animBg="1"/>
      <p:bldP spid="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4071530" y="2355726"/>
            <a:ext cx="5413847" cy="2501672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1500"/>
              </a:lnSpc>
              <a:buNone/>
              <a:defRPr/>
            </a:pP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	</a:t>
            </a:r>
            <a:r>
              <a:rPr lang="zh-CN" altLang="en-US" sz="135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135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	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	                	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&gt;                   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135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135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135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kumimoji="1" lang="en-US" altLang="zh-CN" sz="135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1500"/>
              </a:lnSpc>
              <a:buClr>
                <a:srgbClr val="31B6FD"/>
              </a:buClr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     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     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135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135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                                       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  <a:r>
              <a:rPr lang="en-US" altLang="zh-CN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35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135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892" indent="-342892" eaLnBrk="1" hangingPunct="1">
              <a:lnSpc>
                <a:spcPts val="1500"/>
              </a:lnSpc>
              <a:spcBef>
                <a:spcPct val="0"/>
              </a:spcBef>
              <a:buClrTx/>
              <a:buSzTx/>
              <a:buNone/>
              <a:defRPr/>
            </a:pPr>
            <a:endParaRPr lang="en-US" altLang="zh-CN" sz="1350" b="1" dirty="0">
              <a:solidFill>
                <a:prstClr val="black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6">
            <a:extLst>
              <a:ext uri="{FF2B5EF4-FFF2-40B4-BE49-F238E27FC236}">
                <a16:creationId xmlns:a16="http://schemas.microsoft.com/office/drawing/2014/main" id="{03140FEB-919F-418B-AC64-5E12112B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722" y="2711606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390DDA76-5515-4C76-B0D0-5BE38D43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3041806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最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归约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6" name="矩形 1">
            <a:extLst>
              <a:ext uri="{FF2B5EF4-FFF2-40B4-BE49-F238E27FC236}">
                <a16:creationId xmlns:a16="http://schemas.microsoft.com/office/drawing/2014/main" id="{4524E246-335C-4124-995C-A3D95540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480" y="2925521"/>
            <a:ext cx="41710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>
            <a:extLst>
              <a:ext uri="{FF2B5EF4-FFF2-40B4-BE49-F238E27FC236}">
                <a16:creationId xmlns:a16="http://schemas.microsoft.com/office/drawing/2014/main" id="{6C233046-3921-423A-B90C-20416E64097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302982" y="2595322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DAC7D70-12E8-4A56-AFB2-825E47CFC89C}"/>
              </a:ext>
            </a:extLst>
          </p:cNvPr>
          <p:cNvCxnSpPr>
            <a:cxnSpLocks/>
          </p:cNvCxnSpPr>
          <p:nvPr/>
        </p:nvCxnSpPr>
        <p:spPr>
          <a:xfrm>
            <a:off x="4811315" y="3781990"/>
            <a:ext cx="76678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3A30FB4-3B04-433F-B6D1-838450227B64}"/>
              </a:ext>
            </a:extLst>
          </p:cNvPr>
          <p:cNvGrpSpPr/>
          <p:nvPr/>
        </p:nvGrpSpPr>
        <p:grpSpPr>
          <a:xfrm>
            <a:off x="4489467" y="4731990"/>
            <a:ext cx="2242771" cy="466395"/>
            <a:chOff x="5815046" y="6024897"/>
            <a:chExt cx="3424205" cy="621860"/>
          </a:xfrm>
        </p:grpSpPr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BAC792EC-A54E-4C71-9324-205663880316}"/>
                </a:ext>
              </a:extLst>
            </p:cNvPr>
            <p:cNvSpPr/>
            <p:nvPr/>
          </p:nvSpPr>
          <p:spPr>
            <a:xfrm rot="5400000">
              <a:off x="7385497" y="4454446"/>
              <a:ext cx="283303" cy="3424205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D8414BF-25F9-491F-9296-57D3A666D539}"/>
                </a:ext>
              </a:extLst>
            </p:cNvPr>
            <p:cNvSpPr txBox="1"/>
            <p:nvPr/>
          </p:nvSpPr>
          <p:spPr>
            <a:xfrm>
              <a:off x="6912983" y="6246648"/>
              <a:ext cx="1331115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规范句型</a:t>
              </a:r>
            </a:p>
          </p:txBody>
        </p:sp>
      </p:grpSp>
      <p:sp>
        <p:nvSpPr>
          <p:cNvPr id="18" name="标注: 弯曲线形(无边框) 17">
            <a:extLst>
              <a:ext uri="{FF2B5EF4-FFF2-40B4-BE49-F238E27FC236}">
                <a16:creationId xmlns:a16="http://schemas.microsoft.com/office/drawing/2014/main" id="{9960C0FE-DD79-44BC-AE65-2070722E7F0C}"/>
              </a:ext>
            </a:extLst>
          </p:cNvPr>
          <p:cNvSpPr/>
          <p:nvPr/>
        </p:nvSpPr>
        <p:spPr>
          <a:xfrm>
            <a:off x="5812087" y="3882815"/>
            <a:ext cx="622367" cy="276999"/>
          </a:xfrm>
          <a:prstGeom prst="callout2">
            <a:avLst>
              <a:gd name="adj1" fmla="val 47455"/>
              <a:gd name="adj2" fmla="val 23607"/>
              <a:gd name="adj3" fmla="val 47455"/>
              <a:gd name="adj4" fmla="val -8682"/>
              <a:gd name="adj5" fmla="val -28224"/>
              <a:gd name="adj6" fmla="val -6545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句柄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F5F54623-8963-47D7-856F-0141D45427C0}"/>
              </a:ext>
            </a:extLst>
          </p:cNvPr>
          <p:cNvSpPr txBox="1">
            <a:spLocks/>
          </p:cNvSpPr>
          <p:nvPr/>
        </p:nvSpPr>
        <p:spPr bwMode="auto">
          <a:xfrm>
            <a:off x="751247" y="1068101"/>
            <a:ext cx="1050926" cy="1215292"/>
          </a:xfrm>
          <a:prstGeom prst="rect">
            <a:avLst/>
          </a:prstGeom>
          <a:solidFill>
            <a:srgbClr val="F5C040">
              <a:lumMod val="60000"/>
              <a:lumOff val="40000"/>
            </a:srgbClr>
          </a:solidFill>
          <a:ln w="12700">
            <a:solidFill>
              <a:sysClr val="windowText" lastClr="000000"/>
            </a:solidFill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64058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31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0855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0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②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→v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,i 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→i 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⑤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→r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401AE2CF-242B-4BA2-9DFE-A2BD9E9D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A540E7C9-1297-4C85-BB09-495A24954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475" y="144351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F0038D7F-F001-4C6D-B8AA-DA2F2F363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190" y="952196"/>
            <a:ext cx="921314" cy="721736"/>
          </a:xfrm>
          <a:prstGeom prst="rect">
            <a:avLst/>
          </a:prstGeom>
          <a:solidFill>
            <a:srgbClr val="B5CEED"/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6787582A-2CF3-4339-BB5A-8927C0FAC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99" y="6671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Text Box 16">
            <a:extLst>
              <a:ext uri="{FF2B5EF4-FFF2-40B4-BE49-F238E27FC236}">
                <a16:creationId xmlns:a16="http://schemas.microsoft.com/office/drawing/2014/main" id="{16FFA517-5230-42D2-8960-B08FA9C8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375" y="1545919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FDDA41EF-F585-47B3-BF8A-E9E4C6A8C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076" y="351815"/>
            <a:ext cx="3809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77" name="Text Box 30">
            <a:extLst>
              <a:ext uri="{FF2B5EF4-FFF2-40B4-BE49-F238E27FC236}">
                <a16:creationId xmlns:a16="http://schemas.microsoft.com/office/drawing/2014/main" id="{45B2B45C-553C-4E2A-880F-D361D26C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285" y="1106751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F343896-E6B6-43AC-BB3A-C99006AF8D5C}"/>
              </a:ext>
            </a:extLst>
          </p:cNvPr>
          <p:cNvGrpSpPr/>
          <p:nvPr/>
        </p:nvGrpSpPr>
        <p:grpSpPr>
          <a:xfrm>
            <a:off x="3115909" y="1182759"/>
            <a:ext cx="439700" cy="328257"/>
            <a:chOff x="3115909" y="1182759"/>
            <a:chExt cx="439700" cy="328257"/>
          </a:xfrm>
        </p:grpSpPr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2A291C2B-FE01-4522-B466-FAB1DD615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909" y="1502968"/>
              <a:ext cx="38096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id="{69172D0A-0490-4CEA-A5A4-8114BFFB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489" y="1182759"/>
              <a:ext cx="36812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EFF62E1-6071-4BB7-AB33-7D99C18771C2}"/>
              </a:ext>
            </a:extLst>
          </p:cNvPr>
          <p:cNvGrpSpPr/>
          <p:nvPr/>
        </p:nvGrpSpPr>
        <p:grpSpPr>
          <a:xfrm>
            <a:off x="3155775" y="684859"/>
            <a:ext cx="1076552" cy="470095"/>
            <a:chOff x="3155775" y="684859"/>
            <a:chExt cx="1076552" cy="470095"/>
          </a:xfrm>
        </p:grpSpPr>
        <p:sp>
          <p:nvSpPr>
            <p:cNvPr id="69" name="Line 3">
              <a:extLst>
                <a:ext uri="{FF2B5EF4-FFF2-40B4-BE49-F238E27FC236}">
                  <a16:creationId xmlns:a16="http://schemas.microsoft.com/office/drawing/2014/main" id="{1D8A22FC-217E-4A2D-BD65-70F4FABAC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5775" y="1006049"/>
              <a:ext cx="273682" cy="804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Text Box 4">
              <a:extLst>
                <a:ext uri="{FF2B5EF4-FFF2-40B4-BE49-F238E27FC236}">
                  <a16:creationId xmlns:a16="http://schemas.microsoft.com/office/drawing/2014/main" id="{021ACDD1-614E-4F0C-96B3-D12A2A0EF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918" y="684859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1AD43B8E-5005-485A-B594-F494DA85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251" y="689303"/>
              <a:ext cx="760076" cy="465651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609585" marR="0" lvl="0" indent="-609585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r>
                <a:rPr kumimoji="1" lang="en-US" altLang="zh-CN" sz="1350" b="1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:</a:t>
              </a:r>
            </a:p>
            <a:p>
              <a:pPr marL="609585" marR="0" lvl="0" indent="-609585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' </a:t>
              </a:r>
              <a:r>
                <a:rPr kumimoji="1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→</a:t>
              </a:r>
              <a:r>
                <a:rPr kumimoji="1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1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sp>
        <p:nvSpPr>
          <p:cNvPr id="81" name="Text Box 8">
            <a:extLst>
              <a:ext uri="{FF2B5EF4-FFF2-40B4-BE49-F238E27FC236}">
                <a16:creationId xmlns:a16="http://schemas.microsoft.com/office/drawing/2014/main" id="{2CF1A90C-E0D8-448F-B48D-028D96B3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522" y="1663447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2" name="Line 9">
            <a:extLst>
              <a:ext uri="{FF2B5EF4-FFF2-40B4-BE49-F238E27FC236}">
                <a16:creationId xmlns:a16="http://schemas.microsoft.com/office/drawing/2014/main" id="{0FF208A9-8D3B-4363-9FFC-82F0BB48A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2043" y="9599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13">
            <a:extLst>
              <a:ext uri="{FF2B5EF4-FFF2-40B4-BE49-F238E27FC236}">
                <a16:creationId xmlns:a16="http://schemas.microsoft.com/office/drawing/2014/main" id="{306A3492-9BDD-47CA-9425-520A9296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99" y="11235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Line 9">
            <a:extLst>
              <a:ext uri="{FF2B5EF4-FFF2-40B4-BE49-F238E27FC236}">
                <a16:creationId xmlns:a16="http://schemas.microsoft.com/office/drawing/2014/main" id="{F039D860-9A5B-4AC3-8250-5282A2457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2043" y="14163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Text Box 8">
            <a:extLst>
              <a:ext uri="{FF2B5EF4-FFF2-40B4-BE49-F238E27FC236}">
                <a16:creationId xmlns:a16="http://schemas.microsoft.com/office/drawing/2014/main" id="{292D7A27-29EE-4CA5-AE43-95F8C499C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347" y="1199925"/>
            <a:ext cx="94946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7" name="Line 9">
            <a:extLst>
              <a:ext uri="{FF2B5EF4-FFF2-40B4-BE49-F238E27FC236}">
                <a16:creationId xmlns:a16="http://schemas.microsoft.com/office/drawing/2014/main" id="{E43EA3FC-F25B-4ED4-A7D4-9BAF845A6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9733" y="62846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8">
            <a:extLst>
              <a:ext uri="{FF2B5EF4-FFF2-40B4-BE49-F238E27FC236}">
                <a16:creationId xmlns:a16="http://schemas.microsoft.com/office/drawing/2014/main" id="{A4FEB727-BF3F-478D-BF9B-054F62878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915" y="154454"/>
            <a:ext cx="111253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Text Box 16">
            <a:extLst>
              <a:ext uri="{FF2B5EF4-FFF2-40B4-BE49-F238E27FC236}">
                <a16:creationId xmlns:a16="http://schemas.microsoft.com/office/drawing/2014/main" id="{26C20763-F7BB-4FFD-9513-F99649BA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33" y="731692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8C37C92-24D8-4D6C-8741-AA327A88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617" y="72571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Line 9">
            <a:extLst>
              <a:ext uri="{FF2B5EF4-FFF2-40B4-BE49-F238E27FC236}">
                <a16:creationId xmlns:a16="http://schemas.microsoft.com/office/drawing/2014/main" id="{E7FE5393-AD52-48E8-8733-E07F69332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5404" y="1023317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Line 9">
            <a:extLst>
              <a:ext uri="{FF2B5EF4-FFF2-40B4-BE49-F238E27FC236}">
                <a16:creationId xmlns:a16="http://schemas.microsoft.com/office/drawing/2014/main" id="{01E344AC-FD31-4E13-B017-51D3CD896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6913" y="1869230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Text Box 16">
            <a:extLst>
              <a:ext uri="{FF2B5EF4-FFF2-40B4-BE49-F238E27FC236}">
                <a16:creationId xmlns:a16="http://schemas.microsoft.com/office/drawing/2014/main" id="{C620ACD1-6212-4BD4-9757-DFE35117C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065" y="1194814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Text Box 8">
            <a:extLst>
              <a:ext uri="{FF2B5EF4-FFF2-40B4-BE49-F238E27FC236}">
                <a16:creationId xmlns:a16="http://schemas.microsoft.com/office/drawing/2014/main" id="{7BE8981B-2EB5-4B48-B40B-65F6F25D5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759" y="131002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95" name="Line 9">
            <a:extLst>
              <a:ext uri="{FF2B5EF4-FFF2-40B4-BE49-F238E27FC236}">
                <a16:creationId xmlns:a16="http://schemas.microsoft.com/office/drawing/2014/main" id="{079D73B6-C5DA-42D3-866E-8FA9780A44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9603" y="151812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Text Box 8">
            <a:extLst>
              <a:ext uri="{FF2B5EF4-FFF2-40B4-BE49-F238E27FC236}">
                <a16:creationId xmlns:a16="http://schemas.microsoft.com/office/drawing/2014/main" id="{D275D6E0-674C-4CBF-9665-F4266E0E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274" y="851141"/>
            <a:ext cx="1052565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D7BA73DC-CA59-4F86-932D-E5135B7F9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348" y="395830"/>
            <a:ext cx="1070500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           </a:t>
            </a:r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7FE4ED79-7E12-4153-B118-2C6D8833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15" y="2932207"/>
            <a:ext cx="2904506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3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分析栈中内容 </a:t>
            </a:r>
            <a:r>
              <a:rPr lang="zh-CN" altLang="en-US" sz="12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zh-CN" altLang="en-US" sz="12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剩余输入符号 </a:t>
            </a:r>
            <a:r>
              <a:rPr lang="zh-CN" altLang="en-US" sz="12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2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规范句型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1473725-C492-4FA7-A597-43BB65C0292A}"/>
              </a:ext>
            </a:extLst>
          </p:cNvPr>
          <p:cNvSpPr txBox="1"/>
          <p:nvPr/>
        </p:nvSpPr>
        <p:spPr>
          <a:xfrm>
            <a:off x="92876" y="2347209"/>
            <a:ext cx="3278672" cy="1193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44" indent="-273044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分析栈中的内容有什么特点？</a:t>
            </a:r>
            <a:endParaRPr lang="en-US" altLang="zh-CN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lvl="1" indent="-273044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5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是某一</a:t>
            </a:r>
            <a:r>
              <a:rPr lang="zh-CN" altLang="en-US" sz="1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规范句型</a:t>
            </a:r>
            <a:r>
              <a:rPr lang="zh-CN" altLang="en-US" sz="15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的</a:t>
            </a:r>
            <a:r>
              <a:rPr lang="zh-CN" altLang="en-US" sz="1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前缀</a:t>
            </a:r>
            <a:endParaRPr lang="en-US" altLang="zh-CN" sz="1500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lvl="1" indent="-273044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5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lvl="1" indent="-273044" defTabSz="685800" eaLnBrk="1" hangingPunct="1">
              <a:lnSpc>
                <a:spcPts val="1875"/>
              </a:lnSpc>
              <a:spcBef>
                <a:spcPct val="20000"/>
              </a:spcBef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500" b="1" dirty="0">
                <a:solidFill>
                  <a:prstClr val="black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不能越过规范句型的句柄</a:t>
            </a:r>
            <a:endParaRPr lang="en-US" altLang="zh-CN" sz="1500" b="1" dirty="0">
              <a:solidFill>
                <a:prstClr val="black"/>
              </a:solidFill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9936D88-D6A5-4CB7-A210-6094A1205619}"/>
              </a:ext>
            </a:extLst>
          </p:cNvPr>
          <p:cNvSpPr txBox="1"/>
          <p:nvPr/>
        </p:nvSpPr>
        <p:spPr>
          <a:xfrm>
            <a:off x="694011" y="3493415"/>
            <a:ext cx="290450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规范句型 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r>
              <a:rPr lang="zh-CN" altLang="en-US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的前缀</a:t>
            </a:r>
            <a:endParaRPr lang="en-US" altLang="zh-CN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lang="en-US" altLang="zh-CN" sz="1350" b="1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350" b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endParaRPr lang="zh-CN" altLang="en-US" sz="1350" b="1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D5860D0-5047-455F-B495-871DD926F286}"/>
              </a:ext>
            </a:extLst>
          </p:cNvPr>
          <p:cNvGrpSpPr/>
          <p:nvPr/>
        </p:nvGrpSpPr>
        <p:grpSpPr>
          <a:xfrm>
            <a:off x="2422847" y="4683608"/>
            <a:ext cx="1712438" cy="276999"/>
            <a:chOff x="3779912" y="4738102"/>
            <a:chExt cx="1712438" cy="276999"/>
          </a:xfrm>
        </p:grpSpPr>
        <p:sp>
          <p:nvSpPr>
            <p:cNvPr id="102" name="右大括号 101">
              <a:extLst>
                <a:ext uri="{FF2B5EF4-FFF2-40B4-BE49-F238E27FC236}">
                  <a16:creationId xmlns:a16="http://schemas.microsoft.com/office/drawing/2014/main" id="{AFD231DB-A4A9-42E1-AC5C-E035542EAA67}"/>
                </a:ext>
              </a:extLst>
            </p:cNvPr>
            <p:cNvSpPr/>
            <p:nvPr/>
          </p:nvSpPr>
          <p:spPr>
            <a:xfrm>
              <a:off x="3779912" y="4739477"/>
              <a:ext cx="169629" cy="251166"/>
            </a:xfrm>
            <a:prstGeom prst="rightBrace">
              <a:avLst/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378">
                <a:defRPr/>
              </a:pPr>
              <a:endParaRPr lang="zh-CN" altLang="en-US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3E1CB20-5FEC-4A8C-8448-54A3A7703F8F}"/>
                </a:ext>
              </a:extLst>
            </p:cNvPr>
            <p:cNvSpPr/>
            <p:nvPr/>
          </p:nvSpPr>
          <p:spPr>
            <a:xfrm>
              <a:off x="3922690" y="4738102"/>
              <a:ext cx="15696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378">
                <a:defRPr/>
              </a:pPr>
              <a:r>
                <a:rPr lang="zh-CN" altLang="en-US" sz="1200" b="1" dirty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不会出现在分析栈中</a:t>
              </a:r>
            </a:p>
          </p:txBody>
        </p:sp>
      </p:grp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10CCC7E-FFFD-4C31-BEC1-14806F8E2B9A}"/>
              </a:ext>
            </a:extLst>
          </p:cNvPr>
          <p:cNvCxnSpPr>
            <a:cxnSpLocks/>
          </p:cNvCxnSpPr>
          <p:nvPr/>
        </p:nvCxnSpPr>
        <p:spPr>
          <a:xfrm>
            <a:off x="1229826" y="4577480"/>
            <a:ext cx="674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8">
            <a:extLst>
              <a:ext uri="{FF2B5EF4-FFF2-40B4-BE49-F238E27FC236}">
                <a16:creationId xmlns:a16="http://schemas.microsoft.com/office/drawing/2014/main" id="{233796B5-4B6A-48E9-8066-9E8CC3B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806" y="1199924"/>
            <a:ext cx="993809" cy="935128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769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F5F54623-8963-47D7-856F-0141D45427C0}"/>
              </a:ext>
            </a:extLst>
          </p:cNvPr>
          <p:cNvSpPr txBox="1">
            <a:spLocks/>
          </p:cNvSpPr>
          <p:nvPr/>
        </p:nvSpPr>
        <p:spPr bwMode="auto">
          <a:xfrm>
            <a:off x="751247" y="1068101"/>
            <a:ext cx="1050926" cy="1215292"/>
          </a:xfrm>
          <a:prstGeom prst="rect">
            <a:avLst/>
          </a:prstGeom>
          <a:solidFill>
            <a:srgbClr val="F5C040">
              <a:lumMod val="60000"/>
              <a:lumOff val="40000"/>
            </a:srgbClr>
          </a:solidFill>
          <a:ln w="12700">
            <a:solidFill>
              <a:sysClr val="windowText" lastClr="000000"/>
            </a:solidFill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64058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31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0855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0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3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②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→v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③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,i 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→i      </a:t>
            </a:r>
          </a:p>
          <a:p>
            <a:pPr marL="0" marR="0" lvl="0" indent="0" algn="l" defTabSz="6858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⑤ </a:t>
            </a:r>
            <a:r>
              <a:rPr kumimoji="0" lang="en-US" altLang="zh-CN" sz="135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→r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401AE2CF-242B-4BA2-9DFE-A2BD9E9D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A540E7C9-1297-4C85-BB09-495A24954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475" y="144351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Line 3">
            <a:extLst>
              <a:ext uri="{FF2B5EF4-FFF2-40B4-BE49-F238E27FC236}">
                <a16:creationId xmlns:a16="http://schemas.microsoft.com/office/drawing/2014/main" id="{1D8A22FC-217E-4A2D-BD65-70F4FABAC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5775" y="1006049"/>
            <a:ext cx="273682" cy="804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6">
            <a:extLst>
              <a:ext uri="{FF2B5EF4-FFF2-40B4-BE49-F238E27FC236}">
                <a16:creationId xmlns:a16="http://schemas.microsoft.com/office/drawing/2014/main" id="{2A291C2B-FE01-4522-B466-FAB1DD615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5909" y="1502968"/>
            <a:ext cx="380962" cy="804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F0038D7F-F001-4C6D-B8AA-DA2F2F363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190" y="952196"/>
            <a:ext cx="921314" cy="721736"/>
          </a:xfrm>
          <a:prstGeom prst="rect">
            <a:avLst/>
          </a:prstGeom>
          <a:solidFill>
            <a:srgbClr val="B5CEED"/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S'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2" name="Text Box 4">
            <a:extLst>
              <a:ext uri="{FF2B5EF4-FFF2-40B4-BE49-F238E27FC236}">
                <a16:creationId xmlns:a16="http://schemas.microsoft.com/office/drawing/2014/main" id="{021ACDD1-614E-4F0C-96B3-D12A2A0EF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18" y="684859"/>
            <a:ext cx="3809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6787582A-2CF3-4339-BB5A-8927C0FAC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99" y="6671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Text Box 16">
            <a:extLst>
              <a:ext uri="{FF2B5EF4-FFF2-40B4-BE49-F238E27FC236}">
                <a16:creationId xmlns:a16="http://schemas.microsoft.com/office/drawing/2014/main" id="{16FFA517-5230-42D2-8960-B08FA9C8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375" y="1545919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FDDA41EF-F585-47B3-BF8A-E9E4C6A8C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076" y="351815"/>
            <a:ext cx="3809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77" name="Text Box 30">
            <a:extLst>
              <a:ext uri="{FF2B5EF4-FFF2-40B4-BE49-F238E27FC236}">
                <a16:creationId xmlns:a16="http://schemas.microsoft.com/office/drawing/2014/main" id="{45B2B45C-553C-4E2A-880F-D361D26C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285" y="1106751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78" name="Text Box 34">
            <a:extLst>
              <a:ext uri="{FF2B5EF4-FFF2-40B4-BE49-F238E27FC236}">
                <a16:creationId xmlns:a16="http://schemas.microsoft.com/office/drawing/2014/main" id="{69172D0A-0490-4CEA-A5A4-8114BFFBE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489" y="1182759"/>
            <a:ext cx="36812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1AD43B8E-5005-485A-B594-F494DA85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251" y="689303"/>
            <a:ext cx="760076" cy="465651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585" marR="0" lvl="0" indent="-609585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1350" b="1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kumimoji="1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609585" marR="0" lvl="0" indent="-609585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1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1" name="Text Box 8">
            <a:extLst>
              <a:ext uri="{FF2B5EF4-FFF2-40B4-BE49-F238E27FC236}">
                <a16:creationId xmlns:a16="http://schemas.microsoft.com/office/drawing/2014/main" id="{2CF1A90C-E0D8-448F-B48D-028D96B3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522" y="1663447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2" name="Line 9">
            <a:extLst>
              <a:ext uri="{FF2B5EF4-FFF2-40B4-BE49-F238E27FC236}">
                <a16:creationId xmlns:a16="http://schemas.microsoft.com/office/drawing/2014/main" id="{0FF208A9-8D3B-4363-9FFC-82F0BB48A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2043" y="9599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13">
            <a:extLst>
              <a:ext uri="{FF2B5EF4-FFF2-40B4-BE49-F238E27FC236}">
                <a16:creationId xmlns:a16="http://schemas.microsoft.com/office/drawing/2014/main" id="{306A3492-9BDD-47CA-9425-520A9296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399" y="1123580"/>
            <a:ext cx="304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Line 9">
            <a:extLst>
              <a:ext uri="{FF2B5EF4-FFF2-40B4-BE49-F238E27FC236}">
                <a16:creationId xmlns:a16="http://schemas.microsoft.com/office/drawing/2014/main" id="{F039D860-9A5B-4AC3-8250-5282A2457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2043" y="141634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Text Box 8">
            <a:extLst>
              <a:ext uri="{FF2B5EF4-FFF2-40B4-BE49-F238E27FC236}">
                <a16:creationId xmlns:a16="http://schemas.microsoft.com/office/drawing/2014/main" id="{292D7A27-29EE-4CA5-AE43-95F8C499C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347" y="1199925"/>
            <a:ext cx="94946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7" name="Line 9">
            <a:extLst>
              <a:ext uri="{FF2B5EF4-FFF2-40B4-BE49-F238E27FC236}">
                <a16:creationId xmlns:a16="http://schemas.microsoft.com/office/drawing/2014/main" id="{E43EA3FC-F25B-4ED4-A7D4-9BAF845A6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9733" y="628463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Text Box 8">
            <a:extLst>
              <a:ext uri="{FF2B5EF4-FFF2-40B4-BE49-F238E27FC236}">
                <a16:creationId xmlns:a16="http://schemas.microsoft.com/office/drawing/2014/main" id="{A4FEB727-BF3F-478D-BF9B-054F62878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915" y="154454"/>
            <a:ext cx="1112532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Text Box 16">
            <a:extLst>
              <a:ext uri="{FF2B5EF4-FFF2-40B4-BE49-F238E27FC236}">
                <a16:creationId xmlns:a16="http://schemas.microsoft.com/office/drawing/2014/main" id="{26C20763-F7BB-4FFD-9513-F99649BA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33" y="731692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98C37C92-24D8-4D6C-8741-AA327A88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617" y="72571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endParaRPr kumimoji="0" lang="en-US" altLang="zh-CN" sz="13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Line 9">
            <a:extLst>
              <a:ext uri="{FF2B5EF4-FFF2-40B4-BE49-F238E27FC236}">
                <a16:creationId xmlns:a16="http://schemas.microsoft.com/office/drawing/2014/main" id="{E7FE5393-AD52-48E8-8733-E07F69332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5404" y="1023317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Line 9">
            <a:extLst>
              <a:ext uri="{FF2B5EF4-FFF2-40B4-BE49-F238E27FC236}">
                <a16:creationId xmlns:a16="http://schemas.microsoft.com/office/drawing/2014/main" id="{01E344AC-FD31-4E13-B017-51D3CD896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6913" y="1869230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Text Box 16">
            <a:extLst>
              <a:ext uri="{FF2B5EF4-FFF2-40B4-BE49-F238E27FC236}">
                <a16:creationId xmlns:a16="http://schemas.microsoft.com/office/drawing/2014/main" id="{C620ACD1-6212-4BD4-9757-DFE35117C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065" y="1194814"/>
            <a:ext cx="3047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Text Box 8">
            <a:extLst>
              <a:ext uri="{FF2B5EF4-FFF2-40B4-BE49-F238E27FC236}">
                <a16:creationId xmlns:a16="http://schemas.microsoft.com/office/drawing/2014/main" id="{7BE8981B-2EB5-4B48-B40B-65F6F25D5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759" y="1310021"/>
            <a:ext cx="914253" cy="492955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95" name="Line 9">
            <a:extLst>
              <a:ext uri="{FF2B5EF4-FFF2-40B4-BE49-F238E27FC236}">
                <a16:creationId xmlns:a16="http://schemas.microsoft.com/office/drawing/2014/main" id="{079D73B6-C5DA-42D3-866E-8FA9780A44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9603" y="1518125"/>
            <a:ext cx="352304" cy="35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Text Box 8">
            <a:extLst>
              <a:ext uri="{FF2B5EF4-FFF2-40B4-BE49-F238E27FC236}">
                <a16:creationId xmlns:a16="http://schemas.microsoft.com/office/drawing/2014/main" id="{D275D6E0-674C-4CBF-9665-F4266E0E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274" y="851141"/>
            <a:ext cx="1052565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D7BA73DC-CA59-4F86-932D-E5135B7F9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348" y="395830"/>
            <a:ext cx="1070500" cy="714042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378" rtl="0" eaLnBrk="0" fontAlgn="base" latinLnBrk="0" hangingPunct="0">
              <a:lnSpc>
                <a:spcPts val="135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  <a:p>
            <a:pPr marL="0" marR="0" lvl="0" indent="0" algn="l" defTabSz="685800" rtl="0" eaLnBrk="1" fontAlgn="base" latinLnBrk="0" hangingPunct="1">
              <a:lnSpc>
                <a:spcPts val="135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135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· </a:t>
            </a:r>
            <a:r>
              <a: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           </a:t>
            </a:r>
          </a:p>
        </p:txBody>
      </p:sp>
      <p:sp>
        <p:nvSpPr>
          <p:cNvPr id="98" name="Rectangle 5">
            <a:extLst>
              <a:ext uri="{FF2B5EF4-FFF2-40B4-BE49-F238E27FC236}">
                <a16:creationId xmlns:a16="http://schemas.microsoft.com/office/drawing/2014/main" id="{7FE4ED79-7E12-4153-B118-2C6D88332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15" y="2932207"/>
            <a:ext cx="2904506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分析栈中内容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剩余输入符号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规范句型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1473725-C492-4FA7-A597-43BB65C0292A}"/>
              </a:ext>
            </a:extLst>
          </p:cNvPr>
          <p:cNvSpPr txBox="1"/>
          <p:nvPr/>
        </p:nvSpPr>
        <p:spPr>
          <a:xfrm>
            <a:off x="92876" y="2347209"/>
            <a:ext cx="3278672" cy="1193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44" marR="0" lvl="0" indent="-273044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分析栈中的内容有什么特点？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marR="0" lvl="1" indent="-273044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是某一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规范句型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的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前缀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srgbClr val="073E87">
                  <a:lumMod val="60000"/>
                  <a:lumOff val="4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marR="0" lvl="1" indent="-273044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  <a:p>
            <a:pPr marL="615944" marR="0" lvl="1" indent="-273044" algn="l" defTabSz="685800" rtl="0" eaLnBrk="1" fontAlgn="base" latinLnBrk="0" hangingPunct="1">
              <a:lnSpc>
                <a:spcPts val="1875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楷体_GB2312"/>
              </a:rPr>
              <a:t>不能越过规范句型的句柄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9936D88-D6A5-4CB7-A210-6094A1205619}"/>
              </a:ext>
            </a:extLst>
          </p:cNvPr>
          <p:cNvSpPr txBox="1"/>
          <p:nvPr/>
        </p:nvSpPr>
        <p:spPr>
          <a:xfrm>
            <a:off x="694011" y="3493415"/>
            <a:ext cx="290450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规范句型 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的前缀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</a:t>
            </a: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</a:t>
            </a: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</a:t>
            </a: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</a:t>
            </a:r>
          </a:p>
          <a:p>
            <a:pPr marL="214313" marR="0" lvl="0" indent="-214313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var &lt;IDS&gt;, </a:t>
            </a:r>
            <a:r>
              <a:rPr kumimoji="0" lang="en-US" altLang="zh-CN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: real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D5860D0-5047-455F-B495-871DD926F286}"/>
              </a:ext>
            </a:extLst>
          </p:cNvPr>
          <p:cNvGrpSpPr/>
          <p:nvPr/>
        </p:nvGrpSpPr>
        <p:grpSpPr>
          <a:xfrm>
            <a:off x="2422847" y="4683608"/>
            <a:ext cx="1712438" cy="276999"/>
            <a:chOff x="3779912" y="4738102"/>
            <a:chExt cx="1712438" cy="276999"/>
          </a:xfrm>
        </p:grpSpPr>
        <p:sp>
          <p:nvSpPr>
            <p:cNvPr id="102" name="右大括号 101">
              <a:extLst>
                <a:ext uri="{FF2B5EF4-FFF2-40B4-BE49-F238E27FC236}">
                  <a16:creationId xmlns:a16="http://schemas.microsoft.com/office/drawing/2014/main" id="{AFD231DB-A4A9-42E1-AC5C-E035542EAA67}"/>
                </a:ext>
              </a:extLst>
            </p:cNvPr>
            <p:cNvSpPr/>
            <p:nvPr/>
          </p:nvSpPr>
          <p:spPr>
            <a:xfrm>
              <a:off x="3779912" y="4739477"/>
              <a:ext cx="169629" cy="251166"/>
            </a:xfrm>
            <a:prstGeom prst="rightBrace">
              <a:avLst/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3E1CB20-5FEC-4A8C-8448-54A3A7703F8F}"/>
                </a:ext>
              </a:extLst>
            </p:cNvPr>
            <p:cNvSpPr/>
            <p:nvPr/>
          </p:nvSpPr>
          <p:spPr>
            <a:xfrm>
              <a:off x="3922690" y="4738102"/>
              <a:ext cx="15696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不会出现在分析栈中</a:t>
              </a:r>
            </a:p>
          </p:txBody>
        </p:sp>
      </p:grp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10CCC7E-FFFD-4C31-BEC1-14806F8E2B9A}"/>
              </a:ext>
            </a:extLst>
          </p:cNvPr>
          <p:cNvCxnSpPr>
            <a:cxnSpLocks/>
          </p:cNvCxnSpPr>
          <p:nvPr/>
        </p:nvCxnSpPr>
        <p:spPr>
          <a:xfrm>
            <a:off x="1229826" y="4577480"/>
            <a:ext cx="674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">
            <a:extLst>
              <a:ext uri="{FF2B5EF4-FFF2-40B4-BE49-F238E27FC236}">
                <a16:creationId xmlns:a16="http://schemas.microsoft.com/office/drawing/2014/main" id="{3DA660C1-1D59-48E7-B9C1-6591EF8AD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7214" y="2725413"/>
            <a:ext cx="4742693" cy="710066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lvl="1" indent="0" eaLnBrk="1" hangingPunct="1">
              <a:lnSpc>
                <a:spcPts val="2250"/>
              </a:lnSpc>
              <a:buClr>
                <a:prstClr val="black"/>
              </a:buClr>
              <a:buNone/>
            </a:pPr>
            <a:r>
              <a:rPr lang="zh-CN" altLang="en-US" sz="21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规范句型的</a:t>
            </a:r>
            <a:r>
              <a:rPr lang="zh-CN" altLang="en-US" sz="2100" b="1" dirty="0">
                <a:solidFill>
                  <a:srgbClr val="FF0000"/>
                </a:solidFill>
                <a:latin typeface="楷体" panose="02010609060101010101" pitchFamily="49" charset="-122"/>
                <a:cs typeface="楷体_GB2312"/>
              </a:rPr>
              <a:t>活前缀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Active Prefix</a:t>
            </a:r>
            <a:r>
              <a:rPr lang="zh-CN" altLang="en-US" sz="1350" b="1" dirty="0">
                <a:solidFill>
                  <a:schemeClr val="tx1"/>
                </a:solidFill>
                <a:cs typeface="Times New Roman" panose="02020603050405020304" pitchFamily="18" charset="0"/>
              </a:rPr>
              <a:t>）：</a:t>
            </a:r>
            <a:endParaRPr lang="en-US" altLang="zh-CN" sz="135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ts val="2250"/>
              </a:lnSpc>
              <a:buClr>
                <a:prstClr val="black"/>
              </a:buClr>
              <a:buNone/>
            </a:pPr>
            <a:r>
              <a:rPr lang="zh-CN" altLang="en-US" sz="18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不含</a:t>
            </a:r>
            <a:r>
              <a:rPr lang="zh-CN" altLang="en-US" sz="18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cs typeface="楷体_GB2312"/>
              </a:rPr>
              <a:t>句柄右侧</a:t>
            </a:r>
            <a:r>
              <a:rPr lang="zh-CN" altLang="en-US" sz="18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任意符号的</a:t>
            </a:r>
            <a:r>
              <a:rPr lang="zh-CN" altLang="en-US" sz="18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cs typeface="楷体_GB2312"/>
              </a:rPr>
              <a:t>规范句型</a:t>
            </a:r>
            <a:r>
              <a:rPr lang="zh-CN" altLang="en-US" sz="1800" b="1" dirty="0">
                <a:solidFill>
                  <a:prstClr val="black"/>
                </a:solidFill>
                <a:latin typeface="楷体" panose="02010609060101010101" pitchFamily="49" charset="-122"/>
                <a:cs typeface="楷体_GB2312"/>
              </a:rPr>
              <a:t>的</a:t>
            </a:r>
            <a:r>
              <a:rPr lang="zh-CN" altLang="en-US" sz="1800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cs typeface="楷体_GB2312"/>
              </a:rPr>
              <a:t>前缀</a:t>
            </a:r>
          </a:p>
          <a:p>
            <a:pPr lvl="1" eaLnBrk="1" hangingPunct="1">
              <a:lnSpc>
                <a:spcPts val="2250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cs typeface="楷体_GB231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8BA61D4-7014-4623-A1F5-DB80D418611E}"/>
              </a:ext>
            </a:extLst>
          </p:cNvPr>
          <p:cNvSpPr txBox="1"/>
          <p:nvPr/>
        </p:nvSpPr>
        <p:spPr>
          <a:xfrm>
            <a:off x="3957214" y="3704033"/>
            <a:ext cx="4863258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12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自动机中从</a:t>
            </a:r>
            <a:r>
              <a:rPr lang="zh-CN" altLang="en-US" sz="1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</a:rPr>
              <a:t>初始状态</a:t>
            </a:r>
            <a:r>
              <a:rPr lang="zh-CN" altLang="en-US" sz="12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开始的每一条</a:t>
            </a:r>
            <a:r>
              <a:rPr lang="zh-CN" altLang="en-US" sz="1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</a:rPr>
              <a:t>路径</a:t>
            </a:r>
            <a:r>
              <a:rPr lang="zh-CN" altLang="en-US" sz="1200" b="1" dirty="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rPr>
              <a:t>对应一个规范句型</a:t>
            </a:r>
            <a:r>
              <a:rPr lang="zh-CN" altLang="en-US" sz="1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Candara"/>
                <a:ea typeface="华文楷体" panose="02010600040101010101" pitchFamily="2" charset="-122"/>
              </a:rPr>
              <a:t>活前缀</a:t>
            </a:r>
            <a:endParaRPr lang="zh-CN" altLang="en-US" sz="1200" b="1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4228878F-F634-4358-879D-1D9E3233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15" y="3755841"/>
            <a:ext cx="1282832" cy="851472"/>
          </a:xfrm>
          <a:prstGeom prst="rect">
            <a:avLst/>
          </a:prstGeom>
          <a:noFill/>
          <a:ln w="25400">
            <a:solidFill>
              <a:srgbClr val="3333CC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1758DDBD-3BA7-4FBB-A2B2-EA4B5CE8C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2451" y="3434239"/>
            <a:ext cx="1940232" cy="757065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</a:endParaRPr>
          </a:p>
        </p:txBody>
      </p:sp>
      <p:sp>
        <p:nvSpPr>
          <p:cNvPr id="54" name="Text Box 8">
            <a:extLst>
              <a:ext uri="{FF2B5EF4-FFF2-40B4-BE49-F238E27FC236}">
                <a16:creationId xmlns:a16="http://schemas.microsoft.com/office/drawing/2014/main" id="{1445433C-8358-42B6-A7C6-6EB52AD8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806" y="1199924"/>
            <a:ext cx="993809" cy="935128"/>
          </a:xfrm>
          <a:prstGeom prst="rect">
            <a:avLst/>
          </a:prstGeom>
          <a:solidFill>
            <a:srgbClr val="4584D3">
              <a:lumMod val="40000"/>
              <a:lumOff val="60000"/>
            </a:srgbClr>
          </a:solidFill>
          <a:ln w="12700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378">
              <a:lnSpc>
                <a:spcPts val="135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600" b="1" i="1" kern="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defTabSz="685800" eaLnBrk="1" hangingPunct="1">
              <a:lnSpc>
                <a:spcPts val="1350"/>
              </a:lnSpc>
              <a:spcBef>
                <a:spcPct val="20000"/>
              </a:spcBef>
              <a:buSzPct val="100000"/>
              <a:defRPr/>
            </a:pPr>
            <a:r>
              <a:rPr lang="en-US" altLang="zh-CN" sz="1350" b="1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35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· </a:t>
            </a:r>
            <a:r>
              <a:rPr lang="en-US" altLang="zh-CN" sz="1350" b="1" kern="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35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8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nimBg="1"/>
      <p:bldP spid="51" grpId="0" animBg="1"/>
      <p:bldP spid="52" grpId="0" animBg="1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</a:rPr>
              <a:t>项目集闭包</a:t>
            </a:r>
            <a:endParaRPr lang="zh-CN" altLang="en-US" sz="3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419870"/>
            <a:ext cx="83153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CLOSURE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=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∪{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·</a:t>
            </a:r>
            <a:r>
              <a:rPr lang="en-US" altLang="zh-CN" sz="2200" b="1" i="1" dirty="0">
                <a:solidFill>
                  <a:srgbClr val="2D83F4"/>
                </a:solidFill>
                <a:ea typeface="楷体_GB2312"/>
                <a:cs typeface="楷体_GB2312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γ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·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Bβ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∈CLOSURE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lang="en-US" altLang="zh-CN" sz="2200" b="1" spc="3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 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γ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∈</a:t>
            </a:r>
            <a:r>
              <a:rPr lang="en-US" altLang="zh-CN" sz="2200" b="1" i="1" dirty="0" err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P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}</a:t>
            </a:r>
            <a:endParaRPr lang="zh-CN" altLang="en-US" sz="22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926832"/>
            <a:ext cx="70326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计算给定项目集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闭包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D4170930-38E2-41C8-88D8-B5AE4178CCAB}"/>
              </a:ext>
            </a:extLst>
          </p:cNvPr>
          <p:cNvSpPr txBox="1">
            <a:spLocks/>
          </p:cNvSpPr>
          <p:nvPr/>
        </p:nvSpPr>
        <p:spPr bwMode="auto">
          <a:xfrm>
            <a:off x="2101430" y="2016237"/>
            <a:ext cx="4941139" cy="307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SetOfltems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CLOSURE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lang="en-US" altLang="zh-CN" sz="16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repeat</a:t>
            </a:r>
            <a:endParaRPr lang="zh-CN" altLang="en-US" sz="16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for (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中的每个项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→</a:t>
            </a:r>
            <a:r>
              <a:rPr lang="el-GR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∙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l-GR" altLang="zh-CN" sz="1600" b="1" i="1" dirty="0">
                <a:solidFill>
                  <a:srgbClr val="000000"/>
                </a:solidFill>
                <a:latin typeface="Times New Roman" pitchFamily="18" charset="0"/>
              </a:rPr>
              <a:t>β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) </a:t>
            </a: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for (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G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的每个产生式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</a:rPr>
              <a:t> →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γ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) </a:t>
            </a:r>
            <a:endParaRPr lang="zh-CN" altLang="en-US" sz="16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                  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if (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项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</a:rPr>
              <a:t> →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∙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γ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不在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) </a:t>
            </a:r>
            <a:endParaRPr lang="zh-CN" altLang="en-US" sz="16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                                   将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B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</a:rPr>
              <a:t> →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∙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γ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加入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until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在某一轮中没有新的项被加入到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return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20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en-US" altLang="zh-CN" sz="3000">
                <a:solidFill>
                  <a:srgbClr val="000000"/>
                </a:solidFill>
              </a:rPr>
              <a:t>GOTO ( )</a:t>
            </a:r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000125" y="2236788"/>
            <a:ext cx="7127875" cy="2449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ea typeface="华文楷体" pitchFamily="2" charset="-122"/>
              </a:rPr>
              <a:t>SetOfltems</a:t>
            </a:r>
            <a:r>
              <a:rPr lang="zh-CN" altLang="en-US" sz="25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(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 I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X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) {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将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初始化为空集；                  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for ( 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中的每个项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2500" b="1" i="1" dirty="0">
                <a:latin typeface="Times New Roman" pitchFamily="18" charset="0"/>
              </a:rPr>
              <a:t> →</a:t>
            </a:r>
            <a:r>
              <a:rPr lang="el-GR" altLang="zh-CN" sz="2500" b="1" i="1" dirty="0">
                <a:latin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∙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X</a:t>
            </a:r>
            <a:r>
              <a:rPr lang="el-GR" altLang="zh-CN" sz="2500" b="1" i="1" dirty="0">
                <a:latin typeface="Times New Roman" pitchFamily="18" charset="0"/>
              </a:rPr>
              <a:t>β</a:t>
            </a:r>
            <a:r>
              <a:rPr lang="en-US" altLang="zh-CN" sz="2500" b="1" i="1" dirty="0">
                <a:latin typeface="Times New Roman" pitchFamily="18" charset="0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)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                     将项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i="1" dirty="0">
                <a:latin typeface="Times New Roman" pitchFamily="18" charset="0"/>
              </a:rPr>
              <a:t>→</a:t>
            </a:r>
            <a:r>
              <a:rPr lang="zh-CN" altLang="en-US" sz="2500" b="1" i="1" dirty="0">
                <a:latin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α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∙</a:t>
            </a:r>
            <a:r>
              <a:rPr lang="el-GR" altLang="zh-CN" sz="2500" b="1" i="1" dirty="0">
                <a:latin typeface="Times New Roman" pitchFamily="18" charset="0"/>
              </a:rPr>
              <a:t>β</a:t>
            </a:r>
            <a:r>
              <a:rPr lang="en-US" altLang="zh-CN" sz="2500" b="1" i="1" dirty="0">
                <a:latin typeface="Times New Roman" pitchFamily="18" charset="0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加入到集合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return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CLOSURE (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 J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}</a:t>
            </a:r>
          </a:p>
        </p:txBody>
      </p:sp>
      <p:sp>
        <p:nvSpPr>
          <p:cNvPr id="75780" name="矩形 4"/>
          <p:cNvSpPr>
            <a:spLocks noChangeArrowheads="1"/>
          </p:cNvSpPr>
          <p:nvPr/>
        </p:nvSpPr>
        <p:spPr bwMode="auto">
          <a:xfrm>
            <a:off x="568325" y="1498600"/>
            <a:ext cx="8208963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GOTO(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)=CLOSURE({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·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β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|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·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Xβ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})</a:t>
            </a:r>
            <a:endParaRPr lang="zh-CN" altLang="en-US"/>
          </a:p>
        </p:txBody>
      </p:sp>
      <p:sp>
        <p:nvSpPr>
          <p:cNvPr id="75781" name="矩形 1"/>
          <p:cNvSpPr>
            <a:spLocks noChangeArrowheads="1"/>
          </p:cNvSpPr>
          <p:nvPr/>
        </p:nvSpPr>
        <p:spPr bwMode="auto">
          <a:xfrm>
            <a:off x="357188" y="928688"/>
            <a:ext cx="8642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返回项目集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对应于文法符号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后继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项目集闭包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685800" y="928688"/>
            <a:ext cx="8458200" cy="3225800"/>
          </a:xfrm>
        </p:spPr>
        <p:txBody>
          <a:bodyPr/>
          <a:lstStyle/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规范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(0) 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项集族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00" b="1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Canonical LR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(0) </a:t>
            </a:r>
            <a:r>
              <a:rPr lang="en-US" altLang="zh-CN" sz="2500" b="1" i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Collection</a:t>
            </a:r>
            <a:r>
              <a:rPr lang="en-US" altLang="zh-CN" sz="2500" b="1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2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2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782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自动机的状态集</a:t>
            </a:r>
            <a:endParaRPr lang="en-US" altLang="zh-CN" sz="2500">
              <a:solidFill>
                <a:schemeClr val="tx1"/>
              </a:solidFill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1285875" y="2143125"/>
            <a:ext cx="6481763" cy="264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void</a:t>
            </a:r>
            <a:r>
              <a:rPr lang="zh-CN" altLang="en-US" sz="20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000" b="1" i="1">
                <a:latin typeface="Times New Roman" pitchFamily="18" charset="0"/>
                <a:ea typeface="华文楷体" pitchFamily="2" charset="-122"/>
              </a:rPr>
              <a:t>items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( </a:t>
            </a:r>
            <a:r>
              <a:rPr lang="en-US" altLang="zh-CN" sz="2000" b="1" i="1">
                <a:latin typeface="Times New Roman" pitchFamily="18" charset="0"/>
              </a:rPr>
              <a:t>G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'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 {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 i="1">
                <a:latin typeface="Times New Roman" pitchFamily="18" charset="0"/>
                <a:ea typeface="华文楷体" pitchFamily="2" charset="-122"/>
              </a:rPr>
              <a:t>         </a:t>
            </a:r>
            <a:r>
              <a:rPr lang="en-US" altLang="zh-CN" sz="2000" b="1" i="1">
                <a:latin typeface="Times New Roman" pitchFamily="18" charset="0"/>
                <a:ea typeface="华文楷体" pitchFamily="2" charset="-122"/>
              </a:rPr>
              <a:t>C</a:t>
            </a:r>
            <a:r>
              <a:rPr lang="zh-CN" altLang="en-US" sz="2000" b="1">
                <a:latin typeface="Times New Roman" pitchFamily="18" charset="0"/>
                <a:ea typeface="华文楷体" pitchFamily="2" charset="-122"/>
              </a:rPr>
              <a:t>＝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{ CLOSURE ({[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S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'</a:t>
            </a:r>
            <a:r>
              <a:rPr lang="en-US" altLang="zh-CN" sz="2000" b="1" i="1">
                <a:latin typeface="Times New Roman" pitchFamily="18" charset="0"/>
              </a:rPr>
              <a:t>→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·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en-US" sz="20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] } ) }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；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 </a:t>
            </a: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repeat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 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f</a:t>
            </a:r>
            <a:r>
              <a:rPr lang="en-US" altLang="zh-CN" sz="2000" b="1">
                <a:latin typeface="Times New Roman" pitchFamily="18" charset="0"/>
              </a:rPr>
              <a:t>o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r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(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中的每个项集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000" b="1" i="1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            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for(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每个文法符号</a:t>
            </a:r>
            <a:r>
              <a:rPr lang="en-US" altLang="zh-CN" sz="2000" b="1" i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000" b="1" i="1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defRPr/>
            </a:pP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                                     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if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( 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 (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000" b="1" i="1">
                <a:latin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非空且不在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endParaRPr lang="zh-CN" altLang="en-US" sz="2000" b="1">
              <a:latin typeface="Times New Roman" pitchFamily="18" charset="0"/>
              <a:ea typeface="楷体" pitchFamily="49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                                             将</a:t>
            </a:r>
            <a:r>
              <a:rPr lang="en-US" altLang="zh-CN" sz="2000" b="1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 ( 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000" b="1" i="1">
                <a:latin typeface="华文楷体" pitchFamily="2" charset="-122"/>
              </a:rPr>
              <a:t> </a:t>
            </a: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加入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000" b="1">
                <a:latin typeface="Times New Roman" pitchFamily="18" charset="0"/>
              </a:rPr>
              <a:t>         </a:t>
            </a:r>
            <a:r>
              <a:rPr lang="en-US" altLang="zh-CN" sz="2000" b="1">
                <a:latin typeface="Times New Roman" pitchFamily="18" charset="0"/>
              </a:rPr>
              <a:t>until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在某一轮中没有新的项集被加入到</a:t>
            </a:r>
            <a:r>
              <a:rPr lang="en-US" altLang="zh-CN" sz="2000" b="1" i="1">
                <a:latin typeface="Times New Roman" pitchFamily="18" charset="0"/>
                <a:ea typeface="楷体" pitchFamily="49" charset="-122"/>
              </a:rPr>
              <a:t>C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中；</a:t>
            </a:r>
            <a:endParaRPr lang="en-US" altLang="zh-CN" sz="2000" b="1">
              <a:latin typeface="华文楷体" pitchFamily="2" charset="-122"/>
              <a:ea typeface="华文楷体" pitchFamily="2" charset="-122"/>
            </a:endParaRPr>
          </a:p>
          <a:p>
            <a:pPr marL="273050" indent="-273050" eaLnBrk="1" hangingPunct="1">
              <a:lnSpc>
                <a:spcPts val="18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000" b="1">
                <a:latin typeface="Times New Roman" pitchFamily="18" charset="0"/>
                <a:ea typeface="楷体" pitchFamily="49" charset="-122"/>
              </a:rPr>
              <a:t>}</a:t>
            </a:r>
          </a:p>
        </p:txBody>
      </p:sp>
      <p:sp>
        <p:nvSpPr>
          <p:cNvPr id="77829" name="矩形 1"/>
          <p:cNvSpPr>
            <a:spLocks noChangeArrowheads="1"/>
          </p:cNvSpPr>
          <p:nvPr/>
        </p:nvSpPr>
        <p:spPr bwMode="auto">
          <a:xfrm>
            <a:off x="1244600" y="1519238"/>
            <a:ext cx="6481763" cy="476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032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ts val="3000"/>
              </a:lnSpc>
              <a:spcBef>
                <a:spcPct val="20000"/>
              </a:spcBef>
              <a:buClr>
                <a:srgbClr val="000000"/>
              </a:buClr>
              <a:buSzPct val="100000"/>
            </a:pP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={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}∪{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}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 dirty="0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3695924" y="1947687"/>
            <a:ext cx="141287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318099" y="2277887"/>
            <a:ext cx="45085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6891791" y="2287588"/>
            <a:ext cx="417102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推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zh-CN" altLang="en-US" b="1" dirty="0">
                <a:solidFill>
                  <a:srgbClr val="073E87">
                    <a:lumMod val="60000"/>
                    <a:lumOff val="4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导</a:t>
            </a:r>
            <a:endParaRPr lang="en-US" altLang="zh-CN" b="1" dirty="0">
              <a:solidFill>
                <a:srgbClr val="073E87">
                  <a:lumMod val="60000"/>
                  <a:lumOff val="4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 rot="10800000">
            <a:off x="6827292" y="1957388"/>
            <a:ext cx="141287" cy="1868487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330326" y="3260628"/>
            <a:ext cx="1938774" cy="1409528"/>
            <a:chOff x="4628082" y="3850592"/>
            <a:chExt cx="1938774" cy="1409528"/>
          </a:xfrm>
        </p:grpSpPr>
        <p:grpSp>
          <p:nvGrpSpPr>
            <p:cNvPr id="70" name="Group 87"/>
            <p:cNvGrpSpPr>
              <a:grpSpLocks/>
            </p:cNvGrpSpPr>
            <p:nvPr/>
          </p:nvGrpSpPr>
          <p:grpSpPr bwMode="auto">
            <a:xfrm>
              <a:off x="4793762" y="3850592"/>
              <a:ext cx="1625600" cy="1052438"/>
              <a:chOff x="858" y="2392"/>
              <a:chExt cx="1024" cy="1401"/>
            </a:xfrm>
          </p:grpSpPr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 flipV="1">
                <a:off x="858" y="2417"/>
                <a:ext cx="536" cy="135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72" name="Line 75"/>
              <p:cNvSpPr>
                <a:spLocks noChangeShapeType="1"/>
              </p:cNvSpPr>
              <p:nvPr/>
            </p:nvSpPr>
            <p:spPr bwMode="auto">
              <a:xfrm flipH="1" flipV="1">
                <a:off x="1381" y="2417"/>
                <a:ext cx="501" cy="137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73" name="Line 85"/>
              <p:cNvSpPr>
                <a:spLocks noChangeShapeType="1"/>
              </p:cNvSpPr>
              <p:nvPr/>
            </p:nvSpPr>
            <p:spPr bwMode="auto">
              <a:xfrm flipV="1">
                <a:off x="1383" y="2392"/>
                <a:ext cx="0" cy="3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2075" tIns="46038" rIns="92075" bIns="46038"/>
              <a:lstStyle/>
              <a:p>
                <a:pPr>
                  <a:defRPr/>
                </a:pPr>
                <a:endParaRPr lang="zh-CN" altLang="en-US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4628082" y="4860010"/>
              <a:ext cx="269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297230" y="4836683"/>
              <a:ext cx="269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81781" y="4017722"/>
              <a:ext cx="356188" cy="406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</a:pPr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7576" y="2461789"/>
            <a:ext cx="1988819" cy="2197190"/>
            <a:chOff x="550611" y="2445171"/>
            <a:chExt cx="1988819" cy="2197190"/>
          </a:xfrm>
        </p:grpSpPr>
        <p:grpSp>
          <p:nvGrpSpPr>
            <p:cNvPr id="23" name="组合 22"/>
            <p:cNvGrpSpPr/>
            <p:nvPr/>
          </p:nvGrpSpPr>
          <p:grpSpPr>
            <a:xfrm>
              <a:off x="550611" y="2445171"/>
              <a:ext cx="1988819" cy="1782763"/>
              <a:chOff x="550611" y="2445171"/>
              <a:chExt cx="1988819" cy="1782763"/>
            </a:xfrm>
          </p:grpSpPr>
          <p:grpSp>
            <p:nvGrpSpPr>
              <p:cNvPr id="61" name="Group 90"/>
              <p:cNvGrpSpPr>
                <a:grpSpLocks/>
              </p:cNvGrpSpPr>
              <p:nvPr/>
            </p:nvGrpSpPr>
            <p:grpSpPr bwMode="auto">
              <a:xfrm>
                <a:off x="755873" y="2445171"/>
                <a:ext cx="1439863" cy="1782763"/>
                <a:chOff x="385" y="1374"/>
                <a:chExt cx="907" cy="2374"/>
              </a:xfrm>
            </p:grpSpPr>
            <p:sp>
              <p:nvSpPr>
                <p:cNvPr id="6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85" y="1850"/>
                  <a:ext cx="634" cy="139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63" name="Rectangle 76"/>
                <p:cNvSpPr>
                  <a:spLocks noChangeArrowheads="1"/>
                </p:cNvSpPr>
                <p:nvPr/>
              </p:nvSpPr>
              <p:spPr bwMode="auto">
                <a:xfrm>
                  <a:off x="930" y="1374"/>
                  <a:ext cx="225" cy="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20000"/>
                    </a:spcBef>
                    <a:buClr>
                      <a:srgbClr val="5EAEFF"/>
                    </a:buClr>
                    <a:buSzPct val="75000"/>
                    <a:buFont typeface="Monotype Sorts"/>
                    <a:buNone/>
                  </a:pPr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6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612" y="1850"/>
                  <a:ext cx="447" cy="189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65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1092" y="1850"/>
                  <a:ext cx="200" cy="21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550611" y="3797983"/>
                <a:ext cx="356188" cy="406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</a:pPr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901" y="2876969"/>
                <a:ext cx="475529" cy="542591"/>
              </a:xfrm>
              <a:prstGeom prst="rect">
                <a:avLst/>
              </a:prstGeom>
            </p:spPr>
          </p:pic>
        </p:grpSp>
        <p:sp>
          <p:nvSpPr>
            <p:cNvPr id="28" name="矩形 27"/>
            <p:cNvSpPr/>
            <p:nvPr/>
          </p:nvSpPr>
          <p:spPr>
            <a:xfrm>
              <a:off x="924657" y="4242251"/>
              <a:ext cx="3305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1" name="直接箭头连接符 80"/>
          <p:cNvCxnSpPr/>
          <p:nvPr/>
        </p:nvCxnSpPr>
        <p:spPr>
          <a:xfrm flipV="1">
            <a:off x="646544" y="4659313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111561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47565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1835696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67744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77180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3131840" y="4659982"/>
            <a:ext cx="0" cy="28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525005" y="4165203"/>
            <a:ext cx="397866" cy="484802"/>
            <a:chOff x="2712410" y="2955948"/>
            <a:chExt cx="397866" cy="484802"/>
          </a:xfrm>
        </p:grpSpPr>
        <p:sp>
          <p:nvSpPr>
            <p:cNvPr id="95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12410" y="3040640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85451" y="3740101"/>
            <a:ext cx="1295252" cy="919306"/>
            <a:chOff x="1685451" y="3740101"/>
            <a:chExt cx="1295252" cy="919306"/>
          </a:xfrm>
        </p:grpSpPr>
        <p:grpSp>
          <p:nvGrpSpPr>
            <p:cNvPr id="30" name="组合 29"/>
            <p:cNvGrpSpPr/>
            <p:nvPr/>
          </p:nvGrpSpPr>
          <p:grpSpPr>
            <a:xfrm>
              <a:off x="1685451" y="3740101"/>
              <a:ext cx="1295252" cy="549892"/>
              <a:chOff x="2178844" y="2497386"/>
              <a:chExt cx="1295252" cy="549892"/>
            </a:xfrm>
          </p:grpSpPr>
          <p:grpSp>
            <p:nvGrpSpPr>
              <p:cNvPr id="88" name="Group 84"/>
              <p:cNvGrpSpPr>
                <a:grpSpLocks/>
              </p:cNvGrpSpPr>
              <p:nvPr/>
            </p:nvGrpSpPr>
            <p:grpSpPr bwMode="auto">
              <a:xfrm>
                <a:off x="2178844" y="2497386"/>
                <a:ext cx="1028700" cy="520348"/>
                <a:chOff x="975" y="3098"/>
                <a:chExt cx="648" cy="693"/>
              </a:xfrm>
            </p:grpSpPr>
            <p:sp>
              <p:nvSpPr>
                <p:cNvPr id="89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1404" y="3123"/>
                  <a:ext cx="219" cy="29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364" y="3184"/>
                  <a:ext cx="10" cy="60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111" y="3098"/>
                  <a:ext cx="272" cy="22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>
                    <a:defRPr/>
                  </a:pPr>
                  <a:endParaRPr lang="zh-CN" altLang="en-US">
                    <a:solidFill>
                      <a:srgbClr val="073E87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92" name="Rectangle 71"/>
                <p:cNvSpPr>
                  <a:spLocks noChangeArrowheads="1"/>
                </p:cNvSpPr>
                <p:nvPr/>
              </p:nvSpPr>
              <p:spPr bwMode="auto">
                <a:xfrm>
                  <a:off x="975" y="3209"/>
                  <a:ext cx="225" cy="5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20000"/>
                    </a:spcBef>
                    <a:buClr>
                      <a:srgbClr val="5EAEFF"/>
                    </a:buClr>
                    <a:buSzPct val="75000"/>
                    <a:buFont typeface="Monotype Sorts"/>
                    <a:buNone/>
                  </a:pPr>
                  <a:r>
                    <a:rPr kumimoji="1" lang="en-US" altLang="zh-CN" sz="20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</p:grpSp>
          <p:sp>
            <p:nvSpPr>
              <p:cNvPr id="93" name="Rectangle 71"/>
              <p:cNvSpPr>
                <a:spLocks noChangeArrowheads="1"/>
              </p:cNvSpPr>
              <p:nvPr/>
            </p:nvSpPr>
            <p:spPr bwMode="auto">
              <a:xfrm>
                <a:off x="3116908" y="2640310"/>
                <a:ext cx="357188" cy="406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buFont typeface="Monotype Sorts"/>
                  <a:buNone/>
                </a:pPr>
                <a:r>
                  <a:rPr kumimoji="1" lang="en-US" altLang="zh-CN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2133409" y="4259297"/>
              <a:ext cx="3305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656606" y="4131032"/>
            <a:ext cx="397866" cy="520397"/>
            <a:chOff x="2771095" y="2955948"/>
            <a:chExt cx="397866" cy="520397"/>
          </a:xfrm>
        </p:grpSpPr>
        <p:sp>
          <p:nvSpPr>
            <p:cNvPr id="101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771095" y="3076235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61963" y="4131032"/>
            <a:ext cx="397866" cy="520397"/>
            <a:chOff x="2725533" y="2955948"/>
            <a:chExt cx="397866" cy="520397"/>
          </a:xfrm>
        </p:grpSpPr>
        <p:sp>
          <p:nvSpPr>
            <p:cNvPr id="104" name="Line 82"/>
            <p:cNvSpPr>
              <a:spLocks noChangeShapeType="1"/>
            </p:cNvSpPr>
            <p:nvPr/>
          </p:nvSpPr>
          <p:spPr bwMode="auto">
            <a:xfrm flipH="1" flipV="1">
              <a:off x="2944936" y="2955948"/>
              <a:ext cx="0" cy="179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725533" y="3076235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2" name="Rectangle 7"/>
          <p:cNvSpPr>
            <a:spLocks noChangeArrowheads="1"/>
          </p:cNvSpPr>
          <p:nvPr/>
        </p:nvSpPr>
        <p:spPr bwMode="auto">
          <a:xfrm>
            <a:off x="3849688" y="0"/>
            <a:ext cx="4754562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栈内符号串 </a:t>
            </a:r>
            <a:r>
              <a:rPr lang="en-US" altLang="zh-CN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+ </a:t>
            </a: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剩余输入 </a:t>
            </a:r>
            <a:r>
              <a:rPr lang="en-US" altLang="zh-CN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=“</a:t>
            </a:r>
            <a:r>
              <a:rPr lang="zh-CN" altLang="en-US" sz="20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规范句型”</a:t>
            </a:r>
          </a:p>
        </p:txBody>
      </p:sp>
      <p:sp>
        <p:nvSpPr>
          <p:cNvPr id="9" name="矩形 8"/>
          <p:cNvSpPr/>
          <p:nvPr/>
        </p:nvSpPr>
        <p:spPr>
          <a:xfrm>
            <a:off x="4139258" y="4803663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478784" y="4480086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570612" y="3880913"/>
            <a:ext cx="196898" cy="599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874405" y="3525108"/>
            <a:ext cx="288726" cy="339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47976" y="2643759"/>
            <a:ext cx="239925" cy="8481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4118620" y="1347615"/>
            <a:ext cx="288726" cy="12400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Line 36">
            <a:extLst>
              <a:ext uri="{FF2B5EF4-FFF2-40B4-BE49-F238E27FC236}">
                <a16:creationId xmlns:a16="http://schemas.microsoft.com/office/drawing/2014/main" id="{35392634-449B-46C6-AB9F-FEE23F0C5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4813300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Line 36">
            <a:extLst>
              <a:ext uri="{FF2B5EF4-FFF2-40B4-BE49-F238E27FC236}">
                <a16:creationId xmlns:a16="http://schemas.microsoft.com/office/drawing/2014/main" id="{208C5FF5-8552-42D6-8DDE-A563B952C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4515966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Line 36">
            <a:extLst>
              <a:ext uri="{FF2B5EF4-FFF2-40B4-BE49-F238E27FC236}">
                <a16:creationId xmlns:a16="http://schemas.microsoft.com/office/drawing/2014/main" id="{67C9CA70-FB87-480F-88EF-E13A74D0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3867894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Line 36">
            <a:extLst>
              <a:ext uri="{FF2B5EF4-FFF2-40B4-BE49-F238E27FC236}">
                <a16:creationId xmlns:a16="http://schemas.microsoft.com/office/drawing/2014/main" id="{CF520D9A-D50C-4FC7-B2ED-6937BD18C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3507854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Line 36">
            <a:extLst>
              <a:ext uri="{FF2B5EF4-FFF2-40B4-BE49-F238E27FC236}">
                <a16:creationId xmlns:a16="http://schemas.microsoft.com/office/drawing/2014/main" id="{4A18F0B7-CC83-4E2E-8182-B99C86B7C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2571750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36">
            <a:extLst>
              <a:ext uri="{FF2B5EF4-FFF2-40B4-BE49-F238E27FC236}">
                <a16:creationId xmlns:a16="http://schemas.microsoft.com/office/drawing/2014/main" id="{9D775F00-46A0-432F-863D-75E229947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1347614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Line 36">
            <a:extLst>
              <a:ext uri="{FF2B5EF4-FFF2-40B4-BE49-F238E27FC236}">
                <a16:creationId xmlns:a16="http://schemas.microsoft.com/office/drawing/2014/main" id="{C620822F-AF02-4429-B0F4-CEF8DF540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699542"/>
            <a:ext cx="5040312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112" grpId="0" animBg="1"/>
      <p:bldP spid="9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1">
            <a:extLst>
              <a:ext uri="{FF2B5EF4-FFF2-40B4-BE49-F238E27FC236}">
                <a16:creationId xmlns:a16="http://schemas.microsoft.com/office/drawing/2014/main" id="{401AE2CF-242B-4BA2-9DFE-A2BD9E9D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1" y="268289"/>
            <a:ext cx="6173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333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003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rgbClr val="FFFFFF"/>
                </a:solidFill>
                <a:latin typeface="Candara" panose="020E0502030303020204" pitchFamily="34" charset="0"/>
                <a:ea typeface="黑体" panose="0201060003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defTabSz="685800" eaLnBrk="1" hangingPunct="1">
              <a:defRPr/>
            </a:pP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LR(0)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7C00A89-36CA-4C1F-BE93-4ABC9F5943DA}"/>
              </a:ext>
            </a:extLst>
          </p:cNvPr>
          <p:cNvGrpSpPr/>
          <p:nvPr/>
        </p:nvGrpSpPr>
        <p:grpSpPr>
          <a:xfrm>
            <a:off x="751247" y="154454"/>
            <a:ext cx="7820200" cy="2128939"/>
            <a:chOff x="751247" y="154454"/>
            <a:chExt cx="7820200" cy="2128939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F86D88CC-9181-4B69-879D-F5F7EDA5F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913" y="1869230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内容占位符 2">
              <a:extLst>
                <a:ext uri="{FF2B5EF4-FFF2-40B4-BE49-F238E27FC236}">
                  <a16:creationId xmlns:a16="http://schemas.microsoft.com/office/drawing/2014/main" id="{F5F54623-8963-47D7-856F-0141D45427C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1247" y="1068101"/>
              <a:ext cx="1050926" cy="1215292"/>
            </a:xfrm>
            <a:prstGeom prst="rect">
              <a:avLst/>
            </a:prstGeom>
            <a:solidFill>
              <a:srgbClr val="F5C040">
                <a:lumMod val="60000"/>
                <a:lumOff val="40000"/>
              </a:srgbClr>
            </a:solidFill>
            <a:ln w="12700">
              <a:solidFill>
                <a:sysClr val="windowText" lastClr="000000"/>
              </a:solidFill>
            </a:ln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>
              <a:lvl1pPr marL="364058" indent="-36405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3200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768331" indent="-36405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933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1140855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67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667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94940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33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377381" indent="-304792" algn="l" defTabSz="1219170" rtl="0" eaLnBrk="1" latinLnBrk="0" hangingPunct="1">
                <a:spcBef>
                  <a:spcPts val="513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867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804090" indent="-304792" algn="l" defTabSz="1219170" rtl="0" eaLnBrk="1" latinLnBrk="0" hangingPunct="1">
                <a:spcBef>
                  <a:spcPts val="513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867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30799" indent="-304792" algn="l" defTabSz="1219170" rtl="0" eaLnBrk="1" latinLnBrk="0" hangingPunct="1">
                <a:spcBef>
                  <a:spcPts val="513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867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509" indent="-304792" algn="l" defTabSz="1219170" rtl="0" eaLnBrk="1" latinLnBrk="0" hangingPunct="1">
                <a:spcBef>
                  <a:spcPts val="513"/>
                </a:spcBef>
                <a:buClr>
                  <a:schemeClr val="accent1"/>
                </a:buClr>
                <a:buFont typeface="Symbol" panose="05050102010706020507" pitchFamily="18" charset="2"/>
                <a:buChar char="*"/>
                <a:defRPr sz="1867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base" latinLnBrk="0" hangingPunct="1">
                <a:lnSpc>
                  <a:spcPts val="15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① 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S'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</a:t>
              </a:r>
            </a:p>
            <a:p>
              <a:pPr marL="0" marR="0" lvl="0" indent="0" algn="l" defTabSz="685800" rtl="0" eaLnBrk="1" fontAlgn="base" latinLnBrk="0" hangingPunct="1">
                <a:lnSpc>
                  <a:spcPts val="15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② 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→v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</a:t>
              </a:r>
            </a:p>
            <a:p>
              <a:pPr marL="0" marR="0" lvl="0" indent="0" algn="l" defTabSz="685800" rtl="0" eaLnBrk="1" fontAlgn="base" latinLnBrk="0" hangingPunct="1">
                <a:lnSpc>
                  <a:spcPts val="15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③ 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,i      </a:t>
              </a:r>
            </a:p>
            <a:p>
              <a:pPr marL="0" marR="0" lvl="0" indent="0" algn="l" defTabSz="685800" rtl="0" eaLnBrk="1" fontAlgn="base" latinLnBrk="0" hangingPunct="1">
                <a:lnSpc>
                  <a:spcPts val="15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④ 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→i      </a:t>
              </a:r>
            </a:p>
            <a:p>
              <a:pPr marL="0" marR="0" lvl="0" indent="0" algn="l" defTabSz="685800" rtl="0" eaLnBrk="1" fontAlgn="base" latinLnBrk="0" hangingPunct="1">
                <a:lnSpc>
                  <a:spcPts val="15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⑤ </a:t>
              </a:r>
              <a:r>
                <a:rPr kumimoji="0" lang="en-US" altLang="zh-CN" sz="1350" b="1" i="1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→r</a:t>
              </a:r>
              <a:endPara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Line 9">
              <a:extLst>
                <a:ext uri="{FF2B5EF4-FFF2-40B4-BE49-F238E27FC236}">
                  <a16:creationId xmlns:a16="http://schemas.microsoft.com/office/drawing/2014/main" id="{A540E7C9-1297-4C85-BB09-495A24954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475" y="1443513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Text Box 2">
              <a:extLst>
                <a:ext uri="{FF2B5EF4-FFF2-40B4-BE49-F238E27FC236}">
                  <a16:creationId xmlns:a16="http://schemas.microsoft.com/office/drawing/2014/main" id="{F0038D7F-F001-4C6D-B8AA-DA2F2F363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190" y="952196"/>
              <a:ext cx="921314" cy="721736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S'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·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350" b="1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74" name="Text Box 13">
              <a:extLst>
                <a:ext uri="{FF2B5EF4-FFF2-40B4-BE49-F238E27FC236}">
                  <a16:creationId xmlns:a16="http://schemas.microsoft.com/office/drawing/2014/main" id="{6787582A-2CF3-4339-BB5A-8927C0FAC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9399" y="667180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Text Box 16">
              <a:extLst>
                <a:ext uri="{FF2B5EF4-FFF2-40B4-BE49-F238E27FC236}">
                  <a16:creationId xmlns:a16="http://schemas.microsoft.com/office/drawing/2014/main" id="{16FFA517-5230-42D2-8960-B08FA9C85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9375" y="1545919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Text Box 28">
              <a:extLst>
                <a:ext uri="{FF2B5EF4-FFF2-40B4-BE49-F238E27FC236}">
                  <a16:creationId xmlns:a16="http://schemas.microsoft.com/office/drawing/2014/main" id="{FDDA41EF-F585-47B3-BF8A-E9E4C6A8C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076" y="351815"/>
              <a:ext cx="38096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77" name="Text Box 30">
              <a:extLst>
                <a:ext uri="{FF2B5EF4-FFF2-40B4-BE49-F238E27FC236}">
                  <a16:creationId xmlns:a16="http://schemas.microsoft.com/office/drawing/2014/main" id="{45B2B45C-553C-4E2A-880F-D361D26C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285" y="1106751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F343896-E6B6-43AC-BB3A-C99006AF8D5C}"/>
                </a:ext>
              </a:extLst>
            </p:cNvPr>
            <p:cNvGrpSpPr/>
            <p:nvPr/>
          </p:nvGrpSpPr>
          <p:grpSpPr>
            <a:xfrm>
              <a:off x="3115909" y="1182759"/>
              <a:ext cx="439700" cy="328257"/>
              <a:chOff x="3115909" y="1182759"/>
              <a:chExt cx="439700" cy="328257"/>
            </a:xfrm>
          </p:grpSpPr>
          <p:sp>
            <p:nvSpPr>
              <p:cNvPr id="70" name="Line 6">
                <a:extLst>
                  <a:ext uri="{FF2B5EF4-FFF2-40B4-BE49-F238E27FC236}">
                    <a16:creationId xmlns:a16="http://schemas.microsoft.com/office/drawing/2014/main" id="{2A291C2B-FE01-4522-B466-FAB1DD615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5909" y="1502968"/>
                <a:ext cx="380962" cy="8048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37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Text Box 34">
                <a:extLst>
                  <a:ext uri="{FF2B5EF4-FFF2-40B4-BE49-F238E27FC236}">
                    <a16:creationId xmlns:a16="http://schemas.microsoft.com/office/drawing/2014/main" id="{69172D0A-0490-4CEA-A5A4-8114BFFBE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9" y="1182759"/>
                <a:ext cx="368120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marL="0" marR="0" lvl="0" indent="0" algn="l" defTabSz="914378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None/>
                  <a:tabLst/>
                  <a:defRPr/>
                </a:pPr>
                <a:r>
                  <a:rPr kumimoji="0" lang="en-US" altLang="zh-CN" sz="13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EFF62E1-6071-4BB7-AB33-7D99C18771C2}"/>
                </a:ext>
              </a:extLst>
            </p:cNvPr>
            <p:cNvGrpSpPr/>
            <p:nvPr/>
          </p:nvGrpSpPr>
          <p:grpSpPr>
            <a:xfrm>
              <a:off x="3155775" y="684859"/>
              <a:ext cx="1076552" cy="470095"/>
              <a:chOff x="3155775" y="684859"/>
              <a:chExt cx="1076552" cy="470095"/>
            </a:xfrm>
          </p:grpSpPr>
          <p:sp>
            <p:nvSpPr>
              <p:cNvPr id="69" name="Line 3">
                <a:extLst>
                  <a:ext uri="{FF2B5EF4-FFF2-40B4-BE49-F238E27FC236}">
                    <a16:creationId xmlns:a16="http://schemas.microsoft.com/office/drawing/2014/main" id="{1D8A22FC-217E-4A2D-BD65-70F4FABAC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5775" y="1006049"/>
                <a:ext cx="273682" cy="8048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37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4">
                <a:extLst>
                  <a:ext uri="{FF2B5EF4-FFF2-40B4-BE49-F238E27FC236}">
                    <a16:creationId xmlns:a16="http://schemas.microsoft.com/office/drawing/2014/main" id="{021ACDD1-614E-4F0C-96B3-D12A2A0EF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918" y="684859"/>
                <a:ext cx="380962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>
                    <a:solidFill>
                      <a:schemeClr val="tx2"/>
                    </a:solidFill>
                    <a:latin typeface="Candara" panose="020E0502030303020204" pitchFamily="34" charset="0"/>
                  </a:defRPr>
                </a:lvl9pPr>
              </a:lstStyle>
              <a:p>
                <a:pPr marL="0" marR="0" lvl="0" indent="0" algn="l" defTabSz="914378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Symbol" panose="05050102010706020507" pitchFamily="18" charset="2"/>
                  <a:buNone/>
                  <a:tabLst/>
                  <a:defRPr/>
                </a:pPr>
                <a:r>
                  <a:rPr kumimoji="0" lang="en-US" altLang="zh-CN" sz="135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79" name="Rectangle 4">
                <a:extLst>
                  <a:ext uri="{FF2B5EF4-FFF2-40B4-BE49-F238E27FC236}">
                    <a16:creationId xmlns:a16="http://schemas.microsoft.com/office/drawing/2014/main" id="{1AD43B8E-5005-485A-B594-F494DA851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251" y="689303"/>
                <a:ext cx="760076" cy="465651"/>
              </a:xfrm>
              <a:prstGeom prst="rect">
                <a:avLst/>
              </a:prstGeom>
              <a:solidFill>
                <a:srgbClr val="4584D3">
                  <a:lumMod val="40000"/>
                  <a:lumOff val="60000"/>
                </a:srgbClr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lIns="92075" tIns="46038" rIns="92075" bIns="46038"/>
              <a:lstStyle/>
              <a:p>
                <a:pPr marL="609585" marR="0" lvl="0" indent="-609585" algn="l" defTabSz="91437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73E87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en-US" altLang="zh-CN" sz="13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r>
                  <a:rPr kumimoji="1" lang="en-US" altLang="zh-CN" sz="1350" b="1" i="1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1</a:t>
                </a:r>
                <a:r>
                  <a:rPr kumimoji="1" lang="en-US" altLang="zh-CN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:</a:t>
                </a:r>
              </a:p>
              <a:p>
                <a:pPr marL="609585" marR="0" lvl="0" indent="-609585" algn="l" defTabSz="914378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73E87"/>
                  </a:buClr>
                  <a:buSzPct val="75000"/>
                  <a:buFontTx/>
                  <a:buNone/>
                  <a:tabLst/>
                  <a:defRPr/>
                </a:pPr>
                <a:r>
                  <a:rPr kumimoji="1" lang="en-US" altLang="zh-CN" sz="13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</a:t>
                </a:r>
                <a:r>
                  <a:rPr kumimoji="0" lang="en-US" altLang="zh-CN" sz="13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' </a:t>
                </a:r>
                <a:r>
                  <a:rPr kumimoji="1" lang="en-US" altLang="zh-CN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→</a:t>
                </a:r>
                <a:r>
                  <a:rPr kumimoji="1" lang="en-US" altLang="zh-CN" sz="13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</a:t>
                </a:r>
                <a:r>
                  <a:rPr kumimoji="0" lang="en-US" altLang="zh-CN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endParaRPr kumimoji="1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81" name="Text Box 8">
              <a:extLst>
                <a:ext uri="{FF2B5EF4-FFF2-40B4-BE49-F238E27FC236}">
                  <a16:creationId xmlns:a16="http://schemas.microsoft.com/office/drawing/2014/main" id="{2CF1A90C-E0D8-448F-B48D-028D96B37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1522" y="1663447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·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0FF208A9-8D3B-4363-9FFC-82F0BB48A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2043" y="95994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306A3492-9BDD-47CA-9425-520A92960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9399" y="1123580"/>
              <a:ext cx="3047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9">
              <a:extLst>
                <a:ext uri="{FF2B5EF4-FFF2-40B4-BE49-F238E27FC236}">
                  <a16:creationId xmlns:a16="http://schemas.microsoft.com/office/drawing/2014/main" id="{F039D860-9A5B-4AC3-8250-5282A2457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2043" y="141634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Text Box 8">
              <a:extLst>
                <a:ext uri="{FF2B5EF4-FFF2-40B4-BE49-F238E27FC236}">
                  <a16:creationId xmlns:a16="http://schemas.microsoft.com/office/drawing/2014/main" id="{292D7A27-29EE-4CA5-AE43-95F8C499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4347" y="1199925"/>
              <a:ext cx="949462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·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</a:p>
          </p:txBody>
        </p:sp>
        <p:sp>
          <p:nvSpPr>
            <p:cNvPr id="87" name="Line 9">
              <a:extLst>
                <a:ext uri="{FF2B5EF4-FFF2-40B4-BE49-F238E27FC236}">
                  <a16:creationId xmlns:a16="http://schemas.microsoft.com/office/drawing/2014/main" id="{E43EA3FC-F25B-4ED4-A7D4-9BAF845A6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33" y="628463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Text Box 8">
              <a:extLst>
                <a:ext uri="{FF2B5EF4-FFF2-40B4-BE49-F238E27FC236}">
                  <a16:creationId xmlns:a16="http://schemas.microsoft.com/office/drawing/2014/main" id="{A4FEB727-BF3F-478D-BF9B-054F62878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915" y="154454"/>
              <a:ext cx="1112532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16">
              <a:extLst>
                <a:ext uri="{FF2B5EF4-FFF2-40B4-BE49-F238E27FC236}">
                  <a16:creationId xmlns:a16="http://schemas.microsoft.com/office/drawing/2014/main" id="{26C20763-F7BB-4FFD-9513-F99649BA0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733" y="731692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90" name="Text Box 8">
              <a:extLst>
                <a:ext uri="{FF2B5EF4-FFF2-40B4-BE49-F238E27FC236}">
                  <a16:creationId xmlns:a16="http://schemas.microsoft.com/office/drawing/2014/main" id="{98C37C92-24D8-4D6C-8741-AA327A88A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617" y="725711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·</a:t>
              </a:r>
              <a:endParaRPr kumimoji="0" lang="en-US" altLang="zh-CN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E7FE5393-AD52-48E8-8733-E07F69332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75404" y="1023317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Text Box 16">
              <a:extLst>
                <a:ext uri="{FF2B5EF4-FFF2-40B4-BE49-F238E27FC236}">
                  <a16:creationId xmlns:a16="http://schemas.microsoft.com/office/drawing/2014/main" id="{C620ACD1-6212-4BD4-9757-DFE35117C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2065" y="1194814"/>
              <a:ext cx="304769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Symbol" panose="05050102010706020507" pitchFamily="18" charset="2"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Text Box 8">
              <a:extLst>
                <a:ext uri="{FF2B5EF4-FFF2-40B4-BE49-F238E27FC236}">
                  <a16:creationId xmlns:a16="http://schemas.microsoft.com/office/drawing/2014/main" id="{7BE8981B-2EB5-4B48-B40B-65F6F25D5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9759" y="1310021"/>
              <a:ext cx="914253" cy="492955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</a:p>
          </p:txBody>
        </p:sp>
        <p:sp>
          <p:nvSpPr>
            <p:cNvPr id="95" name="Line 9">
              <a:extLst>
                <a:ext uri="{FF2B5EF4-FFF2-40B4-BE49-F238E27FC236}">
                  <a16:creationId xmlns:a16="http://schemas.microsoft.com/office/drawing/2014/main" id="{079D73B6-C5DA-42D3-866E-8FA9780A4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9603" y="1518125"/>
              <a:ext cx="352304" cy="351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37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Text Box 8">
              <a:extLst>
                <a:ext uri="{FF2B5EF4-FFF2-40B4-BE49-F238E27FC236}">
                  <a16:creationId xmlns:a16="http://schemas.microsoft.com/office/drawing/2014/main" id="{D275D6E0-674C-4CBF-9665-F4266E0EF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274" y="851141"/>
              <a:ext cx="1052565" cy="714042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</a:p>
          </p:txBody>
        </p:sp>
        <p:sp>
          <p:nvSpPr>
            <p:cNvPr id="83" name="Text Box 8">
              <a:extLst>
                <a:ext uri="{FF2B5EF4-FFF2-40B4-BE49-F238E27FC236}">
                  <a16:creationId xmlns:a16="http://schemas.microsoft.com/office/drawing/2014/main" id="{D7BA73DC-CA59-4F86-932D-E5135B7F9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4348" y="395830"/>
              <a:ext cx="1070500" cy="714042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            </a:t>
              </a:r>
            </a:p>
          </p:txBody>
        </p:sp>
        <p:sp>
          <p:nvSpPr>
            <p:cNvPr id="105" name="Text Box 8">
              <a:extLst>
                <a:ext uri="{FF2B5EF4-FFF2-40B4-BE49-F238E27FC236}">
                  <a16:creationId xmlns:a16="http://schemas.microsoft.com/office/drawing/2014/main" id="{233796B5-4B6A-48E9-8066-9E8CC3B1B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806" y="1199924"/>
              <a:ext cx="993809" cy="935128"/>
            </a:xfrm>
            <a:prstGeom prst="rect">
              <a:avLst/>
            </a:prstGeom>
            <a:solidFill>
              <a:srgbClr val="4584D3">
                <a:lumMod val="40000"/>
                <a:lumOff val="60000"/>
              </a:srgbClr>
            </a:solidFill>
            <a:ln w="127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ts val="1350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FontTx/>
                <a:buNone/>
                <a:tabLst/>
                <a:defRPr/>
              </a:pPr>
              <a:r>
                <a:rPr kumimoji="1" lang="en-US" altLang="zh-CN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</a:p>
            <a:p>
              <a:pPr marL="0" marR="0" lvl="0" indent="0" algn="l" defTabSz="685800" rtl="0" eaLnBrk="1" fontAlgn="base" latinLnBrk="0" hangingPunct="1">
                <a:lnSpc>
                  <a:spcPts val="135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  <a:r>
                <a:rPr kumimoji="0" lang="en-US" altLang="zh-CN" sz="135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· </a:t>
              </a:r>
              <a:r>
                <a:rPr kumimoji="0" lang="en-US" altLang="zh-CN" sz="13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</a:p>
          </p:txBody>
        </p:sp>
      </p:grpSp>
      <p:graphicFrame>
        <p:nvGraphicFramePr>
          <p:cNvPr id="52" name="Group 18">
            <a:extLst>
              <a:ext uri="{FF2B5EF4-FFF2-40B4-BE49-F238E27FC236}">
                <a16:creationId xmlns:a16="http://schemas.microsoft.com/office/drawing/2014/main" id="{5C9C9839-F95E-4984-9072-4ABE1E63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81883"/>
              </p:ext>
            </p:extLst>
          </p:nvPr>
        </p:nvGraphicFramePr>
        <p:xfrm>
          <a:off x="2166190" y="2223307"/>
          <a:ext cx="5488630" cy="2834472"/>
        </p:xfrm>
        <a:graphic>
          <a:graphicData uri="http://schemas.openxmlformats.org/drawingml/2006/table">
            <a:tbl>
              <a:tblPr/>
              <a:tblGrid>
                <a:gridCol w="52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2" marR="91442" marT="34283" marB="342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11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: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,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I</a:t>
                      </a:r>
                      <a:endParaRPr kumimoji="0" lang="zh-CN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1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6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AFEA89DA-E660-4D78-A50A-1DEE9390BE2D}"/>
              </a:ext>
            </a:extLst>
          </p:cNvPr>
          <p:cNvSpPr txBox="1"/>
          <p:nvPr/>
        </p:nvSpPr>
        <p:spPr>
          <a:xfrm>
            <a:off x="5932573" y="2706115"/>
            <a:ext cx="4002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D2D0A05-DA20-4C61-957A-12FC43E193C9}"/>
              </a:ext>
            </a:extLst>
          </p:cNvPr>
          <p:cNvSpPr txBox="1"/>
          <p:nvPr/>
        </p:nvSpPr>
        <p:spPr>
          <a:xfrm>
            <a:off x="2626847" y="2706115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s2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A39056F-ECD3-4D9A-93A8-17E0A3FE7489}"/>
              </a:ext>
            </a:extLst>
          </p:cNvPr>
          <p:cNvSpPr txBox="1"/>
          <p:nvPr/>
        </p:nvSpPr>
        <p:spPr>
          <a:xfrm>
            <a:off x="5257523" y="2899817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acc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2272BE7-59AA-4022-AC03-2220C1D14345}"/>
              </a:ext>
            </a:extLst>
          </p:cNvPr>
          <p:cNvSpPr txBox="1"/>
          <p:nvPr/>
        </p:nvSpPr>
        <p:spPr>
          <a:xfrm>
            <a:off x="6379787" y="3161426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849CFFF-1B34-442A-98DE-E59EB564D6F8}"/>
              </a:ext>
            </a:extLst>
          </p:cNvPr>
          <p:cNvSpPr txBox="1"/>
          <p:nvPr/>
        </p:nvSpPr>
        <p:spPr>
          <a:xfrm>
            <a:off x="4195707" y="3161425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s4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8243FA0-FFF2-4E7D-8D4F-C829DC5BA8CF}"/>
              </a:ext>
            </a:extLst>
          </p:cNvPr>
          <p:cNvSpPr txBox="1"/>
          <p:nvPr/>
        </p:nvSpPr>
        <p:spPr>
          <a:xfrm>
            <a:off x="3130671" y="3364239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s5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1DC01E8-0928-462A-8ADB-27A2B57AD4FD}"/>
              </a:ext>
            </a:extLst>
          </p:cNvPr>
          <p:cNvSpPr txBox="1"/>
          <p:nvPr/>
        </p:nvSpPr>
        <p:spPr>
          <a:xfrm>
            <a:off x="3634575" y="3359134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s6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8EABE9B-3DD5-4F65-82FB-5A3457CF57FF}"/>
              </a:ext>
            </a:extLst>
          </p:cNvPr>
          <p:cNvSpPr txBox="1"/>
          <p:nvPr/>
        </p:nvSpPr>
        <p:spPr>
          <a:xfrm>
            <a:off x="2791740" y="3620337"/>
            <a:ext cx="5069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r4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r4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r4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r4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r4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r4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8CC1151-84C2-4275-AAFB-2DD29620AD0A}"/>
              </a:ext>
            </a:extLst>
          </p:cNvPr>
          <p:cNvSpPr txBox="1"/>
          <p:nvPr/>
        </p:nvSpPr>
        <p:spPr>
          <a:xfrm>
            <a:off x="7061076" y="3867894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noProof="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7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446B949-FBFC-4544-AE7D-093E6E94AC0F}"/>
              </a:ext>
            </a:extLst>
          </p:cNvPr>
          <p:cNvSpPr txBox="1"/>
          <p:nvPr/>
        </p:nvSpPr>
        <p:spPr>
          <a:xfrm>
            <a:off x="4734272" y="3858259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s8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ECE6230-25E9-4B05-BEB2-4C2410EBD98F}"/>
              </a:ext>
            </a:extLst>
          </p:cNvPr>
          <p:cNvSpPr txBox="1"/>
          <p:nvPr/>
        </p:nvSpPr>
        <p:spPr>
          <a:xfrm>
            <a:off x="4158208" y="4089293"/>
            <a:ext cx="629816" cy="2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s9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4FC1841-FFC6-4804-98BA-AB3411F76ECA}"/>
              </a:ext>
            </a:extLst>
          </p:cNvPr>
          <p:cNvSpPr txBox="1"/>
          <p:nvPr/>
        </p:nvSpPr>
        <p:spPr>
          <a:xfrm>
            <a:off x="2815023" y="4326364"/>
            <a:ext cx="5069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r2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r2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r2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r2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r2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r2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A5FB3AE-CA7D-4729-B39A-A98D9FCBB0B1}"/>
              </a:ext>
            </a:extLst>
          </p:cNvPr>
          <p:cNvSpPr txBox="1"/>
          <p:nvPr/>
        </p:nvSpPr>
        <p:spPr>
          <a:xfrm>
            <a:off x="2815023" y="4587974"/>
            <a:ext cx="5069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r5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r5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r5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r5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r5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r5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7550078-861D-452E-97E5-F03F27DCF8A9}"/>
              </a:ext>
            </a:extLst>
          </p:cNvPr>
          <p:cNvSpPr txBox="1"/>
          <p:nvPr/>
        </p:nvSpPr>
        <p:spPr>
          <a:xfrm>
            <a:off x="2815023" y="4803998"/>
            <a:ext cx="50693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r3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r3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r3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r3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r3</a:t>
            </a:r>
            <a:r>
              <a:rPr kumimoji="1" lang="en-US" altLang="zh-CN" sz="11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</a:t>
            </a:r>
            <a:r>
              <a:rPr kumimoji="1" lang="en-US" altLang="zh-CN" sz="1100" b="1" dirty="0" err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r3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  <p:bldP spid="58" grpId="0"/>
      <p:bldP spid="62" grpId="0"/>
      <p:bldP spid="73" grpId="0"/>
      <p:bldP spid="96" grpId="0"/>
      <p:bldP spid="97" grpId="0"/>
      <p:bldP spid="111" grpId="0"/>
      <p:bldP spid="112" grpId="0"/>
      <p:bldP spid="113" grpId="0"/>
      <p:bldP spid="114" grpId="0"/>
      <p:bldP spid="115" grpId="0"/>
      <p:bldP spid="1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498" name="内容占位符 2">
                <a:extLst>
                  <a:ext uri="{FF2B5EF4-FFF2-40B4-BE49-F238E27FC236}">
                    <a16:creationId xmlns:a16="http://schemas.microsoft.com/office/drawing/2014/main" id="{04298EE8-E1FA-4958-BA76-9237E4422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50" y="857251"/>
                <a:ext cx="5031549" cy="3605147"/>
              </a:xfrm>
            </p:spPr>
            <p:txBody>
              <a:bodyPr/>
              <a:lstStyle/>
              <a:p>
                <a:pPr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solidFill>
                      <a:prstClr val="black"/>
                    </a:solidFill>
                    <a:ea typeface="楷体" pitchFamily="49" charset="-122"/>
                  </a:rPr>
                  <a:t>CLOSURE ({</a:t>
                </a:r>
                <a:r>
                  <a:rPr lang="en-US" altLang="zh-CN" sz="1800" b="1" dirty="0">
                    <a:solidFill>
                      <a:srgbClr val="0000FF"/>
                    </a:solidFill>
                    <a:ea typeface="楷体" pitchFamily="49" charset="-122"/>
                  </a:rPr>
                  <a:t>[</a:t>
                </a:r>
                <a:r>
                  <a:rPr lang="zh-CN" altLang="en-US" sz="1800" b="1" dirty="0">
                    <a:solidFill>
                      <a:srgbClr val="0000FF"/>
                    </a:solidFill>
                    <a:ea typeface="楷体" pitchFamily="49" charset="-122"/>
                  </a:rPr>
                  <a:t> 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楷体" pitchFamily="49" charset="-122"/>
                  </a:rPr>
                  <a:t>S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楷体_GB2312"/>
                    <a:cs typeface="楷体_GB2312"/>
                  </a:rPr>
                  <a:t>'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→ </a:t>
                </a:r>
                <a:r>
                  <a:rPr lang="en-US" altLang="zh-CN" sz="18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·</a:t>
                </a:r>
                <a:r>
                  <a:rPr lang="en-US" altLang="zh-CN" sz="18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zh-CN" altLang="en-US" sz="1800" b="1" i="1" dirty="0">
                    <a:solidFill>
                      <a:srgbClr val="0000FF"/>
                    </a:solidFill>
                    <a:ea typeface="楷体_GB2312"/>
                    <a:cs typeface="楷体_GB2312"/>
                  </a:rPr>
                  <a:t> </a:t>
                </a:r>
                <a:r>
                  <a:rPr lang="en-US" altLang="zh-CN" sz="1800" b="1" dirty="0">
                    <a:solidFill>
                      <a:srgbClr val="0000FF"/>
                    </a:solidFill>
                    <a:ea typeface="楷体" pitchFamily="49" charset="-122"/>
                  </a:rPr>
                  <a:t>]</a:t>
                </a:r>
                <a:r>
                  <a:rPr lang="en-US" altLang="zh-CN" sz="1800" b="1" dirty="0">
                    <a:solidFill>
                      <a:prstClr val="black"/>
                    </a:solidFill>
                    <a:ea typeface="楷体" pitchFamily="49" charset="-122"/>
                  </a:rPr>
                  <a:t> } )→</a:t>
                </a:r>
                <a:r>
                  <a:rPr lang="en-US" altLang="zh-CN" sz="1800" b="1" i="1" dirty="0">
                    <a:solidFill>
                      <a:prstClr val="black"/>
                    </a:solidFill>
                    <a:ea typeface="楷体" pitchFamily="49" charset="-122"/>
                  </a:rPr>
                  <a:t>C</a:t>
                </a:r>
              </a:p>
              <a:p>
                <a:pPr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each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itchFamily="49" charset="-122"/>
                  </a:rPr>
                  <a:t> I</a:t>
                </a:r>
                <a:r>
                  <a:rPr lang="en-US" altLang="zh-CN" sz="1800" b="1" i="1" baseline="-25000" dirty="0">
                    <a:solidFill>
                      <a:schemeClr val="tx1"/>
                    </a:solidFill>
                    <a:cs typeface="楷体_GB2312" pitchFamily="49" charset="-122"/>
                  </a:rPr>
                  <a:t>i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zh-CN" altLang="en-US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</a:t>
                </a:r>
                <a:endParaRPr lang="en-US" altLang="zh-CN" sz="1800" b="1" dirty="0">
                  <a:solidFill>
                    <a:schemeClr val="tx1"/>
                  </a:solidFill>
                  <a:cs typeface="楷体_GB2312" pitchFamily="49" charset="-12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i="1" dirty="0">
                    <a:solidFill>
                      <a:srgbClr val="2D83F4"/>
                    </a:solidFill>
                    <a:cs typeface="楷体_GB2312" pitchFamily="49" charset="-122"/>
                  </a:rPr>
                  <a:t>if 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itchFamily="49" charset="-122"/>
                  </a:rPr>
                  <a:t>A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→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itchFamily="49" charset="-122"/>
                  </a:rPr>
                  <a:t>α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·a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itchFamily="49" charset="-122"/>
                  </a:rPr>
                  <a:t>β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∈</a:t>
                </a:r>
                <a:r>
                  <a:rPr lang="en-US" altLang="zh-CN" sz="1800" b="1" i="1" dirty="0">
                    <a:solidFill>
                      <a:schemeClr val="tx1"/>
                    </a:solidFill>
                    <a:cs typeface="楷体_GB2312" pitchFamily="49" charset="-122"/>
                  </a:rPr>
                  <a:t>I</a:t>
                </a:r>
                <a:r>
                  <a:rPr lang="en-US" altLang="zh-CN" sz="1800" b="1" i="1" baseline="-25000" dirty="0">
                    <a:solidFill>
                      <a:schemeClr val="tx1"/>
                    </a:solidFill>
                    <a:cs typeface="楷体_GB2312" pitchFamily="49" charset="-122"/>
                  </a:rPr>
                  <a:t>i</a:t>
                </a:r>
                <a:r>
                  <a:rPr lang="zh-CN" altLang="en-US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 ：</a:t>
                </a:r>
                <a:endParaRPr lang="en-US" altLang="zh-CN" sz="1800" b="1" dirty="0">
                  <a:solidFill>
                    <a:schemeClr val="tx1"/>
                  </a:solidFill>
                  <a:cs typeface="楷体_GB2312" pitchFamily="49" charset="-12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i="1" dirty="0">
                    <a:solidFill>
                      <a:srgbClr val="2D83F4"/>
                    </a:solidFill>
                    <a:ea typeface="楷体_GB2312" pitchFamily="49" charset="-122"/>
                  </a:rPr>
                  <a:t>if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itchFamily="49" charset="-122"/>
                  </a:rPr>
                  <a:t>A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楷体_GB2312" pitchFamily="49" charset="-122"/>
                  </a:rPr>
                  <a:t>→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itchFamily="49" charset="-122"/>
                  </a:rPr>
                  <a:t>α</a:t>
                </a:r>
                <a:r>
                  <a:rPr lang="en-US" altLang="zh-CN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·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itchFamily="49" charset="-122"/>
                  </a:rPr>
                  <a:t>Bβ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楷体_GB2312" pitchFamily="49" charset="-122"/>
                  </a:rPr>
                  <a:t>∈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sz="1800" b="1" i="1" baseline="-25000" dirty="0">
                    <a:solidFill>
                      <a:schemeClr val="tx1"/>
                    </a:solidFill>
                    <a:ea typeface="楷体_GB2312" pitchFamily="49" charset="-122"/>
                  </a:rPr>
                  <a:t>i</a:t>
                </a:r>
                <a:r>
                  <a:rPr lang="zh-CN" altLang="en-US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 ：</a:t>
                </a:r>
                <a:endParaRPr lang="en-US" altLang="zh-CN" sz="1800" b="1" dirty="0">
                  <a:solidFill>
                    <a:schemeClr val="tx1"/>
                  </a:solidFill>
                  <a:ea typeface="楷体_GB2312" pitchFamily="49" charset="-12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1800" b="1" i="1" dirty="0">
                    <a:solidFill>
                      <a:srgbClr val="2D83F4"/>
                    </a:solidFill>
                  </a:rPr>
                  <a:t>if</a:t>
                </a:r>
                <a:r>
                  <a:rPr lang="en-US" altLang="zh-CN" sz="1800" b="1" dirty="0">
                    <a:solidFill>
                      <a:srgbClr val="2D83F4"/>
                    </a:solidFill>
                  </a:rPr>
                  <a:t> </a:t>
                </a:r>
                <a:r>
                  <a:rPr lang="en-US" altLang="zh-CN" sz="1800" b="1" i="1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1800" b="1" dirty="0">
                    <a:solidFill>
                      <a:schemeClr val="tx1"/>
                    </a:solidFill>
                  </a:rPr>
                  <a:t>→</a:t>
                </a:r>
                <a:r>
                  <a:rPr lang="en-US" altLang="zh-CN" sz="1800" b="1" i="1" dirty="0">
                    <a:solidFill>
                      <a:schemeClr val="tx1"/>
                    </a:solidFill>
                  </a:rPr>
                  <a:t>α</a:t>
                </a:r>
                <a:r>
                  <a:rPr lang="en-US" altLang="zh-CN" sz="1800" b="1" dirty="0">
                    <a:solidFill>
                      <a:schemeClr val="tx1"/>
                    </a:solidFill>
                  </a:rPr>
                  <a:t>·∈</a:t>
                </a:r>
                <a:r>
                  <a:rPr lang="en-US" altLang="zh-CN" sz="1800" b="1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1800" b="1" i="1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800" b="1" dirty="0">
                    <a:solidFill>
                      <a:schemeClr val="tx1"/>
                    </a:solidFill>
                    <a:cs typeface="楷体_GB2312" pitchFamily="49" charset="-122"/>
                  </a:rPr>
                  <a:t> ：</a:t>
                </a:r>
                <a:endParaRPr lang="en-US" altLang="zh-CN" sz="1800" b="1" dirty="0">
                  <a:solidFill>
                    <a:schemeClr val="tx1"/>
                  </a:solidFill>
                  <a:cs typeface="楷体_GB2312" pitchFamily="49" charset="-122"/>
                </a:endParaRPr>
              </a:p>
              <a:p>
                <a:pPr marL="204788" indent="-204788" eaLnBrk="1" hangingPunct="1">
                  <a:lnSpc>
                    <a:spcPts val="2475"/>
                  </a:lnSpc>
                  <a:buClr>
                    <a:prstClr val="black"/>
                  </a:buClr>
                  <a:buFont typeface="Wingdings" panose="05000000000000000000" pitchFamily="2" charset="2"/>
                  <a:buChar char="Ø"/>
                </a:pPr>
                <a:endParaRPr lang="en-US" altLang="zh-CN" sz="1875" b="1" dirty="0">
                  <a:solidFill>
                    <a:prstClr val="black"/>
                  </a:solidFill>
                </a:endParaRPr>
              </a:p>
              <a:p>
                <a:pPr marL="204788" indent="-204788" eaLnBrk="1" hangingPunct="1">
                  <a:lnSpc>
                    <a:spcPts val="2475"/>
                  </a:lnSpc>
                  <a:buClr>
                    <a:prstClr val="black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1875" b="1" dirty="0">
                    <a:solidFill>
                      <a:prstClr val="black"/>
                    </a:solidFill>
                  </a:rPr>
                  <a:t>没有定义的所有条目都设置为</a:t>
                </a:r>
                <a:r>
                  <a:rPr lang="en-US" altLang="zh-CN" sz="1875" b="1" dirty="0">
                    <a:solidFill>
                      <a:prstClr val="black"/>
                    </a:solidFill>
                  </a:rPr>
                  <a:t>“</a:t>
                </a:r>
                <a:r>
                  <a:rPr lang="en-US" altLang="zh-CN" sz="1875" b="1" i="1" dirty="0">
                    <a:solidFill>
                      <a:prstClr val="black"/>
                    </a:solidFill>
                  </a:rPr>
                  <a:t>error</a:t>
                </a:r>
                <a:r>
                  <a:rPr lang="en-US" altLang="zh-CN" sz="1875" b="1" dirty="0">
                    <a:solidFill>
                      <a:prstClr val="black"/>
                    </a:solidFill>
                  </a:rPr>
                  <a:t>”</a:t>
                </a:r>
                <a:endParaRPr lang="en-US" altLang="zh-CN" sz="1875" b="1" dirty="0">
                  <a:solidFill>
                    <a:prstClr val="black"/>
                  </a:solidFill>
                  <a:ea typeface="楷体_GB2312"/>
                  <a:cs typeface="楷体_GB2312"/>
                </a:endParaRPr>
              </a:p>
              <a:p>
                <a:pPr lvl="1" eaLnBrk="1" hangingPunct="1">
                  <a:lnSpc>
                    <a:spcPts val="33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106498" name="内容占位符 2">
                <a:extLst>
                  <a:ext uri="{FF2B5EF4-FFF2-40B4-BE49-F238E27FC236}">
                    <a16:creationId xmlns:a16="http://schemas.microsoft.com/office/drawing/2014/main" id="{04298EE8-E1FA-4958-BA76-9237E4422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857251"/>
                <a:ext cx="5031549" cy="3605147"/>
              </a:xfrm>
              <a:blipFill>
                <a:blip r:embed="rId3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499" name="标题 1">
            <a:extLst>
              <a:ext uri="{FF2B5EF4-FFF2-40B4-BE49-F238E27FC236}">
                <a16:creationId xmlns:a16="http://schemas.microsoft.com/office/drawing/2014/main" id="{8C5D7F7F-4D27-49B5-AAC3-219D392A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68289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 dirty="0">
                <a:solidFill>
                  <a:schemeClr val="tx1"/>
                </a:solidFill>
              </a:rPr>
              <a:t>LR</a:t>
            </a:r>
            <a:r>
              <a:rPr lang="en-US" altLang="zh-CN" sz="3000" dirty="0">
                <a:solidFill>
                  <a:schemeClr val="tx1"/>
                </a:solidFill>
              </a:rPr>
              <a:t>(0)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分析表构造方法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A5D1A4-B50C-46BC-83AE-282B8A490C76}"/>
              </a:ext>
            </a:extLst>
          </p:cNvPr>
          <p:cNvSpPr/>
          <p:nvPr/>
        </p:nvSpPr>
        <p:spPr>
          <a:xfrm>
            <a:off x="4016450" y="957064"/>
            <a:ext cx="218521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C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：自动机状态集合</a:t>
            </a:r>
            <a:endParaRPr lang="zh-CN" altLang="en-US" sz="105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26C7259-C59B-416B-B93C-49255818D529}"/>
              </a:ext>
            </a:extLst>
          </p:cNvPr>
          <p:cNvSpPr/>
          <p:nvPr/>
        </p:nvSpPr>
        <p:spPr>
          <a:xfrm>
            <a:off x="2302122" y="2881203"/>
            <a:ext cx="111919" cy="33251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8">
              <a:defRPr/>
            </a:pPr>
            <a:endParaRPr lang="zh-CN" altLang="en-US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149313-05DE-4309-A684-4772E40A34A4}"/>
              </a:ext>
            </a:extLst>
          </p:cNvPr>
          <p:cNvSpPr/>
          <p:nvPr/>
        </p:nvSpPr>
        <p:spPr>
          <a:xfrm>
            <a:off x="2434405" y="2737717"/>
            <a:ext cx="227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 A 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S'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S'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· ∈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 A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≠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S' </a:t>
            </a:r>
            <a:endParaRPr lang="zh-CN" altLang="en-US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8662A6-B1B0-41D8-9E9C-049D838E2E80}"/>
              </a:ext>
            </a:extLst>
          </p:cNvPr>
          <p:cNvSpPr/>
          <p:nvPr/>
        </p:nvSpPr>
        <p:spPr>
          <a:xfrm>
            <a:off x="2434406" y="1799588"/>
            <a:ext cx="4568256" cy="471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lnSpc>
                <a:spcPts val="3300"/>
              </a:lnSpc>
              <a:spcBef>
                <a:spcPct val="20000"/>
              </a:spcBef>
              <a:buClr>
                <a:prstClr val="black"/>
              </a:buClr>
              <a:buSzPct val="100000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令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j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GOTO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zh-CN" altLang="en-US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, a );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ACTION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, a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=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s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j</a:t>
            </a:r>
            <a:r>
              <a:rPr lang="en-US" altLang="zh-CN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楷体_GB2312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A370AF-3939-47ED-B07E-A883014F122C}"/>
              </a:ext>
            </a:extLst>
          </p:cNvPr>
          <p:cNvSpPr/>
          <p:nvPr/>
        </p:nvSpPr>
        <p:spPr>
          <a:xfrm>
            <a:off x="4637199" y="2737716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ACTION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acc</a:t>
            </a:r>
            <a:endParaRPr lang="zh-CN" altLang="en-US" sz="105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E34D9A-DFC9-4159-9457-1B41308D741F}"/>
              </a:ext>
            </a:extLst>
          </p:cNvPr>
          <p:cNvSpPr/>
          <p:nvPr/>
        </p:nvSpPr>
        <p:spPr>
          <a:xfrm>
            <a:off x="3454275" y="3014715"/>
            <a:ext cx="5948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a∈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∪{</a:t>
            </a:r>
            <a:r>
              <a:rPr lang="en-US" altLang="zh-CN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do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 a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135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是产生式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35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sz="135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的编号</a:t>
            </a:r>
            <a:r>
              <a:rPr lang="zh-CN" altLang="en-US" sz="135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900" dirty="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025299-5217-4AED-B37B-C179DAB11BE6}"/>
              </a:ext>
            </a:extLst>
          </p:cNvPr>
          <p:cNvSpPr/>
          <p:nvPr/>
        </p:nvSpPr>
        <p:spPr>
          <a:xfrm>
            <a:off x="2434405" y="2271659"/>
            <a:ext cx="4005686" cy="471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hangingPunct="1">
              <a:lnSpc>
                <a:spcPts val="3300"/>
              </a:lnSpc>
              <a:spcBef>
                <a:spcPct val="20000"/>
              </a:spcBef>
              <a:buClr>
                <a:prstClr val="black"/>
              </a:buClr>
              <a:buSzPct val="100000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令</a:t>
            </a: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j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GOTO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(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zh-CN" altLang="en-US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, 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B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);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GOTO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[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 ]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=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j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9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6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  <p:bldP spid="3" grpId="0"/>
      <p:bldP spid="10" grpId="0"/>
      <p:bldP spid="11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0" y="785813"/>
            <a:ext cx="8807450" cy="3225800"/>
          </a:xfrm>
        </p:spPr>
        <p:txBody>
          <a:bodyPr/>
          <a:lstStyle/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G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(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P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)</a:t>
            </a: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(0)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自动机</a:t>
            </a:r>
            <a:endParaRPr lang="en-US" altLang="zh-CN" sz="3000" b="1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M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= (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T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3000" b="1" i="1" baseline="-25000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0 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3000" b="1" i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3000" b="1">
                <a:solidFill>
                  <a:srgbClr val="2D83F4"/>
                </a:solidFill>
                <a:ea typeface="楷体_GB2312"/>
                <a:cs typeface="Times New Roman" panose="02020603050405020304" pitchFamily="18" charset="0"/>
              </a:rPr>
              <a:t> )</a:t>
            </a: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}∪{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|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∪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GOTO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X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) }</a:t>
            </a: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CLOSURE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({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800" b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→.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S 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})</a:t>
            </a: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={ </a:t>
            </a:r>
            <a:r>
              <a:rPr lang="en-US" altLang="zh-CN" sz="2800" b="1" i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CLOSURE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({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kumimoji="1"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kumimoji="1"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kumimoji="1"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}) }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8192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</a:rPr>
              <a:t>LR</a:t>
            </a:r>
            <a:r>
              <a:rPr lang="en-US" altLang="zh-CN" sz="3000">
                <a:solidFill>
                  <a:schemeClr val="tx1"/>
                </a:solidFill>
              </a:rPr>
              <a:t>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自动机的形式化定义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57500" y="3473450"/>
            <a:ext cx="3849688" cy="1443038"/>
            <a:chOff x="2857786" y="3474134"/>
            <a:chExt cx="3849879" cy="1442354"/>
          </a:xfrm>
        </p:grpSpPr>
        <p:sp>
          <p:nvSpPr>
            <p:cNvPr id="84050" name="Text Box 42"/>
            <p:cNvSpPr txBox="1">
              <a:spLocks noChangeArrowheads="1"/>
            </p:cNvSpPr>
            <p:nvPr/>
          </p:nvSpPr>
          <p:spPr bwMode="auto">
            <a:xfrm>
              <a:off x="6250511" y="3485767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4051" name="Freeform 55"/>
            <p:cNvSpPr>
              <a:spLocks/>
            </p:cNvSpPr>
            <p:nvPr/>
          </p:nvSpPr>
          <p:spPr bwMode="auto">
            <a:xfrm>
              <a:off x="2857786" y="3474134"/>
              <a:ext cx="3428417" cy="1442354"/>
            </a:xfrm>
            <a:custGeom>
              <a:avLst/>
              <a:gdLst>
                <a:gd name="T0" fmla="*/ 2147483646 w 2912"/>
                <a:gd name="T1" fmla="*/ 0 h 1760"/>
                <a:gd name="T2" fmla="*/ 2147483646 w 2912"/>
                <a:gd name="T3" fmla="*/ 2147483646 h 1760"/>
                <a:gd name="T4" fmla="*/ 2147483646 w 2912"/>
                <a:gd name="T5" fmla="*/ 2147483646 h 1760"/>
                <a:gd name="T6" fmla="*/ 2147483646 w 2912"/>
                <a:gd name="T7" fmla="*/ 2147483646 h 1760"/>
                <a:gd name="T8" fmla="*/ 2147483646 w 2912"/>
                <a:gd name="T9" fmla="*/ 2147483646 h 1760"/>
                <a:gd name="T10" fmla="*/ 2147483646 w 2912"/>
                <a:gd name="T11" fmla="*/ 2147483646 h 1760"/>
                <a:gd name="T12" fmla="*/ 2147483646 w 2912"/>
                <a:gd name="T13" fmla="*/ 2147483646 h 1760"/>
                <a:gd name="T14" fmla="*/ 0 w 2912"/>
                <a:gd name="T15" fmla="*/ 2147483646 h 17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12"/>
                <a:gd name="T25" fmla="*/ 0 h 1760"/>
                <a:gd name="T26" fmla="*/ 2912 w 2912"/>
                <a:gd name="T27" fmla="*/ 1760 h 17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12" h="1760">
                  <a:moveTo>
                    <a:pt x="2880" y="0"/>
                  </a:moveTo>
                  <a:cubicBezTo>
                    <a:pt x="2896" y="280"/>
                    <a:pt x="2912" y="560"/>
                    <a:pt x="2832" y="816"/>
                  </a:cubicBezTo>
                  <a:cubicBezTo>
                    <a:pt x="2752" y="1072"/>
                    <a:pt x="2544" y="1384"/>
                    <a:pt x="2400" y="1536"/>
                  </a:cubicBezTo>
                  <a:cubicBezTo>
                    <a:pt x="2256" y="1688"/>
                    <a:pt x="2232" y="1696"/>
                    <a:pt x="1968" y="1728"/>
                  </a:cubicBezTo>
                  <a:cubicBezTo>
                    <a:pt x="1704" y="1760"/>
                    <a:pt x="1064" y="1752"/>
                    <a:pt x="816" y="1728"/>
                  </a:cubicBezTo>
                  <a:cubicBezTo>
                    <a:pt x="568" y="1704"/>
                    <a:pt x="592" y="1672"/>
                    <a:pt x="480" y="1584"/>
                  </a:cubicBezTo>
                  <a:cubicBezTo>
                    <a:pt x="368" y="1496"/>
                    <a:pt x="224" y="1336"/>
                    <a:pt x="144" y="1200"/>
                  </a:cubicBezTo>
                  <a:cubicBezTo>
                    <a:pt x="64" y="1064"/>
                    <a:pt x="8" y="856"/>
                    <a:pt x="0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713538" y="1354138"/>
            <a:ext cx="1471612" cy="868362"/>
            <a:chOff x="6713123" y="1353788"/>
            <a:chExt cx="1472027" cy="868712"/>
          </a:xfrm>
        </p:grpSpPr>
        <p:sp>
          <p:nvSpPr>
            <p:cNvPr id="84047" name="Line 35"/>
            <p:cNvSpPr>
              <a:spLocks noChangeShapeType="1"/>
            </p:cNvSpPr>
            <p:nvPr/>
          </p:nvSpPr>
          <p:spPr bwMode="auto">
            <a:xfrm flipV="1">
              <a:off x="6713123" y="1700972"/>
              <a:ext cx="45715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8" name="Text Box 36"/>
            <p:cNvSpPr txBox="1">
              <a:spLocks noChangeArrowheads="1"/>
            </p:cNvSpPr>
            <p:nvPr/>
          </p:nvSpPr>
          <p:spPr bwMode="auto">
            <a:xfrm>
              <a:off x="6834522" y="1353788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16" name="Text Box 37"/>
            <p:cNvSpPr txBox="1">
              <a:spLocks noChangeArrowheads="1"/>
            </p:cNvSpPr>
            <p:nvPr/>
          </p:nvSpPr>
          <p:spPr bwMode="auto">
            <a:xfrm>
              <a:off x="7165688" y="1390315"/>
              <a:ext cx="1019462" cy="8321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9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E→E+T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T→T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·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7173913" y="3714750"/>
            <a:ext cx="1000125" cy="1157288"/>
            <a:chOff x="7173913" y="3715359"/>
            <a:chExt cx="1000125" cy="1156679"/>
          </a:xfrm>
        </p:grpSpPr>
        <p:sp>
          <p:nvSpPr>
            <p:cNvPr id="84044" name="Line 53"/>
            <p:cNvSpPr>
              <a:spLocks noChangeShapeType="1"/>
            </p:cNvSpPr>
            <p:nvPr/>
          </p:nvSpPr>
          <p:spPr bwMode="auto">
            <a:xfrm>
              <a:off x="7928013" y="3715359"/>
              <a:ext cx="0" cy="571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5" name="Text Box 47"/>
            <p:cNvSpPr txBox="1">
              <a:spLocks noChangeArrowheads="1"/>
            </p:cNvSpPr>
            <p:nvPr/>
          </p:nvSpPr>
          <p:spPr bwMode="auto">
            <a:xfrm>
              <a:off x="7574739" y="3945427"/>
              <a:ext cx="380962" cy="36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Text Box 48"/>
            <p:cNvSpPr txBox="1">
              <a:spLocks noChangeArrowheads="1"/>
            </p:cNvSpPr>
            <p:nvPr/>
          </p:nvSpPr>
          <p:spPr bwMode="auto">
            <a:xfrm>
              <a:off x="7173913" y="4288145"/>
              <a:ext cx="1000125" cy="5838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F→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111617" name="内容占位符 2"/>
          <p:cNvSpPr>
            <a:spLocks noGrp="1"/>
          </p:cNvSpPr>
          <p:nvPr>
            <p:ph idx="1"/>
          </p:nvPr>
        </p:nvSpPr>
        <p:spPr>
          <a:xfrm>
            <a:off x="442913" y="849313"/>
            <a:ext cx="1628775" cy="2701925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文法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(0)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(1)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+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(2)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(3)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*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(4)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(5)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(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E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 marL="0" indent="0" eaLnBrk="1" hangingPunct="1">
              <a:lnSpc>
                <a:spcPts val="2000"/>
              </a:lnSpc>
              <a:buClrTx/>
              <a:buFont typeface="Symbol" panose="05050102010706020507" pitchFamily="18" charset="2"/>
              <a:buNone/>
              <a:defRPr/>
            </a:pPr>
            <a:r>
              <a:rPr kumimoji="1" lang="en-US" altLang="zh-CN" sz="2000" b="1" dirty="0">
                <a:solidFill>
                  <a:schemeClr val="tx1"/>
                </a:solidFill>
              </a:rPr>
              <a:t>(6) </a:t>
            </a:r>
            <a:r>
              <a:rPr kumimoji="1" lang="en-US" altLang="zh-CN" sz="2000" b="1" i="1" dirty="0">
                <a:solidFill>
                  <a:schemeClr val="tx1"/>
                </a:solidFill>
              </a:rPr>
              <a:t>F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→ id</a:t>
            </a:r>
          </a:p>
        </p:txBody>
      </p:sp>
      <p:sp>
        <p:nvSpPr>
          <p:cNvPr id="83974" name="标题 1"/>
          <p:cNvSpPr txBox="1">
            <a:spLocks/>
          </p:cNvSpPr>
          <p:nvPr/>
        </p:nvSpPr>
        <p:spPr bwMode="auto">
          <a:xfrm>
            <a:off x="690563" y="844550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97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4673600" cy="358775"/>
          </a:xfrm>
        </p:spPr>
        <p:txBody>
          <a:bodyPr/>
          <a:lstStyle/>
          <a:p>
            <a:pPr eaLnBrk="1" hangingPunct="1"/>
            <a:r>
              <a:rPr lang="en-US" altLang="zh-CN" sz="3000" i="1">
                <a:solidFill>
                  <a:schemeClr val="tx1"/>
                </a:solidFill>
              </a:rPr>
              <a:t>LR</a:t>
            </a:r>
            <a:r>
              <a:rPr lang="en-US" altLang="zh-CN" sz="3000">
                <a:solidFill>
                  <a:schemeClr val="tx1"/>
                </a:solidFill>
              </a:rPr>
              <a:t>(0) 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分析过程中的冲突</a:t>
            </a: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214313" y="4357688"/>
            <a:ext cx="2357437" cy="461962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移进</a:t>
            </a:r>
            <a:r>
              <a:rPr lang="en-US" altLang="zh-CN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3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归约冲突</a:t>
            </a: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2214563" y="823913"/>
            <a:ext cx="1050925" cy="2043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0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 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E+T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T*F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ts val="192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3179763" y="698500"/>
            <a:ext cx="592137" cy="401638"/>
            <a:chOff x="3180460" y="699193"/>
            <a:chExt cx="590721" cy="400215"/>
          </a:xfrm>
        </p:grpSpPr>
        <p:sp>
          <p:nvSpPr>
            <p:cNvPr id="84042" name="Line 3"/>
            <p:cNvSpPr>
              <a:spLocks noChangeShapeType="1"/>
            </p:cNvSpPr>
            <p:nvPr/>
          </p:nvSpPr>
          <p:spPr bwMode="auto">
            <a:xfrm flipV="1">
              <a:off x="3180460" y="1046618"/>
              <a:ext cx="590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3" name="Text Box 4"/>
            <p:cNvSpPr txBox="1">
              <a:spLocks noChangeArrowheads="1"/>
            </p:cNvSpPr>
            <p:nvPr/>
          </p:nvSpPr>
          <p:spPr bwMode="auto">
            <a:xfrm>
              <a:off x="3289835" y="699193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770313" y="803275"/>
            <a:ext cx="1035050" cy="7477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→E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endParaRPr kumimoji="1" lang="en-US" altLang="zh-CN" sz="1600" b="1" i="1" dirty="0">
              <a:solidFill>
                <a:prstClr val="black"/>
              </a:solidFill>
              <a:latin typeface="Times New Roman" pitchFamily="18" charset="0"/>
            </a:endParaRP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E→E</a:t>
            </a:r>
            <a:r>
              <a:rPr lang="en-US" altLang="zh-CN" sz="16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+T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170238" y="1403350"/>
            <a:ext cx="1625600" cy="939800"/>
            <a:chOff x="3170870" y="1403537"/>
            <a:chExt cx="1624968" cy="939613"/>
          </a:xfrm>
        </p:grpSpPr>
        <p:sp>
          <p:nvSpPr>
            <p:cNvPr id="84039" name="Line 6"/>
            <p:cNvSpPr>
              <a:spLocks noChangeShapeType="1"/>
            </p:cNvSpPr>
            <p:nvPr/>
          </p:nvSpPr>
          <p:spPr bwMode="auto">
            <a:xfrm>
              <a:off x="3170870" y="1766973"/>
              <a:ext cx="600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0" name="Text Box 7"/>
            <p:cNvSpPr txBox="1">
              <a:spLocks noChangeArrowheads="1"/>
            </p:cNvSpPr>
            <p:nvPr/>
          </p:nvSpPr>
          <p:spPr bwMode="auto">
            <a:xfrm>
              <a:off x="3289834" y="1403537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5" name="Text Box 8"/>
            <p:cNvSpPr txBox="1">
              <a:spLocks noChangeArrowheads="1"/>
            </p:cNvSpPr>
            <p:nvPr/>
          </p:nvSpPr>
          <p:spPr bwMode="auto">
            <a:xfrm>
              <a:off x="3770712" y="1595587"/>
              <a:ext cx="1025126" cy="747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E→T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kumimoji="1" lang="en-US" altLang="zh-CN" sz="1600" b="1" i="1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T→T </a:t>
              </a:r>
              <a:r>
                <a:rPr lang="en-US" altLang="zh-CN" sz="1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Times New Roman" pitchFamily="18" charset="0"/>
                </a:rPr>
                <a:t>*</a:t>
              </a:r>
              <a:r>
                <a:rPr kumimoji="1" lang="en-US" altLang="zh-CN" sz="1600" b="1" i="1" dirty="0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051175" y="2832100"/>
            <a:ext cx="700088" cy="646113"/>
            <a:chOff x="3051517" y="2831678"/>
            <a:chExt cx="699119" cy="646943"/>
          </a:xfrm>
        </p:grpSpPr>
        <p:sp>
          <p:nvSpPr>
            <p:cNvPr id="84037" name="Freeform 12"/>
            <p:cNvSpPr>
              <a:spLocks/>
            </p:cNvSpPr>
            <p:nvPr/>
          </p:nvSpPr>
          <p:spPr bwMode="auto">
            <a:xfrm>
              <a:off x="3051517" y="2901220"/>
              <a:ext cx="699119" cy="577401"/>
            </a:xfrm>
            <a:custGeom>
              <a:avLst/>
              <a:gdLst>
                <a:gd name="T0" fmla="*/ 2147483646 w 736"/>
                <a:gd name="T1" fmla="*/ 0 h 768"/>
                <a:gd name="T2" fmla="*/ 2147483646 w 736"/>
                <a:gd name="T3" fmla="*/ 2147483646 h 768"/>
                <a:gd name="T4" fmla="*/ 2147483646 w 736"/>
                <a:gd name="T5" fmla="*/ 2147483646 h 768"/>
                <a:gd name="T6" fmla="*/ 2147483646 w 736"/>
                <a:gd name="T7" fmla="*/ 2147483646 h 768"/>
                <a:gd name="T8" fmla="*/ 2147483646 w 736"/>
                <a:gd name="T9" fmla="*/ 2147483646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6"/>
                <a:gd name="T16" fmla="*/ 0 h 768"/>
                <a:gd name="T17" fmla="*/ 736 w 73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6" h="768">
                  <a:moveTo>
                    <a:pt x="16" y="0"/>
                  </a:moveTo>
                  <a:cubicBezTo>
                    <a:pt x="8" y="144"/>
                    <a:pt x="0" y="288"/>
                    <a:pt x="16" y="384"/>
                  </a:cubicBezTo>
                  <a:cubicBezTo>
                    <a:pt x="32" y="480"/>
                    <a:pt x="64" y="528"/>
                    <a:pt x="112" y="576"/>
                  </a:cubicBezTo>
                  <a:cubicBezTo>
                    <a:pt x="160" y="624"/>
                    <a:pt x="200" y="640"/>
                    <a:pt x="304" y="672"/>
                  </a:cubicBezTo>
                  <a:cubicBezTo>
                    <a:pt x="408" y="704"/>
                    <a:pt x="572" y="736"/>
                    <a:pt x="736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8" name="Text Box 13"/>
            <p:cNvSpPr txBox="1">
              <a:spLocks noChangeArrowheads="1"/>
            </p:cNvSpPr>
            <p:nvPr/>
          </p:nvSpPr>
          <p:spPr bwMode="auto">
            <a:xfrm>
              <a:off x="3052484" y="2831678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3770313" y="2986088"/>
            <a:ext cx="1077912" cy="1836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E+T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T*F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ts val="1700"/>
              </a:lnSpc>
              <a:buClr>
                <a:srgbClr val="073E87"/>
              </a:buClr>
              <a:buSzPct val="75000"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205038" y="2874963"/>
            <a:ext cx="833437" cy="1235075"/>
            <a:chOff x="2205038" y="2875020"/>
            <a:chExt cx="833605" cy="1235018"/>
          </a:xfrm>
        </p:grpSpPr>
        <p:sp>
          <p:nvSpPr>
            <p:cNvPr id="84034" name="Line 15"/>
            <p:cNvSpPr>
              <a:spLocks noChangeShapeType="1"/>
            </p:cNvSpPr>
            <p:nvPr/>
          </p:nvSpPr>
          <p:spPr bwMode="auto">
            <a:xfrm flipH="1">
              <a:off x="2518482" y="2875020"/>
              <a:ext cx="0" cy="645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5" name="Text Box 16"/>
            <p:cNvSpPr txBox="1">
              <a:spLocks noChangeArrowheads="1"/>
            </p:cNvSpPr>
            <p:nvPr/>
          </p:nvSpPr>
          <p:spPr bwMode="auto">
            <a:xfrm>
              <a:off x="2505296" y="2951727"/>
              <a:ext cx="533347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2205038" y="3524277"/>
              <a:ext cx="800261" cy="5857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F→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id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792663" y="711200"/>
            <a:ext cx="858837" cy="400050"/>
            <a:chOff x="4793071" y="711174"/>
            <a:chExt cx="858883" cy="400215"/>
          </a:xfrm>
        </p:grpSpPr>
        <p:sp>
          <p:nvSpPr>
            <p:cNvPr id="84032" name="Line 18"/>
            <p:cNvSpPr>
              <a:spLocks noChangeShapeType="1"/>
            </p:cNvSpPr>
            <p:nvPr/>
          </p:nvSpPr>
          <p:spPr bwMode="auto">
            <a:xfrm>
              <a:off x="4813838" y="1057825"/>
              <a:ext cx="8381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Text Box 19"/>
            <p:cNvSpPr txBox="1">
              <a:spLocks noChangeArrowheads="1"/>
            </p:cNvSpPr>
            <p:nvPr/>
          </p:nvSpPr>
          <p:spPr bwMode="auto">
            <a:xfrm>
              <a:off x="4793071" y="71117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98" name="Text Box 20"/>
          <p:cNvSpPr txBox="1">
            <a:spLocks noChangeArrowheads="1"/>
          </p:cNvSpPr>
          <p:nvPr/>
        </p:nvSpPr>
        <p:spPr bwMode="auto">
          <a:xfrm>
            <a:off x="5651500" y="771525"/>
            <a:ext cx="1200150" cy="1570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E→ E+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T*F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716463" y="1693863"/>
            <a:ext cx="935037" cy="936625"/>
            <a:chOff x="4715722" y="1694094"/>
            <a:chExt cx="936391" cy="935807"/>
          </a:xfrm>
        </p:grpSpPr>
        <p:sp>
          <p:nvSpPr>
            <p:cNvPr id="84030" name="Line 21"/>
            <p:cNvSpPr>
              <a:spLocks noChangeShapeType="1"/>
            </p:cNvSpPr>
            <p:nvPr/>
          </p:nvSpPr>
          <p:spPr bwMode="auto">
            <a:xfrm>
              <a:off x="4813997" y="1943857"/>
              <a:ext cx="838116" cy="686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Text Box 22"/>
            <p:cNvSpPr txBox="1">
              <a:spLocks noChangeArrowheads="1"/>
            </p:cNvSpPr>
            <p:nvPr/>
          </p:nvSpPr>
          <p:spPr bwMode="auto">
            <a:xfrm>
              <a:off x="4715722" y="1694094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sp>
        <p:nvSpPr>
          <p:cNvPr id="101" name="Text Box 23"/>
          <p:cNvSpPr txBox="1">
            <a:spLocks noChangeArrowheads="1"/>
          </p:cNvSpPr>
          <p:nvPr/>
        </p:nvSpPr>
        <p:spPr bwMode="auto">
          <a:xfrm>
            <a:off x="5651500" y="2470150"/>
            <a:ext cx="1050925" cy="1076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kumimoji="1" lang="en-US" altLang="zh-CN" sz="1600" b="1" baseline="-25000" dirty="0">
                <a:solidFill>
                  <a:prstClr val="black"/>
                </a:solidFill>
                <a:latin typeface="Times New Roman" pitchFamily="18" charset="0"/>
              </a:rPr>
              <a:t>7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: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T→T*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E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)</a:t>
            </a:r>
          </a:p>
          <a:p>
            <a:pPr>
              <a:buClr>
                <a:srgbClr val="073E87"/>
              </a:buClr>
              <a:buSzPct val="75000"/>
              <a:buFont typeface="Monotype Sorts"/>
              <a:buNone/>
              <a:defRPr/>
            </a:pPr>
            <a:r>
              <a: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rPr>
              <a:t>F→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· </a:t>
            </a:r>
            <a:r>
              <a:rPr kumimoji="1" lang="en-US" altLang="zh-CN" sz="1600" b="1" dirty="0">
                <a:solidFill>
                  <a:prstClr val="black"/>
                </a:solidFill>
                <a:latin typeface="Times New Roman" pitchFamily="18" charset="0"/>
              </a:rPr>
              <a:t>id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813300" y="3206750"/>
            <a:ext cx="3509963" cy="831850"/>
            <a:chOff x="4813997" y="3206750"/>
            <a:chExt cx="3509266" cy="831850"/>
          </a:xfrm>
        </p:grpSpPr>
        <p:sp>
          <p:nvSpPr>
            <p:cNvPr id="84027" name="Line 24"/>
            <p:cNvSpPr>
              <a:spLocks noChangeShapeType="1"/>
            </p:cNvSpPr>
            <p:nvPr/>
          </p:nvSpPr>
          <p:spPr bwMode="auto">
            <a:xfrm flipV="1">
              <a:off x="4860814" y="3916141"/>
              <a:ext cx="2280575" cy="10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8" name="Text Box 25"/>
            <p:cNvSpPr txBox="1">
              <a:spLocks noChangeArrowheads="1"/>
            </p:cNvSpPr>
            <p:nvPr/>
          </p:nvSpPr>
          <p:spPr bwMode="auto">
            <a:xfrm>
              <a:off x="4813997" y="356570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5" name="Text Box 26"/>
            <p:cNvSpPr txBox="1">
              <a:spLocks noChangeArrowheads="1"/>
            </p:cNvSpPr>
            <p:nvPr/>
          </p:nvSpPr>
          <p:spPr bwMode="auto">
            <a:xfrm>
              <a:off x="7182077" y="3206750"/>
              <a:ext cx="1141186" cy="831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8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F→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E→E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+T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767263" y="2130425"/>
            <a:ext cx="414337" cy="1076325"/>
            <a:chOff x="4766757" y="2131190"/>
            <a:chExt cx="414323" cy="1075491"/>
          </a:xfrm>
        </p:grpSpPr>
        <p:sp>
          <p:nvSpPr>
            <p:cNvPr id="84025" name="Freeform 27"/>
            <p:cNvSpPr>
              <a:spLocks/>
            </p:cNvSpPr>
            <p:nvPr/>
          </p:nvSpPr>
          <p:spPr bwMode="auto">
            <a:xfrm>
              <a:off x="4807528" y="2131190"/>
              <a:ext cx="373552" cy="1070357"/>
            </a:xfrm>
            <a:custGeom>
              <a:avLst/>
              <a:gdLst>
                <a:gd name="T0" fmla="*/ 0 w 160"/>
                <a:gd name="T1" fmla="*/ 2147483646 h 1008"/>
                <a:gd name="T2" fmla="*/ 2147483646 w 160"/>
                <a:gd name="T3" fmla="*/ 2147483646 h 1008"/>
                <a:gd name="T4" fmla="*/ 2147483646 w 160"/>
                <a:gd name="T5" fmla="*/ 2147483646 h 1008"/>
                <a:gd name="T6" fmla="*/ 0 w 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1008"/>
                <a:gd name="T14" fmla="*/ 160 w 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1008">
                  <a:moveTo>
                    <a:pt x="0" y="1008"/>
                  </a:moveTo>
                  <a:cubicBezTo>
                    <a:pt x="36" y="988"/>
                    <a:pt x="72" y="968"/>
                    <a:pt x="96" y="864"/>
                  </a:cubicBezTo>
                  <a:cubicBezTo>
                    <a:pt x="120" y="760"/>
                    <a:pt x="160" y="528"/>
                    <a:pt x="144" y="384"/>
                  </a:cubicBezTo>
                  <a:cubicBezTo>
                    <a:pt x="128" y="240"/>
                    <a:pt x="64" y="1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Text Box 28"/>
            <p:cNvSpPr txBox="1">
              <a:spLocks noChangeArrowheads="1"/>
            </p:cNvSpPr>
            <p:nvPr/>
          </p:nvSpPr>
          <p:spPr bwMode="auto">
            <a:xfrm>
              <a:off x="4766757" y="2806466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427413" y="2635250"/>
            <a:ext cx="423862" cy="573088"/>
            <a:chOff x="3426927" y="2635981"/>
            <a:chExt cx="424800" cy="571703"/>
          </a:xfrm>
        </p:grpSpPr>
        <p:sp>
          <p:nvSpPr>
            <p:cNvPr id="84023" name="Text Box 10"/>
            <p:cNvSpPr txBox="1">
              <a:spLocks noChangeArrowheads="1"/>
            </p:cNvSpPr>
            <p:nvPr/>
          </p:nvSpPr>
          <p:spPr bwMode="auto">
            <a:xfrm>
              <a:off x="3470765" y="2702470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4024" name="Freeform 29"/>
            <p:cNvSpPr>
              <a:spLocks/>
            </p:cNvSpPr>
            <p:nvPr/>
          </p:nvSpPr>
          <p:spPr bwMode="auto">
            <a:xfrm>
              <a:off x="3426927" y="2635981"/>
              <a:ext cx="344253" cy="571703"/>
            </a:xfrm>
            <a:custGeom>
              <a:avLst/>
              <a:gdLst>
                <a:gd name="T0" fmla="*/ 2147483646 w 112"/>
                <a:gd name="T1" fmla="*/ 2147483646 h 480"/>
                <a:gd name="T2" fmla="*/ 2147483646 w 112"/>
                <a:gd name="T3" fmla="*/ 2147483646 h 480"/>
                <a:gd name="T4" fmla="*/ 2147483646 w 112"/>
                <a:gd name="T5" fmla="*/ 2147483646 h 480"/>
                <a:gd name="T6" fmla="*/ 2147483646 w 11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480"/>
                <a:gd name="T14" fmla="*/ 112 w 11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480">
                  <a:moveTo>
                    <a:pt x="112" y="480"/>
                  </a:moveTo>
                  <a:cubicBezTo>
                    <a:pt x="72" y="436"/>
                    <a:pt x="32" y="392"/>
                    <a:pt x="16" y="336"/>
                  </a:cubicBezTo>
                  <a:cubicBezTo>
                    <a:pt x="0" y="280"/>
                    <a:pt x="0" y="200"/>
                    <a:pt x="16" y="144"/>
                  </a:cubicBezTo>
                  <a:cubicBezTo>
                    <a:pt x="32" y="88"/>
                    <a:pt x="72" y="44"/>
                    <a:pt x="1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241675" y="2130425"/>
            <a:ext cx="1563688" cy="788988"/>
            <a:chOff x="3242287" y="2129711"/>
            <a:chExt cx="1563076" cy="789702"/>
          </a:xfrm>
        </p:grpSpPr>
        <p:sp>
          <p:nvSpPr>
            <p:cNvPr id="84020" name="Line 9"/>
            <p:cNvSpPr>
              <a:spLocks noChangeShapeType="1"/>
            </p:cNvSpPr>
            <p:nvPr/>
          </p:nvSpPr>
          <p:spPr bwMode="auto">
            <a:xfrm flipV="1">
              <a:off x="3242287" y="2487329"/>
              <a:ext cx="5288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3770718" y="2391886"/>
              <a:ext cx="1034645" cy="527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lnSpc>
                  <a:spcPts val="1700"/>
                </a:lnSpc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T→F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022" name="Text Box 30"/>
            <p:cNvSpPr txBox="1">
              <a:spLocks noChangeArrowheads="1"/>
            </p:cNvSpPr>
            <p:nvPr/>
          </p:nvSpPr>
          <p:spPr bwMode="auto">
            <a:xfrm>
              <a:off x="3242287" y="212971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467100" y="4160838"/>
            <a:ext cx="350838" cy="571500"/>
            <a:chOff x="3466410" y="4160710"/>
            <a:chExt cx="351635" cy="571703"/>
          </a:xfrm>
        </p:grpSpPr>
        <p:sp>
          <p:nvSpPr>
            <p:cNvPr id="84018" name="Freeform 31"/>
            <p:cNvSpPr>
              <a:spLocks/>
            </p:cNvSpPr>
            <p:nvPr/>
          </p:nvSpPr>
          <p:spPr bwMode="auto">
            <a:xfrm>
              <a:off x="3466410" y="4160710"/>
              <a:ext cx="330167" cy="571703"/>
            </a:xfrm>
            <a:custGeom>
              <a:avLst/>
              <a:gdLst>
                <a:gd name="T0" fmla="*/ 2147483646 w 208"/>
                <a:gd name="T1" fmla="*/ 2147483646 h 480"/>
                <a:gd name="T2" fmla="*/ 0 w 208"/>
                <a:gd name="T3" fmla="*/ 2147483646 h 480"/>
                <a:gd name="T4" fmla="*/ 2147483646 w 208"/>
                <a:gd name="T5" fmla="*/ 0 h 480"/>
                <a:gd name="T6" fmla="*/ 0 60000 65536"/>
                <a:gd name="T7" fmla="*/ 0 60000 65536"/>
                <a:gd name="T8" fmla="*/ 0 60000 65536"/>
                <a:gd name="T9" fmla="*/ 0 w 208"/>
                <a:gd name="T10" fmla="*/ 0 h 480"/>
                <a:gd name="T11" fmla="*/ 208 w 20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480">
                  <a:moveTo>
                    <a:pt x="192" y="480"/>
                  </a:moveTo>
                  <a:cubicBezTo>
                    <a:pt x="96" y="400"/>
                    <a:pt x="0" y="320"/>
                    <a:pt x="0" y="240"/>
                  </a:cubicBezTo>
                  <a:cubicBezTo>
                    <a:pt x="0" y="160"/>
                    <a:pt x="208" y="40"/>
                    <a:pt x="19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Text Box 32"/>
            <p:cNvSpPr txBox="1">
              <a:spLocks noChangeArrowheads="1"/>
            </p:cNvSpPr>
            <p:nvPr/>
          </p:nvSpPr>
          <p:spPr bwMode="auto">
            <a:xfrm>
              <a:off x="3513276" y="4260171"/>
              <a:ext cx="304769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016250" y="3611563"/>
            <a:ext cx="908050" cy="400050"/>
            <a:chOff x="3016152" y="3611929"/>
            <a:chExt cx="907574" cy="400215"/>
          </a:xfrm>
        </p:grpSpPr>
        <p:sp>
          <p:nvSpPr>
            <p:cNvPr id="84016" name="Line 33"/>
            <p:cNvSpPr>
              <a:spLocks noChangeShapeType="1"/>
            </p:cNvSpPr>
            <p:nvPr/>
          </p:nvSpPr>
          <p:spPr bwMode="auto">
            <a:xfrm flipH="1">
              <a:off x="3016152" y="3940117"/>
              <a:ext cx="755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Text Box 34"/>
            <p:cNvSpPr txBox="1">
              <a:spLocks noChangeArrowheads="1"/>
            </p:cNvSpPr>
            <p:nvPr/>
          </p:nvSpPr>
          <p:spPr bwMode="auto">
            <a:xfrm>
              <a:off x="3466572" y="361192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813300" y="1200150"/>
            <a:ext cx="1020763" cy="1544638"/>
            <a:chOff x="4813997" y="1200783"/>
            <a:chExt cx="1020811" cy="1543598"/>
          </a:xfrm>
        </p:grpSpPr>
        <p:sp>
          <p:nvSpPr>
            <p:cNvPr id="84014" name="Freeform 38"/>
            <p:cNvSpPr>
              <a:spLocks/>
            </p:cNvSpPr>
            <p:nvPr/>
          </p:nvSpPr>
          <p:spPr bwMode="auto">
            <a:xfrm>
              <a:off x="4813997" y="1200783"/>
              <a:ext cx="838116" cy="1543598"/>
            </a:xfrm>
            <a:custGeom>
              <a:avLst/>
              <a:gdLst>
                <a:gd name="T0" fmla="*/ 2147483646 w 528"/>
                <a:gd name="T1" fmla="*/ 0 h 1296"/>
                <a:gd name="T2" fmla="*/ 2147483646 w 528"/>
                <a:gd name="T3" fmla="*/ 2147483646 h 1296"/>
                <a:gd name="T4" fmla="*/ 2147483646 w 528"/>
                <a:gd name="T5" fmla="*/ 2147483646 h 1296"/>
                <a:gd name="T6" fmla="*/ 0 w 528"/>
                <a:gd name="T7" fmla="*/ 214748364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96"/>
                <a:gd name="T14" fmla="*/ 528 w 52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96">
                  <a:moveTo>
                    <a:pt x="528" y="0"/>
                  </a:moveTo>
                  <a:cubicBezTo>
                    <a:pt x="464" y="36"/>
                    <a:pt x="400" y="72"/>
                    <a:pt x="336" y="240"/>
                  </a:cubicBezTo>
                  <a:cubicBezTo>
                    <a:pt x="272" y="408"/>
                    <a:pt x="200" y="832"/>
                    <a:pt x="144" y="1008"/>
                  </a:cubicBezTo>
                  <a:cubicBezTo>
                    <a:pt x="88" y="1184"/>
                    <a:pt x="44" y="1240"/>
                    <a:pt x="0" y="12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5" name="Text Box 39"/>
            <p:cNvSpPr txBox="1">
              <a:spLocks noChangeArrowheads="1"/>
            </p:cNvSpPr>
            <p:nvPr/>
          </p:nvSpPr>
          <p:spPr bwMode="auto">
            <a:xfrm>
              <a:off x="5377654" y="1240899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857750" y="1700213"/>
            <a:ext cx="954088" cy="1858962"/>
            <a:chOff x="4858516" y="1700972"/>
            <a:chExt cx="953540" cy="1857854"/>
          </a:xfrm>
        </p:grpSpPr>
        <p:sp>
          <p:nvSpPr>
            <p:cNvPr id="84012" name="Freeform 40"/>
            <p:cNvSpPr>
              <a:spLocks/>
            </p:cNvSpPr>
            <p:nvPr/>
          </p:nvSpPr>
          <p:spPr bwMode="auto">
            <a:xfrm>
              <a:off x="4858516" y="1700972"/>
              <a:ext cx="793597" cy="1857854"/>
            </a:xfrm>
            <a:custGeom>
              <a:avLst/>
              <a:gdLst>
                <a:gd name="T0" fmla="*/ 2147483646 w 528"/>
                <a:gd name="T1" fmla="*/ 0 h 1488"/>
                <a:gd name="T2" fmla="*/ 2147483646 w 528"/>
                <a:gd name="T3" fmla="*/ 2147483646 h 1488"/>
                <a:gd name="T4" fmla="*/ 2147483646 w 528"/>
                <a:gd name="T5" fmla="*/ 2147483646 h 1488"/>
                <a:gd name="T6" fmla="*/ 0 w 528"/>
                <a:gd name="T7" fmla="*/ 2147483646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488"/>
                <a:gd name="T14" fmla="*/ 528 w 52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488">
                  <a:moveTo>
                    <a:pt x="528" y="0"/>
                  </a:moveTo>
                  <a:cubicBezTo>
                    <a:pt x="504" y="48"/>
                    <a:pt x="480" y="96"/>
                    <a:pt x="432" y="288"/>
                  </a:cubicBezTo>
                  <a:cubicBezTo>
                    <a:pt x="384" y="480"/>
                    <a:pt x="312" y="952"/>
                    <a:pt x="240" y="1152"/>
                  </a:cubicBezTo>
                  <a:cubicBezTo>
                    <a:pt x="168" y="1352"/>
                    <a:pt x="84" y="1420"/>
                    <a:pt x="0" y="14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3" name="Text Box 41"/>
            <p:cNvSpPr txBox="1">
              <a:spLocks noChangeArrowheads="1"/>
            </p:cNvSpPr>
            <p:nvPr/>
          </p:nvSpPr>
          <p:spPr bwMode="auto">
            <a:xfrm>
              <a:off x="5431094" y="1936591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672263" y="2332038"/>
            <a:ext cx="1512887" cy="584200"/>
            <a:chOff x="6672741" y="2332038"/>
            <a:chExt cx="1512409" cy="584200"/>
          </a:xfrm>
        </p:grpSpPr>
        <p:sp>
          <p:nvSpPr>
            <p:cNvPr id="84009" name="Line 43"/>
            <p:cNvSpPr>
              <a:spLocks noChangeShapeType="1"/>
            </p:cNvSpPr>
            <p:nvPr/>
          </p:nvSpPr>
          <p:spPr bwMode="auto">
            <a:xfrm>
              <a:off x="6672741" y="2772813"/>
              <a:ext cx="504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Text Box 44"/>
            <p:cNvSpPr txBox="1">
              <a:spLocks noChangeArrowheads="1"/>
            </p:cNvSpPr>
            <p:nvPr/>
          </p:nvSpPr>
          <p:spPr bwMode="auto">
            <a:xfrm>
              <a:off x="6749395" y="2404799"/>
              <a:ext cx="380962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4" name="Text Box 45"/>
            <p:cNvSpPr txBox="1">
              <a:spLocks noChangeArrowheads="1"/>
            </p:cNvSpPr>
            <p:nvPr/>
          </p:nvSpPr>
          <p:spPr bwMode="auto">
            <a:xfrm>
              <a:off x="7166297" y="2332038"/>
              <a:ext cx="1018853" cy="584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1600" b="1" baseline="-25000" dirty="0">
                  <a:solidFill>
                    <a:prstClr val="black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16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1600" b="1" i="1" dirty="0">
                  <a:solidFill>
                    <a:prstClr val="black"/>
                  </a:solidFill>
                  <a:latin typeface="Times New Roman" pitchFamily="18" charset="0"/>
                </a:rPr>
                <a:t>T→T*F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16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726238" y="1758950"/>
            <a:ext cx="633412" cy="852488"/>
            <a:chOff x="6725533" y="1759652"/>
            <a:chExt cx="633400" cy="852437"/>
          </a:xfrm>
        </p:grpSpPr>
        <p:sp>
          <p:nvSpPr>
            <p:cNvPr id="84007" name="Line 50"/>
            <p:cNvSpPr>
              <a:spLocks noChangeShapeType="1"/>
            </p:cNvSpPr>
            <p:nvPr/>
          </p:nvSpPr>
          <p:spPr bwMode="auto">
            <a:xfrm flipH="1">
              <a:off x="6725533" y="1986817"/>
              <a:ext cx="439826" cy="625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Text Box 51"/>
            <p:cNvSpPr txBox="1">
              <a:spLocks noChangeArrowheads="1"/>
            </p:cNvSpPr>
            <p:nvPr/>
          </p:nvSpPr>
          <p:spPr bwMode="auto">
            <a:xfrm>
              <a:off x="6901779" y="1759652"/>
              <a:ext cx="457154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862763" y="1152525"/>
            <a:ext cx="1812925" cy="2587625"/>
            <a:chOff x="6862006" y="1153207"/>
            <a:chExt cx="1813682" cy="2587264"/>
          </a:xfrm>
        </p:grpSpPr>
        <p:sp>
          <p:nvSpPr>
            <p:cNvPr id="84005" name="Text Box 49"/>
            <p:cNvSpPr txBox="1">
              <a:spLocks noChangeArrowheads="1"/>
            </p:cNvSpPr>
            <p:nvPr/>
          </p:nvSpPr>
          <p:spPr bwMode="auto">
            <a:xfrm>
              <a:off x="8294726" y="3278685"/>
              <a:ext cx="380962" cy="46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4006" name="Freeform 52"/>
            <p:cNvSpPr>
              <a:spLocks/>
            </p:cNvSpPr>
            <p:nvPr/>
          </p:nvSpPr>
          <p:spPr bwMode="auto">
            <a:xfrm>
              <a:off x="6862006" y="1153207"/>
              <a:ext cx="1758944" cy="2286589"/>
            </a:xfrm>
            <a:custGeom>
              <a:avLst/>
              <a:gdLst>
                <a:gd name="T0" fmla="*/ 2147483646 w 1712"/>
                <a:gd name="T1" fmla="*/ 2147483646 h 2352"/>
                <a:gd name="T2" fmla="*/ 2147483646 w 1712"/>
                <a:gd name="T3" fmla="*/ 2147483646 h 2352"/>
                <a:gd name="T4" fmla="*/ 2147483646 w 1712"/>
                <a:gd name="T5" fmla="*/ 2147483646 h 2352"/>
                <a:gd name="T6" fmla="*/ 2147483646 w 1712"/>
                <a:gd name="T7" fmla="*/ 2147483646 h 2352"/>
                <a:gd name="T8" fmla="*/ 2147483646 w 1712"/>
                <a:gd name="T9" fmla="*/ 2147483646 h 2352"/>
                <a:gd name="T10" fmla="*/ 0 w 1712"/>
                <a:gd name="T11" fmla="*/ 0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2"/>
                <a:gd name="T19" fmla="*/ 0 h 2352"/>
                <a:gd name="T20" fmla="*/ 1712 w 1712"/>
                <a:gd name="T21" fmla="*/ 2352 h 2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2" h="2352">
                  <a:moveTo>
                    <a:pt x="1440" y="2352"/>
                  </a:moveTo>
                  <a:cubicBezTo>
                    <a:pt x="1516" y="2060"/>
                    <a:pt x="1592" y="1768"/>
                    <a:pt x="1632" y="1488"/>
                  </a:cubicBezTo>
                  <a:cubicBezTo>
                    <a:pt x="1672" y="1208"/>
                    <a:pt x="1712" y="888"/>
                    <a:pt x="1680" y="672"/>
                  </a:cubicBezTo>
                  <a:cubicBezTo>
                    <a:pt x="1648" y="456"/>
                    <a:pt x="1536" y="296"/>
                    <a:pt x="1440" y="192"/>
                  </a:cubicBezTo>
                  <a:cubicBezTo>
                    <a:pt x="1344" y="88"/>
                    <a:pt x="1344" y="80"/>
                    <a:pt x="1104" y="48"/>
                  </a:cubicBezTo>
                  <a:cubicBezTo>
                    <a:pt x="864" y="16"/>
                    <a:pt x="152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878388" y="3460750"/>
            <a:ext cx="1400175" cy="917575"/>
            <a:chOff x="4877924" y="3460106"/>
            <a:chExt cx="1401372" cy="918037"/>
          </a:xfrm>
        </p:grpSpPr>
        <p:sp>
          <p:nvSpPr>
            <p:cNvPr id="84003" name="Text Box 46"/>
            <p:cNvSpPr txBox="1">
              <a:spLocks noChangeArrowheads="1"/>
            </p:cNvSpPr>
            <p:nvPr/>
          </p:nvSpPr>
          <p:spPr bwMode="auto">
            <a:xfrm>
              <a:off x="5822142" y="3460106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84004" name="Freeform 54"/>
            <p:cNvSpPr>
              <a:spLocks/>
            </p:cNvSpPr>
            <p:nvPr/>
          </p:nvSpPr>
          <p:spPr bwMode="auto">
            <a:xfrm>
              <a:off x="4877924" y="3532943"/>
              <a:ext cx="971377" cy="845200"/>
            </a:xfrm>
            <a:custGeom>
              <a:avLst/>
              <a:gdLst>
                <a:gd name="T0" fmla="*/ 2147483646 w 640"/>
                <a:gd name="T1" fmla="*/ 0 h 1104"/>
                <a:gd name="T2" fmla="*/ 2147483646 w 640"/>
                <a:gd name="T3" fmla="*/ 2147483646 h 1104"/>
                <a:gd name="T4" fmla="*/ 2147483646 w 640"/>
                <a:gd name="T5" fmla="*/ 2147483646 h 1104"/>
                <a:gd name="T6" fmla="*/ 0 w 640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1104"/>
                <a:gd name="T14" fmla="*/ 640 w 640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1104">
                  <a:moveTo>
                    <a:pt x="624" y="0"/>
                  </a:moveTo>
                  <a:cubicBezTo>
                    <a:pt x="632" y="144"/>
                    <a:pt x="640" y="288"/>
                    <a:pt x="624" y="384"/>
                  </a:cubicBezTo>
                  <a:cubicBezTo>
                    <a:pt x="608" y="480"/>
                    <a:pt x="632" y="456"/>
                    <a:pt x="528" y="576"/>
                  </a:cubicBezTo>
                  <a:cubicBezTo>
                    <a:pt x="424" y="696"/>
                    <a:pt x="212" y="900"/>
                    <a:pt x="0" y="11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571750" y="628650"/>
            <a:ext cx="6288088" cy="4456113"/>
            <a:chOff x="2571750" y="628650"/>
            <a:chExt cx="6288088" cy="4456113"/>
          </a:xfrm>
        </p:grpSpPr>
        <p:sp>
          <p:nvSpPr>
            <p:cNvPr id="64" name="任意多边形 63"/>
            <p:cNvSpPr/>
            <p:nvPr/>
          </p:nvSpPr>
          <p:spPr>
            <a:xfrm>
              <a:off x="2571750" y="966788"/>
              <a:ext cx="6288088" cy="4117975"/>
            </a:xfrm>
            <a:custGeom>
              <a:avLst/>
              <a:gdLst>
                <a:gd name="connsiteX0" fmla="*/ 5697416 w 8383465"/>
                <a:gd name="connsiteY0" fmla="*/ 2930 h 5489330"/>
                <a:gd name="connsiteX1" fmla="*/ 6770077 w 8383465"/>
                <a:gd name="connsiteY1" fmla="*/ 20515 h 5489330"/>
                <a:gd name="connsiteX2" fmla="*/ 7429500 w 8383465"/>
                <a:gd name="connsiteY2" fmla="*/ 126023 h 5489330"/>
                <a:gd name="connsiteX3" fmla="*/ 8018585 w 8383465"/>
                <a:gd name="connsiteY3" fmla="*/ 574430 h 5489330"/>
                <a:gd name="connsiteX4" fmla="*/ 8326316 w 8383465"/>
                <a:gd name="connsiteY4" fmla="*/ 1471246 h 5489330"/>
                <a:gd name="connsiteX5" fmla="*/ 8317523 w 8383465"/>
                <a:gd name="connsiteY5" fmla="*/ 3968261 h 5489330"/>
                <a:gd name="connsiteX6" fmla="*/ 7930662 w 8383465"/>
                <a:gd name="connsiteY6" fmla="*/ 5146430 h 5489330"/>
                <a:gd name="connsiteX7" fmla="*/ 6761285 w 8383465"/>
                <a:gd name="connsiteY7" fmla="*/ 5427784 h 5489330"/>
                <a:gd name="connsiteX8" fmla="*/ 2233246 w 8383465"/>
                <a:gd name="connsiteY8" fmla="*/ 5462953 h 5489330"/>
                <a:gd name="connsiteX9" fmla="*/ 826477 w 8383465"/>
                <a:gd name="connsiteY9" fmla="*/ 5269523 h 5489330"/>
                <a:gd name="connsiteX10" fmla="*/ 0 w 8383465"/>
                <a:gd name="connsiteY10" fmla="*/ 4205653 h 5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3465" h="5489330">
                  <a:moveTo>
                    <a:pt x="5697416" y="2930"/>
                  </a:moveTo>
                  <a:cubicBezTo>
                    <a:pt x="6089406" y="1465"/>
                    <a:pt x="6481396" y="0"/>
                    <a:pt x="6770077" y="20515"/>
                  </a:cubicBezTo>
                  <a:cubicBezTo>
                    <a:pt x="7058758" y="41031"/>
                    <a:pt x="7221415" y="33704"/>
                    <a:pt x="7429500" y="126023"/>
                  </a:cubicBezTo>
                  <a:cubicBezTo>
                    <a:pt x="7637585" y="218342"/>
                    <a:pt x="7869116" y="350226"/>
                    <a:pt x="8018585" y="574430"/>
                  </a:cubicBezTo>
                  <a:cubicBezTo>
                    <a:pt x="8168054" y="798634"/>
                    <a:pt x="8276493" y="905607"/>
                    <a:pt x="8326316" y="1471246"/>
                  </a:cubicBezTo>
                  <a:cubicBezTo>
                    <a:pt x="8376139" y="2036885"/>
                    <a:pt x="8383465" y="3355730"/>
                    <a:pt x="8317523" y="3968261"/>
                  </a:cubicBezTo>
                  <a:cubicBezTo>
                    <a:pt x="8251581" y="4580792"/>
                    <a:pt x="8190035" y="4903176"/>
                    <a:pt x="7930662" y="5146430"/>
                  </a:cubicBezTo>
                  <a:cubicBezTo>
                    <a:pt x="7671289" y="5389684"/>
                    <a:pt x="7710854" y="5375030"/>
                    <a:pt x="6761285" y="5427784"/>
                  </a:cubicBezTo>
                  <a:cubicBezTo>
                    <a:pt x="5811716" y="5480538"/>
                    <a:pt x="3222381" y="5489330"/>
                    <a:pt x="2233246" y="5462953"/>
                  </a:cubicBezTo>
                  <a:cubicBezTo>
                    <a:pt x="1244111" y="5436576"/>
                    <a:pt x="1198685" y="5479073"/>
                    <a:pt x="826477" y="5269523"/>
                  </a:cubicBezTo>
                  <a:cubicBezTo>
                    <a:pt x="454269" y="5059973"/>
                    <a:pt x="227134" y="4632813"/>
                    <a:pt x="0" y="4205653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002" name="Text Box 56"/>
            <p:cNvSpPr txBox="1">
              <a:spLocks noChangeArrowheads="1"/>
            </p:cNvSpPr>
            <p:nvPr/>
          </p:nvSpPr>
          <p:spPr bwMode="auto">
            <a:xfrm>
              <a:off x="6893738" y="628650"/>
              <a:ext cx="457154" cy="40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" grpId="0" build="p" animBg="1"/>
      <p:bldP spid="63" grpId="0" animBg="1"/>
      <p:bldP spid="79" grpId="0" animBg="1"/>
      <p:bldP spid="82" grpId="0" build="allAtOnce" animBg="1"/>
      <p:bldP spid="93" grpId="0" animBg="1"/>
      <p:bldP spid="98" grpId="0" build="allAtOnce" animBg="1"/>
      <p:bldP spid="101" grpId="0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208963" cy="3587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表达式文法的</a:t>
            </a:r>
            <a:r>
              <a:rPr lang="en-US" altLang="zh-CN" sz="2800" i="1">
                <a:solidFill>
                  <a:schemeClr val="tx1"/>
                </a:solidFill>
              </a:rPr>
              <a:t>LR</a:t>
            </a:r>
            <a:r>
              <a:rPr lang="en-US" altLang="zh-CN" sz="2800">
                <a:solidFill>
                  <a:schemeClr val="tx1"/>
                </a:solidFill>
              </a:rPr>
              <a:t>(0)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分析表含有</a:t>
            </a:r>
            <a:r>
              <a:rPr lang="zh-CN" altLang="en-US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移进</a:t>
            </a:r>
            <a:r>
              <a:rPr lang="en-US" altLang="zh-CN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18"/>
          <p:cNvGraphicFramePr>
            <a:graphicFrameLocks noGrp="1"/>
          </p:cNvGraphicFramePr>
          <p:nvPr/>
        </p:nvGraphicFramePr>
        <p:xfrm>
          <a:off x="755650" y="700088"/>
          <a:ext cx="7777163" cy="440849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7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91442" marR="91442" marT="34283" marB="3428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＋</a:t>
                      </a: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*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（</a:t>
                      </a: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T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6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华文楷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r2/s7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s6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s11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r1/s7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2" marR="91442" marT="34283" marB="342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移进</a:t>
            </a:r>
            <a:r>
              <a:rPr lang="en-US" altLang="zh-CN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冲突和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en-US" altLang="zh-CN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2263" y="4529138"/>
            <a:ext cx="860742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不是所有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CFG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都能用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方法进行分析，也就是说，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CFG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不总是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</a:t>
            </a:r>
          </a:p>
        </p:txBody>
      </p:sp>
      <p:sp>
        <p:nvSpPr>
          <p:cNvPr id="7" name="矩形 6"/>
          <p:cNvSpPr/>
          <p:nvPr/>
        </p:nvSpPr>
        <p:spPr>
          <a:xfrm>
            <a:off x="765175" y="3076575"/>
            <a:ext cx="2520950" cy="13239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lang="zh-CN" altLang="en-US" sz="20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分析表中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语法分析动作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冲突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，那么给定的文法就称为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LR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文法</a:t>
            </a:r>
          </a:p>
        </p:txBody>
      </p:sp>
      <p:sp>
        <p:nvSpPr>
          <p:cNvPr id="114694" name="矩形 7"/>
          <p:cNvSpPr>
            <a:spLocks noChangeArrowheads="1"/>
          </p:cNvSpPr>
          <p:nvPr/>
        </p:nvSpPr>
        <p:spPr bwMode="auto">
          <a:xfrm>
            <a:off x="785813" y="928688"/>
            <a:ext cx="1530350" cy="2000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文法</a:t>
            </a:r>
            <a:endParaRPr lang="en-US" altLang="zh-CN" sz="24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S′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b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aBd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(2)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ε</a:t>
            </a:r>
            <a:b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(4)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→  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ε</a:t>
            </a: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429000" y="928688"/>
            <a:ext cx="5191125" cy="3511550"/>
            <a:chOff x="3586436" y="889635"/>
            <a:chExt cx="5190781" cy="3510628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3586436" y="889635"/>
              <a:ext cx="1285790" cy="13236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S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aBd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586436" y="2460847"/>
              <a:ext cx="1285790" cy="19394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T→a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 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Tb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 →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aBd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T →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5657987" y="1324496"/>
              <a:ext cx="1261978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S</a:t>
              </a:r>
              <a:r>
                <a:rPr lang="en-US" altLang="zh-CN" sz="2000" b="1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000" b="1" i="1" dirty="0">
                  <a:solidFill>
                    <a:srgbClr val="073E87">
                      <a:lumMod val="60000"/>
                      <a:lumOff val="40000"/>
                    </a:srgbClr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→ T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657987" y="2610033"/>
              <a:ext cx="1285790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T→aB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d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657987" y="3540064"/>
              <a:ext cx="1285790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4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B→T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 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586671" y="2610033"/>
              <a:ext cx="1190546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5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T→aBd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7586671" y="3540064"/>
              <a:ext cx="1190546" cy="7078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prstClr val="black"/>
                  </a:solidFill>
                  <a:latin typeface="Times New Roman" pitchFamily="18" charset="0"/>
                </a:rPr>
                <a:t>6</a:t>
              </a:r>
              <a:r>
                <a:rPr kumimoji="1" lang="en-US" altLang="zh-CN" sz="2000" b="1" dirty="0">
                  <a:solidFill>
                    <a:prstClr val="black"/>
                  </a:solidFill>
                  <a:latin typeface="Times New Roman" pitchFamily="18" charset="0"/>
                </a:rPr>
                <a:t>:</a:t>
              </a:r>
            </a:p>
            <a:p>
              <a:pPr>
                <a:buClr>
                  <a:srgbClr val="073E87"/>
                </a:buClr>
                <a:buSzPct val="75000"/>
                <a:buFont typeface="Monotype Sorts"/>
                <a:buNone/>
                <a:defRPr/>
              </a:pPr>
              <a:r>
                <a:rPr kumimoji="1" lang="en-US" altLang="zh-CN" sz="2000" b="1" i="1" dirty="0" err="1">
                  <a:solidFill>
                    <a:prstClr val="black"/>
                  </a:solidFill>
                  <a:latin typeface="Times New Roman" pitchFamily="18" charset="0"/>
                </a:rPr>
                <a:t>B→Tb</a:t>
              </a:r>
              <a:r>
                <a:rPr kumimoji="1" lang="en-US" altLang="zh-CN" sz="2000" b="1" i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kumimoji="1" lang="en-US" altLang="zh-CN" sz="2000" b="1" i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079" name="Line 18"/>
            <p:cNvSpPr>
              <a:spLocks noChangeShapeType="1"/>
            </p:cNvSpPr>
            <p:nvPr/>
          </p:nvSpPr>
          <p:spPr bwMode="auto">
            <a:xfrm>
              <a:off x="4872320" y="1675453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Line 18"/>
            <p:cNvSpPr>
              <a:spLocks noChangeShapeType="1"/>
            </p:cNvSpPr>
            <p:nvPr/>
          </p:nvSpPr>
          <p:spPr bwMode="auto">
            <a:xfrm>
              <a:off x="4872320" y="2961337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Line 18"/>
            <p:cNvSpPr>
              <a:spLocks noChangeShapeType="1"/>
            </p:cNvSpPr>
            <p:nvPr/>
          </p:nvSpPr>
          <p:spPr bwMode="auto">
            <a:xfrm>
              <a:off x="4872320" y="3890031"/>
              <a:ext cx="79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6944022" y="3890031"/>
              <a:ext cx="6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Line 18"/>
            <p:cNvSpPr>
              <a:spLocks noChangeShapeType="1"/>
            </p:cNvSpPr>
            <p:nvPr/>
          </p:nvSpPr>
          <p:spPr bwMode="auto">
            <a:xfrm>
              <a:off x="6944022" y="2961337"/>
              <a:ext cx="64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Line 18"/>
            <p:cNvSpPr>
              <a:spLocks noChangeShapeType="1"/>
            </p:cNvSpPr>
            <p:nvPr/>
          </p:nvSpPr>
          <p:spPr bwMode="auto">
            <a:xfrm flipH="1">
              <a:off x="4229378" y="2227273"/>
              <a:ext cx="0" cy="21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710312" y="2298965"/>
              <a:ext cx="357164" cy="376138"/>
            </a:xfrm>
            <a:custGeom>
              <a:avLst/>
              <a:gdLst>
                <a:gd name="connsiteX0" fmla="*/ 231006 w 495701"/>
                <a:gd name="connsiteY0" fmla="*/ 519764 h 519764"/>
                <a:gd name="connsiteX1" fmla="*/ 442762 w 495701"/>
                <a:gd name="connsiteY1" fmla="*/ 423511 h 519764"/>
                <a:gd name="connsiteX2" fmla="*/ 490888 w 495701"/>
                <a:gd name="connsiteY2" fmla="*/ 202130 h 519764"/>
                <a:gd name="connsiteX3" fmla="*/ 413886 w 495701"/>
                <a:gd name="connsiteY3" fmla="*/ 48126 h 519764"/>
                <a:gd name="connsiteX4" fmla="*/ 221381 w 495701"/>
                <a:gd name="connsiteY4" fmla="*/ 0 h 519764"/>
                <a:gd name="connsiteX5" fmla="*/ 77002 w 495701"/>
                <a:gd name="connsiteY5" fmla="*/ 48126 h 519764"/>
                <a:gd name="connsiteX6" fmla="*/ 0 w 495701"/>
                <a:gd name="connsiteY6" fmla="*/ 211756 h 51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701" h="519764">
                  <a:moveTo>
                    <a:pt x="231006" y="519764"/>
                  </a:moveTo>
                  <a:cubicBezTo>
                    <a:pt x="315227" y="498107"/>
                    <a:pt x="399448" y="476450"/>
                    <a:pt x="442762" y="423511"/>
                  </a:cubicBezTo>
                  <a:cubicBezTo>
                    <a:pt x="486076" y="370572"/>
                    <a:pt x="495701" y="264694"/>
                    <a:pt x="490888" y="202130"/>
                  </a:cubicBezTo>
                  <a:cubicBezTo>
                    <a:pt x="486075" y="139566"/>
                    <a:pt x="458804" y="81814"/>
                    <a:pt x="413886" y="48126"/>
                  </a:cubicBezTo>
                  <a:cubicBezTo>
                    <a:pt x="368968" y="14438"/>
                    <a:pt x="277528" y="0"/>
                    <a:pt x="221381" y="0"/>
                  </a:cubicBezTo>
                  <a:cubicBezTo>
                    <a:pt x="165234" y="0"/>
                    <a:pt x="113899" y="12833"/>
                    <a:pt x="77002" y="48126"/>
                  </a:cubicBezTo>
                  <a:cubicBezTo>
                    <a:pt x="40105" y="83419"/>
                    <a:pt x="20052" y="147587"/>
                    <a:pt x="0" y="211756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086" name="Text Box 4"/>
            <p:cNvSpPr txBox="1">
              <a:spLocks noChangeArrowheads="1"/>
            </p:cNvSpPr>
            <p:nvPr/>
          </p:nvSpPr>
          <p:spPr bwMode="auto">
            <a:xfrm>
              <a:off x="5086634" y="1318263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8087" name="Text Box 4"/>
            <p:cNvSpPr txBox="1">
              <a:spLocks noChangeArrowheads="1"/>
            </p:cNvSpPr>
            <p:nvPr/>
          </p:nvSpPr>
          <p:spPr bwMode="auto">
            <a:xfrm>
              <a:off x="5086634" y="353284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8088" name="Text Box 4"/>
            <p:cNvSpPr txBox="1">
              <a:spLocks noChangeArrowheads="1"/>
            </p:cNvSpPr>
            <p:nvPr/>
          </p:nvSpPr>
          <p:spPr bwMode="auto">
            <a:xfrm>
              <a:off x="5086634" y="2561287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8089" name="Text Box 4"/>
            <p:cNvSpPr txBox="1">
              <a:spLocks noChangeArrowheads="1"/>
            </p:cNvSpPr>
            <p:nvPr/>
          </p:nvSpPr>
          <p:spPr bwMode="auto">
            <a:xfrm>
              <a:off x="5015196" y="206122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8090" name="Text Box 4"/>
            <p:cNvSpPr txBox="1">
              <a:spLocks noChangeArrowheads="1"/>
            </p:cNvSpPr>
            <p:nvPr/>
          </p:nvSpPr>
          <p:spPr bwMode="auto">
            <a:xfrm>
              <a:off x="3903128" y="2120366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8091" name="Text Box 4"/>
            <p:cNvSpPr txBox="1">
              <a:spLocks noChangeArrowheads="1"/>
            </p:cNvSpPr>
            <p:nvPr/>
          </p:nvSpPr>
          <p:spPr bwMode="auto">
            <a:xfrm>
              <a:off x="7086898" y="2604147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8092" name="Text Box 4"/>
            <p:cNvSpPr txBox="1">
              <a:spLocks noChangeArrowheads="1"/>
            </p:cNvSpPr>
            <p:nvPr/>
          </p:nvSpPr>
          <p:spPr bwMode="auto">
            <a:xfrm>
              <a:off x="7086898" y="3532841"/>
              <a:ext cx="3810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6858000" y="857250"/>
            <a:ext cx="2197100" cy="1133475"/>
          </a:xfrm>
          <a:prstGeom prst="cloudCallout">
            <a:avLst>
              <a:gd name="adj1" fmla="val -44381"/>
              <a:gd name="adj2" fmla="val 78759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46800" rIns="46800"/>
          <a:lstStyle/>
          <a:p>
            <a:pPr algn="ctr">
              <a:spcBef>
                <a:spcPct val="20000"/>
              </a:spcBef>
              <a:buClr>
                <a:srgbClr val="333399"/>
              </a:buClr>
              <a:buSzPct val="75000"/>
              <a:buFont typeface="Monotype Sorts"/>
              <a:buNone/>
              <a:defRPr/>
            </a:pPr>
            <a:r>
              <a:rPr lang="zh-CN" altLang="en-US" sz="25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如何消解冲突？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idx="1"/>
          </p:nvPr>
        </p:nvSpPr>
        <p:spPr>
          <a:xfrm>
            <a:off x="3571875" y="407988"/>
            <a:ext cx="5927725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id 	   	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      +(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	     (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    	     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id+id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+(id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+id)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                     id)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+id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) $ 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→id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	 	)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	 	  $ 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315" name="标题 8"/>
          <p:cNvSpPr>
            <a:spLocks noGrp="1"/>
          </p:cNvSpPr>
          <p:nvPr>
            <p:ph type="title"/>
          </p:nvPr>
        </p:nvSpPr>
        <p:spPr>
          <a:xfrm>
            <a:off x="755650" y="268288"/>
            <a:ext cx="4103688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85925" y="3827463"/>
            <a:ext cx="357188" cy="492125"/>
            <a:chOff x="975" y="3203"/>
            <a:chExt cx="225" cy="653"/>
          </a:xfrm>
        </p:grpSpPr>
        <p:sp>
          <p:nvSpPr>
            <p:cNvPr id="16419" name="Line 62"/>
            <p:cNvSpPr>
              <a:spLocks noChangeShapeType="1"/>
            </p:cNvSpPr>
            <p:nvPr/>
          </p:nvSpPr>
          <p:spPr bwMode="auto">
            <a:xfrm flipH="1" flipV="1">
              <a:off x="1066" y="3618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2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225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901825" y="3422650"/>
            <a:ext cx="812800" cy="847725"/>
            <a:chOff x="1111" y="2662"/>
            <a:chExt cx="512" cy="1129"/>
          </a:xfrm>
        </p:grpSpPr>
        <p:sp>
          <p:nvSpPr>
            <p:cNvPr id="16415" name="Line 68"/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6" name="Line 69"/>
            <p:cNvSpPr>
              <a:spLocks noChangeShapeType="1"/>
            </p:cNvSpPr>
            <p:nvPr/>
          </p:nvSpPr>
          <p:spPr bwMode="auto">
            <a:xfrm flipV="1">
              <a:off x="1364" y="3184"/>
              <a:ext cx="10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17" name="Line 70"/>
            <p:cNvSpPr>
              <a:spLocks noChangeShapeType="1"/>
            </p:cNvSpPr>
            <p:nvPr/>
          </p:nvSpPr>
          <p:spPr bwMode="auto">
            <a:xfrm flipV="1">
              <a:off x="1111" y="3098"/>
              <a:ext cx="272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40" name="Rectangle 71"/>
            <p:cNvSpPr>
              <a:spLocks noChangeArrowheads="1"/>
            </p:cNvSpPr>
            <p:nvPr/>
          </p:nvSpPr>
          <p:spPr bwMode="auto">
            <a:xfrm>
              <a:off x="1292" y="2662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533400" y="3814763"/>
            <a:ext cx="357188" cy="504825"/>
            <a:chOff x="975" y="3041"/>
            <a:chExt cx="225" cy="672"/>
          </a:xfrm>
        </p:grpSpPr>
        <p:sp>
          <p:nvSpPr>
            <p:cNvPr id="16413" name="Line 79"/>
            <p:cNvSpPr>
              <a:spLocks noChangeShapeType="1"/>
            </p:cNvSpPr>
            <p:nvPr/>
          </p:nvSpPr>
          <p:spPr bwMode="auto">
            <a:xfrm flipH="1" flipV="1">
              <a:off x="1066" y="3474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6" name="Rectangle 80"/>
            <p:cNvSpPr>
              <a:spLocks noChangeArrowheads="1"/>
            </p:cNvSpPr>
            <p:nvPr/>
          </p:nvSpPr>
          <p:spPr bwMode="auto">
            <a:xfrm>
              <a:off x="975" y="3041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622550" y="3883025"/>
            <a:ext cx="357188" cy="471488"/>
            <a:chOff x="975" y="3203"/>
            <a:chExt cx="225" cy="628"/>
          </a:xfrm>
        </p:grpSpPr>
        <p:sp>
          <p:nvSpPr>
            <p:cNvPr id="16411" name="Line 82"/>
            <p:cNvSpPr>
              <a:spLocks noChangeShapeType="1"/>
            </p:cNvSpPr>
            <p:nvPr/>
          </p:nvSpPr>
          <p:spPr bwMode="auto">
            <a:xfrm flipH="1" flipV="1">
              <a:off x="1066" y="3592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4" name="Rectangle 83"/>
            <p:cNvSpPr>
              <a:spLocks noChangeArrowheads="1"/>
            </p:cNvSpPr>
            <p:nvPr/>
          </p:nvSpPr>
          <p:spPr bwMode="auto">
            <a:xfrm>
              <a:off x="975" y="3203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00188" y="2919413"/>
            <a:ext cx="1625600" cy="1387475"/>
            <a:chOff x="858" y="1946"/>
            <a:chExt cx="1024" cy="1847"/>
          </a:xfrm>
        </p:grpSpPr>
        <p:sp>
          <p:nvSpPr>
            <p:cNvPr id="16407" name="Line 74"/>
            <p:cNvSpPr>
              <a:spLocks noChangeShapeType="1"/>
            </p:cNvSpPr>
            <p:nvPr/>
          </p:nvSpPr>
          <p:spPr bwMode="auto">
            <a:xfrm flipV="1">
              <a:off x="858" y="2417"/>
              <a:ext cx="536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8" name="Line 75"/>
            <p:cNvSpPr>
              <a:spLocks noChangeShapeType="1"/>
            </p:cNvSpPr>
            <p:nvPr/>
          </p:nvSpPr>
          <p:spPr bwMode="auto">
            <a:xfrm flipH="1" flipV="1">
              <a:off x="1381" y="2417"/>
              <a:ext cx="501" cy="1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9" name="Line 85"/>
            <p:cNvSpPr>
              <a:spLocks noChangeShapeType="1"/>
            </p:cNvSpPr>
            <p:nvPr/>
          </p:nvSpPr>
          <p:spPr bwMode="auto">
            <a:xfrm flipV="1">
              <a:off x="1383" y="2392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32" name="Rectangle 86"/>
            <p:cNvSpPr>
              <a:spLocks noChangeArrowheads="1"/>
            </p:cNvSpPr>
            <p:nvPr/>
          </p:nvSpPr>
          <p:spPr bwMode="auto">
            <a:xfrm>
              <a:off x="1247" y="1946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749300" y="2470150"/>
            <a:ext cx="1439863" cy="1782763"/>
            <a:chOff x="385" y="1374"/>
            <a:chExt cx="907" cy="2374"/>
          </a:xfrm>
        </p:grpSpPr>
        <p:sp>
          <p:nvSpPr>
            <p:cNvPr id="16403" name="Line 73"/>
            <p:cNvSpPr>
              <a:spLocks noChangeShapeType="1"/>
            </p:cNvSpPr>
            <p:nvPr/>
          </p:nvSpPr>
          <p:spPr bwMode="auto">
            <a:xfrm flipV="1">
              <a:off x="385" y="1850"/>
              <a:ext cx="634" cy="1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3326" name="Rectangle 76"/>
            <p:cNvSpPr>
              <a:spLocks noChangeArrowheads="1"/>
            </p:cNvSpPr>
            <p:nvPr/>
          </p:nvSpPr>
          <p:spPr bwMode="auto">
            <a:xfrm>
              <a:off x="930" y="1374"/>
              <a:ext cx="225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rgbClr val="5EAEFF"/>
                </a:buClr>
                <a:buSzPct val="75000"/>
                <a:buFont typeface="Monotype Sorts"/>
                <a:buNone/>
              </a:pPr>
              <a:r>
                <a:rPr kumimoji="1" lang="en-US" altLang="zh-CN" sz="2000" b="1" i="1">
                  <a:solidFill>
                    <a:srgbClr val="2D83F4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6405" name="Line 88"/>
            <p:cNvSpPr>
              <a:spLocks noChangeShapeType="1"/>
            </p:cNvSpPr>
            <p:nvPr/>
          </p:nvSpPr>
          <p:spPr bwMode="auto">
            <a:xfrm flipV="1">
              <a:off x="612" y="1850"/>
              <a:ext cx="447" cy="1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6406" name="Line 89"/>
            <p:cNvSpPr>
              <a:spLocks noChangeShapeType="1"/>
            </p:cNvSpPr>
            <p:nvPr/>
          </p:nvSpPr>
          <p:spPr bwMode="auto">
            <a:xfrm flipH="1" flipV="1">
              <a:off x="1092" y="1850"/>
              <a:ext cx="20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>
                <a:solidFill>
                  <a:srgbClr val="073E87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85750" y="4619625"/>
            <a:ext cx="35718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每次归约的符号串称为</a:t>
            </a:r>
            <a:r>
              <a:rPr lang="en-US" altLang="zh-CN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句柄</a:t>
            </a:r>
            <a:r>
              <a:rPr lang="en-US" altLang="zh-CN" sz="20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”</a:t>
            </a:r>
            <a:endParaRPr lang="zh-CN" altLang="en-US" sz="20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8838" y="876300"/>
            <a:ext cx="1531937" cy="147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en-US" altLang="zh-CN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Times New Roman" panose="02020603050405020304" pitchFamily="18" charset="0"/>
              </a:rPr>
              <a:t>②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</a:p>
          <a:p>
            <a:pPr>
              <a:defRPr/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→ id</a:t>
            </a:r>
            <a:endParaRPr lang="zh-CN" altLang="en-US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461963" y="4252913"/>
            <a:ext cx="2895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5EAEFF"/>
              </a:buClr>
              <a:buSzPct val="75000"/>
              <a:buFont typeface="Monotype Sorts"/>
              <a:buNone/>
            </a:pP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solidFill>
                  <a:srgbClr val="5EAE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+    (    id    +    id</a:t>
            </a:r>
            <a:r>
              <a:rPr kumimoji="1"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2D83F4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64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28625" y="1058863"/>
            <a:ext cx="8429625" cy="4017962"/>
          </a:xfrm>
        </p:spPr>
        <p:txBody>
          <a:bodyPr/>
          <a:lstStyle/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在对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输入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串的一次从左到右扫描过程中，语法分析器将零个或多个输入符号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移入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栈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的顶端，直到它可以对栈顶的一个文法符号串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进行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归约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为止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然后，它将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β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归约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为某个产生式的左部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语法分析器不断地重复这个循环，直到它检测到一个语法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错误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，或者栈中包含了开始符号且输入缓冲区为空</a:t>
            </a:r>
            <a:r>
              <a:rPr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当进入这样的格局时，语法分析器停止运行，并宣称</a:t>
            </a:r>
            <a:r>
              <a:rPr lang="zh-CN" altLang="en-US" sz="2800" b="1">
                <a:solidFill>
                  <a:srgbClr val="2D83F4"/>
                </a:solidFill>
                <a:cs typeface="Times New Roman" panose="02020603050405020304" pitchFamily="18" charset="0"/>
              </a:rPr>
              <a:t>成功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完成了语法分析</a:t>
            </a:r>
            <a:r>
              <a:rPr lang="en-US" altLang="zh-CN" sz="2800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为止</a:t>
            </a: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移入</a:t>
            </a:r>
            <a:r>
              <a:rPr lang="en-US" altLang="zh-CN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归约分析的工作过程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917575"/>
            <a:ext cx="8304212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移入：将下一个输入符号移到栈的顶端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归约：被归约的符号串的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右端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必然处于栈顶。语法分析器在栈中确定这个串的</a:t>
            </a:r>
            <a:r>
              <a:rPr lang="zh-CN" altLang="en-US" sz="2800" b="1" dirty="0">
                <a:solidFill>
                  <a:srgbClr val="2D83F4"/>
                </a:solidFill>
                <a:cs typeface="Times New Roman" panose="02020603050405020304" pitchFamily="18" charset="0"/>
              </a:rPr>
              <a:t>左端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，并决定用哪个非终结符来替换这个串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接收：宣布语法分析过程成功完成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报错：发现一个语法错误，并调用错误恢复子例程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归约分析器可采取的</a:t>
            </a:r>
            <a:r>
              <a:rPr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种动作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归约分析中存在的问题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F3CBD2D-2384-4699-85C3-F6E07C5FC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17575"/>
            <a:ext cx="8304212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归约冲突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移入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归约冲突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idx="1"/>
          </p:nvPr>
        </p:nvSpPr>
        <p:spPr>
          <a:xfrm>
            <a:off x="3276600" y="858838"/>
            <a:ext cx="5862638" cy="322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000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	         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000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Clr>
                <a:srgbClr val="31B6FD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      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:&lt;</a:t>
            </a:r>
            <a:r>
              <a:rPr lang="en-US" altLang="zh-CN" sz="2000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$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000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endParaRPr lang="en-US" altLang="zh-CN" sz="2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755650" y="4230688"/>
            <a:ext cx="906463" cy="504825"/>
            <a:chOff x="811" y="3041"/>
            <a:chExt cx="571" cy="672"/>
          </a:xfrm>
        </p:grpSpPr>
        <p:sp>
          <p:nvSpPr>
            <p:cNvPr id="21522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3" name="Rectangle 80"/>
            <p:cNvSpPr>
              <a:spLocks noChangeArrowheads="1"/>
            </p:cNvSpPr>
            <p:nvPr/>
          </p:nvSpPr>
          <p:spPr bwMode="auto">
            <a:xfrm>
              <a:off x="811" y="3041"/>
              <a:ext cx="57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12713" y="725488"/>
            <a:ext cx="366871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&gt;→var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: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</a:t>
            </a: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&gt;→i</a:t>
            </a: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 , i</a:t>
            </a:r>
          </a:p>
          <a:p>
            <a:pPr marL="609600" marR="0" lvl="0" indent="-60960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&lt;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&gt;→real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int </a:t>
            </a:r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1692275" y="4227513"/>
            <a:ext cx="906463" cy="504825"/>
            <a:chOff x="811" y="3041"/>
            <a:chExt cx="571" cy="672"/>
          </a:xfrm>
        </p:grpSpPr>
        <p:sp>
          <p:nvSpPr>
            <p:cNvPr id="21520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1" name="Rectangle 80"/>
            <p:cNvSpPr>
              <a:spLocks noChangeArrowheads="1"/>
            </p:cNvSpPr>
            <p:nvPr/>
          </p:nvSpPr>
          <p:spPr bwMode="auto">
            <a:xfrm>
              <a:off x="811" y="3041"/>
              <a:ext cx="57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IDS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2784475" y="4227513"/>
            <a:ext cx="635000" cy="504825"/>
            <a:chOff x="891" y="3041"/>
            <a:chExt cx="400" cy="672"/>
          </a:xfrm>
        </p:grpSpPr>
        <p:sp>
          <p:nvSpPr>
            <p:cNvPr id="21518" name="Line 79"/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Rectangle 80"/>
            <p:cNvSpPr>
              <a:spLocks noChangeArrowheads="1"/>
            </p:cNvSpPr>
            <p:nvPr/>
          </p:nvSpPr>
          <p:spPr bwMode="auto">
            <a:xfrm>
              <a:off x="891" y="3041"/>
              <a:ext cx="4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  <a:buFont typeface="Monotype Sorts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&lt;</a:t>
              </a: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&gt;</a:t>
              </a:r>
              <a:endPara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5219700" y="3003550"/>
            <a:ext cx="288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284663" y="3003550"/>
            <a:ext cx="935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34925" y="4732338"/>
            <a:ext cx="6191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var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11413" y="4721225"/>
            <a:ext cx="9477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: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real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1549400" y="4686300"/>
            <a:ext cx="143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8538" y="4659313"/>
            <a:ext cx="40163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7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</a:p>
        </p:txBody>
      </p:sp>
    </p:spTree>
    <p:extLst>
      <p:ext uri="{BB962C8B-B14F-4D97-AF65-F5344CB8AC3E}">
        <p14:creationId xmlns:p14="http://schemas.microsoft.com/office/powerpoint/2010/main" val="9517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  <p:bldP spid="65" grpId="0"/>
      <p:bldP spid="20" grpId="0"/>
      <p:bldP spid="21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9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6281</Words>
  <Application>Microsoft Office PowerPoint</Application>
  <PresentationFormat>全屏显示(16:9)</PresentationFormat>
  <Paragraphs>1388</Paragraphs>
  <Slides>45</Slides>
  <Notes>43</Notes>
  <HiddenSlides>2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45</vt:i4>
      </vt:variant>
    </vt:vector>
  </HeadingPairs>
  <TitlesOfParts>
    <vt:vector size="67" baseType="lpstr">
      <vt:lpstr>Monotype Sorts</vt:lpstr>
      <vt:lpstr>华文楷体</vt:lpstr>
      <vt:lpstr>华文楷体 (正文)</vt:lpstr>
      <vt:lpstr>楷体</vt:lpstr>
      <vt:lpstr>楷体_GB2312</vt:lpstr>
      <vt:lpstr>宋体</vt:lpstr>
      <vt:lpstr>宋体</vt:lpstr>
      <vt:lpstr>微软雅黑</vt:lpstr>
      <vt:lpstr>Arial</vt:lpstr>
      <vt:lpstr>Calibri</vt:lpstr>
      <vt:lpstr>Cambria Math</vt:lpstr>
      <vt:lpstr>Candara</vt:lpstr>
      <vt:lpstr>Symbol</vt:lpstr>
      <vt:lpstr>Tahoma</vt:lpstr>
      <vt:lpstr>Times New Roman</vt:lpstr>
      <vt:lpstr>Wingdings</vt:lpstr>
      <vt:lpstr>自定义设计方案</vt:lpstr>
      <vt:lpstr>1_波形</vt:lpstr>
      <vt:lpstr>2_波形</vt:lpstr>
      <vt:lpstr>5_波形</vt:lpstr>
      <vt:lpstr>3_波形</vt:lpstr>
      <vt:lpstr>9_波形</vt:lpstr>
      <vt:lpstr>PowerPoint 演示文稿</vt:lpstr>
      <vt:lpstr>4.3 自底向上的语法分析</vt:lpstr>
      <vt:lpstr>例：移入-归约分析</vt:lpstr>
      <vt:lpstr>例：移入-归约分析</vt:lpstr>
      <vt:lpstr>例：移入-归约分析</vt:lpstr>
      <vt:lpstr>移入-归约分析的工作过程</vt:lpstr>
      <vt:lpstr>移入-归约分析器可采取的4种动作</vt:lpstr>
      <vt:lpstr>PowerPoint 演示文稿</vt:lpstr>
      <vt:lpstr>PowerPoint 演示文稿</vt:lpstr>
      <vt:lpstr>归约-归约冲突</vt:lpstr>
      <vt:lpstr>归约-归约冲突</vt:lpstr>
      <vt:lpstr>移入-归约冲突</vt:lpstr>
      <vt:lpstr>PowerPoint 演示文稿</vt:lpstr>
      <vt:lpstr>4.4 LR 分析法</vt:lpstr>
      <vt:lpstr>LR 分析法的基本原理</vt:lpstr>
      <vt:lpstr>LR 分析器（自动机）的总体结构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分析器的工作过程</vt:lpstr>
      <vt:lpstr>LR 分析器的工作过程</vt:lpstr>
      <vt:lpstr>LR 分析器的工作过程</vt:lpstr>
      <vt:lpstr>LR 分析算法</vt:lpstr>
      <vt:lpstr>如何构造给定文法的LR分析表？</vt:lpstr>
      <vt:lpstr>4.4.1 LR(0) 分析</vt:lpstr>
      <vt:lpstr>增广文法 (Augmented Grammar)</vt:lpstr>
      <vt:lpstr>文法中的项目</vt:lpstr>
      <vt:lpstr>文法中的项目</vt:lpstr>
      <vt:lpstr>文法中的项目</vt:lpstr>
      <vt:lpstr>PowerPoint 演示文稿</vt:lpstr>
      <vt:lpstr>PowerPoint 演示文稿</vt:lpstr>
      <vt:lpstr>PowerPoint 演示文稿</vt:lpstr>
      <vt:lpstr>项目集闭包</vt:lpstr>
      <vt:lpstr>GOTO ( )函数</vt:lpstr>
      <vt:lpstr>构造LR(0)自动机的状态集</vt:lpstr>
      <vt:lpstr>PowerPoint 演示文稿</vt:lpstr>
      <vt:lpstr>LR(0)分析表构造方法</vt:lpstr>
      <vt:lpstr>LR(0) 自动机的形式化定义</vt:lpstr>
      <vt:lpstr>LR(0) 分析过程中的冲突</vt:lpstr>
      <vt:lpstr>表达式文法的LR(0)分析表含有移进/归约冲突</vt:lpstr>
      <vt:lpstr>例：移进/归约冲突和归约/归约冲突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Microsoft Office 用户</dc:creator>
  <cp:lastModifiedBy>1</cp:lastModifiedBy>
  <cp:revision>71</cp:revision>
  <cp:lastPrinted>2016-09-29T00:52:06Z</cp:lastPrinted>
  <dcterms:created xsi:type="dcterms:W3CDTF">2016-09-30T09:05:54Z</dcterms:created>
  <dcterms:modified xsi:type="dcterms:W3CDTF">2022-03-05T08:49:46Z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