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488" r:id="rId1"/>
    <p:sldMasterId id="2147484491" r:id="rId2"/>
    <p:sldMasterId id="2147485124" r:id="rId3"/>
    <p:sldMasterId id="2147485127" r:id="rId4"/>
    <p:sldMasterId id="2147485130" r:id="rId5"/>
    <p:sldMasterId id="2147485513" r:id="rId6"/>
    <p:sldMasterId id="2147485516" r:id="rId7"/>
  </p:sldMasterIdLst>
  <p:notesMasterIdLst>
    <p:notesMasterId r:id="rId106"/>
  </p:notesMasterIdLst>
  <p:handoutMasterIdLst>
    <p:handoutMasterId r:id="rId107"/>
  </p:handoutMasterIdLst>
  <p:sldIdLst>
    <p:sldId id="810" r:id="rId8"/>
    <p:sldId id="606" r:id="rId9"/>
    <p:sldId id="742" r:id="rId10"/>
    <p:sldId id="743" r:id="rId11"/>
    <p:sldId id="602" r:id="rId12"/>
    <p:sldId id="702" r:id="rId13"/>
    <p:sldId id="603" r:id="rId14"/>
    <p:sldId id="604" r:id="rId15"/>
    <p:sldId id="666" r:id="rId16"/>
    <p:sldId id="609" r:id="rId17"/>
    <p:sldId id="610" r:id="rId18"/>
    <p:sldId id="614" r:id="rId19"/>
    <p:sldId id="611" r:id="rId20"/>
    <p:sldId id="392" r:id="rId21"/>
    <p:sldId id="613" r:id="rId22"/>
    <p:sldId id="616" r:id="rId23"/>
    <p:sldId id="617" r:id="rId24"/>
    <p:sldId id="618" r:id="rId25"/>
    <p:sldId id="621" r:id="rId26"/>
    <p:sldId id="622" r:id="rId27"/>
    <p:sldId id="623" r:id="rId28"/>
    <p:sldId id="625" r:id="rId29"/>
    <p:sldId id="673" r:id="rId30"/>
    <p:sldId id="627" r:id="rId31"/>
    <p:sldId id="703" r:id="rId32"/>
    <p:sldId id="628" r:id="rId33"/>
    <p:sldId id="704" r:id="rId34"/>
    <p:sldId id="705" r:id="rId35"/>
    <p:sldId id="631" r:id="rId36"/>
    <p:sldId id="632" r:id="rId37"/>
    <p:sldId id="836" r:id="rId38"/>
    <p:sldId id="837" r:id="rId39"/>
    <p:sldId id="838" r:id="rId40"/>
    <p:sldId id="676" r:id="rId41"/>
    <p:sldId id="634" r:id="rId42"/>
    <p:sldId id="868" r:id="rId43"/>
    <p:sldId id="839" r:id="rId44"/>
    <p:sldId id="663" r:id="rId45"/>
    <p:sldId id="636" r:id="rId46"/>
    <p:sldId id="875" r:id="rId47"/>
    <p:sldId id="876" r:id="rId48"/>
    <p:sldId id="877" r:id="rId49"/>
    <p:sldId id="707" r:id="rId50"/>
    <p:sldId id="800" r:id="rId51"/>
    <p:sldId id="801" r:id="rId52"/>
    <p:sldId id="802" r:id="rId53"/>
    <p:sldId id="803" r:id="rId54"/>
    <p:sldId id="804" r:id="rId55"/>
    <p:sldId id="805" r:id="rId56"/>
    <p:sldId id="806" r:id="rId57"/>
    <p:sldId id="807" r:id="rId58"/>
    <p:sldId id="808" r:id="rId59"/>
    <p:sldId id="744" r:id="rId60"/>
    <p:sldId id="874" r:id="rId61"/>
    <p:sldId id="746" r:id="rId62"/>
    <p:sldId id="747" r:id="rId63"/>
    <p:sldId id="749" r:id="rId64"/>
    <p:sldId id="862" r:id="rId65"/>
    <p:sldId id="863" r:id="rId66"/>
    <p:sldId id="820" r:id="rId67"/>
    <p:sldId id="752" r:id="rId68"/>
    <p:sldId id="789" r:id="rId69"/>
    <p:sldId id="790" r:id="rId70"/>
    <p:sldId id="791" r:id="rId71"/>
    <p:sldId id="792" r:id="rId72"/>
    <p:sldId id="793" r:id="rId73"/>
    <p:sldId id="794" r:id="rId74"/>
    <p:sldId id="795" r:id="rId75"/>
    <p:sldId id="796" r:id="rId76"/>
    <p:sldId id="797" r:id="rId77"/>
    <p:sldId id="798" r:id="rId78"/>
    <p:sldId id="799" r:id="rId79"/>
    <p:sldId id="764" r:id="rId80"/>
    <p:sldId id="765" r:id="rId81"/>
    <p:sldId id="766" r:id="rId82"/>
    <p:sldId id="767" r:id="rId83"/>
    <p:sldId id="770" r:id="rId84"/>
    <p:sldId id="771" r:id="rId85"/>
    <p:sldId id="772" r:id="rId86"/>
    <p:sldId id="773" r:id="rId87"/>
    <p:sldId id="774" r:id="rId88"/>
    <p:sldId id="775" r:id="rId89"/>
    <p:sldId id="777" r:id="rId90"/>
    <p:sldId id="779" r:id="rId91"/>
    <p:sldId id="878" r:id="rId92"/>
    <p:sldId id="780" r:id="rId93"/>
    <p:sldId id="781" r:id="rId94"/>
    <p:sldId id="782" r:id="rId95"/>
    <p:sldId id="783" r:id="rId96"/>
    <p:sldId id="784" r:id="rId97"/>
    <p:sldId id="785" r:id="rId98"/>
    <p:sldId id="786" r:id="rId99"/>
    <p:sldId id="787" r:id="rId100"/>
    <p:sldId id="864" r:id="rId101"/>
    <p:sldId id="865" r:id="rId102"/>
    <p:sldId id="866" r:id="rId103"/>
    <p:sldId id="812" r:id="rId104"/>
    <p:sldId id="813" r:id="rId105"/>
  </p:sldIdLst>
  <p:sldSz cx="9144000" cy="5143500" type="screen16x9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342900" indent="1143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685800" indent="228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028700" indent="3429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371600" indent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CCCC"/>
    <a:srgbClr val="FF9900"/>
    <a:srgbClr val="0000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8" autoAdjust="0"/>
    <p:restoredTop sz="80523" autoAdjust="0"/>
  </p:normalViewPr>
  <p:slideViewPr>
    <p:cSldViewPr>
      <p:cViewPr varScale="1">
        <p:scale>
          <a:sx n="71" d="100"/>
          <a:sy n="71" d="100"/>
        </p:scale>
        <p:origin x="1148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slide" Target="slides/slide80.xml"/><Relationship Id="rId102" Type="http://schemas.openxmlformats.org/officeDocument/2006/relationships/slide" Target="slides/slide95.xml"/><Relationship Id="rId11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103" Type="http://schemas.openxmlformats.org/officeDocument/2006/relationships/slide" Target="slides/slide96.xml"/><Relationship Id="rId108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viewProps" Target="viewProps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wrap="square" lIns="88100" tIns="44050" rIns="88100" bIns="4405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wrap="square" lIns="88100" tIns="44050" rIns="88100" bIns="4405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FB9D47-7648-46E7-8057-014D5BE15933}" type="datetimeFigureOut">
              <a:rPr lang="zh-CN" altLang="en-US"/>
              <a:pPr>
                <a:defRPr/>
              </a:pPr>
              <a:t>2022/2/19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wrap="square" lIns="88100" tIns="44050" rIns="88100" bIns="4405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88100" tIns="44050" rIns="88100" bIns="4405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A6E875-67EA-4726-ADC7-6C6762088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7020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0" tIns="44050" rIns="88100" bIns="4405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0" tIns="44050" rIns="88100" bIns="4405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3" y="746125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8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0" tIns="44050" rIns="88100" bIns="44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8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0" tIns="44050" rIns="88100" bIns="4405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8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0" tIns="44050" rIns="88100" bIns="4405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3C04DC-E56F-4486-AD79-0635AF4BA6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1731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915C796-7B77-4FA1-8FA9-F9B7FCB59381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pPr/>
              <a:t>1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43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F56357-D61B-42F0-BAF1-4515364B3A89}" type="slidenum">
              <a:rPr lang="zh-CN" altLang="en-US" b="0" smtClean="0">
                <a:latin typeface="Arial" panose="020B0604020202020204" pitchFamily="34" charset="0"/>
              </a:rPr>
              <a:pPr/>
              <a:t>10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37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0E965C0-2900-4245-9AFE-7F54DF572DEA}" type="slidenum">
              <a:rPr lang="zh-CN" altLang="en-US" b="0" smtClean="0">
                <a:latin typeface="Arial" panose="020B0604020202020204" pitchFamily="34" charset="0"/>
              </a:rPr>
              <a:pPr/>
              <a:t>11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083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9077D9C-2AD4-470C-853E-375F39537F18}" type="slidenum">
              <a:rPr lang="zh-CN" altLang="en-US" b="0" smtClean="0">
                <a:latin typeface="Arial" panose="020B0604020202020204" pitchFamily="34" charset="0"/>
              </a:rPr>
              <a:pPr/>
              <a:t>12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683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67F1F6A-1148-4DEF-AED4-ABAC287D8786}" type="slidenum">
              <a:rPr lang="zh-CN" altLang="en-US" b="0" smtClean="0">
                <a:latin typeface="Arial" panose="020B0604020202020204" pitchFamily="34" charset="0"/>
              </a:rPr>
              <a:pPr/>
              <a:t>13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6276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C5EF5C3-95C0-4897-8215-534A4386A4E0}" type="slidenum">
              <a:rPr lang="zh-CN" altLang="en-US" b="0" smtClean="0">
                <a:latin typeface="Arial" panose="020B0604020202020204" pitchFamily="34" charset="0"/>
              </a:rPr>
              <a:pPr/>
              <a:t>14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233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63FBEF-7B56-40F7-B283-02C5B74ADDAA}" type="slidenum">
              <a:rPr lang="zh-CN" altLang="en-US" b="0" smtClean="0">
                <a:latin typeface="Arial" panose="020B0604020202020204" pitchFamily="34" charset="0"/>
              </a:rPr>
              <a:pPr/>
              <a:t>15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571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69EE284-4857-40B1-B276-B8DBE148B84C}" type="slidenum">
              <a:rPr lang="zh-CN" altLang="en-US" b="0" smtClean="0">
                <a:latin typeface="Arial" panose="020B0604020202020204" pitchFamily="34" charset="0"/>
              </a:rPr>
              <a:pPr/>
              <a:t>16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65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A19AEEF-1910-4D1E-8A96-29A0C41AB5F1}" type="slidenum">
              <a:rPr lang="zh-CN" altLang="en-US" b="0" smtClean="0">
                <a:latin typeface="Arial" panose="020B0604020202020204" pitchFamily="34" charset="0"/>
              </a:rPr>
              <a:pPr/>
              <a:t>17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16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B279503-029B-4AF2-9397-96C367529008}" type="slidenum">
              <a:rPr lang="zh-CN" altLang="en-US" b="0" smtClean="0">
                <a:latin typeface="Arial" panose="020B0604020202020204" pitchFamily="34" charset="0"/>
              </a:rPr>
              <a:pPr/>
              <a:t>18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467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90D5E99-769D-4383-8FD5-8EE544EF84CE}" type="slidenum">
              <a:rPr lang="zh-CN" altLang="en-US" b="0" smtClean="0">
                <a:latin typeface="Arial" panose="020B0604020202020204" pitchFamily="34" charset="0"/>
              </a:rPr>
              <a:pPr/>
              <a:t>19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6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DF8EC82-E438-4E67-B919-0EAA9AE440D6}" type="slidenum">
              <a:rPr lang="zh-CN" altLang="en-US" b="0" smtClean="0">
                <a:latin typeface="Arial" panose="020B0604020202020204" pitchFamily="34" charset="0"/>
              </a:rPr>
              <a:pPr/>
              <a:t>2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592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84B14D0-E647-42E1-BD50-6145A8182F5B}" type="slidenum">
              <a:rPr lang="zh-CN" altLang="en-US" b="0" smtClean="0">
                <a:latin typeface="Arial" panose="020B0604020202020204" pitchFamily="34" charset="0"/>
              </a:rPr>
              <a:pPr/>
              <a:t>20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006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C4FFF3F-5289-40CB-B1D5-718DABD1D43A}" type="slidenum">
              <a:rPr lang="zh-CN" altLang="en-US" b="0" smtClean="0">
                <a:latin typeface="Arial" panose="020B0604020202020204" pitchFamily="34" charset="0"/>
              </a:rPr>
              <a:pPr/>
              <a:t>21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45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DBAAA0F-422F-4792-959A-9D36F7D09DE7}" type="slidenum">
              <a:rPr lang="zh-CN" altLang="en-US" b="0" smtClean="0">
                <a:latin typeface="Arial" panose="020B0604020202020204" pitchFamily="34" charset="0"/>
              </a:rPr>
              <a:pPr/>
              <a:t>22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972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1E32D00-98F8-4725-AB4A-02C66750440C}" type="slidenum">
              <a:rPr lang="zh-CN" altLang="en-US" b="0" smtClean="0">
                <a:latin typeface="Arial" panose="020B0604020202020204" pitchFamily="34" charset="0"/>
              </a:rPr>
              <a:pPr/>
              <a:t>23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72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256D05E-61AA-4B7C-B443-E837E637F2ED}" type="slidenum">
              <a:rPr lang="zh-CN" altLang="en-US" b="0" smtClean="0">
                <a:latin typeface="Arial" panose="020B0604020202020204" pitchFamily="34" charset="0"/>
              </a:rPr>
              <a:pPr/>
              <a:t>24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3137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0587444-3A3C-4D6E-84A9-8FD9E6149750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37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397E2DD-A26C-455E-98F2-B9479B53A10C}" type="slidenum">
              <a:rPr lang="zh-CN" altLang="en-US" b="0" smtClean="0">
                <a:latin typeface="Arial" panose="020B0604020202020204" pitchFamily="34" charset="0"/>
              </a:rPr>
              <a:pPr/>
              <a:t>26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21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143F8BC-40A8-4E37-ACFA-CB68E607F43D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14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CFA9FE9-08CA-4461-95AF-C438C1EE4BE1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74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5BC04B4-33C5-4CBD-810F-BBA07725EF5A}" type="slidenum">
              <a:rPr lang="zh-CN" altLang="en-US" sz="1200" b="0">
                <a:latin typeface="Arial" panose="020B0604020202020204" pitchFamily="34" charset="0"/>
              </a:rPr>
              <a:pPr algn="r" eaLnBrk="1" hangingPunct="1"/>
              <a:t>29</a:t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474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7F7EAAC-98A1-405D-A4A5-9EE91FFBCDC3}" type="slidenum">
              <a:rPr lang="zh-CN" altLang="en-US" b="0" smtClean="0">
                <a:latin typeface="Arial" panose="020B0604020202020204" pitchFamily="34" charset="0"/>
              </a:rPr>
              <a:pPr/>
              <a:t>3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824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E9229DF-9D31-44B5-B721-33756C20961B}" type="slidenum">
              <a:rPr lang="zh-CN" altLang="en-US" b="0" smtClean="0">
                <a:latin typeface="Arial" panose="020B0604020202020204" pitchFamily="34" charset="0"/>
              </a:rPr>
              <a:pPr/>
              <a:t>30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10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10D039F-ECDC-4C59-A76A-FB1F89188E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05C7C7-2B40-4862-B1FE-922FF449E0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50759B5-8986-4F32-A4F9-88155AE47C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FBE5C0F-B827-434F-8DCA-8649FBC4C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860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10D039F-ECDC-4C59-A76A-FB1F89188E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05C7C7-2B40-4862-B1FE-922FF449E0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50759B5-8986-4F32-A4F9-88155AE47C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FBE5C0F-B827-434F-8DCA-8649FBC4C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4CB0D60-4B15-463B-BF68-B71C698CA3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8A7994-0A38-4B61-AB5F-8AFB55C7EE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04CDDE6-9E61-4514-AD95-8F3AE283B2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FD83555-36DA-467A-B3F9-CD9A2C2B2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7183094-6386-49E3-8A41-38A1D61D62AC}" type="slidenum">
              <a:rPr lang="zh-CN" altLang="en-US" b="0" smtClean="0">
                <a:latin typeface="Arial" panose="020B0604020202020204" pitchFamily="34" charset="0"/>
              </a:rPr>
              <a:pPr/>
              <a:t>34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91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6427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16986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7383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064960D-A8EC-4411-9822-2E03CE692DB5}" type="slidenum">
              <a:rPr lang="zh-CN" altLang="en-US" b="0" smtClean="0">
                <a:latin typeface="Arial" panose="020B0604020202020204" pitchFamily="34" charset="0"/>
              </a:rPr>
              <a:pPr/>
              <a:t>38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7406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8BB1F6B-9D0F-4038-90DC-1B20B9FC00AD}" type="slidenum">
              <a:rPr lang="zh-CN" altLang="en-US" b="0" smtClean="0">
                <a:latin typeface="Arial" panose="020B0604020202020204" pitchFamily="34" charset="0"/>
              </a:rPr>
              <a:pPr/>
              <a:t>39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1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B18F7AD-0688-450F-990D-3E4D2700F471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3483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874E7AC5-F0F7-4336-976A-7BB14F543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6982C4-16A7-4874-8548-086C0905C3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02C35FBF-7F2F-4BA2-8586-19115F31B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6C43E948-E646-425B-9F21-4015B109B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3848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874E7AC5-F0F7-4336-976A-7BB14F543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6982C4-16A7-4874-8548-086C0905C3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02C35FBF-7F2F-4BA2-8586-19115F31B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6C43E948-E646-425B-9F21-4015B109B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07275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3A9293-CEB0-42AD-99AC-84B3F0867F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8462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213258E-FF0E-4271-86BE-CE4FBB4CFCAD}" type="slidenum">
              <a:rPr lang="zh-CN" altLang="en-US" b="0" smtClean="0">
                <a:latin typeface="Arial" panose="020B0604020202020204" pitchFamily="34" charset="0"/>
              </a:rPr>
              <a:pPr/>
              <a:t>43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970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C6E41F-8ABD-4F59-A587-1E022564F009}" type="slidenum">
              <a:rPr lang="zh-CN" altLang="en-US" b="0" smtClean="0">
                <a:latin typeface="Arial" panose="020B0604020202020204" pitchFamily="34" charset="0"/>
              </a:rPr>
              <a:pPr/>
              <a:t>44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033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1B16693-A31F-4A8D-B2B1-17AE9D299EE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45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099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5659118-BFCB-4712-B51B-805AA2365445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46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325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A297DC6-E51E-4DC7-9AB6-534547F3A8FF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47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433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0AB3839-90FD-4C56-9919-AC89F52C9434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48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0922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4BB6FC6-D4D6-491A-940C-B0C69ECA3AE5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49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34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40C9652-F707-4102-AC74-D9E3EA87D39A}" type="slidenum">
              <a:rPr lang="zh-CN" altLang="en-US" b="0" smtClean="0">
                <a:latin typeface="Arial" panose="020B0604020202020204" pitchFamily="34" charset="0"/>
              </a:rPr>
              <a:pPr/>
              <a:t>5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93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53AF12A-1B17-4ABA-8DE8-4351DB051EFD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50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1295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4E2330-FE27-4FAC-AC43-8E1CDFF18E0A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51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812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B2CDE9-4339-424A-B86A-D7DA2A75E9BD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52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113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0633469-C510-42C4-9B44-DDCFE8496862}" type="slidenum">
              <a:rPr lang="zh-CN" altLang="en-US" b="0" smtClean="0">
                <a:latin typeface="Arial" panose="020B0604020202020204" pitchFamily="34" charset="0"/>
              </a:rPr>
              <a:pPr/>
              <a:t>53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08820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34A8454C-23DB-4923-A543-3270024D5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F8A73E-0595-4715-B95F-25121831B2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1717729B-3331-4628-B86D-FC1710CFA6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4FE1450C-3DB3-4C27-A99B-A49CB2C45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1A0D612-562E-438D-9993-6E56C3893CB5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55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400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805A3C3-F02E-40BE-8B37-D4338499BAFA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56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4446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F14F7D8-D0DA-4491-8692-D4523085ABD4}" type="slidenum">
              <a:rPr lang="zh-CN" altLang="en-US" b="0" smtClean="0">
                <a:latin typeface="Arial" panose="020B0604020202020204" pitchFamily="34" charset="0"/>
              </a:rPr>
              <a:pPr/>
              <a:t>57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748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42863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>
            <a:extLst>
              <a:ext uri="{FF2B5EF4-FFF2-40B4-BE49-F238E27FC236}">
                <a16:creationId xmlns:a16="http://schemas.microsoft.com/office/drawing/2014/main" id="{1B94F9D7-6E71-463F-A9EA-7C125B0BC5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备注占位符 2">
            <a:extLst>
              <a:ext uri="{FF2B5EF4-FFF2-40B4-BE49-F238E27FC236}">
                <a16:creationId xmlns:a16="http://schemas.microsoft.com/office/drawing/2014/main" id="{8F1F8C20-2D7A-4317-9D85-1DB930A08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44388" name="灯片编号占位符 3">
            <a:extLst>
              <a:ext uri="{FF2B5EF4-FFF2-40B4-BE49-F238E27FC236}">
                <a16:creationId xmlns:a16="http://schemas.microsoft.com/office/drawing/2014/main" id="{E3437D7E-D1B2-4844-86A5-8E35C7FF2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538062-14DB-4CB9-BEBF-59133097D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2C9A0E3-B57F-478F-BD29-E7E29B9C1393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56041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35815E7-189D-487E-B291-2F381A393A13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60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543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D501702-5EB8-4577-8075-6192D433B58D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61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094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4F4D3AD-8B93-4BBB-BE0D-72CE28AD90F8}" type="slidenum">
              <a:rPr lang="zh-CN" altLang="en-US" b="0" smtClean="0">
                <a:latin typeface="Arial" panose="020B0604020202020204" pitchFamily="34" charset="0"/>
              </a:rPr>
              <a:pPr/>
              <a:t>62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3786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  <a:pPr/>
              <a:t>63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8075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01B47FE-35BF-45C6-86D9-5C11D547FE07}" type="slidenum">
              <a:rPr lang="zh-CN" altLang="en-US" b="0" smtClean="0">
                <a:latin typeface="Arial" panose="020B0604020202020204" pitchFamily="34" charset="0"/>
              </a:rPr>
              <a:pPr/>
              <a:t>64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834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7C1C6CF-C355-4C07-B752-9627C867069D}" type="slidenum">
              <a:rPr lang="zh-CN" altLang="en-US" b="0" smtClean="0">
                <a:latin typeface="Arial" panose="020B0604020202020204" pitchFamily="34" charset="0"/>
              </a:rPr>
              <a:pPr/>
              <a:t>65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984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DCFBE44-40E7-47D4-9F46-CB139364C82A}" type="slidenum">
              <a:rPr lang="zh-CN" altLang="en-US" b="0" smtClean="0">
                <a:latin typeface="Arial" panose="020B0604020202020204" pitchFamily="34" charset="0"/>
              </a:rPr>
              <a:pPr/>
              <a:t>66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919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A4DDB21-F53C-4E4E-9C12-EBC342DD9C2F}" type="slidenum">
              <a:rPr lang="zh-CN" altLang="en-US" b="0" smtClean="0">
                <a:latin typeface="Arial" panose="020B0604020202020204" pitchFamily="34" charset="0"/>
              </a:rPr>
              <a:pPr/>
              <a:t>67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07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2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F1C8BDE-5E60-402C-BE42-2DE20637E206}" type="slidenum">
              <a:rPr lang="zh-CN" altLang="en-US" b="0" smtClean="0">
                <a:latin typeface="Arial" panose="020B0604020202020204" pitchFamily="34" charset="0"/>
              </a:rPr>
              <a:pPr/>
              <a:t>68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1298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46057A5-F547-4D72-82B3-69035AF97033}" type="slidenum">
              <a:rPr lang="zh-CN" altLang="en-US" b="0" smtClean="0">
                <a:latin typeface="Arial" panose="020B0604020202020204" pitchFamily="34" charset="0"/>
              </a:rPr>
              <a:pPr/>
              <a:t>69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20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F913737-AD28-4EB4-86A6-13B1BE06C59E}" type="slidenum">
              <a:rPr lang="zh-CN" altLang="en-US" b="0" smtClean="0">
                <a:latin typeface="Arial" panose="020B0604020202020204" pitchFamily="34" charset="0"/>
              </a:rPr>
              <a:pPr/>
              <a:t>7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8906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FE2A65E-7623-4EC5-8228-13A3F4A08FA7}" type="slidenum">
              <a:rPr lang="zh-CN" altLang="en-US" b="0" smtClean="0">
                <a:latin typeface="Arial" panose="020B0604020202020204" pitchFamily="34" charset="0"/>
              </a:rPr>
              <a:pPr/>
              <a:t>70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2096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8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17A20B8-99BF-43BC-BBF1-B5E0800EC2EE}" type="slidenum">
              <a:rPr lang="zh-CN" altLang="en-US" b="0" smtClean="0">
                <a:latin typeface="Arial" panose="020B0604020202020204" pitchFamily="34" charset="0"/>
              </a:rPr>
              <a:pPr/>
              <a:t>71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936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1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B8E1D75-D7E1-493F-8B7B-8CBCC41E36EA}" type="slidenum">
              <a:rPr lang="zh-CN" altLang="en-US" b="0" smtClean="0">
                <a:latin typeface="Arial" panose="020B0604020202020204" pitchFamily="34" charset="0"/>
              </a:rPr>
              <a:pPr/>
              <a:t>72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403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6EC6705-4859-42F0-B1AD-94C60B0D9F4D}" type="slidenum">
              <a:rPr lang="zh-CN" altLang="en-US" b="0" smtClean="0">
                <a:latin typeface="Arial" panose="020B0604020202020204" pitchFamily="34" charset="0"/>
              </a:rPr>
              <a:pPr/>
              <a:t>73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126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5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77B0B66-1C71-4185-9329-5E9A7B8CA72F}" type="slidenum">
              <a:rPr lang="zh-CN" altLang="en-US" b="0" smtClean="0">
                <a:latin typeface="Arial" panose="020B0604020202020204" pitchFamily="34" charset="0"/>
              </a:rPr>
              <a:pPr/>
              <a:t>74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8131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7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8C8B55A-7E24-4329-9ED0-F2730BE3D84B}" type="slidenum">
              <a:rPr lang="zh-CN" altLang="en-US" b="0" smtClean="0">
                <a:latin typeface="Arial" panose="020B0604020202020204" pitchFamily="34" charset="0"/>
              </a:rPr>
              <a:pPr/>
              <a:t>75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1325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9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F05A052-FC81-48FF-8D29-02FA2FCE4413}" type="slidenum">
              <a:rPr lang="zh-CN" altLang="en-US" b="0" smtClean="0">
                <a:latin typeface="Arial" panose="020B0604020202020204" pitchFamily="34" charset="0"/>
              </a:rPr>
              <a:pPr/>
              <a:t>76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356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7CA2F08-2C14-44B5-AEB8-F078D3B0B5A7}" type="slidenum">
              <a:rPr lang="zh-CN" altLang="en-US" b="0" smtClean="0">
                <a:latin typeface="Arial" panose="020B0604020202020204" pitchFamily="34" charset="0"/>
              </a:rPr>
              <a:pPr/>
              <a:t>77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423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3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D888C79-1B55-4C2E-9E04-3F90C5ED833A}" type="slidenum">
              <a:rPr lang="zh-CN" altLang="en-US" b="0" smtClean="0">
                <a:latin typeface="Arial" panose="020B0604020202020204" pitchFamily="34" charset="0"/>
              </a:rPr>
              <a:pPr/>
              <a:t>78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6541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5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5FF0BC2-A12A-44B8-9AB1-50BE3B6DEF9D}" type="slidenum">
              <a:rPr lang="zh-CN" altLang="en-US" b="0" smtClean="0">
                <a:latin typeface="Arial" panose="020B0604020202020204" pitchFamily="34" charset="0"/>
              </a:rPr>
              <a:pPr/>
              <a:t>79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2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D2D510-C025-494F-9EE4-AF91238AE7F8}" type="slidenum">
              <a:rPr lang="zh-CN" altLang="en-US" b="0" smtClean="0">
                <a:latin typeface="Arial" panose="020B0604020202020204" pitchFamily="34" charset="0"/>
              </a:rPr>
              <a:pPr/>
              <a:t>8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7392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7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8098FAE-E1FF-4187-8BCB-024E9EEE42F8}" type="slidenum">
              <a:rPr lang="zh-CN" altLang="en-US" b="0" smtClean="0">
                <a:latin typeface="Arial" panose="020B0604020202020204" pitchFamily="34" charset="0"/>
              </a:rPr>
              <a:pPr/>
              <a:t>80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937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F43528E-E36D-4AB0-A14C-2D9BFE82E6F3}" type="slidenum">
              <a:rPr lang="zh-CN" altLang="en-US" b="0" smtClean="0">
                <a:latin typeface="Arial" panose="020B0604020202020204" pitchFamily="34" charset="0"/>
              </a:rPr>
              <a:pPr/>
              <a:t>81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78161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1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2478B37-BED6-4F35-B2A5-AC026573ECD4}" type="slidenum">
              <a:rPr lang="zh-CN" altLang="en-US" b="0" smtClean="0">
                <a:latin typeface="Arial" panose="020B0604020202020204" pitchFamily="34" charset="0"/>
              </a:rPr>
              <a:pPr/>
              <a:t>82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9727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3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22F39B5-8523-4322-8512-AA625791BD53}" type="slidenum">
              <a:rPr lang="zh-CN" altLang="en-US" b="0" smtClean="0">
                <a:latin typeface="Arial" panose="020B0604020202020204" pitchFamily="34" charset="0"/>
              </a:rPr>
              <a:pPr/>
              <a:t>83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4872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91960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2D74BE9C-F835-48A5-B872-19D83AFE56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BCE0D680-B104-4F91-8370-2352D30D4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2983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53806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72807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lvl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684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FCC78C1-CAC4-45C4-A4E6-F9A2F3ADA020}" type="slidenum">
              <a:rPr lang="zh-CN" altLang="en-US" b="0" smtClean="0">
                <a:latin typeface="Arial" panose="020B0604020202020204" pitchFamily="34" charset="0"/>
              </a:rPr>
              <a:pPr/>
              <a:t>9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380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216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8392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9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9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56EEF9D-DE77-45F1-832E-826DD3188724}" type="slidenum">
              <a:rPr lang="zh-CN" altLang="en-US" b="0" smtClean="0">
                <a:latin typeface="Arial" panose="020B0604020202020204" pitchFamily="34" charset="0"/>
              </a:rPr>
              <a:pPr/>
              <a:t>92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3290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EFA7A23-607B-4F69-9343-E66B515E3F63}" type="slidenum">
              <a:rPr lang="zh-CN" altLang="en-US" b="0" smtClean="0">
                <a:latin typeface="Arial" panose="020B0604020202020204" pitchFamily="34" charset="0"/>
              </a:rPr>
              <a:pPr/>
              <a:t>93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6719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908F013-A60E-44E9-8552-3CEBDC28CF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76E0F-C5C0-4421-9116-552EFCD0B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E5ED994-45F2-46A1-81CA-0CC0B77D3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784187D-42F4-4E3D-B632-A72A5F229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166952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908F013-A60E-44E9-8552-3CEBDC28CF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76E0F-C5C0-4421-9116-552EFCD0B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E5ED994-45F2-46A1-81CA-0CC0B77D3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784187D-42F4-4E3D-B632-A72A5F229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22565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908F013-A60E-44E9-8552-3CEBDC28CF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76E0F-C5C0-4421-9116-552EFCD0B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E5ED994-45F2-46A1-81CA-0CC0B77D3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784187D-42F4-4E3D-B632-A72A5F229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519853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4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DA9239C-5AC7-4CBD-8D9D-1FFE7288DAA0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97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4257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6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6021FC9-09F5-491F-BCAA-D93CE22A4890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98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pPr>
              <a:defRPr/>
            </a:pPr>
            <a:fld id="{C9624B81-7C40-4BF3-B511-E0C1F412BE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05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E273744-AB8A-40FE-9A2D-6BE6377081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6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6024-CCB8-41CF-8581-216A2E7B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1892-FD48-4D26-A52D-FD28A18A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30FEA-8A27-4027-807E-E182B51F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fld id="{3D81B626-B19A-4078-96E6-0FDC004B09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06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78CE1AA2-E28A-49AE-BBC4-5B786CA02AA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FE7D356D-84C3-4C9D-BCF6-F765557FA53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A6E2B01B-D321-46D6-A3B0-E45C6984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7036478-4F07-4CAD-A7DC-B0D507E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61875C5-C02C-4B90-BD8C-920A19C2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9710F34-AB85-49AF-B7CF-4D5325C0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fld id="{BA16A77B-0C79-4F62-B802-2CA6846F18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836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pPr>
              <a:defRPr/>
            </a:pPr>
            <a:fld id="{C9624B81-7C40-4BF3-B511-E0C1F412BE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262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pPr>
              <a:defRPr/>
            </a:pPr>
            <a:fld id="{37AA2806-5254-4B14-BCD2-E356B5C873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62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pPr>
              <a:defRPr/>
            </a:pPr>
            <a:fld id="{37AA2806-5254-4B14-BCD2-E356B5C873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22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755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6375"/>
            <a:ext cx="8723312" cy="996950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087"/>
              <a:ext cx="4295219" cy="1018467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294"/>
              <a:ext cx="8280254" cy="1208301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6373"/>
              <a:ext cx="8164231" cy="10998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5281"/>
              <a:ext cx="4939265" cy="928071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1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6E76585-DC6F-4A86-8BFE-2C9B097F56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50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116315B3-3C60-427D-9927-5FAE2D9C4E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29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C80BC028-C1C5-4798-9720-232BFF83C9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73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B36C7077-C6D4-4043-8CC1-99EEF547B2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6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CA9D5512-F9E4-4F61-9D76-3252D165ED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88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3C922E54-630B-42BB-A9EA-CAD6FCE754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58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A64F65E-590C-4E0E-BBEE-36C2358EEE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56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AB4934A5-48B1-451F-9E94-D0E20F6502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3" r:id="rId1"/>
    <p:sldLayoutId id="214748550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3922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2051" name="Group 15"/>
          <p:cNvGrpSpPr>
            <a:grpSpLocks noChangeAspect="1"/>
          </p:cNvGrpSpPr>
          <p:nvPr/>
        </p:nvGrpSpPr>
        <p:grpSpPr bwMode="auto">
          <a:xfrm>
            <a:off x="211138" y="987425"/>
            <a:ext cx="8723312" cy="647700"/>
            <a:chOff x="-3905251" y="4294188"/>
            <a:chExt cx="13027839" cy="1892300"/>
          </a:xfrm>
        </p:grpSpPr>
        <p:sp>
          <p:nvSpPr>
            <p:cNvPr id="2057" name="Freeform 14"/>
            <p:cNvSpPr>
              <a:spLocks/>
            </p:cNvSpPr>
            <p:nvPr/>
          </p:nvSpPr>
          <p:spPr bwMode="hidden">
            <a:xfrm>
              <a:off x="4810006" y="4498260"/>
              <a:ext cx="4295986" cy="1020358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Freeform 18"/>
            <p:cNvSpPr>
              <a:spLocks/>
            </p:cNvSpPr>
            <p:nvPr/>
          </p:nvSpPr>
          <p:spPr bwMode="hidden">
            <a:xfrm>
              <a:off x="-308667" y="4317379"/>
              <a:ext cx="8279020" cy="1210514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22"/>
            <p:cNvSpPr>
              <a:spLocks/>
            </p:cNvSpPr>
            <p:nvPr/>
          </p:nvSpPr>
          <p:spPr bwMode="hidden">
            <a:xfrm>
              <a:off x="4286" y="4335931"/>
              <a:ext cx="8165219" cy="1099202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26"/>
            <p:cNvSpPr>
              <a:spLocks/>
            </p:cNvSpPr>
            <p:nvPr/>
          </p:nvSpPr>
          <p:spPr bwMode="hidden">
            <a:xfrm>
              <a:off x="4155651" y="4317379"/>
              <a:ext cx="4940859" cy="927598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06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54000"/>
            <a:ext cx="822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 eaLnBrk="1" hangingPunct="1">
              <a:defRPr sz="1000" b="0">
                <a:solidFill>
                  <a:srgbClr val="073E87"/>
                </a:solidFill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eaLnBrk="1" hangingPunct="1">
              <a:defRPr sz="1000" b="0">
                <a:solidFill>
                  <a:srgbClr val="073E87"/>
                </a:solidFill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73E87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2717CF80-0101-4A2A-997F-AC943709AA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47788"/>
            <a:ext cx="5976938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5" r:id="rId1"/>
    <p:sldLayoutId id="214748550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3075" name="Group 15"/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308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085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00" b="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3F7A30AB-167A-4DFA-B9D8-8A546F0F8A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8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4099" name="Group 15"/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4105" name="Freeform 14"/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8"/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22"/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26"/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109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4FBACD58-FC33-4FC2-ADDD-EFCE2A0DBA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9" r:id="rId1"/>
    <p:sldLayoutId id="214748551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123" name="Group 15"/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5129" name="Freeform 14"/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18"/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22"/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26"/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5133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0F0583C3-DFA0-4C84-863D-541C5A0775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1" r:id="rId1"/>
    <p:sldLayoutId id="21474855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C3AD041-9291-41B5-88F9-F8651909B28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4B0A-6BBF-4CB7-B171-8B20337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8718-BDF0-4988-84DD-7EBB35491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EAB9-91BB-4F7E-A7EA-992E26E4F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fld id="{C6CC3783-D791-4BA1-925B-8F731F15C21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23FA4CC7-6A8A-4FD8-A941-A5082577A2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212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4" r:id="rId1"/>
    <p:sldLayoutId id="214748551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57" indent="-27145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61" indent="-27145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54" indent="-22700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385" indent="-22700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464" indent="-22700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2992" indent="-228588" algn="l" defTabSz="914355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16" indent="-228588" algn="l" defTabSz="914355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39" indent="-228588" algn="l" defTabSz="914355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064" indent="-228588" algn="l" defTabSz="914355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AB4934A5-48B1-451F-9E94-D0E20F6502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100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7" r:id="rId1"/>
    <p:sldLayoutId id="214748551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57" indent="-27145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61" indent="-27145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54" indent="-22700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385" indent="-22700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464" indent="-22700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2992" indent="-228588" algn="l" defTabSz="914355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16" indent="-228588" algn="l" defTabSz="914355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39" indent="-228588" algn="l" defTabSz="914355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064" indent="-228588" algn="l" defTabSz="914355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G:\QQ截图201607142012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00563" y="1489075"/>
            <a:ext cx="3443287" cy="939800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400" b="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第五章 </a:t>
            </a:r>
            <a:endParaRPr lang="en-US" altLang="zh-CN" sz="2400" b="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500" b="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语法制导翻译</a:t>
            </a:r>
            <a:endParaRPr lang="en-US" altLang="zh-CN" sz="3500" b="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0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500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000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0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508625" y="984250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0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编译原理</a:t>
            </a:r>
            <a:endParaRPr lang="zh-CN" altLang="en-US" sz="800" b="0" spc="3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714375"/>
            <a:ext cx="8450263" cy="4017963"/>
          </a:xfrm>
        </p:spPr>
        <p:txBody>
          <a:bodyPr/>
          <a:lstStyle/>
          <a:p>
            <a:pPr marL="273044" indent="-27304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语法制导定义</a:t>
            </a:r>
            <a:r>
              <a:rPr kumimoji="1" lang="en-US" altLang="zh-CN" sz="3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kumimoji="1"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是对</a:t>
            </a:r>
            <a:r>
              <a:rPr kumimoji="1" lang="en-US" altLang="zh-CN" sz="3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CFG</a:t>
            </a:r>
            <a:r>
              <a:rPr kumimoji="1"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的推广</a:t>
            </a:r>
            <a:endParaRPr kumimoji="1" lang="en-US" altLang="zh-CN" sz="3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6256" lvl="1" indent="-27304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将每个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文法符号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集合相关联</a:t>
            </a:r>
          </a:p>
          <a:p>
            <a:pPr marL="576256" lvl="1" indent="-27304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将每个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产生式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和一组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语义规则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相关联，用来计算该产生式中各文法符号的属性值</a:t>
            </a:r>
          </a:p>
          <a:p>
            <a:pPr marL="273044" indent="-27304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文法符号的属性</a:t>
            </a:r>
          </a:p>
          <a:p>
            <a:pPr marL="576248" lvl="1" indent="-273044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综合属性 </a:t>
            </a:r>
            <a:r>
              <a:rPr kumimoji="1" lang="en-US" altLang="zh-CN" sz="2400" b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synthesized attribute</a:t>
            </a:r>
            <a:r>
              <a:rPr kumimoji="1" lang="en-US" altLang="zh-CN" sz="2400" b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kumimoji="1"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6248" lvl="1" indent="-273044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继承属性 </a:t>
            </a:r>
            <a:r>
              <a:rPr kumimoji="1" lang="en-US" altLang="zh-CN" sz="2000" b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inherited attribute</a:t>
            </a:r>
            <a:r>
              <a:rPr kumimoji="1" lang="en-US" altLang="zh-CN" sz="2000" b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kumimoji="1"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5.1 </a:t>
            </a: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语法制导定义</a:t>
            </a:r>
            <a:r>
              <a:rPr kumimoji="1"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SDD</a:t>
            </a:r>
            <a:endParaRPr kumimoji="1" lang="zh-CN" altLang="en-US" sz="3000" i="1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30213" y="785813"/>
            <a:ext cx="8428037" cy="4286250"/>
          </a:xfrm>
        </p:spPr>
        <p:txBody>
          <a:bodyPr/>
          <a:lstStyle/>
          <a:p>
            <a:pPr marL="272654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在分析树结点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上的非终结符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综合属性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只能通过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的子结点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或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本身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的属性值来定义</a:t>
            </a:r>
          </a:p>
          <a:p>
            <a:pPr marL="575866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例		</a:t>
            </a:r>
          </a:p>
          <a:p>
            <a:pPr marL="0" indent="0">
              <a:lnSpc>
                <a:spcPts val="3500"/>
              </a:lnSpc>
              <a:buClrTx/>
              <a:buFont typeface="Symbol" panose="05050102010706020507" pitchFamily="18" charset="2"/>
              <a:buNone/>
              <a:defRPr/>
            </a:pP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272654" indent="-272654">
              <a:lnSpc>
                <a:spcPts val="3500"/>
              </a:lnSpc>
              <a:buClrTx/>
              <a:buFont typeface="Symbol" panose="05050102010706020507" pitchFamily="18" charset="2"/>
              <a:buNone/>
              <a:defRPr/>
            </a:pP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272654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终结符可以具有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综合属性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。终结符的综合属性值是由词法分析器提供的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词法值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，因此在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中没有计算终结符属性值的语义规则</a:t>
            </a: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综合属性</a:t>
            </a:r>
            <a:r>
              <a:rPr kumimoji="1" lang="en-US" altLang="zh-CN" sz="28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synthesized attribute</a:t>
            </a:r>
            <a:r>
              <a:rPr kumimoji="1" lang="en-US" altLang="zh-CN" sz="28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25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5591175" y="2233613"/>
            <a:ext cx="2852738" cy="452437"/>
            <a:chOff x="5519738" y="2305050"/>
            <a:chExt cx="2852724" cy="452438"/>
          </a:xfrm>
        </p:grpSpPr>
        <p:sp>
          <p:nvSpPr>
            <p:cNvPr id="55310" name="Line 39"/>
            <p:cNvSpPr>
              <a:spLocks noChangeShapeType="1"/>
            </p:cNvSpPr>
            <p:nvPr/>
          </p:nvSpPr>
          <p:spPr bwMode="auto">
            <a:xfrm flipV="1">
              <a:off x="5519738" y="2305050"/>
              <a:ext cx="1223962" cy="4524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1" name="Line 40"/>
            <p:cNvSpPr>
              <a:spLocks noChangeShapeType="1"/>
            </p:cNvSpPr>
            <p:nvPr/>
          </p:nvSpPr>
          <p:spPr bwMode="auto">
            <a:xfrm flipH="1" flipV="1">
              <a:off x="7072299" y="2314588"/>
              <a:ext cx="1300163" cy="4222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5014913" y="1730375"/>
            <a:ext cx="3914775" cy="1484313"/>
            <a:chOff x="4943475" y="1801813"/>
            <a:chExt cx="3914775" cy="1484312"/>
          </a:xfrm>
        </p:grpSpPr>
        <p:sp>
          <p:nvSpPr>
            <p:cNvPr id="55303" name="Text Box 17"/>
            <p:cNvSpPr txBox="1">
              <a:spLocks noChangeArrowheads="1"/>
            </p:cNvSpPr>
            <p:nvPr/>
          </p:nvSpPr>
          <p:spPr bwMode="auto">
            <a:xfrm>
              <a:off x="6743700" y="2881313"/>
              <a:ext cx="457200" cy="401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5304" name="Rectangle 21"/>
            <p:cNvSpPr>
              <a:spLocks noChangeArrowheads="1"/>
            </p:cNvSpPr>
            <p:nvPr/>
          </p:nvSpPr>
          <p:spPr bwMode="auto">
            <a:xfrm>
              <a:off x="7607300" y="2836863"/>
              <a:ext cx="1250950" cy="40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5305" name="Rectangle 23"/>
            <p:cNvSpPr>
              <a:spLocks noChangeArrowheads="1"/>
            </p:cNvSpPr>
            <p:nvPr/>
          </p:nvSpPr>
          <p:spPr bwMode="auto">
            <a:xfrm>
              <a:off x="6240463" y="1801813"/>
              <a:ext cx="1346200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5306" name="Line 24"/>
            <p:cNvSpPr>
              <a:spLocks noChangeShapeType="1"/>
            </p:cNvSpPr>
            <p:nvPr/>
          </p:nvSpPr>
          <p:spPr bwMode="auto">
            <a:xfrm flipH="1">
              <a:off x="5723469" y="2376488"/>
              <a:ext cx="1150938" cy="439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07" name="Line 25"/>
            <p:cNvSpPr>
              <a:spLocks noChangeShapeType="1"/>
            </p:cNvSpPr>
            <p:nvPr/>
          </p:nvSpPr>
          <p:spPr bwMode="auto">
            <a:xfrm>
              <a:off x="6888163" y="2376488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08" name="Line 26"/>
            <p:cNvSpPr>
              <a:spLocks noChangeShapeType="1"/>
            </p:cNvSpPr>
            <p:nvPr/>
          </p:nvSpPr>
          <p:spPr bwMode="auto">
            <a:xfrm>
              <a:off x="6888163" y="2376488"/>
              <a:ext cx="1316037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09" name="Rectangle 16"/>
            <p:cNvSpPr>
              <a:spLocks noChangeArrowheads="1"/>
            </p:cNvSpPr>
            <p:nvPr/>
          </p:nvSpPr>
          <p:spPr bwMode="auto">
            <a:xfrm>
              <a:off x="4943475" y="2882900"/>
              <a:ext cx="1417638" cy="40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000" i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63625" y="2308225"/>
            <a:ext cx="4079875" cy="7699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kumimoji="1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 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产生式                  语义规则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E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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E</a:t>
            </a:r>
            <a:r>
              <a:rPr kumimoji="1"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1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T       E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val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E</a:t>
            </a:r>
            <a:r>
              <a:rPr kumimoji="1"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val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714375"/>
            <a:ext cx="8593138" cy="3729038"/>
          </a:xfrm>
        </p:spPr>
        <p:txBody>
          <a:bodyPr/>
          <a:lstStyle/>
          <a:p>
            <a:pPr marL="272654" indent="-272654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在分析树结点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上的非终结符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继承属性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只能通过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的父结点、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的兄弟结点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或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本身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的属性值来定义</a:t>
            </a: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575866" lvl="1" indent="-272654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例</a:t>
            </a:r>
          </a:p>
          <a:p>
            <a:pPr marL="0" indent="0">
              <a:lnSpc>
                <a:spcPts val="4000"/>
              </a:lnSpc>
              <a:buClrTx/>
              <a:buFont typeface="Symbol" panose="05050102010706020507" pitchFamily="18" charset="2"/>
              <a:buNone/>
              <a:defRPr/>
            </a:pPr>
            <a:endParaRPr lang="zh-CN" altLang="en-US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272654" indent="-272654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272654" indent="-272654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终结符没有继承属性。终结符从词法分析器处获得的属性值被归为综合属性值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继承属性</a:t>
            </a:r>
            <a:r>
              <a:rPr lang="en-US" altLang="zh-CN" sz="25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inherited attribute</a:t>
            </a:r>
            <a:r>
              <a:rPr lang="en-US" altLang="zh-CN" sz="25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85875" y="2495550"/>
            <a:ext cx="3173413" cy="862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产生式             语义规则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ts val="2400"/>
              </a:lnSpc>
              <a:spcBef>
                <a:spcPct val="50000"/>
              </a:spcBef>
              <a:defRPr/>
            </a:pP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 L       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inh</a:t>
            </a:r>
            <a:r>
              <a: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T.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</a:t>
            </a:r>
          </a:p>
        </p:txBody>
      </p:sp>
      <p:sp>
        <p:nvSpPr>
          <p:cNvPr id="57351" name="Freeform 10"/>
          <p:cNvSpPr>
            <a:spLocks/>
          </p:cNvSpPr>
          <p:nvPr/>
        </p:nvSpPr>
        <p:spPr bwMode="auto">
          <a:xfrm rot="120000">
            <a:off x="5670550" y="2671763"/>
            <a:ext cx="1668463" cy="298450"/>
          </a:xfrm>
          <a:custGeom>
            <a:avLst/>
            <a:gdLst>
              <a:gd name="T0" fmla="*/ 0 w 680"/>
              <a:gd name="T1" fmla="*/ 2147483646 h 190"/>
              <a:gd name="T2" fmla="*/ 2147483646 w 680"/>
              <a:gd name="T3" fmla="*/ 2147483646 h 190"/>
              <a:gd name="T4" fmla="*/ 2147483646 w 680"/>
              <a:gd name="T5" fmla="*/ 2147483646 h 190"/>
              <a:gd name="T6" fmla="*/ 0 60000 65536"/>
              <a:gd name="T7" fmla="*/ 0 60000 65536"/>
              <a:gd name="T8" fmla="*/ 0 60000 65536"/>
              <a:gd name="T9" fmla="*/ 0 w 680"/>
              <a:gd name="T10" fmla="*/ 0 h 190"/>
              <a:gd name="T11" fmla="*/ 680 w 680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190">
                <a:moveTo>
                  <a:pt x="0" y="190"/>
                </a:moveTo>
                <a:cubicBezTo>
                  <a:pt x="102" y="103"/>
                  <a:pt x="204" y="16"/>
                  <a:pt x="317" y="8"/>
                </a:cubicBezTo>
                <a:cubicBezTo>
                  <a:pt x="430" y="0"/>
                  <a:pt x="620" y="121"/>
                  <a:pt x="680" y="144"/>
                </a:cubicBezTo>
              </a:path>
            </a:pathLst>
          </a:custGeom>
          <a:noFill/>
          <a:ln w="3810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4500563" y="2071688"/>
            <a:ext cx="3914775" cy="1285875"/>
            <a:chOff x="5014943" y="1928808"/>
            <a:chExt cx="3914775" cy="1285884"/>
          </a:xfrm>
        </p:grpSpPr>
        <p:sp>
          <p:nvSpPr>
            <p:cNvPr id="3" name="Rectangle 21"/>
            <p:cNvSpPr>
              <a:spLocks noChangeArrowheads="1"/>
            </p:cNvSpPr>
            <p:nvPr/>
          </p:nvSpPr>
          <p:spPr bwMode="auto">
            <a:xfrm>
              <a:off x="7678768" y="2765430"/>
              <a:ext cx="1250950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L.inh</a:t>
              </a:r>
              <a:endPara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52" name="Rectangle 23"/>
            <p:cNvSpPr>
              <a:spLocks noChangeArrowheads="1"/>
            </p:cNvSpPr>
            <p:nvPr/>
          </p:nvSpPr>
          <p:spPr bwMode="auto">
            <a:xfrm>
              <a:off x="6311931" y="1928808"/>
              <a:ext cx="1346200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7353" name="Line 24"/>
            <p:cNvSpPr>
              <a:spLocks noChangeShapeType="1"/>
            </p:cNvSpPr>
            <p:nvPr/>
          </p:nvSpPr>
          <p:spPr bwMode="auto">
            <a:xfrm flipH="1">
              <a:off x="5794937" y="2305055"/>
              <a:ext cx="1150938" cy="439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4" name="Line 26"/>
            <p:cNvSpPr>
              <a:spLocks noChangeShapeType="1"/>
            </p:cNvSpPr>
            <p:nvPr/>
          </p:nvSpPr>
          <p:spPr bwMode="auto">
            <a:xfrm>
              <a:off x="6959631" y="2305055"/>
              <a:ext cx="1316037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5" name="Rectangle 16"/>
            <p:cNvSpPr>
              <a:spLocks noChangeArrowheads="1"/>
            </p:cNvSpPr>
            <p:nvPr/>
          </p:nvSpPr>
          <p:spPr bwMode="auto">
            <a:xfrm>
              <a:off x="5014943" y="2811467"/>
              <a:ext cx="1417638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T.type</a:t>
              </a:r>
              <a:endPara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73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2"/>
          <p:cNvSpPr txBox="1">
            <a:spLocks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3000" spc="-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带有综合属性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SDD </a:t>
            </a:r>
            <a:endParaRPr lang="zh-CN" altLang="en-US" sz="3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7359" name="Rectangle 2"/>
          <p:cNvSpPr>
            <a:spLocks noChangeArrowheads="1"/>
          </p:cNvSpPr>
          <p:nvPr/>
        </p:nvSpPr>
        <p:spPr bwMode="auto">
          <a:xfrm>
            <a:off x="4948238" y="4357688"/>
            <a:ext cx="1597025" cy="37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lexval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=3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60" name="Rectangle 3"/>
          <p:cNvSpPr>
            <a:spLocks noChangeArrowheads="1"/>
          </p:cNvSpPr>
          <p:nvPr/>
        </p:nvSpPr>
        <p:spPr bwMode="auto">
          <a:xfrm>
            <a:off x="4914900" y="3643313"/>
            <a:ext cx="1025525" cy="37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=3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61" name="Line 4"/>
          <p:cNvSpPr>
            <a:spLocks noChangeShapeType="1"/>
          </p:cNvSpPr>
          <p:nvPr/>
        </p:nvSpPr>
        <p:spPr bwMode="auto">
          <a:xfrm flipV="1">
            <a:off x="5454650" y="4103688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62" name="Line 5"/>
          <p:cNvSpPr>
            <a:spLocks noChangeShapeType="1"/>
          </p:cNvSpPr>
          <p:nvPr/>
        </p:nvSpPr>
        <p:spPr bwMode="auto">
          <a:xfrm flipV="1">
            <a:off x="5454650" y="3294063"/>
            <a:ext cx="0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63" name="Rectangle 6"/>
          <p:cNvSpPr>
            <a:spLocks noChangeArrowheads="1"/>
          </p:cNvSpPr>
          <p:nvPr/>
        </p:nvSpPr>
        <p:spPr bwMode="auto">
          <a:xfrm>
            <a:off x="4859338" y="2857500"/>
            <a:ext cx="1081087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=3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64" name="Rectangle 7"/>
          <p:cNvSpPr>
            <a:spLocks noChangeArrowheads="1"/>
          </p:cNvSpPr>
          <p:nvPr/>
        </p:nvSpPr>
        <p:spPr bwMode="auto">
          <a:xfrm>
            <a:off x="6210300" y="3643313"/>
            <a:ext cx="1597025" cy="37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lexval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=5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65" name="Line 8"/>
          <p:cNvSpPr>
            <a:spLocks noChangeShapeType="1"/>
          </p:cNvSpPr>
          <p:nvPr/>
        </p:nvSpPr>
        <p:spPr bwMode="auto">
          <a:xfrm flipV="1">
            <a:off x="6804025" y="3294063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66" name="Rectangle 9"/>
          <p:cNvSpPr>
            <a:spLocks noChangeArrowheads="1"/>
          </p:cNvSpPr>
          <p:nvPr/>
        </p:nvSpPr>
        <p:spPr bwMode="auto">
          <a:xfrm>
            <a:off x="6230938" y="2857500"/>
            <a:ext cx="971550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=5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67" name="Rectangle 10"/>
          <p:cNvSpPr>
            <a:spLocks noChangeArrowheads="1"/>
          </p:cNvSpPr>
          <p:nvPr/>
        </p:nvSpPr>
        <p:spPr bwMode="auto">
          <a:xfrm>
            <a:off x="5276850" y="2000250"/>
            <a:ext cx="1657350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=15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68" name="Line 11"/>
          <p:cNvSpPr>
            <a:spLocks noChangeShapeType="1"/>
          </p:cNvSpPr>
          <p:nvPr/>
        </p:nvSpPr>
        <p:spPr bwMode="auto">
          <a:xfrm flipH="1">
            <a:off x="5351463" y="2476500"/>
            <a:ext cx="742950" cy="42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69" name="Line 12"/>
          <p:cNvSpPr>
            <a:spLocks noChangeShapeType="1"/>
          </p:cNvSpPr>
          <p:nvPr/>
        </p:nvSpPr>
        <p:spPr bwMode="auto">
          <a:xfrm>
            <a:off x="6102350" y="2482850"/>
            <a:ext cx="701675" cy="377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70" name="Text Box 13"/>
          <p:cNvSpPr txBox="1">
            <a:spLocks noChangeArrowheads="1"/>
          </p:cNvSpPr>
          <p:nvPr/>
        </p:nvSpPr>
        <p:spPr bwMode="auto">
          <a:xfrm>
            <a:off x="5994400" y="2914650"/>
            <a:ext cx="269875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57371" name="Line 14"/>
          <p:cNvSpPr>
            <a:spLocks noChangeShapeType="1"/>
          </p:cNvSpPr>
          <p:nvPr/>
        </p:nvSpPr>
        <p:spPr bwMode="auto">
          <a:xfrm>
            <a:off x="6102350" y="248285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72" name="Line 15"/>
          <p:cNvSpPr>
            <a:spLocks noChangeShapeType="1"/>
          </p:cNvSpPr>
          <p:nvPr/>
        </p:nvSpPr>
        <p:spPr bwMode="auto">
          <a:xfrm flipV="1">
            <a:off x="6134100" y="1706563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73" name="Text Box 17"/>
          <p:cNvSpPr txBox="1">
            <a:spLocks noChangeArrowheads="1"/>
          </p:cNvSpPr>
          <p:nvPr/>
        </p:nvSpPr>
        <p:spPr bwMode="auto">
          <a:xfrm>
            <a:off x="6911975" y="1285875"/>
            <a:ext cx="342900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57374" name="Rectangle 18"/>
          <p:cNvSpPr>
            <a:spLocks noChangeArrowheads="1"/>
          </p:cNvSpPr>
          <p:nvPr/>
        </p:nvSpPr>
        <p:spPr bwMode="auto">
          <a:xfrm>
            <a:off x="7183438" y="2857500"/>
            <a:ext cx="1619250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lexval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=4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75" name="Line 19"/>
          <p:cNvSpPr>
            <a:spLocks noChangeShapeType="1"/>
          </p:cNvSpPr>
          <p:nvPr/>
        </p:nvSpPr>
        <p:spPr bwMode="auto">
          <a:xfrm flipV="1">
            <a:off x="7991475" y="2482850"/>
            <a:ext cx="0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76" name="Rectangle 20"/>
          <p:cNvSpPr>
            <a:spLocks noChangeArrowheads="1"/>
          </p:cNvSpPr>
          <p:nvPr/>
        </p:nvSpPr>
        <p:spPr bwMode="auto">
          <a:xfrm>
            <a:off x="7445375" y="2000250"/>
            <a:ext cx="1171575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=4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77" name="Rectangle 21"/>
          <p:cNvSpPr>
            <a:spLocks noChangeArrowheads="1"/>
          </p:cNvSpPr>
          <p:nvPr/>
        </p:nvSpPr>
        <p:spPr bwMode="auto">
          <a:xfrm>
            <a:off x="7559675" y="1285875"/>
            <a:ext cx="938213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=4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78" name="Line 22"/>
          <p:cNvSpPr>
            <a:spLocks noChangeShapeType="1"/>
          </p:cNvSpPr>
          <p:nvPr/>
        </p:nvSpPr>
        <p:spPr bwMode="auto">
          <a:xfrm flipV="1">
            <a:off x="7991475" y="1619250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79" name="Rectangle 23"/>
          <p:cNvSpPr>
            <a:spLocks noChangeArrowheads="1"/>
          </p:cNvSpPr>
          <p:nvPr/>
        </p:nvSpPr>
        <p:spPr bwMode="auto">
          <a:xfrm>
            <a:off x="6445250" y="539750"/>
            <a:ext cx="1339850" cy="37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=19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80" name="Line 24"/>
          <p:cNvSpPr>
            <a:spLocks noChangeShapeType="1"/>
          </p:cNvSpPr>
          <p:nvPr/>
        </p:nvSpPr>
        <p:spPr bwMode="auto">
          <a:xfrm flipH="1">
            <a:off x="6102350" y="969963"/>
            <a:ext cx="8636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81" name="Line 25"/>
          <p:cNvSpPr>
            <a:spLocks noChangeShapeType="1"/>
          </p:cNvSpPr>
          <p:nvPr/>
        </p:nvSpPr>
        <p:spPr bwMode="auto">
          <a:xfrm>
            <a:off x="7019925" y="969963"/>
            <a:ext cx="0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82" name="Line 26"/>
          <p:cNvSpPr>
            <a:spLocks noChangeShapeType="1"/>
          </p:cNvSpPr>
          <p:nvPr/>
        </p:nvSpPr>
        <p:spPr bwMode="auto">
          <a:xfrm>
            <a:off x="7019925" y="969963"/>
            <a:ext cx="987425" cy="284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83" name="Rectangle 27"/>
          <p:cNvSpPr>
            <a:spLocks noChangeArrowheads="1"/>
          </p:cNvSpPr>
          <p:nvPr/>
        </p:nvSpPr>
        <p:spPr bwMode="auto">
          <a:xfrm>
            <a:off x="7016750" y="-71438"/>
            <a:ext cx="12573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endParaRPr kumimoji="1" lang="en-US" altLang="zh-CN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84" name="Line 28"/>
          <p:cNvSpPr>
            <a:spLocks noChangeShapeType="1"/>
          </p:cNvSpPr>
          <p:nvPr/>
        </p:nvSpPr>
        <p:spPr bwMode="auto">
          <a:xfrm flipH="1" flipV="1">
            <a:off x="7615238" y="322263"/>
            <a:ext cx="43180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85" name="Text Box 29"/>
          <p:cNvSpPr txBox="1">
            <a:spLocks noChangeArrowheads="1"/>
          </p:cNvSpPr>
          <p:nvPr/>
        </p:nvSpPr>
        <p:spPr bwMode="auto">
          <a:xfrm>
            <a:off x="8101013" y="538163"/>
            <a:ext cx="342900" cy="37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57386" name="Line 30"/>
          <p:cNvSpPr>
            <a:spLocks noChangeShapeType="1"/>
          </p:cNvSpPr>
          <p:nvPr/>
        </p:nvSpPr>
        <p:spPr bwMode="auto">
          <a:xfrm flipH="1">
            <a:off x="7291388" y="322263"/>
            <a:ext cx="32385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405535" name="Line 31"/>
          <p:cNvSpPr>
            <a:spLocks noChangeShapeType="1"/>
          </p:cNvSpPr>
          <p:nvPr/>
        </p:nvSpPr>
        <p:spPr bwMode="auto">
          <a:xfrm flipV="1">
            <a:off x="5626100" y="4103688"/>
            <a:ext cx="0" cy="28575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36" name="Line 32"/>
          <p:cNvSpPr>
            <a:spLocks noChangeShapeType="1"/>
          </p:cNvSpPr>
          <p:nvPr/>
        </p:nvSpPr>
        <p:spPr bwMode="auto">
          <a:xfrm flipV="1">
            <a:off x="5626100" y="3294063"/>
            <a:ext cx="0" cy="3429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37" name="Line 33"/>
          <p:cNvSpPr>
            <a:spLocks noChangeShapeType="1"/>
          </p:cNvSpPr>
          <p:nvPr/>
        </p:nvSpPr>
        <p:spPr bwMode="auto">
          <a:xfrm flipV="1">
            <a:off x="6910388" y="3294063"/>
            <a:ext cx="0" cy="3429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38" name="Line 34"/>
          <p:cNvSpPr>
            <a:spLocks noChangeShapeType="1"/>
          </p:cNvSpPr>
          <p:nvPr/>
        </p:nvSpPr>
        <p:spPr bwMode="auto">
          <a:xfrm flipV="1">
            <a:off x="5230813" y="2493963"/>
            <a:ext cx="628650" cy="363537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39" name="Line 35"/>
          <p:cNvSpPr>
            <a:spLocks noChangeShapeType="1"/>
          </p:cNvSpPr>
          <p:nvPr/>
        </p:nvSpPr>
        <p:spPr bwMode="auto">
          <a:xfrm flipH="1" flipV="1">
            <a:off x="6264275" y="2482850"/>
            <a:ext cx="593725" cy="325438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40" name="Line 36"/>
          <p:cNvSpPr>
            <a:spLocks noChangeShapeType="1"/>
          </p:cNvSpPr>
          <p:nvPr/>
        </p:nvSpPr>
        <p:spPr bwMode="auto">
          <a:xfrm flipV="1">
            <a:off x="6246813" y="1706563"/>
            <a:ext cx="0" cy="28575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41" name="Line 37"/>
          <p:cNvSpPr>
            <a:spLocks noChangeShapeType="1"/>
          </p:cNvSpPr>
          <p:nvPr/>
        </p:nvSpPr>
        <p:spPr bwMode="auto">
          <a:xfrm flipV="1">
            <a:off x="8101013" y="2536825"/>
            <a:ext cx="0" cy="28575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42" name="Line 38"/>
          <p:cNvSpPr>
            <a:spLocks noChangeShapeType="1"/>
          </p:cNvSpPr>
          <p:nvPr/>
        </p:nvSpPr>
        <p:spPr bwMode="auto">
          <a:xfrm flipV="1">
            <a:off x="8101013" y="1673225"/>
            <a:ext cx="0" cy="3429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43" name="Line 39"/>
          <p:cNvSpPr>
            <a:spLocks noChangeShapeType="1"/>
          </p:cNvSpPr>
          <p:nvPr/>
        </p:nvSpPr>
        <p:spPr bwMode="auto">
          <a:xfrm flipV="1">
            <a:off x="5994400" y="969963"/>
            <a:ext cx="701675" cy="28575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44" name="Line 40"/>
          <p:cNvSpPr>
            <a:spLocks noChangeShapeType="1"/>
          </p:cNvSpPr>
          <p:nvPr/>
        </p:nvSpPr>
        <p:spPr bwMode="auto">
          <a:xfrm flipH="1" flipV="1">
            <a:off x="7291388" y="917575"/>
            <a:ext cx="865187" cy="274638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45" name="Line 41"/>
          <p:cNvSpPr>
            <a:spLocks noChangeShapeType="1"/>
          </p:cNvSpPr>
          <p:nvPr/>
        </p:nvSpPr>
        <p:spPr bwMode="auto">
          <a:xfrm flipV="1">
            <a:off x="6965950" y="268288"/>
            <a:ext cx="433388" cy="1778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7398" name="Rectangle 16"/>
          <p:cNvSpPr>
            <a:spLocks noChangeArrowheads="1"/>
          </p:cNvSpPr>
          <p:nvPr/>
        </p:nvSpPr>
        <p:spPr bwMode="auto">
          <a:xfrm>
            <a:off x="5445125" y="1285875"/>
            <a:ext cx="13112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=15</a:t>
            </a:r>
            <a:endParaRPr kumimoji="1"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405551" name="AutoShape 47"/>
          <p:cNvSpPr>
            <a:spLocks noChangeArrowheads="1"/>
          </p:cNvSpPr>
          <p:nvPr/>
        </p:nvSpPr>
        <p:spPr bwMode="auto">
          <a:xfrm>
            <a:off x="6794500" y="4032250"/>
            <a:ext cx="2206625" cy="1039813"/>
          </a:xfrm>
          <a:prstGeom prst="wedgeRoundRectCallout">
            <a:avLst>
              <a:gd name="adj1" fmla="val 10812"/>
              <a:gd name="adj2" fmla="val -7155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注释分析树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</a:t>
            </a:r>
            <a:r>
              <a:rPr lang="en-US" altLang="zh-CN" sz="1400" i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Annotated parse tree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) </a:t>
            </a:r>
            <a:r>
              <a:rPr lang="zh-CN" altLang="en-US" sz="14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1400" dirty="0">
              <a:solidFill>
                <a:schemeClr val="bg1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每个节点都带有属性值的分析树</a:t>
            </a:r>
          </a:p>
        </p:txBody>
      </p:sp>
      <p:grpSp>
        <p:nvGrpSpPr>
          <p:cNvPr id="59436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0" name="五边形 49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59445" name="五边形 50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23850" y="4040188"/>
            <a:ext cx="4572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3*5+4n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9438" name="组合 6"/>
          <p:cNvGrpSpPr>
            <a:grpSpLocks/>
          </p:cNvGrpSpPr>
          <p:nvPr/>
        </p:nvGrpSpPr>
        <p:grpSpPr bwMode="auto">
          <a:xfrm>
            <a:off x="377825" y="1419225"/>
            <a:ext cx="4484688" cy="2554288"/>
            <a:chOff x="146153" y="1542256"/>
            <a:chExt cx="4485280" cy="2554545"/>
          </a:xfrm>
        </p:grpSpPr>
        <p:sp>
          <p:nvSpPr>
            <p:cNvPr id="52" name="矩形 51"/>
            <p:cNvSpPr/>
            <p:nvPr/>
          </p:nvSpPr>
          <p:spPr bwMode="auto">
            <a:xfrm>
              <a:off x="146153" y="1542256"/>
              <a:ext cx="4485280" cy="25545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产生式</a:t>
              </a:r>
              <a:r>
                <a:rPr lang="en-US" altLang="zh-CN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	</a:t>
              </a:r>
              <a:r>
                <a:rPr lang="zh-CN" altLang="en-US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	print(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	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val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(6)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(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(7)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179495" y="1856613"/>
              <a:ext cx="4451938" cy="20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 bwMode="auto">
            <a:xfrm>
              <a:off x="1979958" y="1542256"/>
              <a:ext cx="0" cy="2554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AutoShape 48"/>
          <p:cNvSpPr>
            <a:spLocks/>
          </p:cNvSpPr>
          <p:nvPr/>
        </p:nvSpPr>
        <p:spPr bwMode="auto">
          <a:xfrm>
            <a:off x="3348038" y="987425"/>
            <a:ext cx="1958975" cy="322263"/>
          </a:xfrm>
          <a:prstGeom prst="borderCallout1">
            <a:avLst>
              <a:gd name="adj1" fmla="val 111067"/>
              <a:gd name="adj2" fmla="val 48467"/>
              <a:gd name="adj3" fmla="val 296966"/>
              <a:gd name="adj4" fmla="val 1195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副作用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600" i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Side effect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1600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9440" name="Text Box 45"/>
          <p:cNvSpPr txBox="1">
            <a:spLocks noChangeArrowheads="1"/>
          </p:cNvSpPr>
          <p:nvPr/>
        </p:nvSpPr>
        <p:spPr bwMode="auto">
          <a:xfrm>
            <a:off x="338138" y="987425"/>
            <a:ext cx="1268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7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7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7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7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7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7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7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7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7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7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7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7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7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7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7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7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7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7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7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7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05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05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0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05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05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0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05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05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0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05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05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0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0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0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0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0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0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0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05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05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0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05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05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0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05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05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40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9" grpId="0" animBg="1"/>
      <p:bldP spid="57360" grpId="0" animBg="1"/>
      <p:bldP spid="57361" grpId="0" animBg="1"/>
      <p:bldP spid="57362" grpId="0" animBg="1"/>
      <p:bldP spid="57363" grpId="0" animBg="1"/>
      <p:bldP spid="57364" grpId="0" animBg="1"/>
      <p:bldP spid="57365" grpId="0" animBg="1"/>
      <p:bldP spid="57366" grpId="0" animBg="1"/>
      <p:bldP spid="57367" grpId="0" animBg="1"/>
      <p:bldP spid="57368" grpId="0" animBg="1"/>
      <p:bldP spid="57369" grpId="0" animBg="1"/>
      <p:bldP spid="57370" grpId="0" animBg="1"/>
      <p:bldP spid="57371" grpId="0" animBg="1"/>
      <p:bldP spid="57372" grpId="0" animBg="1"/>
      <p:bldP spid="57373" grpId="0" animBg="1"/>
      <p:bldP spid="57374" grpId="0" animBg="1"/>
      <p:bldP spid="57375" grpId="0" animBg="1"/>
      <p:bldP spid="57376" grpId="0" animBg="1"/>
      <p:bldP spid="57377" grpId="0" animBg="1"/>
      <p:bldP spid="57378" grpId="0" animBg="1"/>
      <p:bldP spid="57379" grpId="0" animBg="1"/>
      <p:bldP spid="57380" grpId="0" animBg="1"/>
      <p:bldP spid="57381" grpId="0" animBg="1"/>
      <p:bldP spid="57382" grpId="0" animBg="1"/>
      <p:bldP spid="57383" grpId="0"/>
      <p:bldP spid="57384" grpId="0" animBg="1"/>
      <p:bldP spid="57385" grpId="0" animBg="1"/>
      <p:bldP spid="57386" grpId="0" animBg="1"/>
      <p:bldP spid="57398" grpId="0"/>
      <p:bldP spid="405551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8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3000" spc="-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带有继承属性</a:t>
            </a:r>
            <a:r>
              <a:rPr lang="en-US" altLang="zh-CN" sz="3000" i="1" dirty="0" err="1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L.in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SDD </a:t>
            </a:r>
            <a:endParaRPr lang="zh-CN" altLang="en-US" sz="3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9403" name="Freeform 10"/>
          <p:cNvSpPr>
            <a:spLocks/>
          </p:cNvSpPr>
          <p:nvPr/>
        </p:nvSpPr>
        <p:spPr bwMode="auto">
          <a:xfrm rot="401358">
            <a:off x="6216650" y="1417638"/>
            <a:ext cx="788988" cy="276225"/>
          </a:xfrm>
          <a:custGeom>
            <a:avLst/>
            <a:gdLst>
              <a:gd name="T0" fmla="*/ 0 w 680"/>
              <a:gd name="T1" fmla="*/ 2147483646 h 190"/>
              <a:gd name="T2" fmla="*/ 2147483646 w 680"/>
              <a:gd name="T3" fmla="*/ 2147483646 h 190"/>
              <a:gd name="T4" fmla="*/ 2147483646 w 680"/>
              <a:gd name="T5" fmla="*/ 2147483646 h 190"/>
              <a:gd name="T6" fmla="*/ 0 60000 65536"/>
              <a:gd name="T7" fmla="*/ 0 60000 65536"/>
              <a:gd name="T8" fmla="*/ 0 60000 65536"/>
              <a:gd name="T9" fmla="*/ 0 w 680"/>
              <a:gd name="T10" fmla="*/ 0 h 190"/>
              <a:gd name="T11" fmla="*/ 680 w 680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190">
                <a:moveTo>
                  <a:pt x="0" y="190"/>
                </a:moveTo>
                <a:cubicBezTo>
                  <a:pt x="102" y="103"/>
                  <a:pt x="204" y="16"/>
                  <a:pt x="317" y="8"/>
                </a:cubicBezTo>
                <a:cubicBezTo>
                  <a:pt x="430" y="0"/>
                  <a:pt x="620" y="121"/>
                  <a:pt x="680" y="144"/>
                </a:cubicBezTo>
              </a:path>
            </a:pathLst>
          </a:custGeom>
          <a:noFill/>
          <a:ln w="38100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9404" name="Line 11"/>
          <p:cNvSpPr>
            <a:spLocks noChangeShapeType="1"/>
          </p:cNvSpPr>
          <p:nvPr/>
        </p:nvSpPr>
        <p:spPr bwMode="auto">
          <a:xfrm flipH="1">
            <a:off x="6561138" y="2032000"/>
            <a:ext cx="571500" cy="3571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9405" name="Line 12"/>
          <p:cNvSpPr>
            <a:spLocks noChangeShapeType="1"/>
          </p:cNvSpPr>
          <p:nvPr/>
        </p:nvSpPr>
        <p:spPr bwMode="auto">
          <a:xfrm flipH="1">
            <a:off x="5632450" y="2674938"/>
            <a:ext cx="539750" cy="32385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000625" y="1000125"/>
            <a:ext cx="4000500" cy="3132138"/>
            <a:chOff x="5000625" y="1000125"/>
            <a:chExt cx="4000500" cy="3132138"/>
          </a:xfrm>
        </p:grpSpPr>
        <p:sp>
          <p:nvSpPr>
            <p:cNvPr id="61454" name="矩形 1"/>
            <p:cNvSpPr>
              <a:spLocks noChangeArrowheads="1"/>
            </p:cNvSpPr>
            <p:nvPr/>
          </p:nvSpPr>
          <p:spPr bwMode="auto">
            <a:xfrm>
              <a:off x="5072063" y="3786035"/>
              <a:ext cx="1300668" cy="346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lexeme=a</a:t>
              </a:r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1455" name="矩形 12"/>
            <p:cNvSpPr>
              <a:spLocks noChangeArrowheads="1"/>
            </p:cNvSpPr>
            <p:nvPr/>
          </p:nvSpPr>
          <p:spPr bwMode="auto">
            <a:xfrm>
              <a:off x="6715125" y="3071699"/>
              <a:ext cx="1300668" cy="346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lexeme=b</a:t>
              </a:r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1456" name="矩形 13"/>
            <p:cNvSpPr>
              <a:spLocks noChangeArrowheads="1"/>
            </p:cNvSpPr>
            <p:nvPr/>
          </p:nvSpPr>
          <p:spPr bwMode="auto">
            <a:xfrm>
              <a:off x="7713281" y="2357363"/>
              <a:ext cx="1287844" cy="346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lexeme=c</a:t>
              </a:r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1457" name="矩形 16"/>
            <p:cNvSpPr>
              <a:spLocks noChangeArrowheads="1"/>
            </p:cNvSpPr>
            <p:nvPr/>
          </p:nvSpPr>
          <p:spPr bwMode="auto">
            <a:xfrm>
              <a:off x="6462117" y="1000125"/>
              <a:ext cx="324446" cy="377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58" name="Line 7"/>
            <p:cNvSpPr>
              <a:spLocks noChangeShapeType="1"/>
            </p:cNvSpPr>
            <p:nvPr/>
          </p:nvSpPr>
          <p:spPr bwMode="auto">
            <a:xfrm flipV="1">
              <a:off x="6000750" y="1305693"/>
              <a:ext cx="428624" cy="2857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59" name="Line 7"/>
            <p:cNvSpPr>
              <a:spLocks noChangeShapeType="1"/>
            </p:cNvSpPr>
            <p:nvPr/>
          </p:nvSpPr>
          <p:spPr bwMode="auto">
            <a:xfrm flipH="1" flipV="1">
              <a:off x="6786562" y="1305694"/>
              <a:ext cx="500063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0" name="矩形 19"/>
            <p:cNvSpPr>
              <a:spLocks noChangeArrowheads="1"/>
            </p:cNvSpPr>
            <p:nvPr/>
          </p:nvSpPr>
          <p:spPr bwMode="auto">
            <a:xfrm>
              <a:off x="6858000" y="1591429"/>
              <a:ext cx="1273426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inh=real</a:t>
              </a:r>
              <a:endParaRPr lang="zh-CN" altLang="en-US" sz="20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61" name="矩形 20"/>
            <p:cNvSpPr>
              <a:spLocks noChangeArrowheads="1"/>
            </p:cNvSpPr>
            <p:nvPr/>
          </p:nvSpPr>
          <p:spPr bwMode="auto">
            <a:xfrm>
              <a:off x="5000625" y="1591429"/>
              <a:ext cx="1339332" cy="377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type=real</a:t>
              </a:r>
              <a:endParaRPr lang="zh-CN" altLang="en-US" sz="20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62" name="Line 7"/>
            <p:cNvSpPr>
              <a:spLocks noChangeShapeType="1"/>
            </p:cNvSpPr>
            <p:nvPr/>
          </p:nvSpPr>
          <p:spPr bwMode="auto">
            <a:xfrm flipV="1">
              <a:off x="5572125" y="2000195"/>
              <a:ext cx="0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3" name="矩形 22"/>
            <p:cNvSpPr>
              <a:spLocks noChangeArrowheads="1"/>
            </p:cNvSpPr>
            <p:nvPr/>
          </p:nvSpPr>
          <p:spPr bwMode="auto">
            <a:xfrm>
              <a:off x="5307407" y="2285929"/>
              <a:ext cx="560282" cy="377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real</a:t>
              </a:r>
              <a:endParaRPr lang="zh-CN" altLang="en-US" sz="200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1464" name="Line 7"/>
            <p:cNvSpPr>
              <a:spLocks noChangeShapeType="1"/>
            </p:cNvSpPr>
            <p:nvPr/>
          </p:nvSpPr>
          <p:spPr bwMode="auto">
            <a:xfrm flipV="1">
              <a:off x="7572375" y="2000195"/>
              <a:ext cx="0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5" name="Line 7"/>
            <p:cNvSpPr>
              <a:spLocks noChangeShapeType="1"/>
            </p:cNvSpPr>
            <p:nvPr/>
          </p:nvSpPr>
          <p:spPr bwMode="auto">
            <a:xfrm flipH="1" flipV="1">
              <a:off x="7572375" y="2000195"/>
              <a:ext cx="642938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6" name="Line 7"/>
            <p:cNvSpPr>
              <a:spLocks noChangeShapeType="1"/>
            </p:cNvSpPr>
            <p:nvPr/>
          </p:nvSpPr>
          <p:spPr bwMode="auto">
            <a:xfrm flipV="1">
              <a:off x="6929438" y="2000195"/>
              <a:ext cx="642938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7" name="矩形 26"/>
            <p:cNvSpPr>
              <a:spLocks noChangeArrowheads="1"/>
            </p:cNvSpPr>
            <p:nvPr/>
          </p:nvSpPr>
          <p:spPr bwMode="auto">
            <a:xfrm>
              <a:off x="6143625" y="2337529"/>
              <a:ext cx="1658146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inh=real     </a:t>
              </a:r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endParaRPr lang="zh-CN" altLang="en-US" sz="200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68" name="Line 7"/>
            <p:cNvSpPr>
              <a:spLocks noChangeShapeType="1"/>
            </p:cNvSpPr>
            <p:nvPr/>
          </p:nvSpPr>
          <p:spPr bwMode="auto">
            <a:xfrm flipV="1">
              <a:off x="6500813" y="2714531"/>
              <a:ext cx="0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9" name="Line 7"/>
            <p:cNvSpPr>
              <a:spLocks noChangeShapeType="1"/>
            </p:cNvSpPr>
            <p:nvPr/>
          </p:nvSpPr>
          <p:spPr bwMode="auto">
            <a:xfrm flipH="1" flipV="1">
              <a:off x="6500813" y="2714531"/>
              <a:ext cx="642938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0" name="Line 7"/>
            <p:cNvSpPr>
              <a:spLocks noChangeShapeType="1"/>
            </p:cNvSpPr>
            <p:nvPr/>
          </p:nvSpPr>
          <p:spPr bwMode="auto">
            <a:xfrm flipV="1">
              <a:off x="5857875" y="2714531"/>
              <a:ext cx="642938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1" name="矩形 33"/>
            <p:cNvSpPr>
              <a:spLocks noChangeArrowheads="1"/>
            </p:cNvSpPr>
            <p:nvPr/>
          </p:nvSpPr>
          <p:spPr bwMode="auto">
            <a:xfrm>
              <a:off x="5072063" y="3051864"/>
              <a:ext cx="1658146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inh=real     ,</a:t>
              </a:r>
              <a:endParaRPr lang="zh-CN" altLang="en-US" sz="20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72" name="Line 7"/>
            <p:cNvSpPr>
              <a:spLocks noChangeShapeType="1"/>
            </p:cNvSpPr>
            <p:nvPr/>
          </p:nvSpPr>
          <p:spPr bwMode="auto">
            <a:xfrm flipV="1">
              <a:off x="5572125" y="3428867"/>
              <a:ext cx="0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447" name="Text Box 45"/>
          <p:cNvSpPr txBox="1">
            <a:spLocks noChangeArrowheads="1"/>
          </p:cNvSpPr>
          <p:nvPr/>
        </p:nvSpPr>
        <p:spPr bwMode="auto">
          <a:xfrm>
            <a:off x="338138" y="987425"/>
            <a:ext cx="1268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pSp>
        <p:nvGrpSpPr>
          <p:cNvPr id="61448" name="组合 2"/>
          <p:cNvGrpSpPr>
            <a:grpSpLocks/>
          </p:cNvGrpSpPr>
          <p:nvPr/>
        </p:nvGrpSpPr>
        <p:grpSpPr bwMode="auto">
          <a:xfrm>
            <a:off x="407988" y="1470025"/>
            <a:ext cx="4573587" cy="2524125"/>
            <a:chOff x="285750" y="1211262"/>
            <a:chExt cx="4598988" cy="2524892"/>
          </a:xfrm>
        </p:grpSpPr>
        <p:sp>
          <p:nvSpPr>
            <p:cNvPr id="57346" name="Rectangle 6"/>
            <p:cNvSpPr>
              <a:spLocks noChangeArrowheads="1"/>
            </p:cNvSpPr>
            <p:nvPr/>
          </p:nvSpPr>
          <p:spPr bwMode="auto">
            <a:xfrm>
              <a:off x="285750" y="1211262"/>
              <a:ext cx="4598988" cy="25248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1200" b="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   </a:t>
              </a:r>
              <a:r>
                <a:rPr kumimoji="1" lang="zh-CN" altLang="en-US" sz="20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 L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int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int</a:t>
              </a:r>
              <a:endParaRPr kumimoji="1"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real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real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id   	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 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addtype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zh-CN" sz="2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id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lexeme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(5)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id       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addtype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zh-CN" sz="2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id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lexeme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61452" name="Line 7"/>
            <p:cNvSpPr>
              <a:spLocks noChangeShapeType="1"/>
            </p:cNvSpPr>
            <p:nvPr/>
          </p:nvSpPr>
          <p:spPr bwMode="auto">
            <a:xfrm>
              <a:off x="303213" y="1522413"/>
              <a:ext cx="4581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61453" name="直接连接符 4"/>
            <p:cNvCxnSpPr>
              <a:cxnSpLocks noChangeShapeType="1"/>
            </p:cNvCxnSpPr>
            <p:nvPr/>
          </p:nvCxnSpPr>
          <p:spPr bwMode="auto">
            <a:xfrm>
              <a:off x="2086261" y="1211262"/>
              <a:ext cx="0" cy="25248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23850" y="4040188"/>
            <a:ext cx="23780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endParaRPr kumimoji="1" lang="en-US" altLang="zh-CN" sz="2000" i="1" baseline="-25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30263" y="1501775"/>
            <a:ext cx="0" cy="2509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3" grpId="0" animBg="1"/>
      <p:bldP spid="59404" grpId="0" animBg="1"/>
      <p:bldP spid="594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774700"/>
            <a:ext cx="7915275" cy="3225800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一个没有副作用的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有时也称为</a:t>
            </a:r>
            <a:r>
              <a:rPr lang="zh-CN" altLang="en-US" sz="3000" b="1">
                <a:solidFill>
                  <a:srgbClr val="FF0000"/>
                </a:solidFill>
                <a:cs typeface="Times New Roman" panose="02020603050405020304" pitchFamily="18" charset="0"/>
              </a:rPr>
              <a:t>属性文法</a:t>
            </a:r>
            <a:endParaRPr lang="en-US" altLang="zh-CN" sz="3000" b="1" i="1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属性文法的规则仅仅通过其它属性值和常量来定义一个属性值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en-US" altLang="zh-CN" sz="28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属性文法</a:t>
            </a:r>
            <a:r>
              <a:rPr lang="en-US" altLang="zh-CN" sz="3000" dirty="0">
                <a:solidFill>
                  <a:srgbClr val="0000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cs typeface="Times New Roman" panose="02020603050405020304" pitchFamily="18" charset="0"/>
              </a:rPr>
              <a:t>Attribute Grammar</a:t>
            </a:r>
            <a:r>
              <a:rPr lang="en-US" altLang="zh-CN" sz="25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zh-CN" altLang="en-US" sz="25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255838" y="2357438"/>
            <a:ext cx="4230687" cy="2338387"/>
            <a:chOff x="3359696" y="3284984"/>
            <a:chExt cx="3367010" cy="2339200"/>
          </a:xfrm>
        </p:grpSpPr>
        <p:sp>
          <p:nvSpPr>
            <p:cNvPr id="9" name="矩形 8"/>
            <p:cNvSpPr/>
            <p:nvPr/>
          </p:nvSpPr>
          <p:spPr>
            <a:xfrm>
              <a:off x="3359696" y="3284984"/>
              <a:ext cx="3367010" cy="233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defRPr/>
              </a:pPr>
              <a:r>
                <a:rPr lang="zh-CN" altLang="en-US" b="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  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lang="en-US" altLang="zh-CN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    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	E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Fval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(6)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(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(7)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lang="en-US" altLang="zh-CN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9696" y="3599418"/>
              <a:ext cx="3351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744403" y="3284984"/>
              <a:ext cx="0" cy="233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28625" y="774700"/>
            <a:ext cx="8343900" cy="3225800"/>
          </a:xfrm>
        </p:spPr>
        <p:txBody>
          <a:bodyPr/>
          <a:lstStyle/>
          <a:p>
            <a:pPr marL="273044" indent="-273044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为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CFG</a:t>
            </a: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中的文法符号设置</a:t>
            </a:r>
            <a:r>
              <a:rPr lang="zh-CN" alt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语义属性</a:t>
            </a: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。对于给定的输入串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，应用</a:t>
            </a:r>
            <a:r>
              <a:rPr lang="zh-CN" alt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语义规则</a:t>
            </a: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计算分析树中各结点对应的属性值</a:t>
            </a:r>
          </a:p>
          <a:p>
            <a:pPr marL="273044" indent="-273044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按照什么顺序计算属性值？</a:t>
            </a:r>
          </a:p>
          <a:p>
            <a:pPr marL="576256" lvl="1" indent="-273044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语义规则建立了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属性之间的依赖关系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，在对语法分析树节点的一个属性求值之前，必须首先求出这个属性值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所依赖的所有属性值</a:t>
            </a:r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SDD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的求值顺序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785813"/>
            <a:ext cx="8535988" cy="3946525"/>
          </a:xfrm>
        </p:spPr>
        <p:txBody>
          <a:bodyPr/>
          <a:lstStyle/>
          <a:p>
            <a:pPr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依赖图是一个描述了分析树中结点属性间依赖关系的有向图</a:t>
            </a:r>
          </a:p>
          <a:p>
            <a:pPr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分析树中每个标号为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的结点的每个属性</a:t>
            </a:r>
            <a:r>
              <a:rPr lang="en-US" altLang="zh-CN" sz="3000" b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都对应着依赖图中的一个</a:t>
            </a:r>
            <a:r>
              <a:rPr lang="zh-CN" altLang="en-US" sz="3000" b="1">
                <a:solidFill>
                  <a:srgbClr val="0000FF"/>
                </a:solidFill>
                <a:cs typeface="Times New Roman" panose="02020603050405020304" pitchFamily="18" charset="0"/>
              </a:rPr>
              <a:t>结点</a:t>
            </a:r>
          </a:p>
          <a:p>
            <a:pPr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如果属性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X.a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的值依赖于属性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Y.b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的值，则依赖图中有一条从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Y.b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的结点指向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X.a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的结点的</a:t>
            </a:r>
            <a:r>
              <a:rPr lang="zh-CN" altLang="en-US" sz="3000" b="1">
                <a:solidFill>
                  <a:srgbClr val="0000FF"/>
                </a:solidFill>
                <a:cs typeface="Times New Roman" panose="02020603050405020304" pitchFamily="18" charset="0"/>
              </a:rPr>
              <a:t>有向边</a:t>
            </a:r>
          </a:p>
          <a:p>
            <a:pPr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endParaRPr lang="en-US" altLang="zh-CN" sz="30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依赖图</a:t>
            </a:r>
            <a:r>
              <a:rPr lang="en-US" altLang="zh-CN" sz="25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cs typeface="Times New Roman" panose="02020603050405020304" pitchFamily="18" charset="0"/>
              </a:rPr>
              <a:t>Dependency Graph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sz="3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6" name="Rectangle 54"/>
          <p:cNvSpPr>
            <a:spLocks noChangeArrowheads="1"/>
          </p:cNvSpPr>
          <p:nvPr/>
        </p:nvSpPr>
        <p:spPr bwMode="auto">
          <a:xfrm>
            <a:off x="5446713" y="1635125"/>
            <a:ext cx="593725" cy="377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type</a:t>
            </a:r>
          </a:p>
        </p:txBody>
      </p:sp>
      <p:sp>
        <p:nvSpPr>
          <p:cNvPr id="97" name="Rectangle 55"/>
          <p:cNvSpPr>
            <a:spLocks noChangeArrowheads="1"/>
          </p:cNvSpPr>
          <p:nvPr/>
        </p:nvSpPr>
        <p:spPr bwMode="auto">
          <a:xfrm>
            <a:off x="6643688" y="1612900"/>
            <a:ext cx="377825" cy="379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algn="r"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in</a:t>
            </a:r>
          </a:p>
        </p:txBody>
      </p:sp>
      <p:sp>
        <p:nvSpPr>
          <p:cNvPr id="98" name="Rectangle 56"/>
          <p:cNvSpPr>
            <a:spLocks noChangeArrowheads="1"/>
          </p:cNvSpPr>
          <p:nvPr/>
        </p:nvSpPr>
        <p:spPr bwMode="auto">
          <a:xfrm>
            <a:off x="5788025" y="2286000"/>
            <a:ext cx="377825" cy="379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algn="r"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in</a:t>
            </a:r>
          </a:p>
        </p:txBody>
      </p:sp>
      <p:sp>
        <p:nvSpPr>
          <p:cNvPr id="99" name="Rectangle 57"/>
          <p:cNvSpPr>
            <a:spLocks noChangeArrowheads="1"/>
          </p:cNvSpPr>
          <p:nvPr/>
        </p:nvSpPr>
        <p:spPr bwMode="auto">
          <a:xfrm>
            <a:off x="5000625" y="3049588"/>
            <a:ext cx="377825" cy="379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algn="r"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in</a:t>
            </a:r>
          </a:p>
        </p:txBody>
      </p:sp>
      <p:sp>
        <p:nvSpPr>
          <p:cNvPr id="100" name="Freeform 60"/>
          <p:cNvSpPr>
            <a:spLocks/>
          </p:cNvSpPr>
          <p:nvPr/>
        </p:nvSpPr>
        <p:spPr bwMode="auto">
          <a:xfrm>
            <a:off x="5680075" y="1558925"/>
            <a:ext cx="1133475" cy="106363"/>
          </a:xfrm>
          <a:custGeom>
            <a:avLst/>
            <a:gdLst>
              <a:gd name="T0" fmla="*/ 0 w 453"/>
              <a:gd name="T1" fmla="*/ 2147483646 h 136"/>
              <a:gd name="T2" fmla="*/ 2147483646 w 453"/>
              <a:gd name="T3" fmla="*/ 0 h 136"/>
              <a:gd name="T4" fmla="*/ 2147483646 w 453"/>
              <a:gd name="T5" fmla="*/ 2147483646 h 136"/>
              <a:gd name="T6" fmla="*/ 0 60000 65536"/>
              <a:gd name="T7" fmla="*/ 0 60000 65536"/>
              <a:gd name="T8" fmla="*/ 0 60000 65536"/>
              <a:gd name="T9" fmla="*/ 0 w 453"/>
              <a:gd name="T10" fmla="*/ 0 h 136"/>
              <a:gd name="T11" fmla="*/ 453 w 453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3" h="136">
                <a:moveTo>
                  <a:pt x="0" y="136"/>
                </a:moveTo>
                <a:cubicBezTo>
                  <a:pt x="53" y="68"/>
                  <a:pt x="106" y="0"/>
                  <a:pt x="181" y="0"/>
                </a:cubicBezTo>
                <a:cubicBezTo>
                  <a:pt x="256" y="0"/>
                  <a:pt x="354" y="68"/>
                  <a:pt x="453" y="136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1" name="Line 61"/>
          <p:cNvSpPr>
            <a:spLocks noChangeShapeType="1"/>
          </p:cNvSpPr>
          <p:nvPr/>
        </p:nvSpPr>
        <p:spPr bwMode="auto">
          <a:xfrm flipH="1">
            <a:off x="6040438" y="1963738"/>
            <a:ext cx="914400" cy="396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2" name="Freeform 62"/>
          <p:cNvSpPr>
            <a:spLocks/>
          </p:cNvSpPr>
          <p:nvPr/>
        </p:nvSpPr>
        <p:spPr bwMode="auto">
          <a:xfrm>
            <a:off x="6989763" y="1884363"/>
            <a:ext cx="323850" cy="115887"/>
          </a:xfrm>
          <a:custGeom>
            <a:avLst/>
            <a:gdLst>
              <a:gd name="T0" fmla="*/ 0 w 273"/>
              <a:gd name="T1" fmla="*/ 2147483646 h 97"/>
              <a:gd name="T2" fmla="*/ 2147483646 w 273"/>
              <a:gd name="T3" fmla="*/ 2147483646 h 97"/>
              <a:gd name="T4" fmla="*/ 2147483646 w 273"/>
              <a:gd name="T5" fmla="*/ 0 h 97"/>
              <a:gd name="T6" fmla="*/ 0 60000 65536"/>
              <a:gd name="T7" fmla="*/ 0 60000 65536"/>
              <a:gd name="T8" fmla="*/ 0 60000 65536"/>
              <a:gd name="T9" fmla="*/ 0 w 273"/>
              <a:gd name="T10" fmla="*/ 0 h 97"/>
              <a:gd name="T11" fmla="*/ 273 w 27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97">
                <a:moveTo>
                  <a:pt x="0" y="45"/>
                </a:moveTo>
                <a:cubicBezTo>
                  <a:pt x="46" y="71"/>
                  <a:pt x="92" y="97"/>
                  <a:pt x="137" y="90"/>
                </a:cubicBezTo>
                <a:cubicBezTo>
                  <a:pt x="182" y="83"/>
                  <a:pt x="227" y="41"/>
                  <a:pt x="273" y="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3" name="Line 63"/>
          <p:cNvSpPr>
            <a:spLocks noChangeShapeType="1"/>
          </p:cNvSpPr>
          <p:nvPr/>
        </p:nvSpPr>
        <p:spPr bwMode="auto">
          <a:xfrm flipH="1" flipV="1">
            <a:off x="7358063" y="1938338"/>
            <a:ext cx="1003300" cy="4191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4" name="Rectangle 65"/>
          <p:cNvSpPr>
            <a:spLocks noChangeArrowheads="1"/>
          </p:cNvSpPr>
          <p:nvPr/>
        </p:nvSpPr>
        <p:spPr bwMode="auto">
          <a:xfrm>
            <a:off x="8072438" y="2335213"/>
            <a:ext cx="1000125" cy="3794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lexeme</a:t>
            </a:r>
          </a:p>
        </p:txBody>
      </p:sp>
      <p:sp>
        <p:nvSpPr>
          <p:cNvPr id="105" name="Line 66"/>
          <p:cNvSpPr>
            <a:spLocks noChangeShapeType="1"/>
          </p:cNvSpPr>
          <p:nvPr/>
        </p:nvSpPr>
        <p:spPr bwMode="auto">
          <a:xfrm flipH="1">
            <a:off x="5230813" y="2603500"/>
            <a:ext cx="830262" cy="41433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6" name="Rectangle 69"/>
          <p:cNvSpPr>
            <a:spLocks noChangeArrowheads="1"/>
          </p:cNvSpPr>
          <p:nvPr/>
        </p:nvSpPr>
        <p:spPr bwMode="auto">
          <a:xfrm>
            <a:off x="7194550" y="3068638"/>
            <a:ext cx="949325" cy="377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lexeme</a:t>
            </a:r>
          </a:p>
        </p:txBody>
      </p:sp>
      <p:sp>
        <p:nvSpPr>
          <p:cNvPr id="107" name="Line 67"/>
          <p:cNvSpPr>
            <a:spLocks noChangeShapeType="1"/>
          </p:cNvSpPr>
          <p:nvPr/>
        </p:nvSpPr>
        <p:spPr bwMode="auto">
          <a:xfrm flipH="1" flipV="1">
            <a:off x="6454775" y="2636838"/>
            <a:ext cx="955675" cy="4127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8" name="Freeform 72"/>
          <p:cNvSpPr>
            <a:spLocks/>
          </p:cNvSpPr>
          <p:nvPr/>
        </p:nvSpPr>
        <p:spPr bwMode="auto">
          <a:xfrm>
            <a:off x="6057900" y="2586038"/>
            <a:ext cx="325438" cy="115887"/>
          </a:xfrm>
          <a:custGeom>
            <a:avLst/>
            <a:gdLst>
              <a:gd name="T0" fmla="*/ 0 w 273"/>
              <a:gd name="T1" fmla="*/ 2147483646 h 97"/>
              <a:gd name="T2" fmla="*/ 2147483646 w 273"/>
              <a:gd name="T3" fmla="*/ 2147483646 h 97"/>
              <a:gd name="T4" fmla="*/ 2147483646 w 273"/>
              <a:gd name="T5" fmla="*/ 0 h 97"/>
              <a:gd name="T6" fmla="*/ 0 60000 65536"/>
              <a:gd name="T7" fmla="*/ 0 60000 65536"/>
              <a:gd name="T8" fmla="*/ 0 60000 65536"/>
              <a:gd name="T9" fmla="*/ 0 w 273"/>
              <a:gd name="T10" fmla="*/ 0 h 97"/>
              <a:gd name="T11" fmla="*/ 273 w 27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97">
                <a:moveTo>
                  <a:pt x="0" y="45"/>
                </a:moveTo>
                <a:cubicBezTo>
                  <a:pt x="46" y="71"/>
                  <a:pt x="92" y="97"/>
                  <a:pt x="137" y="90"/>
                </a:cubicBezTo>
                <a:cubicBezTo>
                  <a:pt x="182" y="83"/>
                  <a:pt x="227" y="41"/>
                  <a:pt x="273" y="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9" name="Freeform 82"/>
          <p:cNvSpPr>
            <a:spLocks/>
          </p:cNvSpPr>
          <p:nvPr/>
        </p:nvSpPr>
        <p:spPr bwMode="auto">
          <a:xfrm>
            <a:off x="5338763" y="3373438"/>
            <a:ext cx="325437" cy="115887"/>
          </a:xfrm>
          <a:custGeom>
            <a:avLst/>
            <a:gdLst>
              <a:gd name="T0" fmla="*/ 0 w 273"/>
              <a:gd name="T1" fmla="*/ 2147483646 h 97"/>
              <a:gd name="T2" fmla="*/ 2147483646 w 273"/>
              <a:gd name="T3" fmla="*/ 2147483646 h 97"/>
              <a:gd name="T4" fmla="*/ 2147483646 w 273"/>
              <a:gd name="T5" fmla="*/ 0 h 97"/>
              <a:gd name="T6" fmla="*/ 0 60000 65536"/>
              <a:gd name="T7" fmla="*/ 0 60000 65536"/>
              <a:gd name="T8" fmla="*/ 0 60000 65536"/>
              <a:gd name="T9" fmla="*/ 0 w 273"/>
              <a:gd name="T10" fmla="*/ 0 h 97"/>
              <a:gd name="T11" fmla="*/ 273 w 27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97">
                <a:moveTo>
                  <a:pt x="0" y="45"/>
                </a:moveTo>
                <a:cubicBezTo>
                  <a:pt x="46" y="71"/>
                  <a:pt x="92" y="97"/>
                  <a:pt x="137" y="90"/>
                </a:cubicBezTo>
                <a:cubicBezTo>
                  <a:pt x="182" y="83"/>
                  <a:pt x="227" y="41"/>
                  <a:pt x="273" y="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10" name="Rectangle 83"/>
          <p:cNvSpPr>
            <a:spLocks noChangeArrowheads="1"/>
          </p:cNvSpPr>
          <p:nvPr/>
        </p:nvSpPr>
        <p:spPr bwMode="auto">
          <a:xfrm>
            <a:off x="5659438" y="3835400"/>
            <a:ext cx="912812" cy="379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lexeme</a:t>
            </a:r>
          </a:p>
        </p:txBody>
      </p:sp>
      <p:sp>
        <p:nvSpPr>
          <p:cNvPr id="111" name="Line 84"/>
          <p:cNvSpPr>
            <a:spLocks noChangeShapeType="1"/>
          </p:cNvSpPr>
          <p:nvPr/>
        </p:nvSpPr>
        <p:spPr bwMode="auto">
          <a:xfrm flipV="1">
            <a:off x="5770563" y="3451225"/>
            <a:ext cx="0" cy="3238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12" name="Line 42"/>
          <p:cNvSpPr>
            <a:spLocks noChangeShapeType="1"/>
          </p:cNvSpPr>
          <p:nvPr/>
        </p:nvSpPr>
        <p:spPr bwMode="auto">
          <a:xfrm flipV="1">
            <a:off x="5603875" y="1966913"/>
            <a:ext cx="0" cy="2476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69652" name="组合 74"/>
          <p:cNvGrpSpPr>
            <a:grpSpLocks/>
          </p:cNvGrpSpPr>
          <p:nvPr/>
        </p:nvGrpSpPr>
        <p:grpSpPr bwMode="auto">
          <a:xfrm>
            <a:off x="5072063" y="857250"/>
            <a:ext cx="3201987" cy="3357563"/>
            <a:chOff x="5072066" y="857238"/>
            <a:chExt cx="3201591" cy="3357586"/>
          </a:xfrm>
        </p:grpSpPr>
        <p:sp>
          <p:nvSpPr>
            <p:cNvPr id="69660" name="Text Box 16"/>
            <p:cNvSpPr txBox="1">
              <a:spLocks noChangeArrowheads="1"/>
            </p:cNvSpPr>
            <p:nvPr/>
          </p:nvSpPr>
          <p:spPr bwMode="auto">
            <a:xfrm>
              <a:off x="7029453" y="2352665"/>
              <a:ext cx="342900" cy="378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</a:p>
          </p:txBody>
        </p:sp>
        <p:sp>
          <p:nvSpPr>
            <p:cNvPr id="69661" name="Rectangle 20"/>
            <p:cNvSpPr>
              <a:spLocks noChangeArrowheads="1"/>
            </p:cNvSpPr>
            <p:nvPr/>
          </p:nvSpPr>
          <p:spPr bwMode="auto">
            <a:xfrm>
              <a:off x="7733113" y="2324090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69662" name="Rectangle 22"/>
            <p:cNvSpPr>
              <a:spLocks noChangeArrowheads="1"/>
            </p:cNvSpPr>
            <p:nvPr/>
          </p:nvSpPr>
          <p:spPr bwMode="auto">
            <a:xfrm>
              <a:off x="6921107" y="1621584"/>
              <a:ext cx="432197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9663" name="Line 24"/>
            <p:cNvSpPr>
              <a:spLocks noChangeShapeType="1"/>
            </p:cNvSpPr>
            <p:nvPr/>
          </p:nvSpPr>
          <p:spPr bwMode="auto">
            <a:xfrm>
              <a:off x="7153707" y="2013336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4" name="Line 25"/>
            <p:cNvSpPr>
              <a:spLocks noChangeShapeType="1"/>
            </p:cNvSpPr>
            <p:nvPr/>
          </p:nvSpPr>
          <p:spPr bwMode="auto">
            <a:xfrm>
              <a:off x="7137801" y="2013336"/>
              <a:ext cx="827484" cy="3107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5" name="Rectangle 26"/>
            <p:cNvSpPr>
              <a:spLocks noChangeArrowheads="1"/>
            </p:cNvSpPr>
            <p:nvPr/>
          </p:nvSpPr>
          <p:spPr bwMode="auto">
            <a:xfrm>
              <a:off x="6000760" y="857238"/>
              <a:ext cx="432197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9666" name="Text Box 28"/>
            <p:cNvSpPr txBox="1">
              <a:spLocks noChangeArrowheads="1"/>
            </p:cNvSpPr>
            <p:nvPr/>
          </p:nvSpPr>
          <p:spPr bwMode="auto">
            <a:xfrm>
              <a:off x="5193510" y="1621621"/>
              <a:ext cx="342900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69667" name="Line 29"/>
            <p:cNvSpPr>
              <a:spLocks noChangeShapeType="1"/>
            </p:cNvSpPr>
            <p:nvPr/>
          </p:nvSpPr>
          <p:spPr bwMode="auto">
            <a:xfrm flipH="1">
              <a:off x="5301856" y="1214428"/>
              <a:ext cx="913218" cy="434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8" name="Rectangle 43"/>
            <p:cNvSpPr>
              <a:spLocks noChangeArrowheads="1"/>
            </p:cNvSpPr>
            <p:nvPr/>
          </p:nvSpPr>
          <p:spPr bwMode="auto">
            <a:xfrm>
              <a:off x="6004326" y="2285998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9669" name="Text Box 46"/>
            <p:cNvSpPr txBox="1">
              <a:spLocks noChangeArrowheads="1"/>
            </p:cNvSpPr>
            <p:nvPr/>
          </p:nvSpPr>
          <p:spPr bwMode="auto">
            <a:xfrm>
              <a:off x="6111482" y="3055133"/>
              <a:ext cx="342900" cy="378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</a:p>
          </p:txBody>
        </p:sp>
        <p:sp>
          <p:nvSpPr>
            <p:cNvPr id="69670" name="Rectangle 47"/>
            <p:cNvSpPr>
              <a:spLocks noChangeArrowheads="1"/>
            </p:cNvSpPr>
            <p:nvPr/>
          </p:nvSpPr>
          <p:spPr bwMode="auto">
            <a:xfrm>
              <a:off x="6816332" y="3051561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69671" name="Line 49"/>
            <p:cNvSpPr>
              <a:spLocks noChangeShapeType="1"/>
            </p:cNvSpPr>
            <p:nvPr/>
          </p:nvSpPr>
          <p:spPr bwMode="auto">
            <a:xfrm>
              <a:off x="6219828" y="2689611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2" name="Line 50"/>
            <p:cNvSpPr>
              <a:spLocks noChangeShapeType="1"/>
            </p:cNvSpPr>
            <p:nvPr/>
          </p:nvSpPr>
          <p:spPr bwMode="auto">
            <a:xfrm>
              <a:off x="6219828" y="2689611"/>
              <a:ext cx="809625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3" name="Rectangle 51"/>
            <p:cNvSpPr>
              <a:spLocks noChangeArrowheads="1"/>
            </p:cNvSpPr>
            <p:nvPr/>
          </p:nvSpPr>
          <p:spPr bwMode="auto">
            <a:xfrm>
              <a:off x="5230420" y="3057515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9674" name="Text Box 52"/>
            <p:cNvSpPr txBox="1">
              <a:spLocks noChangeArrowheads="1"/>
            </p:cNvSpPr>
            <p:nvPr/>
          </p:nvSpPr>
          <p:spPr bwMode="auto">
            <a:xfrm>
              <a:off x="5338766" y="3836162"/>
              <a:ext cx="504825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69675" name="Line 53"/>
            <p:cNvSpPr>
              <a:spLocks noChangeShapeType="1"/>
            </p:cNvSpPr>
            <p:nvPr/>
          </p:nvSpPr>
          <p:spPr bwMode="auto">
            <a:xfrm>
              <a:off x="5500691" y="3514734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6" name="Line 23"/>
            <p:cNvSpPr>
              <a:spLocks noChangeShapeType="1"/>
            </p:cNvSpPr>
            <p:nvPr/>
          </p:nvSpPr>
          <p:spPr bwMode="auto">
            <a:xfrm flipH="1">
              <a:off x="6382945" y="2013336"/>
              <a:ext cx="788194" cy="339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7" name="Line 48"/>
            <p:cNvSpPr>
              <a:spLocks noChangeShapeType="1"/>
            </p:cNvSpPr>
            <p:nvPr/>
          </p:nvSpPr>
          <p:spPr bwMode="auto">
            <a:xfrm flipH="1">
              <a:off x="5479259" y="2689611"/>
              <a:ext cx="719138" cy="367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8" name="Text Box 70"/>
            <p:cNvSpPr txBox="1">
              <a:spLocks noChangeArrowheads="1"/>
            </p:cNvSpPr>
            <p:nvPr/>
          </p:nvSpPr>
          <p:spPr bwMode="auto">
            <a:xfrm>
              <a:off x="5072066" y="2193088"/>
              <a:ext cx="611981" cy="378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real</a:t>
              </a:r>
            </a:p>
          </p:txBody>
        </p:sp>
        <p:sp>
          <p:nvSpPr>
            <p:cNvPr id="69679" name="Line 71"/>
            <p:cNvSpPr>
              <a:spLocks noChangeShapeType="1"/>
            </p:cNvSpPr>
            <p:nvPr/>
          </p:nvSpPr>
          <p:spPr bwMode="auto">
            <a:xfrm>
              <a:off x="5335195" y="2000246"/>
              <a:ext cx="1190" cy="247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80" name="Line 27"/>
            <p:cNvSpPr>
              <a:spLocks noChangeShapeType="1"/>
            </p:cNvSpPr>
            <p:nvPr/>
          </p:nvSpPr>
          <p:spPr bwMode="auto">
            <a:xfrm flipH="1" flipV="1">
              <a:off x="6215074" y="1214427"/>
              <a:ext cx="871530" cy="434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9653" name="Text Box 45"/>
          <p:cNvSpPr txBox="1">
            <a:spLocks noChangeArrowheads="1"/>
          </p:cNvSpPr>
          <p:nvPr/>
        </p:nvSpPr>
        <p:spPr bwMode="auto">
          <a:xfrm>
            <a:off x="338138" y="987425"/>
            <a:ext cx="1268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pSp>
        <p:nvGrpSpPr>
          <p:cNvPr id="69654" name="组合 135"/>
          <p:cNvGrpSpPr>
            <a:grpSpLocks/>
          </p:cNvGrpSpPr>
          <p:nvPr/>
        </p:nvGrpSpPr>
        <p:grpSpPr bwMode="auto">
          <a:xfrm>
            <a:off x="407988" y="1470025"/>
            <a:ext cx="4573587" cy="2524125"/>
            <a:chOff x="285750" y="1211262"/>
            <a:chExt cx="4598988" cy="2524892"/>
          </a:xfrm>
        </p:grpSpPr>
        <p:sp>
          <p:nvSpPr>
            <p:cNvPr id="137" name="Rectangle 6"/>
            <p:cNvSpPr>
              <a:spLocks noChangeArrowheads="1"/>
            </p:cNvSpPr>
            <p:nvPr/>
          </p:nvSpPr>
          <p:spPr bwMode="auto">
            <a:xfrm>
              <a:off x="285750" y="1211262"/>
              <a:ext cx="4598988" cy="25248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1200" b="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   </a:t>
              </a:r>
              <a:r>
                <a:rPr kumimoji="1" lang="zh-CN" altLang="en-US" sz="20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 L	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int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int</a:t>
              </a:r>
              <a:endParaRPr kumimoji="1"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real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real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id   	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 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addtype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zh-CN" sz="2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id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lexeme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(5)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id       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addtype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zh-CN" sz="2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id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lexeme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69658" name="Line 7"/>
            <p:cNvSpPr>
              <a:spLocks noChangeShapeType="1"/>
            </p:cNvSpPr>
            <p:nvPr/>
          </p:nvSpPr>
          <p:spPr bwMode="auto">
            <a:xfrm>
              <a:off x="303213" y="1522413"/>
              <a:ext cx="4581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69659" name="直接连接符 4"/>
            <p:cNvCxnSpPr>
              <a:cxnSpLocks noChangeShapeType="1"/>
            </p:cNvCxnSpPr>
            <p:nvPr/>
          </p:nvCxnSpPr>
          <p:spPr bwMode="auto">
            <a:xfrm>
              <a:off x="2086261" y="1211262"/>
              <a:ext cx="0" cy="25248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655" name="矩形 139"/>
          <p:cNvSpPr>
            <a:spLocks noChangeArrowheads="1"/>
          </p:cNvSpPr>
          <p:nvPr/>
        </p:nvSpPr>
        <p:spPr bwMode="auto">
          <a:xfrm>
            <a:off x="323850" y="4040188"/>
            <a:ext cx="23780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endParaRPr kumimoji="1" lang="en-US" altLang="zh-CN" sz="2000" i="1" baseline="-25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41" name="直接连接符 140"/>
          <p:cNvCxnSpPr/>
          <p:nvPr/>
        </p:nvCxnSpPr>
        <p:spPr>
          <a:xfrm>
            <a:off x="830263" y="1501775"/>
            <a:ext cx="0" cy="2509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430213" y="857250"/>
            <a:ext cx="8462962" cy="3225800"/>
          </a:xfrm>
        </p:spPr>
        <p:txBody>
          <a:bodyPr/>
          <a:lstStyle/>
          <a:p>
            <a:pPr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可行的求值顺序是满足下列条件的结点序列</a:t>
            </a: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0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0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… , </a:t>
            </a: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0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：如果依赖图中有一条从结点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en-US" sz="3000" b="1">
                <a:solidFill>
                  <a:schemeClr val="tx1"/>
                </a:solidFill>
              </a:rPr>
              <a:t>到</a:t>
            </a:r>
            <a:r>
              <a:rPr lang="en-US" altLang="zh-CN" sz="3000" b="1">
                <a:solidFill>
                  <a:schemeClr val="tx1"/>
                </a:solidFill>
              </a:rPr>
              <a:t> </a:t>
            </a:r>
            <a:r>
              <a:rPr lang="en-US" altLang="zh-CN" sz="3000" b="1" i="1">
                <a:solidFill>
                  <a:schemeClr val="tx1"/>
                </a:solidFill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</a:rPr>
              <a:t>j</a:t>
            </a:r>
            <a:r>
              <a:rPr lang="en-US" altLang="zh-CN" sz="3000" b="1">
                <a:solidFill>
                  <a:schemeClr val="tx1"/>
                </a:solidFill>
              </a:rPr>
              <a:t> </a:t>
            </a:r>
            <a:r>
              <a:rPr lang="zh-CN" altLang="en-US" sz="3000" b="1">
                <a:solidFill>
                  <a:schemeClr val="tx1"/>
                </a:solidFill>
              </a:rPr>
              <a:t>的边</a:t>
            </a:r>
            <a:r>
              <a:rPr lang="en-US" altLang="zh-CN" sz="3000" b="1">
                <a:solidFill>
                  <a:schemeClr val="tx1"/>
                </a:solidFill>
              </a:rPr>
              <a:t>(</a:t>
            </a: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kumimoji="1" lang="en-US" altLang="zh-CN" sz="3000" b="1">
                <a:solidFill>
                  <a:schemeClr val="tx1"/>
                </a:solidFill>
                <a:ea typeface="楷体_GB2312" pitchFamily="49" charset="-122"/>
              </a:rPr>
              <a:t>→</a:t>
            </a: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</a:rPr>
              <a:t>j</a:t>
            </a:r>
            <a:r>
              <a:rPr lang="en-US" altLang="zh-CN" sz="3000" b="1">
                <a:solidFill>
                  <a:schemeClr val="tx1"/>
                </a:solidFill>
              </a:rPr>
              <a:t>),  </a:t>
            </a:r>
            <a:r>
              <a:rPr lang="zh-CN" altLang="en-US" sz="3000" b="1">
                <a:solidFill>
                  <a:schemeClr val="tx1"/>
                </a:solidFill>
              </a:rPr>
              <a:t>那么</a:t>
            </a:r>
            <a:r>
              <a:rPr lang="en-US" altLang="zh-CN" sz="3000" b="1" i="1">
                <a:solidFill>
                  <a:schemeClr val="tx1"/>
                </a:solidFill>
              </a:rPr>
              <a:t>i </a:t>
            </a:r>
            <a:r>
              <a:rPr lang="en-US" altLang="zh-CN" sz="3000" b="1">
                <a:solidFill>
                  <a:schemeClr val="tx1"/>
                </a:solidFill>
              </a:rPr>
              <a:t>&lt; </a:t>
            </a:r>
            <a:r>
              <a:rPr lang="en-US" altLang="zh-CN" sz="3000" b="1" i="1">
                <a:solidFill>
                  <a:schemeClr val="tx1"/>
                </a:solidFill>
              </a:rPr>
              <a:t>j</a:t>
            </a:r>
            <a:r>
              <a:rPr lang="zh-CN" altLang="en-US" sz="3000" b="1">
                <a:solidFill>
                  <a:schemeClr val="tx1"/>
                </a:solidFill>
              </a:rPr>
              <a:t>（即：在节点序列中，</a:t>
            </a:r>
            <a:r>
              <a:rPr lang="en-US" altLang="zh-CN" sz="3000" b="1" i="1">
                <a:solidFill>
                  <a:schemeClr val="tx1"/>
                </a:solidFill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en-US" sz="3000" b="1">
                <a:solidFill>
                  <a:schemeClr val="tx1"/>
                </a:solidFill>
              </a:rPr>
              <a:t> 排在</a:t>
            </a:r>
            <a:r>
              <a:rPr lang="en-US" altLang="zh-CN" sz="3000" b="1" i="1">
                <a:solidFill>
                  <a:schemeClr val="tx1"/>
                </a:solidFill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</a:rPr>
              <a:t>j </a:t>
            </a:r>
            <a:r>
              <a:rPr lang="zh-CN" altLang="en-US" sz="3000" b="1">
                <a:solidFill>
                  <a:schemeClr val="tx1"/>
                </a:solidFill>
              </a:rPr>
              <a:t>前面）</a:t>
            </a:r>
            <a:endParaRPr lang="en-US" altLang="zh-CN" sz="3000" b="1">
              <a:solidFill>
                <a:schemeClr val="tx1"/>
              </a:solidFill>
            </a:endParaRPr>
          </a:p>
          <a:p>
            <a:pPr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</a:rPr>
              <a:t>这样的排序将一个</a:t>
            </a:r>
            <a:r>
              <a:rPr lang="zh-CN" altLang="en-US" sz="3000" b="1">
                <a:solidFill>
                  <a:srgbClr val="0000FF"/>
                </a:solidFill>
              </a:rPr>
              <a:t>有向图</a:t>
            </a:r>
            <a:r>
              <a:rPr lang="zh-CN" altLang="en-US" sz="3000" b="1">
                <a:solidFill>
                  <a:schemeClr val="tx1"/>
                </a:solidFill>
              </a:rPr>
              <a:t>变成了一个</a:t>
            </a:r>
            <a:r>
              <a:rPr lang="zh-CN" altLang="en-US" sz="3000" b="1">
                <a:solidFill>
                  <a:srgbClr val="0000FF"/>
                </a:solidFill>
              </a:rPr>
              <a:t>线性排序</a:t>
            </a:r>
            <a:r>
              <a:rPr lang="zh-CN" altLang="en-US" sz="3000" b="1">
                <a:solidFill>
                  <a:schemeClr val="tx1"/>
                </a:solidFill>
              </a:rPr>
              <a:t>，这个排序称为这个图的</a:t>
            </a:r>
            <a:r>
              <a:rPr lang="zh-CN" altLang="en-US" sz="3000" b="1">
                <a:solidFill>
                  <a:srgbClr val="FF0000"/>
                </a:solidFill>
              </a:rPr>
              <a:t>拓扑排序</a:t>
            </a:r>
            <a:r>
              <a:rPr lang="en-US" altLang="zh-CN" sz="2500" b="1">
                <a:solidFill>
                  <a:schemeClr val="tx1"/>
                </a:solidFill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</a:rPr>
              <a:t>topological sort</a:t>
            </a:r>
            <a:r>
              <a:rPr lang="en-US" altLang="zh-CN" sz="25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属性值的计算顺序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908050"/>
            <a:ext cx="5927725" cy="3225800"/>
          </a:xfrm>
        </p:spPr>
        <p:txBody>
          <a:bodyPr/>
          <a:lstStyle/>
          <a:p>
            <a:pPr marL="273044" indent="-273044" eaLnBrk="1" hangingPunct="1">
              <a:lnSpc>
                <a:spcPts val="3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编译的阶段</a:t>
            </a:r>
          </a:p>
          <a:p>
            <a:pPr marL="576248" lvl="1" indent="-273044" eaLnBrk="1" hangingPunct="1">
              <a:lnSpc>
                <a:spcPts val="3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词法分析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76248" lvl="1" indent="-273044" eaLnBrk="1" hangingPunct="1">
              <a:lnSpc>
                <a:spcPts val="3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语法分析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76248" lvl="1" indent="-273044" eaLnBrk="1" hangingPunct="1">
              <a:lnSpc>
                <a:spcPts val="3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语义分析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76248" lvl="1" indent="-273044" eaLnBrk="1" hangingPunct="1">
              <a:lnSpc>
                <a:spcPts val="3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中间代码生成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76248" lvl="1" indent="-273044" eaLnBrk="1" hangingPunct="1">
              <a:lnSpc>
                <a:spcPts val="3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代码优化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76248" lvl="1" indent="-273044" eaLnBrk="1" hangingPunct="1">
              <a:lnSpc>
                <a:spcPts val="3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目标代码生成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225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什么是语法制导翻译</a:t>
            </a:r>
          </a:p>
        </p:txBody>
      </p:sp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3220963" y="2763838"/>
            <a:ext cx="2143125" cy="792162"/>
            <a:chOff x="3131840" y="2570932"/>
            <a:chExt cx="2142802" cy="792162"/>
          </a:xfrm>
        </p:grpSpPr>
        <p:sp>
          <p:nvSpPr>
            <p:cNvPr id="32777" name="Rectangle 10"/>
            <p:cNvSpPr>
              <a:spLocks noChangeArrowheads="1"/>
            </p:cNvSpPr>
            <p:nvPr/>
          </p:nvSpPr>
          <p:spPr bwMode="auto">
            <a:xfrm>
              <a:off x="3492148" y="2778894"/>
              <a:ext cx="1782494" cy="3762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语义翻译</a:t>
              </a:r>
            </a:p>
          </p:txBody>
        </p:sp>
        <p:sp>
          <p:nvSpPr>
            <p:cNvPr id="32778" name="右大括号 10"/>
            <p:cNvSpPr>
              <a:spLocks/>
            </p:cNvSpPr>
            <p:nvPr/>
          </p:nvSpPr>
          <p:spPr bwMode="auto">
            <a:xfrm>
              <a:off x="3131840" y="2570932"/>
              <a:ext cx="241264" cy="792162"/>
            </a:xfrm>
            <a:prstGeom prst="rightBrace">
              <a:avLst>
                <a:gd name="adj1" fmla="val 8344"/>
                <a:gd name="adj2" fmla="val 50000"/>
              </a:avLst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" name="组合 4"/>
          <p:cNvGrpSpPr>
            <a:grpSpLocks/>
          </p:cNvGrpSpPr>
          <p:nvPr/>
        </p:nvGrpSpPr>
        <p:grpSpPr bwMode="auto">
          <a:xfrm>
            <a:off x="4572000" y="2324100"/>
            <a:ext cx="2168525" cy="1295400"/>
            <a:chOff x="4859040" y="2067694"/>
            <a:chExt cx="2168823" cy="1295400"/>
          </a:xfrm>
        </p:grpSpPr>
        <p:sp>
          <p:nvSpPr>
            <p:cNvPr id="32775" name="Rectangle 10"/>
            <p:cNvSpPr>
              <a:spLocks noChangeArrowheads="1"/>
            </p:cNvSpPr>
            <p:nvPr/>
          </p:nvSpPr>
          <p:spPr bwMode="auto">
            <a:xfrm>
              <a:off x="5244855" y="2504257"/>
              <a:ext cx="1783008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语法制导翻译</a:t>
              </a:r>
              <a:r>
                <a:rPr lang="en-US" altLang="zh-CN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(Syntax-Directed Translation)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76" name="右大括号 11"/>
            <p:cNvSpPr>
              <a:spLocks/>
            </p:cNvSpPr>
            <p:nvPr/>
          </p:nvSpPr>
          <p:spPr bwMode="auto">
            <a:xfrm>
              <a:off x="4859040" y="2067694"/>
              <a:ext cx="241333" cy="1295400"/>
            </a:xfrm>
            <a:prstGeom prst="rightBrace">
              <a:avLst>
                <a:gd name="adj1" fmla="val 8326"/>
                <a:gd name="adj2" fmla="val 50000"/>
              </a:avLst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459163" y="4024313"/>
            <a:ext cx="5280025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+mn-ea"/>
                <a:ea typeface="+mn-ea"/>
              </a:rPr>
              <a:t>语法制导翻译使用</a:t>
            </a:r>
            <a:r>
              <a:rPr lang="en-US" altLang="zh-CN" sz="20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CFG</a:t>
            </a:r>
            <a:r>
              <a:rPr lang="zh-CN" altLang="en-US" sz="2000" dirty="0">
                <a:latin typeface="+mn-ea"/>
                <a:ea typeface="+mn-ea"/>
              </a:rPr>
              <a:t>来引导对语言的翻译，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dirty="0">
                <a:latin typeface="+mn-ea"/>
                <a:ea typeface="+mn-ea"/>
              </a:rPr>
              <a:t>是一种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面向文法</a:t>
            </a:r>
            <a:r>
              <a:rPr lang="zh-CN" altLang="en-US" sz="2000" dirty="0">
                <a:latin typeface="+mn-ea"/>
                <a:ea typeface="+mn-ea"/>
              </a:rPr>
              <a:t>的翻译技术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F8A5C8-2801-4895-A64C-69CE105F27FB}"/>
              </a:ext>
            </a:extLst>
          </p:cNvPr>
          <p:cNvGrpSpPr>
            <a:grpSpLocks/>
          </p:cNvGrpSpPr>
          <p:nvPr/>
        </p:nvGrpSpPr>
        <p:grpSpPr bwMode="auto">
          <a:xfrm>
            <a:off x="4835449" y="3168797"/>
            <a:ext cx="713657" cy="428525"/>
            <a:chOff x="2102978" y="2919689"/>
            <a:chExt cx="601075" cy="32147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F7FA157-4252-4298-A65D-F1D2DC3CF0F9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919689"/>
              <a:ext cx="47378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62F43360-1320-46C0-A640-C34A58381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978" y="2941005"/>
              <a:ext cx="601075" cy="300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CFG</a:t>
              </a:r>
              <a:endParaRPr lang="zh-CN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18ACCCBD-E14D-474E-B323-034BC4EB093D}"/>
              </a:ext>
            </a:extLst>
          </p:cNvPr>
          <p:cNvSpPr/>
          <p:nvPr/>
        </p:nvSpPr>
        <p:spPr>
          <a:xfrm>
            <a:off x="998697" y="2627470"/>
            <a:ext cx="1467543" cy="5016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3" name="Rectangle 45"/>
          <p:cNvSpPr>
            <a:spLocks noChangeArrowheads="1"/>
          </p:cNvSpPr>
          <p:nvPr/>
        </p:nvSpPr>
        <p:spPr bwMode="auto">
          <a:xfrm>
            <a:off x="5500688" y="3771900"/>
            <a:ext cx="2928937" cy="13001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拓扑排序：</a:t>
            </a:r>
            <a:endParaRPr lang="en-US" altLang="zh-CN" sz="20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1, 2, 3, 4, 5, 6, 7, 8, 9, 10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4, 3, 2, 1, 5, 7, 6, 9, 8, 10</a:t>
            </a: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5572125" y="4641850"/>
            <a:ext cx="90170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接连接符 46"/>
          <p:cNvCxnSpPr>
            <a:cxnSpLocks noChangeShapeType="1"/>
          </p:cNvCxnSpPr>
          <p:nvPr/>
        </p:nvCxnSpPr>
        <p:spPr bwMode="auto">
          <a:xfrm>
            <a:off x="6786563" y="4641850"/>
            <a:ext cx="428625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接连接符 49"/>
          <p:cNvCxnSpPr>
            <a:cxnSpLocks noChangeShapeType="1"/>
          </p:cNvCxnSpPr>
          <p:nvPr/>
        </p:nvCxnSpPr>
        <p:spPr bwMode="auto">
          <a:xfrm>
            <a:off x="7339013" y="4641850"/>
            <a:ext cx="395287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3734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2" name="五边形 61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73783" name="五边形 62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5446713" y="928688"/>
            <a:ext cx="911225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type</a:t>
            </a:r>
          </a:p>
          <a:p>
            <a:pPr eaLnBrk="1" hangingPunct="1">
              <a:defRPr/>
            </a:pPr>
            <a:r>
              <a:rPr kumimoji="1"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3736" name="Rectangle 55"/>
          <p:cNvSpPr>
            <a:spLocks noChangeArrowheads="1"/>
          </p:cNvSpPr>
          <p:nvPr/>
        </p:nvSpPr>
        <p:spPr bwMode="auto">
          <a:xfrm>
            <a:off x="6143625" y="898525"/>
            <a:ext cx="1571625" cy="995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       in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  <a:p>
            <a:pPr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     </a:t>
            </a:r>
          </a:p>
          <a:p>
            <a:pPr eaLnBrk="1" hangingPunct="1"/>
            <a:endParaRPr kumimoji="1" lang="en-US" altLang="zh-CN" sz="2000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7" name="Rectangle 56"/>
          <p:cNvSpPr>
            <a:spLocks noChangeArrowheads="1"/>
          </p:cNvSpPr>
          <p:nvPr/>
        </p:nvSpPr>
        <p:spPr bwMode="auto">
          <a:xfrm>
            <a:off x="5857875" y="1571625"/>
            <a:ext cx="142875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in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  <a:p>
            <a:pPr eaLnBrk="1" hangingPunct="1"/>
            <a:endParaRPr kumimoji="1" lang="en-US" altLang="zh-CN" sz="2000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5000625" y="2335213"/>
            <a:ext cx="1357313" cy="6873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in        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defRPr/>
            </a:pPr>
            <a:r>
              <a:rPr kumimoji="1"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5680075" y="844550"/>
            <a:ext cx="1133475" cy="106363"/>
          </a:xfrm>
          <a:custGeom>
            <a:avLst/>
            <a:gdLst>
              <a:gd name="T0" fmla="*/ 0 w 453"/>
              <a:gd name="T1" fmla="*/ 2147483646 h 136"/>
              <a:gd name="T2" fmla="*/ 2147483646 w 453"/>
              <a:gd name="T3" fmla="*/ 0 h 136"/>
              <a:gd name="T4" fmla="*/ 2147483646 w 453"/>
              <a:gd name="T5" fmla="*/ 2147483646 h 136"/>
              <a:gd name="T6" fmla="*/ 0 60000 65536"/>
              <a:gd name="T7" fmla="*/ 0 60000 65536"/>
              <a:gd name="T8" fmla="*/ 0 60000 65536"/>
              <a:gd name="T9" fmla="*/ 0 w 453"/>
              <a:gd name="T10" fmla="*/ 0 h 136"/>
              <a:gd name="T11" fmla="*/ 453 w 453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3" h="136">
                <a:moveTo>
                  <a:pt x="0" y="136"/>
                </a:moveTo>
                <a:cubicBezTo>
                  <a:pt x="53" y="68"/>
                  <a:pt x="106" y="0"/>
                  <a:pt x="181" y="0"/>
                </a:cubicBezTo>
                <a:cubicBezTo>
                  <a:pt x="256" y="0"/>
                  <a:pt x="354" y="68"/>
                  <a:pt x="453" y="136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H="1">
            <a:off x="6040438" y="1249363"/>
            <a:ext cx="914400" cy="396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Freeform 62"/>
          <p:cNvSpPr>
            <a:spLocks/>
          </p:cNvSpPr>
          <p:nvPr/>
        </p:nvSpPr>
        <p:spPr bwMode="auto">
          <a:xfrm>
            <a:off x="6989763" y="1169988"/>
            <a:ext cx="323850" cy="115887"/>
          </a:xfrm>
          <a:custGeom>
            <a:avLst/>
            <a:gdLst>
              <a:gd name="T0" fmla="*/ 0 w 273"/>
              <a:gd name="T1" fmla="*/ 2147483646 h 97"/>
              <a:gd name="T2" fmla="*/ 2147483646 w 273"/>
              <a:gd name="T3" fmla="*/ 2147483646 h 97"/>
              <a:gd name="T4" fmla="*/ 2147483646 w 273"/>
              <a:gd name="T5" fmla="*/ 0 h 97"/>
              <a:gd name="T6" fmla="*/ 0 60000 65536"/>
              <a:gd name="T7" fmla="*/ 0 60000 65536"/>
              <a:gd name="T8" fmla="*/ 0 60000 65536"/>
              <a:gd name="T9" fmla="*/ 0 w 273"/>
              <a:gd name="T10" fmla="*/ 0 h 97"/>
              <a:gd name="T11" fmla="*/ 273 w 27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97">
                <a:moveTo>
                  <a:pt x="0" y="45"/>
                </a:moveTo>
                <a:cubicBezTo>
                  <a:pt x="46" y="71"/>
                  <a:pt x="92" y="97"/>
                  <a:pt x="137" y="90"/>
                </a:cubicBezTo>
                <a:cubicBezTo>
                  <a:pt x="182" y="83"/>
                  <a:pt x="227" y="41"/>
                  <a:pt x="273" y="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H="1" flipV="1">
            <a:off x="7358063" y="1223963"/>
            <a:ext cx="1003300" cy="4191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8072438" y="1620838"/>
            <a:ext cx="1000125" cy="6873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lexeme</a:t>
            </a:r>
          </a:p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    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H="1">
            <a:off x="5230813" y="1889125"/>
            <a:ext cx="830262" cy="41433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68" name="Rectangle 69"/>
          <p:cNvSpPr>
            <a:spLocks noChangeArrowheads="1"/>
          </p:cNvSpPr>
          <p:nvPr/>
        </p:nvSpPr>
        <p:spPr bwMode="auto">
          <a:xfrm>
            <a:off x="7194550" y="2354263"/>
            <a:ext cx="10922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lexeme</a:t>
            </a:r>
          </a:p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    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       </a:t>
            </a:r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 flipH="1" flipV="1">
            <a:off x="6454775" y="1922463"/>
            <a:ext cx="955675" cy="4127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70" name="Freeform 72"/>
          <p:cNvSpPr>
            <a:spLocks/>
          </p:cNvSpPr>
          <p:nvPr/>
        </p:nvSpPr>
        <p:spPr bwMode="auto">
          <a:xfrm>
            <a:off x="6057900" y="1871663"/>
            <a:ext cx="325438" cy="115887"/>
          </a:xfrm>
          <a:custGeom>
            <a:avLst/>
            <a:gdLst>
              <a:gd name="T0" fmla="*/ 0 w 273"/>
              <a:gd name="T1" fmla="*/ 2147483646 h 97"/>
              <a:gd name="T2" fmla="*/ 2147483646 w 273"/>
              <a:gd name="T3" fmla="*/ 2147483646 h 97"/>
              <a:gd name="T4" fmla="*/ 2147483646 w 273"/>
              <a:gd name="T5" fmla="*/ 0 h 97"/>
              <a:gd name="T6" fmla="*/ 0 60000 65536"/>
              <a:gd name="T7" fmla="*/ 0 60000 65536"/>
              <a:gd name="T8" fmla="*/ 0 60000 65536"/>
              <a:gd name="T9" fmla="*/ 0 w 273"/>
              <a:gd name="T10" fmla="*/ 0 h 97"/>
              <a:gd name="T11" fmla="*/ 273 w 27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97">
                <a:moveTo>
                  <a:pt x="0" y="45"/>
                </a:moveTo>
                <a:cubicBezTo>
                  <a:pt x="46" y="71"/>
                  <a:pt x="92" y="97"/>
                  <a:pt x="137" y="90"/>
                </a:cubicBezTo>
                <a:cubicBezTo>
                  <a:pt x="182" y="83"/>
                  <a:pt x="227" y="41"/>
                  <a:pt x="273" y="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71" name="Freeform 82"/>
          <p:cNvSpPr>
            <a:spLocks/>
          </p:cNvSpPr>
          <p:nvPr/>
        </p:nvSpPr>
        <p:spPr bwMode="auto">
          <a:xfrm>
            <a:off x="5338763" y="2659063"/>
            <a:ext cx="325437" cy="115887"/>
          </a:xfrm>
          <a:custGeom>
            <a:avLst/>
            <a:gdLst>
              <a:gd name="T0" fmla="*/ 0 w 273"/>
              <a:gd name="T1" fmla="*/ 2147483646 h 97"/>
              <a:gd name="T2" fmla="*/ 2147483646 w 273"/>
              <a:gd name="T3" fmla="*/ 2147483646 h 97"/>
              <a:gd name="T4" fmla="*/ 2147483646 w 273"/>
              <a:gd name="T5" fmla="*/ 0 h 97"/>
              <a:gd name="T6" fmla="*/ 0 60000 65536"/>
              <a:gd name="T7" fmla="*/ 0 60000 65536"/>
              <a:gd name="T8" fmla="*/ 0 60000 65536"/>
              <a:gd name="T9" fmla="*/ 0 w 273"/>
              <a:gd name="T10" fmla="*/ 0 h 97"/>
              <a:gd name="T11" fmla="*/ 273 w 27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97">
                <a:moveTo>
                  <a:pt x="0" y="45"/>
                </a:moveTo>
                <a:cubicBezTo>
                  <a:pt x="46" y="71"/>
                  <a:pt x="92" y="97"/>
                  <a:pt x="137" y="90"/>
                </a:cubicBezTo>
                <a:cubicBezTo>
                  <a:pt x="182" y="83"/>
                  <a:pt x="227" y="41"/>
                  <a:pt x="273" y="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72" name="Rectangle 83"/>
          <p:cNvSpPr>
            <a:spLocks noChangeArrowheads="1"/>
          </p:cNvSpPr>
          <p:nvPr/>
        </p:nvSpPr>
        <p:spPr bwMode="auto">
          <a:xfrm>
            <a:off x="5572125" y="3121025"/>
            <a:ext cx="1055688" cy="687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lexeme               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3" name="Line 84"/>
          <p:cNvSpPr>
            <a:spLocks noChangeShapeType="1"/>
          </p:cNvSpPr>
          <p:nvPr/>
        </p:nvSpPr>
        <p:spPr bwMode="auto">
          <a:xfrm flipV="1">
            <a:off x="5770563" y="2736850"/>
            <a:ext cx="0" cy="3238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74" name="Line 42"/>
          <p:cNvSpPr>
            <a:spLocks noChangeShapeType="1"/>
          </p:cNvSpPr>
          <p:nvPr/>
        </p:nvSpPr>
        <p:spPr bwMode="auto">
          <a:xfrm flipV="1">
            <a:off x="5715000" y="1252538"/>
            <a:ext cx="0" cy="2476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3752" name="组合 74"/>
          <p:cNvGrpSpPr>
            <a:grpSpLocks/>
          </p:cNvGrpSpPr>
          <p:nvPr/>
        </p:nvGrpSpPr>
        <p:grpSpPr bwMode="auto">
          <a:xfrm>
            <a:off x="5072063" y="142875"/>
            <a:ext cx="3201987" cy="3357563"/>
            <a:chOff x="5072066" y="857238"/>
            <a:chExt cx="3201591" cy="3357586"/>
          </a:xfrm>
        </p:grpSpPr>
        <p:sp>
          <p:nvSpPr>
            <p:cNvPr id="73761" name="Text Box 16"/>
            <p:cNvSpPr txBox="1">
              <a:spLocks noChangeArrowheads="1"/>
            </p:cNvSpPr>
            <p:nvPr/>
          </p:nvSpPr>
          <p:spPr bwMode="auto">
            <a:xfrm>
              <a:off x="7029453" y="2352665"/>
              <a:ext cx="342900" cy="378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</a:p>
          </p:txBody>
        </p:sp>
        <p:sp>
          <p:nvSpPr>
            <p:cNvPr id="73762" name="Rectangle 20"/>
            <p:cNvSpPr>
              <a:spLocks noChangeArrowheads="1"/>
            </p:cNvSpPr>
            <p:nvPr/>
          </p:nvSpPr>
          <p:spPr bwMode="auto">
            <a:xfrm>
              <a:off x="7733113" y="2324090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73763" name="Rectangle 22"/>
            <p:cNvSpPr>
              <a:spLocks noChangeArrowheads="1"/>
            </p:cNvSpPr>
            <p:nvPr/>
          </p:nvSpPr>
          <p:spPr bwMode="auto">
            <a:xfrm>
              <a:off x="6921107" y="1621584"/>
              <a:ext cx="432197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73764" name="Line 24"/>
            <p:cNvSpPr>
              <a:spLocks noChangeShapeType="1"/>
            </p:cNvSpPr>
            <p:nvPr/>
          </p:nvSpPr>
          <p:spPr bwMode="auto">
            <a:xfrm>
              <a:off x="7153707" y="2013336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5" name="Line 25"/>
            <p:cNvSpPr>
              <a:spLocks noChangeShapeType="1"/>
            </p:cNvSpPr>
            <p:nvPr/>
          </p:nvSpPr>
          <p:spPr bwMode="auto">
            <a:xfrm>
              <a:off x="7137801" y="2013336"/>
              <a:ext cx="827484" cy="3107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6" name="Rectangle 26"/>
            <p:cNvSpPr>
              <a:spLocks noChangeArrowheads="1"/>
            </p:cNvSpPr>
            <p:nvPr/>
          </p:nvSpPr>
          <p:spPr bwMode="auto">
            <a:xfrm>
              <a:off x="6000760" y="857238"/>
              <a:ext cx="432197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3767" name="Text Box 28"/>
            <p:cNvSpPr txBox="1">
              <a:spLocks noChangeArrowheads="1"/>
            </p:cNvSpPr>
            <p:nvPr/>
          </p:nvSpPr>
          <p:spPr bwMode="auto">
            <a:xfrm>
              <a:off x="5193510" y="1621621"/>
              <a:ext cx="342900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3768" name="Line 29"/>
            <p:cNvSpPr>
              <a:spLocks noChangeShapeType="1"/>
            </p:cNvSpPr>
            <p:nvPr/>
          </p:nvSpPr>
          <p:spPr bwMode="auto">
            <a:xfrm flipH="1">
              <a:off x="5301856" y="1214428"/>
              <a:ext cx="913218" cy="434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9" name="Rectangle 43"/>
            <p:cNvSpPr>
              <a:spLocks noChangeArrowheads="1"/>
            </p:cNvSpPr>
            <p:nvPr/>
          </p:nvSpPr>
          <p:spPr bwMode="auto">
            <a:xfrm>
              <a:off x="6004326" y="2285998"/>
              <a:ext cx="853690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L </a:t>
              </a:r>
            </a:p>
          </p:txBody>
        </p:sp>
        <p:sp>
          <p:nvSpPr>
            <p:cNvPr id="73770" name="Text Box 46"/>
            <p:cNvSpPr txBox="1">
              <a:spLocks noChangeArrowheads="1"/>
            </p:cNvSpPr>
            <p:nvPr/>
          </p:nvSpPr>
          <p:spPr bwMode="auto">
            <a:xfrm>
              <a:off x="6111482" y="3055133"/>
              <a:ext cx="342900" cy="378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</a:p>
          </p:txBody>
        </p:sp>
        <p:sp>
          <p:nvSpPr>
            <p:cNvPr id="73771" name="Rectangle 47"/>
            <p:cNvSpPr>
              <a:spLocks noChangeArrowheads="1"/>
            </p:cNvSpPr>
            <p:nvPr/>
          </p:nvSpPr>
          <p:spPr bwMode="auto">
            <a:xfrm>
              <a:off x="6816332" y="3051561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73772" name="Line 49"/>
            <p:cNvSpPr>
              <a:spLocks noChangeShapeType="1"/>
            </p:cNvSpPr>
            <p:nvPr/>
          </p:nvSpPr>
          <p:spPr bwMode="auto">
            <a:xfrm>
              <a:off x="6219828" y="2689611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3" name="Line 50"/>
            <p:cNvSpPr>
              <a:spLocks noChangeShapeType="1"/>
            </p:cNvSpPr>
            <p:nvPr/>
          </p:nvSpPr>
          <p:spPr bwMode="auto">
            <a:xfrm>
              <a:off x="6219828" y="2689611"/>
              <a:ext cx="809625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4" name="Rectangle 51"/>
            <p:cNvSpPr>
              <a:spLocks noChangeArrowheads="1"/>
            </p:cNvSpPr>
            <p:nvPr/>
          </p:nvSpPr>
          <p:spPr bwMode="auto">
            <a:xfrm>
              <a:off x="5230420" y="3057515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73775" name="Text Box 52"/>
            <p:cNvSpPr txBox="1">
              <a:spLocks noChangeArrowheads="1"/>
            </p:cNvSpPr>
            <p:nvPr/>
          </p:nvSpPr>
          <p:spPr bwMode="auto">
            <a:xfrm>
              <a:off x="5338766" y="3836162"/>
              <a:ext cx="504825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73776" name="Line 53"/>
            <p:cNvSpPr>
              <a:spLocks noChangeShapeType="1"/>
            </p:cNvSpPr>
            <p:nvPr/>
          </p:nvSpPr>
          <p:spPr bwMode="auto">
            <a:xfrm>
              <a:off x="5500691" y="3514734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7" name="Line 23"/>
            <p:cNvSpPr>
              <a:spLocks noChangeShapeType="1"/>
            </p:cNvSpPr>
            <p:nvPr/>
          </p:nvSpPr>
          <p:spPr bwMode="auto">
            <a:xfrm flipH="1">
              <a:off x="6382945" y="2013336"/>
              <a:ext cx="788194" cy="339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8" name="Line 48"/>
            <p:cNvSpPr>
              <a:spLocks noChangeShapeType="1"/>
            </p:cNvSpPr>
            <p:nvPr/>
          </p:nvSpPr>
          <p:spPr bwMode="auto">
            <a:xfrm flipH="1">
              <a:off x="5479259" y="2689611"/>
              <a:ext cx="719138" cy="367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9" name="Text Box 70"/>
            <p:cNvSpPr txBox="1">
              <a:spLocks noChangeArrowheads="1"/>
            </p:cNvSpPr>
            <p:nvPr/>
          </p:nvSpPr>
          <p:spPr bwMode="auto">
            <a:xfrm>
              <a:off x="5072066" y="2193088"/>
              <a:ext cx="611981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real</a:t>
              </a:r>
            </a:p>
          </p:txBody>
        </p:sp>
        <p:sp>
          <p:nvSpPr>
            <p:cNvPr id="73780" name="Line 71"/>
            <p:cNvSpPr>
              <a:spLocks noChangeShapeType="1"/>
            </p:cNvSpPr>
            <p:nvPr/>
          </p:nvSpPr>
          <p:spPr bwMode="auto">
            <a:xfrm>
              <a:off x="5335195" y="2000246"/>
              <a:ext cx="1190" cy="247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81" name="Line 27"/>
            <p:cNvSpPr>
              <a:spLocks noChangeShapeType="1"/>
            </p:cNvSpPr>
            <p:nvPr/>
          </p:nvSpPr>
          <p:spPr bwMode="auto">
            <a:xfrm flipH="1" flipV="1">
              <a:off x="6215074" y="1214427"/>
              <a:ext cx="871530" cy="434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1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sz="3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3754" name="Text Box 45"/>
          <p:cNvSpPr txBox="1">
            <a:spLocks noChangeArrowheads="1"/>
          </p:cNvSpPr>
          <p:nvPr/>
        </p:nvSpPr>
        <p:spPr bwMode="auto">
          <a:xfrm>
            <a:off x="338138" y="987425"/>
            <a:ext cx="1268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pSp>
        <p:nvGrpSpPr>
          <p:cNvPr id="73755" name="组合 54"/>
          <p:cNvGrpSpPr>
            <a:grpSpLocks/>
          </p:cNvGrpSpPr>
          <p:nvPr/>
        </p:nvGrpSpPr>
        <p:grpSpPr bwMode="auto">
          <a:xfrm>
            <a:off x="407988" y="1470025"/>
            <a:ext cx="4573587" cy="2524125"/>
            <a:chOff x="285750" y="1211262"/>
            <a:chExt cx="4598988" cy="2524892"/>
          </a:xfrm>
        </p:grpSpPr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285750" y="1211262"/>
              <a:ext cx="4598988" cy="25248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1200" b="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   </a:t>
              </a:r>
              <a:r>
                <a:rPr kumimoji="1" lang="zh-CN" altLang="en-US" sz="20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 L	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int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int</a:t>
              </a:r>
              <a:endParaRPr kumimoji="1"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real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real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id   	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 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addtype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zh-CN" sz="2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id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lexeme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(5)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id       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addtype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zh-CN" sz="2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id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lexeme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73759" name="Line 7"/>
            <p:cNvSpPr>
              <a:spLocks noChangeShapeType="1"/>
            </p:cNvSpPr>
            <p:nvPr/>
          </p:nvSpPr>
          <p:spPr bwMode="auto">
            <a:xfrm>
              <a:off x="303213" y="1522413"/>
              <a:ext cx="4581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73760" name="直接连接符 4"/>
            <p:cNvCxnSpPr>
              <a:cxnSpLocks noChangeShapeType="1"/>
            </p:cNvCxnSpPr>
            <p:nvPr/>
          </p:nvCxnSpPr>
          <p:spPr bwMode="auto">
            <a:xfrm>
              <a:off x="2086261" y="1211262"/>
              <a:ext cx="0" cy="25248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3756" name="矩形 76"/>
          <p:cNvSpPr>
            <a:spLocks noChangeArrowheads="1"/>
          </p:cNvSpPr>
          <p:nvPr/>
        </p:nvSpPr>
        <p:spPr bwMode="auto">
          <a:xfrm>
            <a:off x="323850" y="4040188"/>
            <a:ext cx="23780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endParaRPr kumimoji="1" lang="en-US" altLang="zh-CN" sz="2000" i="1" baseline="-25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830263" y="1501775"/>
            <a:ext cx="0" cy="2509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3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28625" y="3203575"/>
            <a:ext cx="8358188" cy="654050"/>
          </a:xfrm>
        </p:spPr>
        <p:txBody>
          <a:bodyPr/>
          <a:lstStyle/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357188" y="4572000"/>
            <a:ext cx="5786437" cy="4079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marL="0" lvl="1" indent="0">
              <a:spcBef>
                <a:spcPct val="30000"/>
              </a:spcBef>
              <a:defRPr/>
            </a:pPr>
            <a:r>
              <a:rPr lang="zh-CN" altLang="en-US" sz="2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如果图中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没有环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，那么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至少存在一个拓扑排序</a:t>
            </a:r>
            <a:endParaRPr lang="zh-CN" altLang="en-US" sz="2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6400800" y="2857500"/>
            <a:ext cx="1600200" cy="1928813"/>
            <a:chOff x="7500958" y="2929734"/>
            <a:chExt cx="1600252" cy="1929620"/>
          </a:xfrm>
        </p:grpSpPr>
        <p:cxnSp>
          <p:nvCxnSpPr>
            <p:cNvPr id="15" name="直接连接符 14"/>
            <p:cNvCxnSpPr/>
            <p:nvPr/>
          </p:nvCxnSpPr>
          <p:spPr>
            <a:xfrm rot="5400000" flipH="1" flipV="1">
              <a:off x="7379291" y="3500679"/>
              <a:ext cx="1143478" cy="15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7786717" y="3285483"/>
              <a:ext cx="357200" cy="3573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786717" y="4101799"/>
              <a:ext cx="357200" cy="35733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5789" name="矩形 10"/>
            <p:cNvSpPr>
              <a:spLocks noChangeArrowheads="1"/>
            </p:cNvSpPr>
            <p:nvPr/>
          </p:nvSpPr>
          <p:spPr bwMode="auto">
            <a:xfrm>
              <a:off x="8358214" y="3286130"/>
              <a:ext cx="4860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.s</a:t>
              </a:r>
              <a:endParaRPr lang="zh-CN" altLang="en-US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790" name="矩形 11"/>
            <p:cNvSpPr>
              <a:spLocks noChangeArrowheads="1"/>
            </p:cNvSpPr>
            <p:nvPr/>
          </p:nvSpPr>
          <p:spPr bwMode="auto">
            <a:xfrm>
              <a:off x="8358214" y="4131244"/>
              <a:ext cx="4603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zh-CN" altLang="en-US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791" name="矩形 12"/>
            <p:cNvSpPr>
              <a:spLocks noChangeArrowheads="1"/>
            </p:cNvSpPr>
            <p:nvPr/>
          </p:nvSpPr>
          <p:spPr bwMode="auto">
            <a:xfrm>
              <a:off x="7786710" y="3273988"/>
              <a:ext cx="338554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</a:p>
            <a:p>
              <a:endPara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endPara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endParaRPr lang="zh-CN" altLang="en-US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rot="5400000" flipH="1" flipV="1">
              <a:off x="7465949" y="4463970"/>
              <a:ext cx="428804" cy="35878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6200000" flipV="1">
              <a:off x="8001748" y="4501278"/>
              <a:ext cx="428804" cy="28417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0800000">
              <a:off x="7500958" y="4857765"/>
              <a:ext cx="857278" cy="158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/>
            <p:cNvSpPr/>
            <p:nvPr/>
          </p:nvSpPr>
          <p:spPr>
            <a:xfrm rot="2589569">
              <a:off x="8043901" y="3539589"/>
              <a:ext cx="785839" cy="643207"/>
            </a:xfrm>
            <a:prstGeom prst="arc">
              <a:avLst>
                <a:gd name="adj1" fmla="val 16200000"/>
                <a:gd name="adj2" fmla="val 753922"/>
              </a:avLst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弧形 26"/>
            <p:cNvSpPr/>
            <p:nvPr/>
          </p:nvSpPr>
          <p:spPr>
            <a:xfrm rot="13430130">
              <a:off x="8315372" y="3631703"/>
              <a:ext cx="785838" cy="643207"/>
            </a:xfrm>
            <a:prstGeom prst="arc">
              <a:avLst>
                <a:gd name="adj1" fmla="val 16200000"/>
                <a:gd name="adj2" fmla="val 753922"/>
              </a:avLst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1785938" y="3295650"/>
            <a:ext cx="2857500" cy="1147763"/>
            <a:chOff x="1571634" y="3086982"/>
            <a:chExt cx="2857490" cy="1012016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1571634" y="3086982"/>
              <a:ext cx="2857490" cy="10120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67500" tIns="35100" rIns="67500" bIns="35100" anchor="b" anchorCtr="1">
              <a:spAutoFit/>
            </a:bodyPr>
            <a:lstStyle/>
            <a:p>
              <a:pPr eaLnBrk="1" hangingPunct="1">
                <a:lnSpc>
                  <a:spcPts val="1900"/>
                </a:lnSpc>
                <a:spcBef>
                  <a:spcPct val="50000"/>
                </a:spcBef>
                <a:defRPr/>
              </a:pPr>
              <a:r>
                <a:rPr kumimoji="1" lang="zh-CN" altLang="en-US" sz="20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语义规则</a:t>
              </a:r>
            </a:p>
            <a:p>
              <a:pPr eaLnBrk="1" hangingPunct="1">
                <a:lnSpc>
                  <a:spcPts val="1900"/>
                </a:lnSpc>
                <a:spcBef>
                  <a:spcPct val="50000"/>
                </a:spcBef>
                <a:defRPr/>
              </a:pP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A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B	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A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</a:t>
              </a:r>
              <a:endParaRPr kumimoji="1"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eaLnBrk="1" hangingPunct="1">
                <a:lnSpc>
                  <a:spcPts val="1900"/>
                </a:lnSpc>
                <a:spcBef>
                  <a:spcPct val="50000"/>
                </a:spcBef>
                <a:defRPr/>
              </a:pP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.i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+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kumimoji="1"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5784" name="Line 7"/>
            <p:cNvSpPr>
              <a:spLocks noChangeShapeType="1"/>
            </p:cNvSpPr>
            <p:nvPr/>
          </p:nvSpPr>
          <p:spPr bwMode="auto">
            <a:xfrm flipV="1">
              <a:off x="1589097" y="3476554"/>
              <a:ext cx="28400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75785" name="直接连接符 4"/>
            <p:cNvCxnSpPr>
              <a:cxnSpLocks noChangeShapeType="1"/>
            </p:cNvCxnSpPr>
            <p:nvPr/>
          </p:nvCxnSpPr>
          <p:spPr bwMode="auto">
            <a:xfrm rot="16200000" flipH="1">
              <a:off x="2178833" y="3607605"/>
              <a:ext cx="928681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500063" y="500063"/>
            <a:ext cx="834390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272654" indent="-272654">
              <a:lnSpc>
                <a:spcPts val="4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对于只具有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综合属性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的</a:t>
            </a:r>
            <a:r>
              <a:rPr lang="en-US" altLang="zh-CN" sz="3000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SDD</a:t>
            </a:r>
            <a:r>
              <a:rPr lang="en-US" altLang="zh-CN" sz="3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，可以按照任何自底向上的顺序计算它们的值</a:t>
            </a:r>
            <a:endParaRPr lang="en-US" altLang="zh-CN" sz="3000" dirty="0"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272654" indent="-272654">
              <a:lnSpc>
                <a:spcPts val="4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对于同时具有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继承属性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和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综合属性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的</a:t>
            </a:r>
            <a:r>
              <a:rPr lang="en-US" altLang="zh-CN" sz="3000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SDD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不能保证存在一个顺序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来对各个节点上的属性进行求值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627063"/>
            <a:ext cx="8464550" cy="4681537"/>
          </a:xfrm>
        </p:spPr>
        <p:txBody>
          <a:bodyPr/>
          <a:lstStyle/>
          <a:p>
            <a:pPr marL="272654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从计算的角度看，给定一个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，很难确定是否存在某棵语法分析树，使得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的属性之间存在循环依赖关系</a:t>
            </a:r>
            <a:endParaRPr lang="en-US" altLang="zh-CN" sz="26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272654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幸运的是，存在一个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的有用子类，它们能够保证对每棵语法分析树都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存在一个求值顺序</a:t>
            </a: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，因为它们不允许产生带有环的依赖图</a:t>
            </a:r>
            <a:endParaRPr lang="en-US" altLang="zh-CN" sz="26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272654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不仅如此，接下来介绍的两类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可以和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自顶向下</a:t>
            </a: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及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自底向上</a:t>
            </a: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的语法分析过程一起高效地实现</a:t>
            </a:r>
            <a:endParaRPr lang="en-US" altLang="zh-CN" sz="26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kumimoji="1" lang="zh-CN" altLang="en-US" b="1" dirty="0">
                <a:solidFill>
                  <a:schemeClr val="tx1"/>
                </a:solidFill>
                <a:cs typeface="Times New Roman" pitchFamily="18" charset="0"/>
              </a:rPr>
              <a:t>属性定义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  <a:cs typeface="Times New Roman" pitchFamily="18" charset="0"/>
              </a:rPr>
              <a:t>S-Attributed Definitions</a:t>
            </a:r>
            <a:r>
              <a:rPr kumimoji="1" lang="en-US" altLang="zh-CN" sz="1800" b="1" i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kumimoji="1"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S-SDD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b="1" i="1" dirty="0">
                <a:solidFill>
                  <a:schemeClr val="tx1"/>
                </a:solidFill>
              </a:rPr>
              <a:t>L</a:t>
            </a:r>
            <a:r>
              <a:rPr kumimoji="1" lang="en-US" altLang="zh-CN" b="1" dirty="0">
                <a:solidFill>
                  <a:schemeClr val="tx1"/>
                </a:solidFill>
              </a:rPr>
              <a:t>-</a:t>
            </a:r>
            <a:r>
              <a:rPr kumimoji="1" lang="zh-CN" altLang="en-US" b="1" dirty="0">
                <a:solidFill>
                  <a:schemeClr val="tx1"/>
                </a:solidFill>
              </a:rPr>
              <a:t>属性定义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</a:rPr>
              <a:t>L-Attributed Definitions</a:t>
            </a:r>
            <a:r>
              <a:rPr kumimoji="1" lang="en-US" altLang="zh-CN" sz="1800" b="1" i="1" dirty="0">
                <a:solidFill>
                  <a:schemeClr val="tx1"/>
                </a:solidFill>
              </a:rPr>
              <a:t>, </a:t>
            </a:r>
            <a:r>
              <a:rPr kumimoji="1"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L-SDD</a:t>
            </a:r>
            <a:r>
              <a:rPr lang="en-US" altLang="zh-CN" sz="1800" b="1" dirty="0">
                <a:solidFill>
                  <a:schemeClr val="tx1"/>
                </a:solidFill>
              </a:rPr>
              <a:t>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505075"/>
          </a:xfrm>
          <a:prstGeom prst="rect">
            <a:avLst/>
          </a:prstGeom>
          <a:ln w="12700">
            <a:noFill/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en-US" altLang="zh-CN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5.1 </a:t>
            </a:r>
            <a:r>
              <a:rPr lang="zh-CN" altLang="en-US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语法制导定义</a:t>
            </a:r>
            <a:r>
              <a:rPr lang="en-US" altLang="zh-CN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SDD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5.2 S-</a:t>
            </a:r>
            <a:r>
              <a:rPr lang="zh-CN" altLang="en-US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属性定义与</a:t>
            </a:r>
            <a:r>
              <a:rPr lang="en-US" altLang="zh-CN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L-</a:t>
            </a:r>
            <a:r>
              <a:rPr lang="zh-CN" altLang="en-US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属性定义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5.3 </a:t>
            </a:r>
            <a:r>
              <a:rPr lang="zh-CN" altLang="en-US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语法制导翻译方案</a:t>
            </a:r>
            <a:r>
              <a:rPr lang="en-US" altLang="zh-CN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SDT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5.4 L-</a:t>
            </a:r>
            <a:r>
              <a:rPr lang="zh-CN" altLang="en-US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属性定义的自顶向下翻译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5.5 L-</a:t>
            </a:r>
            <a:r>
              <a:rPr lang="zh-CN" altLang="en-US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属性定义的自底向上翻译 </a:t>
            </a:r>
          </a:p>
        </p:txBody>
      </p:sp>
      <p:pic>
        <p:nvPicPr>
          <p:cNvPr id="798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1438" y="785813"/>
            <a:ext cx="8715375" cy="3225800"/>
          </a:xfrm>
        </p:spPr>
        <p:txBody>
          <a:bodyPr/>
          <a:lstStyle/>
          <a:p>
            <a:pPr marL="575072" lvl="1" indent="-272654"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仅仅使用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综合属性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称为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itchFamily="18" charset="0"/>
              </a:rPr>
              <a:t>S</a:t>
            </a:r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属性的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itchFamily="18" charset="0"/>
              </a:rPr>
              <a:t>SDD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，或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itchFamily="18" charset="0"/>
              </a:rPr>
              <a:t>S-</a:t>
            </a:r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属性定义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itchFamily="18" charset="0"/>
              </a:rPr>
              <a:t>S-SDD</a:t>
            </a:r>
            <a:endParaRPr kumimoji="1" lang="zh-CN" altLang="en-US" sz="2400" b="1" i="1" dirty="0">
              <a:solidFill>
                <a:srgbClr val="FF0000"/>
              </a:solidFill>
              <a:cs typeface="Times New Roman" pitchFamily="18" charset="0"/>
            </a:endParaRPr>
          </a:p>
          <a:p>
            <a:pPr marL="854869" lvl="2" indent="-227410"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例</a:t>
            </a:r>
            <a:endParaRPr lang="en-US" altLang="zh-CN" sz="24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854869" lvl="2" indent="-227410" eaLnBrk="1" hangingPunct="1">
              <a:lnSpc>
                <a:spcPts val="3000"/>
              </a:lnSpc>
              <a:buClrTx/>
              <a:buFont typeface="Symbol" panose="05050102010706020507" pitchFamily="18" charset="2"/>
              <a:buNone/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575072" lvl="1" indent="-272654">
              <a:lnSpc>
                <a:spcPts val="4000"/>
              </a:lnSpc>
              <a:buClrTx/>
              <a:buFont typeface="Symbol" panose="05050102010706020507" pitchFamily="18" charset="2"/>
              <a:buNone/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575072" lvl="1" indent="-272654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575072" lvl="1" indent="-272654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如果一个</a:t>
            </a:r>
            <a:r>
              <a:rPr lang="en-US" altLang="zh-CN" sz="2400" b="1" i="1" dirty="0">
                <a:solidFill>
                  <a:schemeClr val="tx1"/>
                </a:solidFill>
              </a:rPr>
              <a:t>SDD</a:t>
            </a:r>
            <a:r>
              <a:rPr lang="zh-CN" altLang="en-US" sz="2400" b="1" dirty="0">
                <a:solidFill>
                  <a:schemeClr val="tx1"/>
                </a:solidFill>
              </a:rPr>
              <a:t>是</a:t>
            </a:r>
            <a:r>
              <a:rPr lang="en-US" altLang="zh-CN" sz="2400" b="1" i="1" dirty="0">
                <a:solidFill>
                  <a:schemeClr val="tx1"/>
                </a:solidFill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</a:rPr>
              <a:t>属性的，可以按照语法分析树节点的任何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自底向上</a:t>
            </a:r>
            <a:r>
              <a:rPr lang="zh-CN" altLang="en-US" sz="2400" b="1" dirty="0">
                <a:solidFill>
                  <a:schemeClr val="tx1"/>
                </a:solidFill>
              </a:rPr>
              <a:t>顺序来计算它的各个属性值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575072" lvl="1" indent="-272654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400" b="1" i="1" dirty="0">
                <a:solidFill>
                  <a:schemeClr val="tx1"/>
                </a:solidFill>
              </a:rPr>
              <a:t>S</a:t>
            </a:r>
            <a:r>
              <a:rPr lang="en-US" altLang="zh-CN" sz="2400" b="1" dirty="0">
                <a:solidFill>
                  <a:schemeClr val="tx1"/>
                </a:solidFill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</a:rPr>
              <a:t>属性定义可以在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自底向上的语法分析</a:t>
            </a:r>
            <a:r>
              <a:rPr lang="zh-CN" altLang="en-US" sz="2400" b="1" dirty="0">
                <a:solidFill>
                  <a:schemeClr val="tx1"/>
                </a:solidFill>
              </a:rPr>
              <a:t>过程中实现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5.2 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属性定义与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属性定义</a:t>
            </a:r>
            <a:endParaRPr kumimoji="1"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2054225" y="1285875"/>
            <a:ext cx="4232275" cy="2338388"/>
            <a:chOff x="3359696" y="3284984"/>
            <a:chExt cx="3367020" cy="2339200"/>
          </a:xfrm>
        </p:grpSpPr>
        <p:sp>
          <p:nvSpPr>
            <p:cNvPr id="5" name="矩形 4"/>
            <p:cNvSpPr/>
            <p:nvPr/>
          </p:nvSpPr>
          <p:spPr>
            <a:xfrm>
              <a:off x="3359696" y="3284984"/>
              <a:ext cx="3367020" cy="233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defRPr/>
              </a:pPr>
              <a:r>
                <a:rPr lang="zh-CN" altLang="en-US" b="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lang="en-US" altLang="zh-CN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	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	E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(6)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(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(7)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lang="en-US" altLang="zh-CN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359696" y="3572422"/>
              <a:ext cx="3367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632748" y="3284984"/>
              <a:ext cx="0" cy="233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846138"/>
            <a:ext cx="7642225" cy="3225800"/>
          </a:xfrm>
        </p:spPr>
        <p:txBody>
          <a:bodyPr/>
          <a:lstStyle/>
          <a:p>
            <a:pPr marL="272654" lvl="1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属性定义</a:t>
            </a:r>
            <a:r>
              <a:rPr kumimoji="1" lang="en-US" altLang="zh-CN" sz="2800" b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也称为</a:t>
            </a:r>
            <a:r>
              <a:rPr lang="en-US" altLang="zh-CN" sz="2800" b="1" i="1" dirty="0">
                <a:solidFill>
                  <a:srgbClr val="FF0000"/>
                </a:solidFill>
                <a:cs typeface="Times New Roman" pitchFamily="18" charset="0"/>
              </a:rPr>
              <a:t>L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属性的</a:t>
            </a:r>
            <a:r>
              <a:rPr lang="en-US" altLang="zh-CN" sz="2800" b="1" i="1" dirty="0">
                <a:solidFill>
                  <a:srgbClr val="FF0000"/>
                </a:solidFill>
                <a:cs typeface="Times New Roman" pitchFamily="18" charset="0"/>
              </a:rPr>
              <a:t>SDD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或</a:t>
            </a:r>
            <a:r>
              <a:rPr lang="en-US" altLang="zh-CN" sz="2800" b="1" i="1" dirty="0">
                <a:solidFill>
                  <a:srgbClr val="FF0000"/>
                </a:solidFill>
                <a:cs typeface="Times New Roman" pitchFamily="18" charset="0"/>
              </a:rPr>
              <a:t>L-SDD</a:t>
            </a:r>
            <a:r>
              <a:rPr kumimoji="1" lang="en-US" altLang="zh-CN" sz="2800" b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的直观含义：在一个产生式所关联的各属性之间，依赖图的边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可以从左到右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，但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不能从右到左</a:t>
            </a:r>
            <a:r>
              <a:rPr kumimoji="1" lang="en-US" altLang="zh-CN" sz="2800" b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因此称为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属性的，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Left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的首字母</a:t>
            </a:r>
            <a:r>
              <a:rPr kumimoji="1" lang="en-US" altLang="zh-CN" sz="2800" b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属性定义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846138"/>
            <a:ext cx="8462963" cy="3225800"/>
          </a:xfrm>
        </p:spPr>
        <p:txBody>
          <a:bodyPr/>
          <a:lstStyle/>
          <a:p>
            <a:pPr marL="272654" indent="-272654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一个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kumimoji="1" lang="en-US" altLang="zh-CN" sz="2800" b="1" i="1" dirty="0">
                <a:solidFill>
                  <a:srgbClr val="FF0000"/>
                </a:solidFill>
                <a:cs typeface="Times New Roman" pitchFamily="18" charset="0"/>
              </a:rPr>
              <a:t>L</a:t>
            </a:r>
            <a:r>
              <a:rPr kumimoji="1" lang="en-US" altLang="zh-CN" sz="2800" b="1" dirty="0">
                <a:solidFill>
                  <a:srgbClr val="FF0000"/>
                </a:solidFill>
                <a:cs typeface="Times New Roman" pitchFamily="18" charset="0"/>
              </a:rPr>
              <a:t>-</a:t>
            </a:r>
            <a:r>
              <a:rPr kumimoji="1"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属性定义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，当且仅当它的每个属性要么是一个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综合属性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，要么是满足如下条件的继承属性：假设存在一个产生式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→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…</a:t>
            </a:r>
            <a:r>
              <a:rPr kumimoji="1" lang="en-US" altLang="zh-CN" sz="2800" b="1" i="1" dirty="0" err="1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i="1" baseline="-25000" dirty="0" err="1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，其右部符号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i="1" baseline="-25000" dirty="0">
                <a:solidFill>
                  <a:schemeClr val="tx1"/>
                </a:solidFill>
                <a:cs typeface="Times New Roman" pitchFamily="18" charset="0"/>
              </a:rPr>
              <a:t>i 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(1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继承属性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仅依赖于下列属性：</a:t>
            </a: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</a:rPr>
              <a:t>继承属性</a:t>
            </a:r>
            <a:endParaRPr lang="en-US" altLang="zh-CN" sz="2400" b="1" dirty="0">
              <a:solidFill>
                <a:srgbClr val="073E87">
                  <a:lumMod val="60000"/>
                  <a:lumOff val="40000"/>
                </a:srgbClr>
              </a:solidFill>
              <a:cs typeface="Times New Roman" pitchFamily="18" charset="0"/>
            </a:endParaRP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产生式中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</a:t>
            </a:r>
            <a:r>
              <a:rPr kumimoji="1"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</a:rPr>
              <a:t>左边</a:t>
            </a:r>
            <a:r>
              <a:rPr kumimoji="1"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的符号</a:t>
            </a:r>
            <a:r>
              <a:rPr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,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, … ,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i-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的属性</a:t>
            </a:r>
            <a:endParaRPr lang="en-US" altLang="zh-CN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本身的属性，但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 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的全部属性不能在依赖图中形成环路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SDD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的正式定义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979613" y="4443413"/>
            <a:ext cx="4537075" cy="4397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每个</a:t>
            </a:r>
            <a:r>
              <a:rPr lang="en-US" altLang="zh-CN" sz="24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属性定义都是</a:t>
            </a:r>
            <a:r>
              <a:rPr lang="en-US" altLang="zh-CN" sz="24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属性定义</a:t>
            </a:r>
            <a:endParaRPr kumimoji="1" lang="en-US" altLang="zh-CN" sz="24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846138"/>
            <a:ext cx="8462963" cy="3225800"/>
          </a:xfrm>
        </p:spPr>
        <p:txBody>
          <a:bodyPr/>
          <a:lstStyle/>
          <a:p>
            <a:pPr marL="272654" indent="-272654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一个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kumimoji="1" lang="en-US" altLang="zh-CN" sz="2800" b="1" i="1" dirty="0">
                <a:solidFill>
                  <a:srgbClr val="FF0000"/>
                </a:solidFill>
                <a:cs typeface="Times New Roman" pitchFamily="18" charset="0"/>
              </a:rPr>
              <a:t>L</a:t>
            </a:r>
            <a:r>
              <a:rPr kumimoji="1" lang="en-US" altLang="zh-CN" sz="2800" b="1" dirty="0">
                <a:solidFill>
                  <a:srgbClr val="FF0000"/>
                </a:solidFill>
                <a:cs typeface="Times New Roman" pitchFamily="18" charset="0"/>
              </a:rPr>
              <a:t>-</a:t>
            </a:r>
            <a:r>
              <a:rPr kumimoji="1"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属性定义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，当且仅当它的每个属性要么是一个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综合属性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，要么是满足如下条件的继承属性：假设存在一个产生式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→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…</a:t>
            </a:r>
            <a:r>
              <a:rPr kumimoji="1" lang="en-US" altLang="zh-CN" sz="2800" b="1" i="1" dirty="0" err="1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i="1" baseline="-25000" dirty="0" err="1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，其右部符号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i="1" baseline="-25000" dirty="0">
                <a:solidFill>
                  <a:schemeClr val="tx1"/>
                </a:solidFill>
                <a:cs typeface="Times New Roman" pitchFamily="18" charset="0"/>
              </a:rPr>
              <a:t>i 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(1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继承属性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仅依赖于下列属性：</a:t>
            </a: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</a:rPr>
              <a:t>继承属性</a:t>
            </a:r>
            <a:endParaRPr lang="en-US" altLang="zh-CN" sz="2400" b="1" dirty="0">
              <a:solidFill>
                <a:srgbClr val="073E87">
                  <a:lumMod val="60000"/>
                  <a:lumOff val="40000"/>
                </a:srgbClr>
              </a:solidFill>
              <a:cs typeface="Times New Roman" pitchFamily="18" charset="0"/>
            </a:endParaRP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产生式中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</a:t>
            </a:r>
            <a:r>
              <a:rPr kumimoji="1"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</a:rPr>
              <a:t>左边</a:t>
            </a:r>
            <a:r>
              <a:rPr kumimoji="1"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的符号</a:t>
            </a:r>
            <a:r>
              <a:rPr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,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, … ,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i-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的属性</a:t>
            </a:r>
            <a:endParaRPr lang="en-US" altLang="zh-CN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本身的属性，但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 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的全部属性不能在依赖图中形成环路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SDD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的正式定义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云形标注 8"/>
          <p:cNvSpPr>
            <a:spLocks noChangeArrowheads="1"/>
          </p:cNvSpPr>
          <p:nvPr/>
        </p:nvSpPr>
        <p:spPr bwMode="auto">
          <a:xfrm>
            <a:off x="3708400" y="2643188"/>
            <a:ext cx="4156075" cy="674687"/>
          </a:xfrm>
          <a:prstGeom prst="cloudCallout">
            <a:avLst>
              <a:gd name="adj1" fmla="val -63602"/>
              <a:gd name="adj2" fmla="val 20971"/>
            </a:avLst>
          </a:prstGeom>
          <a:solidFill>
            <a:schemeClr val="tx2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68580" tIns="81000" rIns="68580" bIns="34290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为什么不能是综合属性？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619250" y="2790825"/>
            <a:ext cx="1357313" cy="357188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846138"/>
            <a:ext cx="8462963" cy="3225800"/>
          </a:xfrm>
        </p:spPr>
        <p:txBody>
          <a:bodyPr/>
          <a:lstStyle/>
          <a:p>
            <a:pPr marL="272654" indent="-272654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一个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kumimoji="1" lang="en-US" altLang="zh-CN" sz="2800" b="1" i="1" dirty="0">
                <a:solidFill>
                  <a:srgbClr val="FF0000"/>
                </a:solidFill>
                <a:cs typeface="Times New Roman" pitchFamily="18" charset="0"/>
              </a:rPr>
              <a:t>L</a:t>
            </a:r>
            <a:r>
              <a:rPr kumimoji="1" lang="en-US" altLang="zh-CN" sz="2800" b="1" dirty="0">
                <a:solidFill>
                  <a:srgbClr val="FF0000"/>
                </a:solidFill>
                <a:cs typeface="Times New Roman" pitchFamily="18" charset="0"/>
              </a:rPr>
              <a:t>-</a:t>
            </a:r>
            <a:r>
              <a:rPr kumimoji="1"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属性定义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，当且仅当它的每个属性要么是一个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综合属性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，要么是满足如下条件的继承属性：假设存在一个产生式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→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…</a:t>
            </a:r>
            <a:r>
              <a:rPr kumimoji="1" lang="en-US" altLang="zh-CN" sz="2800" b="1" i="1" dirty="0" err="1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i="1" baseline="-25000" dirty="0" err="1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，其右部符号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i="1" baseline="-25000" dirty="0">
                <a:solidFill>
                  <a:schemeClr val="tx1"/>
                </a:solidFill>
                <a:cs typeface="Times New Roman" pitchFamily="18" charset="0"/>
              </a:rPr>
              <a:t>i 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(1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继承属性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仅依赖于下列属性：</a:t>
            </a: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</a:rPr>
              <a:t>继承属性</a:t>
            </a:r>
            <a:endParaRPr lang="en-US" altLang="zh-CN" sz="2400" b="1" dirty="0">
              <a:solidFill>
                <a:srgbClr val="073E87">
                  <a:lumMod val="60000"/>
                  <a:lumOff val="40000"/>
                </a:srgbClr>
              </a:solidFill>
              <a:cs typeface="Times New Roman" pitchFamily="18" charset="0"/>
            </a:endParaRP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产生式中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</a:t>
            </a:r>
            <a:r>
              <a:rPr kumimoji="1"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</a:rPr>
              <a:t>左边</a:t>
            </a:r>
            <a:r>
              <a:rPr kumimoji="1"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的符号</a:t>
            </a:r>
            <a:r>
              <a:rPr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,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, … ,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i-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的属性</a:t>
            </a:r>
            <a:endParaRPr lang="en-US" altLang="zh-CN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本身的属性，但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 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的全部属性不能在依赖图中形成环路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SDD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的正式定义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891463" y="3475038"/>
            <a:ext cx="488950" cy="37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i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835900" y="2500313"/>
            <a:ext cx="431800" cy="37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8053388" y="2879725"/>
            <a:ext cx="0" cy="595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7567613" y="2554288"/>
            <a:ext cx="214312" cy="37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8377238" y="2514600"/>
            <a:ext cx="217487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523163" y="3492500"/>
            <a:ext cx="215900" cy="37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8386763" y="3492500"/>
            <a:ext cx="217487" cy="37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 flipH="1" flipV="1">
            <a:off x="8485188" y="2879725"/>
            <a:ext cx="0" cy="54133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6" name="Line 33"/>
          <p:cNvSpPr>
            <a:spLocks noChangeShapeType="1"/>
          </p:cNvSpPr>
          <p:nvPr/>
        </p:nvSpPr>
        <p:spPr bwMode="auto">
          <a:xfrm>
            <a:off x="7673975" y="2879725"/>
            <a:ext cx="0" cy="5953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" name="Line 33"/>
          <p:cNvSpPr>
            <a:spLocks noChangeShapeType="1"/>
          </p:cNvSpPr>
          <p:nvPr/>
        </p:nvSpPr>
        <p:spPr bwMode="auto">
          <a:xfrm flipH="1">
            <a:off x="7729538" y="2827338"/>
            <a:ext cx="592137" cy="6477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V="1">
            <a:off x="7835900" y="2827338"/>
            <a:ext cx="593725" cy="6477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127" name="矩形 18"/>
          <p:cNvSpPr>
            <a:spLocks noChangeArrowheads="1"/>
          </p:cNvSpPr>
          <p:nvPr/>
        </p:nvSpPr>
        <p:spPr bwMode="auto">
          <a:xfrm>
            <a:off x="1619250" y="2790825"/>
            <a:ext cx="1357313" cy="357188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31640" y="1048040"/>
            <a:ext cx="6480720" cy="3423085"/>
            <a:chOff x="214313" y="1211263"/>
            <a:chExt cx="4598987" cy="342308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214313" y="1211263"/>
              <a:ext cx="4598987" cy="34230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1400" b="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   </a:t>
              </a:r>
              <a:r>
                <a:rPr kumimoji="1" lang="zh-CN" altLang="en-US" sz="24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	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F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endParaRPr kumimoji="1"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457200" indent="-4572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400" dirty="0">
                  <a:latin typeface="Times New Roman" pitchFamily="18" charset="0"/>
                  <a:cs typeface="Times New Roman" pitchFamily="18" charset="0"/>
                </a:rPr>
                <a:t>*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2400" i="1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400" i="1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× </a:t>
              </a:r>
              <a:r>
                <a:rPr kumimoji="1"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457200" indent="-4572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400" i="1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lang="en-US" altLang="zh-CN" sz="24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3222" name="Line 7"/>
            <p:cNvSpPr>
              <a:spLocks noChangeShapeType="1"/>
            </p:cNvSpPr>
            <p:nvPr/>
          </p:nvSpPr>
          <p:spPr bwMode="auto">
            <a:xfrm>
              <a:off x="231775" y="1571303"/>
              <a:ext cx="4581525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93223" name="直接连接符 2"/>
            <p:cNvCxnSpPr>
              <a:cxnSpLocks noChangeShapeType="1"/>
            </p:cNvCxnSpPr>
            <p:nvPr/>
          </p:nvCxnSpPr>
          <p:spPr bwMode="auto">
            <a:xfrm flipH="1">
              <a:off x="572012" y="1211263"/>
              <a:ext cx="1588" cy="3423085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224" name="直接连接符 4"/>
            <p:cNvCxnSpPr>
              <a:cxnSpLocks noChangeShapeType="1"/>
            </p:cNvCxnSpPr>
            <p:nvPr/>
          </p:nvCxnSpPr>
          <p:spPr bwMode="auto">
            <a:xfrm>
              <a:off x="2100263" y="1211263"/>
              <a:ext cx="4745" cy="3423085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lang="zh-CN" altLang="en-US" sz="3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" name="组合 47"/>
          <p:cNvGrpSpPr>
            <a:grpSpLocks/>
          </p:cNvGrpSpPr>
          <p:nvPr/>
        </p:nvGrpSpPr>
        <p:grpSpPr bwMode="auto">
          <a:xfrm>
            <a:off x="1568450" y="2055813"/>
            <a:ext cx="3517900" cy="2944812"/>
            <a:chOff x="3371542" y="2780928"/>
            <a:chExt cx="3516546" cy="2944504"/>
          </a:xfrm>
        </p:grpSpPr>
        <p:sp>
          <p:nvSpPr>
            <p:cNvPr id="49" name="矩形 48"/>
            <p:cNvSpPr>
              <a:spLocks noChangeArrowheads="1"/>
            </p:cNvSpPr>
            <p:nvPr/>
          </p:nvSpPr>
          <p:spPr bwMode="auto">
            <a:xfrm>
              <a:off x="5880414" y="2780928"/>
              <a:ext cx="863268" cy="360324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0" name="矩形 49"/>
            <p:cNvSpPr>
              <a:spLocks noChangeArrowheads="1"/>
            </p:cNvSpPr>
            <p:nvPr/>
          </p:nvSpPr>
          <p:spPr bwMode="auto">
            <a:xfrm>
              <a:off x="5880414" y="3715867"/>
              <a:ext cx="1007674" cy="360325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" name="矩形 50"/>
            <p:cNvSpPr>
              <a:spLocks noChangeArrowheads="1"/>
            </p:cNvSpPr>
            <p:nvPr/>
          </p:nvSpPr>
          <p:spPr bwMode="auto">
            <a:xfrm>
              <a:off x="5951823" y="4796842"/>
              <a:ext cx="791858" cy="360324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2" name="矩形 51"/>
            <p:cNvSpPr>
              <a:spLocks noChangeArrowheads="1"/>
            </p:cNvSpPr>
            <p:nvPr/>
          </p:nvSpPr>
          <p:spPr bwMode="auto">
            <a:xfrm>
              <a:off x="5951823" y="4292070"/>
              <a:ext cx="864855" cy="360324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3" name="Line 5"/>
            <p:cNvSpPr>
              <a:spLocks noChangeShapeType="1"/>
            </p:cNvSpPr>
            <p:nvPr/>
          </p:nvSpPr>
          <p:spPr bwMode="auto">
            <a:xfrm flipH="1">
              <a:off x="4913998" y="2923788"/>
              <a:ext cx="963242" cy="253814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54" name="Line 5"/>
            <p:cNvSpPr>
              <a:spLocks noChangeShapeType="1"/>
            </p:cNvSpPr>
            <p:nvPr/>
          </p:nvSpPr>
          <p:spPr bwMode="auto">
            <a:xfrm flipH="1">
              <a:off x="4991756" y="3901586"/>
              <a:ext cx="880723" cy="143653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55" name="Line 5"/>
            <p:cNvSpPr>
              <a:spLocks noChangeShapeType="1"/>
            </p:cNvSpPr>
            <p:nvPr/>
          </p:nvSpPr>
          <p:spPr bwMode="auto">
            <a:xfrm flipH="1">
              <a:off x="4994930" y="4652394"/>
              <a:ext cx="953720" cy="685728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 flipH="1">
              <a:off x="4994930" y="5227009"/>
              <a:ext cx="953720" cy="184131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92179" name="矩形 56"/>
            <p:cNvSpPr>
              <a:spLocks noChangeArrowheads="1"/>
            </p:cNvSpPr>
            <p:nvPr/>
          </p:nvSpPr>
          <p:spPr bwMode="auto">
            <a:xfrm>
              <a:off x="3371542" y="5201612"/>
              <a:ext cx="1620214" cy="523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综合属性</a:t>
              </a:r>
              <a:endParaRPr lang="zh-CN" altLang="en-US">
                <a:solidFill>
                  <a:srgbClr val="2D83F4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57"/>
          <p:cNvGrpSpPr>
            <a:grpSpLocks/>
          </p:cNvGrpSpPr>
          <p:nvPr/>
        </p:nvGrpSpPr>
        <p:grpSpPr bwMode="auto">
          <a:xfrm>
            <a:off x="4057650" y="330200"/>
            <a:ext cx="4171950" cy="2552700"/>
            <a:chOff x="5872829" y="1141583"/>
            <a:chExt cx="4171708" cy="2552806"/>
          </a:xfrm>
        </p:grpSpPr>
        <p:sp>
          <p:nvSpPr>
            <p:cNvPr id="92166" name="矩形 48"/>
            <p:cNvSpPr>
              <a:spLocks noChangeArrowheads="1"/>
            </p:cNvSpPr>
            <p:nvPr/>
          </p:nvSpPr>
          <p:spPr bwMode="auto">
            <a:xfrm>
              <a:off x="5902296" y="2384375"/>
              <a:ext cx="864096" cy="36036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67" name="矩形 49"/>
            <p:cNvSpPr>
              <a:spLocks noChangeArrowheads="1"/>
            </p:cNvSpPr>
            <p:nvPr/>
          </p:nvSpPr>
          <p:spPr bwMode="auto">
            <a:xfrm>
              <a:off x="5872829" y="3334026"/>
              <a:ext cx="985792" cy="36036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68" name="Line 5"/>
            <p:cNvSpPr>
              <a:spLocks noChangeShapeType="1"/>
            </p:cNvSpPr>
            <p:nvPr/>
          </p:nvSpPr>
          <p:spPr bwMode="auto">
            <a:xfrm flipV="1">
              <a:off x="6851798" y="1349950"/>
              <a:ext cx="1584177" cy="115855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69" name="Line 5"/>
            <p:cNvSpPr>
              <a:spLocks noChangeShapeType="1"/>
            </p:cNvSpPr>
            <p:nvPr/>
          </p:nvSpPr>
          <p:spPr bwMode="auto">
            <a:xfrm flipV="1">
              <a:off x="6858621" y="1406352"/>
              <a:ext cx="1522417" cy="20953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0" name="矩形 52"/>
            <p:cNvSpPr>
              <a:spLocks noChangeArrowheads="1"/>
            </p:cNvSpPr>
            <p:nvPr/>
          </p:nvSpPr>
          <p:spPr bwMode="auto">
            <a:xfrm>
              <a:off x="8423580" y="1141583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继承属性</a:t>
              </a:r>
              <a:endParaRPr lang="zh-CN" altLang="en-US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语法制导翻译的基本思想</a:t>
            </a:r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857250"/>
            <a:ext cx="8002587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00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如何表示语义信息？</a:t>
            </a:r>
            <a:endParaRPr lang="en-US" altLang="zh-CN" sz="2800" dirty="0">
              <a:solidFill>
                <a:srgbClr val="000000"/>
              </a:solidFill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CFG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zh-CN" altLang="en-US" sz="2400" dirty="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文法符号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设置</a:t>
            </a:r>
            <a:r>
              <a:rPr lang="zh-CN" altLang="en-US" sz="2400" dirty="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语义属性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，用来表示语法成分对应的</a:t>
            </a:r>
            <a:r>
              <a:rPr lang="zh-CN" altLang="en-US" sz="2400" dirty="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语义信息</a:t>
            </a: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如何计算语义属性？</a:t>
            </a:r>
            <a:endParaRPr lang="en-US" altLang="zh-CN" sz="2800" dirty="0">
              <a:solidFill>
                <a:srgbClr val="000000"/>
              </a:solidFill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文法符号的语义属性值是用与文法符号所在产生式（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语法规则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）相关联的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语义规则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来计算的</a:t>
            </a: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对于给定的输入串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，构建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的语法分析树，并</a:t>
            </a:r>
            <a:r>
              <a:rPr lang="zh-CN" altLang="en-US" sz="2400" dirty="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与产生式（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语法规则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）相关联的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语义规则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来</a:t>
            </a:r>
            <a:r>
              <a:rPr lang="zh-CN" altLang="en-US" sz="2400" dirty="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分析树中各结点对应的</a:t>
            </a:r>
            <a:r>
              <a:rPr lang="zh-CN" altLang="en-US" sz="2400" dirty="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语义属性值</a:t>
            </a:r>
            <a:endParaRPr lang="en-US" altLang="zh-CN" sz="2400" dirty="0">
              <a:solidFill>
                <a:srgbClr val="2D83F4"/>
              </a:solidFill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内容占位符 2"/>
          <p:cNvSpPr>
            <a:spLocks noGrp="1"/>
          </p:cNvSpPr>
          <p:nvPr>
            <p:ph idx="1"/>
          </p:nvPr>
        </p:nvSpPr>
        <p:spPr>
          <a:xfrm>
            <a:off x="755650" y="987425"/>
            <a:ext cx="1285875" cy="714375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</a:rPr>
              <a:t>例</a:t>
            </a:r>
          </a:p>
        </p:txBody>
      </p:sp>
      <p:sp>
        <p:nvSpPr>
          <p:cNvPr id="3687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非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SDD</a:t>
            </a:r>
            <a:endParaRPr lang="zh-CN" altLang="en-US" sz="3000" i="1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2411413" y="1087438"/>
            <a:ext cx="4249737" cy="3341687"/>
            <a:chOff x="6304185" y="526505"/>
            <a:chExt cx="4250229" cy="334245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6304185" y="526505"/>
              <a:ext cx="4231177" cy="334245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30000"/>
                </a:spcBef>
                <a:defRPr/>
              </a:pPr>
              <a:r>
                <a:rPr lang="zh-CN" altLang="en-US" sz="2400" b="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lang="en-US" altLang="zh-CN" sz="24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</a:t>
              </a:r>
              <a:r>
                <a:rPr lang="zh-CN" altLang="en-US" sz="24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(1)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LM	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4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A.i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		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M.i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L.s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		A.s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M.s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(2)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QR	</a:t>
              </a:r>
              <a:r>
                <a:rPr kumimoji="1"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R.i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A.i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		</a:t>
              </a:r>
              <a:r>
                <a:rPr kumimoji="1"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Q.i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R.s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 sz="2400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		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A.s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Q.s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304185" y="952053"/>
              <a:ext cx="423117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039523" y="526505"/>
              <a:ext cx="0" cy="334245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323237" y="2420826"/>
              <a:ext cx="423117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2395538" y="2598738"/>
            <a:ext cx="2405062" cy="2444750"/>
            <a:chOff x="2395571" y="2599414"/>
            <a:chExt cx="2405374" cy="2444578"/>
          </a:xfrm>
        </p:grpSpPr>
        <p:sp>
          <p:nvSpPr>
            <p:cNvPr id="94225" name="矩形 48"/>
            <p:cNvSpPr>
              <a:spLocks noChangeArrowheads="1"/>
            </p:cNvSpPr>
            <p:nvPr/>
          </p:nvSpPr>
          <p:spPr bwMode="auto">
            <a:xfrm>
              <a:off x="4222968" y="2599414"/>
              <a:ext cx="577977" cy="34201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226" name="矩形 49"/>
            <p:cNvSpPr>
              <a:spLocks noChangeArrowheads="1"/>
            </p:cNvSpPr>
            <p:nvPr/>
          </p:nvSpPr>
          <p:spPr bwMode="auto">
            <a:xfrm>
              <a:off x="4222968" y="4018367"/>
              <a:ext cx="577977" cy="38191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227" name="Line 5"/>
            <p:cNvSpPr>
              <a:spLocks noChangeShapeType="1"/>
            </p:cNvSpPr>
            <p:nvPr/>
          </p:nvSpPr>
          <p:spPr bwMode="auto">
            <a:xfrm flipV="1">
              <a:off x="3563888" y="2743030"/>
              <a:ext cx="678103" cy="17777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28" name="Line 5"/>
            <p:cNvSpPr>
              <a:spLocks noChangeShapeType="1"/>
            </p:cNvSpPr>
            <p:nvPr/>
          </p:nvSpPr>
          <p:spPr bwMode="auto">
            <a:xfrm flipV="1">
              <a:off x="3563888" y="4110014"/>
              <a:ext cx="659080" cy="41075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29" name="矩形 52"/>
            <p:cNvSpPr>
              <a:spLocks noChangeArrowheads="1"/>
            </p:cNvSpPr>
            <p:nvPr/>
          </p:nvSpPr>
          <p:spPr bwMode="auto">
            <a:xfrm>
              <a:off x="2395571" y="4520772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综合属性</a:t>
              </a:r>
              <a:endParaRPr lang="zh-CN" altLang="en-US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98475" y="1604963"/>
            <a:ext cx="4318000" cy="2335212"/>
            <a:chOff x="499244" y="1604535"/>
            <a:chExt cx="4317552" cy="2335367"/>
          </a:xfrm>
        </p:grpSpPr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4223133" y="1604535"/>
              <a:ext cx="525408" cy="411189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4212022" y="2130032"/>
              <a:ext cx="604774" cy="357212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" name="矩形 32"/>
            <p:cNvSpPr>
              <a:spLocks noChangeArrowheads="1"/>
            </p:cNvSpPr>
            <p:nvPr/>
          </p:nvSpPr>
          <p:spPr bwMode="auto">
            <a:xfrm>
              <a:off x="4212022" y="3581103"/>
              <a:ext cx="552393" cy="358799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4212022" y="3085770"/>
              <a:ext cx="552393" cy="390551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 flipH="1">
              <a:off x="2042134" y="1814099"/>
              <a:ext cx="2180999" cy="504859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36" name="Line 5"/>
            <p:cNvSpPr>
              <a:spLocks noChangeShapeType="1"/>
            </p:cNvSpPr>
            <p:nvPr/>
          </p:nvSpPr>
          <p:spPr bwMode="auto">
            <a:xfrm>
              <a:off x="2042134" y="2334833"/>
              <a:ext cx="2104807" cy="12701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2042134" y="2364997"/>
              <a:ext cx="2180999" cy="900173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2042134" y="2347534"/>
              <a:ext cx="2180999" cy="1435195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94224" name="矩形 56"/>
            <p:cNvSpPr>
              <a:spLocks noChangeArrowheads="1"/>
            </p:cNvSpPr>
            <p:nvPr/>
          </p:nvSpPr>
          <p:spPr bwMode="auto">
            <a:xfrm>
              <a:off x="499244" y="2046076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继承属性</a:t>
              </a:r>
              <a:endParaRPr lang="zh-CN" altLang="en-US">
                <a:solidFill>
                  <a:srgbClr val="2D83F4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37225" y="350361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endParaRPr lang="zh-CN" altLang="en-US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2">
            <a:extLst>
              <a:ext uri="{FF2B5EF4-FFF2-40B4-BE49-F238E27FC236}">
                <a16:creationId xmlns:a16="http://schemas.microsoft.com/office/drawing/2014/main" id="{4EAA1B10-8793-4A3F-BC3B-61E3200088F0}"/>
              </a:ext>
            </a:extLst>
          </p:cNvPr>
          <p:cNvSpPr txBox="1">
            <a:spLocks/>
          </p:cNvSpPr>
          <p:nvPr/>
        </p:nvSpPr>
        <p:spPr bwMode="auto">
          <a:xfrm>
            <a:off x="755650" y="268289"/>
            <a:ext cx="7931150" cy="358775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378" eaLnBrk="1" hangingPunct="1"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虚属性</a:t>
            </a:r>
            <a:endParaRPr lang="zh-CN" altLang="en-US" sz="3000" i="1" dirty="0">
              <a:solidFill>
                <a:prstClr val="black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9436" name="组合 5">
            <a:extLst>
              <a:ext uri="{FF2B5EF4-FFF2-40B4-BE49-F238E27FC236}">
                <a16:creationId xmlns:a16="http://schemas.microsoft.com/office/drawing/2014/main" id="{15406FC6-A116-4A72-9E70-598F8B45E90A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0" name="五边形 49">
              <a:extLst>
                <a:ext uri="{FF2B5EF4-FFF2-40B4-BE49-F238E27FC236}">
                  <a16:creationId xmlns:a16="http://schemas.microsoft.com/office/drawing/2014/main" id="{BD320801-66AC-445C-9CFF-02ED97BDF64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59445" name="五边形 50">
              <a:extLst>
                <a:ext uri="{FF2B5EF4-FFF2-40B4-BE49-F238E27FC236}">
                  <a16:creationId xmlns:a16="http://schemas.microsoft.com/office/drawing/2014/main" id="{0FEE2A4A-3B16-4593-8E7E-E7FA65E7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86C51DA-EA06-4C29-85A2-75D6F8D8339B}"/>
              </a:ext>
            </a:extLst>
          </p:cNvPr>
          <p:cNvSpPr txBox="1"/>
          <p:nvPr/>
        </p:nvSpPr>
        <p:spPr>
          <a:xfrm>
            <a:off x="4943837" y="2411171"/>
            <a:ext cx="2325532" cy="3000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135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E.val = ADD( E</a:t>
            </a:r>
            <a:r>
              <a:rPr lang="nn-NO" altLang="zh-CN" sz="1350" b="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nn-NO" altLang="zh-CN" sz="135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.val , T.val 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796B0B-2149-405D-ACEC-0718CFE5AFB9}"/>
              </a:ext>
            </a:extLst>
          </p:cNvPr>
          <p:cNvSpPr txBox="1"/>
          <p:nvPr/>
        </p:nvSpPr>
        <p:spPr>
          <a:xfrm>
            <a:off x="4943837" y="3014333"/>
            <a:ext cx="2325532" cy="3000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zh-CN" sz="135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T.val = MUL(T</a:t>
            </a:r>
            <a:r>
              <a:rPr lang="fr-FR" altLang="zh-CN" sz="1350" b="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fr-FR" altLang="zh-CN" sz="135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val ,  F.val)</a:t>
            </a:r>
            <a:endParaRPr lang="zh-CN" altLang="en-US" sz="1350" b="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6">
            <a:extLst>
              <a:ext uri="{FF2B5EF4-FFF2-40B4-BE49-F238E27FC236}">
                <a16:creationId xmlns:a16="http://schemas.microsoft.com/office/drawing/2014/main" id="{224D5846-F2C8-4BD7-92AC-FFFEBDAA57AF}"/>
              </a:ext>
            </a:extLst>
          </p:cNvPr>
          <p:cNvGrpSpPr>
            <a:grpSpLocks/>
          </p:cNvGrpSpPr>
          <p:nvPr/>
        </p:nvGrpSpPr>
        <p:grpSpPr bwMode="auto">
          <a:xfrm>
            <a:off x="376239" y="1737078"/>
            <a:ext cx="4484688" cy="2554545"/>
            <a:chOff x="146153" y="1542256"/>
            <a:chExt cx="4485280" cy="255480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B356893-ACE2-48D3-B85A-F0CA49A68D80}"/>
                </a:ext>
              </a:extLst>
            </p:cNvPr>
            <p:cNvSpPr/>
            <p:nvPr/>
          </p:nvSpPr>
          <p:spPr bwMode="auto">
            <a:xfrm>
              <a:off x="146153" y="1542256"/>
              <a:ext cx="4485280" cy="25548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 eaLnBrk="1" hangingPunct="1">
                <a:spcBef>
                  <a:spcPct val="30000"/>
                </a:spcBef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产生式</a:t>
              </a:r>
              <a:r>
                <a:rPr lang="en-US" altLang="zh-CN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	</a:t>
              </a:r>
              <a:r>
                <a:rPr lang="zh-CN" altLang="en-US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defTabSz="914378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	print(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  <a:p>
              <a:pPr defTabSz="914378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	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914378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914378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914378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914378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(6)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(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914378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(7)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CEE7D08-3745-4B64-8981-A99434132B15}"/>
                </a:ext>
              </a:extLst>
            </p:cNvPr>
            <p:cNvCxnSpPr/>
            <p:nvPr/>
          </p:nvCxnSpPr>
          <p:spPr bwMode="auto">
            <a:xfrm>
              <a:off x="179495" y="1856613"/>
              <a:ext cx="4451938" cy="20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25C9A07-4C04-436B-9224-EB8F5513695C}"/>
                </a:ext>
              </a:extLst>
            </p:cNvPr>
            <p:cNvCxnSpPr/>
            <p:nvPr/>
          </p:nvCxnSpPr>
          <p:spPr bwMode="auto">
            <a:xfrm>
              <a:off x="1979958" y="1542256"/>
              <a:ext cx="0" cy="2554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45">
            <a:extLst>
              <a:ext uri="{FF2B5EF4-FFF2-40B4-BE49-F238E27FC236}">
                <a16:creationId xmlns:a16="http://schemas.microsoft.com/office/drawing/2014/main" id="{E122E93F-3750-46D6-B630-CADF0FB41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62" y="1344628"/>
            <a:ext cx="1268412" cy="37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 eaLnBrk="1" hangingPunct="1">
              <a:spcBef>
                <a:spcPct val="20000"/>
              </a:spcBef>
            </a:pPr>
            <a:r>
              <a:rPr kumimoji="1"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3029A8-8714-49D8-8EA0-C91AF0FE5D5E}"/>
              </a:ext>
            </a:extLst>
          </p:cNvPr>
          <p:cNvSpPr txBox="1"/>
          <p:nvPr/>
        </p:nvSpPr>
        <p:spPr>
          <a:xfrm>
            <a:off x="359443" y="919098"/>
            <a:ext cx="10477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967BBD-789E-4C7C-9362-95DEBA587330}"/>
              </a:ext>
            </a:extLst>
          </p:cNvPr>
          <p:cNvSpPr/>
          <p:nvPr/>
        </p:nvSpPr>
        <p:spPr>
          <a:xfrm>
            <a:off x="2209802" y="2051402"/>
            <a:ext cx="1466079" cy="3597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="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24" name="AutoShape 48">
            <a:extLst>
              <a:ext uri="{FF2B5EF4-FFF2-40B4-BE49-F238E27FC236}">
                <a16:creationId xmlns:a16="http://schemas.microsoft.com/office/drawing/2014/main" id="{DDF8F25A-CADD-4492-A8D6-F82A6957CF0D}"/>
              </a:ext>
            </a:extLst>
          </p:cNvPr>
          <p:cNvSpPr>
            <a:spLocks/>
          </p:cNvSpPr>
          <p:nvPr/>
        </p:nvSpPr>
        <p:spPr bwMode="auto">
          <a:xfrm>
            <a:off x="3274887" y="1088651"/>
            <a:ext cx="1958975" cy="322263"/>
          </a:xfrm>
          <a:prstGeom prst="borderCallout1">
            <a:avLst>
              <a:gd name="adj1" fmla="val 111067"/>
              <a:gd name="adj2" fmla="val 48467"/>
              <a:gd name="adj3" fmla="val 296966"/>
              <a:gd name="adj4" fmla="val 1195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defTabSz="914378" eaLnBrk="1" hangingPunct="1">
              <a:defRPr/>
            </a:pPr>
            <a:r>
              <a:rPr lang="zh-CN" altLang="en-US" sz="2000" dirty="0">
                <a:solidFill>
                  <a:prstClr val="white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副作用</a:t>
            </a:r>
            <a:r>
              <a:rPr lang="en-US" altLang="zh-CN" sz="1600" dirty="0">
                <a:solidFill>
                  <a:prstClr val="whit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600" i="1" dirty="0">
                <a:solidFill>
                  <a:prstClr val="whit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Side effect</a:t>
            </a:r>
            <a:r>
              <a:rPr lang="en-US" altLang="zh-CN" sz="1600" dirty="0">
                <a:solidFill>
                  <a:prstClr val="whit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1600" i="1" dirty="0">
              <a:solidFill>
                <a:prstClr val="white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638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1" grpId="0"/>
      <p:bldP spid="23" grpId="0"/>
      <p:bldP spid="3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2">
            <a:extLst>
              <a:ext uri="{FF2B5EF4-FFF2-40B4-BE49-F238E27FC236}">
                <a16:creationId xmlns:a16="http://schemas.microsoft.com/office/drawing/2014/main" id="{4EAA1B10-8793-4A3F-BC3B-61E3200088F0}"/>
              </a:ext>
            </a:extLst>
          </p:cNvPr>
          <p:cNvSpPr txBox="1">
            <a:spLocks/>
          </p:cNvSpPr>
          <p:nvPr/>
        </p:nvSpPr>
        <p:spPr bwMode="auto">
          <a:xfrm>
            <a:off x="755650" y="268289"/>
            <a:ext cx="7931150" cy="358775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378" eaLnBrk="1" hangingPunct="1"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虚属性</a:t>
            </a:r>
            <a:endParaRPr lang="zh-CN" altLang="en-US" sz="3000" i="1" dirty="0">
              <a:solidFill>
                <a:prstClr val="black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9436" name="组合 5">
            <a:extLst>
              <a:ext uri="{FF2B5EF4-FFF2-40B4-BE49-F238E27FC236}">
                <a16:creationId xmlns:a16="http://schemas.microsoft.com/office/drawing/2014/main" id="{15406FC6-A116-4A72-9E70-598F8B45E90A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0" name="五边形 49">
              <a:extLst>
                <a:ext uri="{FF2B5EF4-FFF2-40B4-BE49-F238E27FC236}">
                  <a16:creationId xmlns:a16="http://schemas.microsoft.com/office/drawing/2014/main" id="{BD320801-66AC-445C-9CFF-02ED97BDF64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59445" name="五边形 50">
              <a:extLst>
                <a:ext uri="{FF2B5EF4-FFF2-40B4-BE49-F238E27FC236}">
                  <a16:creationId xmlns:a16="http://schemas.microsoft.com/office/drawing/2014/main" id="{0FEE2A4A-3B16-4593-8E7E-E7FA65E7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59438" name="组合 6">
            <a:extLst>
              <a:ext uri="{FF2B5EF4-FFF2-40B4-BE49-F238E27FC236}">
                <a16:creationId xmlns:a16="http://schemas.microsoft.com/office/drawing/2014/main" id="{4F1E3A3C-ED26-4879-B124-19B2B28F2F97}"/>
              </a:ext>
            </a:extLst>
          </p:cNvPr>
          <p:cNvGrpSpPr>
            <a:grpSpLocks/>
          </p:cNvGrpSpPr>
          <p:nvPr/>
        </p:nvGrpSpPr>
        <p:grpSpPr bwMode="auto">
          <a:xfrm>
            <a:off x="376239" y="1737078"/>
            <a:ext cx="4484688" cy="2554545"/>
            <a:chOff x="146153" y="1542256"/>
            <a:chExt cx="4485280" cy="2554802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AD409DE-0755-48B0-BFC7-8969899EBBD6}"/>
                </a:ext>
              </a:extLst>
            </p:cNvPr>
            <p:cNvSpPr/>
            <p:nvPr/>
          </p:nvSpPr>
          <p:spPr bwMode="auto">
            <a:xfrm>
              <a:off x="146153" y="1542256"/>
              <a:ext cx="4485280" cy="25548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 eaLnBrk="1" hangingPunct="1">
                <a:spcBef>
                  <a:spcPct val="30000"/>
                </a:spcBef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产生式</a:t>
              </a:r>
              <a:r>
                <a:rPr lang="en-US" altLang="zh-CN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	</a:t>
              </a:r>
              <a:r>
                <a:rPr lang="zh-CN" altLang="en-US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defTabSz="914378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	print(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  <a:p>
              <a:pPr defTabSz="914378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	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914378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914378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914378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914378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(6)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(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914378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(7)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B92EEC5-BD4D-44FA-A81D-C423E9D70997}"/>
                </a:ext>
              </a:extLst>
            </p:cNvPr>
            <p:cNvCxnSpPr/>
            <p:nvPr/>
          </p:nvCxnSpPr>
          <p:spPr bwMode="auto">
            <a:xfrm>
              <a:off x="179495" y="1856613"/>
              <a:ext cx="4451938" cy="20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515284D-1FA5-480F-A8CE-44652D0132D0}"/>
                </a:ext>
              </a:extLst>
            </p:cNvPr>
            <p:cNvCxnSpPr/>
            <p:nvPr/>
          </p:nvCxnSpPr>
          <p:spPr bwMode="auto">
            <a:xfrm>
              <a:off x="1979958" y="1542256"/>
              <a:ext cx="0" cy="2554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440" name="Text Box 45">
            <a:extLst>
              <a:ext uri="{FF2B5EF4-FFF2-40B4-BE49-F238E27FC236}">
                <a16:creationId xmlns:a16="http://schemas.microsoft.com/office/drawing/2014/main" id="{23B62624-C39E-4BC3-8929-94F898696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62" y="1344628"/>
            <a:ext cx="1268412" cy="37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 eaLnBrk="1" hangingPunct="1">
              <a:spcBef>
                <a:spcPct val="20000"/>
              </a:spcBef>
            </a:pPr>
            <a:r>
              <a:rPr kumimoji="1"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6A4FCCD-306B-4D29-90D4-568921E4F709}"/>
              </a:ext>
            </a:extLst>
          </p:cNvPr>
          <p:cNvGrpSpPr/>
          <p:nvPr/>
        </p:nvGrpSpPr>
        <p:grpSpPr>
          <a:xfrm>
            <a:off x="4914901" y="-71062"/>
            <a:ext cx="3887787" cy="4807789"/>
            <a:chOff x="6553201" y="-94750"/>
            <a:chExt cx="5183716" cy="6410385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02540148-6408-42A3-8C1E-CFA0A2930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652" y="5810752"/>
              <a:ext cx="2128873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 eaLnBrk="1" hangingPunct="1"/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digit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=3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BAC62D17-769E-4FB4-BD30-39AEEB751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1" y="4858252"/>
              <a:ext cx="1367367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=3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Line 4">
              <a:extLst>
                <a:ext uri="{FF2B5EF4-FFF2-40B4-BE49-F238E27FC236}">
                  <a16:creationId xmlns:a16="http://schemas.microsoft.com/office/drawing/2014/main" id="{7D2DFE7F-518E-4283-BF60-6CCE2B321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2867" y="5471584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5">
              <a:extLst>
                <a:ext uri="{FF2B5EF4-FFF2-40B4-BE49-F238E27FC236}">
                  <a16:creationId xmlns:a16="http://schemas.microsoft.com/office/drawing/2014/main" id="{2B8781E9-1879-41BD-BCC7-D29723F31E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2867" y="4392084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429B9B18-30F9-41FE-BB95-2DAAD1D7D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284" y="3810500"/>
              <a:ext cx="1293283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 eaLnBrk="1" hangingPunct="1"/>
              <a:r>
                <a:rPr kumimoji="1" lang="en-US" altLang="zh-CN" sz="2000" i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=3</a:t>
              </a:r>
              <a:endPara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F8B194A6-96CF-4BD8-BD55-90EC3EA41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0401" y="4858252"/>
              <a:ext cx="2128873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 eaLnBrk="1" hangingPunct="1"/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digit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=5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ABB5B045-301D-40BC-9B9F-9E4146E57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72033" y="4392084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1680F637-CFE7-420F-A416-45DCAE63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7917" y="3810500"/>
              <a:ext cx="1295400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=5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DDB12F2C-8EAB-4A4F-9077-733A2F0B2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2667501"/>
              <a:ext cx="2209800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=15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D7F6B5EC-BEB5-4286-AD41-384D7945A5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5284" y="3302001"/>
              <a:ext cx="990600" cy="571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55ABEEED-DE47-40D4-B77C-F8A10E7AC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6467" y="3310467"/>
              <a:ext cx="935567" cy="5037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Text Box 13">
              <a:extLst>
                <a:ext uri="{FF2B5EF4-FFF2-40B4-BE49-F238E27FC236}">
                  <a16:creationId xmlns:a16="http://schemas.microsoft.com/office/drawing/2014/main" id="{23E57666-7070-423B-9820-59DE4BAC0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2534" y="3886200"/>
              <a:ext cx="359833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02BA49A5-8A03-4C11-9B9A-C1BF67988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6467" y="3310467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15">
              <a:extLst>
                <a:ext uri="{FF2B5EF4-FFF2-40B4-BE49-F238E27FC236}">
                  <a16:creationId xmlns:a16="http://schemas.microsoft.com/office/drawing/2014/main" id="{51B230CC-9F72-4E4E-A51D-F202DBDA3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78800" y="2275417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Text Box 17">
              <a:extLst>
                <a:ext uri="{FF2B5EF4-FFF2-40B4-BE49-F238E27FC236}">
                  <a16:creationId xmlns:a16="http://schemas.microsoft.com/office/drawing/2014/main" id="{27431FEC-ED51-4BF3-8F2E-5B9A89C21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5968" y="1714501"/>
              <a:ext cx="457200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2" name="Rectangle 18">
              <a:extLst>
                <a:ext uri="{FF2B5EF4-FFF2-40B4-BE49-F238E27FC236}">
                  <a16:creationId xmlns:a16="http://schemas.microsoft.com/office/drawing/2014/main" id="{BF959C99-6A28-419E-9CC9-E4B000933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7917" y="3810500"/>
              <a:ext cx="2159000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 eaLnBrk="1" hangingPunct="1"/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digit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=4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F1F81778-8DA2-4F69-920E-DD9D1FD28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55300" y="3310467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02E17F79-0F21-408F-A3CD-7B63349A1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7168" y="2667501"/>
              <a:ext cx="1562100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=4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82C50BBA-60BD-4B0F-A232-9661BFD01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9568" y="1715001"/>
              <a:ext cx="1250951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=4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Line 22">
              <a:extLst>
                <a:ext uri="{FF2B5EF4-FFF2-40B4-BE49-F238E27FC236}">
                  <a16:creationId xmlns:a16="http://schemas.microsoft.com/office/drawing/2014/main" id="{A0227CD6-65B6-4AA1-9D7F-73FCEF1F94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55300" y="21590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37F790B8-8DDE-4C1E-9D07-737649FC5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3668" y="719109"/>
              <a:ext cx="1786467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=19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24">
              <a:extLst>
                <a:ext uri="{FF2B5EF4-FFF2-40B4-BE49-F238E27FC236}">
                  <a16:creationId xmlns:a16="http://schemas.microsoft.com/office/drawing/2014/main" id="{4AEDD980-9235-4B8D-AEBE-FD7CA68D7D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36467" y="1293284"/>
              <a:ext cx="1151467" cy="440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25">
              <a:extLst>
                <a:ext uri="{FF2B5EF4-FFF2-40B4-BE49-F238E27FC236}">
                  <a16:creationId xmlns:a16="http://schemas.microsoft.com/office/drawing/2014/main" id="{E1D1FD81-DACF-4B6D-8768-3EB52E3B1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59900" y="1293284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5D1D42E4-5E56-48E8-94FE-4004BD9B3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59901" y="1293284"/>
              <a:ext cx="1316567" cy="3788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55F6526D-6A24-4D61-8050-68377C8E4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5668" y="-94750"/>
              <a:ext cx="1676400" cy="504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Line 28">
              <a:extLst>
                <a:ext uri="{FF2B5EF4-FFF2-40B4-BE49-F238E27FC236}">
                  <a16:creationId xmlns:a16="http://schemas.microsoft.com/office/drawing/2014/main" id="{F047349D-89C2-48AA-BBBF-EA86DD871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53651" y="429685"/>
              <a:ext cx="575733" cy="215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Text Box 29">
              <a:extLst>
                <a:ext uri="{FF2B5EF4-FFF2-40B4-BE49-F238E27FC236}">
                  <a16:creationId xmlns:a16="http://schemas.microsoft.com/office/drawing/2014/main" id="{1B7CD515-263F-49E2-93CD-E0F844344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1352" y="717551"/>
              <a:ext cx="457200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2997B65-3047-42E9-98D1-9426C9E1E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21851" y="429685"/>
              <a:ext cx="431800" cy="215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18B17AC4-615E-4A2D-A771-8DC28C64E5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1467" y="5471584"/>
              <a:ext cx="0" cy="3810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Line 32">
              <a:extLst>
                <a:ext uri="{FF2B5EF4-FFF2-40B4-BE49-F238E27FC236}">
                  <a16:creationId xmlns:a16="http://schemas.microsoft.com/office/drawing/2014/main" id="{20C515C3-C123-44B1-9BF6-B7AA1E353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1467" y="4392084"/>
              <a:ext cx="0" cy="4572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33">
              <a:extLst>
                <a:ext uri="{FF2B5EF4-FFF2-40B4-BE49-F238E27FC236}">
                  <a16:creationId xmlns:a16="http://schemas.microsoft.com/office/drawing/2014/main" id="{07E6588B-8005-4266-957B-FE9C31E2A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13851" y="4392084"/>
              <a:ext cx="0" cy="4572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Line 34">
              <a:extLst>
                <a:ext uri="{FF2B5EF4-FFF2-40B4-BE49-F238E27FC236}">
                  <a16:creationId xmlns:a16="http://schemas.microsoft.com/office/drawing/2014/main" id="{671F4BCA-547F-4EF5-96D1-2507F4BEB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74417" y="3325285"/>
              <a:ext cx="838200" cy="484716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EA1F241E-547D-4667-B20D-BD57235A2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52368" y="3310467"/>
              <a:ext cx="791633" cy="43391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36">
              <a:extLst>
                <a:ext uri="{FF2B5EF4-FFF2-40B4-BE49-F238E27FC236}">
                  <a16:creationId xmlns:a16="http://schemas.microsoft.com/office/drawing/2014/main" id="{5D82802A-7288-4CAF-996E-7C8624F57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29084" y="2275417"/>
              <a:ext cx="0" cy="3810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37">
              <a:extLst>
                <a:ext uri="{FF2B5EF4-FFF2-40B4-BE49-F238E27FC236}">
                  <a16:creationId xmlns:a16="http://schemas.microsoft.com/office/drawing/2014/main" id="{4B9E1D89-DE0A-4251-840C-8DE5472C0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01351" y="3382433"/>
              <a:ext cx="0" cy="3810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38">
              <a:extLst>
                <a:ext uri="{FF2B5EF4-FFF2-40B4-BE49-F238E27FC236}">
                  <a16:creationId xmlns:a16="http://schemas.microsoft.com/office/drawing/2014/main" id="{1965DABD-AC16-4E7C-B5C2-5A124DA33F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01351" y="2230967"/>
              <a:ext cx="0" cy="4572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39">
              <a:extLst>
                <a:ext uri="{FF2B5EF4-FFF2-40B4-BE49-F238E27FC236}">
                  <a16:creationId xmlns:a16="http://schemas.microsoft.com/office/drawing/2014/main" id="{6B5027C4-8354-4217-81AC-3A1C8D01F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92534" y="1293284"/>
              <a:ext cx="935567" cy="3810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40">
              <a:extLst>
                <a:ext uri="{FF2B5EF4-FFF2-40B4-BE49-F238E27FC236}">
                  <a16:creationId xmlns:a16="http://schemas.microsoft.com/office/drawing/2014/main" id="{9D5F1BAC-15C4-4F16-85E1-1883D0C3E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21851" y="1223433"/>
              <a:ext cx="1153583" cy="366184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Line 41">
              <a:extLst>
                <a:ext uri="{FF2B5EF4-FFF2-40B4-BE49-F238E27FC236}">
                  <a16:creationId xmlns:a16="http://schemas.microsoft.com/office/drawing/2014/main" id="{15895D11-65F1-4732-B1A0-27B8AF10E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7933" y="357717"/>
              <a:ext cx="577851" cy="23706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B605498B-CDD1-4F07-8B60-940EABBE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0168" y="1715001"/>
              <a:ext cx="1748367" cy="504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=15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CE877FC4-5D15-4439-8920-28B129310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4" y="4358040"/>
            <a:ext cx="45720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 eaLnBrk="1" hangingPunct="1">
              <a:lnSpc>
                <a:spcPts val="2100"/>
              </a:lnSpc>
              <a:spcBef>
                <a:spcPct val="20000"/>
              </a:spcBef>
            </a:pPr>
            <a:r>
              <a:rPr kumimoji="1" lang="zh-CN" altLang="en-US" sz="20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  <a:p>
            <a:pPr defTabSz="914378" eaLnBrk="1" hangingPunct="1">
              <a:lnSpc>
                <a:spcPts val="2100"/>
              </a:lnSpc>
              <a:spcBef>
                <a:spcPct val="2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3*5+4n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0BBA3EA-3D49-4BD1-97C9-CB4BE91F21E0}"/>
              </a:ext>
            </a:extLst>
          </p:cNvPr>
          <p:cNvSpPr txBox="1"/>
          <p:nvPr/>
        </p:nvSpPr>
        <p:spPr>
          <a:xfrm>
            <a:off x="359443" y="919098"/>
            <a:ext cx="10477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8" name="标题 2">
            <a:extLst>
              <a:ext uri="{FF2B5EF4-FFF2-40B4-BE49-F238E27FC236}">
                <a16:creationId xmlns:a16="http://schemas.microsoft.com/office/drawing/2014/main" id="{361E97C3-E89B-4743-A47B-0B977BEB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defTabSz="914378" eaLnBrk="1" hangingPunct="1"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虚属性</a:t>
            </a:r>
            <a:endParaRPr lang="zh-CN" altLang="en-US" sz="3000" i="1" dirty="0">
              <a:solidFill>
                <a:prstClr val="black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47" name="Text Box 45">
            <a:extLst>
              <a:ext uri="{FF2B5EF4-FFF2-40B4-BE49-F238E27FC236}">
                <a16:creationId xmlns:a16="http://schemas.microsoft.com/office/drawing/2014/main" id="{086A669D-A634-4E71-800A-ECCB0E92D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81" y="1433168"/>
            <a:ext cx="1268412" cy="37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 eaLnBrk="1" hangingPunct="1">
              <a:spcBef>
                <a:spcPct val="20000"/>
              </a:spcBef>
            </a:pPr>
            <a:r>
              <a:rPr kumimoji="1"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pSp>
        <p:nvGrpSpPr>
          <p:cNvPr id="61448" name="组合 2">
            <a:extLst>
              <a:ext uri="{FF2B5EF4-FFF2-40B4-BE49-F238E27FC236}">
                <a16:creationId xmlns:a16="http://schemas.microsoft.com/office/drawing/2014/main" id="{F0248385-2A92-4FF3-9308-55FED576EF2D}"/>
              </a:ext>
            </a:extLst>
          </p:cNvPr>
          <p:cNvGrpSpPr>
            <a:grpSpLocks/>
          </p:cNvGrpSpPr>
          <p:nvPr/>
        </p:nvGrpSpPr>
        <p:grpSpPr bwMode="auto">
          <a:xfrm>
            <a:off x="445181" y="1827753"/>
            <a:ext cx="4573587" cy="2524891"/>
            <a:chOff x="285750" y="1211262"/>
            <a:chExt cx="4598988" cy="2525658"/>
          </a:xfrm>
        </p:grpSpPr>
        <p:sp>
          <p:nvSpPr>
            <p:cNvPr id="57346" name="Rectangle 6">
              <a:extLst>
                <a:ext uri="{FF2B5EF4-FFF2-40B4-BE49-F238E27FC236}">
                  <a16:creationId xmlns:a16="http://schemas.microsoft.com/office/drawing/2014/main" id="{7AE678AC-8B13-4D87-9693-76144CFC5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" y="1211262"/>
              <a:ext cx="4598988" cy="25256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defTabSz="914378"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1200" b="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   </a:t>
              </a:r>
              <a:r>
                <a:rPr kumimoji="1" lang="zh-CN" altLang="en-US" sz="20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defTabSz="914378"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 L	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</a:p>
            <a:p>
              <a:pPr defTabSz="914378"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int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	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int</a:t>
              </a:r>
              <a:endParaRPr kumimoji="1"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914378"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real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real</a:t>
              </a:r>
            </a:p>
            <a:p>
              <a:pPr defTabSz="914378"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 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id   	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 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</a:p>
            <a:p>
              <a:pPr defTabSz="914378"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	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addtype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zh-CN" sz="2000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id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lexeme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</a:p>
            <a:p>
              <a:pPr defTabSz="914378"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(5)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id       	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addtype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zh-CN" sz="2000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id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lexeme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61452" name="Line 7">
              <a:extLst>
                <a:ext uri="{FF2B5EF4-FFF2-40B4-BE49-F238E27FC236}">
                  <a16:creationId xmlns:a16="http://schemas.microsoft.com/office/drawing/2014/main" id="{9BABEEBD-F3A4-4B8E-A456-023E2D58A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13" y="1522413"/>
              <a:ext cx="4581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61453" name="直接连接符 4">
              <a:extLst>
                <a:ext uri="{FF2B5EF4-FFF2-40B4-BE49-F238E27FC236}">
                  <a16:creationId xmlns:a16="http://schemas.microsoft.com/office/drawing/2014/main" id="{4501875C-ACD2-44CA-AE81-D6CCE5DD57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86261" y="1211262"/>
              <a:ext cx="0" cy="25248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ADFFED8-A3DE-45B4-830A-985580536B64}"/>
              </a:ext>
            </a:extLst>
          </p:cNvPr>
          <p:cNvCxnSpPr/>
          <p:nvPr/>
        </p:nvCxnSpPr>
        <p:spPr>
          <a:xfrm>
            <a:off x="867455" y="1859504"/>
            <a:ext cx="0" cy="2509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5757B6A-8B49-469F-978E-9DEF8D3D9E7C}"/>
              </a:ext>
            </a:extLst>
          </p:cNvPr>
          <p:cNvSpPr txBox="1"/>
          <p:nvPr/>
        </p:nvSpPr>
        <p:spPr>
          <a:xfrm>
            <a:off x="359443" y="919098"/>
            <a:ext cx="10477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C36CA5-7028-488C-9D02-3787FF1AA6DC}"/>
              </a:ext>
            </a:extLst>
          </p:cNvPr>
          <p:cNvSpPr/>
          <p:nvPr/>
        </p:nvSpPr>
        <p:spPr>
          <a:xfrm>
            <a:off x="2235747" y="3594419"/>
            <a:ext cx="2783020" cy="3597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="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4828EF-EF91-4668-B9A7-4B37AEAD9ED1}"/>
              </a:ext>
            </a:extLst>
          </p:cNvPr>
          <p:cNvSpPr/>
          <p:nvPr/>
        </p:nvSpPr>
        <p:spPr>
          <a:xfrm>
            <a:off x="2240319" y="4001327"/>
            <a:ext cx="2783020" cy="3597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="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51" name="矩形 76">
            <a:extLst>
              <a:ext uri="{FF2B5EF4-FFF2-40B4-BE49-F238E27FC236}">
                <a16:creationId xmlns:a16="http://schemas.microsoft.com/office/drawing/2014/main" id="{0DABE8F4-6757-49C8-9FF8-9E8D54E5B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29" y="4449880"/>
            <a:ext cx="2378075" cy="61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 eaLnBrk="1" hangingPunct="1">
              <a:lnSpc>
                <a:spcPts val="1800"/>
              </a:lnSpc>
              <a:spcBef>
                <a:spcPct val="20000"/>
              </a:spcBef>
            </a:pPr>
            <a:r>
              <a:rPr kumimoji="1" lang="zh-CN" altLang="en-US" sz="20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  <a:p>
            <a:pPr defTabSz="914378" eaLnBrk="1" hangingPunct="1">
              <a:lnSpc>
                <a:spcPts val="1800"/>
              </a:lnSpc>
              <a:spcBef>
                <a:spcPct val="20000"/>
              </a:spcBef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endParaRPr kumimoji="1" lang="en-US" altLang="zh-CN" sz="2000" i="1" baseline="-25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450DA6-3410-4001-9C16-AC8CA20538BB}"/>
              </a:ext>
            </a:extLst>
          </p:cNvPr>
          <p:cNvGrpSpPr/>
          <p:nvPr/>
        </p:nvGrpSpPr>
        <p:grpSpPr>
          <a:xfrm>
            <a:off x="5333956" y="1683883"/>
            <a:ext cx="3233867" cy="2518177"/>
            <a:chOff x="7111941" y="2245177"/>
            <a:chExt cx="4311822" cy="3357569"/>
          </a:xfrm>
        </p:grpSpPr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9C8818E4-567B-4A7C-8B7C-49677A236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7913" y="3022636"/>
              <a:ext cx="593725" cy="3786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lIns="50625" tIns="26325" rIns="50625" bIns="26325" anchor="ctr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500" b="0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itchFamily="18" charset="0"/>
                  <a:ea typeface="华文楷体" panose="02010600040101010101" pitchFamily="2" charset="-122"/>
                </a:rPr>
                <a:t>type</a:t>
              </a:r>
            </a:p>
          </p:txBody>
        </p:sp>
        <p:sp>
          <p:nvSpPr>
            <p:cNvPr id="53" name="Rectangle 55">
              <a:extLst>
                <a:ext uri="{FF2B5EF4-FFF2-40B4-BE49-F238E27FC236}">
                  <a16:creationId xmlns:a16="http://schemas.microsoft.com/office/drawing/2014/main" id="{118B1104-5EB8-4190-A6FF-9954C5877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6735" y="3001204"/>
              <a:ext cx="510491" cy="3786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square" lIns="50625" tIns="26325" rIns="50625" bIns="26325" anchor="ctr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500" b="0" i="1" dirty="0" err="1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itchFamily="18" charset="0"/>
                  <a:ea typeface="华文楷体" panose="02010600040101010101" pitchFamily="2" charset="-122"/>
                </a:rPr>
                <a:t>inh</a:t>
              </a:r>
              <a:endParaRPr kumimoji="1" lang="en-US" altLang="zh-CN" sz="1500" b="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F706B062-8760-40D0-83D3-F05E89EE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0984" y="3674304"/>
              <a:ext cx="546067" cy="3786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square" lIns="50625" tIns="26325" rIns="50625" bIns="26325" anchor="ctr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500" b="0" i="1" dirty="0" err="1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itchFamily="18" charset="0"/>
                  <a:ea typeface="华文楷体" panose="02010600040101010101" pitchFamily="2" charset="-122"/>
                </a:rPr>
                <a:t>inh</a:t>
              </a:r>
              <a:endParaRPr kumimoji="1" lang="en-US" altLang="zh-CN" sz="1500" b="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55" name="Rectangle 57">
              <a:extLst>
                <a:ext uri="{FF2B5EF4-FFF2-40B4-BE49-F238E27FC236}">
                  <a16:creationId xmlns:a16="http://schemas.microsoft.com/office/drawing/2014/main" id="{031DC8B7-A259-47D9-B3E8-4C3BABB98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1941" y="4437891"/>
              <a:ext cx="617709" cy="3786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square" lIns="50625" tIns="26325" rIns="50625" bIns="26325" anchor="ctr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500" b="0" i="1" dirty="0" err="1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itchFamily="18" charset="0"/>
                  <a:ea typeface="华文楷体" panose="02010600040101010101" pitchFamily="2" charset="-122"/>
                </a:rPr>
                <a:t>inh</a:t>
              </a:r>
              <a:endParaRPr kumimoji="1" lang="en-US" altLang="zh-CN" sz="1500" b="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37CA2769-BDE9-4D40-9F19-6A7318D93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1275" y="2946854"/>
              <a:ext cx="1133475" cy="106363"/>
            </a:xfrm>
            <a:custGeom>
              <a:avLst/>
              <a:gdLst>
                <a:gd name="T0" fmla="*/ 0 w 453"/>
                <a:gd name="T1" fmla="*/ 2147483646 h 136"/>
                <a:gd name="T2" fmla="*/ 2147483646 w 453"/>
                <a:gd name="T3" fmla="*/ 0 h 136"/>
                <a:gd name="T4" fmla="*/ 2147483646 w 453"/>
                <a:gd name="T5" fmla="*/ 2147483646 h 136"/>
                <a:gd name="T6" fmla="*/ 0 60000 65536"/>
                <a:gd name="T7" fmla="*/ 0 60000 65536"/>
                <a:gd name="T8" fmla="*/ 0 60000 65536"/>
                <a:gd name="T9" fmla="*/ 0 w 453"/>
                <a:gd name="T10" fmla="*/ 0 h 136"/>
                <a:gd name="T11" fmla="*/ 453 w 453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36">
                  <a:moveTo>
                    <a:pt x="0" y="136"/>
                  </a:moveTo>
                  <a:cubicBezTo>
                    <a:pt x="53" y="68"/>
                    <a:pt x="106" y="0"/>
                    <a:pt x="181" y="0"/>
                  </a:cubicBezTo>
                  <a:cubicBezTo>
                    <a:pt x="256" y="0"/>
                    <a:pt x="354" y="68"/>
                    <a:pt x="453" y="136"/>
                  </a:cubicBezTo>
                </a:path>
              </a:pathLst>
            </a:cu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57" name="Line 61">
              <a:extLst>
                <a:ext uri="{FF2B5EF4-FFF2-40B4-BE49-F238E27FC236}">
                  <a16:creationId xmlns:a16="http://schemas.microsoft.com/office/drawing/2014/main" id="{196F4220-AC9D-40B6-B5FF-7B8B4062C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91638" y="3351667"/>
              <a:ext cx="914400" cy="396875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58" name="Freeform 62">
              <a:extLst>
                <a:ext uri="{FF2B5EF4-FFF2-40B4-BE49-F238E27FC236}">
                  <a16:creationId xmlns:a16="http://schemas.microsoft.com/office/drawing/2014/main" id="{7C10CECD-B28B-45B7-BD14-EA1AD94F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0963" y="3272292"/>
              <a:ext cx="323850" cy="115887"/>
            </a:xfrm>
            <a:custGeom>
              <a:avLst/>
              <a:gdLst>
                <a:gd name="T0" fmla="*/ 0 w 273"/>
                <a:gd name="T1" fmla="*/ 2147483646 h 97"/>
                <a:gd name="T2" fmla="*/ 2147483646 w 273"/>
                <a:gd name="T3" fmla="*/ 2147483646 h 97"/>
                <a:gd name="T4" fmla="*/ 2147483646 w 273"/>
                <a:gd name="T5" fmla="*/ 0 h 97"/>
                <a:gd name="T6" fmla="*/ 0 60000 65536"/>
                <a:gd name="T7" fmla="*/ 0 60000 65536"/>
                <a:gd name="T8" fmla="*/ 0 60000 65536"/>
                <a:gd name="T9" fmla="*/ 0 w 273"/>
                <a:gd name="T10" fmla="*/ 0 h 97"/>
                <a:gd name="T11" fmla="*/ 273 w 27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97">
                  <a:moveTo>
                    <a:pt x="0" y="45"/>
                  </a:moveTo>
                  <a:cubicBezTo>
                    <a:pt x="46" y="71"/>
                    <a:pt x="92" y="97"/>
                    <a:pt x="137" y="90"/>
                  </a:cubicBezTo>
                  <a:cubicBezTo>
                    <a:pt x="182" y="83"/>
                    <a:pt x="227" y="41"/>
                    <a:pt x="273" y="0"/>
                  </a:cubicBezTo>
                </a:path>
              </a:pathLst>
            </a:cu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59" name="Line 63">
              <a:extLst>
                <a:ext uri="{FF2B5EF4-FFF2-40B4-BE49-F238E27FC236}">
                  <a16:creationId xmlns:a16="http://schemas.microsoft.com/office/drawing/2014/main" id="{D6CD41F0-DAEE-422B-8542-4666C03D6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09263" y="3326267"/>
              <a:ext cx="1003300" cy="419100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60" name="Rectangle 65">
              <a:extLst>
                <a:ext uri="{FF2B5EF4-FFF2-40B4-BE49-F238E27FC236}">
                  <a16:creationId xmlns:a16="http://schemas.microsoft.com/office/drawing/2014/main" id="{956E31AC-5ECE-4B5E-AA91-22E8D6037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3638" y="3723517"/>
              <a:ext cx="1000125" cy="378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lIns="50625" tIns="26325" rIns="50625" bIns="26325" anchor="ctr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500" b="0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itchFamily="18" charset="0"/>
                  <a:ea typeface="华文楷体" panose="02010600040101010101" pitchFamily="2" charset="-122"/>
                </a:rPr>
                <a:t>lexeme</a:t>
              </a:r>
            </a:p>
          </p:txBody>
        </p:sp>
        <p:sp>
          <p:nvSpPr>
            <p:cNvPr id="61" name="Line 66">
              <a:extLst>
                <a:ext uri="{FF2B5EF4-FFF2-40B4-BE49-F238E27FC236}">
                  <a16:creationId xmlns:a16="http://schemas.microsoft.com/office/drawing/2014/main" id="{CCC7DAD8-C199-43FA-9BBC-D1DDBC8A4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82013" y="3991429"/>
              <a:ext cx="830262" cy="414338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62" name="Rectangle 69">
              <a:extLst>
                <a:ext uri="{FF2B5EF4-FFF2-40B4-BE49-F238E27FC236}">
                  <a16:creationId xmlns:a16="http://schemas.microsoft.com/office/drawing/2014/main" id="{772ED208-BCCC-4532-8996-424E54B4F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5750" y="4456147"/>
              <a:ext cx="949325" cy="3786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lIns="50625" tIns="26325" rIns="50625" bIns="26325" anchor="ctr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500" b="0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itchFamily="18" charset="0"/>
                  <a:ea typeface="华文楷体" panose="02010600040101010101" pitchFamily="2" charset="-122"/>
                </a:rPr>
                <a:t>lexeme</a:t>
              </a:r>
            </a:p>
          </p:txBody>
        </p:sp>
        <p:sp>
          <p:nvSpPr>
            <p:cNvPr id="63" name="Line 67">
              <a:extLst>
                <a:ext uri="{FF2B5EF4-FFF2-40B4-BE49-F238E27FC236}">
                  <a16:creationId xmlns:a16="http://schemas.microsoft.com/office/drawing/2014/main" id="{0B45A661-01E2-484D-88F0-E6AA5B4EC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05975" y="4024767"/>
              <a:ext cx="955675" cy="412750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64" name="Freeform 72">
              <a:extLst>
                <a:ext uri="{FF2B5EF4-FFF2-40B4-BE49-F238E27FC236}">
                  <a16:creationId xmlns:a16="http://schemas.microsoft.com/office/drawing/2014/main" id="{FDDE4801-409A-4605-B171-629DFEB57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9100" y="3973967"/>
              <a:ext cx="325438" cy="115887"/>
            </a:xfrm>
            <a:custGeom>
              <a:avLst/>
              <a:gdLst>
                <a:gd name="T0" fmla="*/ 0 w 273"/>
                <a:gd name="T1" fmla="*/ 2147483646 h 97"/>
                <a:gd name="T2" fmla="*/ 2147483646 w 273"/>
                <a:gd name="T3" fmla="*/ 2147483646 h 97"/>
                <a:gd name="T4" fmla="*/ 2147483646 w 273"/>
                <a:gd name="T5" fmla="*/ 0 h 97"/>
                <a:gd name="T6" fmla="*/ 0 60000 65536"/>
                <a:gd name="T7" fmla="*/ 0 60000 65536"/>
                <a:gd name="T8" fmla="*/ 0 60000 65536"/>
                <a:gd name="T9" fmla="*/ 0 w 273"/>
                <a:gd name="T10" fmla="*/ 0 h 97"/>
                <a:gd name="T11" fmla="*/ 273 w 27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97">
                  <a:moveTo>
                    <a:pt x="0" y="45"/>
                  </a:moveTo>
                  <a:cubicBezTo>
                    <a:pt x="46" y="71"/>
                    <a:pt x="92" y="97"/>
                    <a:pt x="137" y="90"/>
                  </a:cubicBezTo>
                  <a:cubicBezTo>
                    <a:pt x="182" y="83"/>
                    <a:pt x="227" y="41"/>
                    <a:pt x="273" y="0"/>
                  </a:cubicBezTo>
                </a:path>
              </a:pathLst>
            </a:cu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65" name="Freeform 82">
              <a:extLst>
                <a:ext uri="{FF2B5EF4-FFF2-40B4-BE49-F238E27FC236}">
                  <a16:creationId xmlns:a16="http://schemas.microsoft.com/office/drawing/2014/main" id="{47CE6987-DB45-4C0E-85DA-784AA8B23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9963" y="4761367"/>
              <a:ext cx="325437" cy="115887"/>
            </a:xfrm>
            <a:custGeom>
              <a:avLst/>
              <a:gdLst>
                <a:gd name="T0" fmla="*/ 0 w 273"/>
                <a:gd name="T1" fmla="*/ 2147483646 h 97"/>
                <a:gd name="T2" fmla="*/ 2147483646 w 273"/>
                <a:gd name="T3" fmla="*/ 2147483646 h 97"/>
                <a:gd name="T4" fmla="*/ 2147483646 w 273"/>
                <a:gd name="T5" fmla="*/ 0 h 97"/>
                <a:gd name="T6" fmla="*/ 0 60000 65536"/>
                <a:gd name="T7" fmla="*/ 0 60000 65536"/>
                <a:gd name="T8" fmla="*/ 0 60000 65536"/>
                <a:gd name="T9" fmla="*/ 0 w 273"/>
                <a:gd name="T10" fmla="*/ 0 h 97"/>
                <a:gd name="T11" fmla="*/ 273 w 27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97">
                  <a:moveTo>
                    <a:pt x="0" y="45"/>
                  </a:moveTo>
                  <a:cubicBezTo>
                    <a:pt x="46" y="71"/>
                    <a:pt x="92" y="97"/>
                    <a:pt x="137" y="90"/>
                  </a:cubicBezTo>
                  <a:cubicBezTo>
                    <a:pt x="182" y="83"/>
                    <a:pt x="227" y="41"/>
                    <a:pt x="273" y="0"/>
                  </a:cubicBezTo>
                </a:path>
              </a:pathLst>
            </a:cu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66" name="Rectangle 83">
              <a:extLst>
                <a:ext uri="{FF2B5EF4-FFF2-40B4-BE49-F238E27FC236}">
                  <a16:creationId xmlns:a16="http://schemas.microsoft.com/office/drawing/2014/main" id="{D0DB1BFE-2736-4449-8220-23389882B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0638" y="5223703"/>
              <a:ext cx="912812" cy="3786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lIns="50625" tIns="26325" rIns="50625" bIns="26325" anchor="ctr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500" b="0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itchFamily="18" charset="0"/>
                  <a:ea typeface="华文楷体" panose="02010600040101010101" pitchFamily="2" charset="-122"/>
                </a:rPr>
                <a:t>lexeme</a:t>
              </a:r>
            </a:p>
          </p:txBody>
        </p:sp>
        <p:sp>
          <p:nvSpPr>
            <p:cNvPr id="67" name="Line 84">
              <a:extLst>
                <a:ext uri="{FF2B5EF4-FFF2-40B4-BE49-F238E27FC236}">
                  <a16:creationId xmlns:a16="http://schemas.microsoft.com/office/drawing/2014/main" id="{2B80B10D-45E2-46B8-96D2-0AB85D3F4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1763" y="4839154"/>
              <a:ext cx="0" cy="323850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68" name="Line 42">
              <a:extLst>
                <a:ext uri="{FF2B5EF4-FFF2-40B4-BE49-F238E27FC236}">
                  <a16:creationId xmlns:a16="http://schemas.microsoft.com/office/drawing/2014/main" id="{A0E43259-D926-4E6A-8985-F95E4D09A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55075" y="3354842"/>
              <a:ext cx="0" cy="247650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grpSp>
          <p:nvGrpSpPr>
            <p:cNvPr id="69" name="组合 74">
              <a:extLst>
                <a:ext uri="{FF2B5EF4-FFF2-40B4-BE49-F238E27FC236}">
                  <a16:creationId xmlns:a16="http://schemas.microsoft.com/office/drawing/2014/main" id="{D8B685AD-CCB1-428C-83D7-C05F786D4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23263" y="2245177"/>
              <a:ext cx="3201987" cy="3357569"/>
              <a:chOff x="5072066" y="857236"/>
              <a:chExt cx="3201591" cy="3357592"/>
            </a:xfrm>
          </p:grpSpPr>
          <p:sp>
            <p:nvSpPr>
              <p:cNvPr id="70" name="Text Box 16">
                <a:extLst>
                  <a:ext uri="{FF2B5EF4-FFF2-40B4-BE49-F238E27FC236}">
                    <a16:creationId xmlns:a16="http://schemas.microsoft.com/office/drawing/2014/main" id="{C85EA259-1BB1-4DEF-9A19-B8B579A8A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9453" y="2352665"/>
                <a:ext cx="342900" cy="378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ct val="50000"/>
                  </a:spcBef>
                  <a:spcAft>
                    <a:spcPts val="0"/>
                  </a:spcAft>
                </a:pPr>
                <a:r>
                  <a:rPr kumimoji="1" lang="zh-CN" altLang="en-US" sz="150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，</a:t>
                </a:r>
              </a:p>
            </p:txBody>
          </p:sp>
          <p:sp>
            <p:nvSpPr>
              <p:cNvPr id="71" name="Rectangle 20">
                <a:extLst>
                  <a:ext uri="{FF2B5EF4-FFF2-40B4-BE49-F238E27FC236}">
                    <a16:creationId xmlns:a16="http://schemas.microsoft.com/office/drawing/2014/main" id="{2718C9D8-8B83-4A17-848D-F1699ABC8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3113" y="2324088"/>
                <a:ext cx="540544" cy="378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1" lang="en-US" altLang="zh-CN" sz="150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id</a:t>
                </a: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B92BD4FA-C077-4BAD-B98D-C226599EA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1107" y="1621582"/>
                <a:ext cx="432197" cy="378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1" lang="en-US" altLang="zh-CN" sz="1500" i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450C8187-6984-4F19-9B7C-F99606422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3707" y="2013336"/>
                <a:ext cx="0" cy="342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F56A769A-9691-46F1-A17B-992CDBB88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37801" y="2013336"/>
                <a:ext cx="827484" cy="3107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sp>
            <p:nvSpPr>
              <p:cNvPr id="75" name="Rectangle 26">
                <a:extLst>
                  <a:ext uri="{FF2B5EF4-FFF2-40B4-BE49-F238E27FC236}">
                    <a16:creationId xmlns:a16="http://schemas.microsoft.com/office/drawing/2014/main" id="{7ABF0D1D-EA54-4169-AFB5-96A1C015E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0760" y="857236"/>
                <a:ext cx="432197" cy="378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1" lang="en-US" altLang="zh-CN" sz="1500" i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76" name="Text Box 28">
                <a:extLst>
                  <a:ext uri="{FF2B5EF4-FFF2-40B4-BE49-F238E27FC236}">
                    <a16:creationId xmlns:a16="http://schemas.microsoft.com/office/drawing/2014/main" id="{AA69F997-9BC1-4773-BDA4-3F47BC2D67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3510" y="1621621"/>
                <a:ext cx="342900" cy="378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ct val="50000"/>
                  </a:spcBef>
                  <a:spcAft>
                    <a:spcPts val="0"/>
                  </a:spcAft>
                </a:pPr>
                <a:r>
                  <a:rPr kumimoji="1" lang="en-US" altLang="zh-CN" sz="1500" i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77" name="Line 29">
                <a:extLst>
                  <a:ext uri="{FF2B5EF4-FFF2-40B4-BE49-F238E27FC236}">
                    <a16:creationId xmlns:a16="http://schemas.microsoft.com/office/drawing/2014/main" id="{5B370601-4207-464F-AE8A-FB5C9F7D9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1856" y="1214428"/>
                <a:ext cx="913218" cy="4345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sp>
            <p:nvSpPr>
              <p:cNvPr id="78" name="Rectangle 43">
                <a:extLst>
                  <a:ext uri="{FF2B5EF4-FFF2-40B4-BE49-F238E27FC236}">
                    <a16:creationId xmlns:a16="http://schemas.microsoft.com/office/drawing/2014/main" id="{8C98DF1E-14EE-4671-826A-93248DC4C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4326" y="2285996"/>
                <a:ext cx="540544" cy="378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1" lang="en-US" altLang="zh-CN" sz="1500" i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79" name="Text Box 46">
                <a:extLst>
                  <a:ext uri="{FF2B5EF4-FFF2-40B4-BE49-F238E27FC236}">
                    <a16:creationId xmlns:a16="http://schemas.microsoft.com/office/drawing/2014/main" id="{528BA7F8-6A9E-4C67-9BC9-EE4DCA9CA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1482" y="3055133"/>
                <a:ext cx="342900" cy="378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ct val="50000"/>
                  </a:spcBef>
                  <a:spcAft>
                    <a:spcPts val="0"/>
                  </a:spcAft>
                </a:pPr>
                <a:r>
                  <a:rPr kumimoji="1" lang="zh-CN" altLang="en-US" sz="150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，</a:t>
                </a:r>
              </a:p>
            </p:txBody>
          </p:sp>
          <p:sp>
            <p:nvSpPr>
              <p:cNvPr id="80" name="Rectangle 47">
                <a:extLst>
                  <a:ext uri="{FF2B5EF4-FFF2-40B4-BE49-F238E27FC236}">
                    <a16:creationId xmlns:a16="http://schemas.microsoft.com/office/drawing/2014/main" id="{00EF0147-4B17-40AC-A057-0F1E2B5F2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6332" y="3051559"/>
                <a:ext cx="540544" cy="378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1" lang="en-US" altLang="zh-CN" sz="150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id</a:t>
                </a:r>
              </a:p>
            </p:txBody>
          </p:sp>
          <p:sp>
            <p:nvSpPr>
              <p:cNvPr id="81" name="Line 49">
                <a:extLst>
                  <a:ext uri="{FF2B5EF4-FFF2-40B4-BE49-F238E27FC236}">
                    <a16:creationId xmlns:a16="http://schemas.microsoft.com/office/drawing/2014/main" id="{4D9B0361-BCD3-4599-8397-30BE1B4D8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828" y="2689611"/>
                <a:ext cx="0" cy="342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sp>
            <p:nvSpPr>
              <p:cNvPr id="82" name="Line 50">
                <a:extLst>
                  <a:ext uri="{FF2B5EF4-FFF2-40B4-BE49-F238E27FC236}">
                    <a16:creationId xmlns:a16="http://schemas.microsoft.com/office/drawing/2014/main" id="{69AA71A1-9DB3-4A21-812C-F53845B84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828" y="2689611"/>
                <a:ext cx="809625" cy="342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sp>
            <p:nvSpPr>
              <p:cNvPr id="83" name="Rectangle 51">
                <a:extLst>
                  <a:ext uri="{FF2B5EF4-FFF2-40B4-BE49-F238E27FC236}">
                    <a16:creationId xmlns:a16="http://schemas.microsoft.com/office/drawing/2014/main" id="{2D12AEFB-B7F6-4451-8E7A-478CF7D4F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0420" y="3057512"/>
                <a:ext cx="540544" cy="378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1" lang="en-US" altLang="zh-CN" sz="1500" i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84" name="Text Box 52">
                <a:extLst>
                  <a:ext uri="{FF2B5EF4-FFF2-40B4-BE49-F238E27FC236}">
                    <a16:creationId xmlns:a16="http://schemas.microsoft.com/office/drawing/2014/main" id="{BDDA4A1F-BBFE-4F26-8C72-3A9BC34D93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8766" y="3836163"/>
                <a:ext cx="504825" cy="378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ct val="50000"/>
                  </a:spcBef>
                  <a:spcAft>
                    <a:spcPts val="0"/>
                  </a:spcAft>
                </a:pPr>
                <a:r>
                  <a:rPr kumimoji="1" lang="en-US" altLang="zh-CN" sz="150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id</a:t>
                </a:r>
              </a:p>
            </p:txBody>
          </p:sp>
          <p:sp>
            <p:nvSpPr>
              <p:cNvPr id="85" name="Line 53">
                <a:extLst>
                  <a:ext uri="{FF2B5EF4-FFF2-40B4-BE49-F238E27FC236}">
                    <a16:creationId xmlns:a16="http://schemas.microsoft.com/office/drawing/2014/main" id="{D813DC40-968E-42DB-B5E0-4A6E58F8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0691" y="3514734"/>
                <a:ext cx="0" cy="342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sp>
            <p:nvSpPr>
              <p:cNvPr id="86" name="Line 23">
                <a:extLst>
                  <a:ext uri="{FF2B5EF4-FFF2-40B4-BE49-F238E27FC236}">
                    <a16:creationId xmlns:a16="http://schemas.microsoft.com/office/drawing/2014/main" id="{BFEDA708-6970-4A55-93E5-F53388B22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82945" y="2013336"/>
                <a:ext cx="788194" cy="3393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sp>
            <p:nvSpPr>
              <p:cNvPr id="87" name="Line 48">
                <a:extLst>
                  <a:ext uri="{FF2B5EF4-FFF2-40B4-BE49-F238E27FC236}">
                    <a16:creationId xmlns:a16="http://schemas.microsoft.com/office/drawing/2014/main" id="{DDDDE3AB-75F8-4723-92A1-77DB03923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79259" y="2689611"/>
                <a:ext cx="719138" cy="3679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Text Box 70">
                <a:extLst>
                  <a:ext uri="{FF2B5EF4-FFF2-40B4-BE49-F238E27FC236}">
                    <a16:creationId xmlns:a16="http://schemas.microsoft.com/office/drawing/2014/main" id="{17C47CD5-9F15-4E1A-A4AA-0EDD4E81E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2066" y="2193088"/>
                <a:ext cx="611981" cy="378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ct val="50000"/>
                  </a:spcBef>
                  <a:spcAft>
                    <a:spcPts val="0"/>
                  </a:spcAft>
                </a:pPr>
                <a:r>
                  <a:rPr kumimoji="1" lang="en-US" altLang="zh-CN" sz="150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real</a:t>
                </a:r>
              </a:p>
            </p:txBody>
          </p:sp>
          <p:sp>
            <p:nvSpPr>
              <p:cNvPr id="89" name="Line 71">
                <a:extLst>
                  <a:ext uri="{FF2B5EF4-FFF2-40B4-BE49-F238E27FC236}">
                    <a16:creationId xmlns:a16="http://schemas.microsoft.com/office/drawing/2014/main" id="{430EFA09-7991-4DDD-BA2A-767AAA3B0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5195" y="2000246"/>
                <a:ext cx="1190" cy="2476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sp>
            <p:nvSpPr>
              <p:cNvPr id="90" name="Line 27">
                <a:extLst>
                  <a:ext uri="{FF2B5EF4-FFF2-40B4-BE49-F238E27FC236}">
                    <a16:creationId xmlns:a16="http://schemas.microsoft.com/office/drawing/2014/main" id="{48E846BF-DBAC-449F-B906-B4F682AD1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15074" y="1214427"/>
                <a:ext cx="871530" cy="4345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6259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5.1 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语法制导定义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SDD</a:t>
            </a: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5.2 S-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属性定义与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</a:t>
            </a:r>
          </a:p>
          <a:p>
            <a:pPr>
              <a:lnSpc>
                <a:spcPts val="4000"/>
              </a:lnSpc>
            </a:pPr>
            <a:r>
              <a:rPr lang="en-US" altLang="zh-CN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5.3 </a:t>
            </a:r>
            <a:r>
              <a:rPr lang="zh-CN" altLang="en-US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语法制导翻译方案</a:t>
            </a:r>
            <a:r>
              <a:rPr lang="en-US" altLang="zh-CN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SDT</a:t>
            </a: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5.4 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属性定义的自顶向下翻译</a:t>
            </a: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5.5 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属性定义的自底向上翻译 </a:t>
            </a:r>
          </a:p>
        </p:txBody>
      </p:sp>
      <p:pic>
        <p:nvPicPr>
          <p:cNvPr id="96260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01613" y="2160588"/>
            <a:ext cx="1274762" cy="771525"/>
          </a:xfrm>
        </p:spPr>
        <p:txBody>
          <a:bodyPr/>
          <a:lstStyle/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sz="500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语法制导翻译方案</a:t>
            </a:r>
            <a:r>
              <a:rPr kumimoji="1"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  <a:endParaRPr kumimoji="1" lang="zh-CN" altLang="en-US" sz="3000" i="1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1938" y="2532063"/>
            <a:ext cx="4278312" cy="2416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6353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66763" indent="-363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39825" indent="-303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5224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94786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377381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4090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799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L.inh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 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</a:p>
          <a:p>
            <a:pPr marL="0" lvl="1" indent="0"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</a:t>
            </a:r>
          </a:p>
          <a:p>
            <a:pPr marL="0" lvl="1" indent="0"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real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real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marL="0" lvl="1" indent="0"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.inh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L.inh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id</a:t>
            </a:r>
          </a:p>
          <a:p>
            <a:pPr marL="0" lvl="1" indent="0"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…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785813"/>
            <a:ext cx="8486775" cy="11430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72654" indent="-272654">
              <a:lnSpc>
                <a:spcPts val="4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语法制导翻译方案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SDT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)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是在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产生式右部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中嵌入了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程序片段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称为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语义动作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的</a:t>
            </a:r>
            <a:r>
              <a:rPr kumimoji="1" lang="en-US" altLang="zh-CN" sz="2800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CFG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2DFB26B1-9964-4245-9E25-0B1821A64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38" y="785814"/>
            <a:ext cx="8715375" cy="3225800"/>
          </a:xfrm>
        </p:spPr>
        <p:txBody>
          <a:bodyPr/>
          <a:lstStyle/>
          <a:p>
            <a:pPr marL="575057" lvl="1" indent="-272648" eaLnBrk="1" hangingPunct="1">
              <a:lnSpc>
                <a:spcPts val="3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1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lang="zh-CN" altLang="en-US" sz="2100" b="1" dirty="0">
                <a:solidFill>
                  <a:schemeClr val="tx1"/>
                </a:solidFill>
                <a:cs typeface="Times New Roman" pitchFamily="18" charset="0"/>
              </a:rPr>
              <a:t>定义了各属性的计算</a:t>
            </a:r>
            <a:r>
              <a:rPr lang="zh-CN" altLang="en-US" sz="2100" b="1" dirty="0">
                <a:solidFill>
                  <a:srgbClr val="0000FF"/>
                </a:solidFill>
                <a:cs typeface="Times New Roman" pitchFamily="18" charset="0"/>
              </a:rPr>
              <a:t>方法</a:t>
            </a:r>
            <a:r>
              <a:rPr lang="zh-CN" altLang="en-US" sz="2100" b="1" dirty="0">
                <a:solidFill>
                  <a:schemeClr val="tx1"/>
                </a:solidFill>
                <a:cs typeface="Times New Roman" pitchFamily="18" charset="0"/>
              </a:rPr>
              <a:t>（计算</a:t>
            </a:r>
            <a:r>
              <a:rPr lang="zh-CN" altLang="en-US" sz="2100" b="1" dirty="0">
                <a:solidFill>
                  <a:srgbClr val="0000FF"/>
                </a:solidFill>
                <a:cs typeface="Times New Roman" pitchFamily="18" charset="0"/>
              </a:rPr>
              <a:t>规则</a:t>
            </a:r>
            <a:r>
              <a:rPr lang="zh-CN" altLang="en-US" sz="2100" b="1" dirty="0">
                <a:solidFill>
                  <a:schemeClr val="tx1"/>
                </a:solidFill>
                <a:cs typeface="Times New Roman" pitchFamily="18" charset="0"/>
              </a:rPr>
              <a:t>）</a:t>
            </a:r>
            <a:endParaRPr lang="en-US" altLang="zh-CN" sz="21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575057" lvl="1" indent="-272648" eaLnBrk="1" hangingPunct="1">
              <a:lnSpc>
                <a:spcPts val="3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100" b="1" i="1" dirty="0">
                <a:solidFill>
                  <a:schemeClr val="tx1"/>
                </a:solidFill>
                <a:cs typeface="Times New Roman" pitchFamily="18" charset="0"/>
              </a:rPr>
              <a:t>SDT</a:t>
            </a:r>
            <a:r>
              <a:rPr lang="zh-CN" altLang="en-US" sz="2100" b="1" dirty="0">
                <a:solidFill>
                  <a:schemeClr val="tx1"/>
                </a:solidFill>
                <a:cs typeface="Times New Roman" pitchFamily="18" charset="0"/>
              </a:rPr>
              <a:t>进一步明确了各属性的计算</a:t>
            </a:r>
            <a:r>
              <a:rPr lang="zh-CN" altLang="en-US" sz="2100" b="1" dirty="0">
                <a:solidFill>
                  <a:srgbClr val="0000FF"/>
                </a:solidFill>
                <a:cs typeface="Times New Roman" pitchFamily="18" charset="0"/>
              </a:rPr>
              <a:t>时机</a:t>
            </a:r>
            <a:r>
              <a:rPr lang="zh-CN" altLang="en-US" sz="2100" b="1" dirty="0">
                <a:solidFill>
                  <a:schemeClr val="tx1"/>
                </a:solidFill>
                <a:cs typeface="Times New Roman" pitchFamily="18" charset="0"/>
              </a:rPr>
              <a:t>（计算</a:t>
            </a:r>
            <a:r>
              <a:rPr lang="zh-CN" altLang="en-US" sz="2100" b="1" dirty="0">
                <a:solidFill>
                  <a:srgbClr val="0000FF"/>
                </a:solidFill>
                <a:cs typeface="Times New Roman" pitchFamily="18" charset="0"/>
              </a:rPr>
              <a:t>顺序</a:t>
            </a:r>
            <a:r>
              <a:rPr lang="zh-CN" altLang="en-US" sz="2100" b="1" dirty="0">
                <a:solidFill>
                  <a:schemeClr val="tx1"/>
                </a:solidFill>
                <a:cs typeface="Times New Roman" pitchFamily="18" charset="0"/>
              </a:rPr>
              <a:t>）</a:t>
            </a:r>
            <a:endParaRPr lang="en-US" altLang="zh-CN" sz="21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575057" lvl="1" indent="-272648" eaLnBrk="1" hangingPunct="1">
              <a:lnSpc>
                <a:spcPts val="3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225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SDT</a:t>
            </a:r>
            <a:r>
              <a:rPr lang="zh-CN" altLang="en-US" sz="3000" spc="225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可以看作是</a:t>
            </a:r>
            <a:r>
              <a:rPr lang="en-US" altLang="zh-CN" sz="3000" spc="225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SDD</a:t>
            </a:r>
            <a:r>
              <a:rPr lang="zh-CN" altLang="en-US" sz="3000" spc="225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的具体实施方案</a:t>
            </a:r>
            <a:endParaRPr kumimoji="1"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081CDB-3A02-44AE-9CC5-399AE009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535" y="3123180"/>
            <a:ext cx="4890221" cy="14282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257175" indent="-257175" defTabSz="685800" eaLnBrk="1" fontAlgn="auto" hangingPunct="1">
              <a:spcAft>
                <a:spcPts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500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1500" dirty="0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57175" indent="-257175" defTabSz="685800" eaLnBrk="1" fontAlgn="auto" hangingPunct="1">
              <a:spcAft>
                <a:spcPts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 *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500" i="1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.inh 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.inh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5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T΄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500" i="1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257175" indent="-257175" defTabSz="685800" eaLnBrk="1" fontAlgn="auto" hangingPunct="1">
              <a:spcAft>
                <a:spcPts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T΄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inh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257175" indent="-257175" defTabSz="685800" eaLnBrk="1" fontAlgn="auto" hangingPunct="1">
              <a:spcAft>
                <a:spcPts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500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500" dirty="0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F41EF59-58D9-4B54-8232-70A1290A151F}"/>
              </a:ext>
            </a:extLst>
          </p:cNvPr>
          <p:cNvGrpSpPr/>
          <p:nvPr/>
        </p:nvGrpSpPr>
        <p:grpSpPr>
          <a:xfrm>
            <a:off x="228380" y="2558465"/>
            <a:ext cx="3668213" cy="2452435"/>
            <a:chOff x="214315" y="1211263"/>
            <a:chExt cx="2603115" cy="245243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A16724-AE35-4FC2-AAFD-1315FA3E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5" y="1211263"/>
              <a:ext cx="2603115" cy="245243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 lIns="67500" tIns="35100" rIns="67500" bIns="35100">
              <a:spAutoFit/>
            </a:bodyPr>
            <a:lstStyle/>
            <a:p>
              <a:pPr defTabSz="914378" eaLnBrk="1" hangingPunct="1">
                <a:lnSpc>
                  <a:spcPts val="1875"/>
                </a:lnSpc>
                <a:spcBef>
                  <a:spcPct val="50000"/>
                </a:spcBef>
                <a:defRPr/>
              </a:pPr>
              <a:r>
                <a:rPr kumimoji="1" lang="en-US" altLang="zh-CN" sz="1500" b="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</a:t>
              </a:r>
              <a:r>
                <a:rPr kumimoji="1" lang="zh-CN" altLang="en-US" sz="15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defTabSz="914378" eaLnBrk="1" hangingPunct="1">
                <a:lnSpc>
                  <a:spcPts val="1875"/>
                </a:lnSpc>
                <a:spcBef>
                  <a:spcPct val="50000"/>
                </a:spcBef>
                <a:defRPr/>
              </a:pPr>
              <a:r>
                <a:rPr kumimoji="1" lang="en-US" altLang="zh-CN" sz="15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15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15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914378" eaLnBrk="1" hangingPunct="1">
                <a:lnSpc>
                  <a:spcPts val="1875"/>
                </a:lnSpc>
                <a:spcBef>
                  <a:spcPct val="50000"/>
                </a:spcBef>
                <a:defRPr/>
              </a:pPr>
              <a:r>
                <a:rPr kumimoji="1" lang="en-US" altLang="zh-CN" sz="15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   </a:t>
              </a:r>
              <a:r>
                <a:rPr kumimoji="1"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endParaRPr kumimoji="1" lang="en-US" altLang="zh-CN" sz="15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457189" indent="-457189" defTabSz="914378" eaLnBrk="1" hangingPunct="1">
                <a:lnSpc>
                  <a:spcPts val="1875"/>
                </a:lnSpc>
                <a:spcBef>
                  <a:spcPct val="50000"/>
                </a:spcBef>
                <a:defRPr/>
              </a:pPr>
              <a:r>
                <a:rPr kumimoji="1" lang="en-US" altLang="zh-CN" sz="15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1500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1500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15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× </a:t>
              </a:r>
              <a:r>
                <a:rPr kumimoji="1"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15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457189" indent="-457189" defTabSz="914378" eaLnBrk="1" hangingPunct="1">
                <a:lnSpc>
                  <a:spcPts val="1875"/>
                </a:lnSpc>
                <a:spcBef>
                  <a:spcPct val="50000"/>
                </a:spcBef>
                <a:defRPr/>
              </a:pPr>
              <a:r>
                <a:rPr kumimoji="1" lang="en-US" altLang="zh-CN" sz="15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   </a:t>
              </a:r>
              <a:r>
                <a:rPr kumimoji="1"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1500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15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914378" eaLnBrk="1" hangingPunct="1">
                <a:lnSpc>
                  <a:spcPts val="1875"/>
                </a:lnSpc>
                <a:spcBef>
                  <a:spcPct val="50000"/>
                </a:spcBef>
                <a:defRPr/>
              </a:pPr>
              <a:r>
                <a:rPr kumimoji="1" lang="en-US" altLang="zh-CN" sz="15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</a:t>
              </a:r>
              <a:r>
                <a:rPr kumimoji="1"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15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defTabSz="914378" eaLnBrk="1" hangingPunct="1">
                <a:lnSpc>
                  <a:spcPts val="1875"/>
                </a:lnSpc>
                <a:spcBef>
                  <a:spcPct val="50000"/>
                </a:spcBef>
                <a:defRPr/>
              </a:pPr>
              <a:r>
                <a:rPr kumimoji="1" lang="en-US" altLang="zh-CN" sz="15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   </a:t>
              </a:r>
              <a:r>
                <a:rPr kumimoji="1"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lang="en-US" altLang="zh-CN" sz="1500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15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7329533C-BB3A-439F-A35D-136A197B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19346"/>
              <a:ext cx="258565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F3C4E89E-10BE-4ECE-8F49-DAD4978449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2544" y="1211263"/>
              <a:ext cx="0" cy="243076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" name="直接连接符 4">
              <a:extLst>
                <a:ext uri="{FF2B5EF4-FFF2-40B4-BE49-F238E27FC236}">
                  <a16:creationId xmlns:a16="http://schemas.microsoft.com/office/drawing/2014/main" id="{575390E4-5E9C-41A4-A441-568ACB3FD8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76742" y="1211263"/>
              <a:ext cx="0" cy="243076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6028D3A-E8ED-4A74-981C-86B827ACBCDE}"/>
              </a:ext>
            </a:extLst>
          </p:cNvPr>
          <p:cNvSpPr/>
          <p:nvPr/>
        </p:nvSpPr>
        <p:spPr>
          <a:xfrm>
            <a:off x="1424830" y="2231950"/>
            <a:ext cx="770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SDD</a:t>
            </a:r>
            <a:endParaRPr lang="zh-CN" altLang="en-US" sz="1050" b="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DCF0E6-E77A-4F52-A42A-D1504B44B89E}"/>
              </a:ext>
            </a:extLst>
          </p:cNvPr>
          <p:cNvSpPr/>
          <p:nvPr/>
        </p:nvSpPr>
        <p:spPr>
          <a:xfrm>
            <a:off x="6041020" y="2776931"/>
            <a:ext cx="835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zh-CN" altLang="en-US" sz="1050" b="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590778-D010-45C7-AB27-C8BB2316E42D}"/>
              </a:ext>
            </a:extLst>
          </p:cNvPr>
          <p:cNvSpPr/>
          <p:nvPr/>
        </p:nvSpPr>
        <p:spPr>
          <a:xfrm>
            <a:off x="6498645" y="8112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Candara"/>
                <a:ea typeface="华文楷体" panose="02010600040101010101" pitchFamily="2" charset="-122"/>
              </a:rPr>
              <a:t>怎么算？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7AC808-235A-4A02-984F-68F36D413990}"/>
              </a:ext>
            </a:extLst>
          </p:cNvPr>
          <p:cNvSpPr/>
          <p:nvPr/>
        </p:nvSpPr>
        <p:spPr>
          <a:xfrm>
            <a:off x="6496525" y="1279446"/>
            <a:ext cx="2190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Candara"/>
                <a:ea typeface="华文楷体" panose="02010600040101010101" pitchFamily="2" charset="-122"/>
              </a:rPr>
              <a:t>怎么算？</a:t>
            </a:r>
            <a:r>
              <a:rPr lang="en-US" altLang="zh-CN" dirty="0">
                <a:solidFill>
                  <a:srgbClr val="FF0000"/>
                </a:solidFill>
                <a:latin typeface="Candara"/>
                <a:ea typeface="华文楷体" panose="02010600040101010101" pitchFamily="2" charset="-122"/>
              </a:rPr>
              <a:t>+ </a:t>
            </a:r>
            <a:r>
              <a:rPr lang="zh-CN" altLang="en-US" dirty="0">
                <a:solidFill>
                  <a:srgbClr val="FF0000"/>
                </a:solidFill>
                <a:latin typeface="Candara"/>
                <a:ea typeface="华文楷体" panose="02010600040101010101" pitchFamily="2" charset="-122"/>
              </a:rPr>
              <a:t>何时算？</a:t>
            </a:r>
          </a:p>
        </p:txBody>
      </p:sp>
      <p:sp>
        <p:nvSpPr>
          <p:cNvPr id="11" name="标注: 弯曲线形(无边框) 10">
            <a:extLst>
              <a:ext uri="{FF2B5EF4-FFF2-40B4-BE49-F238E27FC236}">
                <a16:creationId xmlns:a16="http://schemas.microsoft.com/office/drawing/2014/main" id="{F8027AE9-A0E5-4362-AFB3-542E814D1296}"/>
              </a:ext>
            </a:extLst>
          </p:cNvPr>
          <p:cNvSpPr/>
          <p:nvPr/>
        </p:nvSpPr>
        <p:spPr>
          <a:xfrm>
            <a:off x="6642387" y="1900598"/>
            <a:ext cx="1999280" cy="421335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2870"/>
              <a:gd name="adj6" fmla="val -31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50" dirty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无循环依赖</a:t>
            </a:r>
            <a:r>
              <a:rPr lang="en-US" altLang="zh-CN" sz="1350" dirty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SDD</a:t>
            </a:r>
            <a:r>
              <a:rPr lang="zh-CN" altLang="en-US" sz="1350" dirty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350" dirty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</a:p>
        </p:txBody>
      </p:sp>
    </p:spTree>
    <p:extLst>
      <p:ext uri="{BB962C8B-B14F-4D97-AF65-F5344CB8AC3E}">
        <p14:creationId xmlns:p14="http://schemas.microsoft.com/office/powerpoint/2010/main" val="312897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19" grpId="0"/>
      <p:bldP spid="3" grpId="0"/>
      <p:bldP spid="14" grpId="0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22262" y="958850"/>
            <a:ext cx="8821738" cy="3225800"/>
          </a:xfrm>
        </p:spPr>
        <p:txBody>
          <a:bodyPr/>
          <a:lstStyle/>
          <a:p>
            <a:pPr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本节主要关注如何使用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来实现两类重要的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，因为在这两种情况下，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可在语法分析过程中实现</a:t>
            </a:r>
            <a:endParaRPr lang="en-US" altLang="zh-CN" sz="28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基本文法可以使用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分析技术，且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属性的</a:t>
            </a:r>
          </a:p>
          <a:p>
            <a:pPr lvl="1"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基本文法可以使用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LL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分析技术，且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属性的</a:t>
            </a:r>
          </a:p>
          <a:p>
            <a:pPr marL="0" indent="0">
              <a:lnSpc>
                <a:spcPts val="38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endParaRPr lang="en-US" altLang="zh-CN" sz="28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  <a:defRPr/>
            </a:pPr>
            <a:endParaRPr kumimoji="1" lang="en-US" altLang="zh-CN" sz="1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endParaRPr kumimoji="1" lang="en-US" altLang="zh-CN" sz="50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两类重要</a:t>
            </a:r>
            <a:r>
              <a:rPr kumimoji="1"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SDD</a:t>
            </a:r>
            <a:r>
              <a:rPr kumimoji="1"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  <a:r>
              <a:rPr kumimoji="1"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endParaRPr kumimoji="1" lang="zh-CN" altLang="en-US" sz="3000" i="1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9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28625" y="857250"/>
            <a:ext cx="8429625" cy="3225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将一个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S-SDD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转换为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的方法：将每个语义动作都放在产生式的最后</a:t>
            </a:r>
            <a:endParaRPr lang="en-US" altLang="zh-CN" sz="2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4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①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S-SDD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转换为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697538" y="2386013"/>
            <a:ext cx="1303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25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indent="0">
              <a:spcBef>
                <a:spcPct val="20000"/>
              </a:spcBef>
              <a:buSzPct val="10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SDT</a:t>
            </a:r>
          </a:p>
        </p:txBody>
      </p:sp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357188" y="2511425"/>
            <a:ext cx="4232275" cy="2338388"/>
            <a:chOff x="1376363" y="3787775"/>
            <a:chExt cx="4232275" cy="2338388"/>
          </a:xfrm>
        </p:grpSpPr>
        <p:sp>
          <p:nvSpPr>
            <p:cNvPr id="9" name="矩形 8"/>
            <p:cNvSpPr/>
            <p:nvPr/>
          </p:nvSpPr>
          <p:spPr>
            <a:xfrm>
              <a:off x="1376363" y="3787775"/>
              <a:ext cx="4232275" cy="23082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defRPr/>
              </a:pPr>
              <a:r>
                <a:rPr lang="zh-CN" altLang="en-US" b="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lang="en-US" altLang="zh-CN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	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	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	E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(6)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(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(7)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lang="en-US" altLang="zh-CN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376363" y="4075113"/>
              <a:ext cx="42322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978150" y="3787775"/>
              <a:ext cx="0" cy="2338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4725988" y="2784475"/>
            <a:ext cx="4032250" cy="2030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L</a:t>
            </a: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E</a:t>
            </a:r>
            <a:r>
              <a:rPr kumimoji="1"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i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(3)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i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(4)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i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(5)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i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(6)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(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)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i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(7)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digit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digit</a:t>
            </a: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lexval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412875" y="2136775"/>
            <a:ext cx="155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25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indent="0">
              <a:spcBef>
                <a:spcPct val="20000"/>
              </a:spcBef>
              <a:buSzPct val="10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S-SDD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258763" y="846138"/>
            <a:ext cx="8428037" cy="3225800"/>
          </a:xfrm>
        </p:spPr>
        <p:txBody>
          <a:bodyPr/>
          <a:lstStyle/>
          <a:p>
            <a:pPr>
              <a:lnSpc>
                <a:spcPts val="33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如果一个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S-SDD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的基本文法可以使用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分析技术，那么它的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可以在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语法分析过程中实现</a:t>
            </a:r>
            <a:endParaRPr lang="en-US" altLang="zh-CN" sz="2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600" b="1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en-US" altLang="zh-CN" sz="26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属性定义的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SDT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实现</a:t>
            </a:r>
            <a:endParaRPr lang="zh-CN" altLang="en-US" sz="3000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07950" y="2100263"/>
            <a:ext cx="3527425" cy="2462212"/>
            <a:chOff x="107504" y="2288346"/>
            <a:chExt cx="3528393" cy="2463418"/>
          </a:xfrm>
        </p:grpSpPr>
        <p:grpSp>
          <p:nvGrpSpPr>
            <p:cNvPr id="104457" name="组合 3"/>
            <p:cNvGrpSpPr>
              <a:grpSpLocks/>
            </p:cNvGrpSpPr>
            <p:nvPr/>
          </p:nvGrpSpPr>
          <p:grpSpPr bwMode="auto">
            <a:xfrm>
              <a:off x="107504" y="2628106"/>
              <a:ext cx="3528393" cy="2123658"/>
              <a:chOff x="1376363" y="3787775"/>
              <a:chExt cx="3528393" cy="212365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376363" y="3787906"/>
                <a:ext cx="3528393" cy="212352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defRPr/>
                </a:pPr>
                <a:r>
                  <a:rPr lang="zh-CN" altLang="en-US" b="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产生式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  	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语义规则</a:t>
                </a:r>
                <a:endParaRPr lang="en-US" altLang="zh-CN" sz="16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(1)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       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</a:t>
                </a:r>
                <a:endPara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(2)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1" lang="en-US" altLang="zh-CN" sz="16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+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   E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E</a:t>
                </a:r>
                <a:r>
                  <a:rPr kumimoji="1" lang="en-US" altLang="zh-CN" sz="16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+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</a:t>
                </a: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(3)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</a:t>
                </a: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(4)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kumimoji="1" lang="en-US" altLang="zh-CN" sz="16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*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kumimoji="1" lang="en-US" altLang="zh-CN" sz="16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×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</a:t>
                </a: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(5)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</a:t>
                </a: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(6)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(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)     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</a:t>
                </a: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(7)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digit    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kumimoji="1"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digit</a:t>
                </a:r>
                <a:r>
                  <a:rPr lang="en-US" altLang="zh-CN" sz="1600" dirty="0" err="1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lexval</a:t>
                </a:r>
                <a:endPara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1376363" y="4075384"/>
                <a:ext cx="3528393" cy="158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2745164" y="3787906"/>
                <a:ext cx="0" cy="21235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 7"/>
            <p:cNvSpPr/>
            <p:nvPr/>
          </p:nvSpPr>
          <p:spPr>
            <a:xfrm>
              <a:off x="683925" y="2288346"/>
              <a:ext cx="1559353" cy="4002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27062" lvl="2" indent="0">
                <a:spcBef>
                  <a:spcPct val="20000"/>
                </a:spcBef>
                <a:buSzPct val="100000"/>
                <a:defRPr/>
              </a:pPr>
              <a:r>
                <a:rPr lang="en-US" altLang="zh-CN" sz="2000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S-SDD</a:t>
              </a:r>
            </a:p>
          </p:txBody>
        </p:sp>
      </p:grpSp>
      <p:grpSp>
        <p:nvGrpSpPr>
          <p:cNvPr id="9" name="组合 13"/>
          <p:cNvGrpSpPr>
            <a:grpSpLocks/>
          </p:cNvGrpSpPr>
          <p:nvPr/>
        </p:nvGrpSpPr>
        <p:grpSpPr bwMode="auto">
          <a:xfrm>
            <a:off x="3797300" y="1506538"/>
            <a:ext cx="5303838" cy="3625850"/>
            <a:chOff x="271244" y="1749769"/>
            <a:chExt cx="6344963" cy="5108231"/>
          </a:xfrm>
        </p:grpSpPr>
        <p:pic>
          <p:nvPicPr>
            <p:cNvPr id="10445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44" y="2134623"/>
              <a:ext cx="6269118" cy="4723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56" name="矩形 15"/>
            <p:cNvSpPr>
              <a:spLocks noChangeArrowheads="1"/>
            </p:cNvSpPr>
            <p:nvPr/>
          </p:nvSpPr>
          <p:spPr bwMode="auto">
            <a:xfrm>
              <a:off x="5029883" y="1749769"/>
              <a:ext cx="1586324" cy="737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SLR</a:t>
              </a:r>
              <a:r>
                <a:rPr lang="zh-CN" altLang="en-US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自动机</a:t>
              </a:r>
              <a:endParaRPr lang="zh-CN" altLang="en-US" sz="28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1438" y="4619625"/>
            <a:ext cx="4030662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en-US" sz="2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发生时执行相应的语义动作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430213" y="928688"/>
            <a:ext cx="8356600" cy="3225800"/>
          </a:xfrm>
        </p:spPr>
        <p:txBody>
          <a:bodyPr lIns="69056" tIns="34529" rIns="69056" bIns="34529"/>
          <a:lstStyle/>
          <a:p>
            <a:pPr marL="272654" indent="-272654" eaLnBrk="1" hangingPunct="1">
              <a:lnSpc>
                <a:spcPts val="42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3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将</a:t>
            </a:r>
            <a:r>
              <a:rPr kumimoji="1" lang="zh-CN" alt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语义规则</a:t>
            </a:r>
            <a:r>
              <a:rPr kumimoji="1" lang="zh-CN" altLang="en-US" sz="3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同</a:t>
            </a:r>
            <a:r>
              <a:rPr kumimoji="1" lang="zh-CN" alt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语法规则</a:t>
            </a:r>
            <a:r>
              <a:rPr kumimoji="1" lang="zh-CN" altLang="en-US" sz="3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（产生式）联系起来要涉及两个概念</a:t>
            </a:r>
            <a:endParaRPr kumimoji="1" lang="en-US" altLang="zh-CN" sz="30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575866" lvl="1" indent="-272654" eaLnBrk="1" hangingPunct="1">
              <a:lnSpc>
                <a:spcPts val="42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语法制导定义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Syntax-Directed Definitions, SDD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575866" lvl="1" indent="-272654" eaLnBrk="1" hangingPunct="1">
              <a:lnSpc>
                <a:spcPts val="42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语法制导翻译方案 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Syntax-Directed Translation Scheme , SDT 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272654" indent="-272654" eaLnBrk="1" hangingPunct="1">
              <a:lnSpc>
                <a:spcPts val="4200"/>
              </a:lnSpc>
              <a:buClrTx/>
              <a:buFont typeface="Wingdings" pitchFamily="2" charset="2"/>
              <a:buChar char="Ø"/>
              <a:defRPr/>
            </a:pPr>
            <a:endParaRPr lang="zh-CN" altLang="en-US" sz="30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272654" indent="-272654" eaLnBrk="1" hangingPunct="1">
              <a:defRPr/>
            </a:pPr>
            <a:endParaRPr lang="zh-CN" altLang="en-US" sz="30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两个概念</a:t>
            </a:r>
            <a:endParaRPr lang="zh-CN" altLang="en-US" sz="250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CB2503B-F555-4885-BF61-F54C6285E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1" y="706438"/>
            <a:ext cx="5002213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 eaLnBrk="1" hangingPunct="1">
              <a:defRPr/>
            </a:pPr>
            <a:endParaRPr lang="zh-CN" altLang="en-US" sz="33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98DB7B0-78AC-4039-9FAC-3D9CFB31B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6" y="785813"/>
            <a:ext cx="8715374" cy="374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000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57168" indent="-257168" defTabSz="914378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为每个栈记录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增加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属性值字段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，存放文法符号的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综合属性值</a:t>
            </a:r>
            <a:endParaRPr kumimoji="1"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43" lvl="1" indent="-257168" defTabSz="914378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kumimoji="1"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23F105-67CF-401E-B2F4-2A571BA95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语法分析器的扩展</a:t>
            </a:r>
            <a:endParaRPr kumimoji="1"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CF94CF03-876E-4B15-ADE5-AD2DD4F1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36618"/>
              </p:ext>
            </p:extLst>
          </p:nvPr>
        </p:nvGraphicFramePr>
        <p:xfrm>
          <a:off x="755650" y="2355726"/>
          <a:ext cx="5225143" cy="96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837">
                  <a:extLst>
                    <a:ext uri="{9D8B030D-6E8A-4147-A177-3AD203B41FA5}">
                      <a16:colId xmlns:a16="http://schemas.microsoft.com/office/drawing/2014/main" val="2028845823"/>
                    </a:ext>
                  </a:extLst>
                </a:gridCol>
                <a:gridCol w="701878">
                  <a:extLst>
                    <a:ext uri="{9D8B030D-6E8A-4147-A177-3AD203B41FA5}">
                      <a16:colId xmlns:a16="http://schemas.microsoft.com/office/drawing/2014/main" val="175142123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925155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1345812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24383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93092887"/>
                    </a:ext>
                  </a:extLst>
                </a:gridCol>
              </a:tblGrid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Value</a:t>
                      </a:r>
                      <a:endParaRPr kumimoji="1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X.x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Y.y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Z.z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5546"/>
                  </a:ext>
                </a:extLst>
              </a:tr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symbol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244112"/>
                  </a:ext>
                </a:extLst>
              </a:tr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state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06671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504F8AAA-6A5A-4551-9C16-E69172E742B3}"/>
              </a:ext>
            </a:extLst>
          </p:cNvPr>
          <p:cNvGrpSpPr/>
          <p:nvPr/>
        </p:nvGrpSpPr>
        <p:grpSpPr>
          <a:xfrm>
            <a:off x="5318614" y="3402898"/>
            <a:ext cx="490588" cy="580574"/>
            <a:chOff x="3706221" y="963397"/>
            <a:chExt cx="654117" cy="77409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8D6A916-D558-4E1D-950D-F478EBEB9C81}"/>
                </a:ext>
              </a:extLst>
            </p:cNvPr>
            <p:cNvSpPr txBox="1"/>
            <p:nvPr/>
          </p:nvSpPr>
          <p:spPr>
            <a:xfrm>
              <a:off x="3706221" y="1306608"/>
              <a:ext cx="65411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top</a:t>
              </a:r>
              <a:endParaRPr lang="zh-CN" altLang="en-US" sz="1050" b="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B79B527-12E4-43DB-B263-1D5D8F704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1535" y="963397"/>
              <a:ext cx="0" cy="3842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939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CB2503B-F555-4885-BF61-F54C6285E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1" y="706438"/>
            <a:ext cx="5002213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 eaLnBrk="1" hangingPunct="1">
              <a:defRPr/>
            </a:pPr>
            <a:endParaRPr lang="zh-CN" altLang="en-US" sz="33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98DB7B0-78AC-4039-9FAC-3D9CFB31B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6" y="785813"/>
            <a:ext cx="8715374" cy="374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000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57168" indent="-257168" defTabSz="914378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为每个栈记录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增加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属性值字段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，存放文法符号的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综合属性值</a:t>
            </a:r>
            <a:endParaRPr kumimoji="1"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57168" indent="-257168" defTabSz="914378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在每次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计算综合属性值的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语义子程序</a:t>
            </a:r>
            <a:endParaRPr kumimoji="1"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若支持多个属性</a:t>
            </a:r>
          </a:p>
          <a:p>
            <a:pPr marL="342900" lvl="1" indent="1143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使栈记录变得足够大</a:t>
            </a:r>
          </a:p>
          <a:p>
            <a:pPr marL="342900" lvl="1" indent="1143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在栈记录中存放指针</a:t>
            </a:r>
          </a:p>
          <a:p>
            <a:pPr marL="514343" lvl="1" indent="-257168" defTabSz="914378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kumimoji="1"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23F105-67CF-401E-B2F4-2A571BA95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语法分析器的扩展</a:t>
            </a:r>
            <a:endParaRPr kumimoji="1"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24">
            <a:extLst>
              <a:ext uri="{FF2B5EF4-FFF2-40B4-BE49-F238E27FC236}">
                <a16:creationId xmlns:a16="http://schemas.microsoft.com/office/drawing/2014/main" id="{CF944705-02F3-4D1D-8871-63695DCE0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461" y="2693817"/>
            <a:ext cx="2845594" cy="283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 type="none" w="lg" len="lg"/>
          </a:ln>
        </p:spPr>
        <p:txBody>
          <a:bodyPr lIns="50625" tIns="26325" rIns="50625" bIns="26325">
            <a:spAutoFit/>
          </a:bodyPr>
          <a:lstStyle/>
          <a:p>
            <a:pPr algn="ctr" defTabSz="685800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500" b="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1500" b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1500" b="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XYZ </a:t>
            </a:r>
            <a:r>
              <a:rPr kumimoji="1" lang="en-US" altLang="zh-CN" sz="1500" b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kumimoji="1" lang="en-US" altLang="zh-CN" sz="1500" b="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1500" b="0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sz="1500" b="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1500" b="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1500" b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1500" b="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kumimoji="1" lang="en-US" altLang="zh-CN" sz="1500" b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1500" b="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1500" b="0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sz="1500" b="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1500" b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1500" b="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1500" b="0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sz="1500" b="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1500" b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1500" b="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Z</a:t>
            </a:r>
            <a:r>
              <a:rPr kumimoji="1" lang="en-US" altLang="zh-CN" sz="1500" b="0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sz="1500" b="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z</a:t>
            </a:r>
            <a:r>
              <a:rPr kumimoji="1" lang="en-US" altLang="zh-CN" sz="1500" b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 }</a:t>
            </a: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CF94CF03-876E-4B15-ADE5-AD2DD4F1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02069"/>
              </p:ext>
            </p:extLst>
          </p:nvPr>
        </p:nvGraphicFramePr>
        <p:xfrm>
          <a:off x="755650" y="2355726"/>
          <a:ext cx="5225143" cy="96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837">
                  <a:extLst>
                    <a:ext uri="{9D8B030D-6E8A-4147-A177-3AD203B41FA5}">
                      <a16:colId xmlns:a16="http://schemas.microsoft.com/office/drawing/2014/main" val="2028845823"/>
                    </a:ext>
                  </a:extLst>
                </a:gridCol>
                <a:gridCol w="701878">
                  <a:extLst>
                    <a:ext uri="{9D8B030D-6E8A-4147-A177-3AD203B41FA5}">
                      <a16:colId xmlns:a16="http://schemas.microsoft.com/office/drawing/2014/main" val="175142123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925155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1345812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24383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93092887"/>
                    </a:ext>
                  </a:extLst>
                </a:gridCol>
              </a:tblGrid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value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X.x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Y.y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Z.z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5546"/>
                  </a:ext>
                </a:extLst>
              </a:tr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symbo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1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244112"/>
                  </a:ext>
                </a:extLst>
              </a:tr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state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06671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504F8AAA-6A5A-4551-9C16-E69172E742B3}"/>
              </a:ext>
            </a:extLst>
          </p:cNvPr>
          <p:cNvGrpSpPr/>
          <p:nvPr/>
        </p:nvGrpSpPr>
        <p:grpSpPr>
          <a:xfrm>
            <a:off x="5318614" y="3402898"/>
            <a:ext cx="490588" cy="580574"/>
            <a:chOff x="3706221" y="963397"/>
            <a:chExt cx="654117" cy="77409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8D6A916-D558-4E1D-950D-F478EBEB9C81}"/>
                </a:ext>
              </a:extLst>
            </p:cNvPr>
            <p:cNvSpPr txBox="1"/>
            <p:nvPr/>
          </p:nvSpPr>
          <p:spPr>
            <a:xfrm>
              <a:off x="3706221" y="1306608"/>
              <a:ext cx="65411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top</a:t>
              </a:r>
              <a:endParaRPr lang="zh-CN" altLang="en-US" sz="1050" b="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B79B527-12E4-43DB-B263-1D5D8F704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1535" y="963397"/>
              <a:ext cx="0" cy="3842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53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标题 1"/>
          <p:cNvSpPr>
            <a:spLocks noGrp="1"/>
          </p:cNvSpPr>
          <p:nvPr>
            <p:ph type="title"/>
          </p:nvPr>
        </p:nvSpPr>
        <p:spPr>
          <a:xfrm>
            <a:off x="755651" y="268289"/>
            <a:ext cx="8174038" cy="358775"/>
          </a:xfrm>
        </p:spPr>
        <p:txBody>
          <a:bodyPr/>
          <a:lstStyle/>
          <a:p>
            <a:r>
              <a:rPr lang="zh-CN" altLang="en-US"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将语义动作中的抽象定义式改写成具体可执行的栈操作</a:t>
            </a:r>
          </a:p>
        </p:txBody>
      </p:sp>
      <p:sp>
        <p:nvSpPr>
          <p:cNvPr id="118787" name="Text Box 24"/>
          <p:cNvSpPr txBox="1">
            <a:spLocks noChangeArrowheads="1"/>
          </p:cNvSpPr>
          <p:nvPr/>
        </p:nvSpPr>
        <p:spPr bwMode="auto">
          <a:xfrm>
            <a:off x="3228400" y="2553815"/>
            <a:ext cx="3374948" cy="3478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 type="none" w="lg" len="lg"/>
          </a:ln>
        </p:spPr>
        <p:txBody>
          <a:bodyPr wrap="square" lIns="67500" tIns="35100" rIns="67500" bIns="35100">
            <a:spAutoFit/>
          </a:bodyPr>
          <a:lstStyle/>
          <a:p>
            <a:pPr algn="ctr" defTabSz="914378" eaLnBrk="1" hangingPunct="1">
              <a:spcBef>
                <a:spcPct val="50000"/>
              </a:spcBef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XYZ   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Z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z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 }</a:t>
            </a:r>
          </a:p>
        </p:txBody>
      </p: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928688" y="2839773"/>
            <a:ext cx="7286625" cy="1804262"/>
            <a:chOff x="749300" y="2839774"/>
            <a:chExt cx="7286625" cy="1804263"/>
          </a:xfrm>
        </p:grpSpPr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749300" y="3403600"/>
              <a:ext cx="7286625" cy="124043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defTabSz="914378" eaLnBrk="1" hangingPunct="1">
                <a:spcBef>
                  <a:spcPct val="50000"/>
                </a:spcBef>
                <a:defRPr/>
              </a:pP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stack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top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-2].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symb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defTabSz="914378" eaLnBrk="1" hangingPunct="1">
                <a:spcBef>
                  <a:spcPct val="50000"/>
                </a:spcBef>
                <a:defRPr/>
              </a:pP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stack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top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-2].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val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f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stack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top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-2].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val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stack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top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-1].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val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stack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top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].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val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)</a:t>
              </a:r>
            </a:p>
            <a:p>
              <a:pPr defTabSz="914378" eaLnBrk="1" hangingPunct="1">
                <a:spcBef>
                  <a:spcPct val="30000"/>
                </a:spcBef>
                <a:defRPr/>
              </a:pP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top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top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-2;</a:t>
              </a:r>
            </a:p>
          </p:txBody>
        </p:sp>
        <p:cxnSp>
          <p:nvCxnSpPr>
            <p:cNvPr id="108555" name="直接箭头连接符 18"/>
            <p:cNvCxnSpPr>
              <a:cxnSpLocks noChangeShapeType="1"/>
            </p:cNvCxnSpPr>
            <p:nvPr/>
          </p:nvCxnSpPr>
          <p:spPr bwMode="auto">
            <a:xfrm flipH="1">
              <a:off x="3857625" y="2839774"/>
              <a:ext cx="1317510" cy="1183922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56" name="直接箭头连接符 19"/>
            <p:cNvCxnSpPr>
              <a:cxnSpLocks noChangeShapeType="1"/>
            </p:cNvCxnSpPr>
            <p:nvPr/>
          </p:nvCxnSpPr>
          <p:spPr bwMode="auto">
            <a:xfrm>
              <a:off x="5619264" y="2839774"/>
              <a:ext cx="4954" cy="1183922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57" name="直接箭头连接符 20"/>
            <p:cNvCxnSpPr>
              <a:cxnSpLocks noChangeShapeType="1"/>
            </p:cNvCxnSpPr>
            <p:nvPr/>
          </p:nvCxnSpPr>
          <p:spPr bwMode="auto">
            <a:xfrm>
              <a:off x="6062598" y="2839774"/>
              <a:ext cx="1085864" cy="1039797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20845" name="直接箭头连接符 21"/>
          <p:cNvCxnSpPr>
            <a:cxnSpLocks noChangeShapeType="1"/>
          </p:cNvCxnSpPr>
          <p:nvPr/>
        </p:nvCxnSpPr>
        <p:spPr bwMode="auto">
          <a:xfrm flipH="1">
            <a:off x="2424114" y="2844198"/>
            <a:ext cx="2147887" cy="103565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右箭头 4"/>
          <p:cNvSpPr>
            <a:spLocks noChangeArrowheads="1"/>
          </p:cNvSpPr>
          <p:nvPr/>
        </p:nvSpPr>
        <p:spPr bwMode="auto">
          <a:xfrm>
            <a:off x="3438525" y="2059973"/>
            <a:ext cx="2808288" cy="282575"/>
          </a:xfrm>
          <a:prstGeom prst="rightArrow">
            <a:avLst>
              <a:gd name="adj1" fmla="val 50000"/>
              <a:gd name="adj2" fmla="val 49829"/>
            </a:avLst>
          </a:prstGeom>
          <a:solidFill>
            <a:srgbClr val="FFCC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 eaLnBrk="1" hangingPunct="1"/>
            <a:endParaRPr lang="zh-CN" altLang="en-US" b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8">
            <a:extLst>
              <a:ext uri="{FF2B5EF4-FFF2-40B4-BE49-F238E27FC236}">
                <a16:creationId xmlns:a16="http://schemas.microsoft.com/office/drawing/2014/main" id="{A8B16087-4C4D-4A1A-9B90-72A4ACFDB760}"/>
              </a:ext>
            </a:extLst>
          </p:cNvPr>
          <p:cNvGraphicFramePr>
            <a:graphicFrameLocks noGrp="1"/>
          </p:cNvGraphicFramePr>
          <p:nvPr/>
        </p:nvGraphicFramePr>
        <p:xfrm>
          <a:off x="-67974" y="1963495"/>
          <a:ext cx="3209247" cy="96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96">
                  <a:extLst>
                    <a:ext uri="{9D8B030D-6E8A-4147-A177-3AD203B41FA5}">
                      <a16:colId xmlns:a16="http://schemas.microsoft.com/office/drawing/2014/main" val="2028845823"/>
                    </a:ext>
                  </a:extLst>
                </a:gridCol>
                <a:gridCol w="364603">
                  <a:extLst>
                    <a:ext uri="{9D8B030D-6E8A-4147-A177-3AD203B41FA5}">
                      <a16:colId xmlns:a16="http://schemas.microsoft.com/office/drawing/2014/main" val="175142123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1892515545"/>
                    </a:ext>
                  </a:extLst>
                </a:gridCol>
                <a:gridCol w="477456">
                  <a:extLst>
                    <a:ext uri="{9D8B030D-6E8A-4147-A177-3AD203B41FA5}">
                      <a16:colId xmlns:a16="http://schemas.microsoft.com/office/drawing/2014/main" val="1813458129"/>
                    </a:ext>
                  </a:extLst>
                </a:gridCol>
                <a:gridCol w="468775">
                  <a:extLst>
                    <a:ext uri="{9D8B030D-6E8A-4147-A177-3AD203B41FA5}">
                      <a16:colId xmlns:a16="http://schemas.microsoft.com/office/drawing/2014/main" val="4132438331"/>
                    </a:ext>
                  </a:extLst>
                </a:gridCol>
                <a:gridCol w="438784">
                  <a:extLst>
                    <a:ext uri="{9D8B030D-6E8A-4147-A177-3AD203B41FA5}">
                      <a16:colId xmlns:a16="http://schemas.microsoft.com/office/drawing/2014/main" val="2493092887"/>
                    </a:ext>
                  </a:extLst>
                </a:gridCol>
              </a:tblGrid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value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X.x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Y.y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Z.z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5546"/>
                  </a:ext>
                </a:extLst>
              </a:tr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symbol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244112"/>
                  </a:ext>
                </a:extLst>
              </a:tr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state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06671"/>
                  </a:ext>
                </a:extLst>
              </a:tr>
            </a:tbl>
          </a:graphicData>
        </a:graphic>
      </p:graphicFrame>
      <p:graphicFrame>
        <p:nvGraphicFramePr>
          <p:cNvPr id="19" name="表格 8">
            <a:extLst>
              <a:ext uri="{FF2B5EF4-FFF2-40B4-BE49-F238E27FC236}">
                <a16:creationId xmlns:a16="http://schemas.microsoft.com/office/drawing/2014/main" id="{D8A17EB0-E6DF-4834-B5E3-D2A9AC2D21C8}"/>
              </a:ext>
            </a:extLst>
          </p:cNvPr>
          <p:cNvGraphicFramePr>
            <a:graphicFrameLocks noGrp="1"/>
          </p:cNvGraphicFramePr>
          <p:nvPr/>
        </p:nvGraphicFramePr>
        <p:xfrm>
          <a:off x="6523153" y="1963010"/>
          <a:ext cx="2319050" cy="96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96">
                  <a:extLst>
                    <a:ext uri="{9D8B030D-6E8A-4147-A177-3AD203B41FA5}">
                      <a16:colId xmlns:a16="http://schemas.microsoft.com/office/drawing/2014/main" val="2028845823"/>
                    </a:ext>
                  </a:extLst>
                </a:gridCol>
                <a:gridCol w="373284">
                  <a:extLst>
                    <a:ext uri="{9D8B030D-6E8A-4147-A177-3AD203B41FA5}">
                      <a16:colId xmlns:a16="http://schemas.microsoft.com/office/drawing/2014/main" val="1751421232"/>
                    </a:ext>
                  </a:extLst>
                </a:gridCol>
                <a:gridCol w="616352">
                  <a:extLst>
                    <a:ext uri="{9D8B030D-6E8A-4147-A177-3AD203B41FA5}">
                      <a16:colId xmlns:a16="http://schemas.microsoft.com/office/drawing/2014/main" val="1892515545"/>
                    </a:ext>
                  </a:extLst>
                </a:gridCol>
                <a:gridCol w="494818">
                  <a:extLst>
                    <a:ext uri="{9D8B030D-6E8A-4147-A177-3AD203B41FA5}">
                      <a16:colId xmlns:a16="http://schemas.microsoft.com/office/drawing/2014/main" val="1813458129"/>
                    </a:ext>
                  </a:extLst>
                </a:gridCol>
              </a:tblGrid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value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A.a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5546"/>
                  </a:ext>
                </a:extLst>
              </a:tr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symbol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244112"/>
                  </a:ext>
                </a:extLst>
              </a:tr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state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06671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973778F5-F95A-46F9-818F-4B0A8874B052}"/>
              </a:ext>
            </a:extLst>
          </p:cNvPr>
          <p:cNvGrpSpPr/>
          <p:nvPr/>
        </p:nvGrpSpPr>
        <p:grpSpPr>
          <a:xfrm>
            <a:off x="2737812" y="1312996"/>
            <a:ext cx="490588" cy="630905"/>
            <a:chOff x="3671497" y="1116838"/>
            <a:chExt cx="654117" cy="84120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DD94074-AC1A-4143-BAAB-3CF2CACC1ED6}"/>
                </a:ext>
              </a:extLst>
            </p:cNvPr>
            <p:cNvSpPr txBox="1"/>
            <p:nvPr/>
          </p:nvSpPr>
          <p:spPr>
            <a:xfrm>
              <a:off x="3671497" y="1116838"/>
              <a:ext cx="654117" cy="430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top</a:t>
              </a:r>
              <a:endParaRPr lang="zh-CN" altLang="en-US" sz="1050" b="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8583EA5-D518-47BE-8660-4E16CFF2A059}"/>
                </a:ext>
              </a:extLst>
            </p:cNvPr>
            <p:cNvCxnSpPr>
              <a:cxnSpLocks/>
            </p:cNvCxnSpPr>
            <p:nvPr/>
          </p:nvCxnSpPr>
          <p:spPr>
            <a:xfrm>
              <a:off x="3938385" y="1575269"/>
              <a:ext cx="0" cy="3827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F970D5B-632D-4EC4-A812-A2F82D92E276}"/>
              </a:ext>
            </a:extLst>
          </p:cNvPr>
          <p:cNvGrpSpPr/>
          <p:nvPr/>
        </p:nvGrpSpPr>
        <p:grpSpPr>
          <a:xfrm>
            <a:off x="8451966" y="1309513"/>
            <a:ext cx="490588" cy="630905"/>
            <a:chOff x="3671497" y="1116838"/>
            <a:chExt cx="654117" cy="841206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0D5485A-DC41-4E4D-A6C5-F4B6E881CCB3}"/>
                </a:ext>
              </a:extLst>
            </p:cNvPr>
            <p:cNvSpPr txBox="1"/>
            <p:nvPr/>
          </p:nvSpPr>
          <p:spPr>
            <a:xfrm>
              <a:off x="3671497" y="1116838"/>
              <a:ext cx="654117" cy="430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top</a:t>
              </a:r>
              <a:endParaRPr lang="zh-CN" altLang="en-US" sz="1050" b="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4C1917B7-E0D5-4052-9527-7A6902252613}"/>
                </a:ext>
              </a:extLst>
            </p:cNvPr>
            <p:cNvCxnSpPr>
              <a:cxnSpLocks/>
            </p:cNvCxnSpPr>
            <p:nvPr/>
          </p:nvCxnSpPr>
          <p:spPr>
            <a:xfrm>
              <a:off x="3938385" y="1575269"/>
              <a:ext cx="0" cy="3827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例：在自底向上语法分析栈中实现桌面计算器</a:t>
            </a:r>
          </a:p>
        </p:txBody>
      </p:sp>
      <p:grpSp>
        <p:nvGrpSpPr>
          <p:cNvPr id="110595" name="组合 11"/>
          <p:cNvGrpSpPr>
            <a:grpSpLocks/>
          </p:cNvGrpSpPr>
          <p:nvPr/>
        </p:nvGrpSpPr>
        <p:grpSpPr bwMode="auto">
          <a:xfrm>
            <a:off x="368300" y="1071563"/>
            <a:ext cx="8347075" cy="3419475"/>
            <a:chOff x="174552" y="2636910"/>
            <a:chExt cx="11130026" cy="4560509"/>
          </a:xfrm>
        </p:grpSpPr>
        <p:sp>
          <p:nvSpPr>
            <p:cNvPr id="6" name="内容占位符 2"/>
            <p:cNvSpPr txBox="1">
              <a:spLocks/>
            </p:cNvSpPr>
            <p:nvPr/>
          </p:nvSpPr>
          <p:spPr bwMode="auto">
            <a:xfrm>
              <a:off x="174552" y="2636910"/>
              <a:ext cx="11130026" cy="45605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lIns="51435" tIns="25718" rIns="51435" bIns="25718"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639763" indent="-169863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169863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400" i="1" dirty="0">
                  <a:latin typeface="Times New Roman" panose="02020603050405020304" pitchFamily="18" charset="0"/>
                  <a:ea typeface="楷体_GB2312" pitchFamily="49" charset="-122"/>
                </a:rPr>
                <a:t>     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产生式                                                    语义动作</a:t>
              </a:r>
              <a:endParaRPr lang="en-US" altLang="zh-CN" sz="1600" i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(1)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→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E	            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print(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		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{ print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);}</a:t>
              </a: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(2)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E 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→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E</a:t>
              </a:r>
              <a:r>
                <a:rPr lang="en-US" altLang="zh-CN" sz="1600" baseline="-25000" dirty="0"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+ T     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sz="16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	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{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top-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= 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top-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+ 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			  top=top-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2; }</a:t>
              </a: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(3)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E 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→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T	            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lang="en-US" altLang="zh-CN" sz="1600" i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(4)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 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→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T</a:t>
              </a:r>
              <a:r>
                <a:rPr lang="en-US" altLang="zh-CN" sz="1600" baseline="-25000" dirty="0"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*</a:t>
              </a:r>
              <a:r>
                <a:rPr lang="en-US" altLang="zh-CN" sz="1600" dirty="0">
                  <a:ea typeface="楷体_GB2312" pitchFamily="49" charset="-122"/>
                </a:rPr>
                <a:t>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F     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16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	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{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top-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= 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top-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			  top=top-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2; }</a:t>
              </a: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(5)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 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→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F	           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lang="en-US" altLang="zh-CN" sz="1600" i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(6)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F 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→ (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E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)        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		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{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top-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= 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top-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1]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			  top=top-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2; }</a:t>
              </a: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(7)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F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 → digit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    F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lang="en-US" altLang="zh-CN" sz="16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lang="en-US" altLang="zh-CN" sz="1600" i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endParaRPr lang="en-US" altLang="zh-CN" sz="15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endParaRPr lang="en-US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endParaRPr lang="en-US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endParaRPr lang="en-US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2"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74552" y="3068825"/>
              <a:ext cx="11130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088121" y="2636910"/>
              <a:ext cx="0" cy="45605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966941" y="3068825"/>
              <a:ext cx="0" cy="4128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24932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5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40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39763"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);}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T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ea typeface="楷体_GB2312" pitchFamily="49" charset="-122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F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</a:p>
          <a:p>
            <a:pPr marL="0" lvl="3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1500" i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150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26980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4699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8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39763"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29028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747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6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39763"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43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3188" y="2247900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024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43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53188" y="262572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024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31076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795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84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39763"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43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3188" y="2247900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024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43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53188" y="262572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024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24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33124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0843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32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39763"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24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35172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89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80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39763"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24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43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9538" y="2247900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矩形 22"/>
          <p:cNvSpPr/>
          <p:nvPr/>
        </p:nvSpPr>
        <p:spPr>
          <a:xfrm>
            <a:off x="71024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43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59538" y="262572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6" name="矩形 25"/>
          <p:cNvSpPr/>
          <p:nvPr/>
        </p:nvSpPr>
        <p:spPr>
          <a:xfrm>
            <a:off x="71024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7307263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V="1">
            <a:off x="74818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714375"/>
            <a:ext cx="8258175" cy="3225800"/>
          </a:xfrm>
        </p:spPr>
        <p:txBody>
          <a:bodyPr/>
          <a:lstStyle/>
          <a:p>
            <a:pPr marL="272654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是对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CFG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的推广</a:t>
            </a:r>
          </a:p>
          <a:p>
            <a:pPr marL="575866" lvl="1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将每个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文法符号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和一个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语义属性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集合相关联</a:t>
            </a:r>
          </a:p>
          <a:p>
            <a:pPr marL="575866" lvl="1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将每个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产生式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和一组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语义规则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相关联，这些规则用于计算该产生式中各文法符号的属性值</a:t>
            </a:r>
          </a:p>
          <a:p>
            <a:pPr marL="272654" indent="-272654" eaLnBrk="1" hangingPunct="1">
              <a:lnSpc>
                <a:spcPts val="42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如果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是一个文法符号，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的一个属性，则用</a:t>
            </a:r>
            <a:r>
              <a:rPr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X.a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表示属性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在某个标号为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的分析树结点上的值</a:t>
            </a:r>
          </a:p>
          <a:p>
            <a:pPr marL="272654" indent="-272654"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endParaRPr lang="zh-CN" altLang="en-US" sz="3200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语法制导定义</a:t>
            </a:r>
            <a:r>
              <a:rPr kumimoji="1" lang="en-US" altLang="zh-CN" sz="3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SDD</a:t>
            </a:r>
            <a:r>
              <a:rPr kumimoji="1" lang="en-US" altLang="zh-CN" sz="3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3000" i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37220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4939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8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39763"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24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43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9538" y="2247900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矩形 22"/>
          <p:cNvSpPr/>
          <p:nvPr/>
        </p:nvSpPr>
        <p:spPr>
          <a:xfrm>
            <a:off x="71024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43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59538" y="262572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6" name="矩形 25"/>
          <p:cNvSpPr/>
          <p:nvPr/>
        </p:nvSpPr>
        <p:spPr>
          <a:xfrm>
            <a:off x="71024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7307263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V="1">
            <a:off x="74818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39268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26989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8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39763"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24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43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9538" y="2247900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矩形 22"/>
          <p:cNvSpPr/>
          <p:nvPr/>
        </p:nvSpPr>
        <p:spPr>
          <a:xfrm>
            <a:off x="71024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43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59538" y="262572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6" name="矩形 25"/>
          <p:cNvSpPr/>
          <p:nvPr/>
        </p:nvSpPr>
        <p:spPr>
          <a:xfrm>
            <a:off x="71024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 flipV="1">
            <a:off x="7307263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 flipV="1">
            <a:off x="74818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92950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3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41316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9035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24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39763"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24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92950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V="1">
            <a:off x="7307263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 flipV="1">
            <a:off x="74818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2000250" y="706438"/>
            <a:ext cx="5002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30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465138" y="857250"/>
            <a:ext cx="84994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257175" indent="-257175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L-SDD</a:t>
            </a: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转换为</a:t>
            </a:r>
            <a:r>
              <a:rPr kumimoji="1"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SDT</a:t>
            </a: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的规则</a:t>
            </a:r>
            <a:endParaRPr kumimoji="1" lang="en-US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600075" lvl="1" indent="-257175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将计算某个非终结符号</a:t>
            </a:r>
            <a:r>
              <a:rPr kumimoji="1"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继承属性</a:t>
            </a: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的动作插入到产生式右部中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紧靠在</a:t>
            </a:r>
            <a:r>
              <a:rPr kumimoji="1" lang="en-US" altLang="zh-CN" sz="2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的本次出现之前</a:t>
            </a: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的位置上</a:t>
            </a:r>
            <a:endParaRPr kumimoji="1" lang="en-US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600075" lvl="1" indent="-257175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将计算一个产生式左部符号的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综合属性</a:t>
            </a: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的动作放置在这个产生式右部的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最右端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② </a:t>
            </a: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3000" i="1" dirty="0">
                <a:solidFill>
                  <a:prstClr val="black"/>
                </a:solidFill>
                <a:cs typeface="Times New Roman" panose="02020603050405020304" pitchFamily="18" charset="0"/>
              </a:rPr>
              <a:t>L-SDD</a:t>
            </a: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转换为</a:t>
            </a:r>
            <a:r>
              <a:rPr lang="en-US" altLang="zh-CN" sz="3000" i="1" dirty="0">
                <a:solidFill>
                  <a:prstClr val="black"/>
                </a:solidFill>
                <a:cs typeface="Times New Roman" panose="02020603050405020304" pitchFamily="18" charset="0"/>
              </a:rPr>
              <a:t>SDT</a:t>
            </a:r>
            <a:endParaRPr kumimoji="1"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>
            <a:extLst>
              <a:ext uri="{FF2B5EF4-FFF2-40B4-BE49-F238E27FC236}">
                <a16:creationId xmlns:a16="http://schemas.microsoft.com/office/drawing/2014/main" id="{4A48BC4B-97B8-4E70-9DB8-F9815DF53B9F}"/>
              </a:ext>
            </a:extLst>
          </p:cNvPr>
          <p:cNvGrpSpPr>
            <a:grpSpLocks/>
          </p:cNvGrpSpPr>
          <p:nvPr/>
        </p:nvGrpSpPr>
        <p:grpSpPr bwMode="auto">
          <a:xfrm>
            <a:off x="2051051" y="571486"/>
            <a:ext cx="4714875" cy="2611453"/>
            <a:chOff x="214282" y="1210931"/>
            <a:chExt cx="4715291" cy="261178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FB605D3F-1623-414E-8923-09064E938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82" y="1210931"/>
              <a:ext cx="4715291" cy="26117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defTabSz="914378"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1200" b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   </a:t>
              </a:r>
              <a:r>
                <a:rPr kumimoji="1" lang="zh-CN" altLang="en-US" sz="20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产生式         语义规则</a:t>
              </a:r>
            </a:p>
            <a:p>
              <a:pPr defTabSz="914378"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(1)</a:t>
              </a:r>
              <a:r>
                <a:rPr kumimoji="1" lang="zh-CN" alt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= 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endPara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914378"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                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syn</a:t>
              </a:r>
              <a:endPara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914378"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(2)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*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kumimoji="1" lang="en-US" altLang="zh-CN" sz="2000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000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inh =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inh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× 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.val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</a:p>
            <a:p>
              <a:pPr defTabSz="914378"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                           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syn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=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.syn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              </a:t>
              </a:r>
              <a:endPara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914378"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(3)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 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ε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       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syn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=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inh</a:t>
              </a:r>
              <a:endPara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  <a:p>
              <a:pPr defTabSz="914378"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(4)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 digit        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.val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= </a:t>
              </a:r>
              <a:r>
                <a:rPr lang="en-US" altLang="zh-CN" sz="2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digit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.lexval</a:t>
              </a:r>
              <a:endPara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43376" name="Line 7">
              <a:extLst>
                <a:ext uri="{FF2B5EF4-FFF2-40B4-BE49-F238E27FC236}">
                  <a16:creationId xmlns:a16="http://schemas.microsoft.com/office/drawing/2014/main" id="{A135CB9E-316C-4779-A3DD-2B96963AC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03" y="1522401"/>
              <a:ext cx="45819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143377" name="直接连接符 2">
              <a:extLst>
                <a:ext uri="{FF2B5EF4-FFF2-40B4-BE49-F238E27FC236}">
                  <a16:creationId xmlns:a16="http://schemas.microsoft.com/office/drawing/2014/main" id="{A7D6CE45-7D4C-4EB8-96F2-1F77C795FC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398" y="1210931"/>
              <a:ext cx="0" cy="2572065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378" name="直接连接符 4">
              <a:extLst>
                <a:ext uri="{FF2B5EF4-FFF2-40B4-BE49-F238E27FC236}">
                  <a16:creationId xmlns:a16="http://schemas.microsoft.com/office/drawing/2014/main" id="{E328FE32-C729-45D9-A802-414FF4AD56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66686" y="1210931"/>
              <a:ext cx="0" cy="261177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D64A1E3-B36A-4A92-ACD6-25A244DEEC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9" y="571501"/>
            <a:ext cx="1692275" cy="3225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endParaRPr lang="zh-CN" altLang="en-US" sz="30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L-SDD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sz="30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30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30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947BC883-8F32-4C01-A3D9-8FC5DCA92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kumimoji="1"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329" name="Freeform 9">
            <a:extLst>
              <a:ext uri="{FF2B5EF4-FFF2-40B4-BE49-F238E27FC236}">
                <a16:creationId xmlns:a16="http://schemas.microsoft.com/office/drawing/2014/main" id="{24FD927E-FBC2-4036-B961-F776033EEE33}"/>
              </a:ext>
            </a:extLst>
          </p:cNvPr>
          <p:cNvSpPr>
            <a:spLocks/>
          </p:cNvSpPr>
          <p:nvPr/>
        </p:nvSpPr>
        <p:spPr bwMode="auto">
          <a:xfrm>
            <a:off x="3551239" y="1117601"/>
            <a:ext cx="428625" cy="382588"/>
          </a:xfrm>
          <a:custGeom>
            <a:avLst/>
            <a:gdLst>
              <a:gd name="T0" fmla="*/ 2147483646 w 454"/>
              <a:gd name="T1" fmla="*/ 2147483646 h 159"/>
              <a:gd name="T2" fmla="*/ 2147483646 w 454"/>
              <a:gd name="T3" fmla="*/ 2147483646 h 159"/>
              <a:gd name="T4" fmla="*/ 0 w 454"/>
              <a:gd name="T5" fmla="*/ 0 h 159"/>
              <a:gd name="T6" fmla="*/ 0 60000 65536"/>
              <a:gd name="T7" fmla="*/ 0 60000 65536"/>
              <a:gd name="T8" fmla="*/ 0 60000 65536"/>
              <a:gd name="T9" fmla="*/ 0 w 454"/>
              <a:gd name="T10" fmla="*/ 0 h 159"/>
              <a:gd name="T11" fmla="*/ 454 w 454"/>
              <a:gd name="T12" fmla="*/ 159 h 1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159">
                <a:moveTo>
                  <a:pt x="454" y="136"/>
                </a:moveTo>
                <a:cubicBezTo>
                  <a:pt x="446" y="147"/>
                  <a:pt x="439" y="159"/>
                  <a:pt x="363" y="136"/>
                </a:cubicBezTo>
                <a:cubicBezTo>
                  <a:pt x="287" y="113"/>
                  <a:pt x="143" y="56"/>
                  <a:pt x="0" y="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pPr defTabSz="914378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30" name="Freeform 10">
            <a:extLst>
              <a:ext uri="{FF2B5EF4-FFF2-40B4-BE49-F238E27FC236}">
                <a16:creationId xmlns:a16="http://schemas.microsoft.com/office/drawing/2014/main" id="{2EA1FF10-5CE6-4AE4-8023-F1FDC446CCA8}"/>
              </a:ext>
            </a:extLst>
          </p:cNvPr>
          <p:cNvSpPr>
            <a:spLocks/>
          </p:cNvSpPr>
          <p:nvPr/>
        </p:nvSpPr>
        <p:spPr bwMode="auto">
          <a:xfrm>
            <a:off x="3551239" y="1636713"/>
            <a:ext cx="466725" cy="220662"/>
          </a:xfrm>
          <a:custGeom>
            <a:avLst/>
            <a:gdLst>
              <a:gd name="T0" fmla="*/ 2147483646 w 453"/>
              <a:gd name="T1" fmla="*/ 2147483646 h 219"/>
              <a:gd name="T2" fmla="*/ 2147483646 w 453"/>
              <a:gd name="T3" fmla="*/ 2147483646 h 219"/>
              <a:gd name="T4" fmla="*/ 2147483646 w 453"/>
              <a:gd name="T5" fmla="*/ 2147483646 h 219"/>
              <a:gd name="T6" fmla="*/ 2147483646 w 453"/>
              <a:gd name="T7" fmla="*/ 2147483646 h 219"/>
              <a:gd name="T8" fmla="*/ 0 w 453"/>
              <a:gd name="T9" fmla="*/ 2147483646 h 2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3"/>
              <a:gd name="T16" fmla="*/ 0 h 219"/>
              <a:gd name="T17" fmla="*/ 453 w 453"/>
              <a:gd name="T18" fmla="*/ 219 h 2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3" h="219">
                <a:moveTo>
                  <a:pt x="453" y="196"/>
                </a:moveTo>
                <a:cubicBezTo>
                  <a:pt x="366" y="207"/>
                  <a:pt x="280" y="219"/>
                  <a:pt x="227" y="196"/>
                </a:cubicBezTo>
                <a:cubicBezTo>
                  <a:pt x="174" y="173"/>
                  <a:pt x="166" y="90"/>
                  <a:pt x="136" y="60"/>
                </a:cubicBezTo>
                <a:cubicBezTo>
                  <a:pt x="106" y="30"/>
                  <a:pt x="68" y="0"/>
                  <a:pt x="45" y="15"/>
                </a:cubicBezTo>
                <a:cubicBezTo>
                  <a:pt x="22" y="30"/>
                  <a:pt x="11" y="90"/>
                  <a:pt x="0" y="151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pPr defTabSz="914378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31" name="Freeform 11">
            <a:extLst>
              <a:ext uri="{FF2B5EF4-FFF2-40B4-BE49-F238E27FC236}">
                <a16:creationId xmlns:a16="http://schemas.microsoft.com/office/drawing/2014/main" id="{A3B99E14-3DBA-44E2-A203-858B1C8118A2}"/>
              </a:ext>
            </a:extLst>
          </p:cNvPr>
          <p:cNvSpPr>
            <a:spLocks/>
          </p:cNvSpPr>
          <p:nvPr/>
        </p:nvSpPr>
        <p:spPr bwMode="auto">
          <a:xfrm>
            <a:off x="3819525" y="1984376"/>
            <a:ext cx="323850" cy="214313"/>
          </a:xfrm>
          <a:custGeom>
            <a:avLst/>
            <a:gdLst>
              <a:gd name="T0" fmla="*/ 2147483646 w 272"/>
              <a:gd name="T1" fmla="*/ 2147483646 h 106"/>
              <a:gd name="T2" fmla="*/ 2147483646 w 272"/>
              <a:gd name="T3" fmla="*/ 2147483646 h 106"/>
              <a:gd name="T4" fmla="*/ 0 w 272"/>
              <a:gd name="T5" fmla="*/ 0 h 106"/>
              <a:gd name="T6" fmla="*/ 0 60000 65536"/>
              <a:gd name="T7" fmla="*/ 0 60000 65536"/>
              <a:gd name="T8" fmla="*/ 0 60000 65536"/>
              <a:gd name="T9" fmla="*/ 0 w 272"/>
              <a:gd name="T10" fmla="*/ 0 h 106"/>
              <a:gd name="T11" fmla="*/ 272 w 272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106">
                <a:moveTo>
                  <a:pt x="272" y="91"/>
                </a:moveTo>
                <a:cubicBezTo>
                  <a:pt x="204" y="98"/>
                  <a:pt x="136" y="106"/>
                  <a:pt x="91" y="91"/>
                </a:cubicBezTo>
                <a:cubicBezTo>
                  <a:pt x="46" y="76"/>
                  <a:pt x="23" y="38"/>
                  <a:pt x="0" y="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pPr defTabSz="914378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32" name="Freeform 12">
            <a:extLst>
              <a:ext uri="{FF2B5EF4-FFF2-40B4-BE49-F238E27FC236}">
                <a16:creationId xmlns:a16="http://schemas.microsoft.com/office/drawing/2014/main" id="{18EB5321-1274-4E70-B2B5-549C7CAE4501}"/>
              </a:ext>
            </a:extLst>
          </p:cNvPr>
          <p:cNvSpPr>
            <a:spLocks/>
          </p:cNvSpPr>
          <p:nvPr/>
        </p:nvSpPr>
        <p:spPr bwMode="auto">
          <a:xfrm>
            <a:off x="3303589" y="2503488"/>
            <a:ext cx="714375" cy="107950"/>
          </a:xfrm>
          <a:custGeom>
            <a:avLst/>
            <a:gdLst>
              <a:gd name="T0" fmla="*/ 2147483646 w 499"/>
              <a:gd name="T1" fmla="*/ 2147483646 h 90"/>
              <a:gd name="T2" fmla="*/ 2147483646 w 499"/>
              <a:gd name="T3" fmla="*/ 0 h 90"/>
              <a:gd name="T4" fmla="*/ 0 w 499"/>
              <a:gd name="T5" fmla="*/ 2147483646 h 90"/>
              <a:gd name="T6" fmla="*/ 0 60000 65536"/>
              <a:gd name="T7" fmla="*/ 0 60000 65536"/>
              <a:gd name="T8" fmla="*/ 0 60000 65536"/>
              <a:gd name="T9" fmla="*/ 0 w 499"/>
              <a:gd name="T10" fmla="*/ 0 h 90"/>
              <a:gd name="T11" fmla="*/ 499 w 499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90">
                <a:moveTo>
                  <a:pt x="499" y="90"/>
                </a:moveTo>
                <a:cubicBezTo>
                  <a:pt x="381" y="45"/>
                  <a:pt x="264" y="0"/>
                  <a:pt x="181" y="0"/>
                </a:cubicBezTo>
                <a:cubicBezTo>
                  <a:pt x="98" y="0"/>
                  <a:pt x="49" y="45"/>
                  <a:pt x="0" y="9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pPr defTabSz="914378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33" name="Freeform 13">
            <a:extLst>
              <a:ext uri="{FF2B5EF4-FFF2-40B4-BE49-F238E27FC236}">
                <a16:creationId xmlns:a16="http://schemas.microsoft.com/office/drawing/2014/main" id="{8FC83AFF-BE47-4503-BF4B-670BF0AC879E}"/>
              </a:ext>
            </a:extLst>
          </p:cNvPr>
          <p:cNvSpPr>
            <a:spLocks/>
          </p:cNvSpPr>
          <p:nvPr/>
        </p:nvSpPr>
        <p:spPr bwMode="auto">
          <a:xfrm>
            <a:off x="3603626" y="2960689"/>
            <a:ext cx="431800" cy="53975"/>
          </a:xfrm>
          <a:custGeom>
            <a:avLst/>
            <a:gdLst>
              <a:gd name="T0" fmla="*/ 2147483646 w 363"/>
              <a:gd name="T1" fmla="*/ 2147483646 h 45"/>
              <a:gd name="T2" fmla="*/ 2147483646 w 363"/>
              <a:gd name="T3" fmla="*/ 0 h 45"/>
              <a:gd name="T4" fmla="*/ 0 w 363"/>
              <a:gd name="T5" fmla="*/ 2147483646 h 45"/>
              <a:gd name="T6" fmla="*/ 0 60000 65536"/>
              <a:gd name="T7" fmla="*/ 0 60000 65536"/>
              <a:gd name="T8" fmla="*/ 0 60000 65536"/>
              <a:gd name="T9" fmla="*/ 0 w 363"/>
              <a:gd name="T10" fmla="*/ 0 h 45"/>
              <a:gd name="T11" fmla="*/ 363 w 363"/>
              <a:gd name="T12" fmla="*/ 45 h 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45">
                <a:moveTo>
                  <a:pt x="363" y="45"/>
                </a:moveTo>
                <a:cubicBezTo>
                  <a:pt x="302" y="22"/>
                  <a:pt x="242" y="0"/>
                  <a:pt x="182" y="0"/>
                </a:cubicBezTo>
                <a:cubicBezTo>
                  <a:pt x="122" y="0"/>
                  <a:pt x="61" y="22"/>
                  <a:pt x="0" y="45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pPr defTabSz="914378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28" name="Freeform 8">
            <a:extLst>
              <a:ext uri="{FF2B5EF4-FFF2-40B4-BE49-F238E27FC236}">
                <a16:creationId xmlns:a16="http://schemas.microsoft.com/office/drawing/2014/main" id="{F0C78BB4-C8A5-4C4A-8FDF-C20225B31B55}"/>
              </a:ext>
            </a:extLst>
          </p:cNvPr>
          <p:cNvSpPr>
            <a:spLocks/>
          </p:cNvSpPr>
          <p:nvPr/>
        </p:nvSpPr>
        <p:spPr bwMode="auto">
          <a:xfrm>
            <a:off x="3265489" y="820739"/>
            <a:ext cx="714375" cy="250825"/>
          </a:xfrm>
          <a:custGeom>
            <a:avLst/>
            <a:gdLst>
              <a:gd name="T0" fmla="*/ 2147483646 w 544"/>
              <a:gd name="T1" fmla="*/ 2147483646 h 211"/>
              <a:gd name="T2" fmla="*/ 2147483646 w 544"/>
              <a:gd name="T3" fmla="*/ 2147483646 h 211"/>
              <a:gd name="T4" fmla="*/ 2147483646 w 544"/>
              <a:gd name="T5" fmla="*/ 0 h 211"/>
              <a:gd name="T6" fmla="*/ 0 w 544"/>
              <a:gd name="T7" fmla="*/ 2147483646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211"/>
              <a:gd name="T14" fmla="*/ 544 w 544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211">
                <a:moveTo>
                  <a:pt x="544" y="181"/>
                </a:moveTo>
                <a:cubicBezTo>
                  <a:pt x="483" y="196"/>
                  <a:pt x="423" y="211"/>
                  <a:pt x="363" y="181"/>
                </a:cubicBezTo>
                <a:cubicBezTo>
                  <a:pt x="303" y="151"/>
                  <a:pt x="241" y="0"/>
                  <a:pt x="181" y="0"/>
                </a:cubicBezTo>
                <a:cubicBezTo>
                  <a:pt x="121" y="0"/>
                  <a:pt x="60" y="90"/>
                  <a:pt x="0" y="181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pPr defTabSz="914378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91C8D64-66AC-4665-A760-CA149F0EF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3378201"/>
            <a:ext cx="6643687" cy="1584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342892" indent="-342892" defTabSz="914378" eaLnBrk="1" hangingPunct="1">
              <a:buClr>
                <a:srgbClr val="5EAEFF"/>
              </a:buClr>
              <a:buSzPct val="60000"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.inh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73E87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892" indent="-342892" defTabSz="914378" eaLnBrk="1" hangingPunct="1">
              <a:buClr>
                <a:srgbClr val="5EAEFF"/>
              </a:buClr>
              <a:buSzPct val="60000"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73E87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2892" indent="-342892" defTabSz="914378" eaLnBrk="1" hangingPunct="1">
              <a:buClr>
                <a:srgbClr val="5EAEFF"/>
              </a:buClr>
              <a:buSzPct val="60000"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2892" indent="-342892" defTabSz="914378" eaLnBrk="1" hangingPunct="1">
              <a:buClr>
                <a:srgbClr val="5EAEFF"/>
              </a:buClr>
              <a:buSzPct val="60000"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2000250" y="706438"/>
            <a:ext cx="5002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3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428625" y="785813"/>
            <a:ext cx="835501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000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如果一个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SDD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的基本文法可以使用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分析技术，那么它的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SDT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可以在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语法分析过程中实现</a:t>
            </a:r>
          </a:p>
          <a:p>
            <a:pPr lvl="1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L-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属性定义的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SDT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实现</a:t>
            </a:r>
            <a:endParaRPr kumimoji="1"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50" y="2571750"/>
            <a:ext cx="6048375" cy="13763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8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.inh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18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T΄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T΄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07150" y="2581275"/>
            <a:ext cx="2519363" cy="1366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lang="en-US" altLang="zh-CN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(1)=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{ 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lang="en-US" altLang="zh-CN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(2)= {    </a:t>
            </a:r>
            <a:r>
              <a:rPr kumimoji="1" lang="zh-CN" altLang="en-US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}</a:t>
            </a: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lang="en-US" altLang="zh-CN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(3)= {   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$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     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lang="en-US" altLang="zh-CN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(4)= { 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2000250" y="706438"/>
            <a:ext cx="5002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3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428625" y="785813"/>
            <a:ext cx="835501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000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如果一个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SDD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的基本文法可以使用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分析技术，那么它的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SDT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可以在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语法分析过程中实现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在非递归的预测分析过程中进行语义翻译</a:t>
            </a:r>
          </a:p>
          <a:p>
            <a:pPr lvl="1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在递归的预测分析过程中进行语义翻译</a:t>
            </a:r>
          </a:p>
          <a:p>
            <a:pPr lvl="1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分析过程中进行语义翻译</a:t>
            </a:r>
          </a:p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L-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属性定义的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SDT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实现</a:t>
            </a:r>
            <a:endParaRPr kumimoji="1"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9267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5.1 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语法制导定义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SDD</a:t>
            </a: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5.2 S-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属性定义与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</a:t>
            </a: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5.3 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语法制导翻译方案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SDT</a:t>
            </a:r>
          </a:p>
          <a:p>
            <a:pPr>
              <a:lnSpc>
                <a:spcPts val="4000"/>
              </a:lnSpc>
            </a:pPr>
            <a:r>
              <a:rPr lang="en-US" altLang="zh-CN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5.4 L-</a:t>
            </a:r>
            <a:r>
              <a:rPr lang="zh-CN" altLang="en-US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属性定义的自顶向下翻译</a:t>
            </a: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5.5 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属性定义的自底向上翻译 </a:t>
            </a:r>
          </a:p>
        </p:txBody>
      </p:sp>
      <p:pic>
        <p:nvPicPr>
          <p:cNvPr id="1392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5.4 L-SDD</a:t>
            </a: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的自顶向下翻译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1A68341-2F71-46AA-BCD1-440545920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569" y="886324"/>
            <a:ext cx="5039993" cy="11785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342892" indent="-342892" defTabSz="914378" eaLnBrk="1" hangingPunct="1">
              <a:buClr>
                <a:srgbClr val="5EAEFF"/>
              </a:buClr>
              <a:buSzPct val="60000"/>
              <a:buNone/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500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15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892" indent="-342892" defTabSz="914378" eaLnBrk="1" hangingPunct="1">
              <a:buClr>
                <a:srgbClr val="5EAEFF"/>
              </a:buClr>
              <a:buSzPct val="60000"/>
              <a:buNone/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500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5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T΄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500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2892" indent="-342892" defTabSz="914378" eaLnBrk="1" hangingPunct="1">
              <a:buClr>
                <a:srgbClr val="5EAEFF"/>
              </a:buClr>
              <a:buSzPct val="60000"/>
              <a:buNone/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T΄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2892" indent="-342892" defTabSz="914378" eaLnBrk="1" hangingPunct="1">
              <a:buClr>
                <a:srgbClr val="5EAEFF"/>
              </a:buClr>
              <a:buSzPct val="60000"/>
              <a:buNone/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500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5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7">
            <a:extLst>
              <a:ext uri="{FF2B5EF4-FFF2-40B4-BE49-F238E27FC236}">
                <a16:creationId xmlns:a16="http://schemas.microsoft.com/office/drawing/2014/main" id="{5C4010D4-7254-4E1C-8E5E-3E510103D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799" y="820329"/>
            <a:ext cx="2136775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 eaLnBrk="1" hangingPunct="1">
              <a:spcBef>
                <a:spcPct val="20000"/>
              </a:spcBef>
              <a:defRPr/>
            </a:pPr>
            <a:r>
              <a:rPr kumimoji="1" lang="zh-CN" altLang="en-US" sz="20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  <a:p>
            <a:pPr defTabSz="914378" eaLnBrk="1" hangingPunct="1">
              <a:spcBef>
                <a:spcPct val="20000"/>
              </a:spcBef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3   *   5</a:t>
            </a:r>
          </a:p>
          <a:p>
            <a:pPr defTabSz="914378" eaLnBrk="1" hangingPunct="1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* digit 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378" eaLnBrk="1" hangingPunct="1">
              <a:spcBef>
                <a:spcPct val="20000"/>
              </a:spcBef>
              <a:defRPr/>
            </a:pP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0" name="Line 41">
            <a:extLst>
              <a:ext uri="{FF2B5EF4-FFF2-40B4-BE49-F238E27FC236}">
                <a16:creationId xmlns:a16="http://schemas.microsoft.com/office/drawing/2014/main" id="{43D1CC22-97D7-42A1-83BC-22D347EE96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5373" y="2037942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378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" name="Line 41">
            <a:extLst>
              <a:ext uri="{FF2B5EF4-FFF2-40B4-BE49-F238E27FC236}">
                <a16:creationId xmlns:a16="http://schemas.microsoft.com/office/drawing/2014/main" id="{3BE02F46-C5E1-4F66-B7C5-2ED58014C2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2710" y="2044291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378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6BFE5506-FEE5-4489-8215-2F07098EE7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3073" y="2044291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378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Line 41">
            <a:extLst>
              <a:ext uri="{FF2B5EF4-FFF2-40B4-BE49-F238E27FC236}">
                <a16:creationId xmlns:a16="http://schemas.microsoft.com/office/drawing/2014/main" id="{96ECE452-6718-4A32-A6C4-ED9131294C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6310" y="2044291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378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B86900-6759-4E24-B25C-0994CE12BA12}"/>
              </a:ext>
            </a:extLst>
          </p:cNvPr>
          <p:cNvGrpSpPr/>
          <p:nvPr/>
        </p:nvGrpSpPr>
        <p:grpSpPr>
          <a:xfrm>
            <a:off x="2111839" y="3242093"/>
            <a:ext cx="2421753" cy="967880"/>
            <a:chOff x="2815783" y="4502903"/>
            <a:chExt cx="3229004" cy="1290506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02438127-2992-43D0-9679-39FFAE0E1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5783" y="4502903"/>
              <a:ext cx="780212" cy="1290506"/>
              <a:chOff x="5811182" y="2030902"/>
              <a:chExt cx="584868" cy="967607"/>
            </a:xfrm>
          </p:grpSpPr>
          <p:sp>
            <p:nvSpPr>
              <p:cNvPr id="82" name="Rectangle 2">
                <a:extLst>
                  <a:ext uri="{FF2B5EF4-FFF2-40B4-BE49-F238E27FC236}">
                    <a16:creationId xmlns:a16="http://schemas.microsoft.com/office/drawing/2014/main" id="{CB29C8DE-1F74-4651-B55E-61D5A9E6A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1182" y="2373802"/>
                <a:ext cx="584868" cy="6247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8" eaLnBrk="1" hangingPunct="1">
                  <a:defRPr/>
                </a:pPr>
                <a:r>
                  <a:rPr kumimoji="1"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digit</a:t>
                </a:r>
              </a:p>
              <a:p>
                <a:pPr algn="ctr" defTabSz="914378" eaLnBrk="1" hangingPunct="1">
                  <a:defRPr/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(3)</a:t>
                </a:r>
              </a:p>
            </p:txBody>
          </p:sp>
          <p:sp>
            <p:nvSpPr>
              <p:cNvPr id="83" name="Line 5">
                <a:extLst>
                  <a:ext uri="{FF2B5EF4-FFF2-40B4-BE49-F238E27FC236}">
                    <a16:creationId xmlns:a16="http://schemas.microsoft.com/office/drawing/2014/main" id="{ADD55C8F-402E-444D-8A9D-C521D992F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03416" y="2030902"/>
                <a:ext cx="0" cy="3429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defTabSz="914378">
                  <a:defRPr/>
                </a:pP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5BAA484-D02E-4447-A618-625755112702}"/>
                </a:ext>
              </a:extLst>
            </p:cNvPr>
            <p:cNvSpPr/>
            <p:nvPr/>
          </p:nvSpPr>
          <p:spPr>
            <a:xfrm>
              <a:off x="3495542" y="5014933"/>
              <a:ext cx="2549245" cy="430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</a:t>
              </a:r>
              <a:r>
                <a:rPr lang="en-US" altLang="zh-CN" sz="1500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digit.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1200" b="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96" name="Line 5">
              <a:extLst>
                <a:ext uri="{FF2B5EF4-FFF2-40B4-BE49-F238E27FC236}">
                  <a16:creationId xmlns:a16="http://schemas.microsoft.com/office/drawing/2014/main" id="{7A0673DA-CE82-4B5A-AC8C-C5B013185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5617" y="4502903"/>
              <a:ext cx="1423710" cy="540664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B7AEA7E-2A0F-4268-8499-8FD4FB4B92E2}"/>
              </a:ext>
            </a:extLst>
          </p:cNvPr>
          <p:cNvGrpSpPr/>
          <p:nvPr/>
        </p:nvGrpSpPr>
        <p:grpSpPr>
          <a:xfrm>
            <a:off x="2287507" y="2132738"/>
            <a:ext cx="5346214" cy="1123239"/>
            <a:chOff x="3050008" y="2843650"/>
            <a:chExt cx="7128286" cy="1497651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F0546C33-A848-4F85-BF69-3A7B56BDC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0008" y="2843650"/>
              <a:ext cx="4603560" cy="1497651"/>
              <a:chOff x="3853075" y="810394"/>
              <a:chExt cx="3453528" cy="1124157"/>
            </a:xfrm>
          </p:grpSpPr>
          <p:sp>
            <p:nvSpPr>
              <p:cNvPr id="58" name="Rectangle 6">
                <a:extLst>
                  <a:ext uri="{FF2B5EF4-FFF2-40B4-BE49-F238E27FC236}">
                    <a16:creationId xmlns:a16="http://schemas.microsoft.com/office/drawing/2014/main" id="{5B74229C-B767-432E-A00C-C1A042C85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075" y="1586382"/>
                <a:ext cx="271077" cy="348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378" eaLnBrk="1" hangingPunct="1">
                  <a:defRPr/>
                </a:pP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F</a:t>
                </a:r>
                <a:endPara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Rectangle 9">
                <a:extLst>
                  <a:ext uri="{FF2B5EF4-FFF2-40B4-BE49-F238E27FC236}">
                    <a16:creationId xmlns:a16="http://schemas.microsoft.com/office/drawing/2014/main" id="{08DEB0FC-34D7-40A5-957C-D8DA89742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8578" y="1569882"/>
                <a:ext cx="378025" cy="348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378" eaLnBrk="1" hangingPunct="1">
                  <a:defRPr/>
                </a:pP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T’</a:t>
                </a:r>
                <a:endPara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Rectangle 10">
                <a:extLst>
                  <a:ext uri="{FF2B5EF4-FFF2-40B4-BE49-F238E27FC236}">
                    <a16:creationId xmlns:a16="http://schemas.microsoft.com/office/drawing/2014/main" id="{A0E46BB9-8936-4FFC-955D-8B44E9684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107" y="810394"/>
                <a:ext cx="417513" cy="348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378" eaLnBrk="1" hangingPunct="1">
                  <a:defRPr/>
                </a:pP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T</a:t>
                </a:r>
                <a:endPara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" name="Line 11">
                <a:extLst>
                  <a:ext uri="{FF2B5EF4-FFF2-40B4-BE49-F238E27FC236}">
                    <a16:creationId xmlns:a16="http://schemas.microsoft.com/office/drawing/2014/main" id="{B1E52BCE-E9D2-47C8-8365-C0C04DE8D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9264" y="1172486"/>
                <a:ext cx="1381600" cy="3999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67500" tIns="35100" rIns="67500" bIns="35100" anchor="ctr">
                <a:spAutoFit/>
              </a:bodyPr>
              <a:lstStyle/>
              <a:p>
                <a:pPr defTabSz="914378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Line 12">
                <a:extLst>
                  <a:ext uri="{FF2B5EF4-FFF2-40B4-BE49-F238E27FC236}">
                    <a16:creationId xmlns:a16="http://schemas.microsoft.com/office/drawing/2014/main" id="{834F89FD-A4FA-4886-AAF7-714E61B97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8709" y="1192035"/>
                <a:ext cx="1797357" cy="3854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67500" tIns="35100" rIns="67500" bIns="35100" anchor="ctr">
                <a:spAutoFit/>
              </a:bodyPr>
              <a:lstStyle/>
              <a:p>
                <a:pPr defTabSz="914378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06FBAF8-5682-4D6C-8460-46348AB962CA}"/>
                </a:ext>
              </a:extLst>
            </p:cNvPr>
            <p:cNvSpPr/>
            <p:nvPr/>
          </p:nvSpPr>
          <p:spPr>
            <a:xfrm>
              <a:off x="4415303" y="3873459"/>
              <a:ext cx="2076895" cy="430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</a:t>
              </a:r>
              <a:r>
                <a:rPr lang="en-US" altLang="zh-CN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1500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inh</a:t>
              </a:r>
              <a:r>
                <a:rPr lang="en-US" altLang="zh-CN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endParaRPr lang="zh-CN" altLang="en-US" sz="1200" b="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FA5DEDB-ED96-40DE-85F4-D2485BE22908}"/>
                </a:ext>
              </a:extLst>
            </p:cNvPr>
            <p:cNvSpPr/>
            <p:nvPr/>
          </p:nvSpPr>
          <p:spPr>
            <a:xfrm>
              <a:off x="8170907" y="3891676"/>
              <a:ext cx="2007387" cy="430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92" indent="-342892" defTabSz="914378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 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</a:t>
              </a:r>
              <a:r>
                <a:rPr lang="en-US" altLang="zh-CN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500" i="1" dirty="0" err="1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95" name="Line 5">
              <a:extLst>
                <a:ext uri="{FF2B5EF4-FFF2-40B4-BE49-F238E27FC236}">
                  <a16:creationId xmlns:a16="http://schemas.microsoft.com/office/drawing/2014/main" id="{6F9EE327-30C2-487B-9AC1-BF5F8187E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1217" y="3398142"/>
              <a:ext cx="0" cy="457329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Line 5">
              <a:extLst>
                <a:ext uri="{FF2B5EF4-FFF2-40B4-BE49-F238E27FC236}">
                  <a16:creationId xmlns:a16="http://schemas.microsoft.com/office/drawing/2014/main" id="{A0FD43BD-349F-41F4-A2C7-85499A7A53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96837" y="3356488"/>
              <a:ext cx="3583810" cy="535188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3321BF8-8A2E-45FF-A9A9-778A46BF79F4}"/>
              </a:ext>
            </a:extLst>
          </p:cNvPr>
          <p:cNvGrpSpPr/>
          <p:nvPr/>
        </p:nvGrpSpPr>
        <p:grpSpPr>
          <a:xfrm>
            <a:off x="4696125" y="3971586"/>
            <a:ext cx="2583758" cy="1040803"/>
            <a:chOff x="6136806" y="5433997"/>
            <a:chExt cx="3445011" cy="1387737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4D83FF74-1D6A-4BC1-99EE-131797C54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6806" y="5486849"/>
              <a:ext cx="780212" cy="1334885"/>
              <a:chOff x="7384879" y="2859782"/>
              <a:chExt cx="585243" cy="1000981"/>
            </a:xfrm>
          </p:grpSpPr>
          <p:sp>
            <p:nvSpPr>
              <p:cNvPr id="87" name="Rectangle 7">
                <a:extLst>
                  <a:ext uri="{FF2B5EF4-FFF2-40B4-BE49-F238E27FC236}">
                    <a16:creationId xmlns:a16="http://schemas.microsoft.com/office/drawing/2014/main" id="{E5BCB908-69C3-4A24-A6B0-623227A44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4879" y="3235994"/>
                <a:ext cx="585243" cy="624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8" eaLnBrk="1" hangingPunct="1">
                  <a:defRPr/>
                </a:pPr>
                <a:r>
                  <a:rPr kumimoji="1"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digit</a:t>
                </a:r>
              </a:p>
              <a:p>
                <a:pPr algn="ctr" defTabSz="914378" eaLnBrk="1" hangingPunct="1">
                  <a:defRPr/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(5)</a:t>
                </a:r>
              </a:p>
            </p:txBody>
          </p:sp>
          <p:sp>
            <p:nvSpPr>
              <p:cNvPr id="88" name="Line 5">
                <a:extLst>
                  <a:ext uri="{FF2B5EF4-FFF2-40B4-BE49-F238E27FC236}">
                    <a16:creationId xmlns:a16="http://schemas.microsoft.com/office/drawing/2014/main" id="{DDCF48A5-4031-455D-90E1-AF0530BB1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64313" y="2859782"/>
                <a:ext cx="0" cy="3429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defTabSz="914378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47FA737-1A19-45EA-BA2C-7E434992E0B3}"/>
                </a:ext>
              </a:extLst>
            </p:cNvPr>
            <p:cNvSpPr/>
            <p:nvPr/>
          </p:nvSpPr>
          <p:spPr>
            <a:xfrm>
              <a:off x="7032571" y="6065989"/>
              <a:ext cx="254924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</a:t>
              </a:r>
              <a:r>
                <a:rPr lang="en-US" altLang="zh-CN" sz="1500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digit.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1200" b="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99" name="Line 5">
              <a:extLst>
                <a:ext uri="{FF2B5EF4-FFF2-40B4-BE49-F238E27FC236}">
                  <a16:creationId xmlns:a16="http://schemas.microsoft.com/office/drawing/2014/main" id="{518DAF12-CF4C-48DB-AAD7-DCF31AE69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32493" y="5433997"/>
              <a:ext cx="1237651" cy="510135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82A8BA0-3487-4CE6-BF64-F9000FC5968D}"/>
              </a:ext>
            </a:extLst>
          </p:cNvPr>
          <p:cNvGrpSpPr/>
          <p:nvPr/>
        </p:nvGrpSpPr>
        <p:grpSpPr>
          <a:xfrm>
            <a:off x="7109869" y="4026647"/>
            <a:ext cx="1861003" cy="749323"/>
            <a:chOff x="9355129" y="5507413"/>
            <a:chExt cx="2481338" cy="999098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2760981E-397A-478B-901E-6E676E6CC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55129" y="5573793"/>
              <a:ext cx="359501" cy="932718"/>
              <a:chOff x="8658440" y="2859782"/>
              <a:chExt cx="269377" cy="698405"/>
            </a:xfrm>
          </p:grpSpPr>
          <p:sp>
            <p:nvSpPr>
              <p:cNvPr id="71" name="Line 5">
                <a:extLst>
                  <a:ext uri="{FF2B5EF4-FFF2-40B4-BE49-F238E27FC236}">
                    <a16:creationId xmlns:a16="http://schemas.microsoft.com/office/drawing/2014/main" id="{F3BCDD6E-8966-406F-A928-D41063DF8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20472" y="2859782"/>
                <a:ext cx="0" cy="3429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defTabSz="914378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矩形 3">
                <a:extLst>
                  <a:ext uri="{FF2B5EF4-FFF2-40B4-BE49-F238E27FC236}">
                    <a16:creationId xmlns:a16="http://schemas.microsoft.com/office/drawing/2014/main" id="{148694A9-331D-4146-B606-E6574E551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8440" y="3220181"/>
                <a:ext cx="269377" cy="338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378">
                  <a:defRPr/>
                </a:pPr>
                <a:r>
                  <a:rPr lang="el-GR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ε</a:t>
                </a: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86FB861A-1E8B-4F9A-98DB-C385B2CA7BF7}"/>
                </a:ext>
              </a:extLst>
            </p:cNvPr>
            <p:cNvSpPr/>
            <p:nvPr/>
          </p:nvSpPr>
          <p:spPr>
            <a:xfrm>
              <a:off x="9675190" y="6055105"/>
              <a:ext cx="216127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</a:t>
              </a:r>
              <a:r>
                <a:rPr lang="zh-CN" altLang="en-US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T΄</a:t>
              </a:r>
              <a:r>
                <a:rPr lang="en-US" altLang="zh-CN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500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inh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zh-CN" altLang="en-US" sz="1200" b="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100" name="Line 5">
              <a:extLst>
                <a:ext uri="{FF2B5EF4-FFF2-40B4-BE49-F238E27FC236}">
                  <a16:creationId xmlns:a16="http://schemas.microsoft.com/office/drawing/2014/main" id="{8C85A36E-1B16-47F9-BC78-88EAB37E89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522933" y="5507413"/>
              <a:ext cx="1091556" cy="558576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48DDF68-C3FF-46C0-97B9-344052369003}"/>
              </a:ext>
            </a:extLst>
          </p:cNvPr>
          <p:cNvGrpSpPr/>
          <p:nvPr/>
        </p:nvGrpSpPr>
        <p:grpSpPr>
          <a:xfrm>
            <a:off x="4529397" y="3230375"/>
            <a:ext cx="4592865" cy="796271"/>
            <a:chOff x="5914501" y="4445715"/>
            <a:chExt cx="6123819" cy="1061694"/>
          </a:xfrm>
        </p:grpSpPr>
        <p:grpSp>
          <p:nvGrpSpPr>
            <p:cNvPr id="63" name="组合 124933">
              <a:extLst>
                <a:ext uri="{FF2B5EF4-FFF2-40B4-BE49-F238E27FC236}">
                  <a16:creationId xmlns:a16="http://schemas.microsoft.com/office/drawing/2014/main" id="{CEEB4F22-33E7-44F7-94D9-0A52FFD200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4501" y="4445715"/>
              <a:ext cx="4078794" cy="1061694"/>
              <a:chOff x="7193292" y="2013704"/>
              <a:chExt cx="1929563" cy="794905"/>
            </a:xfrm>
          </p:grpSpPr>
          <p:sp>
            <p:nvSpPr>
              <p:cNvPr id="64" name="Line 8">
                <a:extLst>
                  <a:ext uri="{FF2B5EF4-FFF2-40B4-BE49-F238E27FC236}">
                    <a16:creationId xmlns:a16="http://schemas.microsoft.com/office/drawing/2014/main" id="{13F63143-155A-4B0D-9467-084987CC34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40792" y="2030902"/>
                <a:ext cx="262473" cy="4503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7500" tIns="35100" rIns="67500" bIns="35100" anchor="ctr">
                <a:spAutoFit/>
              </a:bodyPr>
              <a:lstStyle/>
              <a:p>
                <a:pPr defTabSz="914378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Text Box 13">
                <a:extLst>
                  <a:ext uri="{FF2B5EF4-FFF2-40B4-BE49-F238E27FC236}">
                    <a16:creationId xmlns:a16="http://schemas.microsoft.com/office/drawing/2014/main" id="{B895F04F-59FF-4739-9564-B6F650B7C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3292" y="2461322"/>
                <a:ext cx="269875" cy="3472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8" eaLnBrk="1" hangingPunct="1">
                  <a:spcBef>
                    <a:spcPct val="50000"/>
                  </a:spcBef>
                  <a:defRPr/>
                </a:pPr>
                <a:r>
                  <a:rPr kumimoji="1"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66" name="Line 11">
                <a:extLst>
                  <a:ext uri="{FF2B5EF4-FFF2-40B4-BE49-F238E27FC236}">
                    <a16:creationId xmlns:a16="http://schemas.microsoft.com/office/drawing/2014/main" id="{901EE7E6-3A3D-407C-825D-4216AA57F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99098" y="2013704"/>
                <a:ext cx="522562" cy="4155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67500" tIns="35100" rIns="67500" bIns="35100" anchor="ctr">
                <a:spAutoFit/>
              </a:bodyPr>
              <a:lstStyle/>
              <a:p>
                <a:pPr defTabSz="914378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6">
                <a:extLst>
                  <a:ext uri="{FF2B5EF4-FFF2-40B4-BE49-F238E27FC236}">
                    <a16:creationId xmlns:a16="http://schemas.microsoft.com/office/drawing/2014/main" id="{A2846178-9065-4B04-9827-65D213B35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9099" y="2431251"/>
                <a:ext cx="314446" cy="3472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378" eaLnBrk="1" hangingPunct="1">
                  <a:defRPr/>
                </a:pP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F</a:t>
                </a:r>
                <a:endPara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9">
                <a:extLst>
                  <a:ext uri="{FF2B5EF4-FFF2-40B4-BE49-F238E27FC236}">
                    <a16:creationId xmlns:a16="http://schemas.microsoft.com/office/drawing/2014/main" id="{71EAD7B6-F29C-4869-A10D-4436D97C4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9697" y="2431251"/>
                <a:ext cx="363158" cy="3472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378" eaLnBrk="1" hangingPunct="1">
                  <a:defRPr/>
                </a:pP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T’</a:t>
                </a:r>
                <a:endPara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Line 12">
                <a:extLst>
                  <a:ext uri="{FF2B5EF4-FFF2-40B4-BE49-F238E27FC236}">
                    <a16:creationId xmlns:a16="http://schemas.microsoft.com/office/drawing/2014/main" id="{75355E9A-A68C-45AA-856F-61FF2A2E4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03265" y="2016342"/>
                <a:ext cx="1097075" cy="4648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67500" tIns="35100" rIns="67500" bIns="35100" anchor="ctr">
                <a:spAutoFit/>
              </a:bodyPr>
              <a:lstStyle/>
              <a:p>
                <a:pPr defTabSz="914378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42AEB66-C5C3-4538-8978-5E8B2EC3E6C0}"/>
                </a:ext>
              </a:extLst>
            </p:cNvPr>
            <p:cNvSpPr/>
            <p:nvPr/>
          </p:nvSpPr>
          <p:spPr>
            <a:xfrm>
              <a:off x="6665456" y="5023003"/>
              <a:ext cx="3068618" cy="430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 </a:t>
              </a:r>
              <a:r>
                <a:rPr lang="zh-CN" altLang="en-US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500" i="1" baseline="-250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500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500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endParaRPr lang="zh-CN" altLang="en-US" sz="1200" b="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98" name="Line 5">
              <a:extLst>
                <a:ext uri="{FF2B5EF4-FFF2-40B4-BE49-F238E27FC236}">
                  <a16:creationId xmlns:a16="http://schemas.microsoft.com/office/drawing/2014/main" id="{1139DFB7-0075-4E63-AD84-FB5969731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42772" y="4445716"/>
              <a:ext cx="625808" cy="574593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AB74840-19BB-4024-8C36-7676D2E79652}"/>
                </a:ext>
              </a:extLst>
            </p:cNvPr>
            <p:cNvSpPr/>
            <p:nvPr/>
          </p:nvSpPr>
          <p:spPr>
            <a:xfrm>
              <a:off x="9855671" y="5002003"/>
              <a:ext cx="2182649" cy="430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92" indent="-342892" defTabSz="914378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zh-CN" altLang="en-US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T΄</a:t>
              </a:r>
              <a:r>
                <a:rPr lang="en-US" altLang="zh-CN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500" i="1" baseline="-250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500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03" name="Line 5">
              <a:extLst>
                <a:ext uri="{FF2B5EF4-FFF2-40B4-BE49-F238E27FC236}">
                  <a16:creationId xmlns:a16="http://schemas.microsoft.com/office/drawing/2014/main" id="{496FDCB7-749E-451E-B5E7-E39D45528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81655" y="4451610"/>
              <a:ext cx="3583810" cy="535188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4" name="矩形 56">
            <a:extLst>
              <a:ext uri="{FF2B5EF4-FFF2-40B4-BE49-F238E27FC236}">
                <a16:creationId xmlns:a16="http://schemas.microsoft.com/office/drawing/2014/main" id="{C921A017-119F-4848-BA4C-E4FB27D1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724" y="2960448"/>
            <a:ext cx="6254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378">
              <a:defRPr/>
            </a:pPr>
            <a:r>
              <a:rPr kumimoji="1" lang="en-US" altLang="zh-CN" sz="14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=3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5" name="矩形 56">
            <a:extLst>
              <a:ext uri="{FF2B5EF4-FFF2-40B4-BE49-F238E27FC236}">
                <a16:creationId xmlns:a16="http://schemas.microsoft.com/office/drawing/2014/main" id="{248EF625-03F8-4D5F-9001-6165665BE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42" y="3781012"/>
            <a:ext cx="5966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378">
              <a:defRPr/>
            </a:pPr>
            <a:r>
              <a:rPr kumimoji="1" lang="en-US" altLang="zh-CN" sz="14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矩形 56">
            <a:extLst>
              <a:ext uri="{FF2B5EF4-FFF2-40B4-BE49-F238E27FC236}">
                <a16:creationId xmlns:a16="http://schemas.microsoft.com/office/drawing/2014/main" id="{7984418E-DC79-420A-8AAD-A53FAFFA1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380" y="3813381"/>
            <a:ext cx="7152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378">
              <a:defRPr/>
            </a:pPr>
            <a:r>
              <a:rPr kumimoji="1" lang="en-US" altLang="zh-CN" sz="14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7" name="矩形 56">
            <a:extLst>
              <a:ext uri="{FF2B5EF4-FFF2-40B4-BE49-F238E27FC236}">
                <a16:creationId xmlns:a16="http://schemas.microsoft.com/office/drawing/2014/main" id="{8529353B-0F00-4064-8489-D947CE93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384" y="3804648"/>
            <a:ext cx="7168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378">
              <a:defRPr/>
            </a:pPr>
            <a:r>
              <a:rPr kumimoji="1" lang="en-US" altLang="zh-CN" sz="14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syn</a:t>
            </a:r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8" name="矩形 56">
            <a:extLst>
              <a:ext uri="{FF2B5EF4-FFF2-40B4-BE49-F238E27FC236}">
                <a16:creationId xmlns:a16="http://schemas.microsoft.com/office/drawing/2014/main" id="{3A0E4EB3-964E-4044-89C6-8642DCC36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488" y="2994024"/>
            <a:ext cx="7168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378">
              <a:defRPr/>
            </a:pPr>
            <a:r>
              <a:rPr kumimoji="1" lang="en-US" altLang="zh-CN" sz="14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syn</a:t>
            </a:r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9" name="矩形 56">
            <a:extLst>
              <a:ext uri="{FF2B5EF4-FFF2-40B4-BE49-F238E27FC236}">
                <a16:creationId xmlns:a16="http://schemas.microsoft.com/office/drawing/2014/main" id="{7B98F45E-22FA-4B33-9272-1C160A8C8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672" y="2245323"/>
            <a:ext cx="686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378">
              <a:defRPr/>
            </a:pPr>
            <a:r>
              <a:rPr kumimoji="1" lang="en-US" altLang="zh-CN" sz="14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3" name="矩形 56">
            <a:extLst>
              <a:ext uri="{FF2B5EF4-FFF2-40B4-BE49-F238E27FC236}">
                <a16:creationId xmlns:a16="http://schemas.microsoft.com/office/drawing/2014/main" id="{1E30C04E-2D66-4780-A3B1-7F360FE6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760" y="3023712"/>
            <a:ext cx="5966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378">
              <a:defRPr/>
            </a:pPr>
            <a:r>
              <a:rPr kumimoji="1" lang="en-US" altLang="zh-CN" sz="14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=3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1A70B76-B025-4163-BE34-F4FB5EE246C3}"/>
              </a:ext>
            </a:extLst>
          </p:cNvPr>
          <p:cNvSpPr/>
          <p:nvPr/>
        </p:nvSpPr>
        <p:spPr>
          <a:xfrm>
            <a:off x="6444208" y="16839"/>
            <a:ext cx="2808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LL(1)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L-SDD</a:t>
            </a:r>
            <a:endParaRPr lang="zh-CN" altLang="en-US" sz="1200" b="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D4149E0-ADEB-4B91-A31C-4309896D9B74}"/>
              </a:ext>
            </a:extLst>
          </p:cNvPr>
          <p:cNvSpPr txBox="1"/>
          <p:nvPr/>
        </p:nvSpPr>
        <p:spPr>
          <a:xfrm>
            <a:off x="734427" y="798538"/>
            <a:ext cx="63304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10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38888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9" grpId="0"/>
      <p:bldP spid="50" grpId="0" animBg="1"/>
      <p:bldP spid="51" grpId="0" animBg="1"/>
      <p:bldP spid="55" grpId="0" animBg="1"/>
      <p:bldP spid="56" grpId="0" animBg="1"/>
      <p:bldP spid="104" grpId="0"/>
      <p:bldP spid="105" grpId="0"/>
      <p:bldP spid="106" grpId="0"/>
      <p:bldP spid="107" grpId="0"/>
      <p:bldP spid="108" grpId="0"/>
      <p:bldP spid="109" grpId="0"/>
      <p:bldP spid="73" grpId="0"/>
      <p:bldP spid="75" grpId="0"/>
      <p:bldP spid="7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BAABFFBD-C79B-438F-A02C-21EF4CE72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1" y="160338"/>
            <a:ext cx="584517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 eaLnBrk="1" hangingPunct="1"/>
            <a:endParaRPr kumimoji="1" lang="zh-CN" altLang="en-US" sz="24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CD04A6-C3F9-45D6-91C2-5DD8A074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5.4 L-SDD</a:t>
            </a: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的自顶向下翻译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76A5EB93-20D2-4B3C-926A-57DF2D98CD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012825"/>
            <a:ext cx="8075612" cy="19192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3000" b="1" dirty="0">
                <a:solidFill>
                  <a:srgbClr val="0000FF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预测分析</a:t>
            </a:r>
            <a:r>
              <a:rPr lang="zh-CN" altLang="en-US" sz="30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的同时实现</a:t>
            </a:r>
            <a:r>
              <a:rPr lang="zh-CN" altLang="en-US" sz="3000" b="1" dirty="0">
                <a:solidFill>
                  <a:srgbClr val="0000FF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语义翻译</a:t>
            </a:r>
            <a:endParaRPr lang="en-US" altLang="zh-CN" sz="3000" b="1" dirty="0">
              <a:solidFill>
                <a:srgbClr val="0000FF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非递归的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预测分析过程中进行翻译</a:t>
            </a:r>
          </a:p>
          <a:p>
            <a:pPr lvl="1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在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递归的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预测分析过程中进行翻译</a:t>
            </a:r>
          </a:p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endParaRPr lang="zh-CN" altLang="en-US" sz="30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96514B-F434-4881-ACCF-234AFF12E831}"/>
              </a:ext>
            </a:extLst>
          </p:cNvPr>
          <p:cNvSpPr/>
          <p:nvPr/>
        </p:nvSpPr>
        <p:spPr>
          <a:xfrm>
            <a:off x="6444208" y="16839"/>
            <a:ext cx="2808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LL(1)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L-SDD</a:t>
            </a:r>
            <a:endParaRPr lang="zh-CN" altLang="en-US" sz="1200" b="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711200"/>
            <a:ext cx="8258175" cy="3225800"/>
          </a:xfrm>
        </p:spPr>
        <p:txBody>
          <a:bodyPr/>
          <a:lstStyle/>
          <a:p>
            <a:pPr marL="272654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是对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CFG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的推广</a:t>
            </a:r>
          </a:p>
          <a:p>
            <a:pPr marL="575866" lvl="1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将每个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文法符号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和一个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语义属性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集合相关联</a:t>
            </a:r>
          </a:p>
          <a:p>
            <a:pPr marL="575866" lvl="1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将每个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产生式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和一组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语义规则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相关联，这些规则用于计算该产生式中各文法符号的属性值</a:t>
            </a:r>
            <a:endParaRPr lang="en-US" altLang="zh-CN" sz="2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55266" lvl="2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zh-CN" altLang="en-US" sz="2600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语法制导定义</a:t>
            </a:r>
            <a:r>
              <a:rPr kumimoji="1" lang="en-US" altLang="zh-CN" sz="3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SDD</a:t>
            </a:r>
            <a:r>
              <a:rPr kumimoji="1" lang="en-US" altLang="zh-CN" sz="3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3000" i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2445359" y="2931790"/>
            <a:ext cx="4055467" cy="2123658"/>
            <a:chOff x="3359696" y="3284984"/>
            <a:chExt cx="4055467" cy="21236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" name="矩形 4"/>
            <p:cNvSpPr/>
            <p:nvPr/>
          </p:nvSpPr>
          <p:spPr>
            <a:xfrm>
              <a:off x="3359696" y="3284984"/>
              <a:ext cx="4055467" cy="21236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ts val="2100"/>
                </a:lnSpc>
                <a:spcBef>
                  <a:spcPct val="30000"/>
                </a:spcBef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lang="en-US" altLang="zh-CN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30000"/>
                </a:spcBef>
                <a:defRPr/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→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L</a:t>
              </a:r>
              <a:r>
                <a:rPr lang="en-US" altLang="zh-CN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	</a:t>
              </a:r>
              <a:r>
                <a:rPr lang="en-US" altLang="zh-CN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	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L . </a:t>
              </a:r>
              <a:r>
                <a:rPr lang="en-US" altLang="zh-CN" i="1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inh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T . type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 </a:t>
              </a:r>
              <a:endParaRPr lang="en-US" altLang="zh-CN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eaLnBrk="1" hangingPunct="1">
                <a:lnSpc>
                  <a:spcPts val="2100"/>
                </a:lnSpc>
                <a:spcBef>
                  <a:spcPct val="30000"/>
                </a:spcBef>
                <a:defRPr/>
              </a:pP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→ </a:t>
              </a:r>
              <a:r>
                <a:rPr lang="en-US" altLang="zh-CN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int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		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T . type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lang="en-US" altLang="zh-CN" i="1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int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</a:p>
            <a:p>
              <a:pPr eaLnBrk="1" hangingPunct="1">
                <a:lnSpc>
                  <a:spcPts val="2100"/>
                </a:lnSpc>
                <a:spcBef>
                  <a:spcPct val="30000"/>
                </a:spcBef>
                <a:defRPr/>
              </a:pP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→ real 	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T . type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real </a:t>
              </a:r>
            </a:p>
            <a:p>
              <a:pPr eaLnBrk="1" hangingPunct="1">
                <a:lnSpc>
                  <a:spcPts val="2100"/>
                </a:lnSpc>
                <a:spcBef>
                  <a:spcPct val="30000"/>
                </a:spcBef>
                <a:defRPr/>
              </a:pP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→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1 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, id 	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1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. </a:t>
              </a:r>
              <a:r>
                <a:rPr lang="en-US" altLang="zh-CN" i="1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inh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L . </a:t>
              </a:r>
              <a:r>
                <a:rPr lang="en-US" altLang="zh-CN" i="1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inh</a:t>
              </a:r>
              <a:endParaRPr lang="en-US" altLang="zh-CN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eaLnBrk="1" hangingPunct="1">
                <a:lnSpc>
                  <a:spcPts val="2100"/>
                </a:lnSpc>
                <a:spcBef>
                  <a:spcPct val="30000"/>
                </a:spcBef>
                <a:defRPr/>
              </a:pP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          …		            …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359696" y="3648444"/>
              <a:ext cx="405546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054289" y="3284984"/>
              <a:ext cx="0" cy="21236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2006600" y="160338"/>
            <a:ext cx="584517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828040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5.4.1 </a:t>
            </a: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在非递归的预测分析过程中进行翻译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41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12825"/>
            <a:ext cx="4608512" cy="7048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扩展语法分析栈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626346" y="2209328"/>
            <a:ext cx="828675" cy="4492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34290" rIns="0" bIns="34290" anchor="ctr"/>
          <a:lstStyle/>
          <a:p>
            <a:pPr eaLnBrk="1" hangingPunct="1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807196" y="2222028"/>
            <a:ext cx="809625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34290" rIns="0" bIns="34290"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action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3451846" y="2220441"/>
            <a:ext cx="809625" cy="4333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34290" rIns="0" bIns="34290" anchor="ctr"/>
          <a:lstStyle/>
          <a:p>
            <a:pPr eaLnBrk="1" hangingPunct="1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Asyn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5416" name="Rectangle 10"/>
          <p:cNvSpPr>
            <a:spLocks noChangeArrowheads="1"/>
          </p:cNvSpPr>
          <p:nvPr/>
        </p:nvSpPr>
        <p:spPr bwMode="auto">
          <a:xfrm>
            <a:off x="4320208" y="2229966"/>
            <a:ext cx="140335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34290" rIns="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Symbol</a:t>
            </a:r>
          </a:p>
          <a:p>
            <a:pPr eaLnBrk="1" hangingPunct="1"/>
            <a:r>
              <a:rPr lang="en-US" altLang="zh-CN" sz="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Value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626346" y="2625253"/>
            <a:ext cx="820737" cy="433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34290" rIns="0" bIns="34290" anchor="ctr"/>
          <a:lstStyle/>
          <a:p>
            <a:pPr eaLnBrk="1" hangingPunct="1">
              <a:defRPr/>
            </a:pPr>
            <a:endParaRPr lang="en-US" altLang="zh-CN" i="1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1816721" y="2625253"/>
            <a:ext cx="8096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34290" rIns="0" bIns="34290" anchor="ctr"/>
          <a:lstStyle/>
          <a:p>
            <a:pPr eaLnBrk="1" hangingPunct="1">
              <a:defRPr/>
            </a:pPr>
            <a:endParaRPr lang="en-US" altLang="zh-CN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3447083" y="2625253"/>
            <a:ext cx="814388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34290" rIns="0" bIns="34290" anchor="ctr"/>
          <a:lstStyle/>
          <a:p>
            <a:pPr eaLnBrk="1" hangingPunct="1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43608" y="2210916"/>
            <a:ext cx="32178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43608" y="2642716"/>
            <a:ext cx="763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43608" y="3074516"/>
            <a:ext cx="32178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256708" y="2188691"/>
            <a:ext cx="0" cy="898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16"/>
          <p:cNvSpPr>
            <a:spLocks/>
          </p:cNvSpPr>
          <p:nvPr/>
        </p:nvSpPr>
        <p:spPr bwMode="auto">
          <a:xfrm>
            <a:off x="4463083" y="3201516"/>
            <a:ext cx="1620838" cy="325437"/>
          </a:xfrm>
          <a:prstGeom prst="borderCallout2">
            <a:avLst>
              <a:gd name="adj1" fmla="val 26375"/>
              <a:gd name="adj2" fmla="val -3528"/>
              <a:gd name="adj3" fmla="val 26375"/>
              <a:gd name="adj4" fmla="val -20940"/>
              <a:gd name="adj5" fmla="val -104441"/>
              <a:gd name="adj6" fmla="val -36438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 eaLnBrk="1" hangingPunct="1"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的综合属性</a:t>
            </a:r>
          </a:p>
        </p:txBody>
      </p:sp>
      <p:sp>
        <p:nvSpPr>
          <p:cNvPr id="27" name="AutoShape 15"/>
          <p:cNvSpPr>
            <a:spLocks/>
          </p:cNvSpPr>
          <p:nvPr/>
        </p:nvSpPr>
        <p:spPr bwMode="auto">
          <a:xfrm>
            <a:off x="3886821" y="3641253"/>
            <a:ext cx="1620837" cy="325438"/>
          </a:xfrm>
          <a:prstGeom prst="borderCallout2">
            <a:avLst>
              <a:gd name="adj1" fmla="val 26375"/>
              <a:gd name="adj2" fmla="val -3528"/>
              <a:gd name="adj3" fmla="val 26375"/>
              <a:gd name="adj4" fmla="val -21602"/>
              <a:gd name="adj5" fmla="val -220175"/>
              <a:gd name="adj6" fmla="val -51768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 eaLnBrk="1" hangingPunct="1"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的继承属性</a:t>
            </a:r>
          </a:p>
        </p:txBody>
      </p:sp>
      <p:sp>
        <p:nvSpPr>
          <p:cNvPr id="17" name="AutoShape 14"/>
          <p:cNvSpPr>
            <a:spLocks/>
          </p:cNvSpPr>
          <p:nvPr/>
        </p:nvSpPr>
        <p:spPr bwMode="auto">
          <a:xfrm>
            <a:off x="3499471" y="4100041"/>
            <a:ext cx="4384675" cy="415925"/>
          </a:xfrm>
          <a:prstGeom prst="borderCallout2">
            <a:avLst>
              <a:gd name="adj1" fmla="val 18750"/>
              <a:gd name="adj2" fmla="val -3528"/>
              <a:gd name="adj3" fmla="val 20555"/>
              <a:gd name="adj4" fmla="val -14279"/>
              <a:gd name="adj5" fmla="val -280145"/>
              <a:gd name="adj6" fmla="val -2887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指向将被执行的</a:t>
            </a:r>
            <a:r>
              <a:rPr lang="zh-CN" altLang="en-US" sz="2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语义动作代码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的指针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33FC148-140B-4714-9BDB-47E807FA57E4}"/>
              </a:ext>
            </a:extLst>
          </p:cNvPr>
          <p:cNvSpPr/>
          <p:nvPr/>
        </p:nvSpPr>
        <p:spPr>
          <a:xfrm>
            <a:off x="4818929" y="782341"/>
            <a:ext cx="427141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）增加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属性值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+mn-ea"/>
                <a:ea typeface="+mn-ea"/>
                <a:cs typeface="Times New Roman" panose="02020603050405020304" pitchFamily="18" charset="0"/>
              </a:rPr>
              <a:t>value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）字段</a:t>
            </a:r>
            <a:endParaRPr lang="en-US" altLang="zh-CN" sz="1400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）终结符的综合属性存放在其记录的属性值字段</a:t>
            </a:r>
          </a:p>
          <a:p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）对于非终结符</a:t>
            </a:r>
            <a:r>
              <a:rPr lang="en-US" altLang="zh-CN" sz="1400" b="1" dirty="0"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，将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继承属性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综合属性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存放在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不同的记录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中</a:t>
            </a:r>
          </a:p>
          <a:p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）增加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动作记录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用来存放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语义动作代码的指针</a:t>
            </a:r>
          </a:p>
          <a:p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+mn-ea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）不光是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动作记录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，其实分析栈中的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每一个记录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都对应着一段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执行代码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矩形 7"/>
          <p:cNvSpPr>
            <a:spLocks noChangeArrowheads="1"/>
          </p:cNvSpPr>
          <p:nvPr/>
        </p:nvSpPr>
        <p:spPr bwMode="auto">
          <a:xfrm>
            <a:off x="1500188" y="2786063"/>
            <a:ext cx="6161087" cy="21447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7218" name="Rectangle 3"/>
          <p:cNvSpPr txBox="1">
            <a:spLocks noChangeArrowheads="1"/>
          </p:cNvSpPr>
          <p:nvPr/>
        </p:nvSpPr>
        <p:spPr bwMode="auto">
          <a:xfrm>
            <a:off x="1285875" y="785813"/>
            <a:ext cx="6643688" cy="1500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1" name="Rectangle 3"/>
          <p:cNvSpPr txBox="1">
            <a:spLocks noChangeArrowheads="1"/>
          </p:cNvSpPr>
          <p:nvPr/>
        </p:nvSpPr>
        <p:spPr bwMode="auto">
          <a:xfrm>
            <a:off x="4519613" y="2786063"/>
            <a:ext cx="3624262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.inh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.syn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.syn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.syn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digit.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2" name="Rectangle 3"/>
          <p:cNvSpPr txBox="1">
            <a:spLocks noChangeArrowheads="1"/>
          </p:cNvSpPr>
          <p:nvPr/>
        </p:nvSpPr>
        <p:spPr bwMode="auto">
          <a:xfrm>
            <a:off x="1571625" y="3289300"/>
            <a:ext cx="29622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zh-CN" altLang="en-US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4" name="下箭头 8"/>
          <p:cNvSpPr>
            <a:spLocks noChangeArrowheads="1"/>
          </p:cNvSpPr>
          <p:nvPr/>
        </p:nvSpPr>
        <p:spPr bwMode="auto">
          <a:xfrm>
            <a:off x="4286250" y="2339975"/>
            <a:ext cx="428625" cy="3746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7463" name="Rectangle 2"/>
          <p:cNvSpPr>
            <a:spLocks noChangeArrowheads="1"/>
          </p:cNvSpPr>
          <p:nvPr/>
        </p:nvSpPr>
        <p:spPr bwMode="auto">
          <a:xfrm>
            <a:off x="2006600" y="160338"/>
            <a:ext cx="584517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/>
      <p:bldP spid="53251" grpId="0"/>
      <p:bldP spid="53252" grpId="0"/>
      <p:bldP spid="5325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50163" y="4014788"/>
            <a:ext cx="593725" cy="4302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13200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13200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5000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11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512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9513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1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9515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16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7BD92D7-11AB-4F6E-AFAC-AD15D48D7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79486"/>
              </p:ext>
            </p:extLst>
          </p:nvPr>
        </p:nvGraphicFramePr>
        <p:xfrm>
          <a:off x="6865166" y="2091373"/>
          <a:ext cx="2173292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73092">
                  <a:extLst>
                    <a:ext uri="{9D8B030D-6E8A-4147-A177-3AD203B41FA5}">
                      <a16:colId xmlns:a16="http://schemas.microsoft.com/office/drawing/2014/main" val="94960222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865472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577300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639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0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5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256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10025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10025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1825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4788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11613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572000" y="4010025"/>
            <a:ext cx="541338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45000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707063" y="4010025"/>
            <a:ext cx="592137" cy="439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5113338" y="4008438"/>
            <a:ext cx="593725" cy="4397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76"/>
          <p:cNvSpPr>
            <a:spLocks noChangeArrowheads="1"/>
          </p:cNvSpPr>
          <p:nvPr/>
        </p:nvSpPr>
        <p:spPr bwMode="auto">
          <a:xfrm>
            <a:off x="5113338" y="4438650"/>
            <a:ext cx="593725" cy="2778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6299200" y="4010025"/>
            <a:ext cx="541338" cy="439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</a:t>
            </a:r>
            <a:endParaRPr lang="en-US" altLang="zh-CN" sz="12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99200" y="4445000"/>
            <a:ext cx="541338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67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1569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AF505D3-E4CE-4F52-A16F-D1591354B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79486"/>
              </p:ext>
            </p:extLst>
          </p:nvPr>
        </p:nvGraphicFramePr>
        <p:xfrm>
          <a:off x="6865166" y="2091373"/>
          <a:ext cx="2173292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73092">
                  <a:extLst>
                    <a:ext uri="{9D8B030D-6E8A-4147-A177-3AD203B41FA5}">
                      <a16:colId xmlns:a16="http://schemas.microsoft.com/office/drawing/2014/main" val="94960222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865472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577300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639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0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5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256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6"/>
          <p:cNvSpPr>
            <a:spLocks noChangeArrowheads="1"/>
          </p:cNvSpPr>
          <p:nvPr/>
        </p:nvSpPr>
        <p:spPr bwMode="auto">
          <a:xfrm>
            <a:off x="5114925" y="4427538"/>
            <a:ext cx="59690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866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13200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13200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5000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06850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14788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48175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707063" y="4014788"/>
            <a:ext cx="592137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5100638" y="4011613"/>
            <a:ext cx="606425" cy="44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6299200" y="4014788"/>
            <a:ext cx="541338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</a:t>
            </a:r>
            <a:endParaRPr lang="en-US" altLang="zh-CN" sz="12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99200" y="4448175"/>
            <a:ext cx="541338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4000500" y="4008438"/>
            <a:ext cx="1112838" cy="44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3249613" y="4008438"/>
            <a:ext cx="758825" cy="44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digit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44"/>
          <p:cNvSpPr>
            <a:spLocks noChangeArrowheads="1"/>
          </p:cNvSpPr>
          <p:nvPr/>
        </p:nvSpPr>
        <p:spPr bwMode="auto">
          <a:xfrm>
            <a:off x="3249613" y="4452938"/>
            <a:ext cx="7588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=3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Freeform 45"/>
          <p:cNvSpPr>
            <a:spLocks/>
          </p:cNvSpPr>
          <p:nvPr/>
        </p:nvSpPr>
        <p:spPr bwMode="auto">
          <a:xfrm>
            <a:off x="3811588" y="4767263"/>
            <a:ext cx="649287" cy="107950"/>
          </a:xfrm>
          <a:custGeom>
            <a:avLst/>
            <a:gdLst>
              <a:gd name="T0" fmla="*/ 0 w 545"/>
              <a:gd name="T1" fmla="*/ 0 h 227"/>
              <a:gd name="T2" fmla="*/ 2147483646 w 545"/>
              <a:gd name="T3" fmla="*/ 2147483646 h 227"/>
              <a:gd name="T4" fmla="*/ 2147483646 w 545"/>
              <a:gd name="T5" fmla="*/ 0 h 227"/>
              <a:gd name="T6" fmla="*/ 0 60000 65536"/>
              <a:gd name="T7" fmla="*/ 0 60000 65536"/>
              <a:gd name="T8" fmla="*/ 0 60000 65536"/>
              <a:gd name="T9" fmla="*/ 0 w 545"/>
              <a:gd name="T10" fmla="*/ 0 h 227"/>
              <a:gd name="T11" fmla="*/ 545 w 545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227">
                <a:moveTo>
                  <a:pt x="0" y="0"/>
                </a:moveTo>
                <a:cubicBezTo>
                  <a:pt x="91" y="113"/>
                  <a:pt x="182" y="227"/>
                  <a:pt x="273" y="227"/>
                </a:cubicBezTo>
                <a:cubicBezTo>
                  <a:pt x="364" y="227"/>
                  <a:pt x="454" y="113"/>
                  <a:pt x="545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4000500" y="4440238"/>
            <a:ext cx="1112838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digit_lexval=3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 flipH="1" flipV="1">
            <a:off x="4054475" y="3532188"/>
            <a:ext cx="460375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2951163" y="3065463"/>
            <a:ext cx="3192462" cy="4445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digit_lexval</a:t>
            </a:r>
          </a:p>
        </p:txBody>
      </p:sp>
      <p:sp>
        <p:nvSpPr>
          <p:cNvPr id="31" name="Rectangle 77"/>
          <p:cNvSpPr>
            <a:spLocks noChangeArrowheads="1"/>
          </p:cNvSpPr>
          <p:nvPr/>
        </p:nvSpPr>
        <p:spPr bwMode="auto">
          <a:xfrm>
            <a:off x="5694363" y="4451350"/>
            <a:ext cx="606425" cy="260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1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Fval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78"/>
          <p:cNvSpPr>
            <a:spLocks/>
          </p:cNvSpPr>
          <p:nvPr/>
        </p:nvSpPr>
        <p:spPr bwMode="auto">
          <a:xfrm>
            <a:off x="5334000" y="4760913"/>
            <a:ext cx="649288" cy="107950"/>
          </a:xfrm>
          <a:custGeom>
            <a:avLst/>
            <a:gdLst>
              <a:gd name="T0" fmla="*/ 0 w 545"/>
              <a:gd name="T1" fmla="*/ 0 h 227"/>
              <a:gd name="T2" fmla="*/ 2147483646 w 545"/>
              <a:gd name="T3" fmla="*/ 2147483646 h 227"/>
              <a:gd name="T4" fmla="*/ 2147483646 w 545"/>
              <a:gd name="T5" fmla="*/ 0 h 227"/>
              <a:gd name="T6" fmla="*/ 0 60000 65536"/>
              <a:gd name="T7" fmla="*/ 0 60000 65536"/>
              <a:gd name="T8" fmla="*/ 0 60000 65536"/>
              <a:gd name="T9" fmla="*/ 0 w 545"/>
              <a:gd name="T10" fmla="*/ 0 h 227"/>
              <a:gd name="T11" fmla="*/ 545 w 545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227">
                <a:moveTo>
                  <a:pt x="0" y="0"/>
                </a:moveTo>
                <a:cubicBezTo>
                  <a:pt x="91" y="113"/>
                  <a:pt x="182" y="227"/>
                  <a:pt x="273" y="227"/>
                </a:cubicBezTo>
                <a:cubicBezTo>
                  <a:pt x="364" y="227"/>
                  <a:pt x="454" y="113"/>
                  <a:pt x="545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76"/>
          <p:cNvSpPr>
            <a:spLocks noChangeArrowheads="1"/>
          </p:cNvSpPr>
          <p:nvPr/>
        </p:nvSpPr>
        <p:spPr bwMode="auto">
          <a:xfrm>
            <a:off x="5108575" y="4445000"/>
            <a:ext cx="595313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25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26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627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39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3629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630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8669F48F-7268-4339-B320-1B1A838A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79486"/>
              </p:ext>
            </p:extLst>
          </p:nvPr>
        </p:nvGraphicFramePr>
        <p:xfrm>
          <a:off x="6865166" y="2091373"/>
          <a:ext cx="2173292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73092">
                  <a:extLst>
                    <a:ext uri="{9D8B030D-6E8A-4147-A177-3AD203B41FA5}">
                      <a16:colId xmlns:a16="http://schemas.microsoft.com/office/drawing/2014/main" val="94960222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865472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577300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639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0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5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256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 animBg="1"/>
      <p:bldP spid="34" grpId="0" animBg="1"/>
      <p:bldP spid="34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10025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10025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1825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4788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11613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707063" y="4010025"/>
            <a:ext cx="592137" cy="439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99200" y="4429125"/>
            <a:ext cx="541338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77"/>
          <p:cNvSpPr>
            <a:spLocks noChangeArrowheads="1"/>
          </p:cNvSpPr>
          <p:nvPr/>
        </p:nvSpPr>
        <p:spPr bwMode="auto">
          <a:xfrm>
            <a:off x="5694363" y="4446588"/>
            <a:ext cx="606425" cy="2619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1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Fval</a:t>
            </a:r>
            <a:r>
              <a:rPr lang="en-US" altLang="zh-CN" sz="1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endParaRPr lang="zh-CN" altLang="en-US" sz="1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 flipH="1" flipV="1">
            <a:off x="5465763" y="3503613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4268788" y="3033713"/>
            <a:ext cx="2660650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Fval</a:t>
            </a: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6297613" y="4449763"/>
            <a:ext cx="554037" cy="2651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1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endParaRPr lang="zh-CN" altLang="en-US" sz="11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3762375" y="4779963"/>
            <a:ext cx="2835275" cy="277812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5663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64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5665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5666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30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5670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671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6299200" y="4010025"/>
            <a:ext cx="541338" cy="439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</a:t>
            </a:r>
            <a:endParaRPr lang="en-US" altLang="zh-CN" sz="12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45000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ACCC4D7-FA7B-4850-A235-0F69BC8F1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79486"/>
              </p:ext>
            </p:extLst>
          </p:nvPr>
        </p:nvGraphicFramePr>
        <p:xfrm>
          <a:off x="6865166" y="2091373"/>
          <a:ext cx="2173292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73092">
                  <a:extLst>
                    <a:ext uri="{9D8B030D-6E8A-4147-A177-3AD203B41FA5}">
                      <a16:colId xmlns:a16="http://schemas.microsoft.com/office/drawing/2014/main" val="94960222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865472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577300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639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0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5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256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31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2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06850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06850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38650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1613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08438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41825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643563" y="4008438"/>
            <a:ext cx="1196975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4" name="Rectangle 97"/>
          <p:cNvSpPr>
            <a:spLocks noChangeArrowheads="1"/>
          </p:cNvSpPr>
          <p:nvPr/>
        </p:nvSpPr>
        <p:spPr bwMode="auto">
          <a:xfrm>
            <a:off x="4306888" y="4008438"/>
            <a:ext cx="6969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endParaRPr lang="en-US" altLang="zh-CN" sz="12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98"/>
          <p:cNvSpPr>
            <a:spLocks noChangeArrowheads="1"/>
          </p:cNvSpPr>
          <p:nvPr/>
        </p:nvSpPr>
        <p:spPr bwMode="auto">
          <a:xfrm>
            <a:off x="5003800" y="4008438"/>
            <a:ext cx="703263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 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6" name="Rectangle 101"/>
          <p:cNvSpPr>
            <a:spLocks noChangeArrowheads="1"/>
          </p:cNvSpPr>
          <p:nvPr/>
        </p:nvSpPr>
        <p:spPr bwMode="auto">
          <a:xfrm>
            <a:off x="3389313" y="4008438"/>
            <a:ext cx="9128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7" name="Rectangle 102"/>
          <p:cNvSpPr>
            <a:spLocks noChangeArrowheads="1"/>
          </p:cNvSpPr>
          <p:nvPr/>
        </p:nvSpPr>
        <p:spPr bwMode="auto">
          <a:xfrm>
            <a:off x="2789238" y="4008438"/>
            <a:ext cx="5953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Fsyn</a:t>
            </a:r>
          </a:p>
        </p:txBody>
      </p:sp>
      <p:sp>
        <p:nvSpPr>
          <p:cNvPr id="28" name="Rectangle 106"/>
          <p:cNvSpPr>
            <a:spLocks noChangeArrowheads="1"/>
          </p:cNvSpPr>
          <p:nvPr/>
        </p:nvSpPr>
        <p:spPr bwMode="auto">
          <a:xfrm>
            <a:off x="1709738" y="4008438"/>
            <a:ext cx="541337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9" name="Rectangle 107"/>
          <p:cNvSpPr>
            <a:spLocks noChangeArrowheads="1"/>
          </p:cNvSpPr>
          <p:nvPr/>
        </p:nvSpPr>
        <p:spPr bwMode="auto">
          <a:xfrm>
            <a:off x="2249488" y="4008438"/>
            <a:ext cx="539750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0" name="Rectangle 95"/>
          <p:cNvSpPr>
            <a:spLocks noChangeArrowheads="1"/>
          </p:cNvSpPr>
          <p:nvPr/>
        </p:nvSpPr>
        <p:spPr bwMode="auto">
          <a:xfrm>
            <a:off x="3389313" y="4456113"/>
            <a:ext cx="912812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=3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Rectangle 100"/>
          <p:cNvSpPr>
            <a:spLocks noChangeArrowheads="1"/>
          </p:cNvSpPr>
          <p:nvPr/>
        </p:nvSpPr>
        <p:spPr bwMode="auto">
          <a:xfrm>
            <a:off x="4297363" y="4452938"/>
            <a:ext cx="77470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endParaRPr lang="zh-CN" altLang="en-US" sz="12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Rectangle 103"/>
          <p:cNvSpPr>
            <a:spLocks noChangeArrowheads="1"/>
          </p:cNvSpPr>
          <p:nvPr/>
        </p:nvSpPr>
        <p:spPr bwMode="auto">
          <a:xfrm>
            <a:off x="2789238" y="4456113"/>
            <a:ext cx="595312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val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Line 79"/>
          <p:cNvSpPr>
            <a:spLocks noChangeShapeType="1"/>
          </p:cNvSpPr>
          <p:nvPr/>
        </p:nvSpPr>
        <p:spPr bwMode="auto">
          <a:xfrm flipV="1">
            <a:off x="80105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3762375" y="4791075"/>
            <a:ext cx="2835275" cy="277813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7717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18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7719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7720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40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7723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99"/>
          <p:cNvSpPr>
            <a:spLocks noChangeArrowheads="1"/>
          </p:cNvSpPr>
          <p:nvPr/>
        </p:nvSpPr>
        <p:spPr bwMode="auto">
          <a:xfrm>
            <a:off x="5003800" y="4456113"/>
            <a:ext cx="703263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C4A88658-7B10-4C1A-870F-A007E6E1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79486"/>
              </p:ext>
            </p:extLst>
          </p:nvPr>
        </p:nvGraphicFramePr>
        <p:xfrm>
          <a:off x="6865166" y="2091373"/>
          <a:ext cx="2173292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73092">
                  <a:extLst>
                    <a:ext uri="{9D8B030D-6E8A-4147-A177-3AD203B41FA5}">
                      <a16:colId xmlns:a16="http://schemas.microsoft.com/office/drawing/2014/main" val="94960222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865472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577300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639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0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5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256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8" grpId="0" animBg="1"/>
      <p:bldP spid="39" grpId="0" animBg="1"/>
      <p:bldP spid="3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08438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08438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0238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4788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11613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43413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643563" y="4011613"/>
            <a:ext cx="1196975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4" name="Rectangle 97"/>
          <p:cNvSpPr>
            <a:spLocks noChangeArrowheads="1"/>
          </p:cNvSpPr>
          <p:nvPr/>
        </p:nvSpPr>
        <p:spPr bwMode="auto">
          <a:xfrm>
            <a:off x="4306888" y="4011613"/>
            <a:ext cx="6969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endParaRPr lang="en-US" altLang="zh-CN" sz="12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98"/>
          <p:cNvSpPr>
            <a:spLocks noChangeArrowheads="1"/>
          </p:cNvSpPr>
          <p:nvPr/>
        </p:nvSpPr>
        <p:spPr bwMode="auto">
          <a:xfrm>
            <a:off x="5003800" y="4011613"/>
            <a:ext cx="703263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6" name="Rectangle 101"/>
          <p:cNvSpPr>
            <a:spLocks noChangeArrowheads="1"/>
          </p:cNvSpPr>
          <p:nvPr/>
        </p:nvSpPr>
        <p:spPr bwMode="auto">
          <a:xfrm>
            <a:off x="3389313" y="4011613"/>
            <a:ext cx="9128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7" name="Rectangle 102"/>
          <p:cNvSpPr>
            <a:spLocks noChangeArrowheads="1"/>
          </p:cNvSpPr>
          <p:nvPr/>
        </p:nvSpPr>
        <p:spPr bwMode="auto">
          <a:xfrm>
            <a:off x="2789238" y="4011613"/>
            <a:ext cx="5953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Fsyn</a:t>
            </a:r>
          </a:p>
        </p:txBody>
      </p:sp>
      <p:sp>
        <p:nvSpPr>
          <p:cNvPr id="30" name="Rectangle 95"/>
          <p:cNvSpPr>
            <a:spLocks noChangeArrowheads="1"/>
          </p:cNvSpPr>
          <p:nvPr/>
        </p:nvSpPr>
        <p:spPr bwMode="auto">
          <a:xfrm>
            <a:off x="3389313" y="4457700"/>
            <a:ext cx="912812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=3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Rectangle 100"/>
          <p:cNvSpPr>
            <a:spLocks noChangeArrowheads="1"/>
          </p:cNvSpPr>
          <p:nvPr/>
        </p:nvSpPr>
        <p:spPr bwMode="auto">
          <a:xfrm>
            <a:off x="4306888" y="4452938"/>
            <a:ext cx="76517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Rectangle 103"/>
          <p:cNvSpPr>
            <a:spLocks noChangeArrowheads="1"/>
          </p:cNvSpPr>
          <p:nvPr/>
        </p:nvSpPr>
        <p:spPr bwMode="auto">
          <a:xfrm>
            <a:off x="2789238" y="4457700"/>
            <a:ext cx="595312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val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Rectangle 90"/>
          <p:cNvSpPr>
            <a:spLocks noChangeArrowheads="1"/>
          </p:cNvSpPr>
          <p:nvPr/>
        </p:nvSpPr>
        <p:spPr bwMode="auto">
          <a:xfrm>
            <a:off x="1709738" y="4011613"/>
            <a:ext cx="1079500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36" name="Rectangle 92"/>
          <p:cNvSpPr>
            <a:spLocks noChangeArrowheads="1"/>
          </p:cNvSpPr>
          <p:nvPr/>
        </p:nvSpPr>
        <p:spPr bwMode="auto">
          <a:xfrm>
            <a:off x="1008063" y="4011613"/>
            <a:ext cx="70167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digit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1008063" y="4446588"/>
            <a:ext cx="701675" cy="2619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100" i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110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=5</a:t>
            </a:r>
            <a:endParaRPr lang="zh-CN" altLang="en-US" sz="1100">
              <a:solidFill>
                <a:srgbClr val="000000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0" name="Freeform 113"/>
          <p:cNvSpPr>
            <a:spLocks/>
          </p:cNvSpPr>
          <p:nvPr/>
        </p:nvSpPr>
        <p:spPr bwMode="auto">
          <a:xfrm>
            <a:off x="1358900" y="4848225"/>
            <a:ext cx="649288" cy="106363"/>
          </a:xfrm>
          <a:custGeom>
            <a:avLst/>
            <a:gdLst>
              <a:gd name="T0" fmla="*/ 0 w 545"/>
              <a:gd name="T1" fmla="*/ 0 h 227"/>
              <a:gd name="T2" fmla="*/ 2147483646 w 545"/>
              <a:gd name="T3" fmla="*/ 2147483646 h 227"/>
              <a:gd name="T4" fmla="*/ 2147483646 w 545"/>
              <a:gd name="T5" fmla="*/ 0 h 227"/>
              <a:gd name="T6" fmla="*/ 0 60000 65536"/>
              <a:gd name="T7" fmla="*/ 0 60000 65536"/>
              <a:gd name="T8" fmla="*/ 0 60000 65536"/>
              <a:gd name="T9" fmla="*/ 0 w 545"/>
              <a:gd name="T10" fmla="*/ 0 h 227"/>
              <a:gd name="T11" fmla="*/ 545 w 545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227">
                <a:moveTo>
                  <a:pt x="0" y="0"/>
                </a:moveTo>
                <a:cubicBezTo>
                  <a:pt x="91" y="113"/>
                  <a:pt x="182" y="227"/>
                  <a:pt x="273" y="227"/>
                </a:cubicBezTo>
                <a:cubicBezTo>
                  <a:pt x="364" y="227"/>
                  <a:pt x="454" y="113"/>
                  <a:pt x="545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Rectangle 91"/>
          <p:cNvSpPr>
            <a:spLocks noChangeArrowheads="1"/>
          </p:cNvSpPr>
          <p:nvPr/>
        </p:nvSpPr>
        <p:spPr bwMode="auto">
          <a:xfrm>
            <a:off x="1714500" y="4440238"/>
            <a:ext cx="1082675" cy="2873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digit_lexval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=5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2" name="Line 79"/>
          <p:cNvSpPr>
            <a:spLocks noChangeShapeType="1"/>
          </p:cNvSpPr>
          <p:nvPr/>
        </p:nvSpPr>
        <p:spPr bwMode="auto">
          <a:xfrm flipV="1">
            <a:off x="82264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Rectangle 74"/>
          <p:cNvSpPr>
            <a:spLocks noChangeArrowheads="1"/>
          </p:cNvSpPr>
          <p:nvPr/>
        </p:nvSpPr>
        <p:spPr bwMode="auto">
          <a:xfrm>
            <a:off x="2628900" y="3257550"/>
            <a:ext cx="3228975" cy="417513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val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digit_lexval</a:t>
            </a:r>
          </a:p>
        </p:txBody>
      </p:sp>
      <p:sp>
        <p:nvSpPr>
          <p:cNvPr id="44" name="Line 75"/>
          <p:cNvSpPr>
            <a:spLocks noChangeShapeType="1"/>
          </p:cNvSpPr>
          <p:nvPr/>
        </p:nvSpPr>
        <p:spPr bwMode="auto">
          <a:xfrm flipV="1">
            <a:off x="2311400" y="3695700"/>
            <a:ext cx="485775" cy="2698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103"/>
          <p:cNvSpPr>
            <a:spLocks noChangeArrowheads="1"/>
          </p:cNvSpPr>
          <p:nvPr/>
        </p:nvSpPr>
        <p:spPr bwMode="auto">
          <a:xfrm>
            <a:off x="2790825" y="4459288"/>
            <a:ext cx="593725" cy="277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val=5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Freeform 113"/>
          <p:cNvSpPr>
            <a:spLocks/>
          </p:cNvSpPr>
          <p:nvPr/>
        </p:nvSpPr>
        <p:spPr bwMode="auto">
          <a:xfrm>
            <a:off x="3184525" y="5010150"/>
            <a:ext cx="649288" cy="106363"/>
          </a:xfrm>
          <a:custGeom>
            <a:avLst/>
            <a:gdLst>
              <a:gd name="T0" fmla="*/ 0 w 545"/>
              <a:gd name="T1" fmla="*/ 0 h 227"/>
              <a:gd name="T2" fmla="*/ 2147483646 w 545"/>
              <a:gd name="T3" fmla="*/ 2147483646 h 227"/>
              <a:gd name="T4" fmla="*/ 2147483646 w 545"/>
              <a:gd name="T5" fmla="*/ 0 h 227"/>
              <a:gd name="T6" fmla="*/ 0 60000 65536"/>
              <a:gd name="T7" fmla="*/ 0 60000 65536"/>
              <a:gd name="T8" fmla="*/ 0 60000 65536"/>
              <a:gd name="T9" fmla="*/ 0 w 545"/>
              <a:gd name="T10" fmla="*/ 0 h 227"/>
              <a:gd name="T11" fmla="*/ 545 w 545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227">
                <a:moveTo>
                  <a:pt x="0" y="0"/>
                </a:moveTo>
                <a:cubicBezTo>
                  <a:pt x="91" y="113"/>
                  <a:pt x="182" y="227"/>
                  <a:pt x="273" y="227"/>
                </a:cubicBezTo>
                <a:cubicBezTo>
                  <a:pt x="364" y="227"/>
                  <a:pt x="454" y="113"/>
                  <a:pt x="545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109"/>
          <p:cNvSpPr>
            <a:spLocks noChangeArrowheads="1"/>
          </p:cNvSpPr>
          <p:nvPr/>
        </p:nvSpPr>
        <p:spPr bwMode="auto">
          <a:xfrm>
            <a:off x="3381375" y="4735513"/>
            <a:ext cx="92075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Fval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t>=5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72" name="Line 79"/>
          <p:cNvSpPr>
            <a:spLocks noChangeShapeType="1"/>
          </p:cNvSpPr>
          <p:nvPr/>
        </p:nvSpPr>
        <p:spPr bwMode="auto">
          <a:xfrm flipV="1">
            <a:off x="80105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73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74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9775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9776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53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9779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780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99"/>
          <p:cNvSpPr>
            <a:spLocks noChangeArrowheads="1"/>
          </p:cNvSpPr>
          <p:nvPr/>
        </p:nvSpPr>
        <p:spPr bwMode="auto">
          <a:xfrm>
            <a:off x="5003800" y="4457700"/>
            <a:ext cx="703263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2FBB6429-0496-4AD5-9785-7C07AA0B1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79486"/>
              </p:ext>
            </p:extLst>
          </p:nvPr>
        </p:nvGraphicFramePr>
        <p:xfrm>
          <a:off x="6865166" y="2091373"/>
          <a:ext cx="2173292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73092">
                  <a:extLst>
                    <a:ext uri="{9D8B030D-6E8A-4147-A177-3AD203B41FA5}">
                      <a16:colId xmlns:a16="http://schemas.microsoft.com/office/drawing/2014/main" val="94960222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865472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577300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639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0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5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256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 animBg="1"/>
      <p:bldP spid="35" grpId="0" animBg="1"/>
      <p:bldP spid="35" grpId="1" animBg="1"/>
      <p:bldP spid="36" grpId="0" animBg="1"/>
      <p:bldP spid="36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00"/>
          <p:cNvSpPr>
            <a:spLocks noChangeArrowheads="1"/>
          </p:cNvSpPr>
          <p:nvPr/>
        </p:nvSpPr>
        <p:spPr bwMode="auto">
          <a:xfrm>
            <a:off x="4297363" y="4452938"/>
            <a:ext cx="71120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62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14788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14788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6588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9550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16375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49763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643563" y="4016375"/>
            <a:ext cx="1196975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4" name="Rectangle 97"/>
          <p:cNvSpPr>
            <a:spLocks noChangeArrowheads="1"/>
          </p:cNvSpPr>
          <p:nvPr/>
        </p:nvSpPr>
        <p:spPr bwMode="auto">
          <a:xfrm>
            <a:off x="4306888" y="4016375"/>
            <a:ext cx="6969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endParaRPr lang="en-US" altLang="zh-CN" sz="12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98"/>
          <p:cNvSpPr>
            <a:spLocks noChangeArrowheads="1"/>
          </p:cNvSpPr>
          <p:nvPr/>
        </p:nvSpPr>
        <p:spPr bwMode="auto">
          <a:xfrm>
            <a:off x="5003800" y="4016375"/>
            <a:ext cx="703263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6" name="Rectangle 101"/>
          <p:cNvSpPr>
            <a:spLocks noChangeArrowheads="1"/>
          </p:cNvSpPr>
          <p:nvPr/>
        </p:nvSpPr>
        <p:spPr bwMode="auto">
          <a:xfrm>
            <a:off x="3389313" y="4016375"/>
            <a:ext cx="9128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30" name="Rectangle 95"/>
          <p:cNvSpPr>
            <a:spLocks noChangeArrowheads="1"/>
          </p:cNvSpPr>
          <p:nvPr/>
        </p:nvSpPr>
        <p:spPr bwMode="auto">
          <a:xfrm>
            <a:off x="3389313" y="4464050"/>
            <a:ext cx="912812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=3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Rectangle 99"/>
          <p:cNvSpPr>
            <a:spLocks noChangeArrowheads="1"/>
          </p:cNvSpPr>
          <p:nvPr/>
        </p:nvSpPr>
        <p:spPr bwMode="auto">
          <a:xfrm>
            <a:off x="5003800" y="4464050"/>
            <a:ext cx="703263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Rectangle 109"/>
          <p:cNvSpPr>
            <a:spLocks noChangeArrowheads="1"/>
          </p:cNvSpPr>
          <p:nvPr/>
        </p:nvSpPr>
        <p:spPr bwMode="auto">
          <a:xfrm>
            <a:off x="3381375" y="4738688"/>
            <a:ext cx="92075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Fval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t>=5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Rectangle 110"/>
          <p:cNvSpPr>
            <a:spLocks noChangeArrowheads="1"/>
          </p:cNvSpPr>
          <p:nvPr/>
        </p:nvSpPr>
        <p:spPr bwMode="auto">
          <a:xfrm>
            <a:off x="2960688" y="3219450"/>
            <a:ext cx="4111625" cy="46513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zh-CN" altLang="en-US" sz="15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].</a:t>
            </a:r>
            <a:r>
              <a:rPr lang="zh-CN" altLang="en-US" sz="1500" i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Fval</a:t>
            </a:r>
            <a:r>
              <a:rPr lang="zh-CN" altLang="en-US" sz="15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en-US" altLang="zh-CN" sz="15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9" name="Line 111"/>
          <p:cNvSpPr>
            <a:spLocks noChangeShapeType="1"/>
          </p:cNvSpPr>
          <p:nvPr/>
        </p:nvSpPr>
        <p:spPr bwMode="auto">
          <a:xfrm flipH="1" flipV="1">
            <a:off x="3544888" y="3705225"/>
            <a:ext cx="330200" cy="2381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122"/>
          <p:cNvSpPr>
            <a:spLocks noChangeArrowheads="1"/>
          </p:cNvSpPr>
          <p:nvPr/>
        </p:nvSpPr>
        <p:spPr bwMode="auto">
          <a:xfrm>
            <a:off x="4302125" y="4465638"/>
            <a:ext cx="70167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4500563" y="4784725"/>
            <a:ext cx="382587" cy="155575"/>
          </a:xfrm>
          <a:custGeom>
            <a:avLst/>
            <a:gdLst>
              <a:gd name="connsiteX0" fmla="*/ 209834 w 383719"/>
              <a:gd name="connsiteY0" fmla="*/ 34724 h 324241"/>
              <a:gd name="connsiteX1" fmla="*/ 383454 w 383719"/>
              <a:gd name="connsiteY1" fmla="*/ 208344 h 324241"/>
              <a:gd name="connsiteX2" fmla="*/ 175110 w 383719"/>
              <a:gd name="connsiteY2" fmla="*/ 324091 h 324241"/>
              <a:gd name="connsiteX3" fmla="*/ 1489 w 383719"/>
              <a:gd name="connsiteY3" fmla="*/ 185195 h 324241"/>
              <a:gd name="connsiteX4" fmla="*/ 105661 w 383719"/>
              <a:gd name="connsiteY4" fmla="*/ 0 h 32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719" h="324241">
                <a:moveTo>
                  <a:pt x="209834" y="34724"/>
                </a:moveTo>
                <a:cubicBezTo>
                  <a:pt x="299537" y="97420"/>
                  <a:pt x="389241" y="160116"/>
                  <a:pt x="383454" y="208344"/>
                </a:cubicBezTo>
                <a:cubicBezTo>
                  <a:pt x="377667" y="256572"/>
                  <a:pt x="238771" y="327949"/>
                  <a:pt x="175110" y="324091"/>
                </a:cubicBezTo>
                <a:cubicBezTo>
                  <a:pt x="111449" y="320233"/>
                  <a:pt x="13064" y="239210"/>
                  <a:pt x="1489" y="185195"/>
                </a:cubicBezTo>
                <a:cubicBezTo>
                  <a:pt x="-10086" y="131180"/>
                  <a:pt x="47787" y="65590"/>
                  <a:pt x="105661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1813" name="Line 79"/>
          <p:cNvSpPr>
            <a:spLocks noChangeShapeType="1"/>
          </p:cNvSpPr>
          <p:nvPr/>
        </p:nvSpPr>
        <p:spPr bwMode="auto">
          <a:xfrm flipV="1">
            <a:off x="82264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14" name="Line 79"/>
          <p:cNvSpPr>
            <a:spLocks noChangeShapeType="1"/>
          </p:cNvSpPr>
          <p:nvPr/>
        </p:nvSpPr>
        <p:spPr bwMode="auto">
          <a:xfrm flipV="1">
            <a:off x="80105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15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16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1817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1818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40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1820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821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4" grpId="0" animBg="1"/>
      <p:bldP spid="26" grpId="0" animBg="1"/>
      <p:bldP spid="30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11613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11613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3413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7963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14788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59288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715000" y="4014788"/>
            <a:ext cx="1125538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5" name="Rectangle 98"/>
          <p:cNvSpPr>
            <a:spLocks noChangeArrowheads="1"/>
          </p:cNvSpPr>
          <p:nvPr/>
        </p:nvSpPr>
        <p:spPr bwMode="auto">
          <a:xfrm>
            <a:off x="5003800" y="4014788"/>
            <a:ext cx="711200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altLang="zh-CN" sz="1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syn</a:t>
            </a:r>
          </a:p>
        </p:txBody>
      </p:sp>
      <p:sp>
        <p:nvSpPr>
          <p:cNvPr id="32" name="Rectangle 99"/>
          <p:cNvSpPr>
            <a:spLocks noChangeArrowheads="1"/>
          </p:cNvSpPr>
          <p:nvPr/>
        </p:nvSpPr>
        <p:spPr bwMode="auto">
          <a:xfrm>
            <a:off x="5003800" y="4449763"/>
            <a:ext cx="703263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77"/>
          <p:cNvSpPr>
            <a:spLocks noChangeArrowheads="1"/>
          </p:cNvSpPr>
          <p:nvPr/>
        </p:nvSpPr>
        <p:spPr bwMode="auto">
          <a:xfrm>
            <a:off x="4192588" y="4457700"/>
            <a:ext cx="811212" cy="261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1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lang="en-US" altLang="zh-CN" sz="11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Rectangle 78"/>
          <p:cNvSpPr>
            <a:spLocks noChangeArrowheads="1"/>
          </p:cNvSpPr>
          <p:nvPr/>
        </p:nvSpPr>
        <p:spPr bwMode="auto">
          <a:xfrm>
            <a:off x="4192588" y="4014788"/>
            <a:ext cx="811212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35" name="Rectangle 80"/>
          <p:cNvSpPr>
            <a:spLocks noChangeArrowheads="1"/>
          </p:cNvSpPr>
          <p:nvPr/>
        </p:nvSpPr>
        <p:spPr bwMode="auto">
          <a:xfrm>
            <a:off x="3838575" y="3189288"/>
            <a:ext cx="2805113" cy="458787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5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</a:p>
        </p:txBody>
      </p:sp>
      <p:sp>
        <p:nvSpPr>
          <p:cNvPr id="36" name="Line 81"/>
          <p:cNvSpPr>
            <a:spLocks noChangeShapeType="1"/>
          </p:cNvSpPr>
          <p:nvPr/>
        </p:nvSpPr>
        <p:spPr bwMode="auto">
          <a:xfrm flipV="1">
            <a:off x="4464050" y="3648075"/>
            <a:ext cx="431800" cy="322263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Rectangle 90"/>
          <p:cNvSpPr>
            <a:spLocks noChangeArrowheads="1"/>
          </p:cNvSpPr>
          <p:nvPr/>
        </p:nvSpPr>
        <p:spPr bwMode="auto">
          <a:xfrm>
            <a:off x="5003800" y="4451350"/>
            <a:ext cx="71120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Freeform 54"/>
          <p:cNvSpPr>
            <a:spLocks/>
          </p:cNvSpPr>
          <p:nvPr/>
        </p:nvSpPr>
        <p:spPr bwMode="auto">
          <a:xfrm>
            <a:off x="5327650" y="4791075"/>
            <a:ext cx="649288" cy="107950"/>
          </a:xfrm>
          <a:custGeom>
            <a:avLst/>
            <a:gdLst>
              <a:gd name="T0" fmla="*/ 0 w 545"/>
              <a:gd name="T1" fmla="*/ 0 h 227"/>
              <a:gd name="T2" fmla="*/ 2147483646 w 545"/>
              <a:gd name="T3" fmla="*/ 2147483646 h 227"/>
              <a:gd name="T4" fmla="*/ 2147483646 w 545"/>
              <a:gd name="T5" fmla="*/ 0 h 227"/>
              <a:gd name="T6" fmla="*/ 0 60000 65536"/>
              <a:gd name="T7" fmla="*/ 0 60000 65536"/>
              <a:gd name="T8" fmla="*/ 0 60000 65536"/>
              <a:gd name="T9" fmla="*/ 0 w 545"/>
              <a:gd name="T10" fmla="*/ 0 h 227"/>
              <a:gd name="T11" fmla="*/ 545 w 545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227">
                <a:moveTo>
                  <a:pt x="0" y="0"/>
                </a:moveTo>
                <a:cubicBezTo>
                  <a:pt x="91" y="113"/>
                  <a:pt x="182" y="227"/>
                  <a:pt x="273" y="227"/>
                </a:cubicBezTo>
                <a:cubicBezTo>
                  <a:pt x="364" y="227"/>
                  <a:pt x="454" y="113"/>
                  <a:pt x="545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Rectangle 100"/>
          <p:cNvSpPr>
            <a:spLocks noChangeArrowheads="1"/>
          </p:cNvSpPr>
          <p:nvPr/>
        </p:nvSpPr>
        <p:spPr bwMode="auto">
          <a:xfrm>
            <a:off x="5705475" y="4456113"/>
            <a:ext cx="1135063" cy="277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4475163" y="4784725"/>
            <a:ext cx="382587" cy="155575"/>
          </a:xfrm>
          <a:custGeom>
            <a:avLst/>
            <a:gdLst>
              <a:gd name="connsiteX0" fmla="*/ 209834 w 383719"/>
              <a:gd name="connsiteY0" fmla="*/ 34724 h 324241"/>
              <a:gd name="connsiteX1" fmla="*/ 383454 w 383719"/>
              <a:gd name="connsiteY1" fmla="*/ 208344 h 324241"/>
              <a:gd name="connsiteX2" fmla="*/ 175110 w 383719"/>
              <a:gd name="connsiteY2" fmla="*/ 324091 h 324241"/>
              <a:gd name="connsiteX3" fmla="*/ 1489 w 383719"/>
              <a:gd name="connsiteY3" fmla="*/ 185195 h 324241"/>
              <a:gd name="connsiteX4" fmla="*/ 105661 w 383719"/>
              <a:gd name="connsiteY4" fmla="*/ 0 h 32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719" h="324241">
                <a:moveTo>
                  <a:pt x="209834" y="34724"/>
                </a:moveTo>
                <a:cubicBezTo>
                  <a:pt x="299537" y="97420"/>
                  <a:pt x="389241" y="160116"/>
                  <a:pt x="383454" y="208344"/>
                </a:cubicBezTo>
                <a:cubicBezTo>
                  <a:pt x="377667" y="256572"/>
                  <a:pt x="238771" y="327949"/>
                  <a:pt x="175110" y="324091"/>
                </a:cubicBezTo>
                <a:cubicBezTo>
                  <a:pt x="111449" y="320233"/>
                  <a:pt x="13064" y="239210"/>
                  <a:pt x="1489" y="185195"/>
                </a:cubicBezTo>
                <a:cubicBezTo>
                  <a:pt x="-10086" y="131180"/>
                  <a:pt x="47787" y="65590"/>
                  <a:pt x="105661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860" name="Line 79"/>
          <p:cNvSpPr>
            <a:spLocks noChangeShapeType="1"/>
          </p:cNvSpPr>
          <p:nvPr/>
        </p:nvSpPr>
        <p:spPr bwMode="auto">
          <a:xfrm flipV="1">
            <a:off x="82264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61" name="Line 79"/>
          <p:cNvSpPr>
            <a:spLocks noChangeShapeType="1"/>
          </p:cNvSpPr>
          <p:nvPr/>
        </p:nvSpPr>
        <p:spPr bwMode="auto">
          <a:xfrm flipV="1">
            <a:off x="80105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62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63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64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3865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44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3867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868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81EB79B9-97E6-4AC6-9734-28E3F6D6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79486"/>
              </p:ext>
            </p:extLst>
          </p:nvPr>
        </p:nvGraphicFramePr>
        <p:xfrm>
          <a:off x="6865166" y="2091373"/>
          <a:ext cx="2173292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73092">
                  <a:extLst>
                    <a:ext uri="{9D8B030D-6E8A-4147-A177-3AD203B41FA5}">
                      <a16:colId xmlns:a16="http://schemas.microsoft.com/office/drawing/2014/main" val="94960222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865472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577300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639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0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5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256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29" grpId="0" animBg="1"/>
      <p:bldP spid="29" grpId="1" animBg="1"/>
      <p:bldP spid="31" grpId="0" animBg="1"/>
      <p:bldP spid="31" grpId="1" animBg="1"/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785813"/>
            <a:ext cx="8072438" cy="1571625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72654" indent="-272654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SDT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是在产生式右部嵌入了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程序片段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CFG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，这些程序片段称为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语义动作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。按照惯例，语义动作放在花括号内</a:t>
            </a:r>
          </a:p>
          <a:p>
            <a:pPr marL="958454" lvl="2" indent="-272654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楷体" pitchFamily="49" charset="-122"/>
                <a:ea typeface="+mn-ea"/>
                <a:cs typeface="Times New Roman" pitchFamily="18" charset="0"/>
              </a:rPr>
              <a:t>例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语法制导翻译方案</a:t>
            </a:r>
            <a:r>
              <a:rPr kumimoji="1" lang="en-US" altLang="zh-CN" sz="30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SD</a:t>
            </a:r>
            <a:r>
              <a:rPr kumimoji="1" lang="en-US" altLang="zh-CN" sz="3000" i="1" spc="3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kumimoji="1" lang="en-US" altLang="zh-CN" sz="30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3000" i="1" spc="3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8538" y="2357438"/>
            <a:ext cx="4278312" cy="203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/>
          <a:lstStyle>
            <a:lvl1pPr marL="36353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66763" indent="-363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39825" indent="-303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5224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94786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377381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4090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799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ts val="2400"/>
              </a:lnSpc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L.inh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 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</a:p>
          <a:p>
            <a:pPr marL="0" lvl="1" indent="0" eaLnBrk="1" hangingPunct="1">
              <a:lnSpc>
                <a:spcPts val="2400"/>
              </a:lnSpc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</a:t>
            </a:r>
          </a:p>
          <a:p>
            <a:pPr marL="0" lvl="1" indent="0" eaLnBrk="1" hangingPunct="1">
              <a:lnSpc>
                <a:spcPts val="2400"/>
              </a:lnSpc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real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</a:t>
            </a:r>
          </a:p>
          <a:p>
            <a:pPr marL="0" lvl="1" indent="0" eaLnBrk="1" hangingPunct="1">
              <a:lnSpc>
                <a:spcPts val="2400"/>
              </a:lnSpc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.inh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L.inh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id</a:t>
            </a:r>
          </a:p>
          <a:p>
            <a:pPr marL="0" lvl="1" indent="0" eaLnBrk="1" hangingPunct="1">
              <a:lnSpc>
                <a:spcPts val="2400"/>
              </a:lnSpc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      …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0050" y="4500563"/>
            <a:ext cx="8315325" cy="461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lvl="1" indent="0" eaLnBrk="1" hangingPunct="1">
              <a:spcBef>
                <a:spcPct val="30000"/>
              </a:spcBef>
              <a:defRPr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一个语义动作在产生式中的位置决定了这个动作的执行时间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05263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05263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37063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0025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06850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51350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726113" y="4006850"/>
            <a:ext cx="1114425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143375" y="3214688"/>
            <a:ext cx="2786063" cy="42862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5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 flipV="1">
            <a:off x="5381625" y="3770313"/>
            <a:ext cx="534988" cy="207962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53"/>
          <p:cNvSpPr>
            <a:spLocks noChangeArrowheads="1"/>
          </p:cNvSpPr>
          <p:nvPr/>
        </p:nvSpPr>
        <p:spPr bwMode="auto">
          <a:xfrm>
            <a:off x="6823075" y="4452938"/>
            <a:ext cx="65405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Freeform 54"/>
          <p:cNvSpPr>
            <a:spLocks/>
          </p:cNvSpPr>
          <p:nvPr/>
        </p:nvSpPr>
        <p:spPr bwMode="auto">
          <a:xfrm>
            <a:off x="7189788" y="4767263"/>
            <a:ext cx="649287" cy="107950"/>
          </a:xfrm>
          <a:custGeom>
            <a:avLst/>
            <a:gdLst>
              <a:gd name="T0" fmla="*/ 0 w 545"/>
              <a:gd name="T1" fmla="*/ 0 h 227"/>
              <a:gd name="T2" fmla="*/ 2147483646 w 545"/>
              <a:gd name="T3" fmla="*/ 2147483646 h 227"/>
              <a:gd name="T4" fmla="*/ 2147483646 w 545"/>
              <a:gd name="T5" fmla="*/ 0 h 227"/>
              <a:gd name="T6" fmla="*/ 0 60000 65536"/>
              <a:gd name="T7" fmla="*/ 0 60000 65536"/>
              <a:gd name="T8" fmla="*/ 0 60000 65536"/>
              <a:gd name="T9" fmla="*/ 0 w 545"/>
              <a:gd name="T10" fmla="*/ 0 h 227"/>
              <a:gd name="T11" fmla="*/ 545 w 545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227">
                <a:moveTo>
                  <a:pt x="0" y="0"/>
                </a:moveTo>
                <a:cubicBezTo>
                  <a:pt x="91" y="113"/>
                  <a:pt x="182" y="227"/>
                  <a:pt x="273" y="227"/>
                </a:cubicBezTo>
                <a:cubicBezTo>
                  <a:pt x="364" y="227"/>
                  <a:pt x="454" y="113"/>
                  <a:pt x="54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Rectangle 59"/>
          <p:cNvSpPr>
            <a:spLocks noChangeArrowheads="1"/>
          </p:cNvSpPr>
          <p:nvPr/>
        </p:nvSpPr>
        <p:spPr bwMode="auto">
          <a:xfrm>
            <a:off x="7434263" y="4441825"/>
            <a:ext cx="809625" cy="2778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03" name="Line 79"/>
          <p:cNvSpPr>
            <a:spLocks noChangeShapeType="1"/>
          </p:cNvSpPr>
          <p:nvPr/>
        </p:nvSpPr>
        <p:spPr bwMode="auto">
          <a:xfrm flipV="1">
            <a:off x="82264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4" name="Line 79"/>
          <p:cNvSpPr>
            <a:spLocks noChangeShapeType="1"/>
          </p:cNvSpPr>
          <p:nvPr/>
        </p:nvSpPr>
        <p:spPr bwMode="auto">
          <a:xfrm flipV="1">
            <a:off x="80105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5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6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5907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5908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35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911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912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Rectangle 100"/>
          <p:cNvSpPr>
            <a:spLocks noChangeArrowheads="1"/>
          </p:cNvSpPr>
          <p:nvPr/>
        </p:nvSpPr>
        <p:spPr bwMode="auto">
          <a:xfrm>
            <a:off x="5705475" y="4449763"/>
            <a:ext cx="1135063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CC82E2C3-0DE9-44C8-A84B-5E91C753D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79486"/>
              </p:ext>
            </p:extLst>
          </p:nvPr>
        </p:nvGraphicFramePr>
        <p:xfrm>
          <a:off x="6865166" y="2091373"/>
          <a:ext cx="2173292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73092">
                  <a:extLst>
                    <a:ext uri="{9D8B030D-6E8A-4147-A177-3AD203B41FA5}">
                      <a16:colId xmlns:a16="http://schemas.microsoft.com/office/drawing/2014/main" val="94960222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865472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577300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639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0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5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256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3" grpId="0" animBg="1"/>
      <p:bldP spid="28" grpId="0" animBg="1"/>
      <p:bldP spid="28" grpId="1" animBg="1"/>
      <p:bldP spid="30" grpId="0" animBg="1"/>
      <p:bldP spid="30" grpId="1" animBg="1"/>
      <p:bldP spid="34" grpId="0" animBg="1"/>
      <p:bldP spid="34" grpId="1" animBg="1"/>
      <p:bldP spid="41" grpId="0" animBg="1"/>
      <p:bldP spid="41" grpId="1" animBg="1"/>
      <p:bldP spid="43" grpId="0" animBg="1"/>
      <p:bldP spid="4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06850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27538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1613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5" name="Rectangle 60"/>
          <p:cNvSpPr>
            <a:spLocks noChangeArrowheads="1"/>
          </p:cNvSpPr>
          <p:nvPr/>
        </p:nvSpPr>
        <p:spPr bwMode="auto">
          <a:xfrm>
            <a:off x="5027613" y="3268663"/>
            <a:ext cx="2687637" cy="3746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val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</a:p>
        </p:txBody>
      </p:sp>
      <p:sp>
        <p:nvSpPr>
          <p:cNvPr id="26" name="Line 61"/>
          <p:cNvSpPr>
            <a:spLocks noChangeShapeType="1"/>
          </p:cNvSpPr>
          <p:nvPr/>
        </p:nvSpPr>
        <p:spPr bwMode="auto">
          <a:xfrm flipH="1" flipV="1">
            <a:off x="6354763" y="3660775"/>
            <a:ext cx="1306512" cy="3460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8226425" y="4440238"/>
            <a:ext cx="622300" cy="277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945" name="Line 79"/>
          <p:cNvSpPr>
            <a:spLocks noChangeShapeType="1"/>
          </p:cNvSpPr>
          <p:nvPr/>
        </p:nvSpPr>
        <p:spPr bwMode="auto">
          <a:xfrm flipV="1">
            <a:off x="82264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46" name="Line 79"/>
          <p:cNvSpPr>
            <a:spLocks noChangeShapeType="1"/>
          </p:cNvSpPr>
          <p:nvPr/>
        </p:nvSpPr>
        <p:spPr bwMode="auto">
          <a:xfrm flipV="1">
            <a:off x="80105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47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48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7949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7950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30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7954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955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06850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59"/>
          <p:cNvSpPr>
            <a:spLocks noChangeArrowheads="1"/>
          </p:cNvSpPr>
          <p:nvPr/>
        </p:nvSpPr>
        <p:spPr bwMode="auto">
          <a:xfrm>
            <a:off x="7434263" y="4445000"/>
            <a:ext cx="8096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C5B6818-501B-4C76-B035-D309BECB1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39635"/>
              </p:ext>
            </p:extLst>
          </p:nvPr>
        </p:nvGraphicFramePr>
        <p:xfrm>
          <a:off x="6865166" y="2091373"/>
          <a:ext cx="2173292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73092">
                  <a:extLst>
                    <a:ext uri="{9D8B030D-6E8A-4147-A177-3AD203B41FA5}">
                      <a16:colId xmlns:a16="http://schemas.microsoft.com/office/drawing/2014/main" val="94960222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865472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577300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639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0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5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256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4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8288"/>
            <a:ext cx="8208962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8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分析栈中的每一个记录都对应着一段执行代码</a:t>
            </a:r>
          </a:p>
        </p:txBody>
      </p:sp>
      <p:sp>
        <p:nvSpPr>
          <p:cNvPr id="169987" name="Rectangle 3"/>
          <p:cNvSpPr txBox="1">
            <a:spLocks noChangeArrowheads="1"/>
          </p:cNvSpPr>
          <p:nvPr/>
        </p:nvSpPr>
        <p:spPr bwMode="auto">
          <a:xfrm>
            <a:off x="401638" y="1058863"/>
            <a:ext cx="8285162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407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综合记录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出栈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时，要将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综合属性值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复制给后面特定的语义动作</a:t>
            </a:r>
          </a:p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变量展开时（即变量本身的记录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出栈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时），如果其含有继承属性，则要将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继承属性值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复制给后面特定的语义动作</a:t>
            </a:r>
          </a:p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kumimoji="1" lang="zh-CN" altLang="en-US" sz="28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5"/>
          <p:cNvSpPr>
            <a:spLocks noGrp="1" noChangeArrowheads="1"/>
          </p:cNvSpPr>
          <p:nvPr>
            <p:ph idx="1"/>
          </p:nvPr>
        </p:nvSpPr>
        <p:spPr>
          <a:xfrm>
            <a:off x="927100" y="1762125"/>
            <a:ext cx="5700713" cy="560388"/>
          </a:xfrm>
        </p:spPr>
        <p:txBody>
          <a:bodyPr/>
          <a:lstStyle/>
          <a:p>
            <a:pPr marL="272654" indent="-272654">
              <a:buFont typeface="Symbol" panose="05050102010706020507" pitchFamily="18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1)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 →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F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{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a</a:t>
            </a:r>
            <a:r>
              <a:rPr lang="en-US" altLang="zh-CN" sz="18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T</a:t>
            </a:r>
            <a:r>
              <a:rPr lang="en-US" altLang="zh-CN" sz="18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.inh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=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F.val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}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T</a:t>
            </a:r>
            <a:r>
              <a:rPr lang="en-US" altLang="zh-CN" sz="18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{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a</a:t>
            </a:r>
            <a:r>
              <a:rPr lang="en-US" altLang="zh-CN" sz="18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T.val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=</a:t>
            </a:r>
            <a:r>
              <a:rPr lang="en-US" altLang="zh-CN" sz="18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T</a:t>
            </a:r>
            <a:r>
              <a:rPr lang="en-US" altLang="zh-CN" sz="1800" b="1" i="1" dirty="0" err="1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8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.syn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}</a:t>
            </a:r>
            <a:endParaRPr lang="zh-CN" altLang="en-US" sz="18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  <a:sym typeface="Arial" pitchFamily="34" charset="0"/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/>
        </p:nvGraphicFramePr>
        <p:xfrm>
          <a:off x="928688" y="2120900"/>
          <a:ext cx="7500937" cy="2949575"/>
        </p:xfrm>
        <a:graphic>
          <a:graphicData uri="http://schemas.openxmlformats.org/drawingml/2006/table">
            <a:tbl>
              <a:tblPr/>
              <a:tblGrid>
                <a:gridCol w="90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3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符号</a:t>
                      </a:r>
                    </a:p>
                  </a:txBody>
                  <a:tcPr marL="68580" marR="68580" marT="34302" marB="34302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属性</a:t>
                      </a: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执行代码</a:t>
                      </a: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Fsyn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val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top-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Fval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= 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val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；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top=top-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1;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Fval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top-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inh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= 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Fval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；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top=top-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1;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1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1" i="1" dirty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inh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根据当前输入符号选择产生式进行推导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若选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2):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top+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1" i="1" dirty="0" err="1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Times New Roman" pitchFamily="18" charset="0"/>
                        </a:rPr>
                        <a:t>inh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inh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;  top=top+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若选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3):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1" i="1" dirty="0" err="1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Times New Roman" pitchFamily="18" charset="0"/>
                        </a:rPr>
                        <a:t>inh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inh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; 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1" i="1" dirty="0" err="1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Times New Roman" pitchFamily="18" charset="0"/>
                        </a:rPr>
                        <a:t>syn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syn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top-1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1" i="1" dirty="0" err="1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Times New Roman" pitchFamily="18" charset="0"/>
                        </a:rPr>
                        <a:t>syn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Times New Roman" pitchFamily="18" charset="0"/>
                        </a:rPr>
                        <a:t> =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Times New Roman" pitchFamily="18" charset="0"/>
                        </a:rPr>
                        <a:t>syn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；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top=top-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1;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1" i="1" dirty="0" err="1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Times New Roman" pitchFamily="18" charset="0"/>
                        </a:rPr>
                        <a:t>syn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top-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1].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val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= 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1" i="1" dirty="0" err="1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Times New Roman" pitchFamily="18" charset="0"/>
                        </a:rPr>
                        <a:t>syn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；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top=top-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1;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2067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207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 rot="5400000">
            <a:off x="6965950" y="3605213"/>
            <a:ext cx="2928937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-534987" y="3605213"/>
            <a:ext cx="2928937" cy="15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070" name="组合 3"/>
          <p:cNvGrpSpPr>
            <a:grpSpLocks/>
          </p:cNvGrpSpPr>
          <p:nvPr/>
        </p:nvGrpSpPr>
        <p:grpSpPr bwMode="auto">
          <a:xfrm>
            <a:off x="2124075" y="-6350"/>
            <a:ext cx="5162550" cy="1755775"/>
            <a:chOff x="4211960" y="-46273"/>
            <a:chExt cx="5163301" cy="1753927"/>
          </a:xfrm>
        </p:grpSpPr>
        <p:sp>
          <p:nvSpPr>
            <p:cNvPr id="12" name="矩形 7"/>
            <p:cNvSpPr>
              <a:spLocks noChangeArrowheads="1"/>
            </p:cNvSpPr>
            <p:nvPr/>
          </p:nvSpPr>
          <p:spPr bwMode="auto">
            <a:xfrm>
              <a:off x="4211960" y="26675"/>
              <a:ext cx="4896562" cy="16809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2073" name="Rectangle 3"/>
            <p:cNvSpPr txBox="1">
              <a:spLocks noChangeArrowheads="1"/>
            </p:cNvSpPr>
            <p:nvPr/>
          </p:nvSpPr>
          <p:spPr bwMode="auto">
            <a:xfrm>
              <a:off x="4357199" y="132073"/>
              <a:ext cx="3041401" cy="151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074" name="Rectangle 3"/>
            <p:cNvSpPr txBox="1">
              <a:spLocks noChangeArrowheads="1"/>
            </p:cNvSpPr>
            <p:nvPr/>
          </p:nvSpPr>
          <p:spPr bwMode="auto">
            <a:xfrm>
              <a:off x="6572902" y="-46273"/>
              <a:ext cx="2802359" cy="1718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1173163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F4E1850-8FAC-460A-A403-BECEACB12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26068"/>
              </p:ext>
            </p:extLst>
          </p:nvPr>
        </p:nvGraphicFramePr>
        <p:xfrm>
          <a:off x="7092280" y="1030600"/>
          <a:ext cx="1960348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318298">
                  <a:extLst>
                    <a:ext uri="{9D8B030D-6E8A-4147-A177-3AD203B41FA5}">
                      <a16:colId xmlns:a16="http://schemas.microsoft.com/office/drawing/2014/main" val="94960222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58654721"/>
                    </a:ext>
                  </a:extLst>
                </a:gridCol>
                <a:gridCol w="849962">
                  <a:extLst>
                    <a:ext uri="{9D8B030D-6E8A-4147-A177-3AD203B41FA5}">
                      <a16:colId xmlns:a16="http://schemas.microsoft.com/office/drawing/2014/main" val="1577300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639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0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5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256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79" name="Rectangle 47"/>
          <p:cNvSpPr>
            <a:spLocks noGrp="1" noChangeArrowheads="1"/>
          </p:cNvSpPr>
          <p:nvPr>
            <p:ph idx="1"/>
          </p:nvPr>
        </p:nvSpPr>
        <p:spPr>
          <a:xfrm>
            <a:off x="944563" y="1820863"/>
            <a:ext cx="7058025" cy="3225800"/>
          </a:xfrm>
        </p:spPr>
        <p:txBody>
          <a:bodyPr/>
          <a:lstStyle/>
          <a:p>
            <a:pPr marL="272654" indent="-272654">
              <a:lnSpc>
                <a:spcPts val="18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2)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8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→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*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F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{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a</a:t>
            </a:r>
            <a:r>
              <a:rPr lang="en-US" altLang="zh-CN" sz="14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3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: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zh-CN" altLang="en-US" sz="14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8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.inh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8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.inh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×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F.val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}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T</a:t>
            </a:r>
            <a:r>
              <a:rPr lang="zh-CN" altLang="en-US" sz="14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8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{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a</a:t>
            </a:r>
            <a:r>
              <a:rPr lang="en-US" altLang="zh-CN" sz="14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4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: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8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18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syn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zh-CN" altLang="en-US" sz="14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8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18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syn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}</a:t>
            </a:r>
            <a:endParaRPr lang="zh-CN" altLang="en-US" sz="18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  <a:sym typeface="Arial" pitchFamily="34" charset="0"/>
            </a:endParaRPr>
          </a:p>
        </p:txBody>
      </p:sp>
      <p:graphicFrame>
        <p:nvGraphicFramePr>
          <p:cNvPr id="197693" name="Group 61"/>
          <p:cNvGraphicFramePr>
            <a:graphicFrameLocks noGrp="1"/>
          </p:cNvGraphicFramePr>
          <p:nvPr/>
        </p:nvGraphicFramePr>
        <p:xfrm>
          <a:off x="928688" y="2154238"/>
          <a:ext cx="7358062" cy="2911477"/>
        </p:xfrm>
        <a:graphic>
          <a:graphicData uri="http://schemas.openxmlformats.org/drawingml/2006/table">
            <a:tbl>
              <a:tblPr/>
              <a:tblGrid>
                <a:gridCol w="8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</a:p>
                  </a:txBody>
                  <a:tcPr marL="68580" marR="68580" marT="34264" marB="34264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属性</a:t>
                      </a:r>
                    </a:p>
                  </a:txBody>
                  <a:tcPr marL="68580" marR="68580" marT="34264" marB="3426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执行代码</a:t>
                      </a:r>
                    </a:p>
                  </a:txBody>
                  <a:tcPr marL="68580" marR="68580" marT="34264" marB="3426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Fsyn</a:t>
                      </a:r>
                      <a:endParaRPr kumimoji="0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1]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.Fval = 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top=top-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1;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5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΄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inh; Fval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1].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inh = 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inh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×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Fval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top=top-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1;</a:t>
                      </a:r>
                      <a:endParaRPr kumimoji="0" lang="en-US" altLang="zh-CN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4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inh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根据当前输入符号选择产生式进行推导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若选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2):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top+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3].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inh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top=top+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若选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3):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.T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inh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; 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syn</a:t>
                      </a:r>
                      <a:endParaRPr kumimoji="0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syn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1].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syn =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syn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top=top-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1;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5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syn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1].</a:t>
                      </a:r>
                      <a:r>
                        <a:rPr kumimoji="0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syn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stack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.T</a:t>
                      </a:r>
                      <a:r>
                        <a:rPr kumimoji="0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syn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top=top-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1;</a:t>
                      </a:r>
                      <a:endParaRPr kumimoji="0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74119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4128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 rot="16200000" flipH="1">
            <a:off x="6837362" y="3609976"/>
            <a:ext cx="28797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H="1">
            <a:off x="-511175" y="3619501"/>
            <a:ext cx="28797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grpSp>
        <p:nvGrpSpPr>
          <p:cNvPr id="174123" name="组合 3"/>
          <p:cNvGrpSpPr>
            <a:grpSpLocks/>
          </p:cNvGrpSpPr>
          <p:nvPr/>
        </p:nvGrpSpPr>
        <p:grpSpPr bwMode="auto">
          <a:xfrm>
            <a:off x="2124075" y="-6350"/>
            <a:ext cx="5162550" cy="1755775"/>
            <a:chOff x="4211960" y="-46273"/>
            <a:chExt cx="5163301" cy="1753927"/>
          </a:xfrm>
        </p:grpSpPr>
        <p:sp>
          <p:nvSpPr>
            <p:cNvPr id="16" name="矩形 7"/>
            <p:cNvSpPr>
              <a:spLocks noChangeArrowheads="1"/>
            </p:cNvSpPr>
            <p:nvPr/>
          </p:nvSpPr>
          <p:spPr bwMode="auto">
            <a:xfrm>
              <a:off x="4211960" y="26675"/>
              <a:ext cx="4896562" cy="16809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125" name="Rectangle 3"/>
            <p:cNvSpPr txBox="1">
              <a:spLocks noChangeArrowheads="1"/>
            </p:cNvSpPr>
            <p:nvPr/>
          </p:nvSpPr>
          <p:spPr bwMode="auto">
            <a:xfrm>
              <a:off x="4357199" y="132073"/>
              <a:ext cx="3041401" cy="151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126" name="Rectangle 3"/>
            <p:cNvSpPr txBox="1">
              <a:spLocks noChangeArrowheads="1"/>
            </p:cNvSpPr>
            <p:nvPr/>
          </p:nvSpPr>
          <p:spPr bwMode="auto">
            <a:xfrm>
              <a:off x="6572902" y="-46273"/>
              <a:ext cx="2802359" cy="1718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51DC710-C2EA-45A3-94A2-183BFCDC2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1730"/>
              </p:ext>
            </p:extLst>
          </p:nvPr>
        </p:nvGraphicFramePr>
        <p:xfrm>
          <a:off x="7092280" y="1030600"/>
          <a:ext cx="1960348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318298">
                  <a:extLst>
                    <a:ext uri="{9D8B030D-6E8A-4147-A177-3AD203B41FA5}">
                      <a16:colId xmlns:a16="http://schemas.microsoft.com/office/drawing/2014/main" val="94960222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58654721"/>
                    </a:ext>
                  </a:extLst>
                </a:gridCol>
                <a:gridCol w="849962">
                  <a:extLst>
                    <a:ext uri="{9D8B030D-6E8A-4147-A177-3AD203B41FA5}">
                      <a16:colId xmlns:a16="http://schemas.microsoft.com/office/drawing/2014/main" val="1577300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639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0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5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256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7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71" name="Rectangle 15"/>
          <p:cNvSpPr>
            <a:spLocks noGrp="1" noChangeArrowheads="1"/>
          </p:cNvSpPr>
          <p:nvPr>
            <p:ph idx="1"/>
          </p:nvPr>
        </p:nvSpPr>
        <p:spPr>
          <a:xfrm>
            <a:off x="1355725" y="1638300"/>
            <a:ext cx="5927725" cy="3225800"/>
          </a:xfrm>
        </p:spPr>
        <p:txBody>
          <a:bodyPr/>
          <a:lstStyle/>
          <a:p>
            <a:pPr marL="272654" indent="-272654">
              <a:defRPr/>
            </a:pPr>
            <a:endParaRPr lang="en-US" altLang="zh-CN" sz="1800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272654" indent="-272654"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3)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→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 </a:t>
            </a:r>
            <a:r>
              <a:rPr lang="el-GR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ε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{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a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5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:</a:t>
            </a:r>
            <a:r>
              <a:rPr lang="zh-CN" altLang="en-US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syn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zh-CN" altLang="en-US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inh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}</a:t>
            </a:r>
            <a:endParaRPr lang="zh-CN" altLang="en-US" sz="20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  <a:sym typeface="Arial" pitchFamily="34" charset="0"/>
            </a:endParaRPr>
          </a:p>
        </p:txBody>
      </p:sp>
      <p:graphicFrame>
        <p:nvGraphicFramePr>
          <p:cNvPr id="198680" name="Group 24"/>
          <p:cNvGraphicFramePr>
            <a:graphicFrameLocks noGrp="1"/>
          </p:cNvGraphicFramePr>
          <p:nvPr/>
        </p:nvGraphicFramePr>
        <p:xfrm>
          <a:off x="1357313" y="2500313"/>
          <a:ext cx="6572250" cy="1050938"/>
        </p:xfrm>
        <a:graphic>
          <a:graphicData uri="http://schemas.openxmlformats.org/drawingml/2006/table">
            <a:tbl>
              <a:tblPr/>
              <a:tblGrid>
                <a:gridCol w="13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5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0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</a:p>
                  </a:txBody>
                  <a:tcPr marL="68580" marR="68580" marT="34127" marB="34127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属性</a:t>
                      </a:r>
                    </a:p>
                  </a:txBody>
                  <a:tcPr marL="68580" marR="68580" marT="34127" marB="3412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执行代码</a:t>
                      </a:r>
                    </a:p>
                  </a:txBody>
                  <a:tcPr marL="68580" marR="68580" marT="34127" marB="3412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142" marB="3414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inh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142" marB="3414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1].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syn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′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inh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；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top=top-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1;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68580" marR="68580" marT="34142" marB="3414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6143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6152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 rot="5400000">
            <a:off x="821531" y="3015457"/>
            <a:ext cx="107156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7394576" y="3035300"/>
            <a:ext cx="1071562" cy="15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grpSp>
        <p:nvGrpSpPr>
          <p:cNvPr id="176147" name="组合 3"/>
          <p:cNvGrpSpPr>
            <a:grpSpLocks/>
          </p:cNvGrpSpPr>
          <p:nvPr/>
        </p:nvGrpSpPr>
        <p:grpSpPr bwMode="auto">
          <a:xfrm>
            <a:off x="2124075" y="-6350"/>
            <a:ext cx="5162550" cy="1755775"/>
            <a:chOff x="4211960" y="-46273"/>
            <a:chExt cx="5163301" cy="1753927"/>
          </a:xfrm>
        </p:grpSpPr>
        <p:sp>
          <p:nvSpPr>
            <p:cNvPr id="17" name="矩形 7"/>
            <p:cNvSpPr>
              <a:spLocks noChangeArrowheads="1"/>
            </p:cNvSpPr>
            <p:nvPr/>
          </p:nvSpPr>
          <p:spPr bwMode="auto">
            <a:xfrm>
              <a:off x="4211960" y="26675"/>
              <a:ext cx="4896562" cy="16809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6149" name="Rectangle 3"/>
            <p:cNvSpPr txBox="1">
              <a:spLocks noChangeArrowheads="1"/>
            </p:cNvSpPr>
            <p:nvPr/>
          </p:nvSpPr>
          <p:spPr bwMode="auto">
            <a:xfrm>
              <a:off x="4357199" y="132073"/>
              <a:ext cx="3041401" cy="151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150" name="Rectangle 3"/>
            <p:cNvSpPr txBox="1">
              <a:spLocks noChangeArrowheads="1"/>
            </p:cNvSpPr>
            <p:nvPr/>
          </p:nvSpPr>
          <p:spPr bwMode="auto">
            <a:xfrm>
              <a:off x="6572902" y="-46273"/>
              <a:ext cx="2802359" cy="1718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8B6F03E-5068-412D-9BDD-4E89957AC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1730"/>
              </p:ext>
            </p:extLst>
          </p:nvPr>
        </p:nvGraphicFramePr>
        <p:xfrm>
          <a:off x="7092280" y="1030600"/>
          <a:ext cx="1960348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318298">
                  <a:extLst>
                    <a:ext uri="{9D8B030D-6E8A-4147-A177-3AD203B41FA5}">
                      <a16:colId xmlns:a16="http://schemas.microsoft.com/office/drawing/2014/main" val="94960222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58654721"/>
                    </a:ext>
                  </a:extLst>
                </a:gridCol>
                <a:gridCol w="849962">
                  <a:extLst>
                    <a:ext uri="{9D8B030D-6E8A-4147-A177-3AD203B41FA5}">
                      <a16:colId xmlns:a16="http://schemas.microsoft.com/office/drawing/2014/main" val="1577300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639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0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5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256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1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11" name="Rectangle 27"/>
          <p:cNvSpPr>
            <a:spLocks noGrp="1" noChangeArrowheads="1"/>
          </p:cNvSpPr>
          <p:nvPr>
            <p:ph idx="1"/>
          </p:nvPr>
        </p:nvSpPr>
        <p:spPr>
          <a:xfrm>
            <a:off x="677863" y="1612900"/>
            <a:ext cx="5927725" cy="3225800"/>
          </a:xfrm>
        </p:spPr>
        <p:txBody>
          <a:bodyPr/>
          <a:lstStyle/>
          <a:p>
            <a:pPr marL="272654" indent="-272654">
              <a:defRPr/>
            </a:pPr>
            <a:endParaRPr lang="en-US" altLang="zh-CN" sz="1800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272654" indent="-272654"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4)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F</a:t>
            </a:r>
            <a:r>
              <a:rPr lang="zh-CN" altLang="en-US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 →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digit {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a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6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F.val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 = 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digit.lexval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}</a:t>
            </a:r>
            <a:endParaRPr lang="zh-CN" altLang="en-US" sz="20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  <a:sym typeface="Arial" pitchFamily="34" charset="0"/>
            </a:endParaRPr>
          </a:p>
        </p:txBody>
      </p:sp>
      <p:graphicFrame>
        <p:nvGraphicFramePr>
          <p:cNvPr id="195621" name="Group 37"/>
          <p:cNvGraphicFramePr>
            <a:graphicFrameLocks noGrp="1"/>
          </p:cNvGraphicFramePr>
          <p:nvPr/>
        </p:nvGraphicFramePr>
        <p:xfrm>
          <a:off x="642938" y="2357438"/>
          <a:ext cx="7858125" cy="1730375"/>
        </p:xfrm>
        <a:graphic>
          <a:graphicData uri="http://schemas.openxmlformats.org/drawingml/2006/table">
            <a:tbl>
              <a:tblPr/>
              <a:tblGrid>
                <a:gridCol w="170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3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</a:p>
                  </a:txBody>
                  <a:tcPr marL="68580" marR="68580" marT="34314" marB="34314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属性</a:t>
                      </a:r>
                    </a:p>
                  </a:txBody>
                  <a:tcPr marL="68580" marR="68580" marT="34314" marB="3431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执行代码</a:t>
                      </a:r>
                    </a:p>
                  </a:txBody>
                  <a:tcPr marL="68580" marR="68580" marT="34314" marB="3431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digit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5" marB="34315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lexval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5" marB="343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1]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digitlexval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lexval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top=top-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1;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5" marB="343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5" marB="34315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digitlexval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5" marB="343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1].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digitlexval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;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top=top-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1;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5" marB="343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8195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8204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 rot="5400000">
            <a:off x="-221456" y="3242469"/>
            <a:ext cx="172878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7636669" y="3242469"/>
            <a:ext cx="172878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grpSp>
        <p:nvGrpSpPr>
          <p:cNvPr id="178199" name="组合 3"/>
          <p:cNvGrpSpPr>
            <a:grpSpLocks/>
          </p:cNvGrpSpPr>
          <p:nvPr/>
        </p:nvGrpSpPr>
        <p:grpSpPr bwMode="auto">
          <a:xfrm>
            <a:off x="2124075" y="-6350"/>
            <a:ext cx="5162550" cy="1755775"/>
            <a:chOff x="4211960" y="-46273"/>
            <a:chExt cx="5163301" cy="1753927"/>
          </a:xfrm>
        </p:grpSpPr>
        <p:sp>
          <p:nvSpPr>
            <p:cNvPr id="17" name="矩形 7"/>
            <p:cNvSpPr>
              <a:spLocks noChangeArrowheads="1"/>
            </p:cNvSpPr>
            <p:nvPr/>
          </p:nvSpPr>
          <p:spPr bwMode="auto">
            <a:xfrm>
              <a:off x="4211960" y="26675"/>
              <a:ext cx="4896562" cy="16809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8201" name="Rectangle 3"/>
            <p:cNvSpPr txBox="1">
              <a:spLocks noChangeArrowheads="1"/>
            </p:cNvSpPr>
            <p:nvPr/>
          </p:nvSpPr>
          <p:spPr bwMode="auto">
            <a:xfrm>
              <a:off x="4357199" y="132073"/>
              <a:ext cx="3041401" cy="151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202" name="Rectangle 3"/>
            <p:cNvSpPr txBox="1">
              <a:spLocks noChangeArrowheads="1"/>
            </p:cNvSpPr>
            <p:nvPr/>
          </p:nvSpPr>
          <p:spPr bwMode="auto">
            <a:xfrm>
              <a:off x="6572902" y="-46273"/>
              <a:ext cx="2802359" cy="1718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2473629-0D2E-4850-A736-EB524A0F6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1730"/>
              </p:ext>
            </p:extLst>
          </p:nvPr>
        </p:nvGraphicFramePr>
        <p:xfrm>
          <a:off x="7092280" y="1030600"/>
          <a:ext cx="1960348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318298">
                  <a:extLst>
                    <a:ext uri="{9D8B030D-6E8A-4147-A177-3AD203B41FA5}">
                      <a16:colId xmlns:a16="http://schemas.microsoft.com/office/drawing/2014/main" val="94960222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58654721"/>
                    </a:ext>
                  </a:extLst>
                </a:gridCol>
                <a:gridCol w="849962">
                  <a:extLst>
                    <a:ext uri="{9D8B030D-6E8A-4147-A177-3AD203B41FA5}">
                      <a16:colId xmlns:a16="http://schemas.microsoft.com/office/drawing/2014/main" val="1577300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639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0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5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256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1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24600" y="361950"/>
            <a:ext cx="3000375" cy="4751388"/>
          </a:xfrm>
        </p:spPr>
        <p:txBody>
          <a:bodyPr/>
          <a:lstStyle/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syn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zh-CN" alt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token,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inh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)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{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D</a:t>
            </a:r>
            <a:r>
              <a:rPr lang="en-US" altLang="zh-CN" sz="1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: 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Fval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,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inh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syn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if token=“*”  then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{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Getnext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token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)</a:t>
            </a:r>
            <a:r>
              <a:rPr lang="zh-CN" alt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	  </a:t>
            </a:r>
            <a:r>
              <a:rPr lang="en-US" altLang="zh-CN" sz="1600" b="1" i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Fval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=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F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token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)</a:t>
            </a:r>
            <a:r>
              <a:rPr lang="zh-CN" alt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	   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inh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inh×Fval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16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altLang="zh-CN" sz="1600" b="1" i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syn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token, 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inh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T΄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syn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=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syn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	   return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syn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}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else if token=</a:t>
            </a:r>
            <a:r>
              <a:rPr lang="el-GR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“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Arial" pitchFamily="34" charset="0"/>
              </a:rPr>
              <a:t>$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”</a:t>
            </a:r>
            <a:r>
              <a:rPr lang="zh-CN" alt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then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{ 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syn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=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inh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	   return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syn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   }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else Error</a:t>
            </a:r>
            <a:r>
              <a:rPr lang="zh-CN" alt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}</a:t>
            </a:r>
            <a:endParaRPr lang="zh-CN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</p:txBody>
      </p: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1689100" y="2041525"/>
            <a:ext cx="5165725" cy="3014663"/>
            <a:chOff x="1365250" y="2041946"/>
            <a:chExt cx="5165725" cy="3014242"/>
          </a:xfrm>
        </p:grpSpPr>
        <p:sp>
          <p:nvSpPr>
            <p:cNvPr id="180239" name="Line 7"/>
            <p:cNvSpPr>
              <a:spLocks noChangeShapeType="1"/>
            </p:cNvSpPr>
            <p:nvPr/>
          </p:nvSpPr>
          <p:spPr bwMode="auto">
            <a:xfrm flipV="1">
              <a:off x="5892801" y="2041946"/>
              <a:ext cx="611263" cy="239035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0240" name="Line 8"/>
            <p:cNvSpPr>
              <a:spLocks noChangeShapeType="1"/>
            </p:cNvSpPr>
            <p:nvPr/>
          </p:nvSpPr>
          <p:spPr bwMode="auto">
            <a:xfrm flipV="1">
              <a:off x="5892800" y="2646848"/>
              <a:ext cx="638175" cy="178545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0241" name="Line 9"/>
            <p:cNvSpPr>
              <a:spLocks noChangeShapeType="1"/>
            </p:cNvSpPr>
            <p:nvPr/>
          </p:nvSpPr>
          <p:spPr bwMode="auto">
            <a:xfrm flipV="1">
              <a:off x="5892800" y="3827463"/>
              <a:ext cx="638175" cy="60483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55371" name="Rectangle 11"/>
            <p:cNvSpPr>
              <a:spLocks noChangeArrowheads="1"/>
            </p:cNvSpPr>
            <p:nvPr/>
          </p:nvSpPr>
          <p:spPr bwMode="auto">
            <a:xfrm>
              <a:off x="1365250" y="4432387"/>
              <a:ext cx="4635500" cy="6238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30000"/>
                </a:spcBef>
                <a:defRPr/>
              </a:pPr>
              <a:r>
                <a:rPr lang="zh-CN" altLang="en-US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对于每个动作，将其代码复制到语法分析器，并把对属性的引用改为对相应变量的引用</a:t>
              </a:r>
            </a:p>
          </p:txBody>
        </p:sp>
      </p:grpSp>
      <p:grpSp>
        <p:nvGrpSpPr>
          <p:cNvPr id="180228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2" name="五边形 11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0238" name="五边形 12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94570" name="Rectangle 3"/>
          <p:cNvSpPr txBox="1">
            <a:spLocks noChangeArrowheads="1"/>
          </p:cNvSpPr>
          <p:nvPr/>
        </p:nvSpPr>
        <p:spPr bwMode="auto">
          <a:xfrm>
            <a:off x="98425" y="1404938"/>
            <a:ext cx="4543425" cy="3027362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000" i="1" dirty="0">
                <a:latin typeface="Times New Roman" panose="02020603050405020304" pitchFamily="18" charset="0"/>
              </a:rPr>
              <a:t>SDT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{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{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1500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5.4.2 </a:t>
            </a:r>
            <a:r>
              <a:rPr kumimoji="1" lang="zh-CN" altLang="en-US" sz="22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在递归的预测分析过程中进行翻译</a:t>
            </a:r>
          </a:p>
        </p:txBody>
      </p:sp>
      <p:grpSp>
        <p:nvGrpSpPr>
          <p:cNvPr id="6" name="组合 3"/>
          <p:cNvGrpSpPr>
            <a:grpSpLocks/>
          </p:cNvGrpSpPr>
          <p:nvPr/>
        </p:nvGrpSpPr>
        <p:grpSpPr bwMode="auto">
          <a:xfrm>
            <a:off x="1689100" y="627063"/>
            <a:ext cx="4706938" cy="1138237"/>
            <a:chOff x="1365250" y="626585"/>
            <a:chExt cx="4706696" cy="1139013"/>
          </a:xfrm>
        </p:grpSpPr>
        <p:sp>
          <p:nvSpPr>
            <p:cNvPr id="2" name="矩形 1"/>
            <p:cNvSpPr/>
            <p:nvPr/>
          </p:nvSpPr>
          <p:spPr>
            <a:xfrm>
              <a:off x="1365250" y="842632"/>
              <a:ext cx="4043155" cy="9229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为每个非终结符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构造一个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函数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的每个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继承属性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对应该函数的一个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形参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，函数的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返回值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综合属性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值</a:t>
              </a:r>
              <a:endParaRPr kumimoji="1" lang="zh-CN" altLang="en-US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80236" name="Line 7"/>
            <p:cNvSpPr>
              <a:spLocks noChangeShapeType="1"/>
            </p:cNvSpPr>
            <p:nvPr/>
          </p:nvSpPr>
          <p:spPr bwMode="auto">
            <a:xfrm flipV="1">
              <a:off x="5408408" y="626585"/>
              <a:ext cx="663538" cy="53369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grpSp>
        <p:nvGrpSpPr>
          <p:cNvPr id="7" name="组合 4"/>
          <p:cNvGrpSpPr>
            <a:grpSpLocks/>
          </p:cNvGrpSpPr>
          <p:nvPr/>
        </p:nvGrpSpPr>
        <p:grpSpPr bwMode="auto">
          <a:xfrm>
            <a:off x="3676650" y="935038"/>
            <a:ext cx="2874963" cy="1924050"/>
            <a:chOff x="3352713" y="934862"/>
            <a:chExt cx="2874680" cy="1924920"/>
          </a:xfrm>
        </p:grpSpPr>
        <p:sp>
          <p:nvSpPr>
            <p:cNvPr id="3" name="矩形 2"/>
            <p:cNvSpPr/>
            <p:nvPr/>
          </p:nvSpPr>
          <p:spPr>
            <a:xfrm>
              <a:off x="3352713" y="1903675"/>
              <a:ext cx="2874680" cy="95610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对出现在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产生式右部中的每个文法符号的每个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属性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都设置一个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局部变量</a:t>
              </a:r>
            </a:p>
          </p:txBody>
        </p:sp>
        <p:sp>
          <p:nvSpPr>
            <p:cNvPr id="180234" name="Line 7"/>
            <p:cNvSpPr>
              <a:spLocks noChangeShapeType="1"/>
            </p:cNvSpPr>
            <p:nvPr/>
          </p:nvSpPr>
          <p:spPr bwMode="auto">
            <a:xfrm flipV="1">
              <a:off x="5724129" y="934862"/>
              <a:ext cx="503264" cy="96923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4" grpId="0" build="p"/>
      <p:bldP spid="19457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8" name="Rectangle 4"/>
          <p:cNvSpPr>
            <a:spLocks noGrp="1" noChangeArrowheads="1"/>
          </p:cNvSpPr>
          <p:nvPr>
            <p:ph idx="1"/>
          </p:nvPr>
        </p:nvSpPr>
        <p:spPr>
          <a:xfrm>
            <a:off x="5003800" y="1074738"/>
            <a:ext cx="3889375" cy="3687762"/>
          </a:xfrm>
          <a:ln w="12700"/>
        </p:spPr>
        <p:txBody>
          <a:bodyPr/>
          <a:lstStyle/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Tval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token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)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{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D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：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Fval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, 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inh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, 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syn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endParaRPr lang="en-US" altLang="zh-CN" sz="800" b="1" i="1" dirty="0">
              <a:solidFill>
                <a:schemeClr val="hlink"/>
              </a:solidFill>
              <a:cs typeface="Times New Roman" pitchFamily="18" charset="0"/>
              <a:sym typeface="Times New Roman" pitchFamily="18" charset="0"/>
            </a:endParaRPr>
          </a:p>
          <a:p>
            <a:pPr marL="272654" indent="-272654" eaLnBrk="1" hangingPunct="1">
              <a:buFont typeface="Symbol" panose="05050102010706020507" pitchFamily="18" charset="2"/>
              <a:buNone/>
              <a:defRPr/>
            </a:pPr>
            <a:r>
              <a:rPr lang="en-US" altLang="zh-CN" sz="2000" b="1" i="1" dirty="0">
                <a:solidFill>
                  <a:schemeClr val="hlink"/>
                </a:solidFill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Arial" pitchFamily="34" charset="0"/>
              </a:rPr>
              <a:t>if token 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Arial" pitchFamily="34" charset="0"/>
              </a:rPr>
              <a:t>≠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Arial" pitchFamily="34" charset="0"/>
              </a:rPr>
              <a:t>“digit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Arial" pitchFamily="34" charset="0"/>
              </a:rPr>
              <a:t>”  then Error;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Fval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token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);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rgbClr val="FF0000"/>
                </a:solidFill>
                <a:cs typeface="Times New Roman" pitchFamily="18" charset="0"/>
                <a:sym typeface="Times New Roman" pitchFamily="18" charset="0"/>
              </a:rPr>
              <a:t>	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inh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Fval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；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cs typeface="Times New Roman" pitchFamily="18" charset="0"/>
              </a:rPr>
              <a:t>	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syn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=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</a:t>
            </a:r>
            <a:r>
              <a:rPr lang="zh-CN" altLang="en-US" sz="2000" b="1" i="1" dirty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zh-CN" altLang="en-US" sz="2000" b="1" baseline="-25000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token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,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T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inh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);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Tval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 =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T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syn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;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endParaRPr lang="en-US" altLang="zh-CN" sz="800" b="1" i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  <a:sym typeface="Times New Roman" pitchFamily="18" charset="0"/>
            </a:endParaRP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	return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Tval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;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}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  <a:sym typeface="Times New Roman" pitchFamily="18" charset="0"/>
            </a:endParaRPr>
          </a:p>
        </p:txBody>
      </p:sp>
      <p:grpSp>
        <p:nvGrpSpPr>
          <p:cNvPr id="182275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2279" name="五边形 7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96612" name="Rectangle 3"/>
          <p:cNvSpPr txBox="1">
            <a:spLocks noChangeArrowheads="1"/>
          </p:cNvSpPr>
          <p:nvPr/>
        </p:nvSpPr>
        <p:spPr bwMode="auto">
          <a:xfrm>
            <a:off x="98425" y="1404938"/>
            <a:ext cx="4543425" cy="3027362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000" i="1" dirty="0">
                <a:latin typeface="Times New Roman" panose="02020603050405020304" pitchFamily="18" charset="0"/>
              </a:rPr>
              <a:t>SDT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{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{ 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1500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5.4.2 </a:t>
            </a:r>
            <a:r>
              <a:rPr kumimoji="1" lang="zh-CN" altLang="en-US" sz="22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在递归的预测分析过程中进行翻译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 build="p"/>
      <p:bldP spid="656388" grpI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0" name="Rectangle 4"/>
          <p:cNvSpPr>
            <a:spLocks noGrp="1" noChangeArrowheads="1"/>
          </p:cNvSpPr>
          <p:nvPr>
            <p:ph idx="1"/>
          </p:nvPr>
        </p:nvSpPr>
        <p:spPr>
          <a:xfrm>
            <a:off x="4937125" y="1436688"/>
            <a:ext cx="4206875" cy="2206625"/>
          </a:xfrm>
          <a:solidFill>
            <a:schemeClr val="bg1"/>
          </a:solidFill>
          <a:ln w="12700"/>
        </p:spPr>
        <p:txBody>
          <a:bodyPr/>
          <a:lstStyle/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Fval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token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)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{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	if  token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≠  “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digit”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  then  Error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；</a:t>
            </a: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Fval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=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token.lexval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；</a:t>
            </a:r>
          </a:p>
          <a:p>
            <a:pPr marL="272654" indent="-272654" eaLnBrk="1" hangingPunct="1">
              <a:buFont typeface="Symbol" panose="05050102010706020507" pitchFamily="18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itchFamily="18" charset="0"/>
              </a:rPr>
              <a:t>Getnext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token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);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	 return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Fval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}</a:t>
            </a:r>
          </a:p>
        </p:txBody>
      </p:sp>
      <p:grpSp>
        <p:nvGrpSpPr>
          <p:cNvPr id="184323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4327" name="五边形 7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98660" name="Rectangle 3"/>
          <p:cNvSpPr txBox="1">
            <a:spLocks noChangeArrowheads="1"/>
          </p:cNvSpPr>
          <p:nvPr/>
        </p:nvSpPr>
        <p:spPr bwMode="auto">
          <a:xfrm>
            <a:off x="98425" y="1404938"/>
            <a:ext cx="4543425" cy="3027362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000" i="1" dirty="0">
                <a:latin typeface="Times New Roman" panose="02020603050405020304" pitchFamily="18" charset="0"/>
              </a:rPr>
              <a:t>SDT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{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{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1500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5.4.2 </a:t>
            </a:r>
            <a:r>
              <a:rPr kumimoji="1" lang="zh-CN" altLang="en-US" sz="22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在递归的预测分析过程中进行翻译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5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5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5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65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5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5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5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5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5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65434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5434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543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0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642938"/>
            <a:ext cx="8201025" cy="3225800"/>
          </a:xfrm>
        </p:spPr>
        <p:txBody>
          <a:bodyPr/>
          <a:lstStyle/>
          <a:p>
            <a:pPr eaLnBrk="1" hangingPunct="1">
              <a:lnSpc>
                <a:spcPts val="38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SDD</a:t>
            </a:r>
            <a:endParaRPr kumimoji="1" lang="zh-CN" altLang="en-US" sz="3000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是关于语言翻译的高层次规格说明</a:t>
            </a:r>
            <a:endParaRPr lang="en-US" altLang="zh-CN" sz="25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隐蔽了许多具体实现细节，使用户不必显式地说明翻译发生的顺序</a:t>
            </a:r>
          </a:p>
          <a:p>
            <a:pPr eaLnBrk="1" hangingPunct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kumimoji="1" lang="zh-CN" altLang="en-US" sz="3000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可以看作是对</a:t>
            </a:r>
            <a:r>
              <a:rPr lang="en-US" altLang="zh-CN" sz="2400" b="1" i="1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的一种补充，是</a:t>
            </a:r>
            <a:r>
              <a:rPr lang="en-US" altLang="zh-CN" sz="2400" b="1" i="1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的具体实施方案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显式地指明了语义规则的计算顺序，以便说明某些实现细节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SDD</a:t>
            </a:r>
            <a:r>
              <a:rPr kumimoji="1"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zh-CN" altLang="en-US" sz="3000" i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370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6375" name="五边形 7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86371" name="Rectangle 3"/>
          <p:cNvSpPr txBox="1">
            <a:spLocks noChangeArrowheads="1"/>
          </p:cNvSpPr>
          <p:nvPr/>
        </p:nvSpPr>
        <p:spPr bwMode="auto">
          <a:xfrm>
            <a:off x="98425" y="1404938"/>
            <a:ext cx="4543425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zh-CN" sz="2000" i="1">
                <a:latin typeface="Times New Roman" panose="02020603050405020304" pitchFamily="18" charset="0"/>
              </a:rPr>
              <a:t>SDT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{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.inh 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{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.syn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.syn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.syn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digit.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1500"/>
          </a:p>
        </p:txBody>
      </p:sp>
      <p:sp>
        <p:nvSpPr>
          <p:cNvPr id="10" name="Rectangle 6"/>
          <p:cNvSpPr>
            <a:spLocks noGrp="1" noChangeArrowheads="1"/>
          </p:cNvSpPr>
          <p:nvPr>
            <p:ph idx="1"/>
          </p:nvPr>
        </p:nvSpPr>
        <p:spPr>
          <a:xfrm>
            <a:off x="5141913" y="1060450"/>
            <a:ext cx="3216275" cy="3297238"/>
          </a:xfrm>
          <a:ln w="12700"/>
        </p:spPr>
        <p:txBody>
          <a:bodyPr/>
          <a:lstStyle/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 err="1">
                <a:solidFill>
                  <a:schemeClr val="tx1"/>
                </a:solidFill>
                <a:cs typeface="Times New Roman" pitchFamily="18" charset="0"/>
              </a:rPr>
              <a:t>Desent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()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{</a:t>
            </a:r>
          </a:p>
          <a:p>
            <a:pPr marL="575072" lvl="1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D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：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Tval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；</a:t>
            </a:r>
          </a:p>
          <a:p>
            <a:pPr marL="575072" lvl="1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 err="1">
                <a:solidFill>
                  <a:schemeClr val="tx1"/>
                </a:solidFill>
                <a:cs typeface="Times New Roman" pitchFamily="18" charset="0"/>
              </a:rPr>
              <a:t>Getnext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token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；</a:t>
            </a:r>
          </a:p>
          <a:p>
            <a:pPr marL="575072" lvl="1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Tval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token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；</a:t>
            </a:r>
          </a:p>
          <a:p>
            <a:pPr marL="575072" lvl="1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if token ≠ “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” then Error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；</a:t>
            </a:r>
          </a:p>
          <a:p>
            <a:pPr marL="575072" lvl="1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return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}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272654" indent="-272654" eaLnBrk="1" hangingPunct="1">
              <a:defRPr/>
            </a:pP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5.4.2 </a:t>
            </a:r>
            <a:r>
              <a:rPr kumimoji="1" lang="zh-CN" altLang="en-US" sz="22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在递归的预测分析过程中进行翻译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3"/>
          <p:cNvSpPr>
            <a:spLocks noGrp="1" noChangeArrowheads="1"/>
          </p:cNvSpPr>
          <p:nvPr>
            <p:ph idx="1"/>
          </p:nvPr>
        </p:nvSpPr>
        <p:spPr>
          <a:xfrm>
            <a:off x="401638" y="1058863"/>
            <a:ext cx="8285162" cy="3225800"/>
          </a:xfrm>
        </p:spPr>
        <p:txBody>
          <a:bodyPr/>
          <a:lstStyle/>
          <a:p>
            <a:pPr marL="272654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为每个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非终结符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构造一个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函数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的每个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继承属性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对应该函数的一个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形参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，函数的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返回值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综合属性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值。对出现在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产生式中的每个文法符号的每个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都设置一个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局部变量</a:t>
            </a:r>
          </a:p>
          <a:p>
            <a:pPr marL="272654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非终结符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的代码根据当前的输入决定使用哪个产生式</a:t>
            </a:r>
          </a:p>
          <a:p>
            <a:pPr marL="854869" lvl="2" indent="-227410" eaLnBrk="1" hangingPunct="1">
              <a:buFont typeface="Symbol" panose="05050102010706020507" pitchFamily="18" charset="2"/>
              <a:buNone/>
              <a:defRPr/>
            </a:pPr>
            <a:endParaRPr kumimoji="1"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内容占位符 2"/>
          <p:cNvSpPr>
            <a:spLocks noGrp="1"/>
          </p:cNvSpPr>
          <p:nvPr>
            <p:ph idx="1"/>
          </p:nvPr>
        </p:nvSpPr>
        <p:spPr>
          <a:xfrm>
            <a:off x="430213" y="714375"/>
            <a:ext cx="8285162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与每个产生式有关的代码执行如下动作：从左到右考虑产生式右部的</a:t>
            </a:r>
            <a:r>
              <a:rPr lang="zh-CN" altLang="en-US" sz="2500" b="1">
                <a:solidFill>
                  <a:srgbClr val="0000FF"/>
                </a:solidFill>
                <a:latin typeface="楷体" panose="02010609060101010101" pitchFamily="49" charset="-122"/>
              </a:rPr>
              <a:t>词法单元</a:t>
            </a: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、</a:t>
            </a:r>
            <a:r>
              <a:rPr lang="zh-CN" altLang="en-US" sz="2500" b="1">
                <a:solidFill>
                  <a:srgbClr val="0000FF"/>
                </a:solidFill>
                <a:latin typeface="楷体" panose="02010609060101010101" pitchFamily="49" charset="-122"/>
              </a:rPr>
              <a:t>非终结符</a:t>
            </a: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及</a:t>
            </a:r>
            <a:r>
              <a:rPr lang="zh-CN" altLang="en-US" sz="2500" b="1">
                <a:solidFill>
                  <a:srgbClr val="0000FF"/>
                </a:solidFill>
                <a:latin typeface="楷体" panose="02010609060101010101" pitchFamily="49" charset="-122"/>
              </a:rPr>
              <a:t>语义动作</a:t>
            </a:r>
            <a:r>
              <a:rPr lang="en-US" altLang="zh-CN" sz="2500" b="1">
                <a:solidFill>
                  <a:srgbClr val="0000FF"/>
                </a:solidFill>
                <a:latin typeface="楷体" panose="02010609060101010101" pitchFamily="49" charset="-122"/>
              </a:rPr>
              <a:t>   </a:t>
            </a: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对于带有综合属性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词法单元 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，把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的值保存在局部变量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X.x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中；然后产生一个匹配 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的调用，并继续输入</a:t>
            </a:r>
            <a:endParaRPr lang="en-US" altLang="zh-CN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对于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非终结符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，产生一个右部带有函数调用的赋值语句</a:t>
            </a:r>
            <a:r>
              <a:rPr kumimoji="1"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c </a:t>
            </a:r>
            <a:r>
              <a:rPr kumimoji="1"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:= </a:t>
            </a:r>
            <a:r>
              <a:rPr kumimoji="1"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kumimoji="1" lang="en-US" altLang="zh-CN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kumimoji="1"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2 </a:t>
            </a:r>
            <a:r>
              <a:rPr kumimoji="1"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, …, </a:t>
            </a:r>
            <a:r>
              <a:rPr kumimoji="1"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r>
              <a:rPr kumimoji="1"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，其中</a:t>
            </a:r>
            <a:r>
              <a:rPr kumimoji="1" lang="zh-CN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， </a:t>
            </a:r>
            <a:r>
              <a:rPr kumimoji="1"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1 </a:t>
            </a:r>
            <a:r>
              <a:rPr kumimoji="1"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kumimoji="1"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kumimoji="1" lang="en-US" altLang="zh-CN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, …, </a:t>
            </a:r>
            <a:r>
              <a:rPr kumimoji="1"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r>
              <a:rPr kumimoji="1"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是代表</a:t>
            </a:r>
            <a:r>
              <a:rPr kumimoji="1" lang="zh-CN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zh-CN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的继承</a:t>
            </a:r>
            <a:r>
              <a:rPr kumimoji="1"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属性的变量，</a:t>
            </a:r>
            <a:r>
              <a:rPr kumimoji="1"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kumimoji="1" lang="zh-CN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kumimoji="1"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代表</a:t>
            </a:r>
            <a:r>
              <a:rPr kumimoji="1" lang="zh-CN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zh-CN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kumimoji="1"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综合属性的变量</a:t>
            </a:r>
            <a:endParaRPr kumimoji="1" lang="en-US" altLang="zh-CN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kumimoji="1"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对于每个</a:t>
            </a:r>
            <a:r>
              <a:rPr kumimoji="1"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语义动作</a:t>
            </a:r>
            <a:r>
              <a:rPr kumimoji="1"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，将其代码复制到语法分析器，并把对属性的引用改为对相应变量的引用</a:t>
            </a:r>
          </a:p>
          <a:p>
            <a:pPr>
              <a:lnSpc>
                <a:spcPts val="3500"/>
              </a:lnSpc>
            </a:pPr>
            <a:endParaRPr lang="zh-CN" altLang="en-US" sz="2500" b="1">
              <a:solidFill>
                <a:schemeClr val="tx1"/>
              </a:solidFill>
            </a:endParaRPr>
          </a:p>
        </p:txBody>
      </p:sp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kumimoji="1"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（续）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92515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5.1 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语法制导定义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SDD</a:t>
            </a: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5.2 S-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属性定义与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</a:t>
            </a: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5.3 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语法制导翻译方案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SDT</a:t>
            </a: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5.4 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属性定义的自顶向下翻译</a:t>
            </a:r>
          </a:p>
          <a:p>
            <a:pPr>
              <a:lnSpc>
                <a:spcPts val="4000"/>
              </a:lnSpc>
            </a:pPr>
            <a:r>
              <a:rPr lang="en-US" altLang="zh-CN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5.5 L-</a:t>
            </a:r>
            <a:r>
              <a:rPr lang="zh-CN" altLang="en-US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属性定义的自底向上翻译 </a:t>
            </a:r>
          </a:p>
        </p:txBody>
      </p:sp>
      <p:pic>
        <p:nvPicPr>
          <p:cNvPr id="19251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5.5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L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属性定义的自底向上翻译 </a:t>
            </a:r>
            <a:endParaRPr lang="zh-CN" altLang="en-US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71500" y="857250"/>
            <a:ext cx="8131175" cy="1541463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</a:rPr>
              <a:t>给定一个以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LL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</a:rPr>
              <a:t>文法为基础的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L-SDD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</a:rPr>
              <a:t>，可以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</a:rPr>
              <a:t>修改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</a:rPr>
              <a:t>这个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</a:rPr>
              <a:t>文法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</a:rPr>
              <a:t>，并在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</a:rPr>
              <a:t>语法分析过程中计算这个新文法之上的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endParaRPr lang="zh-CN" altLang="en-US" sz="32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EF2C3157-E5A8-4C85-B3F4-E9A662026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574" y="2534755"/>
            <a:ext cx="3252602" cy="2571750"/>
          </a:xfrm>
          <a:prstGeom prst="rect">
            <a:avLst/>
          </a:prstGeom>
        </p:spPr>
      </p:pic>
      <p:sp>
        <p:nvSpPr>
          <p:cNvPr id="74754" name="Rectangle 2">
            <a:extLst>
              <a:ext uri="{FF2B5EF4-FFF2-40B4-BE49-F238E27FC236}">
                <a16:creationId xmlns:a16="http://schemas.microsoft.com/office/drawing/2014/main" id="{B56888FD-B35D-4967-8001-F80C97985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 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属性定义的自底向上翻译 </a:t>
            </a:r>
            <a:endParaRPr lang="zh-CN" altLang="en-US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8E2DBD-59BA-4E4E-8AD9-AEE5E4307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42" y="1292695"/>
            <a:ext cx="4875610" cy="1104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51435" tIns="25718" rIns="51435" bIns="25718"/>
          <a:lstStyle/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500" b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500" b="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500" b="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500" b="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500" b="0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1500" b="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b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500" b="0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500" b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{ </a:t>
            </a:r>
            <a:r>
              <a:rPr lang="en-US" altLang="zh-CN" sz="1500" b="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500" b="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1500" b="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 *</a:t>
            </a:r>
            <a:r>
              <a:rPr lang="zh-CN" altLang="en-US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500" b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</a:t>
            </a:r>
            <a:r>
              <a:rPr lang="zh-CN" altLang="en-US" sz="1500" b="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500" b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500" b="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b="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.inh </a:t>
            </a:r>
            <a:r>
              <a:rPr lang="zh-CN" altLang="en-US" sz="1500" b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1500" b="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500" b="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b="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.inh</a:t>
            </a:r>
            <a:r>
              <a:rPr lang="zh-CN" altLang="en-US" sz="1500" b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1500" b="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1500" b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500" b="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</a:t>
            </a:r>
            <a:r>
              <a:rPr lang="zh-CN" altLang="en-US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500" b="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500" b="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500" b="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</a:t>
            </a:r>
          </a:p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500" b="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500" b="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inh</a:t>
            </a:r>
            <a:r>
              <a:rPr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</a:t>
            </a:r>
          </a:p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1500" b="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digit</a:t>
            </a:r>
            <a:r>
              <a:rPr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.</a:t>
            </a:r>
            <a:r>
              <a:rPr lang="en-US" altLang="zh-CN" sz="1500" b="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500" b="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defRPr/>
            </a:pPr>
            <a:endParaRPr lang="en-US" altLang="zh-CN" sz="1125" b="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340922-EEA2-4733-80DB-04B671B37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04" y="2746448"/>
            <a:ext cx="2893219" cy="19823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51435" tIns="25718" rIns="51435" bIns="25718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192881" indent="-192881" defTabSz="6858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5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500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marL="192881" indent="-192881" defTabSz="6858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5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</a:p>
          <a:p>
            <a:pPr marL="192881" indent="-192881" defTabSz="6858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5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5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marL="192881" indent="-192881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	</a:t>
            </a:r>
          </a:p>
          <a:p>
            <a:pPr marL="192881" indent="-192881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5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marL="192881" indent="-192881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5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5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192881" indent="-192881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inh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</a:rPr>
              <a:t> }</a:t>
            </a:r>
          </a:p>
          <a:p>
            <a:pPr marL="192881" indent="-192881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500" i="1" dirty="0" err="1">
                <a:solidFill>
                  <a:prstClr val="black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500" dirty="0" err="1">
                <a:solidFill>
                  <a:prstClr val="black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500" i="1" dirty="0" err="1">
                <a:solidFill>
                  <a:prstClr val="black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5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9EB25706-A644-4AE4-AF15-98F30D0A7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722" y="2499989"/>
            <a:ext cx="242888" cy="159544"/>
          </a:xfrm>
          <a:prstGeom prst="downArrow">
            <a:avLst>
              <a:gd name="adj1" fmla="val 50000"/>
              <a:gd name="adj2" fmla="val 58097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51435" tIns="25718" rIns="51435" bIns="25718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</a:p>
        </p:txBody>
      </p:sp>
      <p:sp>
        <p:nvSpPr>
          <p:cNvPr id="175107" name="Rectangle 3"/>
          <p:cNvSpPr txBox="1">
            <a:spLocks noChangeArrowheads="1"/>
          </p:cNvSpPr>
          <p:nvPr/>
        </p:nvSpPr>
        <p:spPr bwMode="auto">
          <a:xfrm>
            <a:off x="1803400" y="490538"/>
            <a:ext cx="6500813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{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digit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571750" y="2428875"/>
            <a:ext cx="3857625" cy="26431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	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dirty="0">
                <a:latin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2000" i="1" dirty="0">
                <a:latin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inh</a:t>
            </a:r>
            <a:r>
              <a:rPr lang="en-US" altLang="zh-CN" sz="2000" dirty="0"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defRPr/>
            </a:pPr>
            <a:r>
              <a:rPr lang="en-US" altLang="zh-CN" sz="20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i="1" dirty="0"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000" i="1" dirty="0"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 err="1">
                <a:latin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000" i="1" dirty="0" err="1">
                <a:latin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80247" name="AutoShape 23"/>
          <p:cNvSpPr>
            <a:spLocks noChangeArrowheads="1"/>
          </p:cNvSpPr>
          <p:nvPr/>
        </p:nvSpPr>
        <p:spPr bwMode="auto">
          <a:xfrm>
            <a:off x="4397375" y="2100263"/>
            <a:ext cx="323850" cy="212725"/>
          </a:xfrm>
          <a:prstGeom prst="downArrow">
            <a:avLst>
              <a:gd name="adj1" fmla="val 50000"/>
              <a:gd name="adj2" fmla="val 58097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68580" tIns="34290" rIns="68580" bIns="34290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285750" y="3071813"/>
            <a:ext cx="1997075" cy="608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latin typeface="楷体" pitchFamily="49" charset="-122"/>
                <a:ea typeface="楷体" pitchFamily="49" charset="-122"/>
                <a:cs typeface="楷体_GB2312" pitchFamily="49" charset="-122"/>
              </a:rPr>
              <a:t>标记非终结符</a:t>
            </a:r>
            <a:endParaRPr lang="en-US" altLang="zh-CN" sz="2000" dirty="0">
              <a:latin typeface="Times New Roman" pitchFamily="18" charset="0"/>
              <a:ea typeface="楷体" pitchFamily="49" charset="-122"/>
              <a:cs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1500" dirty="0">
                <a:latin typeface="Times New Roman" pitchFamily="18" charset="0"/>
                <a:ea typeface="楷体" pitchFamily="49" charset="-122"/>
                <a:cs typeface="楷体_GB2312" pitchFamily="49" charset="-122"/>
              </a:rPr>
              <a:t>(</a:t>
            </a:r>
            <a:r>
              <a:rPr lang="en-US" altLang="zh-CN" sz="1500" i="1" dirty="0">
                <a:latin typeface="Times New Roman" pitchFamily="18" charset="0"/>
                <a:ea typeface="楷体" pitchFamily="49" charset="-122"/>
                <a:cs typeface="楷体_GB2312" pitchFamily="49" charset="-122"/>
              </a:rPr>
              <a:t>Marker </a:t>
            </a:r>
            <a:r>
              <a:rPr lang="en-US" altLang="zh-CN" sz="1500" i="1" dirty="0" err="1">
                <a:latin typeface="Times New Roman" pitchFamily="18" charset="0"/>
                <a:ea typeface="楷体" pitchFamily="49" charset="-122"/>
                <a:cs typeface="楷体_GB2312" pitchFamily="49" charset="-122"/>
              </a:rPr>
              <a:t>Nonterminal</a:t>
            </a:r>
            <a:r>
              <a:rPr lang="en-US" altLang="zh-CN" sz="1500" dirty="0">
                <a:latin typeface="Times New Roman" pitchFamily="18" charset="0"/>
                <a:ea typeface="楷体" pitchFamily="49" charset="-122"/>
                <a:cs typeface="楷体_GB2312" pitchFamily="49" charset="-122"/>
              </a:rPr>
              <a:t>)</a:t>
            </a:r>
            <a:endParaRPr lang="zh-CN" altLang="en-US" sz="1500" dirty="0">
              <a:ea typeface="楷体" pitchFamily="49" charset="-122"/>
              <a:cs typeface="楷体_GB2312" pitchFamily="49" charset="-122"/>
            </a:endParaRPr>
          </a:p>
        </p:txBody>
      </p:sp>
      <p:sp>
        <p:nvSpPr>
          <p:cNvPr id="180250" name="Line 26"/>
          <p:cNvSpPr>
            <a:spLocks noChangeShapeType="1"/>
          </p:cNvSpPr>
          <p:nvPr/>
        </p:nvSpPr>
        <p:spPr bwMode="auto">
          <a:xfrm flipV="1">
            <a:off x="2286000" y="3071813"/>
            <a:ext cx="574675" cy="285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286000" y="3357563"/>
            <a:ext cx="571500" cy="285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" name="云形标注 2"/>
          <p:cNvSpPr>
            <a:spLocks noChangeArrowheads="1"/>
          </p:cNvSpPr>
          <p:nvPr/>
        </p:nvSpPr>
        <p:spPr bwMode="auto">
          <a:xfrm>
            <a:off x="6588125" y="3357563"/>
            <a:ext cx="2357438" cy="1571625"/>
          </a:xfrm>
          <a:prstGeom prst="cloudCallout">
            <a:avLst>
              <a:gd name="adj1" fmla="val -78618"/>
              <a:gd name="adj2" fmla="val -12390"/>
            </a:avLst>
          </a:prstGeom>
          <a:solidFill>
            <a:schemeClr val="tx2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访问未出现在该产生式中的符号的属性？</a:t>
            </a:r>
          </a:p>
        </p:txBody>
      </p:sp>
      <p:sp>
        <p:nvSpPr>
          <p:cNvPr id="4" name="矩形 3"/>
          <p:cNvSpPr/>
          <p:nvPr/>
        </p:nvSpPr>
        <p:spPr>
          <a:xfrm>
            <a:off x="6716713" y="2220913"/>
            <a:ext cx="1906587" cy="9223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lvl="1" indent="0"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修改后的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SDT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，所有语义动作都位于产生式末尾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0247" grpId="0" animBg="1"/>
      <p:bldP spid="180249" grpId="0" animBg="1"/>
      <p:bldP spid="180250" grpId="0" animBg="1"/>
      <p:bldP spid="180251" grpId="0" animBg="1"/>
      <p:bldP spid="3" grpId="0" animBg="1"/>
      <p:bldP spid="4" grpId="0" build="allAtOnce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200" name="Rectangle 56"/>
          <p:cNvSpPr>
            <a:spLocks noChangeArrowheads="1"/>
          </p:cNvSpPr>
          <p:nvPr/>
        </p:nvSpPr>
        <p:spPr bwMode="auto">
          <a:xfrm>
            <a:off x="5562600" y="2651125"/>
            <a:ext cx="174625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sz="1800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2328" name="Line 56"/>
          <p:cNvSpPr>
            <a:spLocks noChangeShapeType="1"/>
          </p:cNvSpPr>
          <p:nvPr/>
        </p:nvSpPr>
        <p:spPr bwMode="auto">
          <a:xfrm flipV="1">
            <a:off x="6678613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29" name="Line 57"/>
          <p:cNvSpPr>
            <a:spLocks noChangeShapeType="1"/>
          </p:cNvSpPr>
          <p:nvPr/>
        </p:nvSpPr>
        <p:spPr bwMode="auto">
          <a:xfrm flipV="1">
            <a:off x="6454775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41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198662" name="组合 11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98704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895850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165725" y="38560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165725" y="4125913"/>
            <a:ext cx="271463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895850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165725" y="3597275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8668" name="矩形 34"/>
          <p:cNvSpPr>
            <a:spLocks noChangeArrowheads="1"/>
          </p:cNvSpPr>
          <p:nvPr/>
        </p:nvSpPr>
        <p:spPr bwMode="auto">
          <a:xfrm>
            <a:off x="30163" y="4143375"/>
            <a:ext cx="132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8669" name="组合 80"/>
          <p:cNvGrpSpPr>
            <a:grpSpLocks/>
          </p:cNvGrpSpPr>
          <p:nvPr/>
        </p:nvGrpSpPr>
        <p:grpSpPr bwMode="auto">
          <a:xfrm>
            <a:off x="52388" y="1274763"/>
            <a:ext cx="4589462" cy="3762375"/>
            <a:chOff x="3431846" y="1052514"/>
            <a:chExt cx="6118556" cy="5015607"/>
          </a:xfrm>
        </p:grpSpPr>
        <p:sp>
          <p:nvSpPr>
            <p:cNvPr id="82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1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3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</a:p>
          </p:txBody>
        </p:sp>
        <p:sp>
          <p:nvSpPr>
            <p:cNvPr id="198673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840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198675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76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7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8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198678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91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198681" name="Text Box 13"/>
            <p:cNvSpPr txBox="1">
              <a:spLocks noChangeArrowheads="1"/>
            </p:cNvSpPr>
            <p:nvPr/>
          </p:nvSpPr>
          <p:spPr bwMode="auto">
            <a:xfrm>
              <a:off x="7318377" y="52269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198682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94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198684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85" name="Text Box 19"/>
            <p:cNvSpPr txBox="1">
              <a:spLocks noChangeArrowheads="1"/>
            </p:cNvSpPr>
            <p:nvPr/>
          </p:nvSpPr>
          <p:spPr bwMode="auto">
            <a:xfrm>
              <a:off x="7162037" y="1628799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97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8687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88" name="Text Box 22"/>
            <p:cNvSpPr txBox="1">
              <a:spLocks noChangeArrowheads="1"/>
            </p:cNvSpPr>
            <p:nvPr/>
          </p:nvSpPr>
          <p:spPr bwMode="auto">
            <a:xfrm>
              <a:off x="6888163" y="3356993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0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690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91" name="Text Box 25"/>
            <p:cNvSpPr txBox="1">
              <a:spLocks noChangeArrowheads="1"/>
            </p:cNvSpPr>
            <p:nvPr/>
          </p:nvSpPr>
          <p:spPr bwMode="auto">
            <a:xfrm>
              <a:off x="6888163" y="3861048"/>
              <a:ext cx="3810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03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693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94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95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198696" name="Text Box 32"/>
            <p:cNvSpPr txBox="1">
              <a:spLocks noChangeArrowheads="1"/>
            </p:cNvSpPr>
            <p:nvPr/>
          </p:nvSpPr>
          <p:spPr bwMode="auto">
            <a:xfrm>
              <a:off x="8328024" y="4292500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98697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98698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99" name="Text Box 39"/>
            <p:cNvSpPr txBox="1">
              <a:spLocks noChangeArrowheads="1"/>
            </p:cNvSpPr>
            <p:nvPr/>
          </p:nvSpPr>
          <p:spPr bwMode="auto">
            <a:xfrm>
              <a:off x="6888163" y="450912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98700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98701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702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4830763" y="119063"/>
            <a:ext cx="3884612" cy="245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1800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6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6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2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2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2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2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200" grpId="0"/>
      <p:bldP spid="182328" grpId="0" animBg="1"/>
      <p:bldP spid="182329" grpId="0" animBg="1"/>
      <p:bldP spid="16" grpId="0" animBg="1"/>
      <p:bldP spid="17" grpId="0" animBg="1"/>
      <p:bldP spid="17" grpId="1" animBg="1"/>
      <p:bldP spid="18" grpId="0" animBg="1"/>
      <p:bldP spid="29" grpId="0" animBg="1"/>
      <p:bldP spid="30" grpId="0" animBg="1"/>
      <p:bldP spid="30" grpId="1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Line 56"/>
          <p:cNvSpPr>
            <a:spLocks noChangeShapeType="1"/>
          </p:cNvSpPr>
          <p:nvPr/>
        </p:nvSpPr>
        <p:spPr bwMode="auto">
          <a:xfrm flipV="1">
            <a:off x="6678613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07" name="Line 57"/>
          <p:cNvSpPr>
            <a:spLocks noChangeShapeType="1"/>
          </p:cNvSpPr>
          <p:nvPr/>
        </p:nvSpPr>
        <p:spPr bwMode="auto">
          <a:xfrm flipV="1">
            <a:off x="6454775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88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200709" name="组合 11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200762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895850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165725" y="38560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165725" y="4125913"/>
            <a:ext cx="271463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895850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165725" y="3597275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437188" y="3833813"/>
            <a:ext cx="971550" cy="339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437188" y="4138613"/>
            <a:ext cx="971550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=3</a:t>
            </a:r>
            <a:endParaRPr lang="zh-CN" altLang="en-US" sz="17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437188" y="3598863"/>
            <a:ext cx="971550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408738" y="38671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6408738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8" name="Line 56"/>
          <p:cNvSpPr>
            <a:spLocks noChangeShapeType="1"/>
          </p:cNvSpPr>
          <p:nvPr/>
        </p:nvSpPr>
        <p:spPr bwMode="auto">
          <a:xfrm flipV="1">
            <a:off x="6894513" y="2979738"/>
            <a:ext cx="0" cy="2159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6678613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6678613" y="4125913"/>
            <a:ext cx="269875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6678613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Line 56"/>
          <p:cNvSpPr>
            <a:spLocks noChangeShapeType="1"/>
          </p:cNvSpPr>
          <p:nvPr/>
        </p:nvSpPr>
        <p:spPr bwMode="auto">
          <a:xfrm flipV="1">
            <a:off x="7056438" y="2979738"/>
            <a:ext cx="0" cy="2174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5" name="矩形 34"/>
          <p:cNvSpPr>
            <a:spLocks noChangeArrowheads="1"/>
          </p:cNvSpPr>
          <p:nvPr/>
        </p:nvSpPr>
        <p:spPr bwMode="auto">
          <a:xfrm>
            <a:off x="30163" y="4143375"/>
            <a:ext cx="132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5562600" y="2651125"/>
            <a:ext cx="174625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sz="1800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0727" name="组合 80"/>
          <p:cNvGrpSpPr>
            <a:grpSpLocks/>
          </p:cNvGrpSpPr>
          <p:nvPr/>
        </p:nvGrpSpPr>
        <p:grpSpPr bwMode="auto">
          <a:xfrm>
            <a:off x="52388" y="1274763"/>
            <a:ext cx="4589462" cy="3762375"/>
            <a:chOff x="3431846" y="1052514"/>
            <a:chExt cx="6118556" cy="5015607"/>
          </a:xfrm>
        </p:grpSpPr>
        <p:sp>
          <p:nvSpPr>
            <p:cNvPr id="172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1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73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</a:p>
          </p:txBody>
        </p:sp>
        <p:sp>
          <p:nvSpPr>
            <p:cNvPr id="200731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840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0733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34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7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78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0736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181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0739" name="Text Box 13"/>
            <p:cNvSpPr txBox="1">
              <a:spLocks noChangeArrowheads="1"/>
            </p:cNvSpPr>
            <p:nvPr/>
          </p:nvSpPr>
          <p:spPr bwMode="auto">
            <a:xfrm>
              <a:off x="7318377" y="52269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0740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4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0742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43" name="Text Box 19"/>
            <p:cNvSpPr txBox="1">
              <a:spLocks noChangeArrowheads="1"/>
            </p:cNvSpPr>
            <p:nvPr/>
          </p:nvSpPr>
          <p:spPr bwMode="auto">
            <a:xfrm>
              <a:off x="7162037" y="1628799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87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0745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46" name="Text Box 22"/>
            <p:cNvSpPr txBox="1">
              <a:spLocks noChangeArrowheads="1"/>
            </p:cNvSpPr>
            <p:nvPr/>
          </p:nvSpPr>
          <p:spPr bwMode="auto">
            <a:xfrm>
              <a:off x="6888163" y="3356993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0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48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49" name="Text Box 25"/>
            <p:cNvSpPr txBox="1">
              <a:spLocks noChangeArrowheads="1"/>
            </p:cNvSpPr>
            <p:nvPr/>
          </p:nvSpPr>
          <p:spPr bwMode="auto">
            <a:xfrm>
              <a:off x="6888163" y="3861048"/>
              <a:ext cx="3810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93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51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52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53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0754" name="Text Box 32"/>
            <p:cNvSpPr txBox="1">
              <a:spLocks noChangeArrowheads="1"/>
            </p:cNvSpPr>
            <p:nvPr/>
          </p:nvSpPr>
          <p:spPr bwMode="auto">
            <a:xfrm>
              <a:off x="8328024" y="4292500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0755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00756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57" name="Text Box 39"/>
            <p:cNvSpPr txBox="1">
              <a:spLocks noChangeArrowheads="1"/>
            </p:cNvSpPr>
            <p:nvPr/>
          </p:nvSpPr>
          <p:spPr bwMode="auto">
            <a:xfrm>
              <a:off x="6888163" y="450912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0758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0759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60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4830763" y="119063"/>
            <a:ext cx="3884612" cy="245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1800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Line 56"/>
          <p:cNvSpPr>
            <a:spLocks noChangeShapeType="1"/>
          </p:cNvSpPr>
          <p:nvPr/>
        </p:nvSpPr>
        <p:spPr bwMode="auto">
          <a:xfrm flipV="1">
            <a:off x="6678613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755" name="Line 57"/>
          <p:cNvSpPr>
            <a:spLocks noChangeShapeType="1"/>
          </p:cNvSpPr>
          <p:nvPr/>
        </p:nvSpPr>
        <p:spPr bwMode="auto">
          <a:xfrm flipV="1">
            <a:off x="6454775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36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202757" name="组合 11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202816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895850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165725" y="38560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165725" y="4125913"/>
            <a:ext cx="271463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895850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165725" y="3597275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437188" y="3833813"/>
            <a:ext cx="971550" cy="339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437188" y="4138613"/>
            <a:ext cx="971550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=3</a:t>
            </a:r>
            <a:endParaRPr lang="zh-CN" altLang="en-US" sz="17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437188" y="3598863"/>
            <a:ext cx="971550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408738" y="38671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6408738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02768" name="Line 56"/>
          <p:cNvSpPr>
            <a:spLocks noChangeShapeType="1"/>
          </p:cNvSpPr>
          <p:nvPr/>
        </p:nvSpPr>
        <p:spPr bwMode="auto">
          <a:xfrm flipV="1">
            <a:off x="6894513" y="2979738"/>
            <a:ext cx="0" cy="2159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6678613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6678613" y="4125913"/>
            <a:ext cx="269875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6678613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02772" name="Line 56"/>
          <p:cNvSpPr>
            <a:spLocks noChangeShapeType="1"/>
          </p:cNvSpPr>
          <p:nvPr/>
        </p:nvSpPr>
        <p:spPr bwMode="auto">
          <a:xfrm flipV="1">
            <a:off x="7056438" y="2979738"/>
            <a:ext cx="0" cy="2174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948488" y="3857625"/>
            <a:ext cx="1195387" cy="280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6948488" y="4143375"/>
            <a:ext cx="1195387" cy="354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700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700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=15</a:t>
            </a:r>
            <a:endParaRPr lang="zh-CN" altLang="en-US" sz="17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6948488" y="3598863"/>
            <a:ext cx="11334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8083550" y="3868738"/>
            <a:ext cx="971550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endParaRPr lang="en-US" altLang="zh-CN" sz="1600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8083550" y="4141788"/>
            <a:ext cx="971550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=15</a:t>
            </a:r>
            <a:endParaRPr lang="zh-CN" altLang="en-US" sz="17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8081963" y="3598863"/>
            <a:ext cx="971550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9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2779" name="矩形 40"/>
          <p:cNvSpPr>
            <a:spLocks noChangeArrowheads="1"/>
          </p:cNvSpPr>
          <p:nvPr/>
        </p:nvSpPr>
        <p:spPr bwMode="auto">
          <a:xfrm>
            <a:off x="30163" y="4143375"/>
            <a:ext cx="132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5562600" y="2651125"/>
            <a:ext cx="174625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sz="1800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2781" name="组合 80"/>
          <p:cNvGrpSpPr>
            <a:grpSpLocks/>
          </p:cNvGrpSpPr>
          <p:nvPr/>
        </p:nvGrpSpPr>
        <p:grpSpPr bwMode="auto">
          <a:xfrm>
            <a:off x="52388" y="1274763"/>
            <a:ext cx="4589462" cy="3762375"/>
            <a:chOff x="3431846" y="1052514"/>
            <a:chExt cx="6118556" cy="5015607"/>
          </a:xfrm>
        </p:grpSpPr>
        <p:sp>
          <p:nvSpPr>
            <p:cNvPr id="168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1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69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</a:p>
          </p:txBody>
        </p:sp>
        <p:sp>
          <p:nvSpPr>
            <p:cNvPr id="202785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840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2787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88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7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74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2790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177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2793" name="Text Box 13"/>
            <p:cNvSpPr txBox="1">
              <a:spLocks noChangeArrowheads="1"/>
            </p:cNvSpPr>
            <p:nvPr/>
          </p:nvSpPr>
          <p:spPr bwMode="auto">
            <a:xfrm>
              <a:off x="7318377" y="52269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2794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0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2796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97" name="Text Box 19"/>
            <p:cNvSpPr txBox="1">
              <a:spLocks noChangeArrowheads="1"/>
            </p:cNvSpPr>
            <p:nvPr/>
          </p:nvSpPr>
          <p:spPr bwMode="auto">
            <a:xfrm>
              <a:off x="7162037" y="1628799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83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2799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800" name="Text Box 22"/>
            <p:cNvSpPr txBox="1">
              <a:spLocks noChangeArrowheads="1"/>
            </p:cNvSpPr>
            <p:nvPr/>
          </p:nvSpPr>
          <p:spPr bwMode="auto">
            <a:xfrm>
              <a:off x="6888163" y="3356993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6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802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803" name="Text Box 25"/>
            <p:cNvSpPr txBox="1">
              <a:spLocks noChangeArrowheads="1"/>
            </p:cNvSpPr>
            <p:nvPr/>
          </p:nvSpPr>
          <p:spPr bwMode="auto">
            <a:xfrm>
              <a:off x="6888163" y="3861048"/>
              <a:ext cx="3810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89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805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806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807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2808" name="Text Box 32"/>
            <p:cNvSpPr txBox="1">
              <a:spLocks noChangeArrowheads="1"/>
            </p:cNvSpPr>
            <p:nvPr/>
          </p:nvSpPr>
          <p:spPr bwMode="auto">
            <a:xfrm>
              <a:off x="8328024" y="4292500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2809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02810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811" name="Text Box 39"/>
            <p:cNvSpPr txBox="1">
              <a:spLocks noChangeArrowheads="1"/>
            </p:cNvSpPr>
            <p:nvPr/>
          </p:nvSpPr>
          <p:spPr bwMode="auto">
            <a:xfrm>
              <a:off x="6888163" y="450912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2812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2813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814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4830763" y="119063"/>
            <a:ext cx="3884612" cy="245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1800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1" grpId="0" animBg="1"/>
      <p:bldP spid="31" grpId="1" animBg="1"/>
      <p:bldP spid="32" grpId="0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1203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ts val="4000"/>
              </a:lnSpc>
            </a:pP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语法制导定义</a:t>
            </a: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SDD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S-</a:t>
            </a:r>
            <a:r>
              <a:rPr lang="zh-CN" altLang="en-US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属性定义与</a:t>
            </a: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L-</a:t>
            </a:r>
            <a:r>
              <a:rPr lang="zh-CN" altLang="en-US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语法制导翻译方案</a:t>
            </a: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SDT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L-</a:t>
            </a:r>
            <a:r>
              <a:rPr lang="zh-CN" altLang="en-US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属性定义的自顶向下翻译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L-</a:t>
            </a:r>
            <a:r>
              <a:rPr lang="zh-CN" altLang="en-US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属性定义的自底向上翻译 </a:t>
            </a:r>
          </a:p>
        </p:txBody>
      </p:sp>
      <p:pic>
        <p:nvPicPr>
          <p:cNvPr id="51204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2876550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Line 56"/>
          <p:cNvSpPr>
            <a:spLocks noChangeShapeType="1"/>
          </p:cNvSpPr>
          <p:nvPr/>
        </p:nvSpPr>
        <p:spPr bwMode="auto">
          <a:xfrm flipV="1">
            <a:off x="6678613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03" name="Line 57"/>
          <p:cNvSpPr>
            <a:spLocks noChangeShapeType="1"/>
          </p:cNvSpPr>
          <p:nvPr/>
        </p:nvSpPr>
        <p:spPr bwMode="auto">
          <a:xfrm flipV="1">
            <a:off x="6454775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284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204805" name="组合 11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204856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895850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165725" y="38560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165725" y="4125913"/>
            <a:ext cx="271463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895850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165725" y="3597275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437188" y="3833813"/>
            <a:ext cx="971550" cy="339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437188" y="4138613"/>
            <a:ext cx="971550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=3</a:t>
            </a:r>
            <a:endParaRPr lang="zh-CN" altLang="en-US" sz="17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437188" y="3598863"/>
            <a:ext cx="971550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4814" name="Line 56"/>
          <p:cNvSpPr>
            <a:spLocks noChangeShapeType="1"/>
          </p:cNvSpPr>
          <p:nvPr/>
        </p:nvSpPr>
        <p:spPr bwMode="auto">
          <a:xfrm flipV="1">
            <a:off x="6894513" y="2979738"/>
            <a:ext cx="0" cy="2159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15" name="Line 56"/>
          <p:cNvSpPr>
            <a:spLocks noChangeShapeType="1"/>
          </p:cNvSpPr>
          <p:nvPr/>
        </p:nvSpPr>
        <p:spPr bwMode="auto">
          <a:xfrm flipV="1">
            <a:off x="7056438" y="2979738"/>
            <a:ext cx="0" cy="2174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Rectangle 32"/>
          <p:cNvSpPr>
            <a:spLocks noChangeArrowheads="1"/>
          </p:cNvSpPr>
          <p:nvPr/>
        </p:nvSpPr>
        <p:spPr bwMode="auto">
          <a:xfrm>
            <a:off x="6408738" y="3868738"/>
            <a:ext cx="9175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endParaRPr lang="en-US" altLang="zh-CN" sz="1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6408738" y="4137025"/>
            <a:ext cx="917575" cy="354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=15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6408738" y="3598863"/>
            <a:ext cx="9175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04819" name="矩形 43"/>
          <p:cNvSpPr>
            <a:spLocks noChangeArrowheads="1"/>
          </p:cNvSpPr>
          <p:nvPr/>
        </p:nvSpPr>
        <p:spPr bwMode="auto">
          <a:xfrm>
            <a:off x="30163" y="4143375"/>
            <a:ext cx="132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5562600" y="2651125"/>
            <a:ext cx="174625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sz="1800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4821" name="组合 80"/>
          <p:cNvGrpSpPr>
            <a:grpSpLocks/>
          </p:cNvGrpSpPr>
          <p:nvPr/>
        </p:nvGrpSpPr>
        <p:grpSpPr bwMode="auto">
          <a:xfrm>
            <a:off x="52388" y="1274763"/>
            <a:ext cx="4589462" cy="3762375"/>
            <a:chOff x="3431846" y="1052514"/>
            <a:chExt cx="6118556" cy="5015607"/>
          </a:xfrm>
        </p:grpSpPr>
        <p:sp>
          <p:nvSpPr>
            <p:cNvPr id="170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1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71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</a:p>
          </p:txBody>
        </p:sp>
        <p:sp>
          <p:nvSpPr>
            <p:cNvPr id="204825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840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4827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28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7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76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4830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179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4833" name="Text Box 13"/>
            <p:cNvSpPr txBox="1">
              <a:spLocks noChangeArrowheads="1"/>
            </p:cNvSpPr>
            <p:nvPr/>
          </p:nvSpPr>
          <p:spPr bwMode="auto">
            <a:xfrm>
              <a:off x="7318377" y="52269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4834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2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4836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37" name="Text Box 19"/>
            <p:cNvSpPr txBox="1">
              <a:spLocks noChangeArrowheads="1"/>
            </p:cNvSpPr>
            <p:nvPr/>
          </p:nvSpPr>
          <p:spPr bwMode="auto">
            <a:xfrm>
              <a:off x="7162037" y="1628799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85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4839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40" name="Text Box 22"/>
            <p:cNvSpPr txBox="1">
              <a:spLocks noChangeArrowheads="1"/>
            </p:cNvSpPr>
            <p:nvPr/>
          </p:nvSpPr>
          <p:spPr bwMode="auto">
            <a:xfrm>
              <a:off x="6888163" y="3356993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8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42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43" name="Text Box 25"/>
            <p:cNvSpPr txBox="1">
              <a:spLocks noChangeArrowheads="1"/>
            </p:cNvSpPr>
            <p:nvPr/>
          </p:nvSpPr>
          <p:spPr bwMode="auto">
            <a:xfrm>
              <a:off x="6888163" y="3861048"/>
              <a:ext cx="3810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91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45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46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47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4848" name="Text Box 32"/>
            <p:cNvSpPr txBox="1">
              <a:spLocks noChangeArrowheads="1"/>
            </p:cNvSpPr>
            <p:nvPr/>
          </p:nvSpPr>
          <p:spPr bwMode="auto">
            <a:xfrm>
              <a:off x="8328024" y="4292500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4849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04850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51" name="Text Box 39"/>
            <p:cNvSpPr txBox="1">
              <a:spLocks noChangeArrowheads="1"/>
            </p:cNvSpPr>
            <p:nvPr/>
          </p:nvSpPr>
          <p:spPr bwMode="auto">
            <a:xfrm>
              <a:off x="6888163" y="450912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4852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4853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54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4830763" y="119063"/>
            <a:ext cx="3884612" cy="245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1800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0" grpId="0" animBg="1"/>
      <p:bldP spid="20" grpId="0" animBg="1"/>
      <p:bldP spid="21" grpId="0" animBg="1"/>
      <p:bldP spid="22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Line 56"/>
          <p:cNvSpPr>
            <a:spLocks noChangeShapeType="1"/>
          </p:cNvSpPr>
          <p:nvPr/>
        </p:nvSpPr>
        <p:spPr bwMode="auto">
          <a:xfrm flipV="1">
            <a:off x="6678613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51" name="Line 57"/>
          <p:cNvSpPr>
            <a:spLocks noChangeShapeType="1"/>
          </p:cNvSpPr>
          <p:nvPr/>
        </p:nvSpPr>
        <p:spPr bwMode="auto">
          <a:xfrm flipV="1">
            <a:off x="6454775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3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206853" name="组合 11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206898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895850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895850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06856" name="Line 56"/>
          <p:cNvSpPr>
            <a:spLocks noChangeShapeType="1"/>
          </p:cNvSpPr>
          <p:nvPr/>
        </p:nvSpPr>
        <p:spPr bwMode="auto">
          <a:xfrm flipV="1">
            <a:off x="6894513" y="2979738"/>
            <a:ext cx="0" cy="2159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57" name="Line 56"/>
          <p:cNvSpPr>
            <a:spLocks noChangeShapeType="1"/>
          </p:cNvSpPr>
          <p:nvPr/>
        </p:nvSpPr>
        <p:spPr bwMode="auto">
          <a:xfrm flipV="1">
            <a:off x="7056438" y="2979738"/>
            <a:ext cx="0" cy="2174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5165725" y="3821113"/>
            <a:ext cx="865188" cy="341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5165725" y="4138613"/>
            <a:ext cx="865188" cy="3698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</a:rPr>
              <a:t>val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5165725" y="3598863"/>
            <a:ext cx="865188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6861" name="矩形 34"/>
          <p:cNvSpPr>
            <a:spLocks noChangeArrowheads="1"/>
          </p:cNvSpPr>
          <p:nvPr/>
        </p:nvSpPr>
        <p:spPr bwMode="auto">
          <a:xfrm>
            <a:off x="30163" y="4143375"/>
            <a:ext cx="132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Rectangle 56"/>
          <p:cNvSpPr>
            <a:spLocks noChangeArrowheads="1"/>
          </p:cNvSpPr>
          <p:nvPr/>
        </p:nvSpPr>
        <p:spPr bwMode="auto">
          <a:xfrm>
            <a:off x="5562600" y="2651125"/>
            <a:ext cx="174625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sz="1800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6863" name="组合 80"/>
          <p:cNvGrpSpPr>
            <a:grpSpLocks/>
          </p:cNvGrpSpPr>
          <p:nvPr/>
        </p:nvGrpSpPr>
        <p:grpSpPr bwMode="auto">
          <a:xfrm>
            <a:off x="52388" y="1274763"/>
            <a:ext cx="4589462" cy="3762375"/>
            <a:chOff x="3431846" y="1052514"/>
            <a:chExt cx="6118556" cy="5015607"/>
          </a:xfrm>
        </p:grpSpPr>
        <p:sp>
          <p:nvSpPr>
            <p:cNvPr id="164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1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65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</a:p>
          </p:txBody>
        </p:sp>
        <p:sp>
          <p:nvSpPr>
            <p:cNvPr id="206867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840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6869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70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7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70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6872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173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6875" name="Text Box 13"/>
            <p:cNvSpPr txBox="1">
              <a:spLocks noChangeArrowheads="1"/>
            </p:cNvSpPr>
            <p:nvPr/>
          </p:nvSpPr>
          <p:spPr bwMode="auto">
            <a:xfrm>
              <a:off x="7318377" y="52269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6876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76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6878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79" name="Text Box 19"/>
            <p:cNvSpPr txBox="1">
              <a:spLocks noChangeArrowheads="1"/>
            </p:cNvSpPr>
            <p:nvPr/>
          </p:nvSpPr>
          <p:spPr bwMode="auto">
            <a:xfrm>
              <a:off x="7162037" y="1628799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79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6881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2" name="Text Box 22"/>
            <p:cNvSpPr txBox="1">
              <a:spLocks noChangeArrowheads="1"/>
            </p:cNvSpPr>
            <p:nvPr/>
          </p:nvSpPr>
          <p:spPr bwMode="auto">
            <a:xfrm>
              <a:off x="6888163" y="3356993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2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84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5" name="Text Box 25"/>
            <p:cNvSpPr txBox="1">
              <a:spLocks noChangeArrowheads="1"/>
            </p:cNvSpPr>
            <p:nvPr/>
          </p:nvSpPr>
          <p:spPr bwMode="auto">
            <a:xfrm>
              <a:off x="6888163" y="3861048"/>
              <a:ext cx="3810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85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87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8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9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6890" name="Text Box 32"/>
            <p:cNvSpPr txBox="1">
              <a:spLocks noChangeArrowheads="1"/>
            </p:cNvSpPr>
            <p:nvPr/>
          </p:nvSpPr>
          <p:spPr bwMode="auto">
            <a:xfrm>
              <a:off x="8328024" y="4292500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6891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06892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93" name="Text Box 39"/>
            <p:cNvSpPr txBox="1">
              <a:spLocks noChangeArrowheads="1"/>
            </p:cNvSpPr>
            <p:nvPr/>
          </p:nvSpPr>
          <p:spPr bwMode="auto">
            <a:xfrm>
              <a:off x="6888163" y="450912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6894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6895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96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4830763" y="119063"/>
            <a:ext cx="3884612" cy="245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1800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2565400"/>
            <a:ext cx="8915400" cy="2649538"/>
          </a:xfrm>
        </p:spPr>
        <p:txBody>
          <a:bodyPr/>
          <a:lstStyle/>
          <a:p>
            <a:pPr marL="457200" indent="-457200" eaLnBrk="1" hangingPunct="1">
              <a:lnSpc>
                <a:spcPts val="28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1)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{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top-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2]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val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= 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top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syn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 top = top-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2;</a:t>
            </a:r>
            <a:r>
              <a:rPr lang="en-US" altLang="zh-CN" sz="2000" b="1" dirty="0">
                <a:solidFill>
                  <a:srgbClr val="2D83F4"/>
                </a:solidFill>
                <a:sym typeface="Times New Roman" panose="02020603050405020304" pitchFamily="18" charset="0"/>
              </a:rPr>
              <a:t>}</a:t>
            </a:r>
          </a:p>
          <a:p>
            <a:pPr marL="457200" indent="-457200" eaLnBrk="1" hangingPunct="1">
              <a:lnSpc>
                <a:spcPts val="28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sym typeface="Times New Roman" panose="02020603050405020304" pitchFamily="18" charset="0"/>
              </a:rPr>
              <a:t>     </a:t>
            </a:r>
            <a:r>
              <a:rPr lang="en-US" altLang="zh-CN" sz="2000" b="1" i="1" dirty="0">
                <a:solidFill>
                  <a:schemeClr val="tx1"/>
                </a:solidFill>
              </a:rPr>
              <a:t>M</a:t>
            </a:r>
            <a:r>
              <a:rPr lang="en-US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→ </a:t>
            </a:r>
            <a:r>
              <a:rPr lang="el-GR" altLang="zh-CN" sz="2000" b="1" i="1" dirty="0">
                <a:solidFill>
                  <a:schemeClr val="tx1"/>
                </a:solidFill>
                <a:sym typeface="Arial" panose="020B0604020202020204" pitchFamily="34" charset="0"/>
              </a:rPr>
              <a:t>ε</a:t>
            </a:r>
            <a:r>
              <a:rPr lang="el-GR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sym typeface="Arial" panose="020B0604020202020204" pitchFamily="34" charset="0"/>
              </a:rPr>
              <a:t>{</a:t>
            </a:r>
            <a:r>
              <a:rPr lang="en-US" altLang="zh-CN" sz="2000" b="1" i="1" dirty="0">
                <a:solidFill>
                  <a:srgbClr val="2D83F4"/>
                </a:solidFill>
              </a:rPr>
              <a:t>stack</a:t>
            </a:r>
            <a:r>
              <a:rPr lang="en-US" altLang="zh-CN" sz="2000" b="1" dirty="0">
                <a:solidFill>
                  <a:srgbClr val="2D83F4"/>
                </a:solidFill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</a:rPr>
              <a:t>top+</a:t>
            </a:r>
            <a:r>
              <a:rPr lang="en-US" altLang="zh-CN" sz="2000" b="1" dirty="0">
                <a:solidFill>
                  <a:srgbClr val="2D83F4"/>
                </a:solidFill>
              </a:rPr>
              <a:t>1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T</a:t>
            </a:r>
            <a:r>
              <a:rPr lang="en-US" altLang="zh-CN" sz="2000" i="1" dirty="0" err="1">
                <a:solidFill>
                  <a:srgbClr val="2D83F4"/>
                </a:solidFill>
                <a:ea typeface="楷体" panose="02010609060101010101" pitchFamily="49" charset="-122"/>
              </a:rPr>
              <a:t>′</a:t>
            </a:r>
            <a:r>
              <a:rPr lang="en-US" altLang="zh-CN" sz="2000" b="1" i="1" dirty="0" err="1">
                <a:solidFill>
                  <a:srgbClr val="2D83F4"/>
                </a:solidFill>
                <a:sym typeface="Times New Roman" panose="02020603050405020304" pitchFamily="18" charset="0"/>
              </a:rPr>
              <a:t>inh</a:t>
            </a:r>
            <a:r>
              <a:rPr lang="en-US" altLang="zh-CN" sz="2000" b="1" i="1" dirty="0">
                <a:solidFill>
                  <a:srgbClr val="2D83F4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2D83F4"/>
                </a:solidFill>
              </a:rPr>
              <a:t>= stack</a:t>
            </a:r>
            <a:r>
              <a:rPr lang="en-US" altLang="zh-CN" sz="2000" b="1" dirty="0">
                <a:solidFill>
                  <a:srgbClr val="2D83F4"/>
                </a:solidFill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</a:rPr>
              <a:t>top</a:t>
            </a:r>
            <a:r>
              <a:rPr lang="en-US" altLang="zh-CN" sz="2000" b="1" dirty="0">
                <a:solidFill>
                  <a:srgbClr val="2D83F4"/>
                </a:solidFill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</a:rPr>
              <a:t>val</a:t>
            </a:r>
            <a:r>
              <a:rPr lang="en-US" altLang="zh-CN" sz="2000" b="1" dirty="0">
                <a:solidFill>
                  <a:srgbClr val="2D83F4"/>
                </a:solidFill>
              </a:rPr>
              <a:t>;</a:t>
            </a:r>
            <a:r>
              <a:rPr lang="en-US" altLang="zh-CN" sz="2000" b="1" i="1" dirty="0">
                <a:solidFill>
                  <a:srgbClr val="2D83F4"/>
                </a:solidFill>
              </a:rPr>
              <a:t> top = top+</a:t>
            </a:r>
            <a:r>
              <a:rPr lang="en-US" altLang="zh-CN" sz="2000" b="1" dirty="0">
                <a:solidFill>
                  <a:srgbClr val="2D83F4"/>
                </a:solidFill>
              </a:rPr>
              <a:t>1;</a:t>
            </a:r>
            <a:r>
              <a:rPr lang="en-US" altLang="zh-CN" sz="2000" b="1" dirty="0">
                <a:solidFill>
                  <a:srgbClr val="2D83F4"/>
                </a:solidFill>
                <a:sym typeface="Times New Roman" panose="02020603050405020304" pitchFamily="18" charset="0"/>
              </a:rPr>
              <a:t>} 	</a:t>
            </a:r>
          </a:p>
          <a:p>
            <a:pPr marL="457200" indent="-457200" eaLnBrk="1" hangingPunct="1">
              <a:lnSpc>
                <a:spcPts val="28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2) </a:t>
            </a:r>
            <a:r>
              <a:rPr lang="en-US" altLang="zh-CN" sz="2000" b="1" i="1" dirty="0">
                <a:solidFill>
                  <a:schemeClr val="tx1"/>
                </a:solidFill>
              </a:rPr>
              <a:t>T</a:t>
            </a:r>
            <a:r>
              <a:rPr lang="en-US" altLang="zh-CN" sz="2000" i="1" dirty="0">
                <a:solidFill>
                  <a:schemeClr val="tx1"/>
                </a:solidFill>
                <a:ea typeface="楷体" panose="02010609060101010101" pitchFamily="49" charset="-122"/>
              </a:rPr>
              <a:t>′</a:t>
            </a:r>
            <a:r>
              <a:rPr lang="en-US" altLang="zh-CN" sz="2000" b="1" dirty="0">
                <a:solidFill>
                  <a:schemeClr val="tx1"/>
                </a:solidFill>
              </a:rPr>
              <a:t>→*</a:t>
            </a:r>
            <a:r>
              <a:rPr lang="zh-CN" altLang="en-US" sz="2000" b="1" i="1" dirty="0">
                <a:solidFill>
                  <a:schemeClr val="tx1"/>
                </a:solidFill>
              </a:rPr>
              <a:t>F </a:t>
            </a:r>
            <a:r>
              <a:rPr lang="en-US" altLang="zh-CN" sz="2000" b="1" i="1" dirty="0">
                <a:solidFill>
                  <a:schemeClr val="tx1"/>
                </a:solidFill>
              </a:rPr>
              <a:t>N</a:t>
            </a:r>
            <a:r>
              <a:rPr lang="en-US" altLang="zh-CN" sz="2000" b="1" i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zh-CN" altLang="en-US" sz="2000" b="1" i="1" dirty="0">
                <a:solidFill>
                  <a:schemeClr val="tx1"/>
                </a:solidFill>
              </a:rPr>
              <a:t>T</a:t>
            </a:r>
            <a:r>
              <a:rPr lang="zh-CN" altLang="en-US" sz="20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i="1" dirty="0">
                <a:solidFill>
                  <a:schemeClr val="tx1"/>
                </a:solidFill>
                <a:ea typeface="楷体" panose="02010609060101010101" pitchFamily="49" charset="-122"/>
              </a:rPr>
              <a:t>′</a:t>
            </a: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</a:rPr>
              <a:t>{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top-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3]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syn</a:t>
            </a:r>
            <a:r>
              <a:rPr lang="en-US" altLang="zh-CN" sz="2000" b="1" i="1" dirty="0">
                <a:solidFill>
                  <a:srgbClr val="2D83F4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2D83F4"/>
                </a:solidFill>
              </a:rPr>
              <a:t>= stack</a:t>
            </a:r>
            <a:r>
              <a:rPr lang="en-US" altLang="zh-CN" sz="2000" b="1" dirty="0">
                <a:solidFill>
                  <a:srgbClr val="2D83F4"/>
                </a:solidFill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</a:rPr>
              <a:t>top</a:t>
            </a:r>
            <a:r>
              <a:rPr lang="en-US" altLang="zh-CN" sz="2000" b="1" dirty="0">
                <a:solidFill>
                  <a:srgbClr val="2D83F4"/>
                </a:solidFill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</a:rPr>
              <a:t>syn</a:t>
            </a:r>
            <a:r>
              <a:rPr lang="en-US" altLang="zh-CN" sz="2000" b="1" dirty="0">
                <a:solidFill>
                  <a:srgbClr val="2D83F4"/>
                </a:solidFill>
              </a:rPr>
              <a:t>;</a:t>
            </a:r>
            <a:r>
              <a:rPr lang="en-US" altLang="zh-CN" sz="2000" b="1" i="1" dirty="0">
                <a:solidFill>
                  <a:srgbClr val="2D83F4"/>
                </a:solidFill>
              </a:rPr>
              <a:t> top = top-</a:t>
            </a:r>
            <a:r>
              <a:rPr lang="en-US" altLang="zh-CN" sz="2000" b="1" dirty="0">
                <a:solidFill>
                  <a:srgbClr val="2D83F4"/>
                </a:solidFill>
              </a:rPr>
              <a:t>3;}</a:t>
            </a:r>
          </a:p>
          <a:p>
            <a:pPr lvl="1">
              <a:lnSpc>
                <a:spcPts val="28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→ </a:t>
            </a:r>
            <a:r>
              <a:rPr lang="el-GR" altLang="zh-CN" sz="2000" b="1" i="1" dirty="0">
                <a:solidFill>
                  <a:schemeClr val="tx1"/>
                </a:solidFill>
                <a:sym typeface="Arial" panose="020B0604020202020204" pitchFamily="34" charset="0"/>
              </a:rPr>
              <a:t>ε</a:t>
            </a:r>
            <a:r>
              <a:rPr lang="el-GR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sym typeface="Arial" panose="020B0604020202020204" pitchFamily="34" charset="0"/>
              </a:rPr>
              <a:t>{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top+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1]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T</a:t>
            </a:r>
            <a:r>
              <a:rPr lang="en-US" altLang="zh-CN" sz="2000" i="1" dirty="0" err="1">
                <a:solidFill>
                  <a:srgbClr val="2D83F4"/>
                </a:solidFill>
                <a:ea typeface="楷体" panose="02010609060101010101" pitchFamily="49" charset="-122"/>
              </a:rPr>
              <a:t>′</a:t>
            </a:r>
            <a:r>
              <a:rPr lang="en-US" altLang="zh-CN" sz="2000" b="1" i="1" dirty="0" err="1">
                <a:solidFill>
                  <a:srgbClr val="2D83F4"/>
                </a:solidFill>
                <a:sym typeface="Times New Roman" panose="02020603050405020304" pitchFamily="18" charset="0"/>
              </a:rPr>
              <a:t>inh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= 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top-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2]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T</a:t>
            </a:r>
            <a:r>
              <a:rPr lang="en-US" altLang="zh-CN" sz="2000" b="1" i="1" dirty="0" err="1">
                <a:solidFill>
                  <a:srgbClr val="2D83F4"/>
                </a:solidFill>
                <a:sym typeface="Times New Roman" panose="02020603050405020304" pitchFamily="18" charset="0"/>
              </a:rPr>
              <a:t>΄inh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sym typeface="Times New Roman" panose="02020603050405020304" pitchFamily="18" charset="0"/>
              </a:rPr>
              <a:t>×</a:t>
            </a:r>
            <a:r>
              <a:rPr lang="en-US" altLang="zh-CN" sz="2000" b="1" i="1" dirty="0">
                <a:solidFill>
                  <a:srgbClr val="2D83F4"/>
                </a:solidFill>
                <a:sym typeface="Times New Roman" panose="02020603050405020304" pitchFamily="18" charset="0"/>
              </a:rPr>
              <a:t> 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ea typeface="楷体_GB2312" pitchFamily="49" charset="-122"/>
              </a:rPr>
              <a:t>val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; 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 = top+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1;</a:t>
            </a:r>
            <a:r>
              <a:rPr lang="en-US" altLang="zh-CN" sz="2000" b="1" dirty="0">
                <a:solidFill>
                  <a:srgbClr val="2D83F4"/>
                </a:solidFill>
                <a:sym typeface="Times New Roman" panose="02020603050405020304" pitchFamily="18" charset="0"/>
              </a:rPr>
              <a:t>} </a:t>
            </a:r>
            <a:endParaRPr lang="zh-CN" altLang="en-US" sz="2000" b="1" dirty="0">
              <a:solidFill>
                <a:srgbClr val="2D83F4"/>
              </a:solidFill>
              <a:sym typeface="Times New Roman" panose="02020603050405020304" pitchFamily="18" charset="0"/>
            </a:endParaRPr>
          </a:p>
          <a:p>
            <a:pPr marL="457200" lvl="1" indent="-457200" eaLnBrk="1" hangingPunct="1">
              <a:lnSpc>
                <a:spcPts val="28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3) </a:t>
            </a:r>
            <a:r>
              <a:rPr lang="zh-CN" altLang="en-US" sz="2000" b="1" i="1" dirty="0">
                <a:solidFill>
                  <a:schemeClr val="tx1"/>
                </a:solidFill>
              </a:rPr>
              <a:t>T</a:t>
            </a:r>
            <a:r>
              <a:rPr lang="en-US" altLang="zh-CN" sz="2000" b="1" i="1" dirty="0">
                <a:solidFill>
                  <a:schemeClr val="tx1"/>
                </a:solidFill>
              </a:rPr>
              <a:t>′</a:t>
            </a:r>
            <a:r>
              <a:rPr lang="zh-CN" altLang="en-US" sz="2000" b="1" dirty="0">
                <a:solidFill>
                  <a:schemeClr val="tx1"/>
                </a:solidFill>
                <a:sym typeface="Arial" panose="020B0604020202020204" pitchFamily="34" charset="0"/>
              </a:rPr>
              <a:t>→</a:t>
            </a:r>
            <a:r>
              <a:rPr lang="el-GR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ε</a:t>
            </a:r>
            <a:r>
              <a:rPr lang="en-US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sym typeface="Arial" panose="020B0604020202020204" pitchFamily="34" charset="0"/>
              </a:rPr>
              <a:t>{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stack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+1].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stack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].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sym typeface="Arial" panose="020B0604020202020204" pitchFamily="34" charset="0"/>
              </a:rPr>
              <a:t>T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sym typeface="Times New Roman" panose="02020603050405020304" pitchFamily="18" charset="0"/>
              </a:rPr>
              <a:t>inh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+1;}</a:t>
            </a:r>
          </a:p>
          <a:p>
            <a:pPr marL="457200" indent="-457200">
              <a:lnSpc>
                <a:spcPts val="28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sym typeface="Times New Roman" panose="02020603050405020304" pitchFamily="18" charset="0"/>
              </a:rPr>
              <a:t>4) </a:t>
            </a:r>
            <a:r>
              <a:rPr lang="en-US" altLang="zh-CN" sz="2000" b="1" i="1" dirty="0">
                <a:solidFill>
                  <a:schemeClr val="tx1"/>
                </a:solidFill>
                <a:sym typeface="Times New Roman" panose="02020603050405020304" pitchFamily="18" charset="0"/>
              </a:rPr>
              <a:t>F</a:t>
            </a:r>
            <a:r>
              <a:rPr lang="zh-CN" altLang="en-US" sz="2000" b="1" i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sym typeface="Arial" panose="020B0604020202020204" pitchFamily="34" charset="0"/>
              </a:rPr>
              <a:t>→</a:t>
            </a:r>
            <a:r>
              <a:rPr lang="en-US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digit </a:t>
            </a:r>
            <a:r>
              <a:rPr lang="en-US" altLang="zh-CN" sz="2000" b="1" dirty="0">
                <a:solidFill>
                  <a:srgbClr val="2D83F4"/>
                </a:solidFill>
                <a:sym typeface="Arial" panose="020B0604020202020204" pitchFamily="34" charset="0"/>
              </a:rPr>
              <a:t>{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ea typeface="楷体_GB2312" pitchFamily="49" charset="-122"/>
              </a:rPr>
              <a:t>val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= 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lexval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;</a:t>
            </a:r>
            <a:r>
              <a:rPr lang="en-US" altLang="zh-CN" sz="2000" b="1" dirty="0">
                <a:solidFill>
                  <a:srgbClr val="2D83F4"/>
                </a:solidFill>
              </a:rPr>
              <a:t>}</a:t>
            </a:r>
            <a:endParaRPr lang="zh-CN" altLang="en-US" sz="2000" b="1" dirty="0">
              <a:solidFill>
                <a:srgbClr val="2D83F4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12750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将语义动作改写为</a:t>
            </a:r>
            <a:b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可执行的栈操作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30763" y="119063"/>
            <a:ext cx="3884612" cy="245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1800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631825"/>
            <a:ext cx="8715375" cy="3225800"/>
          </a:xfrm>
        </p:spPr>
        <p:txBody>
          <a:bodyPr/>
          <a:lstStyle/>
          <a:p>
            <a:pPr marL="0" indent="0">
              <a:lnSpc>
                <a:spcPts val="2700"/>
              </a:lnSpc>
              <a:buFont typeface="Symbol" panose="05050102010706020507" pitchFamily="18" charset="2"/>
              <a:buNone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给定一个以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LL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文法为基础的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属性定义，可以修改这个文法，并在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LR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语法分析过程中计算这个新文法之上的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</a:p>
          <a:p>
            <a:pPr marL="273044" indent="-273044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首先构造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SDT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，在各个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非终结符之前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放置语义动作来计算它的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继承属性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并在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产生式后端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放置语义动作计算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综合属性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marL="273044" indent="-273044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对每个内嵌的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语义动作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，向文法中引入一个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标记非终结符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来替换它。每个这样的位置都有一个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不同的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标记，并且对于任意一个标记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都有一个产生式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M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Arial" charset="0"/>
              </a:rPr>
              <a:t>→</a:t>
            </a:r>
            <a:r>
              <a:rPr lang="el-GR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Arial" charset="0"/>
              </a:rPr>
              <a:t>ε</a:t>
            </a:r>
            <a:endParaRPr lang="en-US" altLang="zh-CN" sz="2000" b="1" i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marL="273044" indent="-273044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如果标记非终结符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在某个产生式</a:t>
            </a:r>
            <a:r>
              <a:rPr lang="el-GR" altLang="zh-CN" sz="2000" b="1" i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α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β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中替换了语义动作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，对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进行修改得到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a' 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，并且将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a'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关联到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→</a:t>
            </a:r>
            <a:r>
              <a:rPr lang="el-GR" altLang="zh-CN" sz="2000" b="1" i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ε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上。动作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a'</a:t>
            </a:r>
          </a:p>
          <a:p>
            <a:pPr marL="576248" lvl="1" indent="-273044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(a) 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将动作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需要的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或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α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中符号的任何属性作为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继承属性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进行复制</a:t>
            </a: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576248" lvl="1" indent="-273044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(b) 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按照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中的方法计算各个属性，但是将计算得到的这些属性作为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综合属性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171BCD15-69EC-4E39-A511-70E4859ACBEE}"/>
              </a:ext>
            </a:extLst>
          </p:cNvPr>
          <p:cNvGrpSpPr/>
          <p:nvPr/>
        </p:nvGrpSpPr>
        <p:grpSpPr>
          <a:xfrm>
            <a:off x="755650" y="1452127"/>
            <a:ext cx="4390019" cy="3119221"/>
            <a:chOff x="214313" y="1211263"/>
            <a:chExt cx="3115339" cy="3119221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B59C9629-EE46-468D-81ED-C63353340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3" y="1211263"/>
              <a:ext cx="3115339" cy="311922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 lIns="67500" tIns="35100" rIns="67500" bIns="35100">
              <a:spAutoFit/>
            </a:bodyPr>
            <a:lstStyle/>
            <a:p>
              <a:pPr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b="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</a:t>
              </a:r>
              <a:r>
                <a:rPr kumimoji="1" lang="zh-CN" altLang="en-US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endPara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457189" indent="-457189"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×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457189" indent="-457189"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5" name="Line 7">
              <a:extLst>
                <a:ext uri="{FF2B5EF4-FFF2-40B4-BE49-F238E27FC236}">
                  <a16:creationId xmlns:a16="http://schemas.microsoft.com/office/drawing/2014/main" id="{5DFB60E1-65CA-4EAF-A63E-FCF35311B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71302"/>
              <a:ext cx="3088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76" name="直接连接符 2">
              <a:extLst>
                <a:ext uri="{FF2B5EF4-FFF2-40B4-BE49-F238E27FC236}">
                  <a16:creationId xmlns:a16="http://schemas.microsoft.com/office/drawing/2014/main" id="{6702CD3E-C63D-465E-8DF0-B44FC4F7CA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9414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7" name="直接连接符 4">
              <a:extLst>
                <a:ext uri="{FF2B5EF4-FFF2-40B4-BE49-F238E27FC236}">
                  <a16:creationId xmlns:a16="http://schemas.microsoft.com/office/drawing/2014/main" id="{37E3C8B2-F9AE-45E2-B998-7D8DB5C30F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8463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标题 2">
            <a:extLst>
              <a:ext uri="{FF2B5EF4-FFF2-40B4-BE49-F238E27FC236}">
                <a16:creationId xmlns:a16="http://schemas.microsoft.com/office/drawing/2014/main" id="{3FF693A4-BBB2-4A08-8953-9D972B66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的设计思路分析</a:t>
            </a:r>
            <a:endParaRPr lang="zh-CN" altLang="en-US" sz="3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29C481-3298-4662-93C8-2000175A4088}"/>
              </a:ext>
            </a:extLst>
          </p:cNvPr>
          <p:cNvSpPr/>
          <p:nvPr/>
        </p:nvSpPr>
        <p:spPr>
          <a:xfrm>
            <a:off x="755650" y="944313"/>
            <a:ext cx="178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lang="zh-CN" altLang="en-US" sz="2400" b="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B60362-D8F8-4BC1-A191-911D89EDF5EB}"/>
              </a:ext>
            </a:extLst>
          </p:cNvPr>
          <p:cNvSpPr/>
          <p:nvPr/>
        </p:nvSpPr>
        <p:spPr>
          <a:xfrm>
            <a:off x="5454939" y="859668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语义翻译的主要任务：计算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的值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FCC84E-AE23-4933-8465-FE5EA55C4244}"/>
              </a:ext>
            </a:extLst>
          </p:cNvPr>
          <p:cNvSpPr/>
          <p:nvPr/>
        </p:nvSpPr>
        <p:spPr>
          <a:xfrm>
            <a:off x="2524290" y="2383306"/>
            <a:ext cx="686501" cy="3598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>
              <a:defRPr/>
            </a:pPr>
            <a:endParaRPr lang="zh-CN" altLang="en-US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B51852-FC69-4399-ADF4-B04E54F50D08}"/>
              </a:ext>
            </a:extLst>
          </p:cNvPr>
          <p:cNvSpPr/>
          <p:nvPr/>
        </p:nvSpPr>
        <p:spPr>
          <a:xfrm>
            <a:off x="2529868" y="4189297"/>
            <a:ext cx="686501" cy="3332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>
              <a:defRPr/>
            </a:pPr>
            <a:endParaRPr lang="zh-CN" altLang="en-US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A5CA63B-BCAF-49DA-BC92-D5B1D3D14B83}"/>
              </a:ext>
            </a:extLst>
          </p:cNvPr>
          <p:cNvCxnSpPr>
            <a:cxnSpLocks/>
          </p:cNvCxnSpPr>
          <p:nvPr/>
        </p:nvCxnSpPr>
        <p:spPr>
          <a:xfrm>
            <a:off x="3303705" y="4501751"/>
            <a:ext cx="11851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C3B31C0-1A40-49B4-9B82-21C2FC098D82}"/>
              </a:ext>
            </a:extLst>
          </p:cNvPr>
          <p:cNvSpPr/>
          <p:nvPr/>
        </p:nvSpPr>
        <p:spPr>
          <a:xfrm>
            <a:off x="2867540" y="799474"/>
            <a:ext cx="15382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→ T * F | F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→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digit</a:t>
            </a:r>
          </a:p>
        </p:txBody>
      </p:sp>
    </p:spTree>
    <p:extLst>
      <p:ext uri="{BB962C8B-B14F-4D97-AF65-F5344CB8AC3E}">
        <p14:creationId xmlns:p14="http://schemas.microsoft.com/office/powerpoint/2010/main" val="4040705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  <p:bldP spid="16" grpId="0" animBg="1"/>
      <p:bldP spid="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BF52A44-B6A5-48AB-8741-443E8A983565}"/>
              </a:ext>
            </a:extLst>
          </p:cNvPr>
          <p:cNvGrpSpPr/>
          <p:nvPr/>
        </p:nvGrpSpPr>
        <p:grpSpPr>
          <a:xfrm>
            <a:off x="755650" y="1452127"/>
            <a:ext cx="4390019" cy="3119221"/>
            <a:chOff x="214313" y="1211263"/>
            <a:chExt cx="3115339" cy="3119221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F128B45C-005C-4080-851E-94C1BA488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3" y="1211263"/>
              <a:ext cx="3115339" cy="311922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 lIns="67500" tIns="35100" rIns="67500" bIns="35100">
              <a:spAutoFit/>
            </a:bodyPr>
            <a:lstStyle/>
            <a:p>
              <a:pPr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b="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</a:t>
              </a:r>
              <a:r>
                <a:rPr kumimoji="1" lang="zh-CN" altLang="en-US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endPara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457189" indent="-457189"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×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457189" indent="-457189"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3222" name="Line 7">
              <a:extLst>
                <a:ext uri="{FF2B5EF4-FFF2-40B4-BE49-F238E27FC236}">
                  <a16:creationId xmlns:a16="http://schemas.microsoft.com/office/drawing/2014/main" id="{1C9EBDB4-8223-40F5-B8BD-C3761E854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71302"/>
              <a:ext cx="3088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93223" name="直接连接符 2">
              <a:extLst>
                <a:ext uri="{FF2B5EF4-FFF2-40B4-BE49-F238E27FC236}">
                  <a16:creationId xmlns:a16="http://schemas.microsoft.com/office/drawing/2014/main" id="{A8A68F3C-1B0A-40FB-819F-A225732077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9414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224" name="直接连接符 4">
              <a:extLst>
                <a:ext uri="{FF2B5EF4-FFF2-40B4-BE49-F238E27FC236}">
                  <a16:creationId xmlns:a16="http://schemas.microsoft.com/office/drawing/2014/main" id="{2FC828A8-D69F-41B0-A0EB-8BB5196EE3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8463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标题 2">
            <a:extLst>
              <a:ext uri="{FF2B5EF4-FFF2-40B4-BE49-F238E27FC236}">
                <a16:creationId xmlns:a16="http://schemas.microsoft.com/office/drawing/2014/main" id="{3FF693A4-BBB2-4A08-8953-9D972B66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的设计思路分析</a:t>
            </a:r>
            <a:endParaRPr lang="zh-CN" altLang="en-US" sz="3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29C481-3298-4662-93C8-2000175A4088}"/>
              </a:ext>
            </a:extLst>
          </p:cNvPr>
          <p:cNvSpPr/>
          <p:nvPr/>
        </p:nvSpPr>
        <p:spPr>
          <a:xfrm>
            <a:off x="755650" y="944313"/>
            <a:ext cx="178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lang="zh-CN" altLang="en-US" sz="2400" b="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B60362-D8F8-4BC1-A191-911D89EDF5EB}"/>
              </a:ext>
            </a:extLst>
          </p:cNvPr>
          <p:cNvSpPr/>
          <p:nvPr/>
        </p:nvSpPr>
        <p:spPr>
          <a:xfrm>
            <a:off x="5454939" y="859668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语义翻译的主要任务：计算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的值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094796-D2FA-442D-8E18-2B5E3DC79BB1}"/>
              </a:ext>
            </a:extLst>
          </p:cNvPr>
          <p:cNvSpPr/>
          <p:nvPr/>
        </p:nvSpPr>
        <p:spPr>
          <a:xfrm>
            <a:off x="2565672" y="2846132"/>
            <a:ext cx="829897" cy="31442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>
              <a:defRPr/>
            </a:pPr>
            <a:endParaRPr lang="zh-CN" altLang="en-US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8AC3CDC-CB82-459F-BD10-EADD73C6FBC2}"/>
              </a:ext>
            </a:extLst>
          </p:cNvPr>
          <p:cNvCxnSpPr>
            <a:cxnSpLocks/>
          </p:cNvCxnSpPr>
          <p:nvPr/>
        </p:nvCxnSpPr>
        <p:spPr>
          <a:xfrm>
            <a:off x="2670593" y="2223689"/>
            <a:ext cx="1496162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2F5D94C-8696-487D-93D4-7A48EB118A2D}"/>
              </a:ext>
            </a:extLst>
          </p:cNvPr>
          <p:cNvCxnSpPr>
            <a:cxnSpLocks/>
          </p:cNvCxnSpPr>
          <p:nvPr/>
        </p:nvCxnSpPr>
        <p:spPr>
          <a:xfrm>
            <a:off x="3532909" y="3160556"/>
            <a:ext cx="1465118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BC012DD-E658-4B2F-ADFA-9F44AF54F564}"/>
              </a:ext>
            </a:extLst>
          </p:cNvPr>
          <p:cNvGrpSpPr>
            <a:grpSpLocks/>
          </p:cNvGrpSpPr>
          <p:nvPr/>
        </p:nvGrpSpPr>
        <p:grpSpPr bwMode="auto">
          <a:xfrm>
            <a:off x="5348634" y="1500209"/>
            <a:ext cx="1496547" cy="1071555"/>
            <a:chOff x="6579764" y="876404"/>
            <a:chExt cx="1496919" cy="1072428"/>
          </a:xfrm>
        </p:grpSpPr>
        <p:sp>
          <p:nvSpPr>
            <p:cNvPr id="142" name="Rectangle 6">
              <a:extLst>
                <a:ext uri="{FF2B5EF4-FFF2-40B4-BE49-F238E27FC236}">
                  <a16:creationId xmlns:a16="http://schemas.microsoft.com/office/drawing/2014/main" id="{33FD68EF-1A6B-4B5E-B1CB-C30282D53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764" y="1568200"/>
              <a:ext cx="271077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" name="Rectangle 9">
              <a:extLst>
                <a:ext uri="{FF2B5EF4-FFF2-40B4-BE49-F238E27FC236}">
                  <a16:creationId xmlns:a16="http://schemas.microsoft.com/office/drawing/2014/main" id="{2EA6F2D1-D06A-42C7-A78F-FE6D44654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658" y="1600664"/>
              <a:ext cx="378025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" name="Rectangle 10">
              <a:extLst>
                <a:ext uri="{FF2B5EF4-FFF2-40B4-BE49-F238E27FC236}">
                  <a16:creationId xmlns:a16="http://schemas.microsoft.com/office/drawing/2014/main" id="{92516044-5B68-4BC9-9E14-39C14F4A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832" y="876404"/>
              <a:ext cx="417513" cy="348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" name="Line 11">
              <a:extLst>
                <a:ext uri="{FF2B5EF4-FFF2-40B4-BE49-F238E27FC236}">
                  <a16:creationId xmlns:a16="http://schemas.microsoft.com/office/drawing/2014/main" id="{B434C872-D812-4710-B582-DF537DF0E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9246" y="1213340"/>
              <a:ext cx="448342" cy="384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6" name="Line 12">
              <a:extLst>
                <a:ext uri="{FF2B5EF4-FFF2-40B4-BE49-F238E27FC236}">
                  <a16:creationId xmlns:a16="http://schemas.microsoft.com/office/drawing/2014/main" id="{B07CAB17-4508-452C-98F2-D9CFF3280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5526" y="1219689"/>
              <a:ext cx="701675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0" name="组合 124933">
            <a:extLst>
              <a:ext uri="{FF2B5EF4-FFF2-40B4-BE49-F238E27FC236}">
                <a16:creationId xmlns:a16="http://schemas.microsoft.com/office/drawing/2014/main" id="{0FD1ACF2-F448-484E-9095-319D4A3E0D97}"/>
              </a:ext>
            </a:extLst>
          </p:cNvPr>
          <p:cNvGrpSpPr>
            <a:grpSpLocks/>
          </p:cNvGrpSpPr>
          <p:nvPr/>
        </p:nvGrpSpPr>
        <p:grpSpPr bwMode="auto">
          <a:xfrm>
            <a:off x="5757598" y="2627773"/>
            <a:ext cx="1839914" cy="795736"/>
            <a:chOff x="6938648" y="2013704"/>
            <a:chExt cx="1840912" cy="794371"/>
          </a:xfrm>
        </p:grpSpPr>
        <p:sp>
          <p:nvSpPr>
            <p:cNvPr id="151" name="Line 8">
              <a:extLst>
                <a:ext uri="{FF2B5EF4-FFF2-40B4-BE49-F238E27FC236}">
                  <a16:creationId xmlns:a16="http://schemas.microsoft.com/office/drawing/2014/main" id="{DAF3C569-3DC8-4239-BF96-AF9970DBB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Text Box 13">
              <a:extLst>
                <a:ext uri="{FF2B5EF4-FFF2-40B4-BE49-F238E27FC236}">
                  <a16:creationId xmlns:a16="http://schemas.microsoft.com/office/drawing/2014/main" id="{E420DA0E-01A8-4C50-9911-6D1653B6B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53" name="Line 11">
              <a:extLst>
                <a:ext uri="{FF2B5EF4-FFF2-40B4-BE49-F238E27FC236}">
                  <a16:creationId xmlns:a16="http://schemas.microsoft.com/office/drawing/2014/main" id="{802E0EF1-E10C-4859-A668-7C2D4DFF9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Line 12">
              <a:extLst>
                <a:ext uri="{FF2B5EF4-FFF2-40B4-BE49-F238E27FC236}">
                  <a16:creationId xmlns:a16="http://schemas.microsoft.com/office/drawing/2014/main" id="{5E025F0D-6B1D-45F5-BC73-91774BA45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Rectangle 6">
              <a:extLst>
                <a:ext uri="{FF2B5EF4-FFF2-40B4-BE49-F238E27FC236}">
                  <a16:creationId xmlns:a16="http://schemas.microsoft.com/office/drawing/2014/main" id="{505827CE-96AF-4D32-BC11-2D909D7E5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8"/>
              <a:ext cx="314446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" name="Rectangle 9">
              <a:extLst>
                <a:ext uri="{FF2B5EF4-FFF2-40B4-BE49-F238E27FC236}">
                  <a16:creationId xmlns:a16="http://schemas.microsoft.com/office/drawing/2014/main" id="{8BC6D26A-9E7B-497B-B620-5C8437385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7" name="组合 124933">
            <a:extLst>
              <a:ext uri="{FF2B5EF4-FFF2-40B4-BE49-F238E27FC236}">
                <a16:creationId xmlns:a16="http://schemas.microsoft.com/office/drawing/2014/main" id="{C6B060B0-5A8B-4EE4-B355-453350507B67}"/>
              </a:ext>
            </a:extLst>
          </p:cNvPr>
          <p:cNvGrpSpPr>
            <a:grpSpLocks/>
          </p:cNvGrpSpPr>
          <p:nvPr/>
        </p:nvGrpSpPr>
        <p:grpSpPr bwMode="auto">
          <a:xfrm>
            <a:off x="6588346" y="3414576"/>
            <a:ext cx="1839914" cy="795736"/>
            <a:chOff x="6938648" y="2013704"/>
            <a:chExt cx="1840912" cy="794371"/>
          </a:xfrm>
        </p:grpSpPr>
        <p:sp>
          <p:nvSpPr>
            <p:cNvPr id="158" name="Line 8">
              <a:extLst>
                <a:ext uri="{FF2B5EF4-FFF2-40B4-BE49-F238E27FC236}">
                  <a16:creationId xmlns:a16="http://schemas.microsoft.com/office/drawing/2014/main" id="{21443A9F-0911-4AE3-9ECD-03A80FC08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Text Box 13">
              <a:extLst>
                <a:ext uri="{FF2B5EF4-FFF2-40B4-BE49-F238E27FC236}">
                  <a16:creationId xmlns:a16="http://schemas.microsoft.com/office/drawing/2014/main" id="{2AB96130-2C18-4679-8A47-7CFC9938F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60" name="Line 11">
              <a:extLst>
                <a:ext uri="{FF2B5EF4-FFF2-40B4-BE49-F238E27FC236}">
                  <a16:creationId xmlns:a16="http://schemas.microsoft.com/office/drawing/2014/main" id="{1C8DA08A-07E8-45D5-9AF4-62E5D5EC3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12">
              <a:extLst>
                <a:ext uri="{FF2B5EF4-FFF2-40B4-BE49-F238E27FC236}">
                  <a16:creationId xmlns:a16="http://schemas.microsoft.com/office/drawing/2014/main" id="{E72C1436-7193-4AA5-BA27-A4F94E24C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Rectangle 6">
              <a:extLst>
                <a:ext uri="{FF2B5EF4-FFF2-40B4-BE49-F238E27FC236}">
                  <a16:creationId xmlns:a16="http://schemas.microsoft.com/office/drawing/2014/main" id="{E71E5414-4E74-43E1-8AD1-B2A26DDB3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8"/>
              <a:ext cx="314446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" name="Rectangle 9">
              <a:extLst>
                <a:ext uri="{FF2B5EF4-FFF2-40B4-BE49-F238E27FC236}">
                  <a16:creationId xmlns:a16="http://schemas.microsoft.com/office/drawing/2014/main" id="{58D72577-F051-4737-A66B-E383E8DE3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4" name="矩形 58">
            <a:extLst>
              <a:ext uri="{FF2B5EF4-FFF2-40B4-BE49-F238E27FC236}">
                <a16:creationId xmlns:a16="http://schemas.microsoft.com/office/drawing/2014/main" id="{C5817CA1-126B-422C-A3BC-CD35F9E40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53" y="2315021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4378" eaLnBrk="1" hangingPunct="1"/>
            <a:r>
              <a:rPr kumimoji="1" lang="en-US" altLang="zh-CN" sz="1400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endParaRPr kumimoji="1" lang="en-US" altLang="zh-CN" sz="1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" name="矩形 58">
            <a:extLst>
              <a:ext uri="{FF2B5EF4-FFF2-40B4-BE49-F238E27FC236}">
                <a16:creationId xmlns:a16="http://schemas.microsoft.com/office/drawing/2014/main" id="{76FA15DF-4FB4-4101-AB86-35FF3E0E3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656" y="3144986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4378" eaLnBrk="1" hangingPunct="1"/>
            <a:r>
              <a:rPr kumimoji="1" lang="en-US" altLang="zh-CN" sz="1400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endParaRPr kumimoji="1" lang="en-US" altLang="zh-CN" sz="1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" name="矩形 58">
            <a:extLst>
              <a:ext uri="{FF2B5EF4-FFF2-40B4-BE49-F238E27FC236}">
                <a16:creationId xmlns:a16="http://schemas.microsoft.com/office/drawing/2014/main" id="{E9BC98AB-6FA0-4848-BD22-BA553C1DE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1730" y="3934165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4378" eaLnBrk="1" hangingPunct="1"/>
            <a:r>
              <a:rPr kumimoji="1" lang="en-US" altLang="zh-CN" sz="1400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endParaRPr kumimoji="1" lang="en-US" altLang="zh-CN" sz="1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505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4" grpId="0"/>
      <p:bldP spid="165" grpId="0"/>
      <p:bldP spid="16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2BC35A5D-2569-459A-ACCB-C0FF3B95FF85}"/>
              </a:ext>
            </a:extLst>
          </p:cNvPr>
          <p:cNvGrpSpPr/>
          <p:nvPr/>
        </p:nvGrpSpPr>
        <p:grpSpPr>
          <a:xfrm>
            <a:off x="755650" y="1452127"/>
            <a:ext cx="4390019" cy="3119221"/>
            <a:chOff x="214313" y="1211263"/>
            <a:chExt cx="3115339" cy="3119221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96045C98-F7CB-4B98-8C0E-1A0C0BA0C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3" y="1211263"/>
              <a:ext cx="3115339" cy="311922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 lIns="67500" tIns="35100" rIns="67500" bIns="35100">
              <a:spAutoFit/>
            </a:bodyPr>
            <a:lstStyle/>
            <a:p>
              <a:pPr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b="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</a:t>
              </a:r>
              <a:r>
                <a:rPr kumimoji="1" lang="zh-CN" altLang="en-US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endPara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457189" indent="-457189"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×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457189" indent="-457189"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defTabSz="914378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EFDD5E92-908B-4EF3-87C0-685B49001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71302"/>
              <a:ext cx="3088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25" name="直接连接符 2">
              <a:extLst>
                <a:ext uri="{FF2B5EF4-FFF2-40B4-BE49-F238E27FC236}">
                  <a16:creationId xmlns:a16="http://schemas.microsoft.com/office/drawing/2014/main" id="{E7A0AAB9-93DC-4285-A6EC-60DF6DFC2E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9414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直接连接符 4">
              <a:extLst>
                <a:ext uri="{FF2B5EF4-FFF2-40B4-BE49-F238E27FC236}">
                  <a16:creationId xmlns:a16="http://schemas.microsoft.com/office/drawing/2014/main" id="{1676A259-FB60-4440-9577-BD08BBD28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8463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标题 2">
            <a:extLst>
              <a:ext uri="{FF2B5EF4-FFF2-40B4-BE49-F238E27FC236}">
                <a16:creationId xmlns:a16="http://schemas.microsoft.com/office/drawing/2014/main" id="{3FF693A4-BBB2-4A08-8953-9D972B66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的设计思路分析</a:t>
            </a:r>
            <a:endParaRPr lang="zh-CN" altLang="en-US" sz="3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29C481-3298-4662-93C8-2000175A4088}"/>
              </a:ext>
            </a:extLst>
          </p:cNvPr>
          <p:cNvSpPr/>
          <p:nvPr/>
        </p:nvSpPr>
        <p:spPr>
          <a:xfrm>
            <a:off x="755650" y="944313"/>
            <a:ext cx="178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lang="zh-CN" altLang="en-US" sz="2400" b="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B60362-D8F8-4BC1-A191-911D89EDF5EB}"/>
              </a:ext>
            </a:extLst>
          </p:cNvPr>
          <p:cNvSpPr/>
          <p:nvPr/>
        </p:nvSpPr>
        <p:spPr>
          <a:xfrm>
            <a:off x="5454939" y="859668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语义翻译的主要任务：计算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的值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FCC84E-AE23-4933-8465-FE5EA55C4244}"/>
              </a:ext>
            </a:extLst>
          </p:cNvPr>
          <p:cNvSpPr/>
          <p:nvPr/>
        </p:nvSpPr>
        <p:spPr>
          <a:xfrm>
            <a:off x="2536968" y="3743563"/>
            <a:ext cx="806024" cy="3533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>
              <a:defRPr/>
            </a:pPr>
            <a:endParaRPr lang="zh-CN" altLang="en-US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D0E5B13-DEB0-45B3-AE52-202E114345F8}"/>
              </a:ext>
            </a:extLst>
          </p:cNvPr>
          <p:cNvCxnSpPr>
            <a:cxnSpLocks/>
          </p:cNvCxnSpPr>
          <p:nvPr/>
        </p:nvCxnSpPr>
        <p:spPr>
          <a:xfrm>
            <a:off x="2618639" y="3595847"/>
            <a:ext cx="15481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C0D2B5E-DDC7-40C8-9476-C258CAC92A20}"/>
              </a:ext>
            </a:extLst>
          </p:cNvPr>
          <p:cNvCxnSpPr>
            <a:cxnSpLocks/>
          </p:cNvCxnSpPr>
          <p:nvPr/>
        </p:nvCxnSpPr>
        <p:spPr>
          <a:xfrm>
            <a:off x="2618639" y="2691612"/>
            <a:ext cx="14753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24ABEB1-F60B-48A3-BD65-32520DA3C2EA}"/>
              </a:ext>
            </a:extLst>
          </p:cNvPr>
          <p:cNvCxnSpPr>
            <a:cxnSpLocks/>
          </p:cNvCxnSpPr>
          <p:nvPr/>
        </p:nvCxnSpPr>
        <p:spPr>
          <a:xfrm>
            <a:off x="3430643" y="4078926"/>
            <a:ext cx="6633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9AB237D9-99DA-4FC9-92ED-8F9B32CBD58F}"/>
              </a:ext>
            </a:extLst>
          </p:cNvPr>
          <p:cNvGrpSpPr>
            <a:grpSpLocks/>
          </p:cNvGrpSpPr>
          <p:nvPr/>
        </p:nvGrpSpPr>
        <p:grpSpPr bwMode="auto">
          <a:xfrm>
            <a:off x="5348634" y="1500209"/>
            <a:ext cx="1496547" cy="1071555"/>
            <a:chOff x="6579764" y="876404"/>
            <a:chExt cx="1496919" cy="1072428"/>
          </a:xfrm>
        </p:grpSpPr>
        <p:sp>
          <p:nvSpPr>
            <p:cNvPr id="123" name="Rectangle 6">
              <a:extLst>
                <a:ext uri="{FF2B5EF4-FFF2-40B4-BE49-F238E27FC236}">
                  <a16:creationId xmlns:a16="http://schemas.microsoft.com/office/drawing/2014/main" id="{A8147515-D87F-4565-BE1B-C7E6A191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764" y="1568200"/>
              <a:ext cx="271077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" name="Rectangle 9">
              <a:extLst>
                <a:ext uri="{FF2B5EF4-FFF2-40B4-BE49-F238E27FC236}">
                  <a16:creationId xmlns:a16="http://schemas.microsoft.com/office/drawing/2014/main" id="{39D6B6A1-7378-4DAB-90A9-AD689162D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658" y="1600664"/>
              <a:ext cx="378025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" name="Rectangle 10">
              <a:extLst>
                <a:ext uri="{FF2B5EF4-FFF2-40B4-BE49-F238E27FC236}">
                  <a16:creationId xmlns:a16="http://schemas.microsoft.com/office/drawing/2014/main" id="{4211022D-DFE3-4C89-ACCE-09174CF28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832" y="876404"/>
              <a:ext cx="417513" cy="348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FE984316-4DD7-48F3-87E4-A02BFFD73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9246" y="1213340"/>
              <a:ext cx="448342" cy="384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1431C6A2-C9FC-48C6-AD4A-5AC2EA2A7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5526" y="1219689"/>
              <a:ext cx="701675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06573CA7-3723-48CF-ACE4-95777F58E609}"/>
              </a:ext>
            </a:extLst>
          </p:cNvPr>
          <p:cNvGrpSpPr>
            <a:grpSpLocks/>
          </p:cNvGrpSpPr>
          <p:nvPr/>
        </p:nvGrpSpPr>
        <p:grpSpPr bwMode="auto">
          <a:xfrm>
            <a:off x="8070625" y="4201379"/>
            <a:ext cx="269626" cy="699538"/>
            <a:chOff x="8658440" y="2859782"/>
            <a:chExt cx="269377" cy="698404"/>
          </a:xfrm>
        </p:grpSpPr>
        <p:sp>
          <p:nvSpPr>
            <p:cNvPr id="129" name="Line 5">
              <a:extLst>
                <a:ext uri="{FF2B5EF4-FFF2-40B4-BE49-F238E27FC236}">
                  <a16:creationId xmlns:a16="http://schemas.microsoft.com/office/drawing/2014/main" id="{AD188A67-CD10-46C6-B0B8-A9F7272F9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20472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矩形 3">
              <a:extLst>
                <a:ext uri="{FF2B5EF4-FFF2-40B4-BE49-F238E27FC236}">
                  <a16:creationId xmlns:a16="http://schemas.microsoft.com/office/drawing/2014/main" id="{B11E85CD-29F4-410B-95DE-24DF6C5C2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440" y="3220181"/>
              <a:ext cx="269377" cy="338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378"/>
              <a:r>
                <a:rPr lang="el-GR" altLang="zh-CN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组合 124933">
            <a:extLst>
              <a:ext uri="{FF2B5EF4-FFF2-40B4-BE49-F238E27FC236}">
                <a16:creationId xmlns:a16="http://schemas.microsoft.com/office/drawing/2014/main" id="{080F5298-5859-4EC8-8EE2-04668E066B53}"/>
              </a:ext>
            </a:extLst>
          </p:cNvPr>
          <p:cNvGrpSpPr>
            <a:grpSpLocks/>
          </p:cNvGrpSpPr>
          <p:nvPr/>
        </p:nvGrpSpPr>
        <p:grpSpPr bwMode="auto">
          <a:xfrm>
            <a:off x="5757598" y="2627773"/>
            <a:ext cx="1839914" cy="795736"/>
            <a:chOff x="6938648" y="2013704"/>
            <a:chExt cx="1840912" cy="794371"/>
          </a:xfrm>
        </p:grpSpPr>
        <p:sp>
          <p:nvSpPr>
            <p:cNvPr id="132" name="Line 8">
              <a:extLst>
                <a:ext uri="{FF2B5EF4-FFF2-40B4-BE49-F238E27FC236}">
                  <a16:creationId xmlns:a16="http://schemas.microsoft.com/office/drawing/2014/main" id="{5D394CB3-AFE4-49DA-AE7B-F4978AD18E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Text Box 13">
              <a:extLst>
                <a:ext uri="{FF2B5EF4-FFF2-40B4-BE49-F238E27FC236}">
                  <a16:creationId xmlns:a16="http://schemas.microsoft.com/office/drawing/2014/main" id="{945784BD-8334-4E6B-8674-982FEED2F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34" name="Line 11">
              <a:extLst>
                <a:ext uri="{FF2B5EF4-FFF2-40B4-BE49-F238E27FC236}">
                  <a16:creationId xmlns:a16="http://schemas.microsoft.com/office/drawing/2014/main" id="{A8402887-2A23-404E-B769-FFC710D25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Line 12">
              <a:extLst>
                <a:ext uri="{FF2B5EF4-FFF2-40B4-BE49-F238E27FC236}">
                  <a16:creationId xmlns:a16="http://schemas.microsoft.com/office/drawing/2014/main" id="{A9B48EBA-782B-47DC-9EAF-31C230364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">
              <a:extLst>
                <a:ext uri="{FF2B5EF4-FFF2-40B4-BE49-F238E27FC236}">
                  <a16:creationId xmlns:a16="http://schemas.microsoft.com/office/drawing/2014/main" id="{B824C939-EBDB-4548-A8B1-AAB23D3AB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8"/>
              <a:ext cx="314446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7" name="Rectangle 9">
              <a:extLst>
                <a:ext uri="{FF2B5EF4-FFF2-40B4-BE49-F238E27FC236}">
                  <a16:creationId xmlns:a16="http://schemas.microsoft.com/office/drawing/2014/main" id="{888B1062-FBB2-4EBC-BC31-4E28C8AD2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8" name="组合 124933">
            <a:extLst>
              <a:ext uri="{FF2B5EF4-FFF2-40B4-BE49-F238E27FC236}">
                <a16:creationId xmlns:a16="http://schemas.microsoft.com/office/drawing/2014/main" id="{78CFC762-347C-4AC4-8014-1CA8F84FB02E}"/>
              </a:ext>
            </a:extLst>
          </p:cNvPr>
          <p:cNvGrpSpPr>
            <a:grpSpLocks/>
          </p:cNvGrpSpPr>
          <p:nvPr/>
        </p:nvGrpSpPr>
        <p:grpSpPr bwMode="auto">
          <a:xfrm>
            <a:off x="6588346" y="3414576"/>
            <a:ext cx="1839914" cy="795736"/>
            <a:chOff x="6938648" y="2013704"/>
            <a:chExt cx="1840912" cy="794371"/>
          </a:xfrm>
        </p:grpSpPr>
        <p:sp>
          <p:nvSpPr>
            <p:cNvPr id="139" name="Line 8">
              <a:extLst>
                <a:ext uri="{FF2B5EF4-FFF2-40B4-BE49-F238E27FC236}">
                  <a16:creationId xmlns:a16="http://schemas.microsoft.com/office/drawing/2014/main" id="{C18ACEB5-2A37-4327-AAB5-DF6471570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Text Box 13">
              <a:extLst>
                <a:ext uri="{FF2B5EF4-FFF2-40B4-BE49-F238E27FC236}">
                  <a16:creationId xmlns:a16="http://schemas.microsoft.com/office/drawing/2014/main" id="{363EA685-D465-4014-A494-04CBF6670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41" name="Line 11">
              <a:extLst>
                <a:ext uri="{FF2B5EF4-FFF2-40B4-BE49-F238E27FC236}">
                  <a16:creationId xmlns:a16="http://schemas.microsoft.com/office/drawing/2014/main" id="{DC72BEED-2384-4B82-A2FE-8C3AD73D8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Line 12">
              <a:extLst>
                <a:ext uri="{FF2B5EF4-FFF2-40B4-BE49-F238E27FC236}">
                  <a16:creationId xmlns:a16="http://schemas.microsoft.com/office/drawing/2014/main" id="{AA1D6CF8-E370-4CDC-A7D0-ED5A7F965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378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">
              <a:extLst>
                <a:ext uri="{FF2B5EF4-FFF2-40B4-BE49-F238E27FC236}">
                  <a16:creationId xmlns:a16="http://schemas.microsoft.com/office/drawing/2014/main" id="{2B93AE2D-D579-48F5-A613-C8C833A1D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8"/>
              <a:ext cx="314446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" name="Rectangle 9">
              <a:extLst>
                <a:ext uri="{FF2B5EF4-FFF2-40B4-BE49-F238E27FC236}">
                  <a16:creationId xmlns:a16="http://schemas.microsoft.com/office/drawing/2014/main" id="{56EED4EE-C7B0-4DFE-A524-77F1A9653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5" name="矩形 58">
            <a:extLst>
              <a:ext uri="{FF2B5EF4-FFF2-40B4-BE49-F238E27FC236}">
                <a16:creationId xmlns:a16="http://schemas.microsoft.com/office/drawing/2014/main" id="{1851DED5-9E34-4593-8400-E1CC77780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53" y="2315021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4378" eaLnBrk="1" hangingPunct="1"/>
            <a:r>
              <a:rPr kumimoji="1" lang="en-US" altLang="zh-CN" sz="1400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endParaRPr kumimoji="1" lang="en-US" altLang="zh-CN" sz="1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6" name="矩形 58">
            <a:extLst>
              <a:ext uri="{FF2B5EF4-FFF2-40B4-BE49-F238E27FC236}">
                <a16:creationId xmlns:a16="http://schemas.microsoft.com/office/drawing/2014/main" id="{4B612B1B-03EF-4FEC-9607-A8EE16533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656" y="3144986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4378" eaLnBrk="1" hangingPunct="1"/>
            <a:r>
              <a:rPr kumimoji="1" lang="en-US" altLang="zh-CN" sz="1400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endParaRPr kumimoji="1" lang="en-US" altLang="zh-CN" sz="1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7" name="矩形 58">
            <a:extLst>
              <a:ext uri="{FF2B5EF4-FFF2-40B4-BE49-F238E27FC236}">
                <a16:creationId xmlns:a16="http://schemas.microsoft.com/office/drawing/2014/main" id="{1F8E9968-F6B5-4C89-9753-F48E3D858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1730" y="3934165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4378" eaLnBrk="1" hangingPunct="1"/>
            <a:r>
              <a:rPr kumimoji="1" lang="en-US" altLang="zh-CN" sz="1400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endParaRPr kumimoji="1" lang="en-US" altLang="zh-CN" sz="1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B2CEA2-6937-49E3-8A25-AE371D4BFC63}"/>
              </a:ext>
            </a:extLst>
          </p:cNvPr>
          <p:cNvSpPr/>
          <p:nvPr/>
        </p:nvSpPr>
        <p:spPr>
          <a:xfrm>
            <a:off x="8258982" y="3933976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syn</a:t>
            </a:r>
            <a:endParaRPr lang="zh-CN" altLang="en-US" sz="1350" b="0" dirty="0">
              <a:solidFill>
                <a:srgbClr val="0000FF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CABF5370-9C70-4235-9BFE-03BE7525D378}"/>
              </a:ext>
            </a:extLst>
          </p:cNvPr>
          <p:cNvSpPr/>
          <p:nvPr/>
        </p:nvSpPr>
        <p:spPr>
          <a:xfrm>
            <a:off x="7483023" y="3143601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syn</a:t>
            </a:r>
            <a:endParaRPr lang="zh-CN" altLang="en-US" sz="1350" b="0" dirty="0">
              <a:solidFill>
                <a:srgbClr val="0000FF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061A1F0-A887-4AD6-84A7-6F706D7C8D8F}"/>
              </a:ext>
            </a:extLst>
          </p:cNvPr>
          <p:cNvSpPr/>
          <p:nvPr/>
        </p:nvSpPr>
        <p:spPr>
          <a:xfrm>
            <a:off x="6677089" y="2314119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syn</a:t>
            </a:r>
            <a:endParaRPr lang="zh-CN" altLang="en-US" sz="1350" b="0" dirty="0">
              <a:solidFill>
                <a:srgbClr val="0000FF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51" name="任意多边形 124943">
            <a:extLst>
              <a:ext uri="{FF2B5EF4-FFF2-40B4-BE49-F238E27FC236}">
                <a16:creationId xmlns:a16="http://schemas.microsoft.com/office/drawing/2014/main" id="{F80A4327-30FD-4175-A50A-0DF1CD53B14B}"/>
              </a:ext>
            </a:extLst>
          </p:cNvPr>
          <p:cNvSpPr/>
          <p:nvPr/>
        </p:nvSpPr>
        <p:spPr bwMode="auto">
          <a:xfrm>
            <a:off x="7977184" y="4173540"/>
            <a:ext cx="493711" cy="136525"/>
          </a:xfrm>
          <a:custGeom>
            <a:avLst/>
            <a:gdLst>
              <a:gd name="connsiteX0" fmla="*/ 0 w 493986"/>
              <a:gd name="connsiteY0" fmla="*/ 0 h 136709"/>
              <a:gd name="connsiteX1" fmla="*/ 220717 w 493986"/>
              <a:gd name="connsiteY1" fmla="*/ 136634 h 136709"/>
              <a:gd name="connsiteX2" fmla="*/ 483476 w 493986"/>
              <a:gd name="connsiteY2" fmla="*/ 21021 h 136709"/>
              <a:gd name="connsiteX3" fmla="*/ 483476 w 493986"/>
              <a:gd name="connsiteY3" fmla="*/ 21021 h 136709"/>
              <a:gd name="connsiteX4" fmla="*/ 493986 w 493986"/>
              <a:gd name="connsiteY4" fmla="*/ 10510 h 13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986" h="136709">
                <a:moveTo>
                  <a:pt x="0" y="0"/>
                </a:moveTo>
                <a:cubicBezTo>
                  <a:pt x="70069" y="66565"/>
                  <a:pt x="140138" y="133131"/>
                  <a:pt x="220717" y="136634"/>
                </a:cubicBezTo>
                <a:cubicBezTo>
                  <a:pt x="301296" y="140137"/>
                  <a:pt x="483476" y="21021"/>
                  <a:pt x="483476" y="21021"/>
                </a:cubicBezTo>
                <a:lnTo>
                  <a:pt x="483476" y="21021"/>
                </a:lnTo>
                <a:lnTo>
                  <a:pt x="493986" y="10510"/>
                </a:ln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>
              <a:defRPr/>
            </a:pPr>
            <a:endParaRPr lang="zh-CN" altLang="en-US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52" name="Line 35">
            <a:extLst>
              <a:ext uri="{FF2B5EF4-FFF2-40B4-BE49-F238E27FC236}">
                <a16:creationId xmlns:a16="http://schemas.microsoft.com/office/drawing/2014/main" id="{9B9868D6-45EE-43B2-AAD5-55D2C2F302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66769" y="3456182"/>
            <a:ext cx="669411" cy="386448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square" lIns="67500" tIns="35100" rIns="67500" bIns="35100" anchor="ctr">
            <a:spAutoFit/>
          </a:bodyPr>
          <a:lstStyle/>
          <a:p>
            <a:pPr defTabSz="914378"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53" name="Line 35">
            <a:extLst>
              <a:ext uri="{FF2B5EF4-FFF2-40B4-BE49-F238E27FC236}">
                <a16:creationId xmlns:a16="http://schemas.microsoft.com/office/drawing/2014/main" id="{93F74071-F17C-41AB-80D1-ED6F7C5209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8066" y="2645641"/>
            <a:ext cx="669411" cy="386448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square" lIns="67500" tIns="35100" rIns="67500" bIns="35100" anchor="ctr">
            <a:spAutoFit/>
          </a:bodyPr>
          <a:lstStyle/>
          <a:p>
            <a:pPr defTabSz="914378"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54" name="Line 35">
            <a:extLst>
              <a:ext uri="{FF2B5EF4-FFF2-40B4-BE49-F238E27FC236}">
                <a16:creationId xmlns:a16="http://schemas.microsoft.com/office/drawing/2014/main" id="{C360C381-B631-4A01-89A7-E17664BADB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7090" y="1882753"/>
            <a:ext cx="484643" cy="265253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square" lIns="67500" tIns="35100" rIns="67500" bIns="35100" anchor="ctr">
            <a:spAutoFit/>
          </a:bodyPr>
          <a:lstStyle/>
          <a:p>
            <a:pPr defTabSz="914378"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2302A-18A7-4FF9-BC0C-722CF1781BF3}"/>
              </a:ext>
            </a:extLst>
          </p:cNvPr>
          <p:cNvSpPr/>
          <p:nvPr/>
        </p:nvSpPr>
        <p:spPr>
          <a:xfrm>
            <a:off x="5941846" y="1598012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endParaRPr lang="zh-CN" altLang="en-US" sz="1350" b="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0C99E7A-FA0F-4D5A-95BC-EC611DC0901C}"/>
              </a:ext>
            </a:extLst>
          </p:cNvPr>
          <p:cNvSpPr/>
          <p:nvPr/>
        </p:nvSpPr>
        <p:spPr>
          <a:xfrm>
            <a:off x="7820017" y="3975490"/>
            <a:ext cx="314276" cy="2193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>
              <a:defRPr/>
            </a:pPr>
            <a:endParaRPr lang="zh-CN" altLang="en-US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6782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/>
      <p:bldP spid="149" grpId="0"/>
      <p:bldP spid="150" grpId="0"/>
      <p:bldP spid="151" grpId="0" animBg="1"/>
      <p:bldP spid="152" grpId="0" animBg="1"/>
      <p:bldP spid="153" grpId="0" animBg="1"/>
      <p:bldP spid="154" grpId="0" animBg="1"/>
      <p:bldP spid="9" grpId="0"/>
      <p:bldP spid="15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57188" y="842963"/>
            <a:ext cx="8501062" cy="2808287"/>
          </a:xfrm>
        </p:spPr>
        <p:txBody>
          <a:bodyPr/>
          <a:lstStyle/>
          <a:p>
            <a:pPr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语法制导定义</a:t>
            </a:r>
          </a:p>
          <a:p>
            <a:pPr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S-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属性定义与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L-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属性定义</a:t>
            </a:r>
          </a:p>
          <a:p>
            <a:pPr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语法制导翻译方案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SDT</a:t>
            </a:r>
          </a:p>
          <a:p>
            <a:pPr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L-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属性定义的自顶向下翻译</a:t>
            </a: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在非递归的预测分析过程中进行翻译</a:t>
            </a: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在递归的预测分析过程中进行翻译</a:t>
            </a:r>
          </a:p>
          <a:p>
            <a:pPr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L-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属性定义的自底向上翻译 </a:t>
            </a:r>
          </a:p>
        </p:txBody>
      </p:sp>
      <p:sp>
        <p:nvSpPr>
          <p:cNvPr id="62468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本章小结</a:t>
            </a:r>
          </a:p>
        </p:txBody>
      </p:sp>
      <p:grpSp>
        <p:nvGrpSpPr>
          <p:cNvPr id="212996" name="组合 44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2998" name="五边形 46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3" descr="G:\QQ截图201607142012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148263" y="1714500"/>
            <a:ext cx="2952750" cy="9398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500" b="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endParaRPr lang="en-US" altLang="zh-CN" sz="3500" b="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0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16717</TotalTime>
  <Words>13835</Words>
  <Application>Microsoft Office PowerPoint</Application>
  <PresentationFormat>全屏显示(16:9)</PresentationFormat>
  <Paragraphs>2057</Paragraphs>
  <Slides>98</Slides>
  <Notes>98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98</vt:i4>
      </vt:variant>
    </vt:vector>
  </HeadingPairs>
  <TitlesOfParts>
    <vt:vector size="116" baseType="lpstr">
      <vt:lpstr>华文楷体</vt:lpstr>
      <vt:lpstr>楷体</vt:lpstr>
      <vt:lpstr>楷体_GB2312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1_波形</vt:lpstr>
      <vt:lpstr>波形</vt:lpstr>
      <vt:lpstr>4_波形</vt:lpstr>
      <vt:lpstr>2_波形</vt:lpstr>
      <vt:lpstr>3_波形</vt:lpstr>
      <vt:lpstr>5_波形</vt:lpstr>
      <vt:lpstr>10_波形</vt:lpstr>
      <vt:lpstr>PowerPoint 演示文稿</vt:lpstr>
      <vt:lpstr>什么是语法制导翻译</vt:lpstr>
      <vt:lpstr>语法制导翻译的基本思想</vt:lpstr>
      <vt:lpstr>两个概念</vt:lpstr>
      <vt:lpstr>语法制导定义(SDD)</vt:lpstr>
      <vt:lpstr>语法制导定义(SDD)</vt:lpstr>
      <vt:lpstr>语法制导翻译方案(SDT)</vt:lpstr>
      <vt:lpstr>SDD与SDT</vt:lpstr>
      <vt:lpstr>PowerPoint 演示文稿</vt:lpstr>
      <vt:lpstr>5.1 语法制导定义SDD</vt:lpstr>
      <vt:lpstr>综合属性(synthesized attribute)</vt:lpstr>
      <vt:lpstr>继承属性(inherited attribute)</vt:lpstr>
      <vt:lpstr>PowerPoint 演示文稿</vt:lpstr>
      <vt:lpstr>例：带有继承属性L.in的SDD </vt:lpstr>
      <vt:lpstr>属性文法 (Attribute Grammar)</vt:lpstr>
      <vt:lpstr>SDD的求值顺序</vt:lpstr>
      <vt:lpstr>依赖图(Dependency Graph)</vt:lpstr>
      <vt:lpstr>例</vt:lpstr>
      <vt:lpstr>属性值的计算顺序 </vt:lpstr>
      <vt:lpstr>例</vt:lpstr>
      <vt:lpstr>PowerPoint 演示文稿</vt:lpstr>
      <vt:lpstr>PowerPoint 演示文稿</vt:lpstr>
      <vt:lpstr>PowerPoint 演示文稿</vt:lpstr>
      <vt:lpstr>5.2 S-属性定义与L-属性定义</vt:lpstr>
      <vt:lpstr>L-属性定义</vt:lpstr>
      <vt:lpstr>L-SDD的正式定义</vt:lpstr>
      <vt:lpstr>L-SDD的正式定义</vt:lpstr>
      <vt:lpstr>L-SDD的正式定义</vt:lpstr>
      <vt:lpstr>例：L-SDD</vt:lpstr>
      <vt:lpstr>非L属性的SDD</vt:lpstr>
      <vt:lpstr>PowerPoint 演示文稿</vt:lpstr>
      <vt:lpstr>PowerPoint 演示文稿</vt:lpstr>
      <vt:lpstr>虚属性</vt:lpstr>
      <vt:lpstr>PowerPoint 演示文稿</vt:lpstr>
      <vt:lpstr>5.3 语法制导翻译方案SDT</vt:lpstr>
      <vt:lpstr>SDT可以看作是SDD的具体实施方案</vt:lpstr>
      <vt:lpstr>两类重要SDD的SDT实现</vt:lpstr>
      <vt:lpstr>① 将S-SDD转换为SDT</vt:lpstr>
      <vt:lpstr>S-属性定义的SDT 实现</vt:lpstr>
      <vt:lpstr>语法分析器的扩展</vt:lpstr>
      <vt:lpstr>语法分析器的扩展</vt:lpstr>
      <vt:lpstr>将语义动作中的抽象定义式改写成具体可执行的栈操作</vt:lpstr>
      <vt:lpstr>例：在自底向上语法分析栈中实现桌面计算器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② 将L-SDD转换为SDT</vt:lpstr>
      <vt:lpstr>例</vt:lpstr>
      <vt:lpstr>L-属性定义的SDT 实现</vt:lpstr>
      <vt:lpstr>L-属性定义的SDT 实现</vt:lpstr>
      <vt:lpstr>PowerPoint 演示文稿</vt:lpstr>
      <vt:lpstr>5.4 L-SDD的自顶向下翻译</vt:lpstr>
      <vt:lpstr>5.4 L-SDD的自顶向下翻译</vt:lpstr>
      <vt:lpstr>5.4.1 在非递归的预测分析过程中进行翻译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分析栈中的每一个记录都对应着一段执行代码</vt:lpstr>
      <vt:lpstr>例</vt:lpstr>
      <vt:lpstr>例</vt:lpstr>
      <vt:lpstr>例</vt:lpstr>
      <vt:lpstr>例</vt:lpstr>
      <vt:lpstr>5.4.2 在递归的预测分析过程中进行翻译</vt:lpstr>
      <vt:lpstr>5.4.2 在递归的预测分析过程中进行翻译</vt:lpstr>
      <vt:lpstr>5.4.2 在递归的预测分析过程中进行翻译</vt:lpstr>
      <vt:lpstr>5.4.2 在递归的预测分析过程中进行翻译</vt:lpstr>
      <vt:lpstr>算法</vt:lpstr>
      <vt:lpstr>算法（续）</vt:lpstr>
      <vt:lpstr>PowerPoint 演示文稿</vt:lpstr>
      <vt:lpstr>5.5 L-属性定义的自底向上翻译 </vt:lpstr>
      <vt:lpstr>② L-属性定义的自底向上翻译 </vt:lpstr>
      <vt:lpstr>例</vt:lpstr>
      <vt:lpstr>例</vt:lpstr>
      <vt:lpstr>例</vt:lpstr>
      <vt:lpstr>例</vt:lpstr>
      <vt:lpstr>例</vt:lpstr>
      <vt:lpstr>例</vt:lpstr>
      <vt:lpstr>将语义动作改写为 可执行的栈操作</vt:lpstr>
      <vt:lpstr>PowerPoint 演示文稿</vt:lpstr>
      <vt:lpstr>L-SDD的设计思路分析</vt:lpstr>
      <vt:lpstr>L-SDD的设计思路分析</vt:lpstr>
      <vt:lpstr>L-SDD的设计思路分析</vt:lpstr>
      <vt:lpstr>本章小结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语法制导翻译</dc:title>
  <dc:creator>chenyin</dc:creator>
  <cp:lastModifiedBy>1</cp:lastModifiedBy>
  <cp:revision>851</cp:revision>
  <cp:lastPrinted>2019-03-25T08:02:07Z</cp:lastPrinted>
  <dcterms:modified xsi:type="dcterms:W3CDTF">2022-02-19T14:52:50Z</dcterms:modified>
</cp:coreProperties>
</file>