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61" r:id="rId1"/>
    <p:sldMasterId id="2147484064" r:id="rId2"/>
    <p:sldMasterId id="2147484646" r:id="rId3"/>
    <p:sldMasterId id="2147484649" r:id="rId4"/>
    <p:sldMasterId id="2147484652" r:id="rId5"/>
    <p:sldMasterId id="2147484655" r:id="rId6"/>
    <p:sldMasterId id="2147485042" r:id="rId7"/>
  </p:sldMasterIdLst>
  <p:notesMasterIdLst>
    <p:notesMasterId r:id="rId143"/>
  </p:notesMasterIdLst>
  <p:handoutMasterIdLst>
    <p:handoutMasterId r:id="rId144"/>
  </p:handoutMasterIdLst>
  <p:sldIdLst>
    <p:sldId id="1119" r:id="rId8"/>
    <p:sldId id="1120" r:id="rId9"/>
    <p:sldId id="1133" r:id="rId10"/>
    <p:sldId id="1134" r:id="rId11"/>
    <p:sldId id="574" r:id="rId12"/>
    <p:sldId id="916" r:id="rId13"/>
    <p:sldId id="917" r:id="rId14"/>
    <p:sldId id="918" r:id="rId15"/>
    <p:sldId id="817" r:id="rId16"/>
    <p:sldId id="671" r:id="rId17"/>
    <p:sldId id="859" r:id="rId18"/>
    <p:sldId id="580" r:id="rId19"/>
    <p:sldId id="791" r:id="rId20"/>
    <p:sldId id="643" r:id="rId21"/>
    <p:sldId id="702" r:id="rId22"/>
    <p:sldId id="679" r:id="rId23"/>
    <p:sldId id="680" r:id="rId24"/>
    <p:sldId id="681" r:id="rId25"/>
    <p:sldId id="682" r:id="rId26"/>
    <p:sldId id="683" r:id="rId27"/>
    <p:sldId id="888" r:id="rId28"/>
    <p:sldId id="889" r:id="rId29"/>
    <p:sldId id="819" r:id="rId30"/>
    <p:sldId id="890" r:id="rId31"/>
    <p:sldId id="891" r:id="rId32"/>
    <p:sldId id="892" r:id="rId33"/>
    <p:sldId id="779" r:id="rId34"/>
    <p:sldId id="780" r:id="rId35"/>
    <p:sldId id="896" r:id="rId36"/>
    <p:sldId id="915" r:id="rId37"/>
    <p:sldId id="898" r:id="rId38"/>
    <p:sldId id="798" r:id="rId39"/>
    <p:sldId id="784" r:id="rId40"/>
    <p:sldId id="1126" r:id="rId41"/>
    <p:sldId id="787" r:id="rId42"/>
    <p:sldId id="778" r:id="rId43"/>
    <p:sldId id="686" r:id="rId44"/>
    <p:sldId id="899" r:id="rId45"/>
    <p:sldId id="900" r:id="rId46"/>
    <p:sldId id="901" r:id="rId47"/>
    <p:sldId id="902" r:id="rId48"/>
    <p:sldId id="860" r:id="rId49"/>
    <p:sldId id="792" r:id="rId50"/>
    <p:sldId id="1127" r:id="rId51"/>
    <p:sldId id="1128" r:id="rId52"/>
    <p:sldId id="1129" r:id="rId53"/>
    <p:sldId id="710" r:id="rId54"/>
    <p:sldId id="304" r:id="rId55"/>
    <p:sldId id="926" r:id="rId56"/>
    <p:sldId id="927" r:id="rId57"/>
    <p:sldId id="979" r:id="rId58"/>
    <p:sldId id="980" r:id="rId59"/>
    <p:sldId id="931" r:id="rId60"/>
    <p:sldId id="933" r:id="rId61"/>
    <p:sldId id="1138" r:id="rId62"/>
    <p:sldId id="1136" r:id="rId63"/>
    <p:sldId id="934" r:id="rId64"/>
    <p:sldId id="935" r:id="rId65"/>
    <p:sldId id="936" r:id="rId66"/>
    <p:sldId id="1135" r:id="rId67"/>
    <p:sldId id="939" r:id="rId68"/>
    <p:sldId id="940" r:id="rId69"/>
    <p:sldId id="941" r:id="rId70"/>
    <p:sldId id="942" r:id="rId71"/>
    <p:sldId id="943" r:id="rId72"/>
    <p:sldId id="944" r:id="rId73"/>
    <p:sldId id="1124" r:id="rId74"/>
    <p:sldId id="946" r:id="rId75"/>
    <p:sldId id="947" r:id="rId76"/>
    <p:sldId id="981" r:id="rId77"/>
    <p:sldId id="949" r:id="rId78"/>
    <p:sldId id="950" r:id="rId79"/>
    <p:sldId id="951" r:id="rId80"/>
    <p:sldId id="1062" r:id="rId81"/>
    <p:sldId id="956" r:id="rId82"/>
    <p:sldId id="957" r:id="rId83"/>
    <p:sldId id="958" r:id="rId84"/>
    <p:sldId id="985" r:id="rId85"/>
    <p:sldId id="986" r:id="rId86"/>
    <p:sldId id="987" r:id="rId87"/>
    <p:sldId id="988" r:id="rId88"/>
    <p:sldId id="989" r:id="rId89"/>
    <p:sldId id="990" r:id="rId90"/>
    <p:sldId id="1063" r:id="rId91"/>
    <p:sldId id="1064" r:id="rId92"/>
    <p:sldId id="994" r:id="rId93"/>
    <p:sldId id="995" r:id="rId94"/>
    <p:sldId id="1065" r:id="rId95"/>
    <p:sldId id="999" r:id="rId96"/>
    <p:sldId id="1000" r:id="rId97"/>
    <p:sldId id="1001" r:id="rId98"/>
    <p:sldId id="1002" r:id="rId99"/>
    <p:sldId id="1003" r:id="rId100"/>
    <p:sldId id="1004" r:id="rId101"/>
    <p:sldId id="1006" r:id="rId102"/>
    <p:sldId id="1008" r:id="rId103"/>
    <p:sldId id="1009" r:id="rId104"/>
    <p:sldId id="1011" r:id="rId105"/>
    <p:sldId id="1012" r:id="rId106"/>
    <p:sldId id="1013" r:id="rId107"/>
    <p:sldId id="1014" r:id="rId108"/>
    <p:sldId id="1015" r:id="rId109"/>
    <p:sldId id="1016" r:id="rId110"/>
    <p:sldId id="1017" r:id="rId111"/>
    <p:sldId id="1018" r:id="rId112"/>
    <p:sldId id="1019" r:id="rId113"/>
    <p:sldId id="1021" r:id="rId114"/>
    <p:sldId id="1121" r:id="rId115"/>
    <p:sldId id="1070" r:id="rId116"/>
    <p:sldId id="1071" r:id="rId117"/>
    <p:sldId id="1072" r:id="rId118"/>
    <p:sldId id="1073" r:id="rId119"/>
    <p:sldId id="1076" r:id="rId120"/>
    <p:sldId id="1077" r:id="rId121"/>
    <p:sldId id="1078" r:id="rId122"/>
    <p:sldId id="1079" r:id="rId123"/>
    <p:sldId id="1080" r:id="rId124"/>
    <p:sldId id="1081" r:id="rId125"/>
    <p:sldId id="1082" r:id="rId126"/>
    <p:sldId id="1083" r:id="rId127"/>
    <p:sldId id="1086" r:id="rId128"/>
    <p:sldId id="1087" r:id="rId129"/>
    <p:sldId id="1088" r:id="rId130"/>
    <p:sldId id="1089" r:id="rId131"/>
    <p:sldId id="1116" r:id="rId132"/>
    <p:sldId id="1091" r:id="rId133"/>
    <p:sldId id="1117" r:id="rId134"/>
    <p:sldId id="1095" r:id="rId135"/>
    <p:sldId id="1096" r:id="rId136"/>
    <p:sldId id="1097" r:id="rId137"/>
    <p:sldId id="1125" r:id="rId138"/>
    <p:sldId id="1098" r:id="rId139"/>
    <p:sldId id="1099" r:id="rId140"/>
    <p:sldId id="1122" r:id="rId141"/>
    <p:sldId id="1123" r:id="rId142"/>
  </p:sldIdLst>
  <p:sldSz cx="9144000" cy="5143500" type="screen16x9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342900" indent="1143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685800" indent="228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028700" indent="3429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371600" indent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CC"/>
    <a:srgbClr val="000099"/>
    <a:srgbClr val="FF9999"/>
    <a:srgbClr val="FF7C80"/>
    <a:srgbClr val="FF5050"/>
    <a:srgbClr val="FF00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79" autoAdjust="0"/>
    <p:restoredTop sz="72291" autoAdjust="0"/>
  </p:normalViewPr>
  <p:slideViewPr>
    <p:cSldViewPr>
      <p:cViewPr varScale="1">
        <p:scale>
          <a:sx n="75" d="100"/>
          <a:sy n="75" d="100"/>
        </p:scale>
        <p:origin x="732" y="3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63" Type="http://schemas.openxmlformats.org/officeDocument/2006/relationships/slide" Target="slides/slide56.xml"/><Relationship Id="rId84" Type="http://schemas.openxmlformats.org/officeDocument/2006/relationships/slide" Target="slides/slide77.xml"/><Relationship Id="rId138" Type="http://schemas.openxmlformats.org/officeDocument/2006/relationships/slide" Target="slides/slide131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53" Type="http://schemas.openxmlformats.org/officeDocument/2006/relationships/slide" Target="slides/slide46.xml"/><Relationship Id="rId74" Type="http://schemas.openxmlformats.org/officeDocument/2006/relationships/slide" Target="slides/slide67.xml"/><Relationship Id="rId128" Type="http://schemas.openxmlformats.org/officeDocument/2006/relationships/slide" Target="slides/slide12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18" Type="http://schemas.openxmlformats.org/officeDocument/2006/relationships/slide" Target="slides/slide111.xml"/><Relationship Id="rId134" Type="http://schemas.openxmlformats.org/officeDocument/2006/relationships/slide" Target="slides/slide127.xml"/><Relationship Id="rId139" Type="http://schemas.openxmlformats.org/officeDocument/2006/relationships/slide" Target="slides/slide13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124" Type="http://schemas.openxmlformats.org/officeDocument/2006/relationships/slide" Target="slides/slide117.xml"/><Relationship Id="rId129" Type="http://schemas.openxmlformats.org/officeDocument/2006/relationships/slide" Target="slides/slide122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40" Type="http://schemas.openxmlformats.org/officeDocument/2006/relationships/slide" Target="slides/slide133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49" Type="http://schemas.openxmlformats.org/officeDocument/2006/relationships/slide" Target="slides/slide42.xml"/><Relationship Id="rId114" Type="http://schemas.openxmlformats.org/officeDocument/2006/relationships/slide" Target="slides/slide107.xml"/><Relationship Id="rId119" Type="http://schemas.openxmlformats.org/officeDocument/2006/relationships/slide" Target="slides/slide112.xml"/><Relationship Id="rId44" Type="http://schemas.openxmlformats.org/officeDocument/2006/relationships/slide" Target="slides/slide37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130" Type="http://schemas.openxmlformats.org/officeDocument/2006/relationships/slide" Target="slides/slide123.xml"/><Relationship Id="rId135" Type="http://schemas.openxmlformats.org/officeDocument/2006/relationships/slide" Target="slides/slide128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slide" Target="slides/slide113.xml"/><Relationship Id="rId125" Type="http://schemas.openxmlformats.org/officeDocument/2006/relationships/slide" Target="slides/slide118.xml"/><Relationship Id="rId141" Type="http://schemas.openxmlformats.org/officeDocument/2006/relationships/slide" Target="slides/slide134.xml"/><Relationship Id="rId14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131" Type="http://schemas.openxmlformats.org/officeDocument/2006/relationships/slide" Target="slides/slide124.xml"/><Relationship Id="rId136" Type="http://schemas.openxmlformats.org/officeDocument/2006/relationships/slide" Target="slides/slide129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126" Type="http://schemas.openxmlformats.org/officeDocument/2006/relationships/slide" Target="slides/slide119.xml"/><Relationship Id="rId147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slide" Target="slides/slide114.xml"/><Relationship Id="rId142" Type="http://schemas.openxmlformats.org/officeDocument/2006/relationships/slide" Target="slides/slide13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slide" Target="slides/slide109.xml"/><Relationship Id="rId137" Type="http://schemas.openxmlformats.org/officeDocument/2006/relationships/slide" Target="slides/slide13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32" Type="http://schemas.openxmlformats.org/officeDocument/2006/relationships/slide" Target="slides/slide125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27" Type="http://schemas.openxmlformats.org/officeDocument/2006/relationships/slide" Target="slides/slide12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52" Type="http://schemas.openxmlformats.org/officeDocument/2006/relationships/slide" Target="slides/slide45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slide" Target="slides/slide115.xml"/><Relationship Id="rId143" Type="http://schemas.openxmlformats.org/officeDocument/2006/relationships/notesMaster" Target="notesMasters/notesMaster1.xml"/><Relationship Id="rId14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7" Type="http://schemas.openxmlformats.org/officeDocument/2006/relationships/slide" Target="slides/slide40.xml"/><Relationship Id="rId68" Type="http://schemas.openxmlformats.org/officeDocument/2006/relationships/slide" Target="slides/slide61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33" Type="http://schemas.openxmlformats.org/officeDocument/2006/relationships/slide" Target="slides/slide126.xml"/><Relationship Id="rId16" Type="http://schemas.openxmlformats.org/officeDocument/2006/relationships/slide" Target="slides/slide9.xml"/><Relationship Id="rId37" Type="http://schemas.openxmlformats.org/officeDocument/2006/relationships/slide" Target="slides/slide30.xml"/><Relationship Id="rId58" Type="http://schemas.openxmlformats.org/officeDocument/2006/relationships/slide" Target="slides/slide51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slide" Target="slides/slide116.xml"/><Relationship Id="rId14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A6EA332-5380-4D7E-A68C-E4462ED962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楷体_GB2312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ADCD5E-6114-4254-8E67-C5D2105E58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楷体_GB2312" charset="0"/>
              </a:defRPr>
            </a:lvl1pPr>
          </a:lstStyle>
          <a:p>
            <a:pPr>
              <a:defRPr/>
            </a:pPr>
            <a:fld id="{D329C2B4-8100-46E9-9CDC-CFE85F37198C}" type="datetimeFigureOut">
              <a:rPr lang="zh-CN" altLang="en-US"/>
              <a:pPr>
                <a:defRPr/>
              </a:pPr>
              <a:t>2022/4/19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0CBF77-A0C2-431A-9F5A-5575C43A30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21" tIns="45711" rIns="91421" bIns="4571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楷体_GB2312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7BE178-F478-4917-8B89-83D34105E3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21" tIns="45711" rIns="91421" bIns="457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楷体_GB2312" charset="0"/>
              </a:defRPr>
            </a:lvl1pPr>
          </a:lstStyle>
          <a:p>
            <a:pPr>
              <a:defRPr/>
            </a:pPr>
            <a:fld id="{F3268D03-BB54-4A91-9BCB-DC3D32CCD6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>
            <a:extLst>
              <a:ext uri="{FF2B5EF4-FFF2-40B4-BE49-F238E27FC236}">
                <a16:creationId xmlns:a16="http://schemas.microsoft.com/office/drawing/2014/main" id="{06AD4F0A-0756-4DE6-AB45-C5452556A7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9" tIns="45710" rIns="91419" bIns="4571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148E3E2F-8D24-44D4-A30F-A8A34972E2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9" tIns="45710" rIns="91419" bIns="4571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2A69D926-DBBB-4A50-81A6-449C07BEA2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65" name="Rectangle 5">
            <a:extLst>
              <a:ext uri="{FF2B5EF4-FFF2-40B4-BE49-F238E27FC236}">
                <a16:creationId xmlns:a16="http://schemas.microsoft.com/office/drawing/2014/main" id="{D3388E8E-2323-4D16-A9CC-458C58C3D9F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9" tIns="45710" rIns="91419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50566" name="Rectangle 6">
            <a:extLst>
              <a:ext uri="{FF2B5EF4-FFF2-40B4-BE49-F238E27FC236}">
                <a16:creationId xmlns:a16="http://schemas.microsoft.com/office/drawing/2014/main" id="{A84728A6-BFB3-432B-B1C6-DC6177354A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9" tIns="45710" rIns="91419" bIns="4571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67" name="Rectangle 7">
            <a:extLst>
              <a:ext uri="{FF2B5EF4-FFF2-40B4-BE49-F238E27FC236}">
                <a16:creationId xmlns:a16="http://schemas.microsoft.com/office/drawing/2014/main" id="{E59D5EBD-1D2B-438F-9DB5-E465FA6197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9" tIns="45710" rIns="91419" bIns="4571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BBBFDAA-9115-49BE-BC52-BE11F9C34F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4D34F2D7-9F87-4430-99D2-3C01F0C6F3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02AE52A7-E7EA-491F-B2A7-46C722B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D86254E7-F266-4877-9820-829C6F774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57250" indent="-328613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23975" indent="-260350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851025" indent="-260350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381250" indent="-260350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8384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2956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7528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2100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CF42CB1-8FA1-4E65-94B0-2FF4C341EE28}" type="slidenum"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  <a:cs typeface="楷体_GB2312" charset="0"/>
              </a:rPr>
              <a:pPr/>
              <a:t>1</a:t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  <a:cs typeface="楷体_GB2312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FFAD1A44-92BB-4950-A90D-488EC70D38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4166A5B-6216-43B6-9C47-D4D6AB2B2C2F}" type="slidenum">
              <a:rPr lang="zh-CN" altLang="en-US" sz="1200"/>
              <a:pPr>
                <a:spcBef>
                  <a:spcPct val="0"/>
                </a:spcBef>
              </a:pPr>
              <a:t>10</a:t>
            </a:fld>
            <a:endParaRPr lang="en-US" altLang="zh-CN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98CE9F5-2CE0-4067-8B25-C5F84ADC3C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4B713FA-139C-4D3A-A269-762FA09D0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>
            <a:extLst>
              <a:ext uri="{FF2B5EF4-FFF2-40B4-BE49-F238E27FC236}">
                <a16:creationId xmlns:a16="http://schemas.microsoft.com/office/drawing/2014/main" id="{7B2CE7C4-E7D9-484B-B3F3-CABF49E15B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9F70DD-85A5-4D49-9C38-9C27321164CC}" type="slidenum">
              <a:rPr lang="zh-CN" altLang="en-US" sz="1200"/>
              <a:pPr>
                <a:spcBef>
                  <a:spcPct val="0"/>
                </a:spcBef>
              </a:pPr>
              <a:t>101</a:t>
            </a:fld>
            <a:endParaRPr lang="en-US" altLang="zh-CN" sz="1200"/>
          </a:p>
        </p:txBody>
      </p:sp>
      <p:sp>
        <p:nvSpPr>
          <p:cNvPr id="215043" name="Rectangle 2">
            <a:extLst>
              <a:ext uri="{FF2B5EF4-FFF2-40B4-BE49-F238E27FC236}">
                <a16:creationId xmlns:a16="http://schemas.microsoft.com/office/drawing/2014/main" id="{569871E7-056A-4936-B04E-535E18450D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>
            <a:extLst>
              <a:ext uri="{FF2B5EF4-FFF2-40B4-BE49-F238E27FC236}">
                <a16:creationId xmlns:a16="http://schemas.microsoft.com/office/drawing/2014/main" id="{04F37442-21E1-4562-ACBA-0E726B6B7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>
            <a:extLst>
              <a:ext uri="{FF2B5EF4-FFF2-40B4-BE49-F238E27FC236}">
                <a16:creationId xmlns:a16="http://schemas.microsoft.com/office/drawing/2014/main" id="{F19EB4AE-87F8-42A5-8EDE-2420879935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949D4D-D3DA-46AF-8FAE-150BF76CD285}" type="slidenum">
              <a:rPr lang="zh-CN" altLang="en-US" sz="1200"/>
              <a:pPr>
                <a:spcBef>
                  <a:spcPct val="0"/>
                </a:spcBef>
              </a:pPr>
              <a:t>102</a:t>
            </a:fld>
            <a:endParaRPr lang="en-US" altLang="zh-CN" sz="1200"/>
          </a:p>
        </p:txBody>
      </p:sp>
      <p:sp>
        <p:nvSpPr>
          <p:cNvPr id="217091" name="Rectangle 2">
            <a:extLst>
              <a:ext uri="{FF2B5EF4-FFF2-40B4-BE49-F238E27FC236}">
                <a16:creationId xmlns:a16="http://schemas.microsoft.com/office/drawing/2014/main" id="{2AD71BB0-01CF-4F42-8E3B-7A22DDB269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>
            <a:extLst>
              <a:ext uri="{FF2B5EF4-FFF2-40B4-BE49-F238E27FC236}">
                <a16:creationId xmlns:a16="http://schemas.microsoft.com/office/drawing/2014/main" id="{3C3D7B6E-4252-418F-BDE1-AA36FC47D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>
            <a:extLst>
              <a:ext uri="{FF2B5EF4-FFF2-40B4-BE49-F238E27FC236}">
                <a16:creationId xmlns:a16="http://schemas.microsoft.com/office/drawing/2014/main" id="{17A9926A-80A7-40C9-84B7-75289DCCBE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68A3B9F-68BD-4C1E-B771-EBF6A187A822}" type="slidenum">
              <a:rPr lang="zh-CN" altLang="en-US" sz="1200"/>
              <a:pPr>
                <a:spcBef>
                  <a:spcPct val="0"/>
                </a:spcBef>
              </a:pPr>
              <a:t>103</a:t>
            </a:fld>
            <a:endParaRPr lang="en-US" altLang="zh-CN" sz="1200"/>
          </a:p>
        </p:txBody>
      </p:sp>
      <p:sp>
        <p:nvSpPr>
          <p:cNvPr id="219139" name="Rectangle 2">
            <a:extLst>
              <a:ext uri="{FF2B5EF4-FFF2-40B4-BE49-F238E27FC236}">
                <a16:creationId xmlns:a16="http://schemas.microsoft.com/office/drawing/2014/main" id="{44D922BA-7F8A-4FF1-8800-3FA4918EAB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>
            <a:extLst>
              <a:ext uri="{FF2B5EF4-FFF2-40B4-BE49-F238E27FC236}">
                <a16:creationId xmlns:a16="http://schemas.microsoft.com/office/drawing/2014/main" id="{BBDC9DF4-2D34-43EF-B4FB-747921706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>
            <a:extLst>
              <a:ext uri="{FF2B5EF4-FFF2-40B4-BE49-F238E27FC236}">
                <a16:creationId xmlns:a16="http://schemas.microsoft.com/office/drawing/2014/main" id="{A7EC8E83-8624-48FA-AA2E-37CC859E0F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F48ABA-1668-4320-B89E-26411C1C7159}" type="slidenum">
              <a:rPr lang="zh-CN" altLang="en-US" sz="1200"/>
              <a:pPr>
                <a:spcBef>
                  <a:spcPct val="0"/>
                </a:spcBef>
              </a:pPr>
              <a:t>104</a:t>
            </a:fld>
            <a:endParaRPr lang="en-US" altLang="zh-CN" sz="1200"/>
          </a:p>
        </p:txBody>
      </p:sp>
      <p:sp>
        <p:nvSpPr>
          <p:cNvPr id="221187" name="Rectangle 2">
            <a:extLst>
              <a:ext uri="{FF2B5EF4-FFF2-40B4-BE49-F238E27FC236}">
                <a16:creationId xmlns:a16="http://schemas.microsoft.com/office/drawing/2014/main" id="{23120007-8ECD-41C3-B066-7B0E6C2E8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>
            <a:extLst>
              <a:ext uri="{FF2B5EF4-FFF2-40B4-BE49-F238E27FC236}">
                <a16:creationId xmlns:a16="http://schemas.microsoft.com/office/drawing/2014/main" id="{D6607AC0-41F2-44ED-82D3-F2AE7C09E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45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>
            <a:extLst>
              <a:ext uri="{FF2B5EF4-FFF2-40B4-BE49-F238E27FC236}">
                <a16:creationId xmlns:a16="http://schemas.microsoft.com/office/drawing/2014/main" id="{B75C14FD-09BF-46CA-875E-F4BC0119B5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0A2E4F3-9A66-42EB-B4C9-6BA00D1FE095}" type="slidenum">
              <a:rPr lang="zh-CN" altLang="en-US" sz="1200"/>
              <a:pPr>
                <a:spcBef>
                  <a:spcPct val="0"/>
                </a:spcBef>
              </a:pPr>
              <a:t>105</a:t>
            </a:fld>
            <a:endParaRPr lang="en-US" altLang="zh-CN" sz="1200"/>
          </a:p>
        </p:txBody>
      </p:sp>
      <p:sp>
        <p:nvSpPr>
          <p:cNvPr id="223235" name="Rectangle 2">
            <a:extLst>
              <a:ext uri="{FF2B5EF4-FFF2-40B4-BE49-F238E27FC236}">
                <a16:creationId xmlns:a16="http://schemas.microsoft.com/office/drawing/2014/main" id="{A1CC6874-CE03-4737-A16D-F6AA111BE1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>
            <a:extLst>
              <a:ext uri="{FF2B5EF4-FFF2-40B4-BE49-F238E27FC236}">
                <a16:creationId xmlns:a16="http://schemas.microsoft.com/office/drawing/2014/main" id="{D63787AA-A0BE-440D-B3EF-574C9EF48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>
            <a:extLst>
              <a:ext uri="{FF2B5EF4-FFF2-40B4-BE49-F238E27FC236}">
                <a16:creationId xmlns:a16="http://schemas.microsoft.com/office/drawing/2014/main" id="{47D72D89-5CB8-4D04-B591-18EF7B6951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0FF1BD-C726-44FF-9773-93ABD73A09FA}" type="slidenum">
              <a:rPr lang="zh-CN" altLang="en-US" sz="1200"/>
              <a:pPr>
                <a:spcBef>
                  <a:spcPct val="0"/>
                </a:spcBef>
              </a:pPr>
              <a:t>106</a:t>
            </a:fld>
            <a:endParaRPr lang="en-US" altLang="zh-CN" sz="1200"/>
          </a:p>
        </p:txBody>
      </p:sp>
      <p:sp>
        <p:nvSpPr>
          <p:cNvPr id="225283" name="Rectangle 2">
            <a:extLst>
              <a:ext uri="{FF2B5EF4-FFF2-40B4-BE49-F238E27FC236}">
                <a16:creationId xmlns:a16="http://schemas.microsoft.com/office/drawing/2014/main" id="{3DD4396B-7531-4884-A044-FABE29221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>
            <a:extLst>
              <a:ext uri="{FF2B5EF4-FFF2-40B4-BE49-F238E27FC236}">
                <a16:creationId xmlns:a16="http://schemas.microsoft.com/office/drawing/2014/main" id="{2937B59C-1CA1-4BA6-BD5B-270CDAEA3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幻灯片图像占位符 1">
            <a:extLst>
              <a:ext uri="{FF2B5EF4-FFF2-40B4-BE49-F238E27FC236}">
                <a16:creationId xmlns:a16="http://schemas.microsoft.com/office/drawing/2014/main" id="{49655056-CE38-4CB7-A7E1-5AFF794751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备注占位符 2">
            <a:extLst>
              <a:ext uri="{FF2B5EF4-FFF2-40B4-BE49-F238E27FC236}">
                <a16:creationId xmlns:a16="http://schemas.microsoft.com/office/drawing/2014/main" id="{9786AE60-E263-4CD1-99AA-681DBF770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32" name="灯片编号占位符 3">
            <a:extLst>
              <a:ext uri="{FF2B5EF4-FFF2-40B4-BE49-F238E27FC236}">
                <a16:creationId xmlns:a16="http://schemas.microsoft.com/office/drawing/2014/main" id="{278B0CAF-1F8D-4616-9C22-A303A1CFD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3157C5-A4B5-487A-890B-CEE86DC26D4F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107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>
            <a:extLst>
              <a:ext uri="{FF2B5EF4-FFF2-40B4-BE49-F238E27FC236}">
                <a16:creationId xmlns:a16="http://schemas.microsoft.com/office/drawing/2014/main" id="{383003B3-14F7-4DAB-8848-5014DC0886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AEE77FB-F263-4D73-B380-E01FC7C7C7DB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29379" name="Rectangle 2">
            <a:extLst>
              <a:ext uri="{FF2B5EF4-FFF2-40B4-BE49-F238E27FC236}">
                <a16:creationId xmlns:a16="http://schemas.microsoft.com/office/drawing/2014/main" id="{4ACAE970-0E4D-4065-8710-6E38D441E3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>
            <a:extLst>
              <a:ext uri="{FF2B5EF4-FFF2-40B4-BE49-F238E27FC236}">
                <a16:creationId xmlns:a16="http://schemas.microsoft.com/office/drawing/2014/main" id="{6BF3A867-31E6-436C-8B98-F5CD14A03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>
            <a:extLst>
              <a:ext uri="{FF2B5EF4-FFF2-40B4-BE49-F238E27FC236}">
                <a16:creationId xmlns:a16="http://schemas.microsoft.com/office/drawing/2014/main" id="{6398BAE9-4C29-4942-8FEA-322D649C8E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93AF3C7-08F9-4FEE-A917-FAC389251075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31427" name="Rectangle 2">
            <a:extLst>
              <a:ext uri="{FF2B5EF4-FFF2-40B4-BE49-F238E27FC236}">
                <a16:creationId xmlns:a16="http://schemas.microsoft.com/office/drawing/2014/main" id="{CFD0CE13-7281-4079-88A3-7535E58D38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>
            <a:extLst>
              <a:ext uri="{FF2B5EF4-FFF2-40B4-BE49-F238E27FC236}">
                <a16:creationId xmlns:a16="http://schemas.microsoft.com/office/drawing/2014/main" id="{FCD25C18-BD8E-4477-9540-5BD66141A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幻灯片图像占位符 1">
            <a:extLst>
              <a:ext uri="{FF2B5EF4-FFF2-40B4-BE49-F238E27FC236}">
                <a16:creationId xmlns:a16="http://schemas.microsoft.com/office/drawing/2014/main" id="{91E31192-5536-4F4C-97D6-0E03CFCA86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备注占位符 2">
            <a:extLst>
              <a:ext uri="{FF2B5EF4-FFF2-40B4-BE49-F238E27FC236}">
                <a16:creationId xmlns:a16="http://schemas.microsoft.com/office/drawing/2014/main" id="{668F65AD-0411-4F3D-A7B7-BCAFE6288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3476" name="灯片编号占位符 3">
            <a:extLst>
              <a:ext uri="{FF2B5EF4-FFF2-40B4-BE49-F238E27FC236}">
                <a16:creationId xmlns:a16="http://schemas.microsoft.com/office/drawing/2014/main" id="{453C2EC6-D367-40AB-96E6-B6447AD85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2BAE5C8-EF4B-444A-A66F-3452D0A84D5A}" type="slidenum">
              <a:rPr lang="zh-CN" altLang="en-US" sz="1200"/>
              <a:pPr>
                <a:spcBef>
                  <a:spcPct val="0"/>
                </a:spcBef>
              </a:pPr>
              <a:t>110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74D693CF-D97F-4462-9375-88CF03F63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CC4643D1-D882-46D3-BE99-D897315B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D61C2D33-D7DC-46FF-8F4F-4B99981CC7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942914-0A38-4D64-BF11-F1CEB881DEC9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>
            <a:extLst>
              <a:ext uri="{FF2B5EF4-FFF2-40B4-BE49-F238E27FC236}">
                <a16:creationId xmlns:a16="http://schemas.microsoft.com/office/drawing/2014/main" id="{3BE198F7-D577-4A7A-970D-4AA597662F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0482199-5D5D-4EF2-AE90-2F79653372A8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35523" name="Rectangle 2">
            <a:extLst>
              <a:ext uri="{FF2B5EF4-FFF2-40B4-BE49-F238E27FC236}">
                <a16:creationId xmlns:a16="http://schemas.microsoft.com/office/drawing/2014/main" id="{986B666D-52DF-46E3-90A2-FC9AAAFF79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>
            <a:extLst>
              <a:ext uri="{FF2B5EF4-FFF2-40B4-BE49-F238E27FC236}">
                <a16:creationId xmlns:a16="http://schemas.microsoft.com/office/drawing/2014/main" id="{3C10835E-046B-4995-B6AD-FE18CA065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幻灯片图像占位符 1">
            <a:extLst>
              <a:ext uri="{FF2B5EF4-FFF2-40B4-BE49-F238E27FC236}">
                <a16:creationId xmlns:a16="http://schemas.microsoft.com/office/drawing/2014/main" id="{02880767-F987-428E-A735-07A7148760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备注占位符 2">
            <a:extLst>
              <a:ext uri="{FF2B5EF4-FFF2-40B4-BE49-F238E27FC236}">
                <a16:creationId xmlns:a16="http://schemas.microsoft.com/office/drawing/2014/main" id="{31CBAD9A-19F8-4BD5-8985-801B2BF17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37572" name="灯片编号占位符 3">
            <a:extLst>
              <a:ext uri="{FF2B5EF4-FFF2-40B4-BE49-F238E27FC236}">
                <a16:creationId xmlns:a16="http://schemas.microsoft.com/office/drawing/2014/main" id="{DFA39158-5F60-427C-96AA-0CD9BA6D26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CE46B9-45ED-4BFD-BA6A-5F309EDD9631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>
            <a:extLst>
              <a:ext uri="{FF2B5EF4-FFF2-40B4-BE49-F238E27FC236}">
                <a16:creationId xmlns:a16="http://schemas.microsoft.com/office/drawing/2014/main" id="{B4A2A436-D97D-4761-8481-016F65FA4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8F8F1A-84B6-43CF-9569-645D0639C2B4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39619" name="Rectangle 2">
            <a:extLst>
              <a:ext uri="{FF2B5EF4-FFF2-40B4-BE49-F238E27FC236}">
                <a16:creationId xmlns:a16="http://schemas.microsoft.com/office/drawing/2014/main" id="{2EC8833C-04D2-4040-ABFE-D06BCE0748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>
            <a:extLst>
              <a:ext uri="{FF2B5EF4-FFF2-40B4-BE49-F238E27FC236}">
                <a16:creationId xmlns:a16="http://schemas.microsoft.com/office/drawing/2014/main" id="{27FE84F0-34CD-47F5-9DD3-7D6D41B45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>
            <a:extLst>
              <a:ext uri="{FF2B5EF4-FFF2-40B4-BE49-F238E27FC236}">
                <a16:creationId xmlns:a16="http://schemas.microsoft.com/office/drawing/2014/main" id="{50FDDC1D-0C25-4A15-8736-D7BC7F5E14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8C614F-3AED-4E22-B594-3600A34A1F42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41667" name="Rectangle 2">
            <a:extLst>
              <a:ext uri="{FF2B5EF4-FFF2-40B4-BE49-F238E27FC236}">
                <a16:creationId xmlns:a16="http://schemas.microsoft.com/office/drawing/2014/main" id="{6485DAE5-F1DF-4BE3-ACCC-F579B0D145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>
            <a:extLst>
              <a:ext uri="{FF2B5EF4-FFF2-40B4-BE49-F238E27FC236}">
                <a16:creationId xmlns:a16="http://schemas.microsoft.com/office/drawing/2014/main" id="{D56A14AB-C39B-4648-9E7B-B73D5661C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幻灯片图像占位符 1">
            <a:extLst>
              <a:ext uri="{FF2B5EF4-FFF2-40B4-BE49-F238E27FC236}">
                <a16:creationId xmlns:a16="http://schemas.microsoft.com/office/drawing/2014/main" id="{58F2E2A6-A99D-4625-9F63-1A20976EBE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备注占位符 2">
            <a:extLst>
              <a:ext uri="{FF2B5EF4-FFF2-40B4-BE49-F238E27FC236}">
                <a16:creationId xmlns:a16="http://schemas.microsoft.com/office/drawing/2014/main" id="{1BD94952-A406-4B43-B595-C6A815E4C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43716" name="灯片编号占位符 3">
            <a:extLst>
              <a:ext uri="{FF2B5EF4-FFF2-40B4-BE49-F238E27FC236}">
                <a16:creationId xmlns:a16="http://schemas.microsoft.com/office/drawing/2014/main" id="{0A2A4AB5-A248-4526-A385-66E9E43C6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3F2044-1645-44B0-9188-048AED821B49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115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0FE373DA-AE2B-4D66-8E0D-FB5202501C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B65D93-9D43-4054-9E70-7F2D6DD7EA9A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A02FEA8B-562E-42C0-B788-8747485FC1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145793F7-5189-4C7C-9FB0-E8C05F786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>
            <a:extLst>
              <a:ext uri="{FF2B5EF4-FFF2-40B4-BE49-F238E27FC236}">
                <a16:creationId xmlns:a16="http://schemas.microsoft.com/office/drawing/2014/main" id="{D2FFA45B-F9AF-4D13-BA6C-52595CABE1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3D7270F-FB5D-4D3A-B8F5-193D7411DDB3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47811" name="Rectangle 2">
            <a:extLst>
              <a:ext uri="{FF2B5EF4-FFF2-40B4-BE49-F238E27FC236}">
                <a16:creationId xmlns:a16="http://schemas.microsoft.com/office/drawing/2014/main" id="{C45FD5CD-BA2A-462C-BCD1-DB69BBF162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>
            <a:extLst>
              <a:ext uri="{FF2B5EF4-FFF2-40B4-BE49-F238E27FC236}">
                <a16:creationId xmlns:a16="http://schemas.microsoft.com/office/drawing/2014/main" id="{B48525D9-67CB-4F6B-B8BB-580B513C9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>
            <a:extLst>
              <a:ext uri="{FF2B5EF4-FFF2-40B4-BE49-F238E27FC236}">
                <a16:creationId xmlns:a16="http://schemas.microsoft.com/office/drawing/2014/main" id="{30EF374A-6688-4215-854E-90499A3A15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EAE1E6-A80C-46DE-A406-0B8DE9F84053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49859" name="Rectangle 2">
            <a:extLst>
              <a:ext uri="{FF2B5EF4-FFF2-40B4-BE49-F238E27FC236}">
                <a16:creationId xmlns:a16="http://schemas.microsoft.com/office/drawing/2014/main" id="{A4F02282-2D1C-4DF6-B8CB-98A0878D7B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0" name="Rectangle 3">
            <a:extLst>
              <a:ext uri="{FF2B5EF4-FFF2-40B4-BE49-F238E27FC236}">
                <a16:creationId xmlns:a16="http://schemas.microsoft.com/office/drawing/2014/main" id="{CB0C5D86-940C-4716-A56C-669148B7B1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幻灯片图像占位符 1">
            <a:extLst>
              <a:ext uri="{FF2B5EF4-FFF2-40B4-BE49-F238E27FC236}">
                <a16:creationId xmlns:a16="http://schemas.microsoft.com/office/drawing/2014/main" id="{198CC6FA-0FAA-4A8F-8A42-679B276564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备注占位符 2">
            <a:extLst>
              <a:ext uri="{FF2B5EF4-FFF2-40B4-BE49-F238E27FC236}">
                <a16:creationId xmlns:a16="http://schemas.microsoft.com/office/drawing/2014/main" id="{9E03D0BF-28A4-411F-90B2-FC254475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51908" name="灯片编号占位符 3">
            <a:extLst>
              <a:ext uri="{FF2B5EF4-FFF2-40B4-BE49-F238E27FC236}">
                <a16:creationId xmlns:a16="http://schemas.microsoft.com/office/drawing/2014/main" id="{CAEBC090-B1A8-42CC-BD04-42D162089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39D38C-16C2-403E-87E0-15F8D2919944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119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>
            <a:extLst>
              <a:ext uri="{FF2B5EF4-FFF2-40B4-BE49-F238E27FC236}">
                <a16:creationId xmlns:a16="http://schemas.microsoft.com/office/drawing/2014/main" id="{12BFF831-DA63-41CF-99EE-507B4A2159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备注占位符 2">
            <a:extLst>
              <a:ext uri="{FF2B5EF4-FFF2-40B4-BE49-F238E27FC236}">
                <a16:creationId xmlns:a16="http://schemas.microsoft.com/office/drawing/2014/main" id="{9FCD239C-3F90-4B6A-AC56-9C9A9F55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3956" name="灯片编号占位符 3">
            <a:extLst>
              <a:ext uri="{FF2B5EF4-FFF2-40B4-BE49-F238E27FC236}">
                <a16:creationId xmlns:a16="http://schemas.microsoft.com/office/drawing/2014/main" id="{43AA0653-7BB7-4A4F-B90B-F08181FEE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FC3D5C-D4F3-4D54-A1B4-339298D058E9}" type="slidenum">
              <a:rPr lang="zh-CN" altLang="en-US" sz="1200"/>
              <a:pPr>
                <a:spcBef>
                  <a:spcPct val="0"/>
                </a:spcBef>
              </a:pPr>
              <a:t>120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A1EBB3AE-23EB-4442-B1E6-1829A71988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17E0A7-479D-44B4-8EA6-05B6DCDD5284}" type="slidenum">
              <a:rPr lang="zh-CN" altLang="en-US" sz="1200"/>
              <a:pPr>
                <a:spcBef>
                  <a:spcPct val="0"/>
                </a:spcBef>
              </a:pPr>
              <a:t>12</a:t>
            </a:fld>
            <a:endParaRPr lang="en-US" altLang="zh-CN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9581275-1ADB-487B-AEA2-30D7699CC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F906949-7CAE-42C8-ACE9-9DFABB3CA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幻灯片图像占位符 1">
            <a:extLst>
              <a:ext uri="{FF2B5EF4-FFF2-40B4-BE49-F238E27FC236}">
                <a16:creationId xmlns:a16="http://schemas.microsoft.com/office/drawing/2014/main" id="{7B910F32-1217-4D5D-B49C-571E9B3959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备注占位符 2">
            <a:extLst>
              <a:ext uri="{FF2B5EF4-FFF2-40B4-BE49-F238E27FC236}">
                <a16:creationId xmlns:a16="http://schemas.microsoft.com/office/drawing/2014/main" id="{6162EB52-F748-4355-B735-07A2DAB58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04" name="灯片编号占位符 3">
            <a:extLst>
              <a:ext uri="{FF2B5EF4-FFF2-40B4-BE49-F238E27FC236}">
                <a16:creationId xmlns:a16="http://schemas.microsoft.com/office/drawing/2014/main" id="{F9D9DD43-3CED-43ED-867F-05C70BCD1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EEFA21-08D4-49DF-96B3-B592AE8C0C60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121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幻灯片图像占位符 1">
            <a:extLst>
              <a:ext uri="{FF2B5EF4-FFF2-40B4-BE49-F238E27FC236}">
                <a16:creationId xmlns:a16="http://schemas.microsoft.com/office/drawing/2014/main" id="{C5F1BF2B-53C8-4935-9D35-4600DAB494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备注占位符 2">
            <a:extLst>
              <a:ext uri="{FF2B5EF4-FFF2-40B4-BE49-F238E27FC236}">
                <a16:creationId xmlns:a16="http://schemas.microsoft.com/office/drawing/2014/main" id="{7AA571D7-1182-4998-A7AD-AF60FB738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8052" name="灯片编号占位符 3">
            <a:extLst>
              <a:ext uri="{FF2B5EF4-FFF2-40B4-BE49-F238E27FC236}">
                <a16:creationId xmlns:a16="http://schemas.microsoft.com/office/drawing/2014/main" id="{C10BA191-344F-4518-8203-AF2EAFC15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02E699-F9A0-4AE7-BA72-A45B990B538A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122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>
            <a:extLst>
              <a:ext uri="{FF2B5EF4-FFF2-40B4-BE49-F238E27FC236}">
                <a16:creationId xmlns:a16="http://schemas.microsoft.com/office/drawing/2014/main" id="{485AD786-DEC2-455F-9EF9-0F01CC0248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012423-D4FE-427B-AFAF-7422B36124BD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123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60099" name="Rectangle 2">
            <a:extLst>
              <a:ext uri="{FF2B5EF4-FFF2-40B4-BE49-F238E27FC236}">
                <a16:creationId xmlns:a16="http://schemas.microsoft.com/office/drawing/2014/main" id="{042BF56C-03C1-45AC-AF50-A15B709E9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0" name="Rectangle 3">
            <a:extLst>
              <a:ext uri="{FF2B5EF4-FFF2-40B4-BE49-F238E27FC236}">
                <a16:creationId xmlns:a16="http://schemas.microsoft.com/office/drawing/2014/main" id="{BE17EFBC-2FBF-4A39-8531-1583BF63A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 i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>
            <a:extLst>
              <a:ext uri="{FF2B5EF4-FFF2-40B4-BE49-F238E27FC236}">
                <a16:creationId xmlns:a16="http://schemas.microsoft.com/office/drawing/2014/main" id="{8C38EF2D-057E-434A-95D8-37F3E32C10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20B0D6-64D6-424E-89FD-7DE61919CFE8}" type="slidenum">
              <a:rPr lang="zh-CN" altLang="en-US" sz="1200"/>
              <a:pPr>
                <a:spcBef>
                  <a:spcPct val="0"/>
                </a:spcBef>
              </a:pPr>
              <a:t>124</a:t>
            </a:fld>
            <a:endParaRPr lang="en-US" altLang="zh-CN" sz="1200"/>
          </a:p>
        </p:txBody>
      </p:sp>
      <p:sp>
        <p:nvSpPr>
          <p:cNvPr id="262147" name="Rectangle 2">
            <a:extLst>
              <a:ext uri="{FF2B5EF4-FFF2-40B4-BE49-F238E27FC236}">
                <a16:creationId xmlns:a16="http://schemas.microsoft.com/office/drawing/2014/main" id="{D7C48D17-6D84-42C8-9E37-45A9080DDD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8" name="Rectangle 3">
            <a:extLst>
              <a:ext uri="{FF2B5EF4-FFF2-40B4-BE49-F238E27FC236}">
                <a16:creationId xmlns:a16="http://schemas.microsoft.com/office/drawing/2014/main" id="{2EB216B4-A9D1-4648-A201-B12C5F8FB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>
            <a:extLst>
              <a:ext uri="{FF2B5EF4-FFF2-40B4-BE49-F238E27FC236}">
                <a16:creationId xmlns:a16="http://schemas.microsoft.com/office/drawing/2014/main" id="{F356D9E8-EA85-4368-806B-A32A82AF20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3C2E80-EA12-4F8F-930E-642BD29BD3C1}" type="slidenum">
              <a:rPr lang="zh-CN" altLang="en-US" sz="1200"/>
              <a:pPr>
                <a:spcBef>
                  <a:spcPct val="0"/>
                </a:spcBef>
              </a:pPr>
              <a:t>125</a:t>
            </a:fld>
            <a:endParaRPr lang="en-US" altLang="zh-CN" sz="1200"/>
          </a:p>
        </p:txBody>
      </p:sp>
      <p:sp>
        <p:nvSpPr>
          <p:cNvPr id="264195" name="Rectangle 2">
            <a:extLst>
              <a:ext uri="{FF2B5EF4-FFF2-40B4-BE49-F238E27FC236}">
                <a16:creationId xmlns:a16="http://schemas.microsoft.com/office/drawing/2014/main" id="{D7F2F725-6B88-461D-A227-2DC69EA4A6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6" name="Rectangle 3">
            <a:extLst>
              <a:ext uri="{FF2B5EF4-FFF2-40B4-BE49-F238E27FC236}">
                <a16:creationId xmlns:a16="http://schemas.microsoft.com/office/drawing/2014/main" id="{25475503-F79A-45A8-9A9A-826A1E95E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幻灯片图像占位符 1">
            <a:extLst>
              <a:ext uri="{FF2B5EF4-FFF2-40B4-BE49-F238E27FC236}">
                <a16:creationId xmlns:a16="http://schemas.microsoft.com/office/drawing/2014/main" id="{3F38AD7C-CE51-4E89-9DFA-51689B71A9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备注占位符 2">
            <a:extLst>
              <a:ext uri="{FF2B5EF4-FFF2-40B4-BE49-F238E27FC236}">
                <a16:creationId xmlns:a16="http://schemas.microsoft.com/office/drawing/2014/main" id="{7FA82E8E-BE63-4C30-BFEC-765CCD6E6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66244" name="灯片编号占位符 3">
            <a:extLst>
              <a:ext uri="{FF2B5EF4-FFF2-40B4-BE49-F238E27FC236}">
                <a16:creationId xmlns:a16="http://schemas.microsoft.com/office/drawing/2014/main" id="{38483C8E-18C5-4FAB-8E52-858B3CB7F1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D82373B-72FC-4860-A643-C2BE131C2331}" type="slidenum">
              <a:rPr lang="zh-CN" altLang="en-US" sz="1200"/>
              <a:pPr>
                <a:spcBef>
                  <a:spcPct val="0"/>
                </a:spcBef>
              </a:pPr>
              <a:t>126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7">
            <a:extLst>
              <a:ext uri="{FF2B5EF4-FFF2-40B4-BE49-F238E27FC236}">
                <a16:creationId xmlns:a16="http://schemas.microsoft.com/office/drawing/2014/main" id="{9D089A69-EDAD-4881-A113-34C06B024A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E48F11A-16E5-4A34-BB6F-AF9FFC6F71C5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127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68291" name="Rectangle 2">
            <a:extLst>
              <a:ext uri="{FF2B5EF4-FFF2-40B4-BE49-F238E27FC236}">
                <a16:creationId xmlns:a16="http://schemas.microsoft.com/office/drawing/2014/main" id="{3E1164DE-07B8-4E7E-B9C9-16CB9FFFC0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2" name="Rectangle 3">
            <a:extLst>
              <a:ext uri="{FF2B5EF4-FFF2-40B4-BE49-F238E27FC236}">
                <a16:creationId xmlns:a16="http://schemas.microsoft.com/office/drawing/2014/main" id="{D7DA4202-F38F-4386-818E-67C4C9B25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幻灯片图像占位符 1">
            <a:extLst>
              <a:ext uri="{FF2B5EF4-FFF2-40B4-BE49-F238E27FC236}">
                <a16:creationId xmlns:a16="http://schemas.microsoft.com/office/drawing/2014/main" id="{7A572288-8502-4E9B-A741-C5DA4029FD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DA7592-2D0D-454A-A9A0-AA6621C90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70340" name="灯片编号占位符 3">
            <a:extLst>
              <a:ext uri="{FF2B5EF4-FFF2-40B4-BE49-F238E27FC236}">
                <a16:creationId xmlns:a16="http://schemas.microsoft.com/office/drawing/2014/main" id="{C4D1F983-BE0E-4E12-A03F-BC8D1C881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D56B88-6BA0-401F-B6CB-F5721E0B48B2}" type="slidenum">
              <a:rPr lang="zh-CN" altLang="en-US" sz="1200"/>
              <a:pPr>
                <a:spcBef>
                  <a:spcPct val="0"/>
                </a:spcBef>
              </a:pPr>
              <a:t>128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>
            <a:extLst>
              <a:ext uri="{FF2B5EF4-FFF2-40B4-BE49-F238E27FC236}">
                <a16:creationId xmlns:a16="http://schemas.microsoft.com/office/drawing/2014/main" id="{58B17238-120A-4EEE-B26C-B56130EF5A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1F01C1-AD07-4C4E-9056-1BFBF8990B54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129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72387" name="Rectangle 2">
            <a:extLst>
              <a:ext uri="{FF2B5EF4-FFF2-40B4-BE49-F238E27FC236}">
                <a16:creationId xmlns:a16="http://schemas.microsoft.com/office/drawing/2014/main" id="{1D7E5526-3304-4B50-951B-7358F249BE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>
            <a:extLst>
              <a:ext uri="{FF2B5EF4-FFF2-40B4-BE49-F238E27FC236}">
                <a16:creationId xmlns:a16="http://schemas.microsoft.com/office/drawing/2014/main" id="{7852FBD1-761C-4539-8BFF-AC70153FB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幻灯片图像占位符 1">
            <a:extLst>
              <a:ext uri="{FF2B5EF4-FFF2-40B4-BE49-F238E27FC236}">
                <a16:creationId xmlns:a16="http://schemas.microsoft.com/office/drawing/2014/main" id="{99BF8253-4CC7-4D68-BADF-24D2BF155C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46984FF-D284-4A5B-B41D-C07138DA8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74436" name="灯片编号占位符 3">
            <a:extLst>
              <a:ext uri="{FF2B5EF4-FFF2-40B4-BE49-F238E27FC236}">
                <a16:creationId xmlns:a16="http://schemas.microsoft.com/office/drawing/2014/main" id="{67DB41DD-8457-4804-AE58-F0310E0D4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54028C2-AB31-45E3-BCFB-91755B62B0E2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130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6F275ED7-BBE6-41D4-8AB6-67AFD98A40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D96DB2CB-BBCA-4F4D-83D1-49AD844AF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A5A63168-547D-4420-A40F-29F3154949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47889E-5EF8-47F2-9E57-B8518B3ACE6D}" type="slidenum">
              <a:rPr lang="zh-CN" altLang="en-US" sz="1200"/>
              <a:pPr>
                <a:spcBef>
                  <a:spcPct val="0"/>
                </a:spcBef>
              </a:pPr>
              <a:t>13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>
            <a:extLst>
              <a:ext uri="{FF2B5EF4-FFF2-40B4-BE49-F238E27FC236}">
                <a16:creationId xmlns:a16="http://schemas.microsoft.com/office/drawing/2014/main" id="{5548E4A7-7FFF-4E98-A4F3-B9084AE5E5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ADA5CD-3E75-456D-AFCE-7AA2EF6D5352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131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76483" name="Rectangle 2">
            <a:extLst>
              <a:ext uri="{FF2B5EF4-FFF2-40B4-BE49-F238E27FC236}">
                <a16:creationId xmlns:a16="http://schemas.microsoft.com/office/drawing/2014/main" id="{790CBE26-780B-4C4B-B2B8-58B25768B0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4" name="Rectangle 3">
            <a:extLst>
              <a:ext uri="{FF2B5EF4-FFF2-40B4-BE49-F238E27FC236}">
                <a16:creationId xmlns:a16="http://schemas.microsoft.com/office/drawing/2014/main" id="{CD00CD46-00A5-4A1B-A221-B5874AEE4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>
            <a:extLst>
              <a:ext uri="{FF2B5EF4-FFF2-40B4-BE49-F238E27FC236}">
                <a16:creationId xmlns:a16="http://schemas.microsoft.com/office/drawing/2014/main" id="{D4DE7C5B-664F-40B1-9648-7B4B74D412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48508F-77CB-48A1-8FF6-A8F3F92485D8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132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78531" name="Rectangle 2">
            <a:extLst>
              <a:ext uri="{FF2B5EF4-FFF2-40B4-BE49-F238E27FC236}">
                <a16:creationId xmlns:a16="http://schemas.microsoft.com/office/drawing/2014/main" id="{2FFA8FF4-905D-42AE-896A-29EA6B0926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>
            <a:extLst>
              <a:ext uri="{FF2B5EF4-FFF2-40B4-BE49-F238E27FC236}">
                <a16:creationId xmlns:a16="http://schemas.microsoft.com/office/drawing/2014/main" id="{8AB6D308-59C9-4179-8E52-AB314976B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>
            <a:extLst>
              <a:ext uri="{FF2B5EF4-FFF2-40B4-BE49-F238E27FC236}">
                <a16:creationId xmlns:a16="http://schemas.microsoft.com/office/drawing/2014/main" id="{072168EC-AD0C-4E2C-B436-DC8DE15A4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AADFE6-FCA9-48C0-A68D-74CF42848BF3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133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80579" name="Rectangle 2">
            <a:extLst>
              <a:ext uri="{FF2B5EF4-FFF2-40B4-BE49-F238E27FC236}">
                <a16:creationId xmlns:a16="http://schemas.microsoft.com/office/drawing/2014/main" id="{0BD34822-E2C7-47B3-BB5D-F917D4AD4F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>
            <a:extLst>
              <a:ext uri="{FF2B5EF4-FFF2-40B4-BE49-F238E27FC236}">
                <a16:creationId xmlns:a16="http://schemas.microsoft.com/office/drawing/2014/main" id="{703C2FE9-B963-4295-9847-4F01DFD5E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幻灯片图像占位符 1">
            <a:extLst>
              <a:ext uri="{FF2B5EF4-FFF2-40B4-BE49-F238E27FC236}">
                <a16:creationId xmlns:a16="http://schemas.microsoft.com/office/drawing/2014/main" id="{5042A7D2-CE11-4AD9-AF32-765D81CF69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备注占位符 2">
            <a:extLst>
              <a:ext uri="{FF2B5EF4-FFF2-40B4-BE49-F238E27FC236}">
                <a16:creationId xmlns:a16="http://schemas.microsoft.com/office/drawing/2014/main" id="{AF2DAD2F-8CB8-41A2-BAE8-4B8AD6FDC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2628" name="灯片编号占位符 3">
            <a:extLst>
              <a:ext uri="{FF2B5EF4-FFF2-40B4-BE49-F238E27FC236}">
                <a16:creationId xmlns:a16="http://schemas.microsoft.com/office/drawing/2014/main" id="{7BCD2655-2E3B-4ACC-B65B-9793D2F1B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57250" indent="-328613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23975" indent="-260350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851025" indent="-260350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381250" indent="-260350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8384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2956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7528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2100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51DD1F0-B455-4F9C-96AB-3D2039ED8A99}" type="slidenum"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134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幻灯片图像占位符 1">
            <a:extLst>
              <a:ext uri="{FF2B5EF4-FFF2-40B4-BE49-F238E27FC236}">
                <a16:creationId xmlns:a16="http://schemas.microsoft.com/office/drawing/2014/main" id="{9EDD5C65-BB7A-4EFE-9493-FFA4C63616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备注占位符 2">
            <a:extLst>
              <a:ext uri="{FF2B5EF4-FFF2-40B4-BE49-F238E27FC236}">
                <a16:creationId xmlns:a16="http://schemas.microsoft.com/office/drawing/2014/main" id="{1A78308B-3322-4C41-870A-A69DDF8AE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4676" name="灯片编号占位符 3">
            <a:extLst>
              <a:ext uri="{FF2B5EF4-FFF2-40B4-BE49-F238E27FC236}">
                <a16:creationId xmlns:a16="http://schemas.microsoft.com/office/drawing/2014/main" id="{85AD8C6F-BBB1-413D-9388-F59358E511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57250" indent="-328613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23975" indent="-260350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851025" indent="-260350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381250" indent="-260350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8384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2956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7528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2100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0FEBDE7-B6A4-44B9-923E-B807F9BEFF3B}" type="slidenum"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135</a:t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081F6F3-7A39-4331-9522-5675166FB3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278E60-48D9-4931-AAF4-EAB54AAAC129}" type="slidenum">
              <a:rPr lang="zh-CN" altLang="en-US" sz="1200"/>
              <a:pPr>
                <a:spcBef>
                  <a:spcPct val="0"/>
                </a:spcBef>
              </a:pPr>
              <a:t>14</a:t>
            </a:fld>
            <a:endParaRPr lang="en-US" altLang="zh-CN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54B4DAC-421D-427B-BC0D-FB3687D726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3FCC8E6-809F-4998-A50D-B8C83D9CE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6D0DAE9B-6AA8-4172-960E-027F5D4188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0C06250-03DA-4317-86A2-E28E3831C415}" type="slidenum">
              <a:rPr lang="zh-CN" altLang="en-US" sz="1200"/>
              <a:pPr>
                <a:spcBef>
                  <a:spcPct val="0"/>
                </a:spcBef>
              </a:pPr>
              <a:t>15</a:t>
            </a:fld>
            <a:endParaRPr lang="en-US" altLang="zh-CN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5744043-6562-4DF2-8242-77A6795CDA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6F8201BA-929D-4FFC-8C3A-A0EFF3729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7145A59-C967-470A-9577-2D471C87D8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B52B6C-DD2C-4087-B9EF-43AEB1CE1586}" type="slidenum">
              <a:rPr lang="zh-CN" altLang="en-US" sz="1200"/>
              <a:pPr>
                <a:spcBef>
                  <a:spcPct val="0"/>
                </a:spcBef>
              </a:pPr>
              <a:t>16</a:t>
            </a:fld>
            <a:endParaRPr lang="en-US" altLang="zh-CN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66559807-1C12-403E-AF7B-E8A649499A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02B62EA-89B0-46ED-8B6B-A519B302B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2B2745D-AAE0-4764-BF70-4ED8C1E86B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E11AE8-F1D3-4BB5-B9C3-76C3C874B17F}" type="slidenum">
              <a:rPr lang="zh-CN" altLang="en-US" sz="1200"/>
              <a:pPr>
                <a:spcBef>
                  <a:spcPct val="0"/>
                </a:spcBef>
              </a:pPr>
              <a:t>17</a:t>
            </a:fld>
            <a:endParaRPr lang="en-US" altLang="zh-CN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EE0C79AD-6A9F-4436-AD23-0E4F116A8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FF92359A-FB7D-4F2B-BD62-41B2737F4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F33FB6AD-8E0C-47C6-B390-26185C3228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66E26E0-1F62-4731-8F88-63068C9CF3C2}" type="slidenum">
              <a:rPr lang="zh-CN" altLang="en-US" sz="1200"/>
              <a:pPr>
                <a:spcBef>
                  <a:spcPct val="0"/>
                </a:spcBef>
              </a:pPr>
              <a:t>18</a:t>
            </a:fld>
            <a:endParaRPr lang="en-US" altLang="zh-CN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ECF3102-13DC-4BE9-B887-DFC6A78559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EEBDB7F-D018-4168-A673-C6808C651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E7C4A52-A154-48A9-9550-DD8AFFCCFB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B9E7BA-7FDC-4383-A1BE-E75064C90A7C}" type="slidenum">
              <a:rPr lang="zh-CN" altLang="en-US" sz="1200"/>
              <a:pPr>
                <a:spcBef>
                  <a:spcPct val="0"/>
                </a:spcBef>
              </a:pPr>
              <a:t>19</a:t>
            </a:fld>
            <a:endParaRPr lang="en-US" altLang="zh-CN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CB8DC68-3B45-4B81-9F4E-3C4B635DFD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0FED689-337A-4C98-8548-097675B1A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D84AD6CA-C48C-4C44-A83F-8FBBB39C0B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3E817611-E0A9-4EF3-9DF5-268CA7DE3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B805AC56-DCD4-497B-B81A-A6E913B06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98513" indent="-30638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30313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22438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1297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701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73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45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417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4665BE2-CB49-4915-8F81-AEBE6E8CE2A9}" type="slidenum"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  <a:cs typeface="楷体_GB2312" charset="0"/>
              </a:rPr>
              <a:pPr/>
              <a:t>2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  <a:cs typeface="楷体_GB2312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321B43A5-A9E1-43DC-9530-30CA71DE4E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62E7AF-99F2-40B2-BECE-5C4C57C5FA3E}" type="slidenum">
              <a:rPr lang="zh-CN" altLang="en-US" sz="1200"/>
              <a:pPr>
                <a:spcBef>
                  <a:spcPct val="0"/>
                </a:spcBef>
              </a:pPr>
              <a:t>20</a:t>
            </a:fld>
            <a:endParaRPr lang="en-US" altLang="zh-CN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734A3552-D36B-4767-9511-37F355789B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27566E1-631F-44F0-AF5E-876CF8A12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D8DBBAF-1200-4647-B2B2-8EF1A3262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A77893-649D-4B0F-BF07-5255FF78AB2B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E89B20C-3B8E-4A66-9190-94A7BFA189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954F1B5-EF1C-4954-94CB-DA3066DA7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0D37DDE7-D61D-42DF-BA31-BC267D4DA3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D1B202-74E5-4163-ADA4-8BC3A8057867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EE04119-7C24-4B78-9268-E13D6D23DF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AAEBB0C-2A6C-4A16-8928-6BBC5C4EB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A9EE679-0546-48ED-9F65-D23FD5C64C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D5BCE1A-DCB4-4C75-98FA-345365FDFDE0}" type="slidenum">
              <a:rPr lang="zh-CN" altLang="en-US" sz="1200"/>
              <a:pPr>
                <a:spcBef>
                  <a:spcPct val="0"/>
                </a:spcBef>
              </a:pPr>
              <a:t>23</a:t>
            </a:fld>
            <a:endParaRPr lang="en-US" altLang="zh-CN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32A8196-B3BF-4E7C-A459-620C39E74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77A2F79-AC24-4C61-887E-6A6B5E369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A37AC28C-F34E-4686-AA93-AEFBA4326F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021F60C-97CA-4BE2-A9FD-5DF93ECA4930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00F0B890-09B2-4052-A47D-CB9B7DA058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8B31F89-7916-4249-BC1C-A10C49F6D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E15387E6-D534-4354-BC6C-542FD9AC9A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F24C8C-EB83-4049-AEB7-5089BD3A0AFA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04F3D41A-CBA0-4E7E-B145-D353D7E5A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08DC1F8-1A76-4AC8-A6B8-20BB60EF8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46C87A35-CA55-43DE-BFEE-CB9BAB6BD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7B181A-547D-4079-BF47-B9910B08A334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4215BC05-80A7-41AB-8D06-5A1E726EBC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7327E8D5-3C42-45FF-AD0D-1AD7ABA38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F154BF46-A9AB-4126-9CB9-53E73EB877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10CE1D-8758-489C-8FED-7CDA100D7754}" type="slidenum">
              <a:rPr lang="zh-CN" altLang="en-US" sz="1200"/>
              <a:pPr>
                <a:spcBef>
                  <a:spcPct val="0"/>
                </a:spcBef>
              </a:pPr>
              <a:t>27</a:t>
            </a:fld>
            <a:endParaRPr lang="en-US" altLang="zh-CN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835B2E48-C155-4345-8296-3AD38D0BD3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AB9A73EE-6169-490B-AE8B-6FF96F49B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8A19C36F-39B1-4854-A131-C622E04E91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F70EFBE-BC60-4C40-9650-7B5A837C5B22}" type="slidenum">
              <a:rPr lang="zh-CN" altLang="en-US" sz="1200"/>
              <a:pPr>
                <a:spcBef>
                  <a:spcPct val="0"/>
                </a:spcBef>
              </a:pPr>
              <a:t>28</a:t>
            </a:fld>
            <a:endParaRPr lang="en-US" altLang="zh-CN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30CA53D2-7192-4BC8-8F09-E477E47935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E97E3D8E-C663-4B60-8AF1-DA2092486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E95FE747-204F-4E47-AE22-E0EA7D766C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9FC448-EC65-4565-851C-641F949C2835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089E81A-548D-480C-9F55-65DB6059DC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DDED4C25-4A27-4355-B68F-8014784D3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4563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AED7B784-04CA-4A3E-8486-AA01D4504F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C565FA-147F-4CA6-90BA-7A164393EB8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469776B-4D73-440F-B453-B7E9CD532A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C756CA3-8D01-45E6-85B7-054581FCF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7839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883B85C8-62D0-4F2D-A9BE-C8496DA03D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A5D0F3-1C79-4003-863D-CA45027760CA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6236843F-4343-43B6-816F-04C4CC876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C7CC3D1B-3ACD-4E67-900E-0DE5FCAEE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defTabSz="944563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26122BAD-6668-47E4-827A-653369C6CD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DDFFD6-A316-4E96-A6A6-BDFAF33D5736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8AF11D5C-0055-4905-808A-5109A16D85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F29847F-3A59-4558-BC91-B5179716CB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F7D961C8-4799-4A92-B9F0-6D95A76D8F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E660B746-CB23-417C-8CA2-C32C063A8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4563" eaLnBrk="1" hangingPunct="1"/>
            <a:endParaRPr lang="zh-CN" altLang="en-US" dirty="0"/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B98ACBB0-2A09-4B5C-897F-7F43518C4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15D051-1B80-4053-B1D6-A5D91886A644}" type="slidenum">
              <a:rPr lang="zh-CN" altLang="en-US" sz="1200"/>
              <a:pPr>
                <a:spcBef>
                  <a:spcPct val="0"/>
                </a:spcBef>
              </a:pPr>
              <a:t>32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>
            <a:extLst>
              <a:ext uri="{FF2B5EF4-FFF2-40B4-BE49-F238E27FC236}">
                <a16:creationId xmlns:a16="http://schemas.microsoft.com/office/drawing/2014/main" id="{B30931D3-1A35-4083-B34E-64D6D97E69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>
            <a:extLst>
              <a:ext uri="{FF2B5EF4-FFF2-40B4-BE49-F238E27FC236}">
                <a16:creationId xmlns:a16="http://schemas.microsoft.com/office/drawing/2014/main" id="{114E40D7-A8BD-4C4A-9CEE-E79DC436F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221B6ED7-0B6F-4502-A254-DA00A1A8C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F44CBD-E084-46E1-9464-ED7940E02371}" type="slidenum">
              <a:rPr lang="zh-CN" altLang="en-US" sz="1200"/>
              <a:pPr>
                <a:spcBef>
                  <a:spcPct val="0"/>
                </a:spcBef>
              </a:pPr>
              <a:t>33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A4D4285B-6DD9-4E02-914A-EA6D2EF84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1EFCB2-64E7-4EC1-A5BE-CA78BC5B0BD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AE1B86B-13BF-47C1-854C-D9F740A47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889D261E-E733-4DA1-912E-89EA7324B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4563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D0866148-12F9-49D4-B83D-355BD93AB9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2A559D5F-3D21-4EFA-A5BF-78B1D5893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8EB40A-7A6E-4937-8C96-654A4EDEE4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4AE855-D9B4-4DF2-A32A-CB529394DEFA}" type="slidenum">
              <a:rPr lang="zh-CN" altLang="en-US" sz="1200"/>
              <a:pPr>
                <a:spcBef>
                  <a:spcPct val="0"/>
                </a:spcBef>
              </a:pPr>
              <a:t>35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:a16="http://schemas.microsoft.com/office/drawing/2014/main" id="{C7D28FB8-2E77-44EB-83E7-0D0E6F3CF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>
            <a:extLst>
              <a:ext uri="{FF2B5EF4-FFF2-40B4-BE49-F238E27FC236}">
                <a16:creationId xmlns:a16="http://schemas.microsoft.com/office/drawing/2014/main" id="{B98D4D7A-28A8-459C-B628-24652E324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D1E894B9-74D3-4BA8-B94E-E6291F95B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17B6D0-8B54-4BA6-A0A1-936656873255}" type="slidenum">
              <a:rPr lang="zh-CN" altLang="en-US" sz="1200"/>
              <a:pPr>
                <a:spcBef>
                  <a:spcPct val="0"/>
                </a:spcBef>
              </a:pPr>
              <a:t>36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A2A36C5A-B48C-415F-9B5B-B3B11C4F2B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3CF1CA-D68A-474E-B53A-9C9654519DFD}" type="slidenum">
              <a:rPr lang="zh-CN" altLang="en-US" sz="1200"/>
              <a:pPr>
                <a:spcBef>
                  <a:spcPct val="0"/>
                </a:spcBef>
              </a:pPr>
              <a:t>37</a:t>
            </a:fld>
            <a:endParaRPr lang="en-US" altLang="zh-CN" sz="12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4626876-0088-41A2-A3FB-1F90203134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566A5077-88CA-4C36-B27C-F90A0D52C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32A3A03-A153-4750-8C98-D369710AF7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D54BDA-68F0-4A61-B611-7805EE76DD63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B90EA0B-606E-4E11-8D60-C645C19863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1F3E36CA-8FFE-4049-8EED-E939E0DDA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F9F1E9DE-D4D5-4041-A7D5-5046DB8D9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4EB17A-F6DB-421E-B35E-421389EE2FD7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BF84FBB1-CE86-4BBB-AD68-D21567DC78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722B334B-2FA6-4F9F-BBE5-C8081648A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AED7B784-04CA-4A3E-8486-AA01D4504F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C565FA-147F-4CA6-90BA-7A164393EB8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469776B-4D73-440F-B453-B7E9CD532A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C756CA3-8D01-45E6-85B7-054581FCF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14957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3F7C87EE-6177-430B-A57B-94496231CF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id="{D66E6209-E421-49FC-B054-E14B45DD7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959388A0-88F2-460D-928A-54C94ACDE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4D3B0F3-6F97-407F-AFD2-84FCD8BB56F6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40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>
            <a:extLst>
              <a:ext uri="{FF2B5EF4-FFF2-40B4-BE49-F238E27FC236}">
                <a16:creationId xmlns:a16="http://schemas.microsoft.com/office/drawing/2014/main" id="{68A344C7-48A0-433C-A6EF-4898399A62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>
            <a:extLst>
              <a:ext uri="{FF2B5EF4-FFF2-40B4-BE49-F238E27FC236}">
                <a16:creationId xmlns:a16="http://schemas.microsoft.com/office/drawing/2014/main" id="{4BE6B71E-BBCA-4261-A7C8-EC61A986B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4563" eaLnBrk="1" hangingPunct="1"/>
            <a:endParaRPr lang="zh-CN" altLang="en-US" dirty="0"/>
          </a:p>
        </p:txBody>
      </p:sp>
      <p:sp>
        <p:nvSpPr>
          <p:cNvPr id="101380" name="灯片编号占位符 3">
            <a:extLst>
              <a:ext uri="{FF2B5EF4-FFF2-40B4-BE49-F238E27FC236}">
                <a16:creationId xmlns:a16="http://schemas.microsoft.com/office/drawing/2014/main" id="{69EE1FC4-BE50-4C79-9EF1-D968482E0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513849F-DD68-401D-92DF-021E9006EBB4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41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>
            <a:extLst>
              <a:ext uri="{FF2B5EF4-FFF2-40B4-BE49-F238E27FC236}">
                <a16:creationId xmlns:a16="http://schemas.microsoft.com/office/drawing/2014/main" id="{DE464DDE-F764-430B-912A-07A9A19939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>
            <a:extLst>
              <a:ext uri="{FF2B5EF4-FFF2-40B4-BE49-F238E27FC236}">
                <a16:creationId xmlns:a16="http://schemas.microsoft.com/office/drawing/2014/main" id="{752A4043-8AAE-483A-9FE4-D1E4E95BC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>
            <a:extLst>
              <a:ext uri="{FF2B5EF4-FFF2-40B4-BE49-F238E27FC236}">
                <a16:creationId xmlns:a16="http://schemas.microsoft.com/office/drawing/2014/main" id="{3DA46E5A-3A8B-470D-9D93-C0E9D76927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E21F90-59BC-4FCB-91E8-5E229167E8ED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>
            <a:extLst>
              <a:ext uri="{FF2B5EF4-FFF2-40B4-BE49-F238E27FC236}">
                <a16:creationId xmlns:a16="http://schemas.microsoft.com/office/drawing/2014/main" id="{08D90DC1-1537-4505-8E38-DA01D32037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>
            <a:extLst>
              <a:ext uri="{FF2B5EF4-FFF2-40B4-BE49-F238E27FC236}">
                <a16:creationId xmlns:a16="http://schemas.microsoft.com/office/drawing/2014/main" id="{63291FB5-4783-4A5B-86C2-5BDC5F1F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76" name="灯片编号占位符 3">
            <a:extLst>
              <a:ext uri="{FF2B5EF4-FFF2-40B4-BE49-F238E27FC236}">
                <a16:creationId xmlns:a16="http://schemas.microsoft.com/office/drawing/2014/main" id="{C50B1DF8-CEA0-4F47-8938-9FD4EA378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F51DD2-F13D-469C-A5BF-80464405AC42}" type="slidenum">
              <a:rPr lang="zh-CN" altLang="en-US" sz="1200"/>
              <a:pPr>
                <a:spcBef>
                  <a:spcPct val="0"/>
                </a:spcBef>
              </a:pPr>
              <a:t>43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3F8CD983-133B-4498-A597-8FF609F07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B39BE9-9A23-4F99-90FF-E912B7117A3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C3C2A6D2-8DF6-446F-9092-98C9DEFFC9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C03C63C2-DBBC-4A3C-BFB1-D6C33D280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>
            <a:extLst>
              <a:ext uri="{FF2B5EF4-FFF2-40B4-BE49-F238E27FC236}">
                <a16:creationId xmlns:a16="http://schemas.microsoft.com/office/drawing/2014/main" id="{B908D73C-BB51-4132-89B1-076E6C9C53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>
            <a:extLst>
              <a:ext uri="{FF2B5EF4-FFF2-40B4-BE49-F238E27FC236}">
                <a16:creationId xmlns:a16="http://schemas.microsoft.com/office/drawing/2014/main" id="{A7115245-FEF5-45F6-BB7E-CFAC9CCE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5716" name="灯片编号占位符 3">
            <a:extLst>
              <a:ext uri="{FF2B5EF4-FFF2-40B4-BE49-F238E27FC236}">
                <a16:creationId xmlns:a16="http://schemas.microsoft.com/office/drawing/2014/main" id="{870866B8-20D1-422A-B210-C5BFB667A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FD4701-FB35-4FD4-9C0B-15B41359EB5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92DE04AD-79EB-4B77-965C-9ABB6893D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4EDF2C-D6F8-4C2F-A21B-86A4EFB92DE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7F5A4EF1-4701-4985-A9D9-B2B5162430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8697C9BA-148B-4E84-89AE-D24A38F5F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4563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529FA177-1EE7-4051-8D41-BBC94A1BFF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234ACD-0847-446C-A315-A9DFD484B15C}" type="slidenum">
              <a:rPr lang="zh-CN" altLang="en-US" sz="1200"/>
              <a:pPr>
                <a:spcBef>
                  <a:spcPct val="0"/>
                </a:spcBef>
              </a:pPr>
              <a:t>47</a:t>
            </a:fld>
            <a:endParaRPr lang="en-US" altLang="zh-CN" sz="12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DF2BD76A-5434-4076-B55A-1D5B9B705F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90893D02-E657-4E28-9573-71C1ED527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C06A90-9190-419D-B7B9-079B20E047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0735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75A913EB-6B81-4BEB-8B6E-2AEF178960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046C078-DFAA-412F-8D81-77C737168CA7}" type="slidenum">
              <a:rPr lang="zh-CN" altLang="en-US" sz="1200"/>
              <a:pPr>
                <a:spcBef>
                  <a:spcPct val="0"/>
                </a:spcBef>
              </a:pPr>
              <a:t>49</a:t>
            </a:fld>
            <a:endParaRPr lang="en-US" altLang="zh-CN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BBDFCF09-0471-452D-8CBB-2A6B5A3996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E82C0266-3BCD-41C1-9E9A-46F4BAEB7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4563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03993A3-AEDB-49E4-A651-2BD12B11E4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B6809B-7606-488A-AD1E-86626351F08C}" type="slidenum">
              <a:rPr lang="zh-CN" altLang="en-US" sz="1200"/>
              <a:pPr>
                <a:spcBef>
                  <a:spcPct val="0"/>
                </a:spcBef>
              </a:pPr>
              <a:t>5</a:t>
            </a:fld>
            <a:endParaRPr lang="en-US" altLang="zh-CN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0C8EC96-E9F8-4E71-8D1F-645107E0C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617F931-4AFF-4B85-904D-508E734BC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>
            <a:extLst>
              <a:ext uri="{FF2B5EF4-FFF2-40B4-BE49-F238E27FC236}">
                <a16:creationId xmlns:a16="http://schemas.microsoft.com/office/drawing/2014/main" id="{B908D73C-BB51-4132-89B1-076E6C9C53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>
            <a:extLst>
              <a:ext uri="{FF2B5EF4-FFF2-40B4-BE49-F238E27FC236}">
                <a16:creationId xmlns:a16="http://schemas.microsoft.com/office/drawing/2014/main" id="{A7115245-FEF5-45F6-BB7E-CFAC9CCE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5716" name="灯片编号占位符 3">
            <a:extLst>
              <a:ext uri="{FF2B5EF4-FFF2-40B4-BE49-F238E27FC236}">
                <a16:creationId xmlns:a16="http://schemas.microsoft.com/office/drawing/2014/main" id="{870866B8-20D1-422A-B210-C5BFB667A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FD4701-FB35-4FD4-9C0B-15B41359EB51}" type="slidenum">
              <a:rPr lang="zh-CN" altLang="en-US" sz="1200"/>
              <a:pPr>
                <a:spcBef>
                  <a:spcPct val="0"/>
                </a:spcBef>
              </a:pPr>
              <a:t>50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C99E8DB7-0E03-4D5F-9D22-5E39BCE8CF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0B9CAE-2930-405A-8121-D2C601416AF3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A847FA93-18B0-4477-BA7D-0DB293F09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CC1863E0-EB9D-4130-BE5C-48917A78C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5ACF494D-E3AD-4751-8958-125E8B1A48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17A459-53F4-42B5-B4AA-CB43E26EFCE4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C6718E0E-C238-46B4-B1EC-AA2086BC9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76AB668F-B8CD-4BA7-B243-7E37E019F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>
            <a:extLst>
              <a:ext uri="{FF2B5EF4-FFF2-40B4-BE49-F238E27FC236}">
                <a16:creationId xmlns:a16="http://schemas.microsoft.com/office/drawing/2014/main" id="{19340E80-F819-43F2-AEFB-4014E105A3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备注占位符 2">
            <a:extLst>
              <a:ext uri="{FF2B5EF4-FFF2-40B4-BE49-F238E27FC236}">
                <a16:creationId xmlns:a16="http://schemas.microsoft.com/office/drawing/2014/main" id="{7BCC4ECC-87B6-4884-986D-AA1A7FC13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0" name="灯片编号占位符 3">
            <a:extLst>
              <a:ext uri="{FF2B5EF4-FFF2-40B4-BE49-F238E27FC236}">
                <a16:creationId xmlns:a16="http://schemas.microsoft.com/office/drawing/2014/main" id="{850D8287-04DF-4634-9A0D-1997120DD6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F3ABB4-0398-4787-B696-31CBB8B19BA1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53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>
            <a:extLst>
              <a:ext uri="{FF2B5EF4-FFF2-40B4-BE49-F238E27FC236}">
                <a16:creationId xmlns:a16="http://schemas.microsoft.com/office/drawing/2014/main" id="{204B42A5-774D-4F81-BDF1-CCDC3BAB9D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备注占位符 2">
            <a:extLst>
              <a:ext uri="{FF2B5EF4-FFF2-40B4-BE49-F238E27FC236}">
                <a16:creationId xmlns:a16="http://schemas.microsoft.com/office/drawing/2014/main" id="{07322314-61BA-4C2C-98AE-346D7BEC1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4563" eaLnBrk="1" hangingPunct="1"/>
            <a:endParaRPr lang="zh-CN" altLang="en-US" dirty="0"/>
          </a:p>
        </p:txBody>
      </p:sp>
      <p:sp>
        <p:nvSpPr>
          <p:cNvPr id="123908" name="灯片编号占位符 3">
            <a:extLst>
              <a:ext uri="{FF2B5EF4-FFF2-40B4-BE49-F238E27FC236}">
                <a16:creationId xmlns:a16="http://schemas.microsoft.com/office/drawing/2014/main" id="{FC682C0F-159A-48B3-8071-915D8C21B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8E08C5F-81DE-49F0-8C60-FEFF41589990}" type="slidenum">
              <a:rPr lang="zh-CN" altLang="en-US" sz="1200"/>
              <a:pPr>
                <a:spcBef>
                  <a:spcPct val="0"/>
                </a:spcBef>
              </a:pPr>
              <a:t>54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>
            <a:extLst>
              <a:ext uri="{FF2B5EF4-FFF2-40B4-BE49-F238E27FC236}">
                <a16:creationId xmlns:a16="http://schemas.microsoft.com/office/drawing/2014/main" id="{204B42A5-774D-4F81-BDF1-CCDC3BAB9D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备注占位符 2">
            <a:extLst>
              <a:ext uri="{FF2B5EF4-FFF2-40B4-BE49-F238E27FC236}">
                <a16:creationId xmlns:a16="http://schemas.microsoft.com/office/drawing/2014/main" id="{07322314-61BA-4C2C-98AE-346D7BEC1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4563" eaLnBrk="1" hangingPunct="1"/>
            <a:endParaRPr lang="en-US" altLang="zh-CN" dirty="0"/>
          </a:p>
        </p:txBody>
      </p:sp>
      <p:sp>
        <p:nvSpPr>
          <p:cNvPr id="123908" name="灯片编号占位符 3">
            <a:extLst>
              <a:ext uri="{FF2B5EF4-FFF2-40B4-BE49-F238E27FC236}">
                <a16:creationId xmlns:a16="http://schemas.microsoft.com/office/drawing/2014/main" id="{FC682C0F-159A-48B3-8071-915D8C21B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E08C5F-81DE-49F0-8C60-FEFF4158999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991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>
            <a:extLst>
              <a:ext uri="{FF2B5EF4-FFF2-40B4-BE49-F238E27FC236}">
                <a16:creationId xmlns:a16="http://schemas.microsoft.com/office/drawing/2014/main" id="{204B42A5-774D-4F81-BDF1-CCDC3BAB9D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备注占位符 2">
            <a:extLst>
              <a:ext uri="{FF2B5EF4-FFF2-40B4-BE49-F238E27FC236}">
                <a16:creationId xmlns:a16="http://schemas.microsoft.com/office/drawing/2014/main" id="{07322314-61BA-4C2C-98AE-346D7BEC1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4563" eaLnBrk="1" hangingPunct="1"/>
            <a:endParaRPr lang="zh-CN" altLang="en-US" sz="2500" b="1" dirty="0">
              <a:latin typeface="楷体_GB2312" charset="0"/>
              <a:ea typeface="宋体" panose="02010600030101010101" pitchFamily="2" charset="-122"/>
              <a:cs typeface="楷体_GB2312" charset="0"/>
            </a:endParaRPr>
          </a:p>
        </p:txBody>
      </p:sp>
      <p:sp>
        <p:nvSpPr>
          <p:cNvPr id="123908" name="灯片编号占位符 3">
            <a:extLst>
              <a:ext uri="{FF2B5EF4-FFF2-40B4-BE49-F238E27FC236}">
                <a16:creationId xmlns:a16="http://schemas.microsoft.com/office/drawing/2014/main" id="{FC682C0F-159A-48B3-8071-915D8C21B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E08C5F-81DE-49F0-8C60-FEFF4158999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0905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1C1ABC8D-CE46-421D-8626-E57DD3927B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6FBB51-17C9-4E7F-95F5-C95FED534267}" type="slidenum">
              <a:rPr lang="zh-CN" altLang="en-US" sz="1200"/>
              <a:pPr>
                <a:spcBef>
                  <a:spcPct val="0"/>
                </a:spcBef>
              </a:pPr>
              <a:t>57</a:t>
            </a:fld>
            <a:endParaRPr lang="en-US" altLang="zh-CN" sz="12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3FDFC9E2-5707-439F-84C4-303BD0279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B1299C8D-036A-44AF-9324-9572AE3DD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A489112A-F10C-4D5C-B0C3-C97303053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C4D01C-F89B-4127-BDEA-7FB3F93755C9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02897FDB-B5E1-48D4-9466-B3C0FC477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83CC72FF-272E-491E-85BE-DD42E3CB5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62A3E427-3A0E-4346-AC84-96A5DF511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BCAB7F-0D69-4FC9-B6D5-802CD1AC2968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CE50187C-7216-4111-BD99-064BB184AF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D903B3D4-70EC-4BB8-A55A-1B42F1713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E9C7B3D-F4E2-4E58-BE9A-FB58708DA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7720C2-9A33-416D-8343-438C9991626A}" type="slidenum">
              <a:rPr lang="zh-CN" altLang="en-US" sz="1200"/>
              <a:pPr>
                <a:spcBef>
                  <a:spcPct val="0"/>
                </a:spcBef>
              </a:pPr>
              <a:t>6</a:t>
            </a:fld>
            <a:endParaRPr lang="en-US" altLang="zh-CN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865589D-1CBF-45A1-81D3-50D0351486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1249B72C-296D-4174-AA8D-D2D4C09BFE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62A3E427-3A0E-4346-AC84-96A5DF511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BCAB7F-0D69-4FC9-B6D5-802CD1AC296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CE50187C-7216-4111-BD99-064BB184AF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D903B3D4-70EC-4BB8-A55A-1B42F1713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047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B84AC504-8D1A-4BEA-9419-EE64D1DF0C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1F2D18-AF40-4F3E-92CA-1590944AB803}" type="slidenum">
              <a:rPr lang="zh-CN" altLang="en-US" sz="1200"/>
              <a:pPr>
                <a:spcBef>
                  <a:spcPct val="0"/>
                </a:spcBef>
              </a:pPr>
              <a:t>61</a:t>
            </a:fld>
            <a:endParaRPr lang="en-US" altLang="zh-CN" sz="1200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D25DEC5D-592C-4307-B7F4-A07B2C403C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67489F5B-F319-489A-8052-6F05B34C7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3707A836-5769-421E-AEDA-97E4383CD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E75E4B-EAB8-489D-B19D-29E70781AE66}" type="slidenum">
              <a:rPr lang="zh-CN" altLang="en-US" sz="1200"/>
              <a:pPr>
                <a:spcBef>
                  <a:spcPct val="0"/>
                </a:spcBef>
              </a:pPr>
              <a:t>62</a:t>
            </a:fld>
            <a:endParaRPr lang="en-US" altLang="zh-CN" sz="120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7CD596A1-1137-48F5-BFF5-502051ED77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09EE06F3-AB34-40FC-8E25-769A0B677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7CEA350D-CFBF-4D46-A00F-B8D4A9B781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E846D4-0E8F-4952-8AA7-4D7A22B9B5F2}" type="slidenum">
              <a:rPr lang="zh-CN" altLang="en-US" sz="1200"/>
              <a:pPr>
                <a:spcBef>
                  <a:spcPct val="0"/>
                </a:spcBef>
              </a:pPr>
              <a:t>63</a:t>
            </a:fld>
            <a:endParaRPr lang="en-US" altLang="zh-CN" sz="1200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578D48C4-E9EF-4FD8-B1D3-57A133577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EFAC6A44-2EE7-4AD0-A176-6F9EC6614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A8F67B5B-DFE6-42DA-9218-ACD293B990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9146FB3-C293-4F86-92D1-6BD5F7E331FC}" type="slidenum">
              <a:rPr lang="zh-CN" altLang="en-US" sz="1200"/>
              <a:pPr>
                <a:spcBef>
                  <a:spcPct val="0"/>
                </a:spcBef>
              </a:pPr>
              <a:t>64</a:t>
            </a:fld>
            <a:endParaRPr lang="en-US" altLang="zh-CN" sz="1200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BB9B42E2-0B7A-4423-A1D3-721B0177ED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BAE65881-E963-405D-9B47-0D41EB823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582983A6-273E-4B77-BFB6-7112E1ABD8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ADFF38-4633-4CEC-B284-B7EA226FE6B4}" type="slidenum">
              <a:rPr lang="zh-CN" altLang="en-US" sz="1200"/>
              <a:pPr>
                <a:spcBef>
                  <a:spcPct val="0"/>
                </a:spcBef>
              </a:pPr>
              <a:t>65</a:t>
            </a:fld>
            <a:endParaRPr lang="en-US" altLang="zh-CN" sz="1200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F87F0D7D-48BA-40E0-A5BA-DB28AAF13A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B5147C8F-813F-4526-9F19-39CA46D6A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3AB11AE4-37D2-45FD-9119-2909580C32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2A1784-A7A2-43A6-A8B7-3A7C3D0E0BF4}" type="slidenum">
              <a:rPr lang="zh-CN" altLang="en-US" sz="1200"/>
              <a:pPr>
                <a:spcBef>
                  <a:spcPct val="0"/>
                </a:spcBef>
              </a:pPr>
              <a:t>66</a:t>
            </a:fld>
            <a:endParaRPr lang="en-US" altLang="zh-CN" sz="1200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A3E6AF9B-2F49-4037-BCEC-7332D829F4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BFF0D6AA-3966-4D8E-9D4A-56300C349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6698AEE2-6B0F-4357-B07E-FF89160371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3407674-9864-4C6D-A163-FB9EEF802204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27BF91B5-1A32-489B-B72C-2B628CACED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CC58BD78-99A2-4A36-9BCF-41902A51D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8C95831C-551D-4220-B538-C3BD45BCC4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72358D-A1D0-4668-9ADE-A8B231C6189D}" type="slidenum">
              <a:rPr lang="zh-CN" altLang="en-US" sz="1200"/>
              <a:pPr>
                <a:spcBef>
                  <a:spcPct val="0"/>
                </a:spcBef>
              </a:pPr>
              <a:t>68</a:t>
            </a:fld>
            <a:endParaRPr lang="en-US" altLang="zh-CN" sz="1200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57B9B509-21EA-4F51-B46D-91AEDD05FC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D7CE53B0-5AC8-43FF-A32A-5582D1072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>
            <a:extLst>
              <a:ext uri="{FF2B5EF4-FFF2-40B4-BE49-F238E27FC236}">
                <a16:creationId xmlns:a16="http://schemas.microsoft.com/office/drawing/2014/main" id="{ECFEBB17-67F0-4C7F-8960-EDB68787C3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备注占位符 2">
            <a:extLst>
              <a:ext uri="{FF2B5EF4-FFF2-40B4-BE49-F238E27FC236}">
                <a16:creationId xmlns:a16="http://schemas.microsoft.com/office/drawing/2014/main" id="{9C637E7F-779F-42EA-A874-4202A362C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484" name="灯片编号占位符 3">
            <a:extLst>
              <a:ext uri="{FF2B5EF4-FFF2-40B4-BE49-F238E27FC236}">
                <a16:creationId xmlns:a16="http://schemas.microsoft.com/office/drawing/2014/main" id="{EE30F962-397F-4011-A301-D92F3C81D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DB2D2A-3FD8-4497-9F1A-D36D728390F3}" type="slidenum">
              <a:rPr lang="zh-CN" altLang="en-US" sz="1200"/>
              <a:pPr>
                <a:spcBef>
                  <a:spcPct val="0"/>
                </a:spcBef>
              </a:pPr>
              <a:t>69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392FA305-04B7-4B87-8BD7-900E3A747E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8FD84600-7FA2-432D-BA9B-D0C399B59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FBDA9C2C-7E6C-4032-B2E6-11EE938E3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838AD40-DB79-4E46-B8C5-CD47CE20F708}" type="slidenum">
              <a:rPr lang="zh-CN" altLang="en-US" sz="1200"/>
              <a:pPr>
                <a:spcBef>
                  <a:spcPct val="0"/>
                </a:spcBef>
              </a:pPr>
              <a:t>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FB0D5A3D-B960-4DFF-AF43-91CBB05B1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B87D51-791D-46B9-9A0F-D6E780F28D30}" type="slidenum">
              <a:rPr lang="zh-CN" altLang="en-US" sz="1200"/>
              <a:pPr>
                <a:spcBef>
                  <a:spcPct val="0"/>
                </a:spcBef>
              </a:pPr>
              <a:t>70</a:t>
            </a:fld>
            <a:endParaRPr lang="en-US" altLang="zh-CN" sz="1200"/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87C30F00-C230-420A-B3F5-A51492A896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0AB63640-C374-4A5E-B4E2-FAC1416CC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>
            <a:extLst>
              <a:ext uri="{FF2B5EF4-FFF2-40B4-BE49-F238E27FC236}">
                <a16:creationId xmlns:a16="http://schemas.microsoft.com/office/drawing/2014/main" id="{82838FD6-F27B-49CD-BFA1-2EE9FDCA32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>
            <a:extLst>
              <a:ext uri="{FF2B5EF4-FFF2-40B4-BE49-F238E27FC236}">
                <a16:creationId xmlns:a16="http://schemas.microsoft.com/office/drawing/2014/main" id="{437B5868-672E-4E3E-92CE-85B19A7DB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0" name="灯片编号占位符 3">
            <a:extLst>
              <a:ext uri="{FF2B5EF4-FFF2-40B4-BE49-F238E27FC236}">
                <a16:creationId xmlns:a16="http://schemas.microsoft.com/office/drawing/2014/main" id="{CCEC3173-AD78-4927-88BE-230CE3220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0AEF00-E48A-4D93-A077-223EFB5B0B1B}" type="slidenum">
              <a:rPr lang="zh-CN" altLang="en-US" sz="1200"/>
              <a:pPr>
                <a:spcBef>
                  <a:spcPct val="0"/>
                </a:spcBef>
              </a:pPr>
              <a:t>71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>
            <a:extLst>
              <a:ext uri="{FF2B5EF4-FFF2-40B4-BE49-F238E27FC236}">
                <a16:creationId xmlns:a16="http://schemas.microsoft.com/office/drawing/2014/main" id="{219B3137-E1D0-40C2-A4A3-89622443FC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备注占位符 2">
            <a:extLst>
              <a:ext uri="{FF2B5EF4-FFF2-40B4-BE49-F238E27FC236}">
                <a16:creationId xmlns:a16="http://schemas.microsoft.com/office/drawing/2014/main" id="{0B5E5EBF-F338-442B-A637-DEA377976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54628" name="灯片编号占位符 3">
            <a:extLst>
              <a:ext uri="{FF2B5EF4-FFF2-40B4-BE49-F238E27FC236}">
                <a16:creationId xmlns:a16="http://schemas.microsoft.com/office/drawing/2014/main" id="{B5CF6AF0-49AB-425D-8976-6F50FD0521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6E160B-AB22-4382-998A-C49CD8B5A57F}" type="slidenum">
              <a:rPr lang="zh-CN" altLang="en-US" sz="1200"/>
              <a:pPr>
                <a:spcBef>
                  <a:spcPct val="0"/>
                </a:spcBef>
              </a:pPr>
              <a:t>72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>
            <a:extLst>
              <a:ext uri="{FF2B5EF4-FFF2-40B4-BE49-F238E27FC236}">
                <a16:creationId xmlns:a16="http://schemas.microsoft.com/office/drawing/2014/main" id="{E9F1AA7F-0C70-474E-A123-A78E7DFFEC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备注占位符 2">
            <a:extLst>
              <a:ext uri="{FF2B5EF4-FFF2-40B4-BE49-F238E27FC236}">
                <a16:creationId xmlns:a16="http://schemas.microsoft.com/office/drawing/2014/main" id="{B71C4E21-DAAA-4D32-8DAC-7489EE389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676" name="灯片编号占位符 3">
            <a:extLst>
              <a:ext uri="{FF2B5EF4-FFF2-40B4-BE49-F238E27FC236}">
                <a16:creationId xmlns:a16="http://schemas.microsoft.com/office/drawing/2014/main" id="{C4142C47-3C08-4335-ABE1-B9FF713D1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F5B538-65AA-4A73-BD0A-ED1F3695AF1D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73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3105EE57-A31F-4BB9-B1A1-2DBEFCEB2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902ACB7-0488-4F5C-A522-497880959400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8160C3C3-6EF5-4BC4-9FA3-27E6E9A465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6CAAA8EF-BE21-4322-8179-19652CB07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4563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3AA60176-218D-411D-A19E-CA94AD3EA7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210D73-1BEF-49C7-A02A-D4696CE2B9A3}" type="slidenum">
              <a:rPr lang="zh-CN" altLang="en-US" sz="1200"/>
              <a:pPr>
                <a:spcBef>
                  <a:spcPct val="0"/>
                </a:spcBef>
              </a:pPr>
              <a:t>75</a:t>
            </a:fld>
            <a:endParaRPr lang="en-US" altLang="zh-CN" sz="120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39A6CDF4-57A3-4871-A6E5-86E57F7C1B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EFD341DA-41A2-4577-BA72-66BED8071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314CF52B-60F7-493A-838B-6927E7EB26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8A5CFA-44E4-4A88-9AFE-526ACCFFD143}" type="slidenum">
              <a:rPr lang="zh-CN" altLang="en-US" sz="1200"/>
              <a:pPr>
                <a:spcBef>
                  <a:spcPct val="0"/>
                </a:spcBef>
              </a:pPr>
              <a:t>76</a:t>
            </a:fld>
            <a:endParaRPr lang="en-US" altLang="zh-CN" sz="1200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32AE8E43-9125-45EE-819D-3C48B16B24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A2A6EE6A-6507-48D1-84A6-F89524607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2375CEF5-F82A-4C2D-AD7E-1B5F2B98D4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E62E3D-0EA7-414B-ADD2-11BC82C64481}" type="slidenum">
              <a:rPr lang="zh-CN" altLang="en-US" sz="1200"/>
              <a:pPr>
                <a:spcBef>
                  <a:spcPct val="0"/>
                </a:spcBef>
              </a:pPr>
              <a:t>77</a:t>
            </a:fld>
            <a:endParaRPr lang="en-US" altLang="zh-CN" sz="120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C99B78CA-05C8-4211-A55A-BA49E8B209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8977ECF7-B067-4AEC-8C58-12A09A534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7BD38B4B-4453-41AF-98F3-0C803E439E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B7D8BA-E530-41E0-B6DC-D56B4E8BEBF2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5494C85A-6C12-4FF0-AC23-4E8EA8AF3E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6A76B26D-17B1-4B66-BF1A-51283BE15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>
            <a:extLst>
              <a:ext uri="{FF2B5EF4-FFF2-40B4-BE49-F238E27FC236}">
                <a16:creationId xmlns:a16="http://schemas.microsoft.com/office/drawing/2014/main" id="{63A3D1D3-51B7-4B22-B2BA-3D0B9BC093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404A9F-692C-4899-97BC-F0A8257F3D4F}" type="slidenum">
              <a:rPr lang="zh-CN" altLang="en-US" sz="1200"/>
              <a:pPr>
                <a:spcBef>
                  <a:spcPct val="0"/>
                </a:spcBef>
              </a:pPr>
              <a:t>80</a:t>
            </a:fld>
            <a:endParaRPr lang="en-US" altLang="zh-CN" sz="1200"/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514B1AEA-96B6-4464-A738-615E1837FF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EC3D56B9-DFD4-48E4-900D-EB3C1C20B0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48F52E4E-0E85-4CFE-9429-1D7AF3B10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D57BBBB8-C695-4515-8B0F-D2A07E5EF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903AFE58-425B-4BC1-BDF5-8B288707A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8AF0A3-87D1-4229-9198-68EF106180A5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>
            <a:extLst>
              <a:ext uri="{FF2B5EF4-FFF2-40B4-BE49-F238E27FC236}">
                <a16:creationId xmlns:a16="http://schemas.microsoft.com/office/drawing/2014/main" id="{12920944-6BCF-42C1-99B4-48A8EF085F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>
            <a:extLst>
              <a:ext uri="{FF2B5EF4-FFF2-40B4-BE49-F238E27FC236}">
                <a16:creationId xmlns:a16="http://schemas.microsoft.com/office/drawing/2014/main" id="{6FC61421-5B53-4574-B129-BFEC25413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2036" name="灯片编号占位符 3">
            <a:extLst>
              <a:ext uri="{FF2B5EF4-FFF2-40B4-BE49-F238E27FC236}">
                <a16:creationId xmlns:a16="http://schemas.microsoft.com/office/drawing/2014/main" id="{F0D96B59-0EEA-4C9D-B8A6-797B24BAE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32A118E-ADFA-458F-98E9-44403E1ACA10}" type="slidenum">
              <a:rPr lang="zh-CN" altLang="en-US" sz="1200"/>
              <a:pPr>
                <a:spcBef>
                  <a:spcPct val="0"/>
                </a:spcBef>
              </a:pPr>
              <a:t>81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幻灯片图像占位符 1">
            <a:extLst>
              <a:ext uri="{FF2B5EF4-FFF2-40B4-BE49-F238E27FC236}">
                <a16:creationId xmlns:a16="http://schemas.microsoft.com/office/drawing/2014/main" id="{8570FA2A-A4A4-4EF3-A2E5-2D8E57C47D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备注占位符 2">
            <a:extLst>
              <a:ext uri="{FF2B5EF4-FFF2-40B4-BE49-F238E27FC236}">
                <a16:creationId xmlns:a16="http://schemas.microsoft.com/office/drawing/2014/main" id="{5960A267-2DBE-49F0-8113-FF17C0A40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4" name="灯片编号占位符 3">
            <a:extLst>
              <a:ext uri="{FF2B5EF4-FFF2-40B4-BE49-F238E27FC236}">
                <a16:creationId xmlns:a16="http://schemas.microsoft.com/office/drawing/2014/main" id="{16FDBFD5-129F-4B0A-923E-B17A8A12BE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074CAD7-911E-46FB-A9B0-F1E461C1CAC9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幻灯片图像占位符 1">
            <a:extLst>
              <a:ext uri="{FF2B5EF4-FFF2-40B4-BE49-F238E27FC236}">
                <a16:creationId xmlns:a16="http://schemas.microsoft.com/office/drawing/2014/main" id="{4183FA13-DD2E-4C6D-9C24-797A37D85E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备注占位符 2">
            <a:extLst>
              <a:ext uri="{FF2B5EF4-FFF2-40B4-BE49-F238E27FC236}">
                <a16:creationId xmlns:a16="http://schemas.microsoft.com/office/drawing/2014/main" id="{C8F1834C-1A1F-4950-B35D-949430899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32" name="灯片编号占位符 3">
            <a:extLst>
              <a:ext uri="{FF2B5EF4-FFF2-40B4-BE49-F238E27FC236}">
                <a16:creationId xmlns:a16="http://schemas.microsoft.com/office/drawing/2014/main" id="{76ED0B9B-E805-4501-ACE9-5109962F3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489A468-1EB4-4986-A4CA-6D50E0949F06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83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>
            <a:extLst>
              <a:ext uri="{FF2B5EF4-FFF2-40B4-BE49-F238E27FC236}">
                <a16:creationId xmlns:a16="http://schemas.microsoft.com/office/drawing/2014/main" id="{8CD9F916-610A-4F65-BAAB-F28C860136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B87306-F775-4593-A68A-18EC9553CB4A}" type="slidenum">
              <a:rPr lang="zh-CN" altLang="en-US" sz="1200"/>
              <a:pPr>
                <a:spcBef>
                  <a:spcPct val="0"/>
                </a:spcBef>
              </a:pPr>
              <a:t>84</a:t>
            </a:fld>
            <a:endParaRPr lang="en-US" altLang="zh-CN" sz="1200"/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F11211C5-E1B1-4112-AB4A-8A7E07589F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774DB8DC-BAC1-4E2B-9D4F-F2399B922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>
            <a:extLst>
              <a:ext uri="{FF2B5EF4-FFF2-40B4-BE49-F238E27FC236}">
                <a16:creationId xmlns:a16="http://schemas.microsoft.com/office/drawing/2014/main" id="{4CD97D7D-1FDA-472C-A695-C6EEAE9AC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281259-3BED-4340-B25C-3B18DE6597F2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38B404DA-E5A2-4500-ABD2-71462965B3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>
            <a:extLst>
              <a:ext uri="{FF2B5EF4-FFF2-40B4-BE49-F238E27FC236}">
                <a16:creationId xmlns:a16="http://schemas.microsoft.com/office/drawing/2014/main" id="{DF8568AE-807B-4195-89D9-1065A4937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>
            <a:extLst>
              <a:ext uri="{FF2B5EF4-FFF2-40B4-BE49-F238E27FC236}">
                <a16:creationId xmlns:a16="http://schemas.microsoft.com/office/drawing/2014/main" id="{B9CDF0B0-1EBC-4ED2-A1FA-231ED4383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A12282B-0873-42F6-84F5-B4453920DF6C}" type="slidenum">
              <a:rPr lang="zh-CN" altLang="en-US" sz="1200"/>
              <a:pPr>
                <a:spcBef>
                  <a:spcPct val="0"/>
                </a:spcBef>
              </a:pPr>
              <a:t>86</a:t>
            </a:fld>
            <a:endParaRPr lang="en-US" altLang="zh-CN" sz="1200"/>
          </a:p>
        </p:txBody>
      </p:sp>
      <p:sp>
        <p:nvSpPr>
          <p:cNvPr id="182275" name="Rectangle 2">
            <a:extLst>
              <a:ext uri="{FF2B5EF4-FFF2-40B4-BE49-F238E27FC236}">
                <a16:creationId xmlns:a16="http://schemas.microsoft.com/office/drawing/2014/main" id="{4F9623D6-2476-4B33-82ED-A5295A8210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>
            <a:extLst>
              <a:ext uri="{FF2B5EF4-FFF2-40B4-BE49-F238E27FC236}">
                <a16:creationId xmlns:a16="http://schemas.microsoft.com/office/drawing/2014/main" id="{D3777EF4-5B9D-48C9-AF8D-9BECE5A68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4563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>
            <a:extLst>
              <a:ext uri="{FF2B5EF4-FFF2-40B4-BE49-F238E27FC236}">
                <a16:creationId xmlns:a16="http://schemas.microsoft.com/office/drawing/2014/main" id="{4D3FD19E-2F3D-4434-A5BC-A4AEA9247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284570-DF7B-4C04-B058-C42EA3EFEEBF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730F65E0-FBE0-4A3D-90D1-B34D67EBC5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3A2F6EC7-4851-4FB3-ABF5-5435E5A1B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>
            <a:extLst>
              <a:ext uri="{FF2B5EF4-FFF2-40B4-BE49-F238E27FC236}">
                <a16:creationId xmlns:a16="http://schemas.microsoft.com/office/drawing/2014/main" id="{8939D885-FEAA-4BB3-AE7C-6DAB4FD579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FBD6F1-2C0C-4429-B6D9-232D646F362A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896776F4-95BF-4540-B3DA-0C52F24BC7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21553F14-AC86-4C56-8A43-D8A2CF532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幻灯片图像占位符 1">
            <a:extLst>
              <a:ext uri="{FF2B5EF4-FFF2-40B4-BE49-F238E27FC236}">
                <a16:creationId xmlns:a16="http://schemas.microsoft.com/office/drawing/2014/main" id="{98C380E8-9B76-4E47-8D1F-5E5A6EE95A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备注占位符 2">
            <a:extLst>
              <a:ext uri="{FF2B5EF4-FFF2-40B4-BE49-F238E27FC236}">
                <a16:creationId xmlns:a16="http://schemas.microsoft.com/office/drawing/2014/main" id="{0B710F64-2A72-41E4-B7D6-2EE92395E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90468" name="灯片编号占位符 3">
            <a:extLst>
              <a:ext uri="{FF2B5EF4-FFF2-40B4-BE49-F238E27FC236}">
                <a16:creationId xmlns:a16="http://schemas.microsoft.com/office/drawing/2014/main" id="{62C7B60D-2A4F-43FD-82B7-A61FAF24F1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7AD50B4-09D8-4BCB-9FC1-4C34EED49F65}" type="slidenum">
              <a:rPr lang="zh-CN" altLang="en-US" sz="1200"/>
              <a:pPr>
                <a:spcBef>
                  <a:spcPct val="0"/>
                </a:spcBef>
              </a:pPr>
              <a:t>89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>
            <a:extLst>
              <a:ext uri="{FF2B5EF4-FFF2-40B4-BE49-F238E27FC236}">
                <a16:creationId xmlns:a16="http://schemas.microsoft.com/office/drawing/2014/main" id="{885D3667-171D-4644-A894-6BC6330CCC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5A27B8-735C-44B9-B11E-56E9BE53A4FD}" type="slidenum">
              <a:rPr lang="zh-CN" altLang="en-US" sz="1200"/>
              <a:pPr>
                <a:spcBef>
                  <a:spcPct val="0"/>
                </a:spcBef>
              </a:pPr>
              <a:t>90</a:t>
            </a:fld>
            <a:endParaRPr lang="en-US" altLang="zh-CN" sz="1200"/>
          </a:p>
        </p:txBody>
      </p:sp>
      <p:sp>
        <p:nvSpPr>
          <p:cNvPr id="192515" name="Rectangle 2">
            <a:extLst>
              <a:ext uri="{FF2B5EF4-FFF2-40B4-BE49-F238E27FC236}">
                <a16:creationId xmlns:a16="http://schemas.microsoft.com/office/drawing/2014/main" id="{2B00A1BB-2A5A-422B-A34F-53AD66211D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>
            <a:extLst>
              <a:ext uri="{FF2B5EF4-FFF2-40B4-BE49-F238E27FC236}">
                <a16:creationId xmlns:a16="http://schemas.microsoft.com/office/drawing/2014/main" id="{5CA80E92-5E21-42C7-AB71-03B668ED5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CC591A9-639B-4256-A8E9-16B855655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083DBB-7FCB-44B7-B577-1D58C5FF960D}" type="slidenum">
              <a:rPr lang="zh-CN" altLang="en-US" sz="1200"/>
              <a:pPr>
                <a:spcBef>
                  <a:spcPct val="0"/>
                </a:spcBef>
              </a:pPr>
              <a:t>9</a:t>
            </a:fld>
            <a:endParaRPr lang="en-US" altLang="zh-CN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CBE17B4-33A7-45A9-A9A7-4F0532724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7E62451-CCA5-4E94-BBC8-ACEC77FF7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幻灯片图像占位符 1">
            <a:extLst>
              <a:ext uri="{FF2B5EF4-FFF2-40B4-BE49-F238E27FC236}">
                <a16:creationId xmlns:a16="http://schemas.microsoft.com/office/drawing/2014/main" id="{6811C657-A77D-4681-80A5-5CED87FF1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备注占位符 2">
            <a:extLst>
              <a:ext uri="{FF2B5EF4-FFF2-40B4-BE49-F238E27FC236}">
                <a16:creationId xmlns:a16="http://schemas.microsoft.com/office/drawing/2014/main" id="{1EE08271-8FFE-40B6-A575-CB6167E18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44563" eaLnBrk="1" hangingPunct="1"/>
            <a:endParaRPr lang="zh-CN" altLang="en-US"/>
          </a:p>
        </p:txBody>
      </p:sp>
      <p:sp>
        <p:nvSpPr>
          <p:cNvPr id="194564" name="灯片编号占位符 3">
            <a:extLst>
              <a:ext uri="{FF2B5EF4-FFF2-40B4-BE49-F238E27FC236}">
                <a16:creationId xmlns:a16="http://schemas.microsoft.com/office/drawing/2014/main" id="{DC514EA4-B5EC-4A74-A45A-6C58C9BD0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04C3A5-9C32-4724-99E6-43F80B55F37E}" type="slidenum">
              <a:rPr lang="zh-CN" altLang="en-US" sz="1200"/>
              <a:pPr>
                <a:spcBef>
                  <a:spcPct val="0"/>
                </a:spcBef>
              </a:pPr>
              <a:t>91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幻灯片图像占位符 1">
            <a:extLst>
              <a:ext uri="{FF2B5EF4-FFF2-40B4-BE49-F238E27FC236}">
                <a16:creationId xmlns:a16="http://schemas.microsoft.com/office/drawing/2014/main" id="{40B6D3C7-5D99-4184-A9D0-E9C8DC7329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备注占位符 2">
            <a:extLst>
              <a:ext uri="{FF2B5EF4-FFF2-40B4-BE49-F238E27FC236}">
                <a16:creationId xmlns:a16="http://schemas.microsoft.com/office/drawing/2014/main" id="{6B62402F-9882-4234-86E4-32114994C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96612" name="灯片编号占位符 3">
            <a:extLst>
              <a:ext uri="{FF2B5EF4-FFF2-40B4-BE49-F238E27FC236}">
                <a16:creationId xmlns:a16="http://schemas.microsoft.com/office/drawing/2014/main" id="{F9D8D14C-7078-4E55-AD88-5B3A43C6F0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FB7315-4718-4FE6-8C7B-85A8FC491D9D}" type="slidenum">
              <a:rPr lang="zh-CN" altLang="en-US" sz="1200"/>
              <a:pPr>
                <a:spcBef>
                  <a:spcPct val="0"/>
                </a:spcBef>
              </a:pPr>
              <a:t>92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幻灯片图像占位符 1">
            <a:extLst>
              <a:ext uri="{FF2B5EF4-FFF2-40B4-BE49-F238E27FC236}">
                <a16:creationId xmlns:a16="http://schemas.microsoft.com/office/drawing/2014/main" id="{6E1771F1-6BBC-4B06-A0A2-E3CBF61ACB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备注占位符 2">
            <a:extLst>
              <a:ext uri="{FF2B5EF4-FFF2-40B4-BE49-F238E27FC236}">
                <a16:creationId xmlns:a16="http://schemas.microsoft.com/office/drawing/2014/main" id="{AE0F59E9-8672-43B6-92D3-E348BD02C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660" name="灯片编号占位符 3">
            <a:extLst>
              <a:ext uri="{FF2B5EF4-FFF2-40B4-BE49-F238E27FC236}">
                <a16:creationId xmlns:a16="http://schemas.microsoft.com/office/drawing/2014/main" id="{92CC24A2-BBAB-4654-97F2-15A1C2781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1BDEE9-09EA-4CF3-98FE-6E9CF459096F}" type="slidenum">
              <a:rPr lang="zh-CN" altLang="en-US" sz="1200"/>
              <a:pPr>
                <a:spcBef>
                  <a:spcPct val="0"/>
                </a:spcBef>
              </a:pPr>
              <a:t>93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幻灯片图像占位符 1">
            <a:extLst>
              <a:ext uri="{FF2B5EF4-FFF2-40B4-BE49-F238E27FC236}">
                <a16:creationId xmlns:a16="http://schemas.microsoft.com/office/drawing/2014/main" id="{0B2BA9D2-F3C5-4302-AB0E-32B0702165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备注占位符 2">
            <a:extLst>
              <a:ext uri="{FF2B5EF4-FFF2-40B4-BE49-F238E27FC236}">
                <a16:creationId xmlns:a16="http://schemas.microsoft.com/office/drawing/2014/main" id="{55D709AF-AC81-49C3-AE70-DD7F9C067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08" name="灯片编号占位符 3">
            <a:extLst>
              <a:ext uri="{FF2B5EF4-FFF2-40B4-BE49-F238E27FC236}">
                <a16:creationId xmlns:a16="http://schemas.microsoft.com/office/drawing/2014/main" id="{B0D96B19-A30C-45FB-98B0-EC2FDE78D0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E62B297-4642-48D8-B866-78A4637F7A01}" type="slidenum">
              <a:rPr lang="zh-CN" altLang="en-US" sz="1200"/>
              <a:pPr>
                <a:spcBef>
                  <a:spcPct val="0"/>
                </a:spcBef>
              </a:pPr>
              <a:t>94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幻灯片图像占位符 1">
            <a:extLst>
              <a:ext uri="{FF2B5EF4-FFF2-40B4-BE49-F238E27FC236}">
                <a16:creationId xmlns:a16="http://schemas.microsoft.com/office/drawing/2014/main" id="{2907D069-BFE5-4F36-9FE6-EC932E1D29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备注占位符 2">
            <a:extLst>
              <a:ext uri="{FF2B5EF4-FFF2-40B4-BE49-F238E27FC236}">
                <a16:creationId xmlns:a16="http://schemas.microsoft.com/office/drawing/2014/main" id="{677CF2EF-5C48-4954-B5D0-71C8B959E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2756" name="灯片编号占位符 3">
            <a:extLst>
              <a:ext uri="{FF2B5EF4-FFF2-40B4-BE49-F238E27FC236}">
                <a16:creationId xmlns:a16="http://schemas.microsoft.com/office/drawing/2014/main" id="{F7C9AC59-FE49-4D56-A3AD-85144CC72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 defTabSz="9858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CB1C30-5C46-4EE6-B16E-0B1A8A54D629}" type="slidenum">
              <a:rPr lang="zh-CN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95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>
            <a:extLst>
              <a:ext uri="{FF2B5EF4-FFF2-40B4-BE49-F238E27FC236}">
                <a16:creationId xmlns:a16="http://schemas.microsoft.com/office/drawing/2014/main" id="{C4FAB9C1-8A9F-4B6F-BD8A-50A1C5815E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E3AEE2-1E4E-4FBE-98E1-F846A2D9EFAB}" type="slidenum">
              <a:rPr lang="zh-CN" altLang="en-US" sz="1200"/>
              <a:pPr>
                <a:spcBef>
                  <a:spcPct val="0"/>
                </a:spcBef>
              </a:pPr>
              <a:t>96</a:t>
            </a:fld>
            <a:endParaRPr lang="en-US" altLang="zh-CN" sz="1200"/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54157E5C-851A-4B2A-B64F-E03A318C75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034DED93-B69E-4206-A23D-8B414A5B2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>
            <a:extLst>
              <a:ext uri="{FF2B5EF4-FFF2-40B4-BE49-F238E27FC236}">
                <a16:creationId xmlns:a16="http://schemas.microsoft.com/office/drawing/2014/main" id="{0ED72F70-E9A8-4F61-B932-4A075B087A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F80375-C748-472E-9972-B5513BB3A117}" type="slidenum">
              <a:rPr lang="zh-CN" altLang="en-US" sz="1200"/>
              <a:pPr>
                <a:spcBef>
                  <a:spcPct val="0"/>
                </a:spcBef>
              </a:pPr>
              <a:t>97</a:t>
            </a:fld>
            <a:endParaRPr lang="en-US" altLang="zh-CN" sz="1200"/>
          </a:p>
        </p:txBody>
      </p:sp>
      <p:sp>
        <p:nvSpPr>
          <p:cNvPr id="206851" name="Rectangle 2">
            <a:extLst>
              <a:ext uri="{FF2B5EF4-FFF2-40B4-BE49-F238E27FC236}">
                <a16:creationId xmlns:a16="http://schemas.microsoft.com/office/drawing/2014/main" id="{81BDAC4F-3F53-4619-B9EC-4B4E6B923D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>
            <a:extLst>
              <a:ext uri="{FF2B5EF4-FFF2-40B4-BE49-F238E27FC236}">
                <a16:creationId xmlns:a16="http://schemas.microsoft.com/office/drawing/2014/main" id="{C97C5949-5C7C-401E-A500-831CF3CDA7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幻灯片图像占位符 1">
            <a:extLst>
              <a:ext uri="{FF2B5EF4-FFF2-40B4-BE49-F238E27FC236}">
                <a16:creationId xmlns:a16="http://schemas.microsoft.com/office/drawing/2014/main" id="{53947C11-6EA6-4AE4-9541-F8684C4FCC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备注占位符 2">
            <a:extLst>
              <a:ext uri="{FF2B5EF4-FFF2-40B4-BE49-F238E27FC236}">
                <a16:creationId xmlns:a16="http://schemas.microsoft.com/office/drawing/2014/main" id="{CD240BB7-2287-4BDE-A3FE-28758FB5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08900" name="灯片编号占位符 3">
            <a:extLst>
              <a:ext uri="{FF2B5EF4-FFF2-40B4-BE49-F238E27FC236}">
                <a16:creationId xmlns:a16="http://schemas.microsoft.com/office/drawing/2014/main" id="{480DF23D-6BE9-40E7-9254-F153F93D2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EBB2A5E-B811-4F5F-89BE-4653CEE5C338}" type="slidenum">
              <a:rPr lang="zh-CN" altLang="en-US" sz="1200"/>
              <a:pPr>
                <a:spcBef>
                  <a:spcPct val="0"/>
                </a:spcBef>
              </a:pPr>
              <a:t>98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幻灯片图像占位符 1">
            <a:extLst>
              <a:ext uri="{FF2B5EF4-FFF2-40B4-BE49-F238E27FC236}">
                <a16:creationId xmlns:a16="http://schemas.microsoft.com/office/drawing/2014/main" id="{945AAC6A-67CB-4C2C-957A-53EC07387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备注占位符 2">
            <a:extLst>
              <a:ext uri="{FF2B5EF4-FFF2-40B4-BE49-F238E27FC236}">
                <a16:creationId xmlns:a16="http://schemas.microsoft.com/office/drawing/2014/main" id="{C1FB0728-4ECB-4C7F-B693-B1F843FC1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10948" name="灯片编号占位符 3">
            <a:extLst>
              <a:ext uri="{FF2B5EF4-FFF2-40B4-BE49-F238E27FC236}">
                <a16:creationId xmlns:a16="http://schemas.microsoft.com/office/drawing/2014/main" id="{C9568BFC-65AC-4233-AC91-F81E842AE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228A32-093E-451A-8979-D4766AADCB22}" type="slidenum">
              <a:rPr lang="zh-CN" altLang="en-US" sz="1200"/>
              <a:pPr>
                <a:spcBef>
                  <a:spcPct val="0"/>
                </a:spcBef>
              </a:pPr>
              <a:t>99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>
            <a:extLst>
              <a:ext uri="{FF2B5EF4-FFF2-40B4-BE49-F238E27FC236}">
                <a16:creationId xmlns:a16="http://schemas.microsoft.com/office/drawing/2014/main" id="{ADCC2E80-DE8E-4E85-A7FD-5AA823644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备注占位符 2">
            <a:extLst>
              <a:ext uri="{FF2B5EF4-FFF2-40B4-BE49-F238E27FC236}">
                <a16:creationId xmlns:a16="http://schemas.microsoft.com/office/drawing/2014/main" id="{3B27CB0C-5B95-4529-AB3A-35C8C58BE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2996" name="灯片编号占位符 3">
            <a:extLst>
              <a:ext uri="{FF2B5EF4-FFF2-40B4-BE49-F238E27FC236}">
                <a16:creationId xmlns:a16="http://schemas.microsoft.com/office/drawing/2014/main" id="{7097D889-DFF8-4A61-BC87-DF95D1E58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0D248E-CA42-4D9E-95D1-BA4A76D83F65}" type="slidenum">
              <a:rPr lang="zh-CN" altLang="en-US" sz="1200"/>
              <a:pPr>
                <a:spcBef>
                  <a:spcPct val="0"/>
                </a:spcBef>
              </a:pPr>
              <a:t>100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7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4900E151-DA06-4B3E-839D-5B230E18C0C2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C37F762C-D844-4684-834C-2B62D08897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D789674C-2D0A-45DB-834E-C782CB04715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F21B9D4A-0D7B-41C5-A385-87DA0208869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E882EBB4-9719-4789-AAF7-3D8599C263F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F173C369-F41E-40E9-ABB5-2296C9C9A9D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9DE2B608-60A4-4ED4-8AB5-332CB9FC4D6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CB55719-393A-4A28-ADD2-31472C9F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B4B3CEB-3F87-4AD5-9389-17D80AAB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418CD7B-4DE2-4970-A6C2-7FA39A57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  <a:cs typeface="楷体_GB2312" charset="0"/>
              </a:defRPr>
            </a:lvl1pPr>
          </a:lstStyle>
          <a:p>
            <a:pPr>
              <a:defRPr/>
            </a:pPr>
            <a:fld id="{2B2409B9-6A65-48D0-A0C0-0BADA67BB3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18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E35CE-5DE5-4F58-87C6-B854CBB9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65B66-9635-4AD0-9AF9-205577E1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75DE1-9BFE-414A-B59C-BB17125E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  <a:cs typeface="楷体_GB2312" charset="0"/>
              </a:defRPr>
            </a:lvl1pPr>
          </a:lstStyle>
          <a:p>
            <a:pPr>
              <a:defRPr/>
            </a:pPr>
            <a:fld id="{8AAAFE9D-5CA2-42E4-87DD-E50352C02D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17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6CF243E4-9959-4F2B-B3C7-0D0F3D79BA23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E5875AC3-748C-4402-8329-F233D4FB82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2FBEF4E6-407D-4233-AA86-99348CB86E9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CD97264A-F40F-4566-BE57-D8A020787E8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4EF9B2E3-9FD2-4297-9EE7-A6B5949139B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38EE4785-9007-4269-8210-F409C8C798F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82C311A8-35CF-4DC7-882E-8DC32371172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55ACAED-031E-4FA7-ADBA-F63D0A39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539CA8E-F7D8-41A6-9277-70475A6D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471C40D-58AE-4819-B0A0-82D46796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  <a:cs typeface="楷体_GB2312" charset="0"/>
              </a:defRPr>
            </a:lvl1pPr>
          </a:lstStyle>
          <a:p>
            <a:pPr>
              <a:defRPr/>
            </a:pPr>
            <a:fld id="{70B0A67C-6F62-4A9D-AD4D-A2D86D3B06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094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13D6F-69A3-4572-996D-CBB5547E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74F7F-C0B2-4CD5-8C57-7332BCE6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8B38D-F6F9-4720-8B33-D6145123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  <a:cs typeface="楷体_GB2312" charset="0"/>
              </a:defRPr>
            </a:lvl1pPr>
          </a:lstStyle>
          <a:p>
            <a:pPr>
              <a:defRPr/>
            </a:pPr>
            <a:fld id="{159495E3-B715-433F-B760-8FD299056A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373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55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2" y="1368426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lIns="68580" tIns="34290" rIns="68580" bIns="34290"/>
          <a:lstStyle>
            <a:lvl1pPr eaLnBrk="1" hangingPunct="1">
              <a:defRPr>
                <a:latin typeface="Tahoma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lIns="68580" tIns="34290" rIns="68580" bIns="34290"/>
          <a:lstStyle>
            <a:lvl1pPr eaLnBrk="1" hangingPunct="1">
              <a:defRPr>
                <a:latin typeface="Tahoma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72D34E-16E7-4EBB-98CD-FA0BAA9D4BA3}" type="slidenum">
              <a:rPr lang="zh-CN" altLang="en-US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07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B77818A3-C83F-4F7D-9DFC-3FFC01840BB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6">
              <a:extLst>
                <a:ext uri="{FF2B5EF4-FFF2-40B4-BE49-F238E27FC236}">
                  <a16:creationId xmlns:a16="http://schemas.microsoft.com/office/drawing/2014/main" id="{600EE096-A7D8-4A94-BEE8-369EF34B22EE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cs typeface="楷体_GB2312" charset="0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DD87DD09-3E3B-4EE5-8A01-1FEA13210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8426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6CA5EE9-D498-4F72-BBE6-B033267E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lIns="68580" tIns="34290" rIns="68580" bIns="34290"/>
          <a:lstStyle>
            <a:lvl1pPr eaLnBrk="1" hangingPunct="1">
              <a:defRPr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1F6B107-2524-4C99-B1D3-76BFB1D3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lIns="68580" tIns="34290" rIns="68580" bIns="34290"/>
          <a:lstStyle>
            <a:lvl1pPr eaLnBrk="1" hangingPunct="1">
              <a:defRPr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F5E0E1-37FD-41E3-BB5D-FAC838C6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F97E2E95-47C3-44F9-88EC-D907B8748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18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48692038-E959-4F0A-BDF3-FA1FBFBD8BC6}"/>
              </a:ext>
            </a:extLst>
          </p:cNvPr>
          <p:cNvSpPr/>
          <p:nvPr/>
        </p:nvSpPr>
        <p:spPr>
          <a:xfrm>
            <a:off x="228600" y="171450"/>
            <a:ext cx="8696325" cy="452755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C0BBFCB3-859A-4F2B-B6C0-93A35C9758E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6375"/>
            <a:ext cx="8723312" cy="996950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E6725A6C-40ED-4077-A5AD-28FCE79A886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499087"/>
              <a:ext cx="4295219" cy="1018467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22BC6744-AAEF-430E-AACA-694B1F15793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94"/>
              <a:ext cx="8280254" cy="1208301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A1EBF6D5-B55D-42AE-B627-4A0CEB1E4DA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373"/>
              <a:ext cx="8164231" cy="10998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0C62EB06-AE11-4D1B-B5BE-0B80354E999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81"/>
              <a:ext cx="4939265" cy="928071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8C71C991-5847-490F-870F-CB040074CFF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5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8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15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BE995403-7DC4-4FEB-8EF0-0B42EBD9809C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2EEF9198-D933-4FE6-A2F9-B0AE69DC4F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B622DF9D-F836-49C2-982E-2E46D8BC52A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8BDEC1BE-73B1-4D63-A894-3CBC24F0F67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5B7BA003-3F03-4EF5-A80E-507C70B702A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4F3CDD27-0EC1-47F4-87D1-DCD1A1B2D12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91EF3F80-45F9-4BF0-8C74-0989D4054A9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A46B607-1C11-4EC0-899B-057D0048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latin typeface="Times New Roman" panose="02020603050405020304" pitchFamily="18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74D394-AAD2-4C60-BD59-DDE01EE0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latin typeface="Times New Roman" panose="02020603050405020304" pitchFamily="18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481608F-D0A8-419E-B37B-E46400E8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smtClean="0">
                <a:latin typeface="Times New Roman" panose="02020603050405020304" pitchFamily="18" charset="0"/>
                <a:cs typeface="楷体_GB2312" charset="0"/>
              </a:defRPr>
            </a:lvl1pPr>
          </a:lstStyle>
          <a:p>
            <a:pPr>
              <a:defRPr/>
            </a:pPr>
            <a:fld id="{186E3976-B536-4F7C-8444-680F435F4A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19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3F38E-2CF8-4FDC-9D87-956115AF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latin typeface="Times New Roman" panose="02020603050405020304" pitchFamily="18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AECCC-1565-4FC3-B790-4707FA08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latin typeface="Times New Roman" panose="02020603050405020304" pitchFamily="18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A302D-466A-4DDE-A4DA-2B7624C0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smtClean="0">
                <a:latin typeface="Times New Roman" panose="02020603050405020304" pitchFamily="18" charset="0"/>
                <a:cs typeface="楷体_GB2312" charset="0"/>
              </a:defRPr>
            </a:lvl1pPr>
          </a:lstStyle>
          <a:p>
            <a:pPr>
              <a:defRPr/>
            </a:pPr>
            <a:fld id="{AE91FFF4-688D-4E5B-88B7-927F4E1C43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09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909EE396-2CBB-4B17-A308-841F787F9CF9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b="0" dirty="0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58C02674-3150-4B51-B796-B73FD2CD21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B757DAEB-9D1C-4393-95CB-43464741A90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A3B9A129-FC4C-4EE7-9B0A-D2E140DD0E8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0187A7A6-5372-4C9F-86D5-6CB4803B217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6AFE3737-A980-49C1-A390-1FF7B751BE6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43037102-0E8E-4A2F-8E3A-C0649521027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87F94D9-97B3-4262-A2E9-48677932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7955DE-C7C7-4803-9814-2655800E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F90C60F-62AF-482A-846F-04D4B525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5F939D7-DA71-4D08-8043-1D187E7DC2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690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>
            <a:extLst>
              <a:ext uri="{FF2B5EF4-FFF2-40B4-BE49-F238E27FC236}">
                <a16:creationId xmlns:a16="http://schemas.microsoft.com/office/drawing/2014/main" id="{40E1CF18-D746-418E-9414-96E5F3F5E06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15">
              <a:extLst>
                <a:ext uri="{FF2B5EF4-FFF2-40B4-BE49-F238E27FC236}">
                  <a16:creationId xmlns:a16="http://schemas.microsoft.com/office/drawing/2014/main" id="{A5A5D18F-9E9B-4CB5-9E62-10D7FB19EE8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cs typeface="楷体_GB2312" charset="0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B737F9E3-B748-4D58-BAEE-1536D96F1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cs typeface="楷体_GB2312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73CAA34-291B-490F-A2A3-BC3CBC4A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0FF2126-2AA1-4820-A604-5AFFF7F3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E3EF77F-FABD-405B-9289-1899F3C4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18A792F-61DC-4C88-B834-28DA1C84DF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24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6887618-94AB-4B2F-8A84-8ADBFF6F372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1027" name="组合 5">
            <a:extLst>
              <a:ext uri="{FF2B5EF4-FFF2-40B4-BE49-F238E27FC236}">
                <a16:creationId xmlns:a16="http://schemas.microsoft.com/office/drawing/2014/main" id="{25AE487C-06B5-4CEA-B4A8-B3D38B84440F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6" name="五边形 15">
              <a:extLst>
                <a:ext uri="{FF2B5EF4-FFF2-40B4-BE49-F238E27FC236}">
                  <a16:creationId xmlns:a16="http://schemas.microsoft.com/office/drawing/2014/main" id="{F1C7EEB0-6112-43BF-AEDC-895C004FD1C2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cs typeface="楷体_GB2312" charset="0"/>
              </a:endParaRPr>
            </a:p>
          </p:txBody>
        </p:sp>
        <p:sp>
          <p:nvSpPr>
            <p:cNvPr id="17" name="五边形 8">
              <a:extLst>
                <a:ext uri="{FF2B5EF4-FFF2-40B4-BE49-F238E27FC236}">
                  <a16:creationId xmlns:a16="http://schemas.microsoft.com/office/drawing/2014/main" id="{D8B796D2-1384-4B85-811B-6E849D04E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1" r:id="rId1"/>
    <p:sldLayoutId id="214748503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30897E8-897E-4086-8C6D-6E8E36DF0D47}"/>
              </a:ext>
            </a:extLst>
          </p:cNvPr>
          <p:cNvSpPr/>
          <p:nvPr/>
        </p:nvSpPr>
        <p:spPr>
          <a:xfrm>
            <a:off x="228600" y="171450"/>
            <a:ext cx="8696325" cy="13922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2051" name="Group 15">
            <a:extLst>
              <a:ext uri="{FF2B5EF4-FFF2-40B4-BE49-F238E27FC236}">
                <a16:creationId xmlns:a16="http://schemas.microsoft.com/office/drawing/2014/main" id="{07D8BE34-C0F1-4D56-90DD-B32E0E6CE9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987425"/>
            <a:ext cx="8723312" cy="647700"/>
            <a:chOff x="-3905251" y="4294188"/>
            <a:chExt cx="13027839" cy="1892300"/>
          </a:xfrm>
        </p:grpSpPr>
        <p:sp>
          <p:nvSpPr>
            <p:cNvPr id="2054" name="Freeform 14">
              <a:extLst>
                <a:ext uri="{FF2B5EF4-FFF2-40B4-BE49-F238E27FC236}">
                  <a16:creationId xmlns:a16="http://schemas.microsoft.com/office/drawing/2014/main" id="{41B36D10-E580-4D47-9511-2F6CD5D9838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006" y="4498260"/>
              <a:ext cx="4295986" cy="1020358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" name="Freeform 18">
              <a:extLst>
                <a:ext uri="{FF2B5EF4-FFF2-40B4-BE49-F238E27FC236}">
                  <a16:creationId xmlns:a16="http://schemas.microsoft.com/office/drawing/2014/main" id="{F72E6884-F1D8-4537-8C13-E1D8A648E3F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667" y="4317379"/>
              <a:ext cx="8279020" cy="1210514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Freeform 22">
              <a:extLst>
                <a:ext uri="{FF2B5EF4-FFF2-40B4-BE49-F238E27FC236}">
                  <a16:creationId xmlns:a16="http://schemas.microsoft.com/office/drawing/2014/main" id="{3BD110AD-02BE-4890-B6AE-BD9F2F4B45C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86" y="4335931"/>
              <a:ext cx="8165219" cy="1099202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Freeform 26">
              <a:extLst>
                <a:ext uri="{FF2B5EF4-FFF2-40B4-BE49-F238E27FC236}">
                  <a16:creationId xmlns:a16="http://schemas.microsoft.com/office/drawing/2014/main" id="{85DBBD3C-BF3E-4373-A989-1D30B38C9C8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5651" y="4317379"/>
              <a:ext cx="4940859" cy="927598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058" name="Freeform 10">
              <a:extLst>
                <a:ext uri="{FF2B5EF4-FFF2-40B4-BE49-F238E27FC236}">
                  <a16:creationId xmlns:a16="http://schemas.microsoft.com/office/drawing/2014/main" id="{69FD5BCB-11AF-400E-8605-D57EE80B05F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2" name="Title Placeholder 1">
            <a:extLst>
              <a:ext uri="{FF2B5EF4-FFF2-40B4-BE49-F238E27FC236}">
                <a16:creationId xmlns:a16="http://schemas.microsoft.com/office/drawing/2014/main" id="{4E268AD3-EE5D-4AE6-A29C-E6985D586B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54000"/>
            <a:ext cx="8229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3" name="Text Placeholder 2">
            <a:extLst>
              <a:ext uri="{FF2B5EF4-FFF2-40B4-BE49-F238E27FC236}">
                <a16:creationId xmlns:a16="http://schemas.microsoft.com/office/drawing/2014/main" id="{C83C4F18-AD6C-410B-BF21-458A960EB2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50825" y="1347788"/>
            <a:ext cx="5976938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3" r:id="rId1"/>
    <p:sldLayoutId id="2147485029" r:id="rId2"/>
    <p:sldLayoutId id="2147485030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5C3836A-DF9A-48B4-9CE9-1F78EF855A24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grpSp>
        <p:nvGrpSpPr>
          <p:cNvPr id="3075" name="Group 15">
            <a:extLst>
              <a:ext uri="{FF2B5EF4-FFF2-40B4-BE49-F238E27FC236}">
                <a16:creationId xmlns:a16="http://schemas.microsoft.com/office/drawing/2014/main" id="{2BAE72E7-0A39-45FD-B4D3-28052577DA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3081" name="Freeform 14">
              <a:extLst>
                <a:ext uri="{FF2B5EF4-FFF2-40B4-BE49-F238E27FC236}">
                  <a16:creationId xmlns:a16="http://schemas.microsoft.com/office/drawing/2014/main" id="{A86FCDC4-BA4A-4B9A-BE51-0FC57E75BA0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8">
              <a:extLst>
                <a:ext uri="{FF2B5EF4-FFF2-40B4-BE49-F238E27FC236}">
                  <a16:creationId xmlns:a16="http://schemas.microsoft.com/office/drawing/2014/main" id="{0F5CBC18-1F67-446F-AED2-BE6B2FF613A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22">
              <a:extLst>
                <a:ext uri="{FF2B5EF4-FFF2-40B4-BE49-F238E27FC236}">
                  <a16:creationId xmlns:a16="http://schemas.microsoft.com/office/drawing/2014/main" id="{3861466D-938C-44D5-9958-84811BFB674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26">
              <a:extLst>
                <a:ext uri="{FF2B5EF4-FFF2-40B4-BE49-F238E27FC236}">
                  <a16:creationId xmlns:a16="http://schemas.microsoft.com/office/drawing/2014/main" id="{32515DC5-FDFA-4FEB-8032-0E1F072F925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3085" name="Freeform 10">
              <a:extLst>
                <a:ext uri="{FF2B5EF4-FFF2-40B4-BE49-F238E27FC236}">
                  <a16:creationId xmlns:a16="http://schemas.microsoft.com/office/drawing/2014/main" id="{4426BC93-AB77-4466-BB73-0AF77A305DB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6" name="Title Placeholder 1">
            <a:extLst>
              <a:ext uri="{FF2B5EF4-FFF2-40B4-BE49-F238E27FC236}">
                <a16:creationId xmlns:a16="http://schemas.microsoft.com/office/drawing/2014/main" id="{11862BA0-099A-4501-9CEA-44F5EA5F74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0BBF-297D-4568-B101-9701906A9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8130B-E410-451C-A8D7-BD94967EA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F7FCC-9433-4E20-BB95-7E03C081D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 smtClean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FE30004A-5F2A-410F-8A44-88D9EE0CD6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80" name="Text Placeholder 2">
            <a:extLst>
              <a:ext uri="{FF2B5EF4-FFF2-40B4-BE49-F238E27FC236}">
                <a16:creationId xmlns:a16="http://schemas.microsoft.com/office/drawing/2014/main" id="{B59E918A-933E-4F46-BE6D-41360234C0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4" r:id="rId1"/>
    <p:sldLayoutId id="214748503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1152BBD-4A78-4E5D-9163-C8B159D82DBD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b="0" dirty="0">
              <a:solidFill>
                <a:prstClr val="white"/>
              </a:solidFill>
            </a:endParaRPr>
          </a:p>
        </p:txBody>
      </p: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843949DD-119A-4F17-B680-20C27B2E89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4105" name="Freeform 14">
              <a:extLst>
                <a:ext uri="{FF2B5EF4-FFF2-40B4-BE49-F238E27FC236}">
                  <a16:creationId xmlns:a16="http://schemas.microsoft.com/office/drawing/2014/main" id="{51ABCD08-8556-4FC9-8465-933287D09BE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18">
              <a:extLst>
                <a:ext uri="{FF2B5EF4-FFF2-40B4-BE49-F238E27FC236}">
                  <a16:creationId xmlns:a16="http://schemas.microsoft.com/office/drawing/2014/main" id="{035D9E2A-1CFD-4CD2-B5C2-D14336FDBEB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22">
              <a:extLst>
                <a:ext uri="{FF2B5EF4-FFF2-40B4-BE49-F238E27FC236}">
                  <a16:creationId xmlns:a16="http://schemas.microsoft.com/office/drawing/2014/main" id="{9D5C2AA1-03ED-4340-BE0D-00537B58646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26">
              <a:extLst>
                <a:ext uri="{FF2B5EF4-FFF2-40B4-BE49-F238E27FC236}">
                  <a16:creationId xmlns:a16="http://schemas.microsoft.com/office/drawing/2014/main" id="{A1652253-40F6-4038-B7C0-B0D4C81DDE5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109" name="Freeform 10">
              <a:extLst>
                <a:ext uri="{FF2B5EF4-FFF2-40B4-BE49-F238E27FC236}">
                  <a16:creationId xmlns:a16="http://schemas.microsoft.com/office/drawing/2014/main" id="{26484970-ED0A-42E1-B8AD-3452736AE90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" name="Title Placeholder 1">
            <a:extLst>
              <a:ext uri="{FF2B5EF4-FFF2-40B4-BE49-F238E27FC236}">
                <a16:creationId xmlns:a16="http://schemas.microsoft.com/office/drawing/2014/main" id="{39FE26A8-D75C-4B3B-9B5B-210B6A8E12C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FDDAC-BF49-4D99-B091-8B4819C36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73E87"/>
                </a:solidFill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7C5FD-AC9D-4115-BAA7-C97A0AF3A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rgbClr val="073E87"/>
                </a:solidFill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3AFE6-63B2-49A3-AEA3-A77310490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 smtClean="0">
                <a:solidFill>
                  <a:srgbClr val="073E87"/>
                </a:solidFill>
                <a:cs typeface="楷体_GB2312" charset="0"/>
              </a:defRPr>
            </a:lvl1pPr>
          </a:lstStyle>
          <a:p>
            <a:pPr>
              <a:defRPr/>
            </a:pPr>
            <a:fld id="{7765C771-C9EB-4B09-BE7E-84C1A063A1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4" name="Text Placeholder 2">
            <a:extLst>
              <a:ext uri="{FF2B5EF4-FFF2-40B4-BE49-F238E27FC236}">
                <a16:creationId xmlns:a16="http://schemas.microsoft.com/office/drawing/2014/main" id="{11314B14-2651-45A1-8E57-338D854DBF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6" r:id="rId1"/>
    <p:sldLayoutId id="214748503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E71E489-6E0C-4058-930B-FA9322D141DF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123" name="Group 15">
            <a:extLst>
              <a:ext uri="{FF2B5EF4-FFF2-40B4-BE49-F238E27FC236}">
                <a16:creationId xmlns:a16="http://schemas.microsoft.com/office/drawing/2014/main" id="{E5F826D4-8E33-4F38-8E7E-03D33BD292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5129" name="Freeform 14">
              <a:extLst>
                <a:ext uri="{FF2B5EF4-FFF2-40B4-BE49-F238E27FC236}">
                  <a16:creationId xmlns:a16="http://schemas.microsoft.com/office/drawing/2014/main" id="{77C7FB6D-C988-48FD-A2F2-799E3B0029D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18">
              <a:extLst>
                <a:ext uri="{FF2B5EF4-FFF2-40B4-BE49-F238E27FC236}">
                  <a16:creationId xmlns:a16="http://schemas.microsoft.com/office/drawing/2014/main" id="{BA4BB074-5BEF-4417-BD4C-F96F4CFB87E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22">
              <a:extLst>
                <a:ext uri="{FF2B5EF4-FFF2-40B4-BE49-F238E27FC236}">
                  <a16:creationId xmlns:a16="http://schemas.microsoft.com/office/drawing/2014/main" id="{0F41625D-88F4-487C-B793-D1B174830C3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26">
              <a:extLst>
                <a:ext uri="{FF2B5EF4-FFF2-40B4-BE49-F238E27FC236}">
                  <a16:creationId xmlns:a16="http://schemas.microsoft.com/office/drawing/2014/main" id="{17274C7F-CDA9-431E-A840-D4F74BC3DB1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5133" name="Freeform 10">
              <a:extLst>
                <a:ext uri="{FF2B5EF4-FFF2-40B4-BE49-F238E27FC236}">
                  <a16:creationId xmlns:a16="http://schemas.microsoft.com/office/drawing/2014/main" id="{89332AA1-C76D-4EF5-B44D-0D485A5E31F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Title Placeholder 1">
            <a:extLst>
              <a:ext uri="{FF2B5EF4-FFF2-40B4-BE49-F238E27FC236}">
                <a16:creationId xmlns:a16="http://schemas.microsoft.com/office/drawing/2014/main" id="{7CB4946A-8368-46A1-9C35-A89E374985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E6469-9243-4255-B73B-47EE5B10E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BC1CE-73D4-4243-A32F-13B211E95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8D3D4-FC6C-4E4F-AC73-711D55478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 smtClean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6122E225-5980-4F2D-AFC7-F796A62771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8" name="Text Placeholder 2">
            <a:extLst>
              <a:ext uri="{FF2B5EF4-FFF2-40B4-BE49-F238E27FC236}">
                <a16:creationId xmlns:a16="http://schemas.microsoft.com/office/drawing/2014/main" id="{5A09CCA6-D1E1-4298-9DEB-1E09719E84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8" r:id="rId1"/>
    <p:sldLayoutId id="214748503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0B4AF8-BFAE-42DA-825D-E6A4096F9EBC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6147" name="Group 15">
            <a:extLst>
              <a:ext uri="{FF2B5EF4-FFF2-40B4-BE49-F238E27FC236}">
                <a16:creationId xmlns:a16="http://schemas.microsoft.com/office/drawing/2014/main" id="{C0F4D914-6A12-4098-BFE8-77E7BFB855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6153" name="Freeform 14">
              <a:extLst>
                <a:ext uri="{FF2B5EF4-FFF2-40B4-BE49-F238E27FC236}">
                  <a16:creationId xmlns:a16="http://schemas.microsoft.com/office/drawing/2014/main" id="{80669168-8706-45D0-A7B3-A95BDBB8F3B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Freeform 18">
              <a:extLst>
                <a:ext uri="{FF2B5EF4-FFF2-40B4-BE49-F238E27FC236}">
                  <a16:creationId xmlns:a16="http://schemas.microsoft.com/office/drawing/2014/main" id="{9BB3E852-FDFA-4690-A41B-ED4D85C233B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Freeform 22">
              <a:extLst>
                <a:ext uri="{FF2B5EF4-FFF2-40B4-BE49-F238E27FC236}">
                  <a16:creationId xmlns:a16="http://schemas.microsoft.com/office/drawing/2014/main" id="{00926550-3326-47FF-B92E-E0C7539D494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Freeform 26">
              <a:extLst>
                <a:ext uri="{FF2B5EF4-FFF2-40B4-BE49-F238E27FC236}">
                  <a16:creationId xmlns:a16="http://schemas.microsoft.com/office/drawing/2014/main" id="{F378E77F-8788-48BA-BAB6-3E2AA295958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6157" name="Freeform 10">
              <a:extLst>
                <a:ext uri="{FF2B5EF4-FFF2-40B4-BE49-F238E27FC236}">
                  <a16:creationId xmlns:a16="http://schemas.microsoft.com/office/drawing/2014/main" id="{FDDFA122-4556-4B0C-9785-7AF61736AA3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8" name="Title Placeholder 1">
            <a:extLst>
              <a:ext uri="{FF2B5EF4-FFF2-40B4-BE49-F238E27FC236}">
                <a16:creationId xmlns:a16="http://schemas.microsoft.com/office/drawing/2014/main" id="{750DD6D4-69B8-412E-94BA-1C3AB9FE5D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13BDC-803C-4AB3-BF55-9DEF1D686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A0EC8-153A-43FF-BFEB-96236D397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21030-1DD1-457E-93B3-DD8C97F36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 smtClean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DDA65CF7-5424-44AD-85B4-8549D5DA41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152" name="Text Placeholder 2">
            <a:extLst>
              <a:ext uri="{FF2B5EF4-FFF2-40B4-BE49-F238E27FC236}">
                <a16:creationId xmlns:a16="http://schemas.microsoft.com/office/drawing/2014/main" id="{BADB5A38-F0E7-461D-9A3B-1C2278427B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0" r:id="rId1"/>
    <p:sldLayoutId id="214748504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1027" name="组合 5"/>
          <p:cNvGrpSpPr>
            <a:grpSpLocks/>
          </p:cNvGrpSpPr>
          <p:nvPr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16" name="五边形 15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13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3" r:id="rId1"/>
    <p:sldLayoutId id="214748504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457" indent="-27145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61" indent="-27145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54" indent="-22700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385" indent="-22700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464" indent="-22700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2992" indent="-228588" algn="l" defTabSz="914355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16" indent="-228588" algn="l" defTabSz="914355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39" indent="-228588" algn="l" defTabSz="914355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064" indent="-228588" algn="l" defTabSz="914355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G:\QQ截图201607142012副本.jpg">
            <a:extLst>
              <a:ext uri="{FF2B5EF4-FFF2-40B4-BE49-F238E27FC236}">
                <a16:creationId xmlns:a16="http://schemas.microsoft.com/office/drawing/2014/main" id="{705315BF-E52A-448B-AB33-915B31512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8A1E5415-9B8A-4958-8BB4-A3842609474D}"/>
              </a:ext>
            </a:extLst>
          </p:cNvPr>
          <p:cNvSpPr txBox="1">
            <a:spLocks noChangeArrowheads="1"/>
          </p:cNvSpPr>
          <p:nvPr/>
        </p:nvSpPr>
        <p:spPr>
          <a:xfrm>
            <a:off x="4500563" y="1489075"/>
            <a:ext cx="3443287" cy="939800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400" b="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第八章 </a:t>
            </a:r>
            <a:endParaRPr lang="en-US" altLang="zh-CN" sz="2400" b="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500" b="0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代码优化</a:t>
            </a:r>
            <a:endParaRPr lang="en-US" altLang="zh-CN" sz="3500" b="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1E057C8-5A0F-44C6-B51D-14C77EC304EA}"/>
              </a:ext>
            </a:extLst>
          </p:cNvPr>
          <p:cNvSpPr txBox="1">
            <a:spLocks noChangeArrowheads="1"/>
          </p:cNvSpPr>
          <p:nvPr/>
        </p:nvSpPr>
        <p:spPr>
          <a:xfrm>
            <a:off x="4857750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500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000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</a:t>
            </a:r>
            <a:endParaRPr lang="zh-CN" altLang="en-US" sz="20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4B34BC-4482-4E60-80CA-01A0822D9FC8}"/>
              </a:ext>
            </a:extLst>
          </p:cNvPr>
          <p:cNvSpPr txBox="1">
            <a:spLocks noChangeArrowheads="1"/>
          </p:cNvSpPr>
          <p:nvPr/>
        </p:nvSpPr>
        <p:spPr>
          <a:xfrm>
            <a:off x="5508625" y="984250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0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编译原理</a:t>
            </a:r>
            <a:endParaRPr lang="zh-CN" altLang="en-US" sz="800" b="0" spc="3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组合 22">
            <a:extLst>
              <a:ext uri="{FF2B5EF4-FFF2-40B4-BE49-F238E27FC236}">
                <a16:creationId xmlns:a16="http://schemas.microsoft.com/office/drawing/2014/main" id="{B80D8EFA-268A-4B98-834B-E3BE8968465C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66688"/>
            <a:ext cx="6719887" cy="4521200"/>
            <a:chOff x="1071538" y="195263"/>
            <a:chExt cx="6719912" cy="4520505"/>
          </a:xfrm>
        </p:grpSpPr>
        <p:sp>
          <p:nvSpPr>
            <p:cNvPr id="2" name="Rectangle 4">
              <a:extLst>
                <a:ext uri="{FF2B5EF4-FFF2-40B4-BE49-F238E27FC236}">
                  <a16:creationId xmlns:a16="http://schemas.microsoft.com/office/drawing/2014/main" id="{4EF16111-2127-4CC4-9D0B-DBD8D8F3A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35" y="212722"/>
              <a:ext cx="1693869" cy="8142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=</a:t>
              </a:r>
              <a:r>
                <a:rPr lang="en-US" altLang="zh-CN" i="1" dirty="0">
                  <a:latin typeface="Times New Roman" pitchFamily="18" charset="0"/>
                </a:rPr>
                <a:t> m </a:t>
              </a:r>
              <a:r>
                <a:rPr lang="en-US" altLang="zh-CN" dirty="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j</a:t>
              </a:r>
              <a:r>
                <a:rPr lang="en-US" altLang="zh-CN" dirty="0">
                  <a:latin typeface="Times New Roman" pitchFamily="18" charset="0"/>
                </a:rPr>
                <a:t> =</a:t>
              </a:r>
              <a:r>
                <a:rPr lang="en-US" altLang="zh-CN" i="1" dirty="0"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1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v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1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17411" name="Rectangle 5">
              <a:extLst>
                <a:ext uri="{FF2B5EF4-FFF2-40B4-BE49-F238E27FC236}">
                  <a16:creationId xmlns:a16="http://schemas.microsoft.com/office/drawing/2014/main" id="{376897E3-98BC-4E40-B9EC-D0740A8A1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59" y="1350785"/>
              <a:ext cx="1711331" cy="8142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dirty="0">
                  <a:latin typeface="Times New Roman" pitchFamily="18" charset="0"/>
                </a:rPr>
                <a:t> =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+ 1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endParaRPr lang="en-US" altLang="zh-CN" i="1" dirty="0">
                <a:latin typeface="Times New Roman" pitchFamily="18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if t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&lt; </a:t>
              </a:r>
              <a:r>
                <a:rPr lang="en-US" altLang="zh-CN" i="1" dirty="0">
                  <a:latin typeface="Times New Roman" pitchFamily="18" charset="0"/>
                </a:rPr>
                <a:t>v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latin typeface="Times New Roman" pitchFamily="18" charset="0"/>
                </a:rPr>
                <a:t>goto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871" name="Rectangle 6">
              <a:extLst>
                <a:ext uri="{FF2B5EF4-FFF2-40B4-BE49-F238E27FC236}">
                  <a16:creationId xmlns:a16="http://schemas.microsoft.com/office/drawing/2014/main" id="{67317681-0329-4E96-A0A9-B55B9F2B4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1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36872" name="Rectangle 7">
              <a:extLst>
                <a:ext uri="{FF2B5EF4-FFF2-40B4-BE49-F238E27FC236}">
                  <a16:creationId xmlns:a16="http://schemas.microsoft.com/office/drawing/2014/main" id="{B721A8AB-C05D-480C-8F36-0A44B332C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2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06E82BA0-CD04-4443-8C2C-2020C0570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2499959"/>
              <a:ext cx="1711331" cy="8126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j </a:t>
              </a:r>
              <a:r>
                <a:rPr lang="en-US" altLang="zh-CN" dirty="0">
                  <a:latin typeface="Times New Roman" pitchFamily="18" charset="0"/>
                </a:rPr>
                <a:t>= </a:t>
              </a:r>
              <a:r>
                <a:rPr lang="en-US" altLang="zh-CN" i="1" dirty="0">
                  <a:latin typeface="Times New Roman" pitchFamily="18" charset="0"/>
                </a:rPr>
                <a:t>j </a:t>
              </a:r>
              <a:r>
                <a:rPr lang="en-US" altLang="zh-CN" dirty="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4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5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4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if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5</a:t>
              </a:r>
              <a:r>
                <a:rPr lang="en-US" altLang="zh-CN" dirty="0">
                  <a:latin typeface="Times New Roman" pitchFamily="18" charset="0"/>
                </a:rPr>
                <a:t> &gt; </a:t>
              </a:r>
              <a:r>
                <a:rPr lang="en-US" altLang="zh-CN" i="1" dirty="0">
                  <a:latin typeface="Times New Roman" pitchFamily="18" charset="0"/>
                </a:rPr>
                <a:t>v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latin typeface="Times New Roman" pitchFamily="18" charset="0"/>
                </a:rPr>
                <a:t>goto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874" name="Line 9">
              <a:extLst>
                <a:ext uri="{FF2B5EF4-FFF2-40B4-BE49-F238E27FC236}">
                  <a16:creationId xmlns:a16="http://schemas.microsoft.com/office/drawing/2014/main" id="{4AF4F057-E05F-49EE-AE3D-39981BA4C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6875" name="Line 10">
              <a:extLst>
                <a:ext uri="{FF2B5EF4-FFF2-40B4-BE49-F238E27FC236}">
                  <a16:creationId xmlns:a16="http://schemas.microsoft.com/office/drawing/2014/main" id="{A9A7F083-49F2-432D-9452-4947B554D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" name="Rectangle 11">
              <a:extLst>
                <a:ext uri="{FF2B5EF4-FFF2-40B4-BE49-F238E27FC236}">
                  <a16:creationId xmlns:a16="http://schemas.microsoft.com/office/drawing/2014/main" id="{35549D49-F69C-4200-8D15-7207452C9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3661830"/>
              <a:ext cx="1725618" cy="3047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if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dirty="0">
                  <a:latin typeface="Times New Roman" pitchFamily="18" charset="0"/>
                </a:rPr>
                <a:t> &gt;= </a:t>
              </a:r>
              <a:r>
                <a:rPr lang="en-US" altLang="zh-CN" i="1" dirty="0">
                  <a:latin typeface="Times New Roman" pitchFamily="18" charset="0"/>
                </a:rPr>
                <a:t>j </a:t>
              </a:r>
              <a:r>
                <a:rPr lang="en-US" altLang="zh-CN" i="1" dirty="0" err="1">
                  <a:latin typeface="Times New Roman" pitchFamily="18" charset="0"/>
                </a:rPr>
                <a:t>goto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877" name="Line 12">
              <a:extLst>
                <a:ext uri="{FF2B5EF4-FFF2-40B4-BE49-F238E27FC236}">
                  <a16:creationId xmlns:a16="http://schemas.microsoft.com/office/drawing/2014/main" id="{2C5B77D0-B09A-422E-BDB8-E8A320C66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6878" name="Rectangle 14">
              <a:extLst>
                <a:ext uri="{FF2B5EF4-FFF2-40B4-BE49-F238E27FC236}">
                  <a16:creationId xmlns:a16="http://schemas.microsoft.com/office/drawing/2014/main" id="{E085C69E-EB98-455C-B038-25AEDD074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4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36879" name="Rectangle 15">
              <a:extLst>
                <a:ext uri="{FF2B5EF4-FFF2-40B4-BE49-F238E27FC236}">
                  <a16:creationId xmlns:a16="http://schemas.microsoft.com/office/drawing/2014/main" id="{A5734BC0-2985-46F4-9C2B-E7CED3557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3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36880" name="Rectangle 16">
              <a:extLst>
                <a:ext uri="{FF2B5EF4-FFF2-40B4-BE49-F238E27FC236}">
                  <a16:creationId xmlns:a16="http://schemas.microsoft.com/office/drawing/2014/main" id="{24B60A24-2E39-4E64-B4CE-8897E0F2F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625725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5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36881" name="Line 18">
              <a:extLst>
                <a:ext uri="{FF2B5EF4-FFF2-40B4-BE49-F238E27FC236}">
                  <a16:creationId xmlns:a16="http://schemas.microsoft.com/office/drawing/2014/main" id="{F97FB6D1-030A-4CF5-843E-F3F1AF902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313" y="3967163"/>
              <a:ext cx="1503362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6882" name="Line 19">
              <a:extLst>
                <a:ext uri="{FF2B5EF4-FFF2-40B4-BE49-F238E27FC236}">
                  <a16:creationId xmlns:a16="http://schemas.microsoft.com/office/drawing/2014/main" id="{1669F4CD-E851-4D4E-A0BF-602CCE9EC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263" y="3967163"/>
              <a:ext cx="1487487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6883" name="Rectangle 20">
              <a:extLst>
                <a:ext uri="{FF2B5EF4-FFF2-40B4-BE49-F238E27FC236}">
                  <a16:creationId xmlns:a16="http://schemas.microsoft.com/office/drawing/2014/main" id="{72EC28A6-864E-4E6A-9A34-CA2A2DD70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2024261"/>
              <a:ext cx="627062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6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36884" name="Freeform 22">
              <a:extLst>
                <a:ext uri="{FF2B5EF4-FFF2-40B4-BE49-F238E27FC236}">
                  <a16:creationId xmlns:a16="http://schemas.microsoft.com/office/drawing/2014/main" id="{B989436D-1E7D-41AA-A93D-D2CFE9014ADC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" name="Rectangle 33">
              <a:extLst>
                <a:ext uri="{FF2B5EF4-FFF2-40B4-BE49-F238E27FC236}">
                  <a16:creationId xmlns:a16="http://schemas.microsoft.com/office/drawing/2014/main" id="{EA0B23A3-B433-4F4D-AEC9-5F9A557C1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790" y="2312662"/>
              <a:ext cx="1189041" cy="24031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6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endParaRPr lang="en-US" altLang="zh-CN" i="1" dirty="0"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x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6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7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8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9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8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7</a:t>
              </a:r>
              <a:r>
                <a:rPr lang="en-US" altLang="zh-CN" dirty="0">
                  <a:latin typeface="Times New Roman" pitchFamily="18" charset="0"/>
                </a:rPr>
                <a:t>] = 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9</a:t>
              </a:r>
              <a:endParaRPr lang="en-US" altLang="zh-CN" i="1" dirty="0"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10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10</a:t>
              </a:r>
              <a:r>
                <a:rPr lang="en-US" altLang="zh-CN" dirty="0">
                  <a:latin typeface="Times New Roman" pitchFamily="18" charset="0"/>
                </a:rPr>
                <a:t>] = </a:t>
              </a:r>
              <a:r>
                <a:rPr lang="en-US" altLang="zh-CN" i="1" dirty="0">
                  <a:latin typeface="Times New Roman" pitchFamily="18" charset="0"/>
                </a:rPr>
                <a:t>x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 err="1">
                  <a:latin typeface="Times New Roman" pitchFamily="18" charset="0"/>
                </a:rPr>
                <a:t>goto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" name="Rectangle 35">
              <a:extLst>
                <a:ext uri="{FF2B5EF4-FFF2-40B4-BE49-F238E27FC236}">
                  <a16:creationId xmlns:a16="http://schemas.microsoft.com/office/drawing/2014/main" id="{8F950A98-6B5C-4611-87B9-2B37F9598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2" y="2455516"/>
              <a:ext cx="1308105" cy="22158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11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endParaRPr lang="en-US" altLang="zh-CN" i="1" dirty="0"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x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11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12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13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dirty="0">
                  <a:latin typeface="Times New Roman" pitchFamily="18" charset="0"/>
                </a:rPr>
                <a:t>t</a:t>
              </a:r>
              <a:r>
                <a:rPr lang="en-US" altLang="zh-CN" baseline="-30000" dirty="0">
                  <a:latin typeface="Times New Roman" pitchFamily="18" charset="0"/>
                </a:rPr>
                <a:t>14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13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12</a:t>
              </a:r>
              <a:r>
                <a:rPr lang="en-US" altLang="zh-CN" dirty="0">
                  <a:latin typeface="Times New Roman" pitchFamily="18" charset="0"/>
                </a:rPr>
                <a:t>] = 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14</a:t>
              </a:r>
              <a:endParaRPr lang="en-US" altLang="zh-CN" i="1" dirty="0"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15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n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15</a:t>
              </a:r>
              <a:r>
                <a:rPr lang="en-US" altLang="zh-CN" dirty="0">
                  <a:latin typeface="Times New Roman" pitchFamily="18" charset="0"/>
                </a:rPr>
                <a:t>] = </a:t>
              </a:r>
              <a:r>
                <a:rPr lang="en-US" altLang="zh-CN" i="1" dirty="0">
                  <a:latin typeface="Times New Roman" pitchFamily="18" charset="0"/>
                </a:rPr>
                <a:t>x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D7F49E4E-C17E-4F5A-B4E2-BC85D695608D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868" name="Freeform 21">
            <a:extLst>
              <a:ext uri="{FF2B5EF4-FFF2-40B4-BE49-F238E27FC236}">
                <a16:creationId xmlns:a16="http://schemas.microsoft.com/office/drawing/2014/main" id="{E8B10BD3-A009-4FEA-A689-A86C0F81D8D6}"/>
              </a:ext>
            </a:extLst>
          </p:cNvPr>
          <p:cNvSpPr>
            <a:spLocks/>
          </p:cNvSpPr>
          <p:nvPr/>
        </p:nvSpPr>
        <p:spPr bwMode="auto">
          <a:xfrm rot="367755">
            <a:off x="2914650" y="1184275"/>
            <a:ext cx="768350" cy="1096963"/>
          </a:xfrm>
          <a:custGeom>
            <a:avLst/>
            <a:gdLst>
              <a:gd name="T0" fmla="*/ 2147483646 w 722"/>
              <a:gd name="T1" fmla="*/ 2147483646 h 1447"/>
              <a:gd name="T2" fmla="*/ 2147483646 w 722"/>
              <a:gd name="T3" fmla="*/ 2147483646 h 1447"/>
              <a:gd name="T4" fmla="*/ 2147483646 w 722"/>
              <a:gd name="T5" fmla="*/ 2147483646 h 1447"/>
              <a:gd name="T6" fmla="*/ 2147483646 w 722"/>
              <a:gd name="T7" fmla="*/ 2147483646 h 1447"/>
              <a:gd name="T8" fmla="*/ 2147483646 w 722"/>
              <a:gd name="T9" fmla="*/ 2147483646 h 1447"/>
              <a:gd name="T10" fmla="*/ 2147483646 w 722"/>
              <a:gd name="T11" fmla="*/ 2147483646 h 1447"/>
              <a:gd name="T12" fmla="*/ 2147483646 w 722"/>
              <a:gd name="T13" fmla="*/ 2147483646 h 14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2"/>
              <a:gd name="T22" fmla="*/ 0 h 1447"/>
              <a:gd name="T23" fmla="*/ 722 w 722"/>
              <a:gd name="T24" fmla="*/ 1447 h 14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2" h="1447">
                <a:moveTo>
                  <a:pt x="722" y="1251"/>
                </a:moveTo>
                <a:cubicBezTo>
                  <a:pt x="605" y="1349"/>
                  <a:pt x="489" y="1447"/>
                  <a:pt x="392" y="1447"/>
                </a:cubicBezTo>
                <a:cubicBezTo>
                  <a:pt x="295" y="1447"/>
                  <a:pt x="203" y="1376"/>
                  <a:pt x="138" y="1251"/>
                </a:cubicBezTo>
                <a:cubicBezTo>
                  <a:pt x="73" y="1126"/>
                  <a:pt x="0" y="879"/>
                  <a:pt x="3" y="697"/>
                </a:cubicBezTo>
                <a:cubicBezTo>
                  <a:pt x="6" y="515"/>
                  <a:pt x="83" y="272"/>
                  <a:pt x="153" y="157"/>
                </a:cubicBezTo>
                <a:cubicBezTo>
                  <a:pt x="223" y="42"/>
                  <a:pt x="338" y="0"/>
                  <a:pt x="423" y="7"/>
                </a:cubicBezTo>
                <a:cubicBezTo>
                  <a:pt x="508" y="14"/>
                  <a:pt x="612" y="161"/>
                  <a:pt x="662" y="20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0" name="图片 10">
            <a:extLst>
              <a:ext uri="{FF2B5EF4-FFF2-40B4-BE49-F238E27FC236}">
                <a16:creationId xmlns:a16="http://schemas.microsoft.com/office/drawing/2014/main" id="{969B5AE6-30C9-414C-A544-1EF23FD00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50800"/>
            <a:ext cx="3303588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00113" name="Group 337">
            <a:extLst>
              <a:ext uri="{FF2B5EF4-FFF2-40B4-BE49-F238E27FC236}">
                <a16:creationId xmlns:a16="http://schemas.microsoft.com/office/drawing/2014/main" id="{2CF6165C-E445-45A7-98B0-E4DEABD64E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03575" y="1296988"/>
          <a:ext cx="5472113" cy="3752856"/>
        </p:xfrm>
        <a:graphic>
          <a:graphicData uri="http://schemas.openxmlformats.org/drawingml/2006/table">
            <a:tbl>
              <a:tblPr/>
              <a:tblGrid>
                <a:gridCol w="49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OUT </a:t>
                      </a:r>
                      <a:r>
                        <a:rPr kumimoji="0" lang="en-US" altLang="zh-CN" sz="16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kumimoji="0" lang="en-US" altLang="zh-CN" sz="16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0" lang="en-US" altLang="zh-CN" sz="16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①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②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③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④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⑤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⑥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⑦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⑧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⑨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⑩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2036" name="Rectangle 2">
            <a:extLst>
              <a:ext uri="{FF2B5EF4-FFF2-40B4-BE49-F238E27FC236}">
                <a16:creationId xmlns:a16="http://schemas.microsoft.com/office/drawing/2014/main" id="{3CA45D3F-BF9F-4034-9982-066CAE7D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300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Line 31">
            <a:extLst>
              <a:ext uri="{FF2B5EF4-FFF2-40B4-BE49-F238E27FC236}">
                <a16:creationId xmlns:a16="http://schemas.microsoft.com/office/drawing/2014/main" id="{5214D81A-7FD7-40EA-9C24-7767C552B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1293813"/>
            <a:ext cx="0" cy="3744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" name="Line 31">
            <a:extLst>
              <a:ext uri="{FF2B5EF4-FFF2-40B4-BE49-F238E27FC236}">
                <a16:creationId xmlns:a16="http://schemas.microsoft.com/office/drawing/2014/main" id="{AA031C3A-DCA1-4049-BE6F-BD46F6270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295400"/>
            <a:ext cx="0" cy="3743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E33BAD-6FC6-45FE-A4A5-66BDD7D8A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1895475"/>
            <a:ext cx="584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{ 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E 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}</a:t>
            </a:r>
            <a:endParaRPr lang="en-US" altLang="zh-CN" sz="1600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0B1745-04A4-4E5C-B689-0233A6E68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1895475"/>
            <a:ext cx="8429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{ 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E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① }</a:t>
            </a: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8F8ACB-BE9D-4BF6-ABD2-FA6659039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63" y="2233613"/>
            <a:ext cx="841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{ 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E 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① }</a:t>
            </a: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D6D1A6-83CB-4F4D-9ABF-3AEC90A5E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2233613"/>
            <a:ext cx="11001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{ 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E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①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②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71BCB8-C376-47FA-9E48-56D6E9CBF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175" y="2543175"/>
            <a:ext cx="841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{ 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E 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① }</a:t>
            </a: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A32926-67AB-4726-84D6-B56D4C928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650" y="2573338"/>
            <a:ext cx="11001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{ 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E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① 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③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}</a:t>
            </a: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8E6F7C-D059-41FB-BEEA-5B5DA42B8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2827338"/>
            <a:ext cx="11001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{ 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E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① 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③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}</a:t>
            </a: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EAF999-B94E-49DE-9C6F-B819AF11F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650" y="2881313"/>
            <a:ext cx="1358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{ 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E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① 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③ ④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}</a:t>
            </a: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5EE51B-9198-45A0-9691-80E6F4ED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288" y="3148013"/>
            <a:ext cx="1358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{ 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E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① 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③ ④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}</a:t>
            </a: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F29C08-F927-43DB-B997-3BDDBC117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3487738"/>
            <a:ext cx="1358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{ 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E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① 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③ ④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}</a:t>
            </a: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2D33C57-BF06-44AD-9DE1-C9F448DB7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63" y="3817938"/>
            <a:ext cx="1357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{ 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E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① 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③ ④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}</a:t>
            </a: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666B2A-5378-4ED5-BD2C-086C1E64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650" y="3148013"/>
            <a:ext cx="1616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{ 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E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① 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③ ④ ⑤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}</a:t>
            </a: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4FD774E-D352-45B2-86B8-315A1A503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3468688"/>
            <a:ext cx="1616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{ 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E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① 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③ ④ ⑥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}</a:t>
            </a: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3E1491E-1204-46A3-9DF8-D9D0F5503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650" y="3792538"/>
            <a:ext cx="1616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{ 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E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① 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③ ④ ⑦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}</a:t>
            </a: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261A6E4-CD94-482C-97DB-C48B2FA63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63" y="4130675"/>
            <a:ext cx="1616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{ 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E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① 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③ ④ ⑦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}</a:t>
            </a: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B66CE20-695E-4070-8186-8BAA60CBA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4111625"/>
            <a:ext cx="18748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{ 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E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① 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③ ④ ⑦ ⑧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}</a:t>
            </a: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FAAA491-DC36-4837-BEDE-BC01B3628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4438650"/>
            <a:ext cx="18748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{ 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E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① 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③ ④ ⑦ ⑧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}</a:t>
            </a: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5BA57DC-AE8A-47E7-80E1-B39ACE0B5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63" y="4721225"/>
            <a:ext cx="1873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{ 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E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① 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③ ④ ⑦ ⑧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}</a:t>
            </a: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4FE40CA-748C-492E-8E84-1416EDD72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4414838"/>
            <a:ext cx="2132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{ 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E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① 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③ ④ ⑦ ⑧ ⑨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}</a:t>
            </a: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4E37-C8EC-498A-BC7E-756DF1DA5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313" y="4752975"/>
            <a:ext cx="21320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{ 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E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① 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③ ④ ⑦ ⑧ ⑩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}</a:t>
            </a: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6857C76-FA21-4196-90D3-B3A6797FF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74" y="1646238"/>
            <a:ext cx="1873250" cy="3441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0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0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0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2" grpId="0"/>
      <p:bldP spid="6" grpId="0"/>
      <p:bldP spid="14" grpId="0"/>
      <p:bldP spid="7" grpId="0"/>
      <p:bldP spid="16" grpId="0"/>
      <p:bldP spid="17" grpId="0"/>
      <p:bldP spid="18" grpId="0"/>
      <p:bldP spid="8" grpId="0"/>
      <p:bldP spid="15" grpId="0"/>
      <p:bldP spid="19" grpId="0"/>
      <p:bldP spid="24" grpId="0"/>
      <p:bldP spid="20" grpId="0"/>
      <p:bldP spid="26" grpId="0"/>
      <p:bldP spid="27" grpId="0"/>
      <p:bldP spid="21" grpId="0"/>
      <p:bldP spid="2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1" name="Rectangle 3">
            <a:extLst>
              <a:ext uri="{FF2B5EF4-FFF2-40B4-BE49-F238E27FC236}">
                <a16:creationId xmlns:a16="http://schemas.microsoft.com/office/drawing/2014/main" id="{0F528F06-5B39-4698-B680-A2C97A9F53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625" y="774700"/>
            <a:ext cx="7929563" cy="79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如果存在从结点</a:t>
            </a:r>
            <a:r>
              <a:rPr lang="en-US" altLang="zh-CN" sz="22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2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2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的有向边</a:t>
            </a:r>
            <a:r>
              <a:rPr lang="en-US" altLang="zh-CN" sz="2200" b="1" i="1" dirty="0" err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n→d</a:t>
            </a:r>
            <a:r>
              <a:rPr lang="zh-CN" altLang="en-US" sz="22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，且</a:t>
            </a:r>
            <a:r>
              <a:rPr lang="en-US" altLang="zh-CN" sz="22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2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dom</a:t>
            </a:r>
            <a:r>
              <a:rPr lang="en-US" altLang="zh-CN" sz="22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，那么这条边称为</a:t>
            </a:r>
            <a:r>
              <a:rPr lang="zh-CN" altLang="en-US" sz="2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回边</a:t>
            </a:r>
            <a:endParaRPr lang="en-US" altLang="zh-CN" sz="2200" b="1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000" b="1" dirty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1800" dirty="0">
              <a:ea typeface="楷体_GB2312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4019" name="Rectangle 2">
            <a:extLst>
              <a:ext uri="{FF2B5EF4-FFF2-40B4-BE49-F238E27FC236}">
                <a16:creationId xmlns:a16="http://schemas.microsoft.com/office/drawing/2014/main" id="{CC910E19-F503-4B30-B27F-2DAF1571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回边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(</a:t>
            </a:r>
            <a:r>
              <a:rPr lang="en-US" altLang="zh-CN" sz="2500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Back Edges</a:t>
            </a:r>
            <a:r>
              <a:rPr lang="en-US" altLang="zh-CN" sz="250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)</a:t>
            </a:r>
            <a:endParaRPr lang="zh-CN" altLang="en-US" sz="2500">
              <a:solidFill>
                <a:schemeClr val="tx1"/>
              </a:solidFill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041414" name="Rectangle 6">
            <a:extLst>
              <a:ext uri="{FF2B5EF4-FFF2-40B4-BE49-F238E27FC236}">
                <a16:creationId xmlns:a16="http://schemas.microsoft.com/office/drawing/2014/main" id="{AFCE27F9-6E4B-4261-90D1-24FE6B471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913" y="2214563"/>
            <a:ext cx="998537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回边：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>
                <a:latin typeface="楷体_GB2312" charset="0"/>
                <a:ea typeface="楷体_GB2312" charset="0"/>
                <a:cs typeface="Times New Roman" panose="02020603050405020304" pitchFamily="18" charset="0"/>
              </a:rPr>
              <a:t>4-&gt;3</a:t>
            </a:r>
            <a:endParaRPr lang="zh-CN" altLang="en-US" sz="2000">
              <a:latin typeface="楷体_GB2312" charset="0"/>
              <a:ea typeface="楷体_GB2312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000">
                <a:latin typeface="楷体_GB2312" charset="0"/>
                <a:ea typeface="楷体_GB2312" charset="0"/>
                <a:cs typeface="Times New Roman" panose="02020603050405020304" pitchFamily="18" charset="0"/>
              </a:rPr>
              <a:t>7-&gt;4</a:t>
            </a:r>
            <a:endParaRPr lang="zh-CN" altLang="en-US" sz="2000">
              <a:latin typeface="楷体_GB2312" charset="0"/>
              <a:ea typeface="楷体_GB2312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000">
                <a:latin typeface="楷体_GB2312" charset="0"/>
                <a:ea typeface="楷体_GB2312" charset="0"/>
                <a:cs typeface="Times New Roman" panose="02020603050405020304" pitchFamily="18" charset="0"/>
              </a:rPr>
              <a:t>8-&gt;3</a:t>
            </a:r>
            <a:endParaRPr lang="zh-CN" altLang="en-US" sz="2000">
              <a:latin typeface="楷体_GB2312" charset="0"/>
              <a:ea typeface="楷体_GB2312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000">
                <a:latin typeface="楷体_GB2312" charset="0"/>
                <a:ea typeface="楷体_GB2312" charset="0"/>
                <a:cs typeface="Times New Roman" panose="02020603050405020304" pitchFamily="18" charset="0"/>
              </a:rPr>
              <a:t>9-&gt;1</a:t>
            </a:r>
            <a:endParaRPr lang="zh-CN" altLang="en-US" sz="2000">
              <a:latin typeface="楷体_GB2312" charset="0"/>
              <a:ea typeface="楷体_GB2312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000">
                <a:latin typeface="楷体_GB2312" charset="0"/>
                <a:ea typeface="楷体_GB2312" charset="0"/>
                <a:cs typeface="Times New Roman" panose="02020603050405020304" pitchFamily="18" charset="0"/>
              </a:rPr>
              <a:t>10-&gt;7</a:t>
            </a:r>
            <a:endParaRPr lang="zh-CN" altLang="en-US" sz="2000">
              <a:latin typeface="楷体_GB2312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041506" name="AutoShape 98">
            <a:extLst>
              <a:ext uri="{FF2B5EF4-FFF2-40B4-BE49-F238E27FC236}">
                <a16:creationId xmlns:a16="http://schemas.microsoft.com/office/drawing/2014/main" id="{5F302099-0411-4BDE-A24C-8C30F3722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413" y="1533525"/>
            <a:ext cx="323850" cy="3238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1041507" name="AutoShape 99">
            <a:extLst>
              <a:ext uri="{FF2B5EF4-FFF2-40B4-BE49-F238E27FC236}">
                <a16:creationId xmlns:a16="http://schemas.microsoft.com/office/drawing/2014/main" id="{DBD5FCA6-CC16-44CE-8CAA-EBA23771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350" y="1533525"/>
            <a:ext cx="323850" cy="3238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d</a:t>
            </a:r>
          </a:p>
        </p:txBody>
      </p:sp>
      <p:graphicFrame>
        <p:nvGraphicFramePr>
          <p:cNvPr id="9" name="Group 337">
            <a:extLst>
              <a:ext uri="{FF2B5EF4-FFF2-40B4-BE49-F238E27FC236}">
                <a16:creationId xmlns:a16="http://schemas.microsoft.com/office/drawing/2014/main" id="{87C0E2C8-992A-4EDD-812F-5D0FE7133D10}"/>
              </a:ext>
            </a:extLst>
          </p:cNvPr>
          <p:cNvGraphicFramePr>
            <a:graphicFrameLocks noGrp="1"/>
          </p:cNvGraphicFramePr>
          <p:nvPr/>
        </p:nvGraphicFramePr>
        <p:xfrm>
          <a:off x="3190875" y="1928813"/>
          <a:ext cx="3768725" cy="3017832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1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OUT </a:t>
                      </a:r>
                      <a:r>
                        <a:rPr kumimoji="0" lang="en-US" altLang="zh-CN" sz="12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kumimoji="0" lang="en-US" altLang="zh-CN" sz="12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0" lang="en-US" altLang="zh-CN" sz="12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8" marR="68588" marT="34300" marB="343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①</a:t>
                      </a:r>
                    </a:p>
                  </a:txBody>
                  <a:tcPr marL="68588" marR="68588" marT="34300" marB="343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1200" b="1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①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②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①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①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②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③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①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①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③</a:t>
                      </a:r>
                    </a:p>
                  </a:txBody>
                  <a:tcPr marL="68588" marR="68588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④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①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③</a:t>
                      </a: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①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③ ④</a:t>
                      </a:r>
                    </a:p>
                  </a:txBody>
                  <a:tcPr marL="68588" marR="68588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⑤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①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③ ④</a:t>
                      </a: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①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③ ④ ⑤</a:t>
                      </a:r>
                    </a:p>
                  </a:txBody>
                  <a:tcPr marL="68588" marR="68588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⑥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①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③ ④</a:t>
                      </a: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①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③ ④ ⑥</a:t>
                      </a:r>
                    </a:p>
                  </a:txBody>
                  <a:tcPr marL="68588" marR="68588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⑦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①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③ ④ </a:t>
                      </a: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①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③ ④ ⑦</a:t>
                      </a:r>
                    </a:p>
                  </a:txBody>
                  <a:tcPr marL="68588" marR="68588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⑧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①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③ ④ ⑦</a:t>
                      </a: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①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③ ④ ⑦ ⑧</a:t>
                      </a:r>
                    </a:p>
                  </a:txBody>
                  <a:tcPr marL="68588" marR="68588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⑨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①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③ ④ ⑦ ⑧</a:t>
                      </a: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①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③ ④ ⑦ ⑧ ⑨</a:t>
                      </a:r>
                    </a:p>
                  </a:txBody>
                  <a:tcPr marL="68588" marR="68588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⑩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①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③ ④ ⑦ ⑧</a:t>
                      </a:r>
                    </a:p>
                  </a:txBody>
                  <a:tcPr marL="68588" marR="68588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① 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③ ④ ⑦ ⑧ ⑩</a:t>
                      </a:r>
                    </a:p>
                  </a:txBody>
                  <a:tcPr marL="68588" marR="68588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Line 31">
            <a:extLst>
              <a:ext uri="{FF2B5EF4-FFF2-40B4-BE49-F238E27FC236}">
                <a16:creationId xmlns:a16="http://schemas.microsoft.com/office/drawing/2014/main" id="{AFD18B47-5D6C-407F-B1B9-A54B6C116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0875" y="1935163"/>
            <a:ext cx="0" cy="3024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2" name="Line 31">
            <a:extLst>
              <a:ext uri="{FF2B5EF4-FFF2-40B4-BE49-F238E27FC236}">
                <a16:creationId xmlns:a16="http://schemas.microsoft.com/office/drawing/2014/main" id="{E3598188-850A-4518-BEE1-4FD52BAB2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1935163"/>
            <a:ext cx="0" cy="3024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3" name="组合 8">
            <a:extLst>
              <a:ext uri="{FF2B5EF4-FFF2-40B4-BE49-F238E27FC236}">
                <a16:creationId xmlns:a16="http://schemas.microsoft.com/office/drawing/2014/main" id="{816414A3-6AE7-44AA-9461-6EEF358CA185}"/>
              </a:ext>
            </a:extLst>
          </p:cNvPr>
          <p:cNvGrpSpPr>
            <a:grpSpLocks/>
          </p:cNvGrpSpPr>
          <p:nvPr/>
        </p:nvGrpSpPr>
        <p:grpSpPr bwMode="auto">
          <a:xfrm>
            <a:off x="1093788" y="1765300"/>
            <a:ext cx="2024062" cy="3276600"/>
            <a:chOff x="128755" y="1428750"/>
            <a:chExt cx="2023393" cy="3276600"/>
          </a:xfrm>
        </p:grpSpPr>
        <p:sp>
          <p:nvSpPr>
            <p:cNvPr id="214096" name="Line 16">
              <a:extLst>
                <a:ext uri="{FF2B5EF4-FFF2-40B4-BE49-F238E27FC236}">
                  <a16:creationId xmlns:a16="http://schemas.microsoft.com/office/drawing/2014/main" id="{CCE0654E-E6C1-4461-B92D-0BDAB072C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562" y="1733509"/>
              <a:ext cx="227046" cy="185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14097" name="Freeform 32">
              <a:extLst>
                <a:ext uri="{FF2B5EF4-FFF2-40B4-BE49-F238E27FC236}">
                  <a16:creationId xmlns:a16="http://schemas.microsoft.com/office/drawing/2014/main" id="{51FA884B-5530-49D4-9837-121C21DB3737}"/>
                </a:ext>
              </a:extLst>
            </p:cNvPr>
            <p:cNvSpPr>
              <a:spLocks/>
            </p:cNvSpPr>
            <p:nvPr/>
          </p:nvSpPr>
          <p:spPr bwMode="auto">
            <a:xfrm rot="9839600">
              <a:off x="1241210" y="2380259"/>
              <a:ext cx="225736" cy="372201"/>
            </a:xfrm>
            <a:custGeom>
              <a:avLst/>
              <a:gdLst>
                <a:gd name="T0" fmla="*/ 2147483646 w 347"/>
                <a:gd name="T1" fmla="*/ 2147483646 h 589"/>
                <a:gd name="T2" fmla="*/ 2147483646 w 347"/>
                <a:gd name="T3" fmla="*/ 2147483646 h 589"/>
                <a:gd name="T4" fmla="*/ 2147483646 w 347"/>
                <a:gd name="T5" fmla="*/ 0 h 589"/>
                <a:gd name="T6" fmla="*/ 0 60000 65536"/>
                <a:gd name="T7" fmla="*/ 0 60000 65536"/>
                <a:gd name="T8" fmla="*/ 0 60000 65536"/>
                <a:gd name="T9" fmla="*/ 0 w 347"/>
                <a:gd name="T10" fmla="*/ 0 h 589"/>
                <a:gd name="T11" fmla="*/ 347 w 347"/>
                <a:gd name="T12" fmla="*/ 589 h 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7" h="589">
                  <a:moveTo>
                    <a:pt x="166" y="589"/>
                  </a:moveTo>
                  <a:cubicBezTo>
                    <a:pt x="83" y="456"/>
                    <a:pt x="0" y="324"/>
                    <a:pt x="30" y="226"/>
                  </a:cubicBezTo>
                  <a:cubicBezTo>
                    <a:pt x="60" y="128"/>
                    <a:pt x="203" y="64"/>
                    <a:pt x="347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stealth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6" name="Oval 71">
              <a:extLst>
                <a:ext uri="{FF2B5EF4-FFF2-40B4-BE49-F238E27FC236}">
                  <a16:creationId xmlns:a16="http://schemas.microsoft.com/office/drawing/2014/main" id="{BE07369A-6ACB-45EB-B8DE-48B6E1ED0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200" y="1490663"/>
              <a:ext cx="361830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099" name="Line 50">
              <a:extLst>
                <a:ext uri="{FF2B5EF4-FFF2-40B4-BE49-F238E27FC236}">
                  <a16:creationId xmlns:a16="http://schemas.microsoft.com/office/drawing/2014/main" id="{DFE6ACEA-2784-4957-8C3A-B5494732C5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5675" y="1838271"/>
              <a:ext cx="0" cy="2603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14100" name="Text Box 13">
              <a:extLst>
                <a:ext uri="{FF2B5EF4-FFF2-40B4-BE49-F238E27FC236}">
                  <a16:creationId xmlns:a16="http://schemas.microsoft.com/office/drawing/2014/main" id="{7B373DE5-167E-48AD-89E8-FE9E11155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367" y="1428750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Oval 71">
              <a:extLst>
                <a:ext uri="{FF2B5EF4-FFF2-40B4-BE49-F238E27FC236}">
                  <a16:creationId xmlns:a16="http://schemas.microsoft.com/office/drawing/2014/main" id="{503730AF-30AC-438F-B28F-EE0D2610A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74" y="2114550"/>
              <a:ext cx="361830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102" name="Text Box 13">
              <a:extLst>
                <a:ext uri="{FF2B5EF4-FFF2-40B4-BE49-F238E27FC236}">
                  <a16:creationId xmlns:a16="http://schemas.microsoft.com/office/drawing/2014/main" id="{AF9A6697-5DDC-4535-9896-D20AE5FA9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541" y="2052558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Oval 71">
              <a:extLst>
                <a:ext uri="{FF2B5EF4-FFF2-40B4-BE49-F238E27FC236}">
                  <a16:creationId xmlns:a16="http://schemas.microsoft.com/office/drawing/2014/main" id="{119BD0C1-3CD0-4FA7-9A1F-5B4A241A6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74" y="2714625"/>
              <a:ext cx="361830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104" name="Text Box 13">
              <a:extLst>
                <a:ext uri="{FF2B5EF4-FFF2-40B4-BE49-F238E27FC236}">
                  <a16:creationId xmlns:a16="http://schemas.microsoft.com/office/drawing/2014/main" id="{30DD3644-AEFD-46B6-BE61-AC542CEF6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541" y="2652551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" name="Oval 71">
              <a:extLst>
                <a:ext uri="{FF2B5EF4-FFF2-40B4-BE49-F238E27FC236}">
                  <a16:creationId xmlns:a16="http://schemas.microsoft.com/office/drawing/2014/main" id="{79432C4C-EAE6-4149-BE02-A16EE36FC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74" y="3400425"/>
              <a:ext cx="361830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106" name="Text Box 13">
              <a:extLst>
                <a:ext uri="{FF2B5EF4-FFF2-40B4-BE49-F238E27FC236}">
                  <a16:creationId xmlns:a16="http://schemas.microsoft.com/office/drawing/2014/main" id="{BB707001-6892-4E3A-8E21-6CEF95105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541" y="3338264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E8B2F5CA-B4B6-4BEB-B88A-18CF4CB68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74" y="4010025"/>
              <a:ext cx="361830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108" name="Text Box 13">
              <a:extLst>
                <a:ext uri="{FF2B5EF4-FFF2-40B4-BE49-F238E27FC236}">
                  <a16:creationId xmlns:a16="http://schemas.microsoft.com/office/drawing/2014/main" id="{6B67BA8E-33D9-4830-8FD3-C802D204D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541" y="3947780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7" name="Oval 71">
              <a:extLst>
                <a:ext uri="{FF2B5EF4-FFF2-40B4-BE49-F238E27FC236}">
                  <a16:creationId xmlns:a16="http://schemas.microsoft.com/office/drawing/2014/main" id="{190519FC-B3FF-45B3-8EA4-90746357E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89" y="1828800"/>
              <a:ext cx="360243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110" name="Text Box 13">
              <a:extLst>
                <a:ext uri="{FF2B5EF4-FFF2-40B4-BE49-F238E27FC236}">
                  <a16:creationId xmlns:a16="http://schemas.microsoft.com/office/drawing/2014/main" id="{4DDB7FEA-A4B4-4254-8AE4-FB82081F8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79" y="1766846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" name="Oval 71">
              <a:extLst>
                <a:ext uri="{FF2B5EF4-FFF2-40B4-BE49-F238E27FC236}">
                  <a16:creationId xmlns:a16="http://schemas.microsoft.com/office/drawing/2014/main" id="{F638731B-D8C5-41BA-B0BB-611228575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097" y="3052763"/>
              <a:ext cx="360244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112" name="Text Box 13">
              <a:extLst>
                <a:ext uri="{FF2B5EF4-FFF2-40B4-BE49-F238E27FC236}">
                  <a16:creationId xmlns:a16="http://schemas.microsoft.com/office/drawing/2014/main" id="{64B29000-01AB-4196-A9FA-29D213917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5955" y="2990644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1" name="Oval 71">
              <a:extLst>
                <a:ext uri="{FF2B5EF4-FFF2-40B4-BE49-F238E27FC236}">
                  <a16:creationId xmlns:a16="http://schemas.microsoft.com/office/drawing/2014/main" id="{1BEF0F1F-773C-4168-9007-4CBC991B6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63" y="3052763"/>
              <a:ext cx="360243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114" name="Text Box 13">
              <a:extLst>
                <a:ext uri="{FF2B5EF4-FFF2-40B4-BE49-F238E27FC236}">
                  <a16:creationId xmlns:a16="http://schemas.microsoft.com/office/drawing/2014/main" id="{E5202B6D-CD71-4264-B22F-069209B38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53" y="2990644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" name="Oval 71">
              <a:extLst>
                <a:ext uri="{FF2B5EF4-FFF2-40B4-BE49-F238E27FC236}">
                  <a16:creationId xmlns:a16="http://schemas.microsoft.com/office/drawing/2014/main" id="{DF7DD24D-30F1-440F-8A3C-55FDC48A8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097" y="4329113"/>
              <a:ext cx="360244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116" name="Text Box 13">
              <a:extLst>
                <a:ext uri="{FF2B5EF4-FFF2-40B4-BE49-F238E27FC236}">
                  <a16:creationId xmlns:a16="http://schemas.microsoft.com/office/drawing/2014/main" id="{6D7357E6-6F36-4F28-8B13-B67FD14E6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507" y="4266829"/>
              <a:ext cx="527130" cy="43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5" name="Oval 71">
              <a:extLst>
                <a:ext uri="{FF2B5EF4-FFF2-40B4-BE49-F238E27FC236}">
                  <a16:creationId xmlns:a16="http://schemas.microsoft.com/office/drawing/2014/main" id="{A6ADA1D8-E0EB-49E6-8484-195A6494A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63" y="4329113"/>
              <a:ext cx="360243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118" name="Text Box 13">
              <a:extLst>
                <a:ext uri="{FF2B5EF4-FFF2-40B4-BE49-F238E27FC236}">
                  <a16:creationId xmlns:a16="http://schemas.microsoft.com/office/drawing/2014/main" id="{E223896B-E14A-468D-8A8F-A9424A1C3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53" y="4266829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14119" name="Line 50">
              <a:extLst>
                <a:ext uri="{FF2B5EF4-FFF2-40B4-BE49-F238E27FC236}">
                  <a16:creationId xmlns:a16="http://schemas.microsoft.com/office/drawing/2014/main" id="{0CE9633F-B52C-4CE6-B75D-3978F62B4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0911" y="2444618"/>
              <a:ext cx="0" cy="2603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14120" name="Line 50">
              <a:extLst>
                <a:ext uri="{FF2B5EF4-FFF2-40B4-BE49-F238E27FC236}">
                  <a16:creationId xmlns:a16="http://schemas.microsoft.com/office/drawing/2014/main" id="{C74DF78D-EEEE-44AB-B40E-9CA95CD7E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5675" y="3730323"/>
              <a:ext cx="0" cy="2603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14121" name="Line 16">
              <a:extLst>
                <a:ext uri="{FF2B5EF4-FFF2-40B4-BE49-F238E27FC236}">
                  <a16:creationId xmlns:a16="http://schemas.microsoft.com/office/drawing/2014/main" id="{FB738B45-6E1E-4628-AF9F-55915A1EA3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862" y="2947787"/>
              <a:ext cx="227046" cy="185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14122" name="Line 16">
              <a:extLst>
                <a:ext uri="{FF2B5EF4-FFF2-40B4-BE49-F238E27FC236}">
                  <a16:creationId xmlns:a16="http://schemas.microsoft.com/office/drawing/2014/main" id="{11989D4F-A6DA-4962-ADD7-3B2D664DE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563" y="4233493"/>
              <a:ext cx="227046" cy="185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14123" name="Line 16">
              <a:extLst>
                <a:ext uri="{FF2B5EF4-FFF2-40B4-BE49-F238E27FC236}">
                  <a16:creationId xmlns:a16="http://schemas.microsoft.com/office/drawing/2014/main" id="{87878E29-26BA-4A67-862A-C5E218A53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7151" y="3304927"/>
              <a:ext cx="227046" cy="185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14124" name="Line 16">
              <a:extLst>
                <a:ext uri="{FF2B5EF4-FFF2-40B4-BE49-F238E27FC236}">
                  <a16:creationId xmlns:a16="http://schemas.microsoft.com/office/drawing/2014/main" id="{70C88911-A7BF-4120-80E0-239E86861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815" y="2114461"/>
              <a:ext cx="273093" cy="142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14125" name="Line 16">
              <a:extLst>
                <a:ext uri="{FF2B5EF4-FFF2-40B4-BE49-F238E27FC236}">
                  <a16:creationId xmlns:a16="http://schemas.microsoft.com/office/drawing/2014/main" id="{6D31B059-D177-4B4B-A5BD-B6C62EF6E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738" y="3309690"/>
              <a:ext cx="273093" cy="142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14126" name="Line 16">
              <a:extLst>
                <a:ext uri="{FF2B5EF4-FFF2-40B4-BE49-F238E27FC236}">
                  <a16:creationId xmlns:a16="http://schemas.microsoft.com/office/drawing/2014/main" id="{4D206E6F-BE9E-49F2-BDF5-93CAAA0AF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9852" y="2947787"/>
              <a:ext cx="273093" cy="142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14127" name="Line 16">
              <a:extLst>
                <a:ext uri="{FF2B5EF4-FFF2-40B4-BE49-F238E27FC236}">
                  <a16:creationId xmlns:a16="http://schemas.microsoft.com/office/drawing/2014/main" id="{0B5D9D86-18B8-4025-8FEF-611D5794D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9852" y="4233493"/>
              <a:ext cx="273093" cy="142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14128" name="Freeform 32">
              <a:extLst>
                <a:ext uri="{FF2B5EF4-FFF2-40B4-BE49-F238E27FC236}">
                  <a16:creationId xmlns:a16="http://schemas.microsoft.com/office/drawing/2014/main" id="{A5404755-BC3C-4D57-9A83-E995765D001E}"/>
                </a:ext>
              </a:extLst>
            </p:cNvPr>
            <p:cNvSpPr>
              <a:spLocks/>
            </p:cNvSpPr>
            <p:nvPr/>
          </p:nvSpPr>
          <p:spPr bwMode="auto">
            <a:xfrm rot="7422157">
              <a:off x="1404863" y="3513477"/>
              <a:ext cx="467623" cy="835273"/>
            </a:xfrm>
            <a:custGeom>
              <a:avLst/>
              <a:gdLst>
                <a:gd name="T0" fmla="*/ 2147483646 w 347"/>
                <a:gd name="T1" fmla="*/ 2147483646 h 589"/>
                <a:gd name="T2" fmla="*/ 2147483646 w 347"/>
                <a:gd name="T3" fmla="*/ 2147483646 h 589"/>
                <a:gd name="T4" fmla="*/ 2147483646 w 347"/>
                <a:gd name="T5" fmla="*/ 0 h 589"/>
                <a:gd name="T6" fmla="*/ 0 60000 65536"/>
                <a:gd name="T7" fmla="*/ 0 60000 65536"/>
                <a:gd name="T8" fmla="*/ 0 60000 65536"/>
                <a:gd name="T9" fmla="*/ 0 w 347"/>
                <a:gd name="T10" fmla="*/ 0 h 589"/>
                <a:gd name="T11" fmla="*/ 347 w 347"/>
                <a:gd name="T12" fmla="*/ 589 h 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7" h="589">
                  <a:moveTo>
                    <a:pt x="166" y="589"/>
                  </a:moveTo>
                  <a:cubicBezTo>
                    <a:pt x="83" y="456"/>
                    <a:pt x="0" y="324"/>
                    <a:pt x="30" y="226"/>
                  </a:cubicBezTo>
                  <a:cubicBezTo>
                    <a:pt x="60" y="128"/>
                    <a:pt x="203" y="64"/>
                    <a:pt x="347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stealth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7" name="任意多边形 46">
              <a:extLst>
                <a:ext uri="{FF2B5EF4-FFF2-40B4-BE49-F238E27FC236}">
                  <a16:creationId xmlns:a16="http://schemas.microsoft.com/office/drawing/2014/main" id="{2A9B1469-69E4-42D2-B53F-E74F24C8751E}"/>
                </a:ext>
              </a:extLst>
            </p:cNvPr>
            <p:cNvSpPr/>
            <p:nvPr/>
          </p:nvSpPr>
          <p:spPr bwMode="auto">
            <a:xfrm>
              <a:off x="1338030" y="2847975"/>
              <a:ext cx="714139" cy="785813"/>
            </a:xfrm>
            <a:custGeom>
              <a:avLst/>
              <a:gdLst>
                <a:gd name="connsiteX0" fmla="*/ 0 w 823912"/>
                <a:gd name="connsiteY0" fmla="*/ 1914525 h 1914525"/>
                <a:gd name="connsiteX1" fmla="*/ 609600 w 823912"/>
                <a:gd name="connsiteY1" fmla="*/ 1333500 h 1914525"/>
                <a:gd name="connsiteX2" fmla="*/ 790575 w 823912"/>
                <a:gd name="connsiteY2" fmla="*/ 781050 h 1914525"/>
                <a:gd name="connsiteX3" fmla="*/ 409575 w 823912"/>
                <a:gd name="connsiteY3" fmla="*/ 171450 h 1914525"/>
                <a:gd name="connsiteX4" fmla="*/ 9525 w 823912"/>
                <a:gd name="connsiteY4" fmla="*/ 0 h 1914525"/>
                <a:gd name="connsiteX5" fmla="*/ 9525 w 823912"/>
                <a:gd name="connsiteY5" fmla="*/ 0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912" h="1914525">
                  <a:moveTo>
                    <a:pt x="0" y="1914525"/>
                  </a:moveTo>
                  <a:cubicBezTo>
                    <a:pt x="238919" y="1718468"/>
                    <a:pt x="477838" y="1522412"/>
                    <a:pt x="609600" y="1333500"/>
                  </a:cubicBezTo>
                  <a:cubicBezTo>
                    <a:pt x="741362" y="1144588"/>
                    <a:pt x="823912" y="974725"/>
                    <a:pt x="790575" y="781050"/>
                  </a:cubicBezTo>
                  <a:cubicBezTo>
                    <a:pt x="757238" y="587375"/>
                    <a:pt x="539750" y="301625"/>
                    <a:pt x="409575" y="171450"/>
                  </a:cubicBezTo>
                  <a:cubicBezTo>
                    <a:pt x="279400" y="41275"/>
                    <a:pt x="9525" y="0"/>
                    <a:pt x="9525" y="0"/>
                  </a:cubicBezTo>
                  <a:lnTo>
                    <a:pt x="9525" y="0"/>
                  </a:lnTo>
                </a:path>
              </a:pathLst>
            </a:custGeom>
            <a:ln w="25400">
              <a:solidFill>
                <a:schemeClr val="tx1"/>
              </a:solidFill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" name="任意多边形 47">
              <a:extLst>
                <a:ext uri="{FF2B5EF4-FFF2-40B4-BE49-F238E27FC236}">
                  <a16:creationId xmlns:a16="http://schemas.microsoft.com/office/drawing/2014/main" id="{D53F97B7-1DCA-42F7-B559-4E54D245F6BF}"/>
                </a:ext>
              </a:extLst>
            </p:cNvPr>
            <p:cNvSpPr/>
            <p:nvPr/>
          </p:nvSpPr>
          <p:spPr>
            <a:xfrm>
              <a:off x="128755" y="1495425"/>
              <a:ext cx="844271" cy="2830513"/>
            </a:xfrm>
            <a:custGeom>
              <a:avLst/>
              <a:gdLst>
                <a:gd name="connsiteX0" fmla="*/ 313854 w 843941"/>
                <a:gd name="connsiteY0" fmla="*/ 2829944 h 2829944"/>
                <a:gd name="connsiteX1" fmla="*/ 22306 w 843941"/>
                <a:gd name="connsiteY1" fmla="*/ 351788 h 2829944"/>
                <a:gd name="connsiteX2" fmla="*/ 843941 w 843941"/>
                <a:gd name="connsiteY2" fmla="*/ 73492 h 282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941" h="2829944">
                  <a:moveTo>
                    <a:pt x="313854" y="2829944"/>
                  </a:moveTo>
                  <a:cubicBezTo>
                    <a:pt x="123906" y="1820570"/>
                    <a:pt x="-66042" y="811197"/>
                    <a:pt x="22306" y="351788"/>
                  </a:cubicBezTo>
                  <a:cubicBezTo>
                    <a:pt x="110654" y="-107621"/>
                    <a:pt x="477297" y="-17065"/>
                    <a:pt x="843941" y="7349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" name="任意多边形 48">
              <a:extLst>
                <a:ext uri="{FF2B5EF4-FFF2-40B4-BE49-F238E27FC236}">
                  <a16:creationId xmlns:a16="http://schemas.microsoft.com/office/drawing/2014/main" id="{255B435A-9E00-49BB-BBC8-7963C6F7CDAD}"/>
                </a:ext>
              </a:extLst>
            </p:cNvPr>
            <p:cNvSpPr/>
            <p:nvPr/>
          </p:nvSpPr>
          <p:spPr>
            <a:xfrm>
              <a:off x="1344378" y="2232025"/>
              <a:ext cx="807770" cy="1868488"/>
            </a:xfrm>
            <a:custGeom>
              <a:avLst/>
              <a:gdLst>
                <a:gd name="connsiteX0" fmla="*/ 13252 w 808391"/>
                <a:gd name="connsiteY0" fmla="*/ 1868556 h 1868556"/>
                <a:gd name="connsiteX1" fmla="*/ 808382 w 808391"/>
                <a:gd name="connsiteY1" fmla="*/ 1086678 h 1868556"/>
                <a:gd name="connsiteX2" fmla="*/ 0 w 808391"/>
                <a:gd name="connsiteY2" fmla="*/ 0 h 186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8391" h="1868556">
                  <a:moveTo>
                    <a:pt x="13252" y="1868556"/>
                  </a:moveTo>
                  <a:cubicBezTo>
                    <a:pt x="411921" y="1633330"/>
                    <a:pt x="810591" y="1398104"/>
                    <a:pt x="808382" y="1086678"/>
                  </a:cubicBezTo>
                  <a:cubicBezTo>
                    <a:pt x="806173" y="775252"/>
                    <a:pt x="403086" y="387626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" name="任意多边形 1">
            <a:extLst>
              <a:ext uri="{FF2B5EF4-FFF2-40B4-BE49-F238E27FC236}">
                <a16:creationId xmlns:a16="http://schemas.microsoft.com/office/drawing/2014/main" id="{53818BE3-D26A-4B13-B02B-01F8AF49AB18}"/>
              </a:ext>
            </a:extLst>
          </p:cNvPr>
          <p:cNvSpPr/>
          <p:nvPr/>
        </p:nvSpPr>
        <p:spPr>
          <a:xfrm>
            <a:off x="3467100" y="3098800"/>
            <a:ext cx="2527300" cy="228600"/>
          </a:xfrm>
          <a:custGeom>
            <a:avLst/>
            <a:gdLst>
              <a:gd name="connsiteX0" fmla="*/ 0 w 2578100"/>
              <a:gd name="connsiteY0" fmla="*/ 152594 h 152594"/>
              <a:gd name="connsiteX1" fmla="*/ 1371600 w 2578100"/>
              <a:gd name="connsiteY1" fmla="*/ 194 h 152594"/>
              <a:gd name="connsiteX2" fmla="*/ 2578100 w 2578100"/>
              <a:gd name="connsiteY2" fmla="*/ 127194 h 15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8100" h="152594">
                <a:moveTo>
                  <a:pt x="0" y="152594"/>
                </a:moveTo>
                <a:cubicBezTo>
                  <a:pt x="470958" y="78510"/>
                  <a:pt x="941917" y="4427"/>
                  <a:pt x="1371600" y="194"/>
                </a:cubicBezTo>
                <a:cubicBezTo>
                  <a:pt x="1801283" y="-4039"/>
                  <a:pt x="2189691" y="61577"/>
                  <a:pt x="2578100" y="127194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" name="任意多边形 49">
            <a:extLst>
              <a:ext uri="{FF2B5EF4-FFF2-40B4-BE49-F238E27FC236}">
                <a16:creationId xmlns:a16="http://schemas.microsoft.com/office/drawing/2014/main" id="{E5F04904-F6F3-4EE3-BF5B-64105EDA9FC2}"/>
              </a:ext>
            </a:extLst>
          </p:cNvPr>
          <p:cNvSpPr/>
          <p:nvPr/>
        </p:nvSpPr>
        <p:spPr>
          <a:xfrm>
            <a:off x="3467100" y="3897313"/>
            <a:ext cx="2760663" cy="163512"/>
          </a:xfrm>
          <a:custGeom>
            <a:avLst/>
            <a:gdLst>
              <a:gd name="connsiteX0" fmla="*/ 0 w 2578100"/>
              <a:gd name="connsiteY0" fmla="*/ 152594 h 152594"/>
              <a:gd name="connsiteX1" fmla="*/ 1371600 w 2578100"/>
              <a:gd name="connsiteY1" fmla="*/ 194 h 152594"/>
              <a:gd name="connsiteX2" fmla="*/ 2578100 w 2578100"/>
              <a:gd name="connsiteY2" fmla="*/ 127194 h 15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8100" h="152594">
                <a:moveTo>
                  <a:pt x="0" y="152594"/>
                </a:moveTo>
                <a:cubicBezTo>
                  <a:pt x="470958" y="78510"/>
                  <a:pt x="941917" y="4427"/>
                  <a:pt x="1371600" y="194"/>
                </a:cubicBezTo>
                <a:cubicBezTo>
                  <a:pt x="1801283" y="-4039"/>
                  <a:pt x="2189691" y="61577"/>
                  <a:pt x="2578100" y="127194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" name="任意多边形 50">
            <a:extLst>
              <a:ext uri="{FF2B5EF4-FFF2-40B4-BE49-F238E27FC236}">
                <a16:creationId xmlns:a16="http://schemas.microsoft.com/office/drawing/2014/main" id="{26D17AD0-AC04-4834-9FAA-3DBE1FC3B04D}"/>
              </a:ext>
            </a:extLst>
          </p:cNvPr>
          <p:cNvSpPr/>
          <p:nvPr/>
        </p:nvSpPr>
        <p:spPr>
          <a:xfrm>
            <a:off x="3467100" y="4164013"/>
            <a:ext cx="2527300" cy="182562"/>
          </a:xfrm>
          <a:custGeom>
            <a:avLst/>
            <a:gdLst>
              <a:gd name="connsiteX0" fmla="*/ 0 w 2578100"/>
              <a:gd name="connsiteY0" fmla="*/ 152594 h 152594"/>
              <a:gd name="connsiteX1" fmla="*/ 1371600 w 2578100"/>
              <a:gd name="connsiteY1" fmla="*/ 194 h 152594"/>
              <a:gd name="connsiteX2" fmla="*/ 2578100 w 2578100"/>
              <a:gd name="connsiteY2" fmla="*/ 127194 h 15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8100" h="152594">
                <a:moveTo>
                  <a:pt x="0" y="152594"/>
                </a:moveTo>
                <a:cubicBezTo>
                  <a:pt x="470958" y="78510"/>
                  <a:pt x="941917" y="4427"/>
                  <a:pt x="1371600" y="194"/>
                </a:cubicBezTo>
                <a:cubicBezTo>
                  <a:pt x="1801283" y="-4039"/>
                  <a:pt x="2189691" y="61577"/>
                  <a:pt x="2578100" y="127194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2" name="任意多边形 51">
            <a:extLst>
              <a:ext uri="{FF2B5EF4-FFF2-40B4-BE49-F238E27FC236}">
                <a16:creationId xmlns:a16="http://schemas.microsoft.com/office/drawing/2014/main" id="{CD9768E8-4F08-4FD1-B471-C156E5DD7E9D}"/>
              </a:ext>
            </a:extLst>
          </p:cNvPr>
          <p:cNvSpPr/>
          <p:nvPr/>
        </p:nvSpPr>
        <p:spPr>
          <a:xfrm>
            <a:off x="3467100" y="4427538"/>
            <a:ext cx="2400300" cy="142875"/>
          </a:xfrm>
          <a:custGeom>
            <a:avLst/>
            <a:gdLst>
              <a:gd name="connsiteX0" fmla="*/ 0 w 2578100"/>
              <a:gd name="connsiteY0" fmla="*/ 152594 h 152594"/>
              <a:gd name="connsiteX1" fmla="*/ 1371600 w 2578100"/>
              <a:gd name="connsiteY1" fmla="*/ 194 h 152594"/>
              <a:gd name="connsiteX2" fmla="*/ 2578100 w 2578100"/>
              <a:gd name="connsiteY2" fmla="*/ 127194 h 15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8100" h="152594">
                <a:moveTo>
                  <a:pt x="0" y="152594"/>
                </a:moveTo>
                <a:cubicBezTo>
                  <a:pt x="470958" y="78510"/>
                  <a:pt x="941917" y="4427"/>
                  <a:pt x="1371600" y="194"/>
                </a:cubicBezTo>
                <a:cubicBezTo>
                  <a:pt x="1801283" y="-4039"/>
                  <a:pt x="2189691" y="61577"/>
                  <a:pt x="2578100" y="127194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3" name="任意多边形 52">
            <a:extLst>
              <a:ext uri="{FF2B5EF4-FFF2-40B4-BE49-F238E27FC236}">
                <a16:creationId xmlns:a16="http://schemas.microsoft.com/office/drawing/2014/main" id="{79DEF148-035B-434F-826F-856F9A988819}"/>
              </a:ext>
            </a:extLst>
          </p:cNvPr>
          <p:cNvSpPr/>
          <p:nvPr/>
        </p:nvSpPr>
        <p:spPr>
          <a:xfrm>
            <a:off x="3494088" y="4621213"/>
            <a:ext cx="2863850" cy="134937"/>
          </a:xfrm>
          <a:custGeom>
            <a:avLst/>
            <a:gdLst>
              <a:gd name="connsiteX0" fmla="*/ 0 w 2578100"/>
              <a:gd name="connsiteY0" fmla="*/ 152594 h 152594"/>
              <a:gd name="connsiteX1" fmla="*/ 1371600 w 2578100"/>
              <a:gd name="connsiteY1" fmla="*/ 194 h 152594"/>
              <a:gd name="connsiteX2" fmla="*/ 2578100 w 2578100"/>
              <a:gd name="connsiteY2" fmla="*/ 127194 h 15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8100" h="152594">
                <a:moveTo>
                  <a:pt x="0" y="152594"/>
                </a:moveTo>
                <a:cubicBezTo>
                  <a:pt x="470958" y="78510"/>
                  <a:pt x="941917" y="4427"/>
                  <a:pt x="1371600" y="194"/>
                </a:cubicBezTo>
                <a:cubicBezTo>
                  <a:pt x="1801283" y="-4039"/>
                  <a:pt x="2189691" y="61577"/>
                  <a:pt x="2578100" y="127194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4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4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4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1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41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1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41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41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1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41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41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1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41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41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41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41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41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41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506" grpId="0" animBg="1"/>
      <p:bldP spid="104150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C2C185C5-49A9-4AA5-BAF6-20ABF78F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自然循环</a:t>
            </a:r>
            <a:r>
              <a:rPr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Natural Loops</a:t>
            </a:r>
            <a:r>
              <a:rPr lang="en-US" altLang="zh-CN" sz="2500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B9AE1ABB-4D89-4614-AB66-4494975BD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351837" cy="942975"/>
          </a:xfrm>
          <a:prstGeom prst="rect">
            <a:avLst/>
          </a:prstGeom>
          <a:noFill/>
        </p:spPr>
        <p:txBody>
          <a:bodyPr lIns="68580" tIns="34290" rIns="68580" bIns="3429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29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500" dirty="0">
                <a:solidFill>
                  <a:schemeClr val="tx1"/>
                </a:solidFill>
                <a:cs typeface="Times New Roman" panose="02020603050405020304" pitchFamily="18" charset="0"/>
              </a:rPr>
              <a:t>从程序分析的角度来看，</a:t>
            </a:r>
            <a:r>
              <a:rPr lang="zh-CN" altLang="en-US" sz="25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循环在代码中以什么形式出 现</a:t>
            </a:r>
            <a:r>
              <a:rPr lang="zh-CN" altLang="en-US" sz="2500" dirty="0">
                <a:solidFill>
                  <a:schemeClr val="tx1"/>
                </a:solidFill>
                <a:cs typeface="Times New Roman" panose="02020603050405020304" pitchFamily="18" charset="0"/>
              </a:rPr>
              <a:t>并不重要，重要的是它是否具有</a:t>
            </a:r>
            <a:r>
              <a:rPr lang="zh-CN" altLang="en-US" sz="25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易于优化的性质</a:t>
            </a:r>
          </a:p>
          <a:p>
            <a:pPr eaLnBrk="1" hangingPunct="1">
              <a:lnSpc>
                <a:spcPts val="29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500" dirty="0">
                <a:solidFill>
                  <a:srgbClr val="FF0000"/>
                </a:solidFill>
                <a:cs typeface="Times New Roman" panose="02020603050405020304" pitchFamily="18" charset="0"/>
              </a:rPr>
              <a:t>自然循环</a:t>
            </a:r>
            <a:r>
              <a:rPr lang="zh-CN" altLang="en-US" sz="2500" dirty="0">
                <a:solidFill>
                  <a:schemeClr val="tx1"/>
                </a:solidFill>
                <a:cs typeface="Times New Roman" panose="02020603050405020304" pitchFamily="18" charset="0"/>
              </a:rPr>
              <a:t>是一种</a:t>
            </a:r>
            <a:r>
              <a:rPr lang="zh-CN" altLang="en-US" sz="25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适合于优化</a:t>
            </a:r>
            <a:r>
              <a:rPr lang="zh-CN" altLang="en-US" sz="2500" dirty="0">
                <a:solidFill>
                  <a:schemeClr val="tx1"/>
                </a:solidFill>
                <a:cs typeface="Times New Roman" panose="02020603050405020304" pitchFamily="18" charset="0"/>
              </a:rPr>
              <a:t>的循环，它满足以下性质</a:t>
            </a:r>
          </a:p>
          <a:p>
            <a:pPr lvl="1" eaLnBrk="1" hangingPunct="1">
              <a:lnSpc>
                <a:spcPts val="29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有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唯一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的入口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结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点，称为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首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结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点</a:t>
            </a:r>
            <a:r>
              <a:rPr lang="en-US" altLang="zh-C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header</a:t>
            </a:r>
            <a:r>
              <a:rPr lang="en-US" altLang="zh-C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29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首结点支配循环中的所有结点</a:t>
            </a:r>
            <a:endParaRPr lang="zh-CN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9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循环中至少有一条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返回首结点的路径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，否则，控制就不可能从“循环”中直接回到循环头，也就无法构成循环</a:t>
            </a:r>
          </a:p>
          <a:p>
            <a:pPr eaLnBrk="1" hangingPunct="1">
              <a:lnSpc>
                <a:spcPts val="29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500" dirty="0">
                <a:solidFill>
                  <a:schemeClr val="tx1"/>
                </a:solidFill>
                <a:cs typeface="Times New Roman" panose="02020603050405020304" pitchFamily="18" charset="0"/>
              </a:rPr>
              <a:t> 非自然循环的例子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28265647-80DA-43D4-BA6D-ED41F63C06C7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3743325"/>
            <a:ext cx="2438400" cy="1281113"/>
            <a:chOff x="3347864" y="3810892"/>
            <a:chExt cx="2438400" cy="1281138"/>
          </a:xfrm>
        </p:grpSpPr>
        <p:sp>
          <p:nvSpPr>
            <p:cNvPr id="216069" name="Line 19">
              <a:extLst>
                <a:ext uri="{FF2B5EF4-FFF2-40B4-BE49-F238E27FC236}">
                  <a16:creationId xmlns:a16="http://schemas.microsoft.com/office/drawing/2014/main" id="{59B57DED-D217-493A-9D79-7937E8643B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9416" y="4227263"/>
              <a:ext cx="554442" cy="3606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11" name="Oval 73">
              <a:extLst>
                <a:ext uri="{FF2B5EF4-FFF2-40B4-BE49-F238E27FC236}">
                  <a16:creationId xmlns:a16="http://schemas.microsoft.com/office/drawing/2014/main" id="{67B50800-CAED-454A-A746-FFDF62479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989" y="3810892"/>
              <a:ext cx="566737" cy="5603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000" tIns="34290" rIns="68580" bIns="34290" anchor="ctr"/>
            <a:lstStyle/>
            <a:p>
              <a:pPr eaLnBrk="1" hangingPunct="1">
                <a:defRPr/>
              </a:pPr>
              <a:endParaRPr lang="en-US" altLang="zh-CN" b="0" i="1" baseline="-25000">
                <a:latin typeface="Times New Roman" panose="02020603050405020304" pitchFamily="18" charset="0"/>
                <a:cs typeface="楷体_GB2312" charset="0"/>
              </a:endParaRPr>
            </a:p>
          </p:txBody>
        </p:sp>
        <p:sp>
          <p:nvSpPr>
            <p:cNvPr id="12" name="Oval 73">
              <a:extLst>
                <a:ext uri="{FF2B5EF4-FFF2-40B4-BE49-F238E27FC236}">
                  <a16:creationId xmlns:a16="http://schemas.microsoft.com/office/drawing/2014/main" id="{A32C9CCE-EA5C-4AD4-9A9A-42C72AD6C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864" y="4531631"/>
              <a:ext cx="566737" cy="5603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000" tIns="34290" rIns="68580" bIns="34290" anchor="ctr"/>
            <a:lstStyle/>
            <a:p>
              <a:pPr eaLnBrk="1" hangingPunct="1">
                <a:defRPr/>
              </a:pPr>
              <a:endParaRPr lang="en-US" altLang="zh-CN" b="0" i="1" baseline="-25000">
                <a:latin typeface="Times New Roman" panose="02020603050405020304" pitchFamily="18" charset="0"/>
                <a:cs typeface="楷体_GB2312" charset="0"/>
              </a:endParaRPr>
            </a:p>
          </p:txBody>
        </p:sp>
        <p:sp>
          <p:nvSpPr>
            <p:cNvPr id="13" name="Oval 73">
              <a:extLst>
                <a:ext uri="{FF2B5EF4-FFF2-40B4-BE49-F238E27FC236}">
                  <a16:creationId xmlns:a16="http://schemas.microsoft.com/office/drawing/2014/main" id="{E70D457F-24F4-4909-9F5C-3E3918AA6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526" y="4531631"/>
              <a:ext cx="566738" cy="5603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000" tIns="34290" rIns="68580" bIns="34290" anchor="ctr"/>
            <a:lstStyle/>
            <a:p>
              <a:pPr eaLnBrk="1" hangingPunct="1">
                <a:defRPr/>
              </a:pPr>
              <a:endParaRPr lang="en-US" altLang="zh-CN" b="0" i="1" baseline="-25000">
                <a:latin typeface="Times New Roman" panose="02020603050405020304" pitchFamily="18" charset="0"/>
                <a:cs typeface="楷体_GB2312" charset="0"/>
              </a:endParaRPr>
            </a:p>
          </p:txBody>
        </p:sp>
        <p:sp>
          <p:nvSpPr>
            <p:cNvPr id="216073" name="Line 19">
              <a:extLst>
                <a:ext uri="{FF2B5EF4-FFF2-40B4-BE49-F238E27FC236}">
                  <a16:creationId xmlns:a16="http://schemas.microsoft.com/office/drawing/2014/main" id="{70243EEF-CF9C-444C-85D9-394F48F69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6456" y="4227263"/>
              <a:ext cx="607210" cy="3606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16074" name="Text Box 51">
              <a:extLst>
                <a:ext uri="{FF2B5EF4-FFF2-40B4-BE49-F238E27FC236}">
                  <a16:creationId xmlns:a16="http://schemas.microsoft.com/office/drawing/2014/main" id="{2C5151AB-F681-493A-BA02-0D7987993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3219" y="3910981"/>
              <a:ext cx="247662" cy="407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200" i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6075" name="Text Box 51">
              <a:extLst>
                <a:ext uri="{FF2B5EF4-FFF2-40B4-BE49-F238E27FC236}">
                  <a16:creationId xmlns:a16="http://schemas.microsoft.com/office/drawing/2014/main" id="{F04B840F-48C0-414C-B0FE-070064FEA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371" y="4612202"/>
              <a:ext cx="247662" cy="407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200" i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6076" name="Text Box 51">
              <a:extLst>
                <a:ext uri="{FF2B5EF4-FFF2-40B4-BE49-F238E27FC236}">
                  <a16:creationId xmlns:a16="http://schemas.microsoft.com/office/drawing/2014/main" id="{11CFC174-B973-46C6-92B4-626C3D4D7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667" y="4612202"/>
              <a:ext cx="247662" cy="407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200" i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" name="任意多边形 3">
              <a:extLst>
                <a:ext uri="{FF2B5EF4-FFF2-40B4-BE49-F238E27FC236}">
                  <a16:creationId xmlns:a16="http://schemas.microsoft.com/office/drawing/2014/main" id="{D01F453D-441F-4033-9348-EBA9C4292E90}"/>
                </a:ext>
              </a:extLst>
            </p:cNvPr>
            <p:cNvSpPr/>
            <p:nvPr/>
          </p:nvSpPr>
          <p:spPr>
            <a:xfrm>
              <a:off x="3930476" y="4558620"/>
              <a:ext cx="1309688" cy="163515"/>
            </a:xfrm>
            <a:custGeom>
              <a:avLst/>
              <a:gdLst>
                <a:gd name="connsiteX0" fmla="*/ 0 w 1310185"/>
                <a:gd name="connsiteY0" fmla="*/ 136686 h 163981"/>
                <a:gd name="connsiteX1" fmla="*/ 573206 w 1310185"/>
                <a:gd name="connsiteY1" fmla="*/ 208 h 163981"/>
                <a:gd name="connsiteX2" fmla="*/ 1310185 w 1310185"/>
                <a:gd name="connsiteY2" fmla="*/ 163981 h 16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0185" h="163981">
                  <a:moveTo>
                    <a:pt x="0" y="136686"/>
                  </a:moveTo>
                  <a:cubicBezTo>
                    <a:pt x="177421" y="66172"/>
                    <a:pt x="354842" y="-4341"/>
                    <a:pt x="573206" y="208"/>
                  </a:cubicBezTo>
                  <a:cubicBezTo>
                    <a:pt x="791570" y="4757"/>
                    <a:pt x="1050877" y="84369"/>
                    <a:pt x="1310185" y="163981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任意多边形 21">
              <a:extLst>
                <a:ext uri="{FF2B5EF4-FFF2-40B4-BE49-F238E27FC236}">
                  <a16:creationId xmlns:a16="http://schemas.microsoft.com/office/drawing/2014/main" id="{2452FBBB-8331-4395-801E-67B472E080C7}"/>
                </a:ext>
              </a:extLst>
            </p:cNvPr>
            <p:cNvSpPr/>
            <p:nvPr/>
          </p:nvSpPr>
          <p:spPr>
            <a:xfrm>
              <a:off x="3944764" y="4885651"/>
              <a:ext cx="1295400" cy="136528"/>
            </a:xfrm>
            <a:custGeom>
              <a:avLst/>
              <a:gdLst>
                <a:gd name="connsiteX0" fmla="*/ 1296537 w 1296537"/>
                <a:gd name="connsiteY0" fmla="*/ 13647 h 136537"/>
                <a:gd name="connsiteX1" fmla="*/ 573206 w 1296537"/>
                <a:gd name="connsiteY1" fmla="*/ 136477 h 136537"/>
                <a:gd name="connsiteX2" fmla="*/ 0 w 1296537"/>
                <a:gd name="connsiteY2" fmla="*/ 0 h 13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6537" h="136537">
                  <a:moveTo>
                    <a:pt x="1296537" y="13647"/>
                  </a:moveTo>
                  <a:cubicBezTo>
                    <a:pt x="1042916" y="76199"/>
                    <a:pt x="789295" y="138752"/>
                    <a:pt x="573206" y="136477"/>
                  </a:cubicBezTo>
                  <a:cubicBezTo>
                    <a:pt x="357116" y="134203"/>
                    <a:pt x="178558" y="67101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1255" name="Group 7">
            <a:extLst>
              <a:ext uri="{FF2B5EF4-FFF2-40B4-BE49-F238E27FC236}">
                <a16:creationId xmlns:a16="http://schemas.microsoft.com/office/drawing/2014/main" id="{7DA0C82B-045A-486B-B4B4-6C59390A17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60700" y="2298700"/>
          <a:ext cx="3078163" cy="2133600"/>
        </p:xfrm>
        <a:graphic>
          <a:graphicData uri="http://schemas.openxmlformats.org/drawingml/2006/table">
            <a:tbl>
              <a:tblPr/>
              <a:tblGrid>
                <a:gridCol w="124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回边</a:t>
                      </a:r>
                    </a:p>
                  </a:txBody>
                  <a:tcPr marL="163667" marR="163667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自然循环</a:t>
                      </a:r>
                    </a:p>
                  </a:txBody>
                  <a:tcPr marL="163667" marR="16366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→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63667" marR="163667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63667" marR="16366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→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63667" marR="163667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63667" marR="16366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→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63667" marR="163667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63667" marR="16366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9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→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63667" marR="163667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63667" marR="16366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→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7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63667" marR="163667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63667" marR="16366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8135" name="Rectangle 2">
            <a:extLst>
              <a:ext uri="{FF2B5EF4-FFF2-40B4-BE49-F238E27FC236}">
                <a16:creationId xmlns:a16="http://schemas.microsoft.com/office/drawing/2014/main" id="{A2ED6EA3-41E4-416F-B62D-0B2F44A6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自然循环的识别</a:t>
            </a:r>
          </a:p>
        </p:txBody>
      </p:sp>
      <p:sp>
        <p:nvSpPr>
          <p:cNvPr id="821251" name="Rectangle 3">
            <a:extLst>
              <a:ext uri="{FF2B5EF4-FFF2-40B4-BE49-F238E27FC236}">
                <a16:creationId xmlns:a16="http://schemas.microsoft.com/office/drawing/2014/main" id="{36421425-2192-4636-843A-18ABB0C0D83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50850" y="785813"/>
            <a:ext cx="8235950" cy="1143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lIns="68580" tIns="34290" rIns="68580" bIns="34290"/>
          <a:lstStyle/>
          <a:p>
            <a:pPr eaLnBrk="1" hangingPunct="1">
              <a:lnSpc>
                <a:spcPts val="2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给定一个回边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→ d</a:t>
            </a:r>
            <a:r>
              <a:rPr lang="zh-CN" altLang="en-US" sz="22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，该</a:t>
            </a:r>
            <a:r>
              <a:rPr lang="zh-CN" altLang="en-US" sz="2200" b="1" dirty="0">
                <a:solidFill>
                  <a:srgbClr val="2D83F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回边的自然循环</a:t>
            </a:r>
            <a:r>
              <a:rPr lang="zh-CN" altLang="en-US" sz="22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为：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2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，以及所有可以</a:t>
            </a:r>
            <a:r>
              <a:rPr lang="zh-CN" altLang="en-US" sz="2200" b="1" dirty="0">
                <a:solidFill>
                  <a:srgbClr val="2D83F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不经过</a:t>
            </a:r>
            <a:r>
              <a:rPr lang="en-US" altLang="zh-CN" sz="2200" b="1" i="1" dirty="0">
                <a:solidFill>
                  <a:srgbClr val="2D83F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200" b="1" dirty="0">
                <a:solidFill>
                  <a:srgbClr val="2D83F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而到达</a:t>
            </a:r>
            <a:r>
              <a:rPr lang="en-US" altLang="zh-CN" sz="2200" b="1" i="1" dirty="0">
                <a:solidFill>
                  <a:srgbClr val="2D83F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b="1" dirty="0">
                <a:solidFill>
                  <a:srgbClr val="2D83F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结</a:t>
            </a:r>
            <a:r>
              <a:rPr lang="zh-CN" altLang="en-US" sz="2200" b="1" dirty="0">
                <a:solidFill>
                  <a:srgbClr val="2D83F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点</a:t>
            </a:r>
            <a:r>
              <a:rPr lang="zh-CN" altLang="en-US" sz="22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2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为该循环的首</a:t>
            </a:r>
            <a:r>
              <a:rPr lang="zh-CN" altLang="en-US" sz="22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结</a:t>
            </a:r>
            <a:r>
              <a:rPr lang="zh-CN" altLang="en-US" sz="22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点。</a:t>
            </a:r>
            <a:endParaRPr lang="en-US" altLang="zh-CN" sz="2200" b="1" dirty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eaLnBrk="1" hangingPunct="1">
              <a:lnSpc>
                <a:spcPts val="2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8137" name="Rectangle 5">
            <a:extLst>
              <a:ext uri="{FF2B5EF4-FFF2-40B4-BE49-F238E27FC236}">
                <a16:creationId xmlns:a16="http://schemas.microsoft.com/office/drawing/2014/main" id="{6B2CED1E-9F51-46C8-8793-20F3A79EF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1811338"/>
            <a:ext cx="139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endParaRPr lang="zh-CN" altLang="en-US">
              <a:solidFill>
                <a:schemeClr val="folHlink"/>
              </a:solidFill>
              <a:cs typeface="楷体_GB2312" charset="0"/>
            </a:endParaRPr>
          </a:p>
        </p:txBody>
      </p:sp>
      <p:sp>
        <p:nvSpPr>
          <p:cNvPr id="14" name="Line 31">
            <a:extLst>
              <a:ext uri="{FF2B5EF4-FFF2-40B4-BE49-F238E27FC236}">
                <a16:creationId xmlns:a16="http://schemas.microsoft.com/office/drawing/2014/main" id="{C3F02990-55A9-4162-AC14-A7FA2CE26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5463" y="2306638"/>
            <a:ext cx="0" cy="2124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" name="Line 31">
            <a:extLst>
              <a:ext uri="{FF2B5EF4-FFF2-40B4-BE49-F238E27FC236}">
                <a16:creationId xmlns:a16="http://schemas.microsoft.com/office/drawing/2014/main" id="{D39F6B74-CCD2-4722-9071-00454DA1C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2306638"/>
            <a:ext cx="0" cy="2124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A3F52581-DFAA-4702-8216-994303C20F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04075" y="3848100"/>
            <a:ext cx="21590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0DF85F39-8A0F-48AD-973C-53388B97D5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83388" y="3848100"/>
            <a:ext cx="17303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grpSp>
        <p:nvGrpSpPr>
          <p:cNvPr id="2" name="组合 45">
            <a:extLst>
              <a:ext uri="{FF2B5EF4-FFF2-40B4-BE49-F238E27FC236}">
                <a16:creationId xmlns:a16="http://schemas.microsoft.com/office/drawing/2014/main" id="{1D615561-669F-469A-9EF4-8539A1E4E243}"/>
              </a:ext>
            </a:extLst>
          </p:cNvPr>
          <p:cNvGrpSpPr>
            <a:grpSpLocks/>
          </p:cNvGrpSpPr>
          <p:nvPr/>
        </p:nvGrpSpPr>
        <p:grpSpPr bwMode="auto">
          <a:xfrm>
            <a:off x="6475413" y="3219450"/>
            <a:ext cx="1349375" cy="1509713"/>
            <a:chOff x="6957590" y="3219822"/>
            <a:chExt cx="1349499" cy="1508718"/>
          </a:xfrm>
        </p:grpSpPr>
        <p:sp>
          <p:nvSpPr>
            <p:cNvPr id="18" name="Oval 73">
              <a:extLst>
                <a:ext uri="{FF2B5EF4-FFF2-40B4-BE49-F238E27FC236}">
                  <a16:creationId xmlns:a16="http://schemas.microsoft.com/office/drawing/2014/main" id="{BA371C05-BADE-4B15-A047-F3209ED15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299" y="3245205"/>
              <a:ext cx="566790" cy="56001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000" tIns="34290" rIns="68580" bIns="34290" anchor="ctr"/>
            <a:lstStyle/>
            <a:p>
              <a:pPr eaLnBrk="1" hangingPunct="1">
                <a:defRPr/>
              </a:pPr>
              <a:endParaRPr lang="en-US" altLang="zh-CN" b="0" i="1" baseline="-25000">
                <a:latin typeface="Times New Roman" panose="02020603050405020304" pitchFamily="18" charset="0"/>
                <a:cs typeface="楷体_GB2312" charset="0"/>
              </a:endParaRPr>
            </a:p>
          </p:txBody>
        </p:sp>
        <p:sp>
          <p:nvSpPr>
            <p:cNvPr id="218208" name="Text Box 51">
              <a:extLst>
                <a:ext uri="{FF2B5EF4-FFF2-40B4-BE49-F238E27FC236}">
                  <a16:creationId xmlns:a16="http://schemas.microsoft.com/office/drawing/2014/main" id="{36DCCA4C-C5F5-49A2-AE71-8024A8013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2582" y="3345204"/>
              <a:ext cx="247662" cy="407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200" i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9" name="Oval 73">
              <a:extLst>
                <a:ext uri="{FF2B5EF4-FFF2-40B4-BE49-F238E27FC236}">
                  <a16:creationId xmlns:a16="http://schemas.microsoft.com/office/drawing/2014/main" id="{E338A629-8724-404B-8564-54FD6659C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5758" y="4168521"/>
              <a:ext cx="566790" cy="56001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000" tIns="34290" rIns="68580" bIns="34290" anchor="ctr"/>
            <a:lstStyle/>
            <a:p>
              <a:pPr eaLnBrk="1" hangingPunct="1">
                <a:defRPr/>
              </a:pPr>
              <a:endParaRPr lang="en-US" altLang="zh-CN" b="0" i="1" baseline="-25000">
                <a:latin typeface="Times New Roman" panose="02020603050405020304" pitchFamily="18" charset="0"/>
                <a:cs typeface="楷体_GB2312" charset="0"/>
              </a:endParaRPr>
            </a:p>
          </p:txBody>
        </p:sp>
        <p:sp>
          <p:nvSpPr>
            <p:cNvPr id="218210" name="Text Box 51">
              <a:extLst>
                <a:ext uri="{FF2B5EF4-FFF2-40B4-BE49-F238E27FC236}">
                  <a16:creationId xmlns:a16="http://schemas.microsoft.com/office/drawing/2014/main" id="{943558C3-7410-49BB-B60C-7B50DA610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8780" y="4248712"/>
              <a:ext cx="247662" cy="407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200" i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" name="Oval 73">
              <a:extLst>
                <a:ext uri="{FF2B5EF4-FFF2-40B4-BE49-F238E27FC236}">
                  <a16:creationId xmlns:a16="http://schemas.microsoft.com/office/drawing/2014/main" id="{EC2D076B-0B42-427D-8E57-D5B0EDD30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7590" y="3219822"/>
              <a:ext cx="566789" cy="56001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000" tIns="34290" rIns="68580" bIns="34290" anchor="ctr"/>
            <a:lstStyle/>
            <a:p>
              <a:pPr eaLnBrk="1" hangingPunct="1">
                <a:defRPr/>
              </a:pPr>
              <a:endParaRPr lang="en-US" altLang="zh-CN" b="0" i="1" baseline="-25000">
                <a:latin typeface="Times New Roman" panose="02020603050405020304" pitchFamily="18" charset="0"/>
                <a:cs typeface="楷体_GB2312" charset="0"/>
              </a:endParaRPr>
            </a:p>
          </p:txBody>
        </p:sp>
        <p:sp>
          <p:nvSpPr>
            <p:cNvPr id="218212" name="Text Box 51">
              <a:extLst>
                <a:ext uri="{FF2B5EF4-FFF2-40B4-BE49-F238E27FC236}">
                  <a16:creationId xmlns:a16="http://schemas.microsoft.com/office/drawing/2014/main" id="{2D9406FA-05DC-48E9-A2C8-4720C5525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1731" y="3300381"/>
              <a:ext cx="247662" cy="407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200" i="1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7C5BFBF-1B1C-4BD6-95B5-D13CCD731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3" y="2655888"/>
            <a:ext cx="4171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③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DB3DAF-5B7D-42C0-BA43-F8E920824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788" y="264318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⑦</a:t>
            </a:r>
            <a:endParaRPr lang="zh-CN" altLang="en-US"/>
          </a:p>
        </p:txBody>
      </p:sp>
      <p:grpSp>
        <p:nvGrpSpPr>
          <p:cNvPr id="3" name="组合 7">
            <a:extLst>
              <a:ext uri="{FF2B5EF4-FFF2-40B4-BE49-F238E27FC236}">
                <a16:creationId xmlns:a16="http://schemas.microsoft.com/office/drawing/2014/main" id="{F5BAF367-F002-43BC-AD66-36759708F965}"/>
              </a:ext>
            </a:extLst>
          </p:cNvPr>
          <p:cNvGrpSpPr>
            <a:grpSpLocks/>
          </p:cNvGrpSpPr>
          <p:nvPr/>
        </p:nvGrpSpPr>
        <p:grpSpPr bwMode="auto">
          <a:xfrm>
            <a:off x="6619875" y="2392363"/>
            <a:ext cx="1884363" cy="900112"/>
            <a:chOff x="7101731" y="2392660"/>
            <a:chExt cx="1885144" cy="899170"/>
          </a:xfrm>
        </p:grpSpPr>
        <p:grpSp>
          <p:nvGrpSpPr>
            <p:cNvPr id="218195" name="组合 28">
              <a:extLst>
                <a:ext uri="{FF2B5EF4-FFF2-40B4-BE49-F238E27FC236}">
                  <a16:creationId xmlns:a16="http://schemas.microsoft.com/office/drawing/2014/main" id="{72FB3247-4290-49A1-BFCB-5107C87FE1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1731" y="2392660"/>
              <a:ext cx="566737" cy="560387"/>
              <a:chOff x="6505251" y="3959984"/>
              <a:chExt cx="566737" cy="560387"/>
            </a:xfrm>
          </p:grpSpPr>
          <p:sp>
            <p:nvSpPr>
              <p:cNvPr id="30" name="Oval 73">
                <a:extLst>
                  <a:ext uri="{FF2B5EF4-FFF2-40B4-BE49-F238E27FC236}">
                    <a16:creationId xmlns:a16="http://schemas.microsoft.com/office/drawing/2014/main" id="{17C7115B-D08E-4621-BEF8-DC3518E9B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5251" y="3959984"/>
                <a:ext cx="566973" cy="55980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27000" tIns="34290" rIns="68580" bIns="34290" anchor="ctr"/>
              <a:lstStyle/>
              <a:p>
                <a:pPr eaLnBrk="1" hangingPunct="1">
                  <a:defRPr/>
                </a:pPr>
                <a:endParaRPr lang="en-US" altLang="zh-CN" b="0" i="1" baseline="-25000">
                  <a:latin typeface="Times New Roman" panose="02020603050405020304" pitchFamily="18" charset="0"/>
                  <a:cs typeface="楷体_GB2312" charset="0"/>
                </a:endParaRPr>
              </a:p>
            </p:txBody>
          </p:sp>
          <p:sp>
            <p:nvSpPr>
              <p:cNvPr id="218206" name="Text Box 51">
                <a:extLst>
                  <a:ext uri="{FF2B5EF4-FFF2-40B4-BE49-F238E27FC236}">
                    <a16:creationId xmlns:a16="http://schemas.microsoft.com/office/drawing/2014/main" id="{F367A6FD-337E-4F19-BB47-C7B993C6CB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48758" y="4040543"/>
                <a:ext cx="247662" cy="407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200" i="1">
                    <a:latin typeface="Times New Roman" panose="02020603050405020304" pitchFamily="18" charset="0"/>
                  </a:rPr>
                  <a:t>5</a:t>
                </a:r>
              </a:p>
            </p:txBody>
          </p:sp>
        </p:grpSp>
        <p:sp>
          <p:nvSpPr>
            <p:cNvPr id="218196" name="Line 19">
              <a:extLst>
                <a:ext uri="{FF2B5EF4-FFF2-40B4-BE49-F238E27FC236}">
                  <a16:creationId xmlns:a16="http://schemas.microsoft.com/office/drawing/2014/main" id="{ACD44EAC-A1E2-4765-9C97-6589B6EF7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97518" y="3012332"/>
              <a:ext cx="270794" cy="253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18197" name="Line 19">
              <a:extLst>
                <a:ext uri="{FF2B5EF4-FFF2-40B4-BE49-F238E27FC236}">
                  <a16:creationId xmlns:a16="http://schemas.microsoft.com/office/drawing/2014/main" id="{4ED1F052-4394-4E34-B3E5-DBAEE55819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00193" y="2958076"/>
              <a:ext cx="284298" cy="307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18198" name="Line 19">
              <a:extLst>
                <a:ext uri="{FF2B5EF4-FFF2-40B4-BE49-F238E27FC236}">
                  <a16:creationId xmlns:a16="http://schemas.microsoft.com/office/drawing/2014/main" id="{36AD68A9-3944-4C6B-ABD3-E5598455B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30207" y="3009011"/>
              <a:ext cx="0" cy="2828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grpSp>
          <p:nvGrpSpPr>
            <p:cNvPr id="218199" name="组合 36">
              <a:extLst>
                <a:ext uri="{FF2B5EF4-FFF2-40B4-BE49-F238E27FC236}">
                  <a16:creationId xmlns:a16="http://schemas.microsoft.com/office/drawing/2014/main" id="{A2ABC047-7704-45FC-898F-A92B503B5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9679" y="2427734"/>
              <a:ext cx="566737" cy="560387"/>
              <a:chOff x="6505251" y="3959984"/>
              <a:chExt cx="566737" cy="560387"/>
            </a:xfrm>
          </p:grpSpPr>
          <p:sp>
            <p:nvSpPr>
              <p:cNvPr id="38" name="Oval 73">
                <a:extLst>
                  <a:ext uri="{FF2B5EF4-FFF2-40B4-BE49-F238E27FC236}">
                    <a16:creationId xmlns:a16="http://schemas.microsoft.com/office/drawing/2014/main" id="{AF4B5CFF-5FA9-48DF-BA62-8F1BC14F2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5271" y="3959798"/>
                <a:ext cx="566973" cy="55980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27000" tIns="34290" rIns="68580" bIns="34290" anchor="ctr"/>
              <a:lstStyle/>
              <a:p>
                <a:pPr eaLnBrk="1" hangingPunct="1">
                  <a:defRPr/>
                </a:pPr>
                <a:endParaRPr lang="en-US" altLang="zh-CN" b="0" i="1" baseline="-25000">
                  <a:latin typeface="Times New Roman" panose="02020603050405020304" pitchFamily="18" charset="0"/>
                  <a:cs typeface="楷体_GB2312" charset="0"/>
                </a:endParaRPr>
              </a:p>
            </p:txBody>
          </p:sp>
          <p:sp>
            <p:nvSpPr>
              <p:cNvPr id="218204" name="Text Box 51">
                <a:extLst>
                  <a:ext uri="{FF2B5EF4-FFF2-40B4-BE49-F238E27FC236}">
                    <a16:creationId xmlns:a16="http://schemas.microsoft.com/office/drawing/2014/main" id="{453D1126-20F3-4764-956D-5EC50DBFAF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48758" y="4040543"/>
                <a:ext cx="247662" cy="407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200" i="1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218200" name="组合 39">
              <a:extLst>
                <a:ext uri="{FF2B5EF4-FFF2-40B4-BE49-F238E27FC236}">
                  <a16:creationId xmlns:a16="http://schemas.microsoft.com/office/drawing/2014/main" id="{7DD74CB5-1C18-4F64-9231-635CB2134A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88424" y="2443411"/>
              <a:ext cx="598451" cy="560387"/>
              <a:chOff x="6505251" y="3959984"/>
              <a:chExt cx="598451" cy="560387"/>
            </a:xfrm>
          </p:grpSpPr>
          <p:sp>
            <p:nvSpPr>
              <p:cNvPr id="41" name="Oval 73">
                <a:extLst>
                  <a:ext uri="{FF2B5EF4-FFF2-40B4-BE49-F238E27FC236}">
                    <a16:creationId xmlns:a16="http://schemas.microsoft.com/office/drawing/2014/main" id="{AF25B541-0980-44F9-AF23-40A355A0D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4966" y="3959980"/>
                <a:ext cx="566973" cy="55980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27000" tIns="34290" rIns="68580" bIns="34290" anchor="ctr"/>
              <a:lstStyle/>
              <a:p>
                <a:pPr eaLnBrk="1" hangingPunct="1">
                  <a:defRPr/>
                </a:pPr>
                <a:endParaRPr lang="en-US" altLang="zh-CN" b="0" i="1" baseline="-25000">
                  <a:latin typeface="Times New Roman" panose="02020603050405020304" pitchFamily="18" charset="0"/>
                  <a:cs typeface="楷体_GB2312" charset="0"/>
                </a:endParaRPr>
              </a:p>
            </p:txBody>
          </p:sp>
          <p:sp>
            <p:nvSpPr>
              <p:cNvPr id="218202" name="Text Box 51">
                <a:extLst>
                  <a:ext uri="{FF2B5EF4-FFF2-40B4-BE49-F238E27FC236}">
                    <a16:creationId xmlns:a16="http://schemas.microsoft.com/office/drawing/2014/main" id="{2DB8DE21-C3E4-4A3B-8728-08C83252B3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5138" y="4040543"/>
                <a:ext cx="518564" cy="407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200" i="1">
                    <a:latin typeface="Times New Roman" panose="02020603050405020304" pitchFamily="18" charset="0"/>
                  </a:rPr>
                  <a:t>10</a:t>
                </a:r>
              </a:p>
            </p:txBody>
          </p:sp>
        </p:grp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B4198E0-C478-4AE1-89A0-97ADEDB26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2663825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⑤⑥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28CB89-0844-437F-BDCB-57213730E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00" y="26447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⑩</a:t>
            </a:r>
            <a:endParaRPr lang="zh-CN" altLang="en-US"/>
          </a:p>
        </p:txBody>
      </p:sp>
      <p:grpSp>
        <p:nvGrpSpPr>
          <p:cNvPr id="11" name="组合 11">
            <a:extLst>
              <a:ext uri="{FF2B5EF4-FFF2-40B4-BE49-F238E27FC236}">
                <a16:creationId xmlns:a16="http://schemas.microsoft.com/office/drawing/2014/main" id="{7123CC73-66E2-411B-9E9E-75ED29443E43}"/>
              </a:ext>
            </a:extLst>
          </p:cNvPr>
          <p:cNvGrpSpPr>
            <a:grpSpLocks/>
          </p:cNvGrpSpPr>
          <p:nvPr/>
        </p:nvGrpSpPr>
        <p:grpSpPr bwMode="auto">
          <a:xfrm>
            <a:off x="7900988" y="1487488"/>
            <a:ext cx="566737" cy="914400"/>
            <a:chOff x="8384314" y="1487973"/>
            <a:chExt cx="566737" cy="914431"/>
          </a:xfrm>
        </p:grpSpPr>
        <p:sp>
          <p:nvSpPr>
            <p:cNvPr id="218191" name="Line 19">
              <a:extLst>
                <a:ext uri="{FF2B5EF4-FFF2-40B4-BE49-F238E27FC236}">
                  <a16:creationId xmlns:a16="http://schemas.microsoft.com/office/drawing/2014/main" id="{C4FDB851-0654-4E40-8EE1-13ECB185AF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71792" y="2119585"/>
              <a:ext cx="0" cy="2828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grpSp>
          <p:nvGrpSpPr>
            <p:cNvPr id="218192" name="组合 57">
              <a:extLst>
                <a:ext uri="{FF2B5EF4-FFF2-40B4-BE49-F238E27FC236}">
                  <a16:creationId xmlns:a16="http://schemas.microsoft.com/office/drawing/2014/main" id="{872FC986-6F66-4D1B-A46F-0E15CDCEFB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84314" y="1487973"/>
              <a:ext cx="566737" cy="560387"/>
              <a:chOff x="6505251" y="3959984"/>
              <a:chExt cx="566737" cy="560387"/>
            </a:xfrm>
          </p:grpSpPr>
          <p:sp>
            <p:nvSpPr>
              <p:cNvPr id="59" name="Oval 73">
                <a:extLst>
                  <a:ext uri="{FF2B5EF4-FFF2-40B4-BE49-F238E27FC236}">
                    <a16:creationId xmlns:a16="http://schemas.microsoft.com/office/drawing/2014/main" id="{508AC500-ADAC-47B0-A572-A122AF6DD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5251" y="3959984"/>
                <a:ext cx="566737" cy="56040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27000" tIns="34290" rIns="68580" bIns="34290" anchor="ctr"/>
              <a:lstStyle/>
              <a:p>
                <a:pPr eaLnBrk="1" hangingPunct="1">
                  <a:defRPr/>
                </a:pPr>
                <a:endParaRPr lang="en-US" altLang="zh-CN" b="0" i="1" baseline="-25000">
                  <a:latin typeface="Times New Roman" panose="02020603050405020304" pitchFamily="18" charset="0"/>
                  <a:cs typeface="楷体_GB2312" charset="0"/>
                </a:endParaRPr>
              </a:p>
            </p:txBody>
          </p:sp>
          <p:sp>
            <p:nvSpPr>
              <p:cNvPr id="218194" name="Text Box 51">
                <a:extLst>
                  <a:ext uri="{FF2B5EF4-FFF2-40B4-BE49-F238E27FC236}">
                    <a16:creationId xmlns:a16="http://schemas.microsoft.com/office/drawing/2014/main" id="{1A90C2E0-2FD3-47D1-A0D7-8D0D1F5F6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48758" y="4040543"/>
                <a:ext cx="247662" cy="407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200" i="1">
                    <a:latin typeface="Times New Roman" panose="02020603050405020304" pitchFamily="18" charset="0"/>
                  </a:rPr>
                  <a:t>8</a:t>
                </a:r>
              </a:p>
            </p:txBody>
          </p:sp>
        </p:grp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9BA49060-90C6-437C-8F0B-FCBC56246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688" y="266223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⑧</a:t>
            </a: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E8A5A8D-47F6-4DF9-B448-C4993E718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2982913"/>
            <a:ext cx="1579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④⑤⑥⑦⑧⑩</a:t>
            </a: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4256B81-0396-4D0B-BBD5-71F2AD612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563" y="3340100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③④⑤⑥⑦⑧⑩</a:t>
            </a:r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1FCA3F2-01F1-4B8F-9DA3-D77A096D5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3703638"/>
            <a:ext cx="912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① 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~ 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⑩</a:t>
            </a:r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E1AECD0-A9AD-4E7A-8020-50D266229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4073525"/>
            <a:ext cx="882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⑦⑧⑩</a:t>
            </a:r>
            <a:endParaRPr lang="zh-CN" altLang="en-US"/>
          </a:p>
        </p:txBody>
      </p:sp>
      <p:grpSp>
        <p:nvGrpSpPr>
          <p:cNvPr id="13" name="组合 8">
            <a:extLst>
              <a:ext uri="{FF2B5EF4-FFF2-40B4-BE49-F238E27FC236}">
                <a16:creationId xmlns:a16="http://schemas.microsoft.com/office/drawing/2014/main" id="{C6B90C53-BE97-4017-882F-845061F55642}"/>
              </a:ext>
            </a:extLst>
          </p:cNvPr>
          <p:cNvGrpSpPr>
            <a:grpSpLocks/>
          </p:cNvGrpSpPr>
          <p:nvPr/>
        </p:nvGrpSpPr>
        <p:grpSpPr bwMode="auto">
          <a:xfrm>
            <a:off x="892175" y="1816100"/>
            <a:ext cx="2024063" cy="3276600"/>
            <a:chOff x="128755" y="1428750"/>
            <a:chExt cx="2023393" cy="3276600"/>
          </a:xfrm>
        </p:grpSpPr>
        <p:sp>
          <p:nvSpPr>
            <p:cNvPr id="218155" name="Line 16">
              <a:extLst>
                <a:ext uri="{FF2B5EF4-FFF2-40B4-BE49-F238E27FC236}">
                  <a16:creationId xmlns:a16="http://schemas.microsoft.com/office/drawing/2014/main" id="{585CDECC-5F11-4753-AB83-D62A6FEFD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562" y="1733509"/>
              <a:ext cx="227046" cy="185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18156" name="Freeform 32">
              <a:extLst>
                <a:ext uri="{FF2B5EF4-FFF2-40B4-BE49-F238E27FC236}">
                  <a16:creationId xmlns:a16="http://schemas.microsoft.com/office/drawing/2014/main" id="{7F32678A-D828-4D70-A909-3316EED57828}"/>
                </a:ext>
              </a:extLst>
            </p:cNvPr>
            <p:cNvSpPr>
              <a:spLocks/>
            </p:cNvSpPr>
            <p:nvPr/>
          </p:nvSpPr>
          <p:spPr bwMode="auto">
            <a:xfrm rot="9839600">
              <a:off x="1241210" y="2380259"/>
              <a:ext cx="225736" cy="372201"/>
            </a:xfrm>
            <a:custGeom>
              <a:avLst/>
              <a:gdLst>
                <a:gd name="T0" fmla="*/ 2147483646 w 347"/>
                <a:gd name="T1" fmla="*/ 2147483646 h 589"/>
                <a:gd name="T2" fmla="*/ 2147483646 w 347"/>
                <a:gd name="T3" fmla="*/ 2147483646 h 589"/>
                <a:gd name="T4" fmla="*/ 2147483646 w 347"/>
                <a:gd name="T5" fmla="*/ 0 h 589"/>
                <a:gd name="T6" fmla="*/ 0 60000 65536"/>
                <a:gd name="T7" fmla="*/ 0 60000 65536"/>
                <a:gd name="T8" fmla="*/ 0 60000 65536"/>
                <a:gd name="T9" fmla="*/ 0 w 347"/>
                <a:gd name="T10" fmla="*/ 0 h 589"/>
                <a:gd name="T11" fmla="*/ 347 w 347"/>
                <a:gd name="T12" fmla="*/ 589 h 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7" h="589">
                  <a:moveTo>
                    <a:pt x="166" y="589"/>
                  </a:moveTo>
                  <a:cubicBezTo>
                    <a:pt x="83" y="456"/>
                    <a:pt x="0" y="324"/>
                    <a:pt x="30" y="226"/>
                  </a:cubicBezTo>
                  <a:cubicBezTo>
                    <a:pt x="60" y="128"/>
                    <a:pt x="203" y="64"/>
                    <a:pt x="347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stealth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5" name="Oval 71">
              <a:extLst>
                <a:ext uri="{FF2B5EF4-FFF2-40B4-BE49-F238E27FC236}">
                  <a16:creationId xmlns:a16="http://schemas.microsoft.com/office/drawing/2014/main" id="{FAC7923C-4587-4F1B-8DB0-78AB0B816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99" y="1490663"/>
              <a:ext cx="361830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158" name="Line 50">
              <a:extLst>
                <a:ext uri="{FF2B5EF4-FFF2-40B4-BE49-F238E27FC236}">
                  <a16:creationId xmlns:a16="http://schemas.microsoft.com/office/drawing/2014/main" id="{8EF6B5CC-0674-4DC9-801B-311094A23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5675" y="1838271"/>
              <a:ext cx="0" cy="2603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18159" name="Text Box 13">
              <a:extLst>
                <a:ext uri="{FF2B5EF4-FFF2-40B4-BE49-F238E27FC236}">
                  <a16:creationId xmlns:a16="http://schemas.microsoft.com/office/drawing/2014/main" id="{29D10842-487E-43F6-9699-0AE5F86F4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367" y="1428750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" name="Oval 71">
              <a:extLst>
                <a:ext uri="{FF2B5EF4-FFF2-40B4-BE49-F238E27FC236}">
                  <a16:creationId xmlns:a16="http://schemas.microsoft.com/office/drawing/2014/main" id="{1A4800A0-5D9F-4A16-83DC-D99C604D0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73" y="2114550"/>
              <a:ext cx="361830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161" name="Text Box 13">
              <a:extLst>
                <a:ext uri="{FF2B5EF4-FFF2-40B4-BE49-F238E27FC236}">
                  <a16:creationId xmlns:a16="http://schemas.microsoft.com/office/drawing/2014/main" id="{19A2F3FB-A9E5-46F5-A6AD-14185F316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541" y="2052558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1" name="Oval 71">
              <a:extLst>
                <a:ext uri="{FF2B5EF4-FFF2-40B4-BE49-F238E27FC236}">
                  <a16:creationId xmlns:a16="http://schemas.microsoft.com/office/drawing/2014/main" id="{123EBA50-77EE-4A98-8488-47A1FB827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73" y="2714625"/>
              <a:ext cx="361830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163" name="Text Box 13">
              <a:extLst>
                <a:ext uri="{FF2B5EF4-FFF2-40B4-BE49-F238E27FC236}">
                  <a16:creationId xmlns:a16="http://schemas.microsoft.com/office/drawing/2014/main" id="{96BAE655-5CB4-4009-AEDA-B58BFF902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541" y="2652551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3" name="Oval 71">
              <a:extLst>
                <a:ext uri="{FF2B5EF4-FFF2-40B4-BE49-F238E27FC236}">
                  <a16:creationId xmlns:a16="http://schemas.microsoft.com/office/drawing/2014/main" id="{76B69A99-6B37-479D-A238-06F0E2FC2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73" y="3400425"/>
              <a:ext cx="361830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165" name="Text Box 13">
              <a:extLst>
                <a:ext uri="{FF2B5EF4-FFF2-40B4-BE49-F238E27FC236}">
                  <a16:creationId xmlns:a16="http://schemas.microsoft.com/office/drawing/2014/main" id="{B85F3808-EBFC-4029-8795-FF41991C8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541" y="3338264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5" name="Oval 71">
              <a:extLst>
                <a:ext uri="{FF2B5EF4-FFF2-40B4-BE49-F238E27FC236}">
                  <a16:creationId xmlns:a16="http://schemas.microsoft.com/office/drawing/2014/main" id="{EC1F9A74-E831-4B7A-A5D5-E673A1783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73" y="4010025"/>
              <a:ext cx="361830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167" name="Text Box 13">
              <a:extLst>
                <a:ext uri="{FF2B5EF4-FFF2-40B4-BE49-F238E27FC236}">
                  <a16:creationId xmlns:a16="http://schemas.microsoft.com/office/drawing/2014/main" id="{409C27C7-AE08-4D6D-86B5-767289FB2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541" y="3947780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68" name="Oval 71">
              <a:extLst>
                <a:ext uri="{FF2B5EF4-FFF2-40B4-BE49-F238E27FC236}">
                  <a16:creationId xmlns:a16="http://schemas.microsoft.com/office/drawing/2014/main" id="{84A07F75-BF57-4EE3-B2DD-5C4B2F33D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89" y="1828800"/>
              <a:ext cx="360244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169" name="Text Box 13">
              <a:extLst>
                <a:ext uri="{FF2B5EF4-FFF2-40B4-BE49-F238E27FC236}">
                  <a16:creationId xmlns:a16="http://schemas.microsoft.com/office/drawing/2014/main" id="{121984C1-60AF-4DAE-94AC-2EEA92EE7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79" y="1766846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0" name="Oval 71">
              <a:extLst>
                <a:ext uri="{FF2B5EF4-FFF2-40B4-BE49-F238E27FC236}">
                  <a16:creationId xmlns:a16="http://schemas.microsoft.com/office/drawing/2014/main" id="{4AE74562-7D88-47E3-8C1E-C19FC14E0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098" y="3052763"/>
              <a:ext cx="360243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171" name="Text Box 13">
              <a:extLst>
                <a:ext uri="{FF2B5EF4-FFF2-40B4-BE49-F238E27FC236}">
                  <a16:creationId xmlns:a16="http://schemas.microsoft.com/office/drawing/2014/main" id="{1ED3A60D-DBCC-43E7-AA33-B5AB244C2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5955" y="2990644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5BEBFE4-124E-4504-BCF0-B9F6E5AE8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63" y="3052763"/>
              <a:ext cx="360244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173" name="Text Box 13">
              <a:extLst>
                <a:ext uri="{FF2B5EF4-FFF2-40B4-BE49-F238E27FC236}">
                  <a16:creationId xmlns:a16="http://schemas.microsoft.com/office/drawing/2014/main" id="{BEDA5173-8E95-4D21-A9C4-A18CE7B09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53" y="2990644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4" name="Oval 71">
              <a:extLst>
                <a:ext uri="{FF2B5EF4-FFF2-40B4-BE49-F238E27FC236}">
                  <a16:creationId xmlns:a16="http://schemas.microsoft.com/office/drawing/2014/main" id="{65E91292-7F1B-4E64-B4D9-E3D694E5C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098" y="4329113"/>
              <a:ext cx="360243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175" name="Text Box 13">
              <a:extLst>
                <a:ext uri="{FF2B5EF4-FFF2-40B4-BE49-F238E27FC236}">
                  <a16:creationId xmlns:a16="http://schemas.microsoft.com/office/drawing/2014/main" id="{54B4EA21-C126-474E-B9B8-5484F4216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507" y="4266829"/>
              <a:ext cx="527130" cy="43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6" name="Oval 71">
              <a:extLst>
                <a:ext uri="{FF2B5EF4-FFF2-40B4-BE49-F238E27FC236}">
                  <a16:creationId xmlns:a16="http://schemas.microsoft.com/office/drawing/2014/main" id="{E4F22A74-B820-471D-89BD-6098FE6EA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63" y="4329113"/>
              <a:ext cx="360244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177" name="Text Box 13">
              <a:extLst>
                <a:ext uri="{FF2B5EF4-FFF2-40B4-BE49-F238E27FC236}">
                  <a16:creationId xmlns:a16="http://schemas.microsoft.com/office/drawing/2014/main" id="{D310BAB1-145B-4771-9E18-D7D02F9C1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53" y="4266829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18178" name="Line 50">
              <a:extLst>
                <a:ext uri="{FF2B5EF4-FFF2-40B4-BE49-F238E27FC236}">
                  <a16:creationId xmlns:a16="http://schemas.microsoft.com/office/drawing/2014/main" id="{22DED7EC-CC1C-49E4-8765-3F8847007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0911" y="2444618"/>
              <a:ext cx="0" cy="2603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18179" name="Line 50">
              <a:extLst>
                <a:ext uri="{FF2B5EF4-FFF2-40B4-BE49-F238E27FC236}">
                  <a16:creationId xmlns:a16="http://schemas.microsoft.com/office/drawing/2014/main" id="{04F010D1-87DB-4607-9E5B-19A07BFB71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5675" y="3730323"/>
              <a:ext cx="0" cy="2603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18180" name="Line 16">
              <a:extLst>
                <a:ext uri="{FF2B5EF4-FFF2-40B4-BE49-F238E27FC236}">
                  <a16:creationId xmlns:a16="http://schemas.microsoft.com/office/drawing/2014/main" id="{DE405753-C9EA-4123-816E-7738AA412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862" y="2947787"/>
              <a:ext cx="227046" cy="185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18181" name="Line 16">
              <a:extLst>
                <a:ext uri="{FF2B5EF4-FFF2-40B4-BE49-F238E27FC236}">
                  <a16:creationId xmlns:a16="http://schemas.microsoft.com/office/drawing/2014/main" id="{80D00053-29E1-4B67-B600-9286443617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563" y="4233493"/>
              <a:ext cx="227046" cy="185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18182" name="Line 16">
              <a:extLst>
                <a:ext uri="{FF2B5EF4-FFF2-40B4-BE49-F238E27FC236}">
                  <a16:creationId xmlns:a16="http://schemas.microsoft.com/office/drawing/2014/main" id="{182FDC8C-E6DA-45E9-A832-C13CE70E9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7151" y="3304927"/>
              <a:ext cx="227046" cy="185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18183" name="Line 16">
              <a:extLst>
                <a:ext uri="{FF2B5EF4-FFF2-40B4-BE49-F238E27FC236}">
                  <a16:creationId xmlns:a16="http://schemas.microsoft.com/office/drawing/2014/main" id="{A45C4D9E-E472-464C-AA48-A16CEDA62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815" y="2114461"/>
              <a:ext cx="273093" cy="142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18184" name="Line 16">
              <a:extLst>
                <a:ext uri="{FF2B5EF4-FFF2-40B4-BE49-F238E27FC236}">
                  <a16:creationId xmlns:a16="http://schemas.microsoft.com/office/drawing/2014/main" id="{9C09FE10-6F3E-44C5-928F-AB5476423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738" y="3309690"/>
              <a:ext cx="273093" cy="142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18185" name="Line 16">
              <a:extLst>
                <a:ext uri="{FF2B5EF4-FFF2-40B4-BE49-F238E27FC236}">
                  <a16:creationId xmlns:a16="http://schemas.microsoft.com/office/drawing/2014/main" id="{5A9338D5-628D-4FA5-8484-932BE6677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9852" y="2947787"/>
              <a:ext cx="273093" cy="142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18186" name="Line 16">
              <a:extLst>
                <a:ext uri="{FF2B5EF4-FFF2-40B4-BE49-F238E27FC236}">
                  <a16:creationId xmlns:a16="http://schemas.microsoft.com/office/drawing/2014/main" id="{2F1BDF64-F1E7-4721-B160-AF9865C7F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9852" y="4233493"/>
              <a:ext cx="273093" cy="142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18187" name="Freeform 32">
              <a:extLst>
                <a:ext uri="{FF2B5EF4-FFF2-40B4-BE49-F238E27FC236}">
                  <a16:creationId xmlns:a16="http://schemas.microsoft.com/office/drawing/2014/main" id="{E05AEBB5-7A07-4A7F-A262-C003F10E8E16}"/>
                </a:ext>
              </a:extLst>
            </p:cNvPr>
            <p:cNvSpPr>
              <a:spLocks/>
            </p:cNvSpPr>
            <p:nvPr/>
          </p:nvSpPr>
          <p:spPr bwMode="auto">
            <a:xfrm rot="7422157">
              <a:off x="1404863" y="3513477"/>
              <a:ext cx="467623" cy="835273"/>
            </a:xfrm>
            <a:custGeom>
              <a:avLst/>
              <a:gdLst>
                <a:gd name="T0" fmla="*/ 2147483646 w 347"/>
                <a:gd name="T1" fmla="*/ 2147483646 h 589"/>
                <a:gd name="T2" fmla="*/ 2147483646 w 347"/>
                <a:gd name="T3" fmla="*/ 2147483646 h 589"/>
                <a:gd name="T4" fmla="*/ 2147483646 w 347"/>
                <a:gd name="T5" fmla="*/ 0 h 589"/>
                <a:gd name="T6" fmla="*/ 0 60000 65536"/>
                <a:gd name="T7" fmla="*/ 0 60000 65536"/>
                <a:gd name="T8" fmla="*/ 0 60000 65536"/>
                <a:gd name="T9" fmla="*/ 0 w 347"/>
                <a:gd name="T10" fmla="*/ 0 h 589"/>
                <a:gd name="T11" fmla="*/ 347 w 347"/>
                <a:gd name="T12" fmla="*/ 589 h 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7" h="589">
                  <a:moveTo>
                    <a:pt x="166" y="589"/>
                  </a:moveTo>
                  <a:cubicBezTo>
                    <a:pt x="83" y="456"/>
                    <a:pt x="0" y="324"/>
                    <a:pt x="30" y="226"/>
                  </a:cubicBezTo>
                  <a:cubicBezTo>
                    <a:pt x="60" y="128"/>
                    <a:pt x="203" y="64"/>
                    <a:pt x="347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stealth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88" name="任意多边形 87">
              <a:extLst>
                <a:ext uri="{FF2B5EF4-FFF2-40B4-BE49-F238E27FC236}">
                  <a16:creationId xmlns:a16="http://schemas.microsoft.com/office/drawing/2014/main" id="{8E38C522-981D-439B-8D9D-9001DC969B90}"/>
                </a:ext>
              </a:extLst>
            </p:cNvPr>
            <p:cNvSpPr/>
            <p:nvPr/>
          </p:nvSpPr>
          <p:spPr bwMode="auto">
            <a:xfrm>
              <a:off x="1338030" y="2847975"/>
              <a:ext cx="714139" cy="785813"/>
            </a:xfrm>
            <a:custGeom>
              <a:avLst/>
              <a:gdLst>
                <a:gd name="connsiteX0" fmla="*/ 0 w 823912"/>
                <a:gd name="connsiteY0" fmla="*/ 1914525 h 1914525"/>
                <a:gd name="connsiteX1" fmla="*/ 609600 w 823912"/>
                <a:gd name="connsiteY1" fmla="*/ 1333500 h 1914525"/>
                <a:gd name="connsiteX2" fmla="*/ 790575 w 823912"/>
                <a:gd name="connsiteY2" fmla="*/ 781050 h 1914525"/>
                <a:gd name="connsiteX3" fmla="*/ 409575 w 823912"/>
                <a:gd name="connsiteY3" fmla="*/ 171450 h 1914525"/>
                <a:gd name="connsiteX4" fmla="*/ 9525 w 823912"/>
                <a:gd name="connsiteY4" fmla="*/ 0 h 1914525"/>
                <a:gd name="connsiteX5" fmla="*/ 9525 w 823912"/>
                <a:gd name="connsiteY5" fmla="*/ 0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912" h="1914525">
                  <a:moveTo>
                    <a:pt x="0" y="1914525"/>
                  </a:moveTo>
                  <a:cubicBezTo>
                    <a:pt x="238919" y="1718468"/>
                    <a:pt x="477838" y="1522412"/>
                    <a:pt x="609600" y="1333500"/>
                  </a:cubicBezTo>
                  <a:cubicBezTo>
                    <a:pt x="741362" y="1144588"/>
                    <a:pt x="823912" y="974725"/>
                    <a:pt x="790575" y="781050"/>
                  </a:cubicBezTo>
                  <a:cubicBezTo>
                    <a:pt x="757238" y="587375"/>
                    <a:pt x="539750" y="301625"/>
                    <a:pt x="409575" y="171450"/>
                  </a:cubicBezTo>
                  <a:cubicBezTo>
                    <a:pt x="279400" y="41275"/>
                    <a:pt x="9525" y="0"/>
                    <a:pt x="9525" y="0"/>
                  </a:cubicBezTo>
                  <a:lnTo>
                    <a:pt x="9525" y="0"/>
                  </a:lnTo>
                </a:path>
              </a:pathLst>
            </a:custGeom>
            <a:ln w="25400">
              <a:solidFill>
                <a:schemeClr val="tx1"/>
              </a:solidFill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9" name="任意多边形 88">
              <a:extLst>
                <a:ext uri="{FF2B5EF4-FFF2-40B4-BE49-F238E27FC236}">
                  <a16:creationId xmlns:a16="http://schemas.microsoft.com/office/drawing/2014/main" id="{D8EC0DA7-2A1B-4E55-BD35-9349DC2D8E9E}"/>
                </a:ext>
              </a:extLst>
            </p:cNvPr>
            <p:cNvSpPr/>
            <p:nvPr/>
          </p:nvSpPr>
          <p:spPr>
            <a:xfrm>
              <a:off x="128755" y="1495425"/>
              <a:ext cx="844270" cy="2830513"/>
            </a:xfrm>
            <a:custGeom>
              <a:avLst/>
              <a:gdLst>
                <a:gd name="connsiteX0" fmla="*/ 313854 w 843941"/>
                <a:gd name="connsiteY0" fmla="*/ 2829944 h 2829944"/>
                <a:gd name="connsiteX1" fmla="*/ 22306 w 843941"/>
                <a:gd name="connsiteY1" fmla="*/ 351788 h 2829944"/>
                <a:gd name="connsiteX2" fmla="*/ 843941 w 843941"/>
                <a:gd name="connsiteY2" fmla="*/ 73492 h 282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941" h="2829944">
                  <a:moveTo>
                    <a:pt x="313854" y="2829944"/>
                  </a:moveTo>
                  <a:cubicBezTo>
                    <a:pt x="123906" y="1820570"/>
                    <a:pt x="-66042" y="811197"/>
                    <a:pt x="22306" y="351788"/>
                  </a:cubicBezTo>
                  <a:cubicBezTo>
                    <a:pt x="110654" y="-107621"/>
                    <a:pt x="477297" y="-17065"/>
                    <a:pt x="843941" y="7349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0" name="任意多边形 89">
              <a:extLst>
                <a:ext uri="{FF2B5EF4-FFF2-40B4-BE49-F238E27FC236}">
                  <a16:creationId xmlns:a16="http://schemas.microsoft.com/office/drawing/2014/main" id="{99D9919B-D350-4D8E-940B-045779D62E67}"/>
                </a:ext>
              </a:extLst>
            </p:cNvPr>
            <p:cNvSpPr/>
            <p:nvPr/>
          </p:nvSpPr>
          <p:spPr>
            <a:xfrm>
              <a:off x="1344377" y="2232025"/>
              <a:ext cx="807771" cy="1868488"/>
            </a:xfrm>
            <a:custGeom>
              <a:avLst/>
              <a:gdLst>
                <a:gd name="connsiteX0" fmla="*/ 13252 w 808391"/>
                <a:gd name="connsiteY0" fmla="*/ 1868556 h 1868556"/>
                <a:gd name="connsiteX1" fmla="*/ 808382 w 808391"/>
                <a:gd name="connsiteY1" fmla="*/ 1086678 h 1868556"/>
                <a:gd name="connsiteX2" fmla="*/ 0 w 808391"/>
                <a:gd name="connsiteY2" fmla="*/ 0 h 186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8391" h="1868556">
                  <a:moveTo>
                    <a:pt x="13252" y="1868556"/>
                  </a:moveTo>
                  <a:cubicBezTo>
                    <a:pt x="411921" y="1633330"/>
                    <a:pt x="810591" y="1398104"/>
                    <a:pt x="808382" y="1086678"/>
                  </a:cubicBezTo>
                  <a:cubicBezTo>
                    <a:pt x="806173" y="775252"/>
                    <a:pt x="403086" y="387626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85" name="AutoShape 98">
            <a:extLst>
              <a:ext uri="{FF2B5EF4-FFF2-40B4-BE49-F238E27FC236}">
                <a16:creationId xmlns:a16="http://schemas.microsoft.com/office/drawing/2014/main" id="{EFC9C0E8-6611-4A0D-B33B-28E3EE740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437" y="1887860"/>
            <a:ext cx="323850" cy="3238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86" name="AutoShape 99">
            <a:extLst>
              <a:ext uri="{FF2B5EF4-FFF2-40B4-BE49-F238E27FC236}">
                <a16:creationId xmlns:a16="http://schemas.microsoft.com/office/drawing/2014/main" id="{83D1DE78-C819-494B-858B-09C445CD1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1887860"/>
            <a:ext cx="323850" cy="3238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DD16EAD-97CE-4861-8605-371224AD62D0}"/>
              </a:ext>
            </a:extLst>
          </p:cNvPr>
          <p:cNvSpPr txBox="1"/>
          <p:nvPr/>
        </p:nvSpPr>
        <p:spPr>
          <a:xfrm>
            <a:off x="4499992" y="2643758"/>
            <a:ext cx="417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1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1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28" grpId="0"/>
      <p:bldP spid="32" grpId="0"/>
      <p:bldP spid="33" grpId="0"/>
      <p:bldP spid="66" grpId="0"/>
      <p:bldP spid="85" grpId="0" animBg="1"/>
      <p:bldP spid="86" grpId="0" animBg="1"/>
      <p:bldP spid="9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B8AAC25-9200-4637-8100-B9C2A5C4691A}"/>
              </a:ext>
            </a:extLst>
          </p:cNvPr>
          <p:cNvSpPr/>
          <p:nvPr/>
        </p:nvSpPr>
        <p:spPr>
          <a:xfrm>
            <a:off x="1643063" y="1857375"/>
            <a:ext cx="6191250" cy="3078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1225" eaLnBrk="1" hangingPunct="1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stack=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 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defTabSz="911225" eaLnBrk="1" hangingPunct="1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defTabSz="911225" eaLnBrk="1" hangingPunct="1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defTabSz="911225" eaLnBrk="1" hangingPunct="1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的每个前驱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defTabSz="911225" eaLnBrk="1" hangingPunct="1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不在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defTabSz="911225" eaLnBrk="1" hangingPunct="1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  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∪{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defTabSz="911225" eaLnBrk="1" hangingPunct="1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defTabSz="911225" eaLnBrk="1" hangingPunct="1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400" b="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}</a:t>
            </a:r>
            <a:endParaRPr lang="zh-CN" altLang="en-US" sz="10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E93DA313-957F-40DD-A1B2-C4625D188F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625" y="1001713"/>
            <a:ext cx="8143875" cy="1209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tx1"/>
                </a:solidFill>
              </a:rPr>
              <a:t>输入：流图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 i="1">
                <a:solidFill>
                  <a:schemeClr val="tx1"/>
                </a:solidFill>
              </a:rPr>
              <a:t>G</a:t>
            </a:r>
            <a:r>
              <a:rPr lang="zh-CN" altLang="en-US" b="1">
                <a:solidFill>
                  <a:schemeClr val="tx1"/>
                </a:solidFill>
              </a:rPr>
              <a:t>和回边</a:t>
            </a:r>
            <a:r>
              <a:rPr lang="en-US" altLang="zh-CN" b="1" i="1">
                <a:solidFill>
                  <a:schemeClr val="tx1"/>
                </a:solidFill>
              </a:rPr>
              <a:t>n </a:t>
            </a: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 i="1">
                <a:solidFill>
                  <a:schemeClr val="tx1"/>
                </a:solidFill>
              </a:rPr>
              <a:t>d</a:t>
            </a:r>
            <a:endParaRPr lang="en-US" altLang="zh-CN" b="1">
              <a:solidFill>
                <a:schemeClr val="tx1"/>
              </a:solidFill>
            </a:endParaRPr>
          </a:p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tx1"/>
                </a:solidFill>
              </a:rPr>
              <a:t>输出：由回边</a:t>
            </a:r>
            <a:r>
              <a:rPr lang="en-US" altLang="zh-CN" b="1" i="1">
                <a:solidFill>
                  <a:schemeClr val="tx1"/>
                </a:solidFill>
              </a:rPr>
              <a:t>n →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 i="1">
                <a:solidFill>
                  <a:schemeClr val="tx1"/>
                </a:solidFill>
              </a:rPr>
              <a:t>d</a:t>
            </a:r>
            <a:r>
              <a:rPr lang="zh-CN" altLang="en-US" b="1">
                <a:solidFill>
                  <a:schemeClr val="tx1"/>
                </a:solidFill>
              </a:rPr>
              <a:t>的自然循环中的所有结点组成的集合</a:t>
            </a:r>
            <a:endParaRPr lang="en-US" altLang="zh-CN" b="1">
              <a:solidFill>
                <a:schemeClr val="tx1"/>
              </a:solidFill>
            </a:endParaRPr>
          </a:p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tx1"/>
                </a:solidFill>
              </a:rPr>
              <a:t>方法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0164" name="Rectangle 2">
            <a:extLst>
              <a:ext uri="{FF2B5EF4-FFF2-40B4-BE49-F238E27FC236}">
                <a16:creationId xmlns:a16="http://schemas.microsoft.com/office/drawing/2014/main" id="{C4DD2601-B822-4DB1-A290-C1957548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算法：构造一条回边的自然循环</a:t>
            </a:r>
            <a:endParaRPr lang="en-US" altLang="zh-CN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1796" name="AutoShape 4">
            <a:extLst>
              <a:ext uri="{FF2B5EF4-FFF2-40B4-BE49-F238E27FC236}">
                <a16:creationId xmlns:a16="http://schemas.microsoft.com/office/drawing/2014/main" id="{915E72F0-7A06-4AFE-BDDE-EA9BC3E35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357438"/>
            <a:ext cx="3209925" cy="1217612"/>
          </a:xfrm>
          <a:prstGeom prst="wedgeRoundRectCallout">
            <a:avLst>
              <a:gd name="adj1" fmla="val -71291"/>
              <a:gd name="adj2" fmla="val -50791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>
              <a:lnSpc>
                <a:spcPts val="2200"/>
              </a:lnSpc>
              <a:defRPr/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结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点</a:t>
            </a:r>
            <a:r>
              <a:rPr lang="en-US" altLang="zh-CN" sz="20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在初始时刻已经在</a:t>
            </a:r>
            <a:r>
              <a:rPr lang="en-US" altLang="zh-CN" sz="20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loop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中，不会去考虑它的前驱。因此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找出的都是不经过</a:t>
            </a:r>
            <a:r>
              <a:rPr lang="en-US" altLang="zh-CN" sz="20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而能到达</a:t>
            </a:r>
            <a:r>
              <a:rPr lang="en-US" altLang="zh-CN" sz="20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结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31">
            <a:extLst>
              <a:ext uri="{FF2B5EF4-FFF2-40B4-BE49-F238E27FC236}">
                <a16:creationId xmlns:a16="http://schemas.microsoft.com/office/drawing/2014/main" id="{B3F4C81B-3D14-4595-BD02-F6BABEDBA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0" y="2143125"/>
            <a:ext cx="0" cy="20526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40641" name="Rectangle 3">
            <a:extLst>
              <a:ext uri="{FF2B5EF4-FFF2-40B4-BE49-F238E27FC236}">
                <a16:creationId xmlns:a16="http://schemas.microsoft.com/office/drawing/2014/main" id="{FD5AF891-B515-4C6C-AF61-E15F5BBCBA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7188" y="642938"/>
            <a:ext cx="8143875" cy="1285875"/>
          </a:xfrm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自然循环的一个重要性质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如果两个自然循环的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首结点不相同</a:t>
            </a:r>
            <a:r>
              <a:rPr lang="zh-CN" altLang="en-US" b="1" dirty="0">
                <a:solidFill>
                  <a:schemeClr val="tx1"/>
                </a:solidFill>
              </a:rPr>
              <a:t>，则这两个循环要么</a:t>
            </a:r>
            <a:r>
              <a:rPr lang="zh-CN" altLang="en-US" b="1" dirty="0">
                <a:solidFill>
                  <a:srgbClr val="2D83F4"/>
                </a:solidFill>
              </a:rPr>
              <a:t>互不相交</a:t>
            </a:r>
            <a:r>
              <a:rPr lang="zh-CN" altLang="en-US" b="1" dirty="0">
                <a:solidFill>
                  <a:schemeClr val="tx1"/>
                </a:solidFill>
              </a:rPr>
              <a:t>，要么一个</a:t>
            </a:r>
            <a:r>
              <a:rPr lang="zh-CN" altLang="en-US" b="1" dirty="0">
                <a:solidFill>
                  <a:srgbClr val="2D83F4"/>
                </a:solidFill>
              </a:rPr>
              <a:t>完全包含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/>
                <a:cs typeface="Times New Roman" pitchFamily="18" charset="0"/>
              </a:rPr>
              <a:t>(</a:t>
            </a:r>
            <a:r>
              <a:rPr lang="zh-CN" altLang="en-US" b="1" dirty="0">
                <a:solidFill>
                  <a:srgbClr val="2D83F4"/>
                </a:solidFill>
              </a:rPr>
              <a:t>嵌入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rgbClr val="2D83F4"/>
                </a:solidFill>
              </a:rPr>
              <a:t>在另外一个里面</a:t>
            </a:r>
            <a:endParaRPr lang="en-US" altLang="zh-CN" b="1" dirty="0">
              <a:solidFill>
                <a:srgbClr val="2D83F4"/>
              </a:solidFill>
            </a:endParaRPr>
          </a:p>
          <a:p>
            <a:pPr lvl="2"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例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803855" name="Rectangle 15">
            <a:extLst>
              <a:ext uri="{FF2B5EF4-FFF2-40B4-BE49-F238E27FC236}">
                <a16:creationId xmlns:a16="http://schemas.microsoft.com/office/drawing/2014/main" id="{6C5B689E-B578-472E-BD49-DFFDB077E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570163"/>
            <a:ext cx="139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endParaRPr lang="zh-CN" altLang="en-US">
              <a:solidFill>
                <a:schemeClr val="folHlink"/>
              </a:solidFill>
              <a:cs typeface="楷体_GB2312" charset="0"/>
            </a:endParaRPr>
          </a:p>
        </p:txBody>
      </p:sp>
      <p:graphicFrame>
        <p:nvGraphicFramePr>
          <p:cNvPr id="803857" name="Group 17">
            <a:extLst>
              <a:ext uri="{FF2B5EF4-FFF2-40B4-BE49-F238E27FC236}">
                <a16:creationId xmlns:a16="http://schemas.microsoft.com/office/drawing/2014/main" id="{E665C304-EFD4-4746-AD62-D54922561F84}"/>
              </a:ext>
            </a:extLst>
          </p:cNvPr>
          <p:cNvGraphicFramePr>
            <a:graphicFrameLocks noGrp="1"/>
          </p:cNvGraphicFramePr>
          <p:nvPr/>
        </p:nvGraphicFramePr>
        <p:xfrm>
          <a:off x="4429125" y="2170113"/>
          <a:ext cx="3000375" cy="2057400"/>
        </p:xfrm>
        <a:graphic>
          <a:graphicData uri="http://schemas.openxmlformats.org/drawingml/2006/table">
            <a:tbl>
              <a:tblPr/>
              <a:tblGrid>
                <a:gridCol w="768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回边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自然循环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4-&gt;3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③④⑤⑥⑦⑧⑩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7-&gt;4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④⑤⑥⑦⑧⑩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8-&gt;3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③④⑤⑥⑦⑧⑩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9-&gt;1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①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~ </a:t>
                      </a: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⑩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10-&gt;7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⑦⑧⑩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03895" name="Rectangle 55">
            <a:extLst>
              <a:ext uri="{FF2B5EF4-FFF2-40B4-BE49-F238E27FC236}">
                <a16:creationId xmlns:a16="http://schemas.microsoft.com/office/drawing/2014/main" id="{49C129AF-3BEB-47C6-A279-434F5DA3C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4376738"/>
            <a:ext cx="3024187" cy="6238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最内循环</a:t>
            </a:r>
            <a:r>
              <a:rPr lang="en-US" altLang="zh-CN" i="1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ea typeface="楷体_GB2312"/>
                <a:cs typeface="Times New Roman" pitchFamily="18" charset="0"/>
              </a:rPr>
              <a:t>Innermost Loops</a:t>
            </a:r>
            <a:r>
              <a:rPr lang="en-US" altLang="zh-CN" dirty="0">
                <a:latin typeface="Times New Roman" pitchFamily="18" charset="0"/>
                <a:ea typeface="楷体_GB2312"/>
                <a:cs typeface="Times New Roman" pitchFamily="18" charset="0"/>
              </a:rPr>
              <a:t>):</a:t>
            </a:r>
          </a:p>
          <a:p>
            <a:pPr eaLnBrk="1" hangingPunct="1">
              <a:defRPr/>
            </a:pPr>
            <a:r>
              <a:rPr lang="en-US" altLang="zh-CN" dirty="0"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不包含其它循环的循环</a:t>
            </a:r>
            <a:endParaRPr lang="en-US" altLang="zh-CN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Line 31">
            <a:extLst>
              <a:ext uri="{FF2B5EF4-FFF2-40B4-BE49-F238E27FC236}">
                <a16:creationId xmlns:a16="http://schemas.microsoft.com/office/drawing/2014/main" id="{A1B34B1E-4778-492F-806E-59716FB58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25" y="2143125"/>
            <a:ext cx="0" cy="20526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2" name="组合 8">
            <a:extLst>
              <a:ext uri="{FF2B5EF4-FFF2-40B4-BE49-F238E27FC236}">
                <a16:creationId xmlns:a16="http://schemas.microsoft.com/office/drawing/2014/main" id="{FD494202-AC1A-487A-8574-C76426852A06}"/>
              </a:ext>
            </a:extLst>
          </p:cNvPr>
          <p:cNvGrpSpPr>
            <a:grpSpLocks/>
          </p:cNvGrpSpPr>
          <p:nvPr/>
        </p:nvGrpSpPr>
        <p:grpSpPr bwMode="auto">
          <a:xfrm>
            <a:off x="1917700" y="1866900"/>
            <a:ext cx="2024063" cy="3276600"/>
            <a:chOff x="128755" y="1428750"/>
            <a:chExt cx="2023393" cy="3276600"/>
          </a:xfrm>
        </p:grpSpPr>
        <p:sp>
          <p:nvSpPr>
            <p:cNvPr id="222237" name="Line 16">
              <a:extLst>
                <a:ext uri="{FF2B5EF4-FFF2-40B4-BE49-F238E27FC236}">
                  <a16:creationId xmlns:a16="http://schemas.microsoft.com/office/drawing/2014/main" id="{D4216DC3-4F56-4F49-A3B8-33BA870AA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562" y="1733509"/>
              <a:ext cx="227046" cy="185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22238" name="Freeform 32">
              <a:extLst>
                <a:ext uri="{FF2B5EF4-FFF2-40B4-BE49-F238E27FC236}">
                  <a16:creationId xmlns:a16="http://schemas.microsoft.com/office/drawing/2014/main" id="{742E32F3-3651-4747-9C3F-0D8D87C52D3C}"/>
                </a:ext>
              </a:extLst>
            </p:cNvPr>
            <p:cNvSpPr>
              <a:spLocks/>
            </p:cNvSpPr>
            <p:nvPr/>
          </p:nvSpPr>
          <p:spPr bwMode="auto">
            <a:xfrm rot="9839600">
              <a:off x="1241210" y="2380259"/>
              <a:ext cx="225736" cy="372201"/>
            </a:xfrm>
            <a:custGeom>
              <a:avLst/>
              <a:gdLst>
                <a:gd name="T0" fmla="*/ 2147483646 w 347"/>
                <a:gd name="T1" fmla="*/ 2147483646 h 589"/>
                <a:gd name="T2" fmla="*/ 2147483646 w 347"/>
                <a:gd name="T3" fmla="*/ 2147483646 h 589"/>
                <a:gd name="T4" fmla="*/ 2147483646 w 347"/>
                <a:gd name="T5" fmla="*/ 0 h 589"/>
                <a:gd name="T6" fmla="*/ 0 60000 65536"/>
                <a:gd name="T7" fmla="*/ 0 60000 65536"/>
                <a:gd name="T8" fmla="*/ 0 60000 65536"/>
                <a:gd name="T9" fmla="*/ 0 w 347"/>
                <a:gd name="T10" fmla="*/ 0 h 589"/>
                <a:gd name="T11" fmla="*/ 347 w 347"/>
                <a:gd name="T12" fmla="*/ 589 h 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7" h="589">
                  <a:moveTo>
                    <a:pt x="166" y="589"/>
                  </a:moveTo>
                  <a:cubicBezTo>
                    <a:pt x="83" y="456"/>
                    <a:pt x="0" y="324"/>
                    <a:pt x="30" y="226"/>
                  </a:cubicBezTo>
                  <a:cubicBezTo>
                    <a:pt x="60" y="128"/>
                    <a:pt x="203" y="64"/>
                    <a:pt x="347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stealth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2" name="Oval 71">
              <a:extLst>
                <a:ext uri="{FF2B5EF4-FFF2-40B4-BE49-F238E27FC236}">
                  <a16:creationId xmlns:a16="http://schemas.microsoft.com/office/drawing/2014/main" id="{E6F7E4A8-C9B7-49B5-A96C-58C89F257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99" y="1490663"/>
              <a:ext cx="361830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240" name="Line 50">
              <a:extLst>
                <a:ext uri="{FF2B5EF4-FFF2-40B4-BE49-F238E27FC236}">
                  <a16:creationId xmlns:a16="http://schemas.microsoft.com/office/drawing/2014/main" id="{D990A28D-DFCD-42E4-A20E-2C9510741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5675" y="1838271"/>
              <a:ext cx="0" cy="2603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22241" name="Text Box 13">
              <a:extLst>
                <a:ext uri="{FF2B5EF4-FFF2-40B4-BE49-F238E27FC236}">
                  <a16:creationId xmlns:a16="http://schemas.microsoft.com/office/drawing/2014/main" id="{05246E7D-DFAD-4814-A26B-4EECE6CD1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367" y="1428750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Oval 71">
              <a:extLst>
                <a:ext uri="{FF2B5EF4-FFF2-40B4-BE49-F238E27FC236}">
                  <a16:creationId xmlns:a16="http://schemas.microsoft.com/office/drawing/2014/main" id="{736366E8-F235-4740-9BFF-1E4C48723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73" y="2114550"/>
              <a:ext cx="361830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243" name="Text Box 13">
              <a:extLst>
                <a:ext uri="{FF2B5EF4-FFF2-40B4-BE49-F238E27FC236}">
                  <a16:creationId xmlns:a16="http://schemas.microsoft.com/office/drawing/2014/main" id="{C183B18D-2B10-40BA-9B93-847FD0F3D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541" y="2052558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" name="Oval 71">
              <a:extLst>
                <a:ext uri="{FF2B5EF4-FFF2-40B4-BE49-F238E27FC236}">
                  <a16:creationId xmlns:a16="http://schemas.microsoft.com/office/drawing/2014/main" id="{85784FEE-D3BC-4445-8385-56F1C3BE7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73" y="2714625"/>
              <a:ext cx="361830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245" name="Text Box 13">
              <a:extLst>
                <a:ext uri="{FF2B5EF4-FFF2-40B4-BE49-F238E27FC236}">
                  <a16:creationId xmlns:a16="http://schemas.microsoft.com/office/drawing/2014/main" id="{88784561-B89D-4B71-9C55-ECFF854DE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541" y="2652551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" name="Oval 71">
              <a:extLst>
                <a:ext uri="{FF2B5EF4-FFF2-40B4-BE49-F238E27FC236}">
                  <a16:creationId xmlns:a16="http://schemas.microsoft.com/office/drawing/2014/main" id="{C3418A5B-80A6-40FB-9CAF-CEB9762D5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73" y="3400425"/>
              <a:ext cx="361830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247" name="Text Box 13">
              <a:extLst>
                <a:ext uri="{FF2B5EF4-FFF2-40B4-BE49-F238E27FC236}">
                  <a16:creationId xmlns:a16="http://schemas.microsoft.com/office/drawing/2014/main" id="{A434D1E7-80D3-4314-80D9-3228F8A74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541" y="3338264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4" name="Oval 71">
              <a:extLst>
                <a:ext uri="{FF2B5EF4-FFF2-40B4-BE49-F238E27FC236}">
                  <a16:creationId xmlns:a16="http://schemas.microsoft.com/office/drawing/2014/main" id="{2BB59211-61F9-4B44-B278-E19B93B1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73" y="4010025"/>
              <a:ext cx="361830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249" name="Text Box 13">
              <a:extLst>
                <a:ext uri="{FF2B5EF4-FFF2-40B4-BE49-F238E27FC236}">
                  <a16:creationId xmlns:a16="http://schemas.microsoft.com/office/drawing/2014/main" id="{897D527C-AC41-44AD-9901-9CB747C6B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541" y="3947780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6" name="Oval 71">
              <a:extLst>
                <a:ext uri="{FF2B5EF4-FFF2-40B4-BE49-F238E27FC236}">
                  <a16:creationId xmlns:a16="http://schemas.microsoft.com/office/drawing/2014/main" id="{9FAABDC5-C849-4D02-961B-B8771EC02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89" y="1828800"/>
              <a:ext cx="360244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251" name="Text Box 13">
              <a:extLst>
                <a:ext uri="{FF2B5EF4-FFF2-40B4-BE49-F238E27FC236}">
                  <a16:creationId xmlns:a16="http://schemas.microsoft.com/office/drawing/2014/main" id="{721BAA5B-9541-4056-82B8-B30DF6045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79" y="1766846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8" name="Oval 71">
              <a:extLst>
                <a:ext uri="{FF2B5EF4-FFF2-40B4-BE49-F238E27FC236}">
                  <a16:creationId xmlns:a16="http://schemas.microsoft.com/office/drawing/2014/main" id="{DAF170B2-3D65-4830-8595-37F643BC5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098" y="3052763"/>
              <a:ext cx="360243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253" name="Text Box 13">
              <a:extLst>
                <a:ext uri="{FF2B5EF4-FFF2-40B4-BE49-F238E27FC236}">
                  <a16:creationId xmlns:a16="http://schemas.microsoft.com/office/drawing/2014/main" id="{2EA490DC-CDA8-4C05-B803-466E86C56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5955" y="2990644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0" name="Oval 71">
              <a:extLst>
                <a:ext uri="{FF2B5EF4-FFF2-40B4-BE49-F238E27FC236}">
                  <a16:creationId xmlns:a16="http://schemas.microsoft.com/office/drawing/2014/main" id="{50714E97-AF6E-4A52-8E57-8261D08DA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63" y="3052763"/>
              <a:ext cx="360244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255" name="Text Box 13">
              <a:extLst>
                <a:ext uri="{FF2B5EF4-FFF2-40B4-BE49-F238E27FC236}">
                  <a16:creationId xmlns:a16="http://schemas.microsoft.com/office/drawing/2014/main" id="{9191FD0D-E26E-4C4A-8160-0AB430923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53" y="2990644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" name="Oval 71">
              <a:extLst>
                <a:ext uri="{FF2B5EF4-FFF2-40B4-BE49-F238E27FC236}">
                  <a16:creationId xmlns:a16="http://schemas.microsoft.com/office/drawing/2014/main" id="{FB78DA79-9C09-47BB-8196-460AAA227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098" y="4329113"/>
              <a:ext cx="360243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257" name="Text Box 13">
              <a:extLst>
                <a:ext uri="{FF2B5EF4-FFF2-40B4-BE49-F238E27FC236}">
                  <a16:creationId xmlns:a16="http://schemas.microsoft.com/office/drawing/2014/main" id="{CE6B06A6-715B-402B-A0A8-E1AF0B395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507" y="4266829"/>
              <a:ext cx="527130" cy="43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4" name="Oval 71">
              <a:extLst>
                <a:ext uri="{FF2B5EF4-FFF2-40B4-BE49-F238E27FC236}">
                  <a16:creationId xmlns:a16="http://schemas.microsoft.com/office/drawing/2014/main" id="{26B58AF0-2ACA-475C-B421-656AFCC78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63" y="4329113"/>
              <a:ext cx="360244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259" name="Text Box 13">
              <a:extLst>
                <a:ext uri="{FF2B5EF4-FFF2-40B4-BE49-F238E27FC236}">
                  <a16:creationId xmlns:a16="http://schemas.microsoft.com/office/drawing/2014/main" id="{B945C310-3912-41C4-AEA6-484EB02BE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53" y="4266829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22260" name="Line 50">
              <a:extLst>
                <a:ext uri="{FF2B5EF4-FFF2-40B4-BE49-F238E27FC236}">
                  <a16:creationId xmlns:a16="http://schemas.microsoft.com/office/drawing/2014/main" id="{A9A568B6-2F14-4BAD-9468-131464BAD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0911" y="2444618"/>
              <a:ext cx="0" cy="2603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22261" name="Line 50">
              <a:extLst>
                <a:ext uri="{FF2B5EF4-FFF2-40B4-BE49-F238E27FC236}">
                  <a16:creationId xmlns:a16="http://schemas.microsoft.com/office/drawing/2014/main" id="{17696599-60ED-47C0-ABB8-84FE3620B6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5675" y="3730323"/>
              <a:ext cx="0" cy="2603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22262" name="Line 16">
              <a:extLst>
                <a:ext uri="{FF2B5EF4-FFF2-40B4-BE49-F238E27FC236}">
                  <a16:creationId xmlns:a16="http://schemas.microsoft.com/office/drawing/2014/main" id="{A8090879-CD81-407A-B86B-D3C21C77F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862" y="2947787"/>
              <a:ext cx="227046" cy="185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22263" name="Line 16">
              <a:extLst>
                <a:ext uri="{FF2B5EF4-FFF2-40B4-BE49-F238E27FC236}">
                  <a16:creationId xmlns:a16="http://schemas.microsoft.com/office/drawing/2014/main" id="{A5201A1B-6BD5-431A-839F-F6D7F6C38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563" y="4233493"/>
              <a:ext cx="227046" cy="185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22264" name="Line 16">
              <a:extLst>
                <a:ext uri="{FF2B5EF4-FFF2-40B4-BE49-F238E27FC236}">
                  <a16:creationId xmlns:a16="http://schemas.microsoft.com/office/drawing/2014/main" id="{DC57631A-9570-44A4-9250-D23429F198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7151" y="3304927"/>
              <a:ext cx="227046" cy="185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22265" name="Line 16">
              <a:extLst>
                <a:ext uri="{FF2B5EF4-FFF2-40B4-BE49-F238E27FC236}">
                  <a16:creationId xmlns:a16="http://schemas.microsoft.com/office/drawing/2014/main" id="{D2B5C2FD-DA9D-4DBD-93A5-4C477644E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815" y="2114461"/>
              <a:ext cx="273093" cy="142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22266" name="Line 16">
              <a:extLst>
                <a:ext uri="{FF2B5EF4-FFF2-40B4-BE49-F238E27FC236}">
                  <a16:creationId xmlns:a16="http://schemas.microsoft.com/office/drawing/2014/main" id="{D4867902-27EB-44EF-9BF9-081855736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738" y="3309690"/>
              <a:ext cx="273093" cy="142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22267" name="Line 16">
              <a:extLst>
                <a:ext uri="{FF2B5EF4-FFF2-40B4-BE49-F238E27FC236}">
                  <a16:creationId xmlns:a16="http://schemas.microsoft.com/office/drawing/2014/main" id="{43B8F3F5-0D67-410C-9D73-561A656F1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9852" y="2947787"/>
              <a:ext cx="273093" cy="142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22268" name="Line 16">
              <a:extLst>
                <a:ext uri="{FF2B5EF4-FFF2-40B4-BE49-F238E27FC236}">
                  <a16:creationId xmlns:a16="http://schemas.microsoft.com/office/drawing/2014/main" id="{5E43E517-5E8D-41E9-8D2B-76FC77A5D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9852" y="4233493"/>
              <a:ext cx="273093" cy="142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22269" name="Freeform 32">
              <a:extLst>
                <a:ext uri="{FF2B5EF4-FFF2-40B4-BE49-F238E27FC236}">
                  <a16:creationId xmlns:a16="http://schemas.microsoft.com/office/drawing/2014/main" id="{B828D3FC-779F-400A-B41C-7A01246D9457}"/>
                </a:ext>
              </a:extLst>
            </p:cNvPr>
            <p:cNvSpPr>
              <a:spLocks/>
            </p:cNvSpPr>
            <p:nvPr/>
          </p:nvSpPr>
          <p:spPr bwMode="auto">
            <a:xfrm rot="7422157">
              <a:off x="1404863" y="3513477"/>
              <a:ext cx="467623" cy="835273"/>
            </a:xfrm>
            <a:custGeom>
              <a:avLst/>
              <a:gdLst>
                <a:gd name="T0" fmla="*/ 2147483646 w 347"/>
                <a:gd name="T1" fmla="*/ 2147483646 h 589"/>
                <a:gd name="T2" fmla="*/ 2147483646 w 347"/>
                <a:gd name="T3" fmla="*/ 2147483646 h 589"/>
                <a:gd name="T4" fmla="*/ 2147483646 w 347"/>
                <a:gd name="T5" fmla="*/ 0 h 589"/>
                <a:gd name="T6" fmla="*/ 0 60000 65536"/>
                <a:gd name="T7" fmla="*/ 0 60000 65536"/>
                <a:gd name="T8" fmla="*/ 0 60000 65536"/>
                <a:gd name="T9" fmla="*/ 0 w 347"/>
                <a:gd name="T10" fmla="*/ 0 h 589"/>
                <a:gd name="T11" fmla="*/ 347 w 347"/>
                <a:gd name="T12" fmla="*/ 589 h 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7" h="589">
                  <a:moveTo>
                    <a:pt x="166" y="589"/>
                  </a:moveTo>
                  <a:cubicBezTo>
                    <a:pt x="83" y="456"/>
                    <a:pt x="0" y="324"/>
                    <a:pt x="30" y="226"/>
                  </a:cubicBezTo>
                  <a:cubicBezTo>
                    <a:pt x="60" y="128"/>
                    <a:pt x="203" y="64"/>
                    <a:pt x="347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stealth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6D65E68A-9FE9-4846-BACE-6E57F4AB48C7}"/>
                </a:ext>
              </a:extLst>
            </p:cNvPr>
            <p:cNvSpPr/>
            <p:nvPr/>
          </p:nvSpPr>
          <p:spPr bwMode="auto">
            <a:xfrm>
              <a:off x="1338030" y="2847975"/>
              <a:ext cx="714139" cy="785813"/>
            </a:xfrm>
            <a:custGeom>
              <a:avLst/>
              <a:gdLst>
                <a:gd name="connsiteX0" fmla="*/ 0 w 823912"/>
                <a:gd name="connsiteY0" fmla="*/ 1914525 h 1914525"/>
                <a:gd name="connsiteX1" fmla="*/ 609600 w 823912"/>
                <a:gd name="connsiteY1" fmla="*/ 1333500 h 1914525"/>
                <a:gd name="connsiteX2" fmla="*/ 790575 w 823912"/>
                <a:gd name="connsiteY2" fmla="*/ 781050 h 1914525"/>
                <a:gd name="connsiteX3" fmla="*/ 409575 w 823912"/>
                <a:gd name="connsiteY3" fmla="*/ 171450 h 1914525"/>
                <a:gd name="connsiteX4" fmla="*/ 9525 w 823912"/>
                <a:gd name="connsiteY4" fmla="*/ 0 h 1914525"/>
                <a:gd name="connsiteX5" fmla="*/ 9525 w 823912"/>
                <a:gd name="connsiteY5" fmla="*/ 0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912" h="1914525">
                  <a:moveTo>
                    <a:pt x="0" y="1914525"/>
                  </a:moveTo>
                  <a:cubicBezTo>
                    <a:pt x="238919" y="1718468"/>
                    <a:pt x="477838" y="1522412"/>
                    <a:pt x="609600" y="1333500"/>
                  </a:cubicBezTo>
                  <a:cubicBezTo>
                    <a:pt x="741362" y="1144588"/>
                    <a:pt x="823912" y="974725"/>
                    <a:pt x="790575" y="781050"/>
                  </a:cubicBezTo>
                  <a:cubicBezTo>
                    <a:pt x="757238" y="587375"/>
                    <a:pt x="539750" y="301625"/>
                    <a:pt x="409575" y="171450"/>
                  </a:cubicBezTo>
                  <a:cubicBezTo>
                    <a:pt x="279400" y="41275"/>
                    <a:pt x="9525" y="0"/>
                    <a:pt x="9525" y="0"/>
                  </a:cubicBezTo>
                  <a:lnTo>
                    <a:pt x="9525" y="0"/>
                  </a:lnTo>
                </a:path>
              </a:pathLst>
            </a:custGeom>
            <a:ln w="25400">
              <a:solidFill>
                <a:schemeClr val="tx1"/>
              </a:solidFill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" name="任意多边形 46">
              <a:extLst>
                <a:ext uri="{FF2B5EF4-FFF2-40B4-BE49-F238E27FC236}">
                  <a16:creationId xmlns:a16="http://schemas.microsoft.com/office/drawing/2014/main" id="{43E390A9-E9B2-4B33-B2CE-A5B676EA570A}"/>
                </a:ext>
              </a:extLst>
            </p:cNvPr>
            <p:cNvSpPr/>
            <p:nvPr/>
          </p:nvSpPr>
          <p:spPr>
            <a:xfrm>
              <a:off x="128755" y="1495425"/>
              <a:ext cx="844270" cy="2830513"/>
            </a:xfrm>
            <a:custGeom>
              <a:avLst/>
              <a:gdLst>
                <a:gd name="connsiteX0" fmla="*/ 313854 w 843941"/>
                <a:gd name="connsiteY0" fmla="*/ 2829944 h 2829944"/>
                <a:gd name="connsiteX1" fmla="*/ 22306 w 843941"/>
                <a:gd name="connsiteY1" fmla="*/ 351788 h 2829944"/>
                <a:gd name="connsiteX2" fmla="*/ 843941 w 843941"/>
                <a:gd name="connsiteY2" fmla="*/ 73492 h 282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941" h="2829944">
                  <a:moveTo>
                    <a:pt x="313854" y="2829944"/>
                  </a:moveTo>
                  <a:cubicBezTo>
                    <a:pt x="123906" y="1820570"/>
                    <a:pt x="-66042" y="811197"/>
                    <a:pt x="22306" y="351788"/>
                  </a:cubicBezTo>
                  <a:cubicBezTo>
                    <a:pt x="110654" y="-107621"/>
                    <a:pt x="477297" y="-17065"/>
                    <a:pt x="843941" y="7349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" name="任意多边形 47">
              <a:extLst>
                <a:ext uri="{FF2B5EF4-FFF2-40B4-BE49-F238E27FC236}">
                  <a16:creationId xmlns:a16="http://schemas.microsoft.com/office/drawing/2014/main" id="{CE01900A-0F3F-494D-A7FD-52D426649C99}"/>
                </a:ext>
              </a:extLst>
            </p:cNvPr>
            <p:cNvSpPr/>
            <p:nvPr/>
          </p:nvSpPr>
          <p:spPr>
            <a:xfrm>
              <a:off x="1344377" y="2232025"/>
              <a:ext cx="807771" cy="1868488"/>
            </a:xfrm>
            <a:custGeom>
              <a:avLst/>
              <a:gdLst>
                <a:gd name="connsiteX0" fmla="*/ 13252 w 808391"/>
                <a:gd name="connsiteY0" fmla="*/ 1868556 h 1868556"/>
                <a:gd name="connsiteX1" fmla="*/ 808382 w 808391"/>
                <a:gd name="connsiteY1" fmla="*/ 1086678 h 1868556"/>
                <a:gd name="connsiteX2" fmla="*/ 0 w 808391"/>
                <a:gd name="connsiteY2" fmla="*/ 0 h 186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8391" h="1868556">
                  <a:moveTo>
                    <a:pt x="13252" y="1868556"/>
                  </a:moveTo>
                  <a:cubicBezTo>
                    <a:pt x="411921" y="1633330"/>
                    <a:pt x="810591" y="1398104"/>
                    <a:pt x="808382" y="1086678"/>
                  </a:cubicBezTo>
                  <a:cubicBezTo>
                    <a:pt x="806173" y="775252"/>
                    <a:pt x="403086" y="387626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0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0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0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3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3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3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3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03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3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55" grpId="0"/>
      <p:bldP spid="80389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>
            <a:extLst>
              <a:ext uri="{FF2B5EF4-FFF2-40B4-BE49-F238E27FC236}">
                <a16:creationId xmlns:a16="http://schemas.microsoft.com/office/drawing/2014/main" id="{B394BB0F-2752-4DD9-9A92-59B4EA18AC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0063" y="785813"/>
            <a:ext cx="7858125" cy="906462"/>
          </a:xfrm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如果两个循环具有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相同</a:t>
            </a:r>
            <a:r>
              <a:rPr lang="zh-CN" altLang="en-US" sz="2500" b="1" dirty="0">
                <a:solidFill>
                  <a:schemeClr val="tx1"/>
                </a:solidFill>
              </a:rPr>
              <a:t>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首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结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点</a:t>
            </a:r>
            <a:r>
              <a:rPr lang="zh-CN" altLang="en-US" sz="2500" b="1" dirty="0">
                <a:solidFill>
                  <a:schemeClr val="tx1"/>
                </a:solidFill>
              </a:rPr>
              <a:t>，那么很难说哪个是最内循环。此时把两个循环合并</a:t>
            </a:r>
          </a:p>
        </p:txBody>
      </p:sp>
      <p:grpSp>
        <p:nvGrpSpPr>
          <p:cNvPr id="2" name="组 28">
            <a:extLst>
              <a:ext uri="{FF2B5EF4-FFF2-40B4-BE49-F238E27FC236}">
                <a16:creationId xmlns:a16="http://schemas.microsoft.com/office/drawing/2014/main" id="{BED1FD5C-18B1-408C-9A22-FF1CA9280F1A}"/>
              </a:ext>
            </a:extLst>
          </p:cNvPr>
          <p:cNvGrpSpPr>
            <a:grpSpLocks/>
          </p:cNvGrpSpPr>
          <p:nvPr/>
        </p:nvGrpSpPr>
        <p:grpSpPr bwMode="auto">
          <a:xfrm>
            <a:off x="2870200" y="1811338"/>
            <a:ext cx="3286125" cy="2816225"/>
            <a:chOff x="4856628" y="1627828"/>
            <a:chExt cx="3285970" cy="2816130"/>
          </a:xfrm>
        </p:grpSpPr>
        <p:sp>
          <p:nvSpPr>
            <p:cNvPr id="224260" name="Freeform 74">
              <a:extLst>
                <a:ext uri="{FF2B5EF4-FFF2-40B4-BE49-F238E27FC236}">
                  <a16:creationId xmlns:a16="http://schemas.microsoft.com/office/drawing/2014/main" id="{233D9425-DEA9-4A30-911A-C55DFA668D31}"/>
                </a:ext>
              </a:extLst>
            </p:cNvPr>
            <p:cNvSpPr>
              <a:spLocks/>
            </p:cNvSpPr>
            <p:nvPr/>
          </p:nvSpPr>
          <p:spPr bwMode="auto">
            <a:xfrm rot="-9837423">
              <a:off x="4856628" y="2107480"/>
              <a:ext cx="1141647" cy="1824732"/>
            </a:xfrm>
            <a:custGeom>
              <a:avLst/>
              <a:gdLst>
                <a:gd name="T0" fmla="*/ 2147483646 w 711"/>
                <a:gd name="T1" fmla="*/ 0 h 907"/>
                <a:gd name="T2" fmla="*/ 2147483646 w 711"/>
                <a:gd name="T3" fmla="*/ 2147483646 h 907"/>
                <a:gd name="T4" fmla="*/ 0 w 711"/>
                <a:gd name="T5" fmla="*/ 2147483646 h 907"/>
                <a:gd name="T6" fmla="*/ 0 60000 65536"/>
                <a:gd name="T7" fmla="*/ 0 60000 65536"/>
                <a:gd name="T8" fmla="*/ 0 60000 65536"/>
                <a:gd name="T9" fmla="*/ 0 w 711"/>
                <a:gd name="T10" fmla="*/ 0 h 907"/>
                <a:gd name="T11" fmla="*/ 711 w 711"/>
                <a:gd name="T12" fmla="*/ 907 h 9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1" h="907">
                  <a:moveTo>
                    <a:pt x="182" y="0"/>
                  </a:moveTo>
                  <a:cubicBezTo>
                    <a:pt x="446" y="128"/>
                    <a:pt x="711" y="257"/>
                    <a:pt x="681" y="408"/>
                  </a:cubicBezTo>
                  <a:cubicBezTo>
                    <a:pt x="651" y="559"/>
                    <a:pt x="325" y="733"/>
                    <a:pt x="0" y="9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grpSp>
          <p:nvGrpSpPr>
            <p:cNvPr id="224261" name="组 2">
              <a:extLst>
                <a:ext uri="{FF2B5EF4-FFF2-40B4-BE49-F238E27FC236}">
                  <a16:creationId xmlns:a16="http://schemas.microsoft.com/office/drawing/2014/main" id="{5342C30A-B204-4158-96BB-9947EABD5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64088" y="1627828"/>
              <a:ext cx="2778510" cy="2816130"/>
              <a:chOff x="5364088" y="1627828"/>
              <a:chExt cx="2778510" cy="2816130"/>
            </a:xfrm>
          </p:grpSpPr>
          <p:sp>
            <p:nvSpPr>
              <p:cNvPr id="224262" name="Line 19">
                <a:extLst>
                  <a:ext uri="{FF2B5EF4-FFF2-40B4-BE49-F238E27FC236}">
                    <a16:creationId xmlns:a16="http://schemas.microsoft.com/office/drawing/2014/main" id="{F28311AB-C293-40CB-8A68-EBC5C391F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96136" y="3419797"/>
                <a:ext cx="504056" cy="5201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68580" tIns="34290" rIns="68580" bIns="34290" anchor="ctr"/>
              <a:lstStyle/>
              <a:p>
                <a:endParaRPr lang="zh-CN" altLang="en-US"/>
              </a:p>
            </p:txBody>
          </p:sp>
          <p:sp>
            <p:nvSpPr>
              <p:cNvPr id="224263" name="Line 19">
                <a:extLst>
                  <a:ext uri="{FF2B5EF4-FFF2-40B4-BE49-F238E27FC236}">
                    <a16:creationId xmlns:a16="http://schemas.microsoft.com/office/drawing/2014/main" id="{5FD7B0AB-C41A-440A-8EF5-218D8F1BF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516216" y="2499741"/>
                <a:ext cx="0" cy="5201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68580" tIns="34290" rIns="68580" bIns="34290" anchor="ctr"/>
              <a:lstStyle/>
              <a:p>
                <a:endParaRPr lang="zh-CN" altLang="en-US"/>
              </a:p>
            </p:txBody>
          </p:sp>
          <p:sp>
            <p:nvSpPr>
              <p:cNvPr id="242695" name="Oval 73">
                <a:extLst>
                  <a:ext uri="{FF2B5EF4-FFF2-40B4-BE49-F238E27FC236}">
                    <a16:creationId xmlns:a16="http://schemas.microsoft.com/office/drawing/2014/main" id="{2B5D44EC-BBAF-4C94-B4C2-2AA87711E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63" y="1923093"/>
                <a:ext cx="566711" cy="56036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27000" tIns="34290" rIns="68580" bIns="34290" anchor="ctr"/>
              <a:lstStyle/>
              <a:p>
                <a:pPr eaLnBrk="1" hangingPunct="1">
                  <a:defRPr/>
                </a:pPr>
                <a:endParaRPr lang="en-US" altLang="zh-CN" b="0" i="1" baseline="-25000">
                  <a:latin typeface="Times New Roman" panose="02020603050405020304" pitchFamily="18" charset="0"/>
                  <a:cs typeface="楷体_GB2312" charset="0"/>
                </a:endParaRPr>
              </a:p>
            </p:txBody>
          </p:sp>
          <p:sp>
            <p:nvSpPr>
              <p:cNvPr id="242696" name="Oval 73">
                <a:extLst>
                  <a:ext uri="{FF2B5EF4-FFF2-40B4-BE49-F238E27FC236}">
                    <a16:creationId xmlns:a16="http://schemas.microsoft.com/office/drawing/2014/main" id="{E7C236AA-DA49-43CB-8866-F60BF6F9F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7688" y="3020018"/>
                <a:ext cx="566711" cy="5603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27000" tIns="34290" rIns="68580" bIns="34290" anchor="ctr"/>
              <a:lstStyle/>
              <a:p>
                <a:pPr eaLnBrk="1" hangingPunct="1">
                  <a:defRPr/>
                </a:pPr>
                <a:endParaRPr lang="en-US" altLang="zh-CN" b="0" i="1" baseline="-25000">
                  <a:latin typeface="Times New Roman" panose="02020603050405020304" pitchFamily="18" charset="0"/>
                  <a:cs typeface="楷体_GB2312" charset="0"/>
                </a:endParaRPr>
              </a:p>
            </p:txBody>
          </p:sp>
          <p:sp>
            <p:nvSpPr>
              <p:cNvPr id="242697" name="Oval 73">
                <a:extLst>
                  <a:ext uri="{FF2B5EF4-FFF2-40B4-BE49-F238E27FC236}">
                    <a16:creationId xmlns:a16="http://schemas.microsoft.com/office/drawing/2014/main" id="{CDBE30B8-7C28-4FDD-BA93-21A86E046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604" y="3883589"/>
                <a:ext cx="566711" cy="5603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27000" tIns="34290" rIns="68580" bIns="34290" anchor="ctr"/>
              <a:lstStyle/>
              <a:p>
                <a:pPr eaLnBrk="1" hangingPunct="1">
                  <a:defRPr/>
                </a:pPr>
                <a:endParaRPr lang="en-US" altLang="zh-CN" b="0" i="1" baseline="-25000">
                  <a:latin typeface="Times New Roman" panose="02020603050405020304" pitchFamily="18" charset="0"/>
                  <a:cs typeface="楷体_GB2312" charset="0"/>
                </a:endParaRPr>
              </a:p>
            </p:txBody>
          </p:sp>
          <p:sp>
            <p:nvSpPr>
              <p:cNvPr id="242698" name="Oval 73">
                <a:extLst>
                  <a:ext uri="{FF2B5EF4-FFF2-40B4-BE49-F238E27FC236}">
                    <a16:creationId xmlns:a16="http://schemas.microsoft.com/office/drawing/2014/main" id="{2FBD11CA-49F0-4A88-90B2-E0E816448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6179" y="3883589"/>
                <a:ext cx="566710" cy="5603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27000" tIns="34290" rIns="68580" bIns="34290" anchor="ctr"/>
              <a:lstStyle/>
              <a:p>
                <a:pPr eaLnBrk="1" hangingPunct="1">
                  <a:defRPr/>
                </a:pPr>
                <a:endParaRPr lang="en-US" altLang="zh-CN" b="0" i="1" baseline="-25000">
                  <a:latin typeface="Times New Roman" panose="02020603050405020304" pitchFamily="18" charset="0"/>
                  <a:cs typeface="楷体_GB2312" charset="0"/>
                </a:endParaRPr>
              </a:p>
            </p:txBody>
          </p:sp>
          <p:sp>
            <p:nvSpPr>
              <p:cNvPr id="224268" name="Line 19">
                <a:extLst>
                  <a:ext uri="{FF2B5EF4-FFF2-40B4-BE49-F238E27FC236}">
                    <a16:creationId xmlns:a16="http://schemas.microsoft.com/office/drawing/2014/main" id="{3F568158-B9D2-44CD-8FFD-0720D3DF2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73130" y="3459706"/>
                <a:ext cx="607182" cy="48019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stealth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68580" tIns="34290" rIns="68580" bIns="34290" anchor="ctr"/>
              <a:lstStyle/>
              <a:p>
                <a:endParaRPr lang="zh-CN" altLang="en-US"/>
              </a:p>
            </p:txBody>
          </p:sp>
          <p:sp>
            <p:nvSpPr>
              <p:cNvPr id="224269" name="Text Box 51">
                <a:extLst>
                  <a:ext uri="{FF2B5EF4-FFF2-40B4-BE49-F238E27FC236}">
                    <a16:creationId xmlns:a16="http://schemas.microsoft.com/office/drawing/2014/main" id="{4B1004C1-121B-40FE-9ED3-BAE82A03B2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4392" y="2038516"/>
                <a:ext cx="247650" cy="407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200" i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4270" name="Text Box 51">
                <a:extLst>
                  <a:ext uri="{FF2B5EF4-FFF2-40B4-BE49-F238E27FC236}">
                    <a16:creationId xmlns:a16="http://schemas.microsoft.com/office/drawing/2014/main" id="{DAE84BBB-E092-44C8-8623-D9EDA78A6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9910" y="3120104"/>
                <a:ext cx="247650" cy="407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200" i="1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4271" name="Text Box 51">
                <a:extLst>
                  <a:ext uri="{FF2B5EF4-FFF2-40B4-BE49-F238E27FC236}">
                    <a16:creationId xmlns:a16="http://schemas.microsoft.com/office/drawing/2014/main" id="{87EC3425-EED8-48D2-AAF6-8A63DF56A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8104" y="3964146"/>
                <a:ext cx="247650" cy="407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200" i="1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24272" name="Text Box 51">
                <a:extLst>
                  <a:ext uri="{FF2B5EF4-FFF2-40B4-BE49-F238E27FC236}">
                    <a16:creationId xmlns:a16="http://schemas.microsoft.com/office/drawing/2014/main" id="{BED188D9-A2BA-4B55-9043-7BC572211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0312" y="3964146"/>
                <a:ext cx="247650" cy="407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200" i="1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24273" name="Freeform 74">
                <a:extLst>
                  <a:ext uri="{FF2B5EF4-FFF2-40B4-BE49-F238E27FC236}">
                    <a16:creationId xmlns:a16="http://schemas.microsoft.com/office/drawing/2014/main" id="{C37352F7-AACB-4A0A-9DEC-58DE7DBF50AB}"/>
                  </a:ext>
                </a:extLst>
              </p:cNvPr>
              <p:cNvSpPr>
                <a:spLocks/>
              </p:cNvSpPr>
              <p:nvPr/>
            </p:nvSpPr>
            <p:spPr bwMode="auto">
              <a:xfrm rot="9686301" flipH="1">
                <a:off x="7066694" y="2047462"/>
                <a:ext cx="1075904" cy="1824732"/>
              </a:xfrm>
              <a:custGeom>
                <a:avLst/>
                <a:gdLst>
                  <a:gd name="T0" fmla="*/ 2147483646 w 711"/>
                  <a:gd name="T1" fmla="*/ 0 h 907"/>
                  <a:gd name="T2" fmla="*/ 2147483646 w 711"/>
                  <a:gd name="T3" fmla="*/ 2147483646 h 907"/>
                  <a:gd name="T4" fmla="*/ 0 w 711"/>
                  <a:gd name="T5" fmla="*/ 2147483646 h 907"/>
                  <a:gd name="T6" fmla="*/ 0 60000 65536"/>
                  <a:gd name="T7" fmla="*/ 0 60000 65536"/>
                  <a:gd name="T8" fmla="*/ 0 60000 65536"/>
                  <a:gd name="T9" fmla="*/ 0 w 711"/>
                  <a:gd name="T10" fmla="*/ 0 h 907"/>
                  <a:gd name="T11" fmla="*/ 711 w 711"/>
                  <a:gd name="T12" fmla="*/ 907 h 9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11" h="907">
                    <a:moveTo>
                      <a:pt x="182" y="0"/>
                    </a:moveTo>
                    <a:cubicBezTo>
                      <a:pt x="446" y="128"/>
                      <a:pt x="711" y="257"/>
                      <a:pt x="681" y="408"/>
                    </a:cubicBezTo>
                    <a:cubicBezTo>
                      <a:pt x="651" y="559"/>
                      <a:pt x="325" y="733"/>
                      <a:pt x="0" y="90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24274" name="Line 19">
                <a:extLst>
                  <a:ext uri="{FF2B5EF4-FFF2-40B4-BE49-F238E27FC236}">
                    <a16:creationId xmlns:a16="http://schemas.microsoft.com/office/drawing/2014/main" id="{F9C732E8-28AD-44BB-BC82-734D28AC9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930378" y="1667741"/>
                <a:ext cx="426263" cy="29051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stealth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68580" tIns="34290" rIns="68580" bIns="34290" anchor="ctr"/>
              <a:lstStyle/>
              <a:p>
                <a:endParaRPr lang="zh-CN" altLang="en-US"/>
              </a:p>
            </p:txBody>
          </p:sp>
          <p:sp>
            <p:nvSpPr>
              <p:cNvPr id="224275" name="Line 19">
                <a:extLst>
                  <a:ext uri="{FF2B5EF4-FFF2-40B4-BE49-F238E27FC236}">
                    <a16:creationId xmlns:a16="http://schemas.microsoft.com/office/drawing/2014/main" id="{21B89139-4C65-4484-A0A8-34E098B41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60232" y="1627828"/>
                <a:ext cx="360041" cy="32794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stealth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68580" tIns="34290" rIns="68580" bIns="34290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内容占位符 2">
            <a:extLst>
              <a:ext uri="{FF2B5EF4-FFF2-40B4-BE49-F238E27FC236}">
                <a16:creationId xmlns:a16="http://schemas.microsoft.com/office/drawing/2014/main" id="{5C73BA13-6D04-4CA3-9EF5-281B4D2A496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24375" y="1357313"/>
            <a:ext cx="4619625" cy="3644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流图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优化的分类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基本块的优化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数据流分析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流图中的循环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8.6 </a:t>
            </a:r>
            <a:r>
              <a:rPr lang="zh-CN" altLang="en-US" sz="25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全局优化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65FD53-F0A9-473D-A542-195DEC56C09C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26308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B2EA8016-EBDA-4AFB-8FDE-DBDA7F5A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A90CC4E-F104-4355-B2B1-3C052493DBFA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b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3">
            <a:extLst>
              <a:ext uri="{FF2B5EF4-FFF2-40B4-BE49-F238E27FC236}">
                <a16:creationId xmlns:a16="http://schemas.microsoft.com/office/drawing/2014/main" id="{613E45DC-3422-4697-900F-92625C93BF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8313" y="981075"/>
            <a:ext cx="8351837" cy="942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5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删除全局公共子表达式</a:t>
            </a:r>
          </a:p>
          <a:p>
            <a:pPr eaLnBrk="1" hangingPunct="1">
              <a:lnSpc>
                <a:spcPts val="35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删除复制语句</a:t>
            </a:r>
          </a:p>
          <a:p>
            <a:pPr eaLnBrk="1" hangingPunct="1">
              <a:lnSpc>
                <a:spcPts val="35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代码移动</a:t>
            </a:r>
          </a:p>
          <a:p>
            <a:pPr eaLnBrk="1" hangingPunct="1">
              <a:lnSpc>
                <a:spcPts val="35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作用于递归变量的强度削弱</a:t>
            </a:r>
          </a:p>
          <a:p>
            <a:pPr eaLnBrk="1" hangingPunct="1">
              <a:lnSpc>
                <a:spcPts val="35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删除递归变量</a:t>
            </a: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500" b="1">
              <a:solidFill>
                <a:srgbClr val="2D83F4"/>
              </a:solidFill>
              <a:cs typeface="Times New Roman" panose="02020603050405020304" pitchFamily="18" charset="0"/>
            </a:endParaRPr>
          </a:p>
        </p:txBody>
      </p:sp>
      <p:sp>
        <p:nvSpPr>
          <p:cNvPr id="228355" name="Rectangle 2">
            <a:extLst>
              <a:ext uri="{FF2B5EF4-FFF2-40B4-BE49-F238E27FC236}">
                <a16:creationId xmlns:a16="http://schemas.microsoft.com/office/drawing/2014/main" id="{973B232B-5F12-446B-AA3E-82D44E93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8.6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全局优化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1" name="Rectangle 3">
            <a:extLst>
              <a:ext uri="{FF2B5EF4-FFF2-40B4-BE49-F238E27FC236}">
                <a16:creationId xmlns:a16="http://schemas.microsoft.com/office/drawing/2014/main" id="{D2A5866B-3077-4236-8094-FF6B0394D4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8313" y="981075"/>
            <a:ext cx="8351837" cy="942975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可用表达式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的数据流问题可以帮助确定位于流图中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点的 表达式是否为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全局</a:t>
            </a:r>
            <a:r>
              <a:rPr lang="zh-CN" altLang="en-US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公共子表达式</a:t>
            </a:r>
            <a:endParaRPr lang="en-US" altLang="zh-CN" sz="2500" b="1" dirty="0">
              <a:solidFill>
                <a:srgbClr val="2D83F4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300" b="1" dirty="0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endParaRPr lang="en-US" altLang="zh-CN" sz="23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30403" name="Rectangle 2">
            <a:extLst>
              <a:ext uri="{FF2B5EF4-FFF2-40B4-BE49-F238E27FC236}">
                <a16:creationId xmlns:a16="http://schemas.microsoft.com/office/drawing/2014/main" id="{6A513069-8BB3-4A15-99F2-83A155A4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删除全局公共子表达式</a:t>
            </a:r>
          </a:p>
        </p:txBody>
      </p:sp>
      <p:grpSp>
        <p:nvGrpSpPr>
          <p:cNvPr id="2" name="组合 4">
            <a:extLst>
              <a:ext uri="{FF2B5EF4-FFF2-40B4-BE49-F238E27FC236}">
                <a16:creationId xmlns:a16="http://schemas.microsoft.com/office/drawing/2014/main" id="{D2440C07-D315-4A71-BAB1-C062142D9A9F}"/>
              </a:ext>
            </a:extLst>
          </p:cNvPr>
          <p:cNvGrpSpPr>
            <a:grpSpLocks/>
          </p:cNvGrpSpPr>
          <p:nvPr/>
        </p:nvGrpSpPr>
        <p:grpSpPr bwMode="auto">
          <a:xfrm>
            <a:off x="4375150" y="2211388"/>
            <a:ext cx="4157663" cy="2663825"/>
            <a:chOff x="4375150" y="1818029"/>
            <a:chExt cx="4157290" cy="2663612"/>
          </a:xfrm>
        </p:grpSpPr>
        <p:sp>
          <p:nvSpPr>
            <p:cNvPr id="230411" name="Line 17">
              <a:extLst>
                <a:ext uri="{FF2B5EF4-FFF2-40B4-BE49-F238E27FC236}">
                  <a16:creationId xmlns:a16="http://schemas.microsoft.com/office/drawing/2014/main" id="{89C78ED4-FA2A-4D24-9C4D-A08E720FE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6967" y="3114675"/>
              <a:ext cx="477242" cy="296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30412" name="Line 18">
              <a:extLst>
                <a:ext uri="{FF2B5EF4-FFF2-40B4-BE49-F238E27FC236}">
                  <a16:creationId xmlns:a16="http://schemas.microsoft.com/office/drawing/2014/main" id="{309D5533-2CB7-43F9-9E06-C4C8999B6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8516" y="3137892"/>
              <a:ext cx="747266" cy="2736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831507" name="AutoShape 19">
              <a:extLst>
                <a:ext uri="{FF2B5EF4-FFF2-40B4-BE49-F238E27FC236}">
                  <a16:creationId xmlns:a16="http://schemas.microsoft.com/office/drawing/2014/main" id="{21B309EE-390C-4A9B-96B0-41EA6EC12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2695846"/>
              <a:ext cx="701612" cy="807973"/>
            </a:xfrm>
            <a:prstGeom prst="rightArrow">
              <a:avLst>
                <a:gd name="adj1" fmla="val 49102"/>
                <a:gd name="adj2" fmla="val 43519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en-US" sz="2000" b="0">
                <a:solidFill>
                  <a:prstClr val="black"/>
                </a:solidFill>
                <a:latin typeface="Times New Roman" charset="0"/>
                <a:ea typeface="楷体_GB2312" charset="0"/>
                <a:cs typeface="Times New Roman" charset="0"/>
              </a:endParaRPr>
            </a:p>
          </p:txBody>
        </p:sp>
        <p:sp>
          <p:nvSpPr>
            <p:cNvPr id="831508" name="Rectangle 20">
              <a:extLst>
                <a:ext uri="{FF2B5EF4-FFF2-40B4-BE49-F238E27FC236}">
                  <a16:creationId xmlns:a16="http://schemas.microsoft.com/office/drawing/2014/main" id="{DB01C8D2-5199-491D-BC7E-F6B24C2EC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733" y="1818029"/>
              <a:ext cx="1593707" cy="127307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>
              <a:lvl1pPr marL="257175" indent="-257175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···</a:t>
              </a:r>
            </a:p>
            <a:p>
              <a:pPr algn="ctr"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charset="0"/>
                </a:rPr>
                <a:t>u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charset="0"/>
                </a:rPr>
                <a:t>x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 *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charset="0"/>
                </a:rPr>
                <a:t>y</a:t>
              </a:r>
            </a:p>
            <a:p>
              <a:pPr algn="ctr"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kumimoji="1" lang="en-US" altLang="zh-CN" sz="2400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charset="0"/>
                </a:rPr>
                <a:t>u</a:t>
              </a:r>
            </a:p>
            <a:p>
              <a:pPr algn="ctr"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…</a:t>
              </a:r>
              <a:endParaRPr kumimoji="1" lang="zh-CN" altLang="en-US" sz="2400" dirty="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831509" name="Rectangle 21">
              <a:extLst>
                <a:ext uri="{FF2B5EF4-FFF2-40B4-BE49-F238E27FC236}">
                  <a16:creationId xmlns:a16="http://schemas.microsoft.com/office/drawing/2014/main" id="{AA76C255-E668-41A2-ABC2-12CFE963B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3623" y="3489532"/>
              <a:ext cx="1379414" cy="992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>
              <a:lvl1pPr marL="257175" indent="-257175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···</a:t>
              </a:r>
            </a:p>
            <a:p>
              <a:pPr algn="ctr"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kumimoji="1" lang="en-US" altLang="zh-CN" sz="2400" i="1" dirty="0">
                  <a:solidFill>
                    <a:prstClr val="black"/>
                  </a:solidFill>
                  <a:latin typeface="Times New Roman" charset="0"/>
                </a:rPr>
                <a:t>c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charset="0"/>
                </a:rPr>
                <a:t>u</a:t>
              </a:r>
            </a:p>
            <a:p>
              <a:pPr algn="ctr"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…</a:t>
              </a:r>
              <a:endParaRPr kumimoji="1" lang="zh-CN" altLang="en-US" sz="2400" dirty="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831510" name="Rectangle 22">
              <a:extLst>
                <a:ext uri="{FF2B5EF4-FFF2-40B4-BE49-F238E27FC236}">
                  <a16:creationId xmlns:a16="http://schemas.microsoft.com/office/drawing/2014/main" id="{388F56E6-3FE0-4D37-8D7C-8D09338C9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212" y="1818029"/>
              <a:ext cx="1447670" cy="127307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>
              <a:lvl1pPr marL="257175" indent="-257175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···</a:t>
              </a:r>
            </a:p>
            <a:p>
              <a:pPr algn="ctr"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charset="0"/>
                </a:rPr>
                <a:t>u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charset="0"/>
                </a:rPr>
                <a:t>x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 *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charset="0"/>
                </a:rPr>
                <a:t>y</a:t>
              </a:r>
            </a:p>
            <a:p>
              <a:pPr algn="ctr"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kumimoji="1" lang="en-US" altLang="zh-CN" sz="2400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charset="0"/>
                </a:rPr>
                <a:t>u</a:t>
              </a:r>
            </a:p>
            <a:p>
              <a:pPr algn="ctr"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…</a:t>
              </a:r>
              <a:endParaRPr kumimoji="1" lang="zh-CN" altLang="en-US" sz="2400" dirty="0">
                <a:solidFill>
                  <a:prstClr val="black"/>
                </a:solidFill>
                <a:latin typeface="Times New Roman" charset="0"/>
              </a:endParaRPr>
            </a:p>
          </p:txBody>
        </p:sp>
      </p:grpSp>
      <p:grpSp>
        <p:nvGrpSpPr>
          <p:cNvPr id="3" name="组合 3">
            <a:extLst>
              <a:ext uri="{FF2B5EF4-FFF2-40B4-BE49-F238E27FC236}">
                <a16:creationId xmlns:a16="http://schemas.microsoft.com/office/drawing/2014/main" id="{33F78644-55DF-4788-932F-302FA07ADAFB}"/>
              </a:ext>
            </a:extLst>
          </p:cNvPr>
          <p:cNvGrpSpPr>
            <a:grpSpLocks/>
          </p:cNvGrpSpPr>
          <p:nvPr/>
        </p:nvGrpSpPr>
        <p:grpSpPr bwMode="auto">
          <a:xfrm>
            <a:off x="1354138" y="2357438"/>
            <a:ext cx="2857500" cy="2486025"/>
            <a:chOff x="1354139" y="2066905"/>
            <a:chExt cx="2857821" cy="2486928"/>
          </a:xfrm>
        </p:grpSpPr>
        <p:sp>
          <p:nvSpPr>
            <p:cNvPr id="230406" name="Line 23">
              <a:extLst>
                <a:ext uri="{FF2B5EF4-FFF2-40B4-BE49-F238E27FC236}">
                  <a16:creationId xmlns:a16="http://schemas.microsoft.com/office/drawing/2014/main" id="{885FA946-8B80-40A1-BD74-89DCA936C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2789" y="3123901"/>
              <a:ext cx="530670" cy="3648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30407" name="Line 24">
              <a:extLst>
                <a:ext uri="{FF2B5EF4-FFF2-40B4-BE49-F238E27FC236}">
                  <a16:creationId xmlns:a16="http://schemas.microsoft.com/office/drawing/2014/main" id="{06684EAB-AEAC-420E-81C9-DA662FE7D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8619" y="3114674"/>
              <a:ext cx="699321" cy="3740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831513" name="Rectangle 25">
              <a:extLst>
                <a:ext uri="{FF2B5EF4-FFF2-40B4-BE49-F238E27FC236}">
                  <a16:creationId xmlns:a16="http://schemas.microsoft.com/office/drawing/2014/main" id="{A2801CCD-9E40-48A5-B993-6608A0A43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860" y="2066905"/>
              <a:ext cx="1224100" cy="10084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>
              <a:lvl1pPr marL="257175" indent="-257175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···</a:t>
              </a:r>
            </a:p>
            <a:p>
              <a:pPr algn="ctr"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kumimoji="1" lang="en-US" altLang="zh-CN" sz="2400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 =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charset="0"/>
                </a:rPr>
                <a:t> x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*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charset="0"/>
                </a:rPr>
                <a:t>y</a:t>
              </a:r>
            </a:p>
            <a:p>
              <a:pPr algn="ctr"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…</a:t>
              </a:r>
              <a:endParaRPr kumimoji="1" lang="zh-CN" altLang="en-US" sz="2400" dirty="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831514" name="Rectangle 26">
              <a:extLst>
                <a:ext uri="{FF2B5EF4-FFF2-40B4-BE49-F238E27FC236}">
                  <a16:creationId xmlns:a16="http://schemas.microsoft.com/office/drawing/2014/main" id="{C1687170-92CA-47A3-9ED0-21AF43B4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191" y="3513642"/>
              <a:ext cx="1414621" cy="1040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>
              <a:lvl1pPr marL="257175" indent="-257175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···</a:t>
              </a:r>
            </a:p>
            <a:p>
              <a:pPr algn="ctr"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kumimoji="1" lang="en-US" altLang="zh-CN" sz="2400" i="1" dirty="0">
                  <a:solidFill>
                    <a:prstClr val="black"/>
                  </a:solidFill>
                  <a:latin typeface="Times New Roman" charset="0"/>
                </a:rPr>
                <a:t>c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charset="0"/>
                </a:rPr>
                <a:t>x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*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charset="0"/>
                </a:rPr>
                <a:t>y</a:t>
              </a:r>
            </a:p>
            <a:p>
              <a:pPr algn="ctr"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…</a:t>
              </a:r>
              <a:endParaRPr kumimoji="1" lang="zh-CN" altLang="en-US" sz="2400" dirty="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831515" name="Rectangle 27">
              <a:extLst>
                <a:ext uri="{FF2B5EF4-FFF2-40B4-BE49-F238E27FC236}">
                  <a16:creationId xmlns:a16="http://schemas.microsoft.com/office/drawing/2014/main" id="{691850EA-1694-4573-8082-0D373B42B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139" y="2066905"/>
              <a:ext cx="1257441" cy="10084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>
              <a:lvl1pPr marL="257175" indent="-257175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···</a:t>
              </a:r>
            </a:p>
            <a:p>
              <a:pPr algn="ctr"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kumimoji="1" lang="en-US" altLang="zh-CN" sz="2400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charset="0"/>
                </a:rPr>
                <a:t>x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 *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charset="0"/>
                </a:rPr>
                <a:t>y</a:t>
              </a:r>
            </a:p>
            <a:p>
              <a:pPr algn="ctr"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charset="0"/>
                </a:rPr>
                <a:t>…</a:t>
              </a:r>
              <a:endParaRPr kumimoji="1" lang="zh-CN" altLang="en-US" sz="2400" dirty="0">
                <a:solidFill>
                  <a:prstClr val="black"/>
                </a:solidFill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>
            <a:extLst>
              <a:ext uri="{FF2B5EF4-FFF2-40B4-BE49-F238E27FC236}">
                <a16:creationId xmlns:a16="http://schemas.microsoft.com/office/drawing/2014/main" id="{89F0CED6-7FC6-40DF-8EC4-45569BEB2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75" y="1357313"/>
            <a:ext cx="4619625" cy="3644900"/>
          </a:xfrm>
        </p:spPr>
        <p:txBody>
          <a:bodyPr/>
          <a:lstStyle/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流图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5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优化的分类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基本块的优化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数据流分析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流图中的循环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8.6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全局优化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A15AA6-725A-4881-B9DE-08E7F5E888F9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8916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DC4AC53D-4A30-44D7-83A9-3454912C1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F2CCF26-6E92-44B8-8B31-2A79EC6C5F1D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b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内容占位符 1">
            <a:extLst>
              <a:ext uri="{FF2B5EF4-FFF2-40B4-BE49-F238E27FC236}">
                <a16:creationId xmlns:a16="http://schemas.microsoft.com/office/drawing/2014/main" id="{B15F2EB5-9DF8-4156-8088-295A4251A87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528638" y="785813"/>
            <a:ext cx="8220075" cy="4522787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6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输入：带有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可用表达式信息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的流图</a:t>
            </a:r>
          </a:p>
          <a:p>
            <a:pPr eaLnBrk="1" hangingPunct="1">
              <a:lnSpc>
                <a:spcPts val="26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输出：修正后的流图</a:t>
            </a:r>
          </a:p>
          <a:p>
            <a:pPr eaLnBrk="1" hangingPunct="1">
              <a:lnSpc>
                <a:spcPts val="26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方法：</a:t>
            </a:r>
          </a:p>
          <a:p>
            <a:pPr lvl="1" eaLnBrk="1" hangingPunct="1">
              <a:lnSpc>
                <a:spcPts val="26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对于语句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z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=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op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，如果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op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在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之前可用，那么执行如下步骤：</a:t>
            </a:r>
          </a:p>
          <a:p>
            <a:pPr marL="625475" lvl="2" indent="0" eaLnBrk="1" hangingPunct="1">
              <a:lnSpc>
                <a:spcPts val="2600"/>
              </a:lnSpc>
              <a:buClr>
                <a:srgbClr val="3333CC"/>
              </a:buClr>
              <a:buFont typeface="Symbol" panose="05050102010706020507" pitchFamily="18" charset="2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① 从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开始逆向搜索，但不穿过任何计算了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op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y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的块，找到所有离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最近的计算了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op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的语句</a:t>
            </a:r>
          </a:p>
          <a:p>
            <a:pPr marL="625475" lvl="2" indent="0" eaLnBrk="1" hangingPunct="1">
              <a:lnSpc>
                <a:spcPts val="2600"/>
              </a:lnSpc>
              <a:buClr>
                <a:srgbClr val="3333CC"/>
              </a:buClr>
              <a:buFont typeface="Symbol" panose="05050102010706020507" pitchFamily="18" charset="2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② 建立新的临时变量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u</a:t>
            </a: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25475" lvl="2" indent="0" eaLnBrk="1" hangingPunct="1">
              <a:lnSpc>
                <a:spcPts val="2600"/>
              </a:lnSpc>
              <a:buClr>
                <a:srgbClr val="3333CC"/>
              </a:buClr>
              <a:buFont typeface="Symbol" panose="05050102010706020507" pitchFamily="18" charset="2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③ 把步骤①中找到的语句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w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op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用下列语句代替：  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25475" lvl="2" indent="0" eaLnBrk="1" hangingPunct="1">
              <a:lnSpc>
                <a:spcPts val="2600"/>
              </a:lnSpc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u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 = 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 op 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y</a:t>
            </a:r>
          </a:p>
          <a:p>
            <a:pPr marL="625475" lvl="2" indent="0" eaLnBrk="1" hangingPunct="1">
              <a:lnSpc>
                <a:spcPts val="2600"/>
              </a:lnSpc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w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 = 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u</a:t>
            </a:r>
            <a:endParaRPr lang="zh-CN" altLang="en-US" b="1" i="1" dirty="0">
              <a:solidFill>
                <a:srgbClr val="2D83F4"/>
              </a:solidFill>
              <a:cs typeface="Times New Roman" panose="02020603050405020304" pitchFamily="18" charset="0"/>
            </a:endParaRPr>
          </a:p>
          <a:p>
            <a:pPr marL="625475" lvl="2" indent="0" eaLnBrk="1" hangingPunct="1">
              <a:lnSpc>
                <a:spcPts val="2600"/>
              </a:lnSpc>
              <a:buClr>
                <a:srgbClr val="3333CC"/>
              </a:buClr>
              <a:buFont typeface="Symbol" panose="05050102010706020507" pitchFamily="18" charset="2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④ 用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z 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u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替代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  <a:defRPr/>
            </a:pPr>
            <a:endParaRPr lang="zh-CN" alt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32451" name="Rectangle 2">
            <a:extLst>
              <a:ext uri="{FF2B5EF4-FFF2-40B4-BE49-F238E27FC236}">
                <a16:creationId xmlns:a16="http://schemas.microsoft.com/office/drawing/2014/main" id="{6E6CA885-3C3D-4760-AC42-C17A5D19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全局公共子表达式删除算法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67" name="Rectangle 15">
            <a:extLst>
              <a:ext uri="{FF2B5EF4-FFF2-40B4-BE49-F238E27FC236}">
                <a16:creationId xmlns:a16="http://schemas.microsoft.com/office/drawing/2014/main" id="{F35F923B-656A-4DA0-B6DF-FA0D4BF278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863" y="842963"/>
            <a:ext cx="7696200" cy="3960812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对于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复制语句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zh-CN" altLang="zh-CN" sz="2200" b="1" dirty="0">
                <a:solidFill>
                  <a:schemeClr val="tx1"/>
                </a:solidFill>
                <a:cs typeface="Times New Roman" pitchFamily="18" charset="0"/>
              </a:rPr>
              <a:t>: </a:t>
            </a:r>
            <a:r>
              <a:rPr lang="zh-CN" altLang="zh-CN" sz="22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zh-CN" sz="2200" b="1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zh-CN" altLang="zh-CN" sz="2200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，如果在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lang="zh-CN" altLang="en-US" sz="2200" b="1" dirty="0">
                <a:solidFill>
                  <a:srgbClr val="FF0000"/>
                </a:solidFill>
                <a:cs typeface="Times New Roman" pitchFamily="18" charset="0"/>
              </a:rPr>
              <a:t>所有</a:t>
            </a: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引用点都可以用对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的引用代替对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的引用</a:t>
            </a:r>
            <a:r>
              <a:rPr lang="en-US" altLang="zh-CN" sz="22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(</a:t>
            </a: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复制传播</a:t>
            </a:r>
            <a:r>
              <a:rPr lang="en-US" altLang="zh-CN" sz="22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)</a:t>
            </a: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，那么可以删除复制语句</a:t>
            </a:r>
            <a:r>
              <a:rPr lang="zh-CN" altLang="zh-CN" sz="2200" b="1" dirty="0">
                <a:solidFill>
                  <a:schemeClr val="tx1"/>
                </a:solidFill>
                <a:cs typeface="Times New Roman" pitchFamily="18" charset="0"/>
              </a:rPr>
              <a:t> </a:t>
            </a:r>
            <a:r>
              <a:rPr lang="zh-CN" altLang="zh-CN" sz="22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zh-CN" sz="2200" b="1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zh-CN" altLang="zh-CN" sz="2200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endParaRPr lang="zh-CN" altLang="en-US" sz="2200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buClr>
                <a:prstClr val="black"/>
              </a:buClr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cs typeface="Times New Roman" pitchFamily="18" charset="0"/>
              </a:rPr>
              <a:t>例</a:t>
            </a:r>
            <a:endParaRPr lang="en-US" altLang="zh-CN" b="1" dirty="0">
              <a:solidFill>
                <a:prstClr val="black"/>
              </a:solidFill>
              <a:cs typeface="Times New Roman" pitchFamily="18" charset="0"/>
            </a:endParaRPr>
          </a:p>
          <a:p>
            <a:pPr algn="just" eaLnBrk="1" hangingPunct="1">
              <a:buFont typeface="Symbol" panose="05050102010706020507" pitchFamily="18" charset="2"/>
              <a:buNone/>
              <a:defRPr/>
            </a:pPr>
            <a:endParaRPr lang="zh-CN" altLang="zh-CN" sz="22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zh-CN" sz="22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zh-CN" sz="22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endParaRPr lang="en-US" altLang="zh-CN" sz="22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en-US" altLang="zh-CN" sz="22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在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的引用点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u</a:t>
            </a: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用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代替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en-US" altLang="zh-CN" sz="22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(</a:t>
            </a: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复制传播</a:t>
            </a:r>
            <a:r>
              <a:rPr lang="en-US" altLang="zh-CN" sz="22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)</a:t>
            </a: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的条件</a:t>
            </a:r>
            <a:endParaRPr lang="en-US" altLang="zh-CN" sz="22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复制语句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zh-CN" altLang="zh-CN" b="1" dirty="0">
                <a:solidFill>
                  <a:schemeClr val="tx1"/>
                </a:solidFill>
                <a:cs typeface="Times New Roman" pitchFamily="18" charset="0"/>
              </a:rPr>
              <a:t>: </a:t>
            </a:r>
            <a:r>
              <a:rPr lang="zh-CN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zh-CN" b="1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zh-CN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在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u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点“可用”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34499" name="Rectangle 2">
            <a:extLst>
              <a:ext uri="{FF2B5EF4-FFF2-40B4-BE49-F238E27FC236}">
                <a16:creationId xmlns:a16="http://schemas.microsoft.com/office/drawing/2014/main" id="{2748AE1A-D8D7-40D8-9E02-2952C04D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marL="257175" indent="-257175" eaLnBrk="1" hangingPunct="1">
              <a:spcBef>
                <a:spcPct val="20000"/>
              </a:spcBef>
            </a:pP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删除复制语句</a:t>
            </a:r>
            <a:endParaRPr lang="en-US" altLang="zh-CN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2757" name="Text Box 5">
            <a:extLst>
              <a:ext uri="{FF2B5EF4-FFF2-40B4-BE49-F238E27FC236}">
                <a16:creationId xmlns:a16="http://schemas.microsoft.com/office/drawing/2014/main" id="{913FFD11-A12A-4AFC-BE6E-2304D2D53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862263"/>
            <a:ext cx="1600200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400" i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</a:t>
            </a:r>
            <a:r>
              <a:rPr kumimoji="1"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 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 2</a:t>
            </a:r>
          </a:p>
        </p:txBody>
      </p:sp>
      <p:sp>
        <p:nvSpPr>
          <p:cNvPr id="842759" name="Line 7">
            <a:extLst>
              <a:ext uri="{FF2B5EF4-FFF2-40B4-BE49-F238E27FC236}">
                <a16:creationId xmlns:a16="http://schemas.microsoft.com/office/drawing/2014/main" id="{E1E63CB6-01C8-466B-B17E-09A38FD366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9375" y="2571750"/>
            <a:ext cx="596900" cy="220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42760" name="Text Box 8">
            <a:extLst>
              <a:ext uri="{FF2B5EF4-FFF2-40B4-BE49-F238E27FC236}">
                <a16:creationId xmlns:a16="http://schemas.microsoft.com/office/drawing/2014/main" id="{19D01891-C2AA-4165-9C03-3B004CEE9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2093913"/>
            <a:ext cx="1600200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</a:t>
            </a:r>
            <a:r>
              <a:rPr kumimoji="1"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</a:p>
        </p:txBody>
      </p:sp>
      <p:sp>
        <p:nvSpPr>
          <p:cNvPr id="842761" name="Line 9">
            <a:extLst>
              <a:ext uri="{FF2B5EF4-FFF2-40B4-BE49-F238E27FC236}">
                <a16:creationId xmlns:a16="http://schemas.microsoft.com/office/drawing/2014/main" id="{5C914DA8-501E-40EA-A8BD-75F053F96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3638" y="2571750"/>
            <a:ext cx="630237" cy="220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42762" name="Text Box 10">
            <a:extLst>
              <a:ext uri="{FF2B5EF4-FFF2-40B4-BE49-F238E27FC236}">
                <a16:creationId xmlns:a16="http://schemas.microsoft.com/office/drawing/2014/main" id="{7D194857-C784-4F95-A8FD-FE1DE19A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2862263"/>
            <a:ext cx="1771650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400" i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</a:t>
            </a:r>
            <a:r>
              <a:rPr kumimoji="1"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 3</a:t>
            </a:r>
          </a:p>
        </p:txBody>
      </p:sp>
      <p:sp>
        <p:nvSpPr>
          <p:cNvPr id="842763" name="Text Box 11">
            <a:extLst>
              <a:ext uri="{FF2B5EF4-FFF2-40B4-BE49-F238E27FC236}">
                <a16:creationId xmlns:a16="http://schemas.microsoft.com/office/drawing/2014/main" id="{D6C99D92-545B-4599-98AF-780722994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3" y="2093913"/>
            <a:ext cx="1600200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</a:t>
            </a:r>
            <a:r>
              <a:rPr kumimoji="1"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+ 1</a:t>
            </a:r>
          </a:p>
        </p:txBody>
      </p:sp>
      <p:sp>
        <p:nvSpPr>
          <p:cNvPr id="842764" name="Line 12">
            <a:extLst>
              <a:ext uri="{FF2B5EF4-FFF2-40B4-BE49-F238E27FC236}">
                <a16:creationId xmlns:a16="http://schemas.microsoft.com/office/drawing/2014/main" id="{C36CEC95-E94A-4D59-9EFF-DDDA5283A0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1075" y="2601913"/>
            <a:ext cx="795338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42765" name="Rectangle 13">
            <a:extLst>
              <a:ext uri="{FF2B5EF4-FFF2-40B4-BE49-F238E27FC236}">
                <a16:creationId xmlns:a16="http://schemas.microsoft.com/office/drawing/2014/main" id="{1E338B30-BC95-4B6B-B0CB-9F38A0904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38" y="3455988"/>
            <a:ext cx="1135062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可以复制传播</a:t>
            </a:r>
          </a:p>
        </p:txBody>
      </p:sp>
      <p:sp>
        <p:nvSpPr>
          <p:cNvPr id="842766" name="Rectangle 14">
            <a:extLst>
              <a:ext uri="{FF2B5EF4-FFF2-40B4-BE49-F238E27FC236}">
                <a16:creationId xmlns:a16="http://schemas.microsoft.com/office/drawing/2014/main" id="{F3025390-ECA9-4F90-B279-302510567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3436938"/>
            <a:ext cx="1284288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不可以复制传播</a:t>
            </a:r>
          </a:p>
        </p:txBody>
      </p:sp>
      <p:sp>
        <p:nvSpPr>
          <p:cNvPr id="842769" name="Rectangle 17">
            <a:extLst>
              <a:ext uri="{FF2B5EF4-FFF2-40B4-BE49-F238E27FC236}">
                <a16:creationId xmlns:a16="http://schemas.microsoft.com/office/drawing/2014/main" id="{29BBD205-2A35-4D2B-8990-83D68B855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779588"/>
            <a:ext cx="1330325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不可删除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2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2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2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2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2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2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42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42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42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2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42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42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42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42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2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42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2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42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2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42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42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42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42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42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42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42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42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42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42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42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42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2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7" grpId="0" animBg="1"/>
      <p:bldP spid="842760" grpId="0" animBg="1"/>
      <p:bldP spid="842762" grpId="0" animBg="1"/>
      <p:bldP spid="842763" grpId="0" animBg="1"/>
      <p:bldP spid="842765" grpId="0"/>
      <p:bldP spid="842766" grpId="0"/>
      <p:bldP spid="842769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1" name="Rectangle 3">
            <a:extLst>
              <a:ext uri="{FF2B5EF4-FFF2-40B4-BE49-F238E27FC236}">
                <a16:creationId xmlns:a16="http://schemas.microsoft.com/office/drawing/2014/main" id="{2994D28B-F5FA-4E4F-8F77-6C910838E1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3" y="785813"/>
            <a:ext cx="8142287" cy="3225800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输入：流图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 、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du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链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、各基本块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入口处的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可用复制语句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集合</a:t>
            </a:r>
          </a:p>
          <a:p>
            <a:pPr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输出：修改后的流图</a:t>
            </a: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方法：</a:t>
            </a: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对于每个复制语句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，执行下列步骤</a:t>
            </a:r>
          </a:p>
          <a:p>
            <a:pPr lvl="2" eaLnBrk="1" hangingPunct="1">
              <a:lnSpc>
                <a:spcPts val="2800"/>
              </a:lnSpc>
              <a:buClr>
                <a:srgbClr val="3333CC"/>
              </a:buClr>
              <a:buFont typeface="Symbol" panose="05050102010706020507" pitchFamily="18" charset="2"/>
              <a:buNone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① 根据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du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链找出该定值所能够到达的那些对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的引用</a:t>
            </a:r>
          </a:p>
          <a:p>
            <a:pPr lvl="2" eaLnBrk="1" hangingPunct="1">
              <a:lnSpc>
                <a:spcPts val="2800"/>
              </a:lnSpc>
              <a:buClr>
                <a:srgbClr val="3333CC"/>
              </a:buClr>
              <a:buFont typeface="Symbol" panose="05050102010706020507" pitchFamily="18" charset="2"/>
              <a:buNone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② 确定是否对于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每个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这样的引用，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都在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IN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中</a:t>
            </a: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是包含这个引用的基本块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) 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，并且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中该引用的前面没有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或者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的定值</a:t>
            </a:r>
          </a:p>
          <a:p>
            <a:pPr lvl="2" eaLnBrk="1" hangingPunct="1">
              <a:lnSpc>
                <a:spcPts val="2800"/>
              </a:lnSpc>
              <a:buClr>
                <a:srgbClr val="3333CC"/>
              </a:buClr>
              <a:buFont typeface="Symbol" panose="05050102010706020507" pitchFamily="18" charset="2"/>
              <a:buNone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③ 如果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满足第②步的条件，删除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 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，且把步骤①中找到的对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的引用用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代替</a:t>
            </a:r>
          </a:p>
        </p:txBody>
      </p:sp>
      <p:sp>
        <p:nvSpPr>
          <p:cNvPr id="236547" name="Rectangle 2">
            <a:extLst>
              <a:ext uri="{FF2B5EF4-FFF2-40B4-BE49-F238E27FC236}">
                <a16:creationId xmlns:a16="http://schemas.microsoft.com/office/drawing/2014/main" id="{79073F58-1F4D-48E4-A6D1-21DBBCBA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删除复制语句的算法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4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4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4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7" name="Rectangle 3">
            <a:extLst>
              <a:ext uri="{FF2B5EF4-FFF2-40B4-BE49-F238E27FC236}">
                <a16:creationId xmlns:a16="http://schemas.microsoft.com/office/drawing/2014/main" id="{DB0AB64C-FEA6-4D11-9EC0-3B1238BEE9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1650" y="846138"/>
            <a:ext cx="7999413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循环不变计算的检测</a:t>
            </a:r>
            <a:endParaRPr lang="en-US" altLang="zh-CN" sz="25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cs typeface="Times New Roman" panose="02020603050405020304" pitchFamily="18" charset="0"/>
              </a:rPr>
              <a:t>代码外提</a:t>
            </a:r>
            <a:endParaRPr lang="en-US" altLang="zh-CN" sz="2500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endParaRPr lang="zh-CN" altLang="en-US" sz="25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38595" name="Rectangle 2">
            <a:extLst>
              <a:ext uri="{FF2B5EF4-FFF2-40B4-BE49-F238E27FC236}">
                <a16:creationId xmlns:a16="http://schemas.microsoft.com/office/drawing/2014/main" id="{BD2E8CFD-3DAA-43DF-A23A-C8574C2D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③ 代码移动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3" name="Rectangle 3">
            <a:extLst>
              <a:ext uri="{FF2B5EF4-FFF2-40B4-BE49-F238E27FC236}">
                <a16:creationId xmlns:a16="http://schemas.microsoft.com/office/drawing/2014/main" id="{9614D952-3130-4D89-B536-6539743FAD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625" y="774700"/>
            <a:ext cx="8286750" cy="3957638"/>
          </a:xfrm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输入：循环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，每个三地址指令的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ud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链</a:t>
            </a:r>
            <a:endParaRPr lang="en-US" altLang="zh-CN" sz="22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eaLnBrk="1" hangingPunct="1">
              <a:lnSpc>
                <a:spcPts val="2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输出：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 L</a:t>
            </a: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的循环不变计算语句</a:t>
            </a:r>
            <a:endParaRPr lang="en-US" altLang="zh-CN" sz="22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2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方法</a:t>
            </a:r>
            <a:endParaRPr lang="en-US" altLang="zh-CN" sz="22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28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1. 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将下面这样的语句标记为“不变”：语句的各运算分量或者是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常数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，或者其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所有定值点都在循环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L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外部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28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2. 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重复执行步骤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(3)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，直到某次没有新的语句可标记为“不变”为止</a:t>
            </a:r>
            <a:endParaRPr lang="en-US" altLang="zh-CN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28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3. 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将下面这样的语句标记为“不变”：先前没有被标记过，且各运算分量或者是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常数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，或者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其所有定值点都在循环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L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外部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，或者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只有一个到达定值，该定值是循环中已经被标记为“不变”的语句 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91930537-DD2A-4A49-A758-B952C84D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循环不变计算检测算法</a:t>
            </a:r>
            <a:endParaRPr lang="en-US" altLang="zh-CN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Rectangle 3">
            <a:extLst>
              <a:ext uri="{FF2B5EF4-FFF2-40B4-BE49-F238E27FC236}">
                <a16:creationId xmlns:a16="http://schemas.microsoft.com/office/drawing/2014/main" id="{E12A6D62-DEF1-48A6-860E-6C4B84F6FB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3" y="785813"/>
            <a:ext cx="8213725" cy="3225800"/>
          </a:xfrm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前置首结点 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itchFamily="18" charset="0"/>
              </a:rPr>
              <a:t>preheader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循环不变计算将被移至首结点之前，为此创建一个称为</a:t>
            </a: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前置首结点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新块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。前置首结点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唯一后继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是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首结点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，并且原来从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循环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外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到达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首结点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的边都改成进入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前置首结点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。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从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循环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里面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到达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首结点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的边不变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E2435AB5-3EA3-4B48-B7BF-935462C2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代码外提</a:t>
            </a:r>
            <a:endParaRPr lang="zh-CN" altLang="en-US" sz="2500">
              <a:solidFill>
                <a:schemeClr val="tx1"/>
              </a:solidFill>
              <a:cs typeface="楷体_GB2312" charset="0"/>
            </a:endParaRPr>
          </a:p>
        </p:txBody>
      </p:sp>
      <p:sp>
        <p:nvSpPr>
          <p:cNvPr id="1060870" name="AutoShape 6">
            <a:extLst>
              <a:ext uri="{FF2B5EF4-FFF2-40B4-BE49-F238E27FC236}">
                <a16:creationId xmlns:a16="http://schemas.microsoft.com/office/drawing/2014/main" id="{EEAF8007-086B-4F02-B319-8372227DD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544888"/>
            <a:ext cx="541337" cy="785812"/>
          </a:xfrm>
          <a:prstGeom prst="rightArrow">
            <a:avLst>
              <a:gd name="adj1" fmla="val 49102"/>
              <a:gd name="adj2" fmla="val 43519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cs typeface="楷体_GB2312" charset="0"/>
            </a:endParaRPr>
          </a:p>
        </p:txBody>
      </p:sp>
      <p:grpSp>
        <p:nvGrpSpPr>
          <p:cNvPr id="2" name="组合 29">
            <a:extLst>
              <a:ext uri="{FF2B5EF4-FFF2-40B4-BE49-F238E27FC236}">
                <a16:creationId xmlns:a16="http://schemas.microsoft.com/office/drawing/2014/main" id="{FDB8CA5D-8855-42A3-BCA6-1F6CCE3AAEC0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3330575"/>
            <a:ext cx="2170113" cy="1285875"/>
            <a:chOff x="475637" y="2571750"/>
            <a:chExt cx="2169590" cy="1285884"/>
          </a:xfrm>
        </p:grpSpPr>
        <p:sp>
          <p:nvSpPr>
            <p:cNvPr id="242704" name="Freeform 42">
              <a:extLst>
                <a:ext uri="{FF2B5EF4-FFF2-40B4-BE49-F238E27FC236}">
                  <a16:creationId xmlns:a16="http://schemas.microsoft.com/office/drawing/2014/main" id="{14A06F62-A84C-4DBF-A600-4787D0C305FA}"/>
                </a:ext>
              </a:extLst>
            </p:cNvPr>
            <p:cNvSpPr>
              <a:spLocks/>
            </p:cNvSpPr>
            <p:nvPr/>
          </p:nvSpPr>
          <p:spPr bwMode="auto">
            <a:xfrm rot="-906172">
              <a:off x="475637" y="2782977"/>
              <a:ext cx="559512" cy="983609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7BD12C79-6FA6-4C7B-98D8-6F7E2C61E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966" y="2857502"/>
              <a:ext cx="1215732" cy="357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lnSpc>
                  <a:spcPct val="70000"/>
                </a:lnSpc>
                <a:defRPr/>
              </a:pPr>
              <a:r>
                <a:rPr lang="zh-CN" altLang="en-US" sz="2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首节点</a:t>
              </a:r>
              <a:endParaRPr lang="en-US" altLang="zh-CN" sz="2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42706" name="Line 28">
              <a:extLst>
                <a:ext uri="{FF2B5EF4-FFF2-40B4-BE49-F238E27FC236}">
                  <a16:creationId xmlns:a16="http://schemas.microsoft.com/office/drawing/2014/main" id="{920441AC-A967-453B-8E3D-DA3AE6720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976" y="2571750"/>
              <a:ext cx="214314" cy="2593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42707" name="Freeform 42">
              <a:extLst>
                <a:ext uri="{FF2B5EF4-FFF2-40B4-BE49-F238E27FC236}">
                  <a16:creationId xmlns:a16="http://schemas.microsoft.com/office/drawing/2014/main" id="{C8144459-25DD-43DD-BDC6-84D6DE552E6A}"/>
                </a:ext>
              </a:extLst>
            </p:cNvPr>
            <p:cNvSpPr>
              <a:spLocks/>
            </p:cNvSpPr>
            <p:nvPr/>
          </p:nvSpPr>
          <p:spPr bwMode="auto">
            <a:xfrm rot="813194" flipH="1">
              <a:off x="2044406" y="2793653"/>
              <a:ext cx="600821" cy="980407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42708" name="Line 28">
              <a:extLst>
                <a:ext uri="{FF2B5EF4-FFF2-40B4-BE49-F238E27FC236}">
                  <a16:creationId xmlns:a16="http://schemas.microsoft.com/office/drawing/2014/main" id="{D4774E02-5B68-4698-8FC8-52E765FFB8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4480" y="2571750"/>
              <a:ext cx="214314" cy="2593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42709" name="Rectangle 3">
              <a:extLst>
                <a:ext uri="{FF2B5EF4-FFF2-40B4-BE49-F238E27FC236}">
                  <a16:creationId xmlns:a16="http://schemas.microsoft.com/office/drawing/2014/main" id="{593B0F96-BCD3-4DD2-BB7F-AFAB38BE2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337" y="3417894"/>
              <a:ext cx="1061781" cy="439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 marL="271463" indent="-271463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Bef>
                  <a:spcPct val="20000"/>
                </a:spcBef>
                <a:buSzPct val="100000"/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循环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39">
            <a:extLst>
              <a:ext uri="{FF2B5EF4-FFF2-40B4-BE49-F238E27FC236}">
                <a16:creationId xmlns:a16="http://schemas.microsoft.com/office/drawing/2014/main" id="{1247F4CD-B04C-42AE-A79C-8083D65D6780}"/>
              </a:ext>
            </a:extLst>
          </p:cNvPr>
          <p:cNvGrpSpPr>
            <a:grpSpLocks/>
          </p:cNvGrpSpPr>
          <p:nvPr/>
        </p:nvGrpSpPr>
        <p:grpSpPr bwMode="auto">
          <a:xfrm>
            <a:off x="5545138" y="2643188"/>
            <a:ext cx="2170112" cy="1973262"/>
            <a:chOff x="5545682" y="2098062"/>
            <a:chExt cx="2169590" cy="1973886"/>
          </a:xfrm>
        </p:grpSpPr>
        <p:grpSp>
          <p:nvGrpSpPr>
            <p:cNvPr id="242695" name="组合 30">
              <a:extLst>
                <a:ext uri="{FF2B5EF4-FFF2-40B4-BE49-F238E27FC236}">
                  <a16:creationId xmlns:a16="http://schemas.microsoft.com/office/drawing/2014/main" id="{585A8E9A-B957-4AD2-B7C0-6EBFA71543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5682" y="2098062"/>
              <a:ext cx="2169590" cy="1973886"/>
              <a:chOff x="475637" y="1883748"/>
              <a:chExt cx="2169590" cy="1973886"/>
            </a:xfrm>
          </p:grpSpPr>
          <p:sp>
            <p:nvSpPr>
              <p:cNvPr id="242698" name="Freeform 42">
                <a:extLst>
                  <a:ext uri="{FF2B5EF4-FFF2-40B4-BE49-F238E27FC236}">
                    <a16:creationId xmlns:a16="http://schemas.microsoft.com/office/drawing/2014/main" id="{A3C8AE7B-0020-47C0-94F4-9B105C2E4878}"/>
                  </a:ext>
                </a:extLst>
              </p:cNvPr>
              <p:cNvSpPr>
                <a:spLocks/>
              </p:cNvSpPr>
              <p:nvPr/>
            </p:nvSpPr>
            <p:spPr bwMode="auto">
              <a:xfrm rot="-906172">
                <a:off x="475637" y="2782977"/>
                <a:ext cx="559512" cy="983609"/>
              </a:xfrm>
              <a:custGeom>
                <a:avLst/>
                <a:gdLst>
                  <a:gd name="T0" fmla="*/ 2147483646 w 627"/>
                  <a:gd name="T1" fmla="*/ 2147483646 h 3190"/>
                  <a:gd name="T2" fmla="*/ 2147483646 w 627"/>
                  <a:gd name="T3" fmla="*/ 2147483646 h 3190"/>
                  <a:gd name="T4" fmla="*/ 2147483646 w 627"/>
                  <a:gd name="T5" fmla="*/ 2147483646 h 3190"/>
                  <a:gd name="T6" fmla="*/ 2147483646 w 627"/>
                  <a:gd name="T7" fmla="*/ 2147483646 h 3190"/>
                  <a:gd name="T8" fmla="*/ 2147483646 w 627"/>
                  <a:gd name="T9" fmla="*/ 2147483646 h 3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7"/>
                  <a:gd name="T16" fmla="*/ 0 h 3190"/>
                  <a:gd name="T17" fmla="*/ 627 w 627"/>
                  <a:gd name="T18" fmla="*/ 3190 h 3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7" h="3190">
                    <a:moveTo>
                      <a:pt x="491" y="2994"/>
                    </a:moveTo>
                    <a:cubicBezTo>
                      <a:pt x="430" y="3092"/>
                      <a:pt x="369" y="3190"/>
                      <a:pt x="309" y="3130"/>
                    </a:cubicBezTo>
                    <a:cubicBezTo>
                      <a:pt x="249" y="3070"/>
                      <a:pt x="166" y="3092"/>
                      <a:pt x="128" y="2631"/>
                    </a:cubicBezTo>
                    <a:cubicBezTo>
                      <a:pt x="90" y="2170"/>
                      <a:pt x="0" y="726"/>
                      <a:pt x="83" y="363"/>
                    </a:cubicBezTo>
                    <a:cubicBezTo>
                      <a:pt x="166" y="0"/>
                      <a:pt x="396" y="227"/>
                      <a:pt x="627" y="454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FD0A88C9-4F49-45D1-8A12-965101AEB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965" y="2857193"/>
                <a:ext cx="1215732" cy="3573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 anchor="ctr"/>
              <a:lstStyle>
                <a:lvl1pPr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首节点</a:t>
                </a:r>
                <a:endParaRPr lang="en-US" altLang="zh-CN" sz="2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2700" name="Line 28">
                <a:extLst>
                  <a:ext uri="{FF2B5EF4-FFF2-40B4-BE49-F238E27FC236}">
                    <a16:creationId xmlns:a16="http://schemas.microsoft.com/office/drawing/2014/main" id="{D97E75E0-D8FA-48DD-82B9-DC1D919CB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2976" y="1883748"/>
                <a:ext cx="214314" cy="2593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42701" name="Freeform 42">
                <a:extLst>
                  <a:ext uri="{FF2B5EF4-FFF2-40B4-BE49-F238E27FC236}">
                    <a16:creationId xmlns:a16="http://schemas.microsoft.com/office/drawing/2014/main" id="{0AE4F61F-00D1-4549-A049-3A5A1CD8A8AC}"/>
                  </a:ext>
                </a:extLst>
              </p:cNvPr>
              <p:cNvSpPr>
                <a:spLocks/>
              </p:cNvSpPr>
              <p:nvPr/>
            </p:nvSpPr>
            <p:spPr bwMode="auto">
              <a:xfrm rot="813194" flipH="1">
                <a:off x="2044406" y="2793653"/>
                <a:ext cx="600821" cy="980407"/>
              </a:xfrm>
              <a:custGeom>
                <a:avLst/>
                <a:gdLst>
                  <a:gd name="T0" fmla="*/ 2147483646 w 627"/>
                  <a:gd name="T1" fmla="*/ 2147483646 h 3190"/>
                  <a:gd name="T2" fmla="*/ 2147483646 w 627"/>
                  <a:gd name="T3" fmla="*/ 2147483646 h 3190"/>
                  <a:gd name="T4" fmla="*/ 2147483646 w 627"/>
                  <a:gd name="T5" fmla="*/ 2147483646 h 3190"/>
                  <a:gd name="T6" fmla="*/ 2147483646 w 627"/>
                  <a:gd name="T7" fmla="*/ 2147483646 h 3190"/>
                  <a:gd name="T8" fmla="*/ 2147483646 w 627"/>
                  <a:gd name="T9" fmla="*/ 2147483646 h 3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7"/>
                  <a:gd name="T16" fmla="*/ 0 h 3190"/>
                  <a:gd name="T17" fmla="*/ 627 w 627"/>
                  <a:gd name="T18" fmla="*/ 3190 h 3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7" h="3190">
                    <a:moveTo>
                      <a:pt x="491" y="2994"/>
                    </a:moveTo>
                    <a:cubicBezTo>
                      <a:pt x="430" y="3092"/>
                      <a:pt x="369" y="3190"/>
                      <a:pt x="309" y="3130"/>
                    </a:cubicBezTo>
                    <a:cubicBezTo>
                      <a:pt x="249" y="3070"/>
                      <a:pt x="166" y="3092"/>
                      <a:pt x="128" y="2631"/>
                    </a:cubicBezTo>
                    <a:cubicBezTo>
                      <a:pt x="90" y="2170"/>
                      <a:pt x="0" y="726"/>
                      <a:pt x="83" y="363"/>
                    </a:cubicBezTo>
                    <a:cubicBezTo>
                      <a:pt x="166" y="0"/>
                      <a:pt x="396" y="227"/>
                      <a:pt x="627" y="454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42702" name="Line 28">
                <a:extLst>
                  <a:ext uri="{FF2B5EF4-FFF2-40B4-BE49-F238E27FC236}">
                    <a16:creationId xmlns:a16="http://schemas.microsoft.com/office/drawing/2014/main" id="{BB958B64-BFCF-42B8-818C-6D1D20AFC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14480" y="1883748"/>
                <a:ext cx="214314" cy="2593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42703" name="Rectangle 3">
                <a:extLst>
                  <a:ext uri="{FF2B5EF4-FFF2-40B4-BE49-F238E27FC236}">
                    <a16:creationId xmlns:a16="http://schemas.microsoft.com/office/drawing/2014/main" id="{E59361B8-7191-4790-9707-9C5A75552D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3336" y="3417758"/>
                <a:ext cx="1061783" cy="439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 marL="271463" indent="-271463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ts val="3000"/>
                  </a:lnSpc>
                  <a:spcBef>
                    <a:spcPct val="20000"/>
                  </a:spcBef>
                  <a:buSzPct val="100000"/>
                </a:pPr>
                <a:r>
                  <a:rPr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循环</a:t>
                </a:r>
                <a:r>
                  <a:rPr lang="en-US" altLang="zh-CN" sz="20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A6265772-1FD2-48AD-AD84-8BACA5C8C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9132" y="2356906"/>
              <a:ext cx="1429994" cy="3573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lnSpc>
                  <a:spcPct val="70000"/>
                </a:lnSpc>
                <a:defRPr/>
              </a:pPr>
              <a:r>
                <a:rPr lang="zh-CN" altLang="en-US" sz="2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前置首节点</a:t>
              </a:r>
              <a:endParaRPr lang="en-US" altLang="zh-CN" sz="2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42697" name="Line 28">
              <a:extLst>
                <a:ext uri="{FF2B5EF4-FFF2-40B4-BE49-F238E27FC236}">
                  <a16:creationId xmlns:a16="http://schemas.microsoft.com/office/drawing/2014/main" id="{381B1469-4C1A-43B2-BD24-171C19101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11591" y="2714626"/>
              <a:ext cx="0" cy="357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2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2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2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2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2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2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60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60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870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5" name="Rectangle 3">
            <a:extLst>
              <a:ext uri="{FF2B5EF4-FFF2-40B4-BE49-F238E27FC236}">
                <a16:creationId xmlns:a16="http://schemas.microsoft.com/office/drawing/2014/main" id="{EC210983-D405-449A-B275-0E81F3D60C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4375" y="774700"/>
            <a:ext cx="7999413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(1) 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所在的基本块是循环</a:t>
            </a:r>
            <a:r>
              <a:rPr lang="zh-CN" altLang="en-US" sz="2500" b="1">
                <a:solidFill>
                  <a:srgbClr val="2D83F4"/>
                </a:solidFill>
                <a:cs typeface="Times New Roman" panose="02020603050405020304" pitchFamily="18" charset="0"/>
              </a:rPr>
              <a:t>所有出口结点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有后继结点在循环外的结点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500" b="1">
                <a:solidFill>
                  <a:srgbClr val="2D83F4"/>
                </a:solidFill>
                <a:cs typeface="Times New Roman" panose="02020603050405020304" pitchFamily="18" charset="0"/>
              </a:rPr>
              <a:t>支配结点</a:t>
            </a:r>
            <a:endParaRPr lang="zh-CN" altLang="en-US" sz="2500" b="1">
              <a:solidFill>
                <a:srgbClr val="2D83F4"/>
              </a:solidFill>
              <a:ea typeface="宋体" panose="02010600030101010101" pitchFamily="2" charset="-122"/>
              <a:cs typeface="楷体_GB2312" charset="0"/>
            </a:endParaRPr>
          </a:p>
        </p:txBody>
      </p:sp>
      <p:sp>
        <p:nvSpPr>
          <p:cNvPr id="244739" name="Rectangle 2">
            <a:extLst>
              <a:ext uri="{FF2B5EF4-FFF2-40B4-BE49-F238E27FC236}">
                <a16:creationId xmlns:a16="http://schemas.microsoft.com/office/drawing/2014/main" id="{85C3EC51-95CD-4640-AE93-55C8582F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循环不变计算语句 </a:t>
            </a:r>
            <a:r>
              <a:rPr lang="en-US" altLang="zh-CN" sz="3000" i="1">
                <a:solidFill>
                  <a:schemeClr val="tx1"/>
                </a:solidFill>
              </a:rPr>
              <a:t>s </a:t>
            </a:r>
            <a:r>
              <a:rPr lang="en-US" altLang="zh-CN" sz="3000">
                <a:solidFill>
                  <a:schemeClr val="tx1"/>
                </a:solidFill>
              </a:rPr>
              <a:t>: </a:t>
            </a:r>
            <a:r>
              <a:rPr lang="en-US" altLang="zh-CN" sz="3000" i="1">
                <a:solidFill>
                  <a:schemeClr val="tx1"/>
                </a:solidFill>
              </a:rPr>
              <a:t>x </a:t>
            </a:r>
            <a:r>
              <a:rPr lang="en-US" altLang="zh-CN" sz="3000">
                <a:solidFill>
                  <a:schemeClr val="tx1"/>
                </a:solidFill>
              </a:rPr>
              <a:t>= </a:t>
            </a:r>
            <a:r>
              <a:rPr lang="en-US" altLang="zh-CN" sz="3000" i="1">
                <a:solidFill>
                  <a:schemeClr val="tx1"/>
                </a:solidFill>
              </a:rPr>
              <a:t>y </a:t>
            </a:r>
            <a:r>
              <a:rPr lang="en-US" altLang="zh-CN" sz="3000">
                <a:solidFill>
                  <a:schemeClr val="tx1"/>
                </a:solidFill>
              </a:rPr>
              <a:t>+ </a:t>
            </a:r>
            <a:r>
              <a:rPr lang="en-US" altLang="zh-CN" sz="3000" i="1">
                <a:solidFill>
                  <a:schemeClr val="tx1"/>
                </a:solidFill>
              </a:rPr>
              <a:t>z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移动的条件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7">
            <a:extLst>
              <a:ext uri="{FF2B5EF4-FFF2-40B4-BE49-F238E27FC236}">
                <a16:creationId xmlns:a16="http://schemas.microsoft.com/office/drawing/2014/main" id="{494F22F1-CC42-4416-882A-3F3B000A8067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658938"/>
            <a:ext cx="4214812" cy="3221037"/>
            <a:chOff x="500034" y="1373181"/>
            <a:chExt cx="4214842" cy="3221043"/>
          </a:xfrm>
        </p:grpSpPr>
        <p:sp>
          <p:nvSpPr>
            <p:cNvPr id="244765" name="Freeform 47">
              <a:extLst>
                <a:ext uri="{FF2B5EF4-FFF2-40B4-BE49-F238E27FC236}">
                  <a16:creationId xmlns:a16="http://schemas.microsoft.com/office/drawing/2014/main" id="{1172E2B8-6BF4-419C-894E-BAC7019BA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34" y="1571618"/>
              <a:ext cx="2325344" cy="2879798"/>
            </a:xfrm>
            <a:custGeom>
              <a:avLst/>
              <a:gdLst>
                <a:gd name="T0" fmla="*/ 2147483646 w 1345"/>
                <a:gd name="T1" fmla="*/ 2147483646 h 1792"/>
                <a:gd name="T2" fmla="*/ 2147483646 w 1345"/>
                <a:gd name="T3" fmla="*/ 2147483646 h 1792"/>
                <a:gd name="T4" fmla="*/ 2147483646 w 1345"/>
                <a:gd name="T5" fmla="*/ 2147483646 h 1792"/>
                <a:gd name="T6" fmla="*/ 2147483646 w 1345"/>
                <a:gd name="T7" fmla="*/ 2147483646 h 1792"/>
                <a:gd name="T8" fmla="*/ 2147483646 w 1345"/>
                <a:gd name="T9" fmla="*/ 2147483646 h 1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792"/>
                <a:gd name="T17" fmla="*/ 1345 w 1345"/>
                <a:gd name="T18" fmla="*/ 1792 h 1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792">
                  <a:moveTo>
                    <a:pt x="1345" y="1512"/>
                  </a:moveTo>
                  <a:cubicBezTo>
                    <a:pt x="1114" y="1652"/>
                    <a:pt x="884" y="1792"/>
                    <a:pt x="665" y="1694"/>
                  </a:cubicBezTo>
                  <a:cubicBezTo>
                    <a:pt x="446" y="1596"/>
                    <a:pt x="60" y="1187"/>
                    <a:pt x="30" y="922"/>
                  </a:cubicBezTo>
                  <a:cubicBezTo>
                    <a:pt x="0" y="657"/>
                    <a:pt x="287" y="212"/>
                    <a:pt x="483" y="106"/>
                  </a:cubicBezTo>
                  <a:cubicBezTo>
                    <a:pt x="679" y="0"/>
                    <a:pt x="944" y="143"/>
                    <a:pt x="1209" y="28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6324F1AD-1D52-4EDA-9AD2-4A36333EB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7989" y="1406518"/>
              <a:ext cx="809631" cy="3460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>
                <a:defRPr/>
              </a:pP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zh-CN" altLang="en-US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1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F627C2B5-EED3-4591-83C0-73F942796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1899" y="2011357"/>
              <a:ext cx="1714512" cy="3460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if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u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&lt;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v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kumimoji="1" lang="en-US" altLang="zh-CN" dirty="0" err="1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goto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B</a:t>
              </a:r>
              <a:r>
                <a:rPr kumimoji="1" lang="en-US" altLang="zh-CN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558D4A17-47C0-4C7F-819D-A7C58557C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538" y="2616195"/>
              <a:ext cx="1314459" cy="598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 anchor="ctr">
              <a:spAutoFit/>
            </a:bodyPr>
            <a:lstStyle/>
            <a:p>
              <a:pPr algn="ctr">
                <a:lnSpc>
                  <a:spcPts val="1500"/>
                </a:lnSpc>
                <a:spcBef>
                  <a:spcPct val="50000"/>
                </a:spcBef>
                <a:defRPr/>
              </a:pP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ctr">
                <a:lnSpc>
                  <a:spcPts val="1500"/>
                </a:lnSpc>
                <a:spcBef>
                  <a:spcPct val="50000"/>
                </a:spcBef>
                <a:defRPr/>
              </a:pP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u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u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+ 1</a:t>
              </a: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F310B0D1-8471-407A-8AD0-D0EA561A1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986" y="3357560"/>
              <a:ext cx="1817701" cy="6238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>
                <a:defRPr/>
              </a:pP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- 1</a:t>
              </a:r>
            </a:p>
            <a:p>
              <a:pPr algn="ctr"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if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v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&lt;= 20 </a:t>
              </a:r>
              <a:r>
                <a:rPr kumimoji="1" lang="en-US" altLang="zh-CN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A9A2F0CD-71B2-4EE2-BFA9-7B27B1711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5549" y="4248148"/>
              <a:ext cx="1714512" cy="3460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kumimoji="1"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4771" name="Line 8">
              <a:extLst>
                <a:ext uri="{FF2B5EF4-FFF2-40B4-BE49-F238E27FC236}">
                  <a16:creationId xmlns:a16="http://schemas.microsoft.com/office/drawing/2014/main" id="{0EB6C28C-CB6F-4233-8ECF-16211736E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4401" y="1771646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44772" name="Line 9">
              <a:extLst>
                <a:ext uri="{FF2B5EF4-FFF2-40B4-BE49-F238E27FC236}">
                  <a16:creationId xmlns:a16="http://schemas.microsoft.com/office/drawing/2014/main" id="{97B05512-9DA3-42DB-BFD0-3C9AAFBCD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3288" y="2349568"/>
              <a:ext cx="0" cy="100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44773" name="Line 10">
              <a:extLst>
                <a:ext uri="{FF2B5EF4-FFF2-40B4-BE49-F238E27FC236}">
                  <a16:creationId xmlns:a16="http://schemas.microsoft.com/office/drawing/2014/main" id="{54826627-8DF5-4B7B-9E25-E1781EE83E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5438" y="3997686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44774" name="Rectangle 27">
              <a:extLst>
                <a:ext uri="{FF2B5EF4-FFF2-40B4-BE49-F238E27FC236}">
                  <a16:creationId xmlns:a16="http://schemas.microsoft.com/office/drawing/2014/main" id="{077A9A83-40E8-4E16-82C1-15A79BB77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934" y="1373181"/>
              <a:ext cx="269877" cy="2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500" i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4775" name="Rectangle 28">
              <a:extLst>
                <a:ext uri="{FF2B5EF4-FFF2-40B4-BE49-F238E27FC236}">
                  <a16:creationId xmlns:a16="http://schemas.microsoft.com/office/drawing/2014/main" id="{B1E349F4-A150-4428-90A6-B2D4C9975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974" y="2016119"/>
              <a:ext cx="271465" cy="2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500" i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4776" name="Rectangle 29">
              <a:extLst>
                <a:ext uri="{FF2B5EF4-FFF2-40B4-BE49-F238E27FC236}">
                  <a16:creationId xmlns:a16="http://schemas.microsoft.com/office/drawing/2014/main" id="{29888903-B0DA-4283-B9E9-180AE5D9F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735" y="2587620"/>
              <a:ext cx="269877" cy="2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500" i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4777" name="Rectangle 30">
              <a:extLst>
                <a:ext uri="{FF2B5EF4-FFF2-40B4-BE49-F238E27FC236}">
                  <a16:creationId xmlns:a16="http://schemas.microsoft.com/office/drawing/2014/main" id="{25488FDB-DEF0-4757-8026-2E2E4BBAC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999" y="3373435"/>
              <a:ext cx="269877" cy="2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500" i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44778" name="Rectangle 31">
              <a:extLst>
                <a:ext uri="{FF2B5EF4-FFF2-40B4-BE49-F238E27FC236}">
                  <a16:creationId xmlns:a16="http://schemas.microsoft.com/office/drawing/2014/main" id="{FC34D63E-811A-46AC-A85C-90DD4F697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974" y="4237036"/>
              <a:ext cx="271465" cy="2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500" i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44779" name="Line 32">
              <a:extLst>
                <a:ext uri="{FF2B5EF4-FFF2-40B4-BE49-F238E27FC236}">
                  <a16:creationId xmlns:a16="http://schemas.microsoft.com/office/drawing/2014/main" id="{4800C91D-9A44-422E-93DF-4251C772A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4480" y="3214692"/>
              <a:ext cx="785818" cy="428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44780" name="Line 33">
              <a:extLst>
                <a:ext uri="{FF2B5EF4-FFF2-40B4-BE49-F238E27FC236}">
                  <a16:creationId xmlns:a16="http://schemas.microsoft.com/office/drawing/2014/main" id="{7FD64FE3-0C0B-4A8A-98E5-9EF8BA0F4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4479" y="2357436"/>
              <a:ext cx="877835" cy="214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1062918" name="Rectangle 6">
            <a:extLst>
              <a:ext uri="{FF2B5EF4-FFF2-40B4-BE49-F238E27FC236}">
                <a16:creationId xmlns:a16="http://schemas.microsoft.com/office/drawing/2014/main" id="{E13F0CF2-461C-4743-8B14-984A7AEFD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908300"/>
            <a:ext cx="571500" cy="234950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cs typeface="楷体_GB2312" charset="0"/>
            </a:endParaRPr>
          </a:p>
        </p:txBody>
      </p:sp>
      <p:grpSp>
        <p:nvGrpSpPr>
          <p:cNvPr id="3" name="组合 44">
            <a:extLst>
              <a:ext uri="{FF2B5EF4-FFF2-40B4-BE49-F238E27FC236}">
                <a16:creationId xmlns:a16="http://schemas.microsoft.com/office/drawing/2014/main" id="{0D50A367-2F66-49A8-B982-7EB610BDC54D}"/>
              </a:ext>
            </a:extLst>
          </p:cNvPr>
          <p:cNvGrpSpPr>
            <a:grpSpLocks/>
          </p:cNvGrpSpPr>
          <p:nvPr/>
        </p:nvGrpSpPr>
        <p:grpSpPr bwMode="auto">
          <a:xfrm>
            <a:off x="4910138" y="1643063"/>
            <a:ext cx="3805237" cy="3214687"/>
            <a:chOff x="4909526" y="1643056"/>
            <a:chExt cx="3805878" cy="3214710"/>
          </a:xfrm>
        </p:grpSpPr>
        <p:grpSp>
          <p:nvGrpSpPr>
            <p:cNvPr id="244745" name="组合 24">
              <a:extLst>
                <a:ext uri="{FF2B5EF4-FFF2-40B4-BE49-F238E27FC236}">
                  <a16:creationId xmlns:a16="http://schemas.microsoft.com/office/drawing/2014/main" id="{E47FD028-B897-4CC6-95D9-FF06F0AA5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9526" y="1643056"/>
              <a:ext cx="3805878" cy="3214710"/>
              <a:chOff x="908998" y="1379514"/>
              <a:chExt cx="3805878" cy="3214710"/>
            </a:xfrm>
          </p:grpSpPr>
          <p:sp>
            <p:nvSpPr>
              <p:cNvPr id="244749" name="Freeform 47">
                <a:extLst>
                  <a:ext uri="{FF2B5EF4-FFF2-40B4-BE49-F238E27FC236}">
                    <a16:creationId xmlns:a16="http://schemas.microsoft.com/office/drawing/2014/main" id="{A106C6EB-E970-48A3-9F9E-B67DDE2CE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998" y="2268880"/>
                <a:ext cx="1896716" cy="2000264"/>
              </a:xfrm>
              <a:custGeom>
                <a:avLst/>
                <a:gdLst>
                  <a:gd name="T0" fmla="*/ 2147483646 w 1345"/>
                  <a:gd name="T1" fmla="*/ 2147483646 h 1792"/>
                  <a:gd name="T2" fmla="*/ 2147483646 w 1345"/>
                  <a:gd name="T3" fmla="*/ 2147483646 h 1792"/>
                  <a:gd name="T4" fmla="*/ 2147483646 w 1345"/>
                  <a:gd name="T5" fmla="*/ 2147483646 h 1792"/>
                  <a:gd name="T6" fmla="*/ 2147483646 w 1345"/>
                  <a:gd name="T7" fmla="*/ 2147483646 h 1792"/>
                  <a:gd name="T8" fmla="*/ 2147483646 w 1345"/>
                  <a:gd name="T9" fmla="*/ 2147483646 h 1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792"/>
                  <a:gd name="T17" fmla="*/ 1345 w 1345"/>
                  <a:gd name="T18" fmla="*/ 1792 h 1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792">
                    <a:moveTo>
                      <a:pt x="1345" y="1512"/>
                    </a:moveTo>
                    <a:cubicBezTo>
                      <a:pt x="1114" y="1652"/>
                      <a:pt x="884" y="1792"/>
                      <a:pt x="665" y="1694"/>
                    </a:cubicBezTo>
                    <a:cubicBezTo>
                      <a:pt x="446" y="1596"/>
                      <a:pt x="60" y="1187"/>
                      <a:pt x="30" y="922"/>
                    </a:cubicBezTo>
                    <a:cubicBezTo>
                      <a:pt x="0" y="657"/>
                      <a:pt x="287" y="212"/>
                      <a:pt x="483" y="106"/>
                    </a:cubicBezTo>
                    <a:cubicBezTo>
                      <a:pt x="679" y="0"/>
                      <a:pt x="944" y="143"/>
                      <a:pt x="1209" y="28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7" name="Text Box 3">
                <a:extLst>
                  <a:ext uri="{FF2B5EF4-FFF2-40B4-BE49-F238E27FC236}">
                    <a16:creationId xmlns:a16="http://schemas.microsoft.com/office/drawing/2014/main" id="{3EFF4601-AF7C-4207-979F-FE0A2489A2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9308" y="1406501"/>
                <a:ext cx="809761" cy="3460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i="1" dirty="0" err="1">
                    <a:solidFill>
                      <a:prstClr val="black"/>
                    </a:solidFill>
                    <a:latin typeface="Times New Roman" pitchFamily="18" charset="0"/>
                  </a:rPr>
                  <a:t>i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</a:rPr>
                  <a:t>= 1</a:t>
                </a:r>
              </a:p>
            </p:txBody>
          </p:sp>
          <p:sp>
            <p:nvSpPr>
              <p:cNvPr id="28" name="Text Box 4">
                <a:extLst>
                  <a:ext uri="{FF2B5EF4-FFF2-40B4-BE49-F238E27FC236}">
                    <a16:creationId xmlns:a16="http://schemas.microsoft.com/office/drawing/2014/main" id="{6E9E164A-9319-4CFC-AC3B-FDF33F0A42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1558" y="2605073"/>
                <a:ext cx="1714789" cy="3460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if  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u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&lt;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v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 </a:t>
                </a:r>
                <a:r>
                  <a:rPr kumimoji="1" lang="en-US" altLang="zh-CN" dirty="0" err="1">
                    <a:solidFill>
                      <a:prstClr val="black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goto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   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B</a:t>
                </a:r>
                <a:r>
                  <a:rPr kumimoji="1" lang="en-US" altLang="zh-CN" i="1" baseline="-25000" dirty="0">
                    <a:solidFill>
                      <a:prstClr val="black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9" name="Text Box 5">
                <a:extLst>
                  <a:ext uri="{FF2B5EF4-FFF2-40B4-BE49-F238E27FC236}">
                    <a16:creationId xmlns:a16="http://schemas.microsoft.com/office/drawing/2014/main" id="{699C1F6D-225E-4D98-B66E-B14362D9A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0950" y="3022588"/>
                <a:ext cx="1314671" cy="26829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34290" rIns="68580" bIns="34290" anchor="ctr">
                <a:spAutoFit/>
              </a:bodyPr>
              <a:lstStyle/>
              <a:p>
                <a:pPr algn="ctr">
                  <a:lnSpc>
                    <a:spcPts val="1500"/>
                  </a:lnSpc>
                  <a:spcBef>
                    <a:spcPct val="50000"/>
                  </a:spcBef>
                  <a:defRPr/>
                </a:pP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itchFamily="18" charset="0"/>
                  </a:rPr>
                  <a:t>u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</a:rPr>
                  <a:t> = 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itchFamily="18" charset="0"/>
                  </a:rPr>
                  <a:t>u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</a:rPr>
                  <a:t> + 1</a:t>
                </a:r>
              </a:p>
            </p:txBody>
          </p:sp>
          <p:sp>
            <p:nvSpPr>
              <p:cNvPr id="30" name="Text Box 6">
                <a:extLst>
                  <a:ext uri="{FF2B5EF4-FFF2-40B4-BE49-F238E27FC236}">
                    <a16:creationId xmlns:a16="http://schemas.microsoft.com/office/drawing/2014/main" id="{F133A4FE-D8FC-4CA0-B7DD-B71223B944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9635" y="3357553"/>
                <a:ext cx="1817994" cy="6238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itchFamily="18" charset="0"/>
                  </a:rPr>
                  <a:t>v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</a:rPr>
                  <a:t> - 1</a:t>
                </a:r>
              </a:p>
              <a:p>
                <a:pPr algn="ctr">
                  <a:defRPr/>
                </a:pP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</a:rPr>
                  <a:t>if 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v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 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</a:rPr>
                  <a:t>&lt;= 20 </a:t>
                </a:r>
                <a:r>
                  <a:rPr kumimoji="1" lang="en-US" altLang="zh-CN" dirty="0" err="1">
                    <a:solidFill>
                      <a:prstClr val="black"/>
                    </a:solidFill>
                    <a:latin typeface="Times New Roman" pitchFamily="18" charset="0"/>
                  </a:rPr>
                  <a:t>goto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itchFamily="18" charset="0"/>
                  </a:rPr>
                  <a:t>B</a:t>
                </a:r>
                <a:r>
                  <a:rPr kumimoji="1" lang="en-US" altLang="zh-CN" i="1" baseline="-25000" dirty="0">
                    <a:solidFill>
                      <a:prstClr val="black"/>
                    </a:solidFill>
                    <a:latin typeface="Times New Roman" pitchFamily="18" charset="0"/>
                  </a:rPr>
                  <a:t>5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31" name="Text Box 7">
                <a:extLst>
                  <a:ext uri="{FF2B5EF4-FFF2-40B4-BE49-F238E27FC236}">
                    <a16:creationId xmlns:a16="http://schemas.microsoft.com/office/drawing/2014/main" id="{13E83C01-5322-417B-927C-6214E12A5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5207" y="4248147"/>
                <a:ext cx="1714789" cy="3460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itchFamily="18" charset="0"/>
                  </a:rPr>
                  <a:t>j 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kumimoji="1" lang="en-US" altLang="zh-CN" i="1" dirty="0" err="1">
                    <a:solidFill>
                      <a:prstClr val="black"/>
                    </a:solidFill>
                    <a:latin typeface="Times New Roman" pitchFamily="18" charset="0"/>
                  </a:rPr>
                  <a:t>i</a:t>
                </a:r>
                <a:endParaRPr kumimoji="1" lang="en-US" altLang="zh-CN" i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4755" name="Line 8">
                <a:extLst>
                  <a:ext uri="{FF2B5EF4-FFF2-40B4-BE49-F238E27FC236}">
                    <a16:creationId xmlns:a16="http://schemas.microsoft.com/office/drawing/2014/main" id="{DBCA95A6-C57C-41E8-A5DA-6873B1B23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4401" y="1771646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44756" name="Line 9">
                <a:extLst>
                  <a:ext uri="{FF2B5EF4-FFF2-40B4-BE49-F238E27FC236}">
                    <a16:creationId xmlns:a16="http://schemas.microsoft.com/office/drawing/2014/main" id="{70D39A71-C3AB-49DA-9627-42387467A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3288" y="2349568"/>
                <a:ext cx="0" cy="25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44757" name="Line 10">
                <a:extLst>
                  <a:ext uri="{FF2B5EF4-FFF2-40B4-BE49-F238E27FC236}">
                    <a16:creationId xmlns:a16="http://schemas.microsoft.com/office/drawing/2014/main" id="{79EF4EE0-B43D-4D3A-8E01-DBFFE2FF7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5438" y="3997686"/>
                <a:ext cx="0" cy="25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44758" name="Rectangle 27">
                <a:extLst>
                  <a:ext uri="{FF2B5EF4-FFF2-40B4-BE49-F238E27FC236}">
                    <a16:creationId xmlns:a16="http://schemas.microsoft.com/office/drawing/2014/main" id="{C8BD6470-D06A-42FE-B451-FE9C1FBAE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809" y="1379514"/>
                <a:ext cx="269920" cy="269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80" tIns="34290" rIns="68580" bIns="34290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500" i="1" baseline="-3000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44759" name="Rectangle 28">
                <a:extLst>
                  <a:ext uri="{FF2B5EF4-FFF2-40B4-BE49-F238E27FC236}">
                    <a16:creationId xmlns:a16="http://schemas.microsoft.com/office/drawing/2014/main" id="{7D3CFC25-A5A5-4F25-9463-2DF9CBD0D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1918" y="2609835"/>
                <a:ext cx="271509" cy="269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80" tIns="34290" rIns="68580" bIns="34290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500" i="1" baseline="-3000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44760" name="Rectangle 29">
                <a:extLst>
                  <a:ext uri="{FF2B5EF4-FFF2-40B4-BE49-F238E27FC236}">
                    <a16:creationId xmlns:a16="http://schemas.microsoft.com/office/drawing/2014/main" id="{A77E662E-F22B-409D-A093-B60CF5098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4369" y="2967025"/>
                <a:ext cx="269920" cy="269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80" tIns="34290" rIns="68580" bIns="34290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500" i="1" baseline="-3000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44761" name="Rectangle 30">
                <a:extLst>
                  <a:ext uri="{FF2B5EF4-FFF2-40B4-BE49-F238E27FC236}">
                    <a16:creationId xmlns:a16="http://schemas.microsoft.com/office/drawing/2014/main" id="{8AEF405F-D432-4A3D-989B-87C338362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4956" y="3395653"/>
                <a:ext cx="269920" cy="269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80" tIns="34290" rIns="68580" bIns="34290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500" i="1" baseline="-3000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44762" name="Rectangle 31">
                <a:extLst>
                  <a:ext uri="{FF2B5EF4-FFF2-40B4-BE49-F238E27FC236}">
                    <a16:creationId xmlns:a16="http://schemas.microsoft.com/office/drawing/2014/main" id="{315BE564-CB7B-4AAE-AC7F-6BC79E8B1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1918" y="4237034"/>
                <a:ext cx="271509" cy="269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80" tIns="34290" rIns="68580" bIns="34290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500" i="1" baseline="-3000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44763" name="Line 32">
                <a:extLst>
                  <a:ext uri="{FF2B5EF4-FFF2-40B4-BE49-F238E27FC236}">
                    <a16:creationId xmlns:a16="http://schemas.microsoft.com/office/drawing/2014/main" id="{CE798A1B-F1A8-45C5-BC7B-AE6A30A27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976" y="3286062"/>
                <a:ext cx="785818" cy="3349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44764" name="Line 33">
                <a:extLst>
                  <a:ext uri="{FF2B5EF4-FFF2-40B4-BE49-F238E27FC236}">
                    <a16:creationId xmlns:a16="http://schemas.microsoft.com/office/drawing/2014/main" id="{4A78E053-7373-4557-9C0D-E0C27BBB7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14480" y="2808274"/>
                <a:ext cx="877835" cy="214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</p:grpSp>
        <p:sp>
          <p:nvSpPr>
            <p:cNvPr id="42" name="Text Box 3">
              <a:extLst>
                <a:ext uri="{FF2B5EF4-FFF2-40B4-BE49-F238E27FC236}">
                  <a16:creationId xmlns:a16="http://schemas.microsoft.com/office/drawing/2014/main" id="{07F231E4-66DC-47F9-A5A1-C02420DE3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9836" y="2285998"/>
              <a:ext cx="809761" cy="3460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>
                <a:defRPr/>
              </a:pP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zh-CN" altLang="en-US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2</a:t>
              </a:r>
            </a:p>
          </p:txBody>
        </p:sp>
        <p:sp>
          <p:nvSpPr>
            <p:cNvPr id="244747" name="Line 9">
              <a:extLst>
                <a:ext uri="{FF2B5EF4-FFF2-40B4-BE49-F238E27FC236}">
                  <a16:creationId xmlns:a16="http://schemas.microsoft.com/office/drawing/2014/main" id="{7B2D91E9-E2B1-4AD0-92B7-064C11A9B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9184" y="3214692"/>
              <a:ext cx="0" cy="39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44748" name="Rectangle 28">
              <a:extLst>
                <a:ext uri="{FF2B5EF4-FFF2-40B4-BE49-F238E27FC236}">
                  <a16:creationId xmlns:a16="http://schemas.microsoft.com/office/drawing/2014/main" id="{A95CB912-8E01-46F8-8E40-2337BAB18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3749" y="2285998"/>
              <a:ext cx="271509" cy="269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500" i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15E796C-9DB5-4885-8D21-E35F9FCDB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38" y="1817688"/>
            <a:ext cx="51276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2DC0AE-C133-466F-92EF-2571A8A75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1846263"/>
            <a:ext cx="4270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2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2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91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39" name="Rectangle 3">
            <a:extLst>
              <a:ext uri="{FF2B5EF4-FFF2-40B4-BE49-F238E27FC236}">
                <a16:creationId xmlns:a16="http://schemas.microsoft.com/office/drawing/2014/main" id="{B48EC6F2-CDC5-49C4-8FA0-14CDEFF3BF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5963" y="774700"/>
            <a:ext cx="5927725" cy="3225800"/>
          </a:xfrm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(2) 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循环中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没有其它语句对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x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赋值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063946" name="Rectangle 10">
            <a:extLst>
              <a:ext uri="{FF2B5EF4-FFF2-40B4-BE49-F238E27FC236}">
                <a16:creationId xmlns:a16="http://schemas.microsoft.com/office/drawing/2014/main" id="{08F2206F-D36E-4437-90F2-566B58F51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1206500"/>
            <a:ext cx="33655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外提前</a:t>
            </a:r>
          </a:p>
          <a:p>
            <a:pPr lvl="1" eaLnBrk="1" hangingPunct="1">
              <a:lnSpc>
                <a:spcPts val="3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的值是否等于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取决于循环</a:t>
            </a:r>
            <a:r>
              <a:rPr lang="zh-CN" altLang="en-US" sz="2200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最后一次迭代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时，是否执行了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200" i="1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外提后</a:t>
            </a:r>
          </a:p>
          <a:p>
            <a:pPr lvl="1" eaLnBrk="1" hangingPunct="1">
              <a:lnSpc>
                <a:spcPts val="3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只要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执行过一次，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的值就等于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2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6788" name="Rectangle 2">
            <a:extLst>
              <a:ext uri="{FF2B5EF4-FFF2-40B4-BE49-F238E27FC236}">
                <a16:creationId xmlns:a16="http://schemas.microsoft.com/office/drawing/2014/main" id="{EE787A18-3AB7-4562-9E7E-D0AD0E7A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循环不变计算语句 </a:t>
            </a:r>
            <a:r>
              <a:rPr lang="en-US" altLang="zh-CN" sz="3000" i="1">
                <a:solidFill>
                  <a:schemeClr val="tx1"/>
                </a:solidFill>
              </a:rPr>
              <a:t>s </a:t>
            </a:r>
            <a:r>
              <a:rPr lang="en-US" altLang="zh-CN" sz="3000">
                <a:solidFill>
                  <a:schemeClr val="tx1"/>
                </a:solidFill>
              </a:rPr>
              <a:t>: </a:t>
            </a:r>
            <a:r>
              <a:rPr lang="en-US" altLang="zh-CN" sz="3000" i="1">
                <a:solidFill>
                  <a:schemeClr val="tx1"/>
                </a:solidFill>
              </a:rPr>
              <a:t>x </a:t>
            </a:r>
            <a:r>
              <a:rPr lang="en-US" altLang="zh-CN" sz="3000">
                <a:solidFill>
                  <a:schemeClr val="tx1"/>
                </a:solidFill>
              </a:rPr>
              <a:t>= </a:t>
            </a:r>
            <a:r>
              <a:rPr lang="en-US" altLang="zh-CN" sz="3000" i="1">
                <a:solidFill>
                  <a:schemeClr val="tx1"/>
                </a:solidFill>
              </a:rPr>
              <a:t>y </a:t>
            </a:r>
            <a:r>
              <a:rPr lang="en-US" altLang="zh-CN" sz="3000">
                <a:solidFill>
                  <a:schemeClr val="tx1"/>
                </a:solidFill>
              </a:rPr>
              <a:t>+ </a:t>
            </a:r>
            <a:r>
              <a:rPr lang="en-US" altLang="zh-CN" sz="3000" i="1">
                <a:solidFill>
                  <a:schemeClr val="tx1"/>
                </a:solidFill>
              </a:rPr>
              <a:t>z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移动的条件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8">
            <a:extLst>
              <a:ext uri="{FF2B5EF4-FFF2-40B4-BE49-F238E27FC236}">
                <a16:creationId xmlns:a16="http://schemas.microsoft.com/office/drawing/2014/main" id="{5BE963B7-C5B2-41C5-BD01-436C4C0B63B0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428750"/>
            <a:ext cx="4214813" cy="3451225"/>
            <a:chOff x="500034" y="1142990"/>
            <a:chExt cx="4214842" cy="3451234"/>
          </a:xfrm>
        </p:grpSpPr>
        <p:sp>
          <p:nvSpPr>
            <p:cNvPr id="246791" name="Freeform 47">
              <a:extLst>
                <a:ext uri="{FF2B5EF4-FFF2-40B4-BE49-F238E27FC236}">
                  <a16:creationId xmlns:a16="http://schemas.microsoft.com/office/drawing/2014/main" id="{69C6721A-37F5-4F01-B6BD-6AE332D6B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34" y="1236638"/>
              <a:ext cx="2325344" cy="3214778"/>
            </a:xfrm>
            <a:custGeom>
              <a:avLst/>
              <a:gdLst>
                <a:gd name="T0" fmla="*/ 2147483646 w 1345"/>
                <a:gd name="T1" fmla="*/ 2147483646 h 1792"/>
                <a:gd name="T2" fmla="*/ 2147483646 w 1345"/>
                <a:gd name="T3" fmla="*/ 2147483646 h 1792"/>
                <a:gd name="T4" fmla="*/ 2147483646 w 1345"/>
                <a:gd name="T5" fmla="*/ 2147483646 h 1792"/>
                <a:gd name="T6" fmla="*/ 2147483646 w 1345"/>
                <a:gd name="T7" fmla="*/ 2147483646 h 1792"/>
                <a:gd name="T8" fmla="*/ 2147483646 w 1345"/>
                <a:gd name="T9" fmla="*/ 2147483646 h 1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792"/>
                <a:gd name="T17" fmla="*/ 1345 w 1345"/>
                <a:gd name="T18" fmla="*/ 1792 h 1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792">
                  <a:moveTo>
                    <a:pt x="1345" y="1512"/>
                  </a:moveTo>
                  <a:cubicBezTo>
                    <a:pt x="1114" y="1652"/>
                    <a:pt x="884" y="1792"/>
                    <a:pt x="665" y="1694"/>
                  </a:cubicBezTo>
                  <a:cubicBezTo>
                    <a:pt x="446" y="1596"/>
                    <a:pt x="60" y="1187"/>
                    <a:pt x="30" y="922"/>
                  </a:cubicBezTo>
                  <a:cubicBezTo>
                    <a:pt x="0" y="657"/>
                    <a:pt x="287" y="212"/>
                    <a:pt x="483" y="106"/>
                  </a:cubicBezTo>
                  <a:cubicBezTo>
                    <a:pt x="679" y="0"/>
                    <a:pt x="944" y="143"/>
                    <a:pt x="1209" y="28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4909973B-46FE-44FF-9E39-EA7DE63CE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7990" y="1142990"/>
              <a:ext cx="809631" cy="3460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>
                <a:defRPr/>
              </a:pP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zh-CN" altLang="en-US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1</a:t>
              </a:r>
            </a:p>
          </p:txBody>
        </p:sp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E81A752F-4C4B-4066-9920-CD654C09D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1898" y="1747830"/>
              <a:ext cx="1714512" cy="6223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>
                <a:defRPr/>
              </a:pP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=3</a:t>
              </a:r>
              <a:endParaRPr kumimoji="1" lang="en-US" altLang="zh-CN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endParaRPr>
            </a:p>
            <a:p>
              <a:pPr algn="ctr"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if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u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&lt;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v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kumimoji="1" lang="en-US" altLang="zh-CN" dirty="0" err="1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goto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B</a:t>
              </a:r>
              <a:r>
                <a:rPr kumimoji="1" lang="en-US" altLang="zh-CN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EF3D0790-A150-4EFE-BB9E-EDF6B32CE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538" y="2616194"/>
              <a:ext cx="1314459" cy="5984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 anchor="ctr">
              <a:spAutoFit/>
            </a:bodyPr>
            <a:lstStyle/>
            <a:p>
              <a:pPr algn="ctr">
                <a:lnSpc>
                  <a:spcPts val="1500"/>
                </a:lnSpc>
                <a:spcBef>
                  <a:spcPct val="50000"/>
                </a:spcBef>
                <a:defRPr/>
              </a:pP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ctr">
                <a:lnSpc>
                  <a:spcPts val="1500"/>
                </a:lnSpc>
                <a:spcBef>
                  <a:spcPct val="50000"/>
                </a:spcBef>
                <a:defRPr/>
              </a:pP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u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u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+ 1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36FEDBF1-7567-41FD-8FEF-21F074CC5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986" y="3357559"/>
              <a:ext cx="1817700" cy="6238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>
                <a:defRPr/>
              </a:pP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- 1</a:t>
              </a:r>
            </a:p>
            <a:p>
              <a:pPr algn="ctr"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if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v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&lt;= 20 </a:t>
              </a:r>
              <a:r>
                <a:rPr kumimoji="1" lang="en-US" altLang="zh-CN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B6667746-5279-4C09-9C1E-FD2FBE252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5548" y="4248148"/>
              <a:ext cx="1714512" cy="3460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kumimoji="1"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6797" name="Line 8">
              <a:extLst>
                <a:ext uri="{FF2B5EF4-FFF2-40B4-BE49-F238E27FC236}">
                  <a16:creationId xmlns:a16="http://schemas.microsoft.com/office/drawing/2014/main" id="{5EA88FF9-0504-4A2E-B5F1-D2BE4B879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4401" y="1508104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46798" name="Line 9">
              <a:extLst>
                <a:ext uri="{FF2B5EF4-FFF2-40B4-BE49-F238E27FC236}">
                  <a16:creationId xmlns:a16="http://schemas.microsoft.com/office/drawing/2014/main" id="{DD77A41C-07F3-4AF7-B210-C7DB772FA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3288" y="2349568"/>
              <a:ext cx="0" cy="100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46799" name="Line 10">
              <a:extLst>
                <a:ext uri="{FF2B5EF4-FFF2-40B4-BE49-F238E27FC236}">
                  <a16:creationId xmlns:a16="http://schemas.microsoft.com/office/drawing/2014/main" id="{E8D397E6-3765-419C-821B-1264D626F4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5438" y="3997686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46800" name="Rectangle 27">
              <a:extLst>
                <a:ext uri="{FF2B5EF4-FFF2-40B4-BE49-F238E27FC236}">
                  <a16:creationId xmlns:a16="http://schemas.microsoft.com/office/drawing/2014/main" id="{61C3ADD5-F07C-4014-99B5-C5B5310CA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933" y="1214428"/>
              <a:ext cx="269877" cy="2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500" i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6801" name="Rectangle 28">
              <a:extLst>
                <a:ext uri="{FF2B5EF4-FFF2-40B4-BE49-F238E27FC236}">
                  <a16:creationId xmlns:a16="http://schemas.microsoft.com/office/drawing/2014/main" id="{B12B92F7-73B9-416A-9198-D72806BF8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974" y="1808155"/>
              <a:ext cx="271464" cy="2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500" i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6802" name="Rectangle 29">
              <a:extLst>
                <a:ext uri="{FF2B5EF4-FFF2-40B4-BE49-F238E27FC236}">
                  <a16:creationId xmlns:a16="http://schemas.microsoft.com/office/drawing/2014/main" id="{FB959EC2-C252-40F5-B9D2-1E2875D6A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735" y="2587619"/>
              <a:ext cx="269877" cy="2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500" i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6803" name="Rectangle 30">
              <a:extLst>
                <a:ext uri="{FF2B5EF4-FFF2-40B4-BE49-F238E27FC236}">
                  <a16:creationId xmlns:a16="http://schemas.microsoft.com/office/drawing/2014/main" id="{AF98C3D6-4647-462B-AD57-9977FD90F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999" y="3357559"/>
              <a:ext cx="269877" cy="2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500" i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46804" name="Rectangle 31">
              <a:extLst>
                <a:ext uri="{FF2B5EF4-FFF2-40B4-BE49-F238E27FC236}">
                  <a16:creationId xmlns:a16="http://schemas.microsoft.com/office/drawing/2014/main" id="{8574F079-D89C-4724-AEFA-221311387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974" y="4237036"/>
              <a:ext cx="271464" cy="2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500" i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46805" name="Line 32">
              <a:extLst>
                <a:ext uri="{FF2B5EF4-FFF2-40B4-BE49-F238E27FC236}">
                  <a16:creationId xmlns:a16="http://schemas.microsoft.com/office/drawing/2014/main" id="{928D81F9-C653-4BD3-811D-C071179D7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4480" y="3214692"/>
              <a:ext cx="785818" cy="428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46806" name="Line 33">
              <a:extLst>
                <a:ext uri="{FF2B5EF4-FFF2-40B4-BE49-F238E27FC236}">
                  <a16:creationId xmlns:a16="http://schemas.microsoft.com/office/drawing/2014/main" id="{4A39328C-0F9A-4080-86C7-6BA7249A2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4479" y="2357436"/>
              <a:ext cx="877835" cy="214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1063944" name="Rectangle 8">
            <a:extLst>
              <a:ext uri="{FF2B5EF4-FFF2-40B4-BE49-F238E27FC236}">
                <a16:creationId xmlns:a16="http://schemas.microsoft.com/office/drawing/2014/main" id="{92D082FB-D027-4602-A48A-9175B829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2071688"/>
            <a:ext cx="576262" cy="285750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cs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3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3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63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63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63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63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3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3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63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63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3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3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63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3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4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>
            <a:extLst>
              <a:ext uri="{FF2B5EF4-FFF2-40B4-BE49-F238E27FC236}">
                <a16:creationId xmlns:a16="http://schemas.microsoft.com/office/drawing/2014/main" id="{FD589C52-E701-4F04-9D36-741D4C01C4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5963" y="785813"/>
            <a:ext cx="4927600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(3) 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循环中对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的引用仅由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到达</a:t>
            </a:r>
            <a:endParaRPr lang="en-US" altLang="zh-CN" sz="25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67019" name="Rectangle 11">
            <a:extLst>
              <a:ext uri="{FF2B5EF4-FFF2-40B4-BE49-F238E27FC236}">
                <a16:creationId xmlns:a16="http://schemas.microsoft.com/office/drawing/2014/main" id="{8E930E38-F7FB-4969-A3B4-C4CF86C0A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43063"/>
            <a:ext cx="3505200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外提前</a:t>
            </a:r>
          </a:p>
          <a:p>
            <a:pPr lvl="1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的值有可能等于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，也可能等于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外提后</a:t>
            </a:r>
          </a:p>
          <a:p>
            <a:pPr lvl="1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的值只能等于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2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8836" name="Rectangle 2">
            <a:extLst>
              <a:ext uri="{FF2B5EF4-FFF2-40B4-BE49-F238E27FC236}">
                <a16:creationId xmlns:a16="http://schemas.microsoft.com/office/drawing/2014/main" id="{6A98C58D-1DAF-47D1-9819-7FDBB40C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循环不变计算语句 </a:t>
            </a:r>
            <a:r>
              <a:rPr lang="en-US" altLang="zh-CN" sz="3000" i="1">
                <a:solidFill>
                  <a:schemeClr val="tx1"/>
                </a:solidFill>
              </a:rPr>
              <a:t>s </a:t>
            </a:r>
            <a:r>
              <a:rPr lang="en-US" altLang="zh-CN" sz="3000">
                <a:solidFill>
                  <a:schemeClr val="tx1"/>
                </a:solidFill>
              </a:rPr>
              <a:t>: </a:t>
            </a:r>
            <a:r>
              <a:rPr lang="en-US" altLang="zh-CN" sz="3000" i="1">
                <a:solidFill>
                  <a:schemeClr val="tx1"/>
                </a:solidFill>
              </a:rPr>
              <a:t>x </a:t>
            </a:r>
            <a:r>
              <a:rPr lang="en-US" altLang="zh-CN" sz="3000">
                <a:solidFill>
                  <a:schemeClr val="tx1"/>
                </a:solidFill>
              </a:rPr>
              <a:t>= </a:t>
            </a:r>
            <a:r>
              <a:rPr lang="en-US" altLang="zh-CN" sz="3000" i="1">
                <a:solidFill>
                  <a:schemeClr val="tx1"/>
                </a:solidFill>
              </a:rPr>
              <a:t>y </a:t>
            </a:r>
            <a:r>
              <a:rPr lang="en-US" altLang="zh-CN" sz="3000">
                <a:solidFill>
                  <a:schemeClr val="tx1"/>
                </a:solidFill>
              </a:rPr>
              <a:t>+ </a:t>
            </a:r>
            <a:r>
              <a:rPr lang="en-US" altLang="zh-CN" sz="3000" i="1">
                <a:solidFill>
                  <a:schemeClr val="tx1"/>
                </a:solidFill>
              </a:rPr>
              <a:t>z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移动的条件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600ABD-D888-402B-9BEE-631A8CBEECAC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428750"/>
            <a:ext cx="4214813" cy="3451225"/>
            <a:chOff x="857250" y="1428750"/>
            <a:chExt cx="4214813" cy="3451225"/>
          </a:xfrm>
        </p:grpSpPr>
        <p:grpSp>
          <p:nvGrpSpPr>
            <p:cNvPr id="248838" name="组合 26">
              <a:extLst>
                <a:ext uri="{FF2B5EF4-FFF2-40B4-BE49-F238E27FC236}">
                  <a16:creationId xmlns:a16="http://schemas.microsoft.com/office/drawing/2014/main" id="{140A1FCF-FB99-4850-8157-A3C42D1E36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7250" y="1428750"/>
              <a:ext cx="4214813" cy="3451225"/>
              <a:chOff x="500034" y="1142990"/>
              <a:chExt cx="4214842" cy="3451234"/>
            </a:xfrm>
          </p:grpSpPr>
          <p:sp>
            <p:nvSpPr>
              <p:cNvPr id="248840" name="Freeform 47">
                <a:extLst>
                  <a:ext uri="{FF2B5EF4-FFF2-40B4-BE49-F238E27FC236}">
                    <a16:creationId xmlns:a16="http://schemas.microsoft.com/office/drawing/2014/main" id="{93760971-60E8-48CA-80FF-5621331B4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34" y="1236638"/>
                <a:ext cx="2325344" cy="3214778"/>
              </a:xfrm>
              <a:custGeom>
                <a:avLst/>
                <a:gdLst>
                  <a:gd name="T0" fmla="*/ 2147483646 w 1345"/>
                  <a:gd name="T1" fmla="*/ 2147483646 h 1792"/>
                  <a:gd name="T2" fmla="*/ 2147483646 w 1345"/>
                  <a:gd name="T3" fmla="*/ 2147483646 h 1792"/>
                  <a:gd name="T4" fmla="*/ 2147483646 w 1345"/>
                  <a:gd name="T5" fmla="*/ 2147483646 h 1792"/>
                  <a:gd name="T6" fmla="*/ 2147483646 w 1345"/>
                  <a:gd name="T7" fmla="*/ 2147483646 h 1792"/>
                  <a:gd name="T8" fmla="*/ 2147483646 w 1345"/>
                  <a:gd name="T9" fmla="*/ 2147483646 h 1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792"/>
                  <a:gd name="T17" fmla="*/ 1345 w 1345"/>
                  <a:gd name="T18" fmla="*/ 1792 h 1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792">
                    <a:moveTo>
                      <a:pt x="1345" y="1512"/>
                    </a:moveTo>
                    <a:cubicBezTo>
                      <a:pt x="1114" y="1652"/>
                      <a:pt x="884" y="1792"/>
                      <a:pt x="665" y="1694"/>
                    </a:cubicBezTo>
                    <a:cubicBezTo>
                      <a:pt x="446" y="1596"/>
                      <a:pt x="60" y="1187"/>
                      <a:pt x="30" y="922"/>
                    </a:cubicBezTo>
                    <a:cubicBezTo>
                      <a:pt x="0" y="657"/>
                      <a:pt x="287" y="212"/>
                      <a:pt x="483" y="106"/>
                    </a:cubicBezTo>
                    <a:cubicBezTo>
                      <a:pt x="679" y="0"/>
                      <a:pt x="944" y="143"/>
                      <a:pt x="1209" y="28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1" name="Text Box 3">
                <a:extLst>
                  <a:ext uri="{FF2B5EF4-FFF2-40B4-BE49-F238E27FC236}">
                    <a16:creationId xmlns:a16="http://schemas.microsoft.com/office/drawing/2014/main" id="{B8BD03B3-4C23-41A1-9EE4-8ACA3D5EF5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7990" y="1142990"/>
                <a:ext cx="809631" cy="34607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i="1" dirty="0" err="1">
                    <a:solidFill>
                      <a:prstClr val="black"/>
                    </a:solidFill>
                    <a:latin typeface="Times New Roman" pitchFamily="18" charset="0"/>
                  </a:rPr>
                  <a:t>i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</a:rPr>
                  <a:t>= 1</a:t>
                </a:r>
              </a:p>
            </p:txBody>
          </p:sp>
          <p:sp>
            <p:nvSpPr>
              <p:cNvPr id="12" name="Text Box 4">
                <a:extLst>
                  <a:ext uri="{FF2B5EF4-FFF2-40B4-BE49-F238E27FC236}">
                    <a16:creationId xmlns:a16="http://schemas.microsoft.com/office/drawing/2014/main" id="{5C451153-FC0C-4A6D-8505-E4671740D8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1898" y="1747830"/>
                <a:ext cx="1714512" cy="34607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if  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u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&lt;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v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 </a:t>
                </a:r>
                <a:r>
                  <a:rPr kumimoji="1" lang="en-US" altLang="zh-CN" dirty="0" err="1">
                    <a:solidFill>
                      <a:prstClr val="black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goto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   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B</a:t>
                </a:r>
                <a:r>
                  <a:rPr kumimoji="1" lang="en-US" altLang="zh-CN" i="1" baseline="-25000" dirty="0">
                    <a:solidFill>
                      <a:prstClr val="black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3" name="Text Box 5">
                <a:extLst>
                  <a:ext uri="{FF2B5EF4-FFF2-40B4-BE49-F238E27FC236}">
                    <a16:creationId xmlns:a16="http://schemas.microsoft.com/office/drawing/2014/main" id="{902EA371-6BD1-4E03-8EF2-BF8ECB40A1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538" y="2308218"/>
                <a:ext cx="1314459" cy="59849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34290" rIns="68580" bIns="34290" anchor="ctr">
                <a:spAutoFit/>
              </a:bodyPr>
              <a:lstStyle/>
              <a:p>
                <a:pPr algn="ctr">
                  <a:lnSpc>
                    <a:spcPts val="1500"/>
                  </a:lnSpc>
                  <a:spcBef>
                    <a:spcPct val="50000"/>
                  </a:spcBef>
                  <a:defRPr/>
                </a:pP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itchFamily="18" charset="0"/>
                  </a:rPr>
                  <a:t>k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=</a:t>
                </a:r>
                <a:r>
                  <a:rPr lang="en-US" altLang="zh-CN" i="1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kumimoji="1" lang="en-US" altLang="zh-CN" i="1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algn="ctr">
                  <a:lnSpc>
                    <a:spcPts val="1500"/>
                  </a:lnSpc>
                  <a:spcBef>
                    <a:spcPct val="50000"/>
                  </a:spcBef>
                  <a:defRPr/>
                </a:pP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itchFamily="18" charset="0"/>
                  </a:rPr>
                  <a:t>u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</a:rPr>
                  <a:t> = 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itchFamily="18" charset="0"/>
                  </a:rPr>
                  <a:t>u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</a:rPr>
                  <a:t> + 1</a:t>
                </a:r>
              </a:p>
            </p:txBody>
          </p:sp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598C443B-B1D4-4CEC-BE9A-D19C183408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9986" y="3094033"/>
                <a:ext cx="1817700" cy="90011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i="1" dirty="0" err="1">
                    <a:solidFill>
                      <a:prstClr val="black"/>
                    </a:solidFill>
                    <a:latin typeface="Times New Roman" pitchFamily="18" charset="0"/>
                  </a:rPr>
                  <a:t>i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=2</a:t>
                </a:r>
                <a:endParaRPr kumimoji="1" lang="en-US" altLang="zh-CN" i="1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algn="ctr">
                  <a:defRPr/>
                </a:pP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itchFamily="18" charset="0"/>
                  </a:rPr>
                  <a:t>v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</a:rPr>
                  <a:t> - 1</a:t>
                </a:r>
              </a:p>
              <a:p>
                <a:pPr algn="ctr">
                  <a:defRPr/>
                </a:pP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</a:rPr>
                  <a:t>if 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v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 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</a:rPr>
                  <a:t>&lt;= 20 </a:t>
                </a:r>
                <a:r>
                  <a:rPr kumimoji="1" lang="en-US" altLang="zh-CN" dirty="0" err="1">
                    <a:solidFill>
                      <a:prstClr val="black"/>
                    </a:solidFill>
                    <a:latin typeface="Times New Roman" pitchFamily="18" charset="0"/>
                  </a:rPr>
                  <a:t>goto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itchFamily="18" charset="0"/>
                  </a:rPr>
                  <a:t>B</a:t>
                </a:r>
                <a:r>
                  <a:rPr kumimoji="1" lang="en-US" altLang="zh-CN" i="1" baseline="-25000" dirty="0">
                    <a:solidFill>
                      <a:prstClr val="black"/>
                    </a:solidFill>
                    <a:latin typeface="Times New Roman" pitchFamily="18" charset="0"/>
                  </a:rPr>
                  <a:t>5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15" name="Text Box 7">
                <a:extLst>
                  <a:ext uri="{FF2B5EF4-FFF2-40B4-BE49-F238E27FC236}">
                    <a16:creationId xmlns:a16="http://schemas.microsoft.com/office/drawing/2014/main" id="{790C2B0C-F380-4896-B6A7-C248D2BF6A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5548" y="4248148"/>
                <a:ext cx="1714512" cy="34607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itchFamily="18" charset="0"/>
                  </a:rPr>
                  <a:t>j 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kumimoji="1" lang="en-US" altLang="zh-CN" i="1" dirty="0" err="1">
                    <a:solidFill>
                      <a:prstClr val="black"/>
                    </a:solidFill>
                    <a:latin typeface="Times New Roman" pitchFamily="18" charset="0"/>
                  </a:rPr>
                  <a:t>i</a:t>
                </a:r>
                <a:endParaRPr kumimoji="1" lang="en-US" altLang="zh-CN" i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8846" name="Line 8">
                <a:extLst>
                  <a:ext uri="{FF2B5EF4-FFF2-40B4-BE49-F238E27FC236}">
                    <a16:creationId xmlns:a16="http://schemas.microsoft.com/office/drawing/2014/main" id="{12142495-BB42-47CC-AADB-128B1E4EA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4401" y="1508104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48847" name="Line 9">
                <a:extLst>
                  <a:ext uri="{FF2B5EF4-FFF2-40B4-BE49-F238E27FC236}">
                    <a16:creationId xmlns:a16="http://schemas.microsoft.com/office/drawing/2014/main" id="{85ED799B-1D94-4AF3-913D-D137F968D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3288" y="2093894"/>
                <a:ext cx="0" cy="1008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48848" name="Line 10">
                <a:extLst>
                  <a:ext uri="{FF2B5EF4-FFF2-40B4-BE49-F238E27FC236}">
                    <a16:creationId xmlns:a16="http://schemas.microsoft.com/office/drawing/2014/main" id="{D9B0042B-2E11-496A-9C02-F910BDAE7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5438" y="3997686"/>
                <a:ext cx="0" cy="25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48849" name="Rectangle 27">
                <a:extLst>
                  <a:ext uri="{FF2B5EF4-FFF2-40B4-BE49-F238E27FC236}">
                    <a16:creationId xmlns:a16="http://schemas.microsoft.com/office/drawing/2014/main" id="{D52C4E2B-9A8A-4747-9321-04188E146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933" y="1214428"/>
                <a:ext cx="269877" cy="269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80" tIns="34290" rIns="68580" bIns="34290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500" i="1" baseline="-3000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48850" name="Rectangle 28">
                <a:extLst>
                  <a:ext uri="{FF2B5EF4-FFF2-40B4-BE49-F238E27FC236}">
                    <a16:creationId xmlns:a16="http://schemas.microsoft.com/office/drawing/2014/main" id="{970C4B36-B22E-4DE4-A73D-2EDF52E25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1974" y="1808155"/>
                <a:ext cx="271464" cy="269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80" tIns="34290" rIns="68580" bIns="34290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500" i="1" baseline="-3000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48851" name="Rectangle 29">
                <a:extLst>
                  <a:ext uri="{FF2B5EF4-FFF2-40B4-BE49-F238E27FC236}">
                    <a16:creationId xmlns:a16="http://schemas.microsoft.com/office/drawing/2014/main" id="{A81ED2E3-1598-4728-A580-A18C92F82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4735" y="2308218"/>
                <a:ext cx="269877" cy="269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80" tIns="34290" rIns="68580" bIns="34290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500" i="1" baseline="-3000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48852" name="Rectangle 30">
                <a:extLst>
                  <a:ext uri="{FF2B5EF4-FFF2-40B4-BE49-F238E27FC236}">
                    <a16:creationId xmlns:a16="http://schemas.microsoft.com/office/drawing/2014/main" id="{850D614B-B15B-4C21-8CD1-82C822931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4999" y="3094033"/>
                <a:ext cx="269877" cy="269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80" tIns="34290" rIns="68580" bIns="34290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500" i="1" baseline="-3000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48853" name="Rectangle 31">
                <a:extLst>
                  <a:ext uri="{FF2B5EF4-FFF2-40B4-BE49-F238E27FC236}">
                    <a16:creationId xmlns:a16="http://schemas.microsoft.com/office/drawing/2014/main" id="{9CA6B4AB-ACB8-4044-9FC0-D0FF6B21C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1974" y="4237036"/>
                <a:ext cx="271464" cy="269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80" tIns="34290" rIns="68580" bIns="34290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500" i="1" baseline="-3000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48854" name="Line 32">
                <a:extLst>
                  <a:ext uri="{FF2B5EF4-FFF2-40B4-BE49-F238E27FC236}">
                    <a16:creationId xmlns:a16="http://schemas.microsoft.com/office/drawing/2014/main" id="{1F1D2980-D6F8-49CF-81E4-B716869AB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4480" y="2919040"/>
                <a:ext cx="857256" cy="1749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248855" name="Line 33">
                <a:extLst>
                  <a:ext uri="{FF2B5EF4-FFF2-40B4-BE49-F238E27FC236}">
                    <a16:creationId xmlns:a16="http://schemas.microsoft.com/office/drawing/2014/main" id="{8F5A767C-9E76-4A3D-AB33-70E1F7853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14479" y="2093894"/>
                <a:ext cx="877835" cy="214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</p:grpSp>
        <p:sp>
          <p:nvSpPr>
            <p:cNvPr id="248839" name="Rectangle 5">
              <a:extLst>
                <a:ext uri="{FF2B5EF4-FFF2-40B4-BE49-F238E27FC236}">
                  <a16:creationId xmlns:a16="http://schemas.microsoft.com/office/drawing/2014/main" id="{8D3A74ED-3F3B-48B7-A21D-9E2F49D58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438" y="3429000"/>
              <a:ext cx="571500" cy="2349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cs typeface="楷体_GB231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67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7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7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67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67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7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7" name="Rectangle 3">
            <a:extLst>
              <a:ext uri="{FF2B5EF4-FFF2-40B4-BE49-F238E27FC236}">
                <a16:creationId xmlns:a16="http://schemas.microsoft.com/office/drawing/2014/main" id="{BEEEB095-928E-447C-A687-7249B96BFA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1650" y="785813"/>
            <a:ext cx="8142288" cy="3225800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输入：循环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ud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链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支配结点信息</a:t>
            </a:r>
            <a:endParaRPr lang="en-US" altLang="zh-CN" sz="22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输出：修改后的循环</a:t>
            </a: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方法：</a:t>
            </a: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Font typeface="Symbol" panose="05050102010706020507" pitchFamily="18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1. 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寻找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循环不变计算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2. 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对于步骤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(1)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中找到的每个循环不变计算，检查是否满足上面的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三个条件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3. 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按照循环不变计算找出的次序，把所找到的满足上述条件的循环不变计算外提到前置首结点中。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如果循环不变计算有分量在循环中定值，只有将定值点外提后，该循环不变计算才可以外提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0883" name="Rectangle 2">
            <a:extLst>
              <a:ext uri="{FF2B5EF4-FFF2-40B4-BE49-F238E27FC236}">
                <a16:creationId xmlns:a16="http://schemas.microsoft.com/office/drawing/2014/main" id="{7895E0F7-A7C4-4805-95EB-FBC51884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代码移动算法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>
            <a:extLst>
              <a:ext uri="{FF2B5EF4-FFF2-40B4-BE49-F238E27FC236}">
                <a16:creationId xmlns:a16="http://schemas.microsoft.com/office/drawing/2014/main" id="{61C499AE-099C-4C9C-9979-4CF02B7C26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3" y="714375"/>
            <a:ext cx="5927725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</a:rPr>
              <a:t>机器无关优化</a:t>
            </a:r>
            <a:endParaRPr lang="en-US" altLang="zh-CN" sz="2800" b="1">
              <a:solidFill>
                <a:schemeClr val="tx1"/>
              </a:solidFill>
              <a:ea typeface="宋体" panose="02010600030101010101" pitchFamily="2" charset="-122"/>
              <a:cs typeface="楷体_GB2312" charset="0"/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</a:rPr>
              <a:t>针对中间代码</a:t>
            </a:r>
            <a:endParaRPr lang="en-US" altLang="zh-CN" sz="2500" b="1">
              <a:solidFill>
                <a:schemeClr val="tx1"/>
              </a:solidFill>
              <a:latin typeface="楷体" panose="02010609060101010101" pitchFamily="49" charset="-122"/>
            </a:endParaRPr>
          </a:p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</a:rPr>
              <a:t>机器相关优化</a:t>
            </a:r>
            <a:endParaRPr lang="en-US" altLang="zh-CN" sz="2800" b="1">
              <a:solidFill>
                <a:schemeClr val="tx1"/>
              </a:solidFill>
              <a:latin typeface="楷体" panose="02010609060101010101" pitchFamily="49" charset="-122"/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</a:rPr>
              <a:t>针对目标代码</a:t>
            </a:r>
          </a:p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</a:rPr>
              <a:t>局部代码优化</a:t>
            </a:r>
            <a:endParaRPr lang="en-US" altLang="zh-CN" sz="28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单个基本块范围内的优化</a:t>
            </a:r>
            <a:endParaRPr lang="en-US" altLang="zh-CN" sz="2500" b="1">
              <a:solidFill>
                <a:schemeClr val="tx1"/>
              </a:solidFill>
            </a:endParaRPr>
          </a:p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</a:rPr>
              <a:t>全局代码优化</a:t>
            </a:r>
            <a:endParaRPr lang="en-US" altLang="zh-CN" sz="28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面向多个基本块的优化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FE307FA-536E-4457-8A0D-E86B1691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8.2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优化的分类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7" name="Text Box 3">
            <a:extLst>
              <a:ext uri="{FF2B5EF4-FFF2-40B4-BE49-F238E27FC236}">
                <a16:creationId xmlns:a16="http://schemas.microsoft.com/office/drawing/2014/main" id="{C86D11E0-93BF-4F47-8F68-A145B9AC0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1192213"/>
            <a:ext cx="809625" cy="623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r>
              <a:rPr kumimoji="1" lang="en-US" altLang="zh-CN" i="1" dirty="0" err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</a:rPr>
              <a:t> = 1</a:t>
            </a:r>
          </a:p>
          <a:p>
            <a:pPr algn="ctr"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</a:rPr>
              <a:t>k 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</a:rPr>
              <a:t>= 0</a:t>
            </a:r>
          </a:p>
        </p:txBody>
      </p:sp>
      <p:sp>
        <p:nvSpPr>
          <p:cNvPr id="292868" name="Text Box 4">
            <a:extLst>
              <a:ext uri="{FF2B5EF4-FFF2-40B4-BE49-F238E27FC236}">
                <a16:creationId xmlns:a16="http://schemas.microsoft.com/office/drawing/2014/main" id="{33A66198-22EF-453B-BBE3-51DDDD9A2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5" y="2028825"/>
            <a:ext cx="1714500" cy="900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r>
              <a:rPr kumimoji="1" lang="en-US" altLang="zh-CN" i="1" dirty="0">
                <a:solidFill>
                  <a:srgbClr val="FF33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= </a:t>
            </a:r>
            <a:r>
              <a:rPr kumimoji="1" lang="en-US" altLang="zh-CN" i="1" dirty="0" err="1">
                <a:solidFill>
                  <a:srgbClr val="FF33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+ 1</a:t>
            </a:r>
          </a:p>
          <a:p>
            <a:pPr algn="ctr">
              <a:defRPr/>
            </a:pPr>
            <a:r>
              <a:rPr kumimoji="1" lang="en-US" altLang="zh-CN" i="1" dirty="0">
                <a:solidFill>
                  <a:srgbClr val="FF33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=2 * 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 </a:t>
            </a:r>
          </a:p>
          <a:p>
            <a:pPr algn="ctr">
              <a:defRPr/>
            </a:pP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if  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u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&lt;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v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goto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 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i="1" baseline="-25000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3</a:t>
            </a:r>
          </a:p>
        </p:txBody>
      </p:sp>
      <p:sp>
        <p:nvSpPr>
          <p:cNvPr id="292869" name="Text Box 5">
            <a:extLst>
              <a:ext uri="{FF2B5EF4-FFF2-40B4-BE49-F238E27FC236}">
                <a16:creationId xmlns:a16="http://schemas.microsoft.com/office/drawing/2014/main" id="{369E764E-980D-4717-A319-0E6714991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060700"/>
            <a:ext cx="1314450" cy="34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</a:rPr>
              <a:t>u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</a:rPr>
              <a:t>u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</a:rPr>
              <a:t> + 1</a:t>
            </a:r>
          </a:p>
        </p:txBody>
      </p:sp>
      <p:sp>
        <p:nvSpPr>
          <p:cNvPr id="292870" name="Text Box 6">
            <a:extLst>
              <a:ext uri="{FF2B5EF4-FFF2-40B4-BE49-F238E27FC236}">
                <a16:creationId xmlns:a16="http://schemas.microsoft.com/office/drawing/2014/main" id="{56A84C7C-7748-4FF1-ADE2-01387FD2D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3" y="3416300"/>
            <a:ext cx="1817687" cy="6238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</a:rPr>
              <a:t>v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</a:rPr>
              <a:t>v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</a:rPr>
              <a:t> - 1</a:t>
            </a:r>
          </a:p>
          <a:p>
            <a:pPr algn="ctr">
              <a:defRPr/>
            </a:pP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</a:rPr>
              <a:t>if 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v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</a:rPr>
              <a:t>&lt;= 20 </a:t>
            </a:r>
            <a:r>
              <a:rPr kumimoji="1" lang="en-US" altLang="zh-CN" dirty="0" err="1">
                <a:solidFill>
                  <a:prstClr val="black"/>
                </a:solidFill>
                <a:latin typeface="Times New Roman" pitchFamily="18" charset="0"/>
              </a:rPr>
              <a:t>goto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kumimoji="1"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5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92871" name="Text Box 7">
            <a:extLst>
              <a:ext uri="{FF2B5EF4-FFF2-40B4-BE49-F238E27FC236}">
                <a16:creationId xmlns:a16="http://schemas.microsoft.com/office/drawing/2014/main" id="{D73116F6-D06B-4F3D-AC9B-8155D79F1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88" y="4297363"/>
            <a:ext cx="1714500" cy="34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</a:rPr>
              <a:t>j 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kumimoji="1" lang="en-US" altLang="zh-CN" i="1" dirty="0" err="1">
                <a:solidFill>
                  <a:prstClr val="black"/>
                </a:solidFill>
                <a:latin typeface="Times New Roman" pitchFamily="18" charset="0"/>
              </a:rPr>
              <a:t>i</a:t>
            </a:r>
            <a:endParaRPr kumimoji="1" lang="en-US" altLang="zh-CN" i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52935" name="Line 8">
            <a:extLst>
              <a:ext uri="{FF2B5EF4-FFF2-40B4-BE49-F238E27FC236}">
                <a16:creationId xmlns:a16="http://schemas.microsoft.com/office/drawing/2014/main" id="{0067FE8A-C1E8-456F-B383-0A3AD8D0A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213" y="18129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2936" name="Line 9">
            <a:extLst>
              <a:ext uri="{FF2B5EF4-FFF2-40B4-BE49-F238E27FC236}">
                <a16:creationId xmlns:a16="http://schemas.microsoft.com/office/drawing/2014/main" id="{B38C07BB-E090-44A8-BB09-8C876B479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2930525"/>
            <a:ext cx="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2937" name="Line 10">
            <a:extLst>
              <a:ext uri="{FF2B5EF4-FFF2-40B4-BE49-F238E27FC236}">
                <a16:creationId xmlns:a16="http://schemas.microsoft.com/office/drawing/2014/main" id="{1E2D76E4-DB54-4FC2-AEB6-A71018072A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8800" y="4046538"/>
            <a:ext cx="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08623" name="Text Box 15">
            <a:extLst>
              <a:ext uri="{FF2B5EF4-FFF2-40B4-BE49-F238E27FC236}">
                <a16:creationId xmlns:a16="http://schemas.microsoft.com/office/drawing/2014/main" id="{890D0365-452B-487B-9998-4323BF846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738" y="2411413"/>
            <a:ext cx="1668462" cy="34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if  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u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&lt;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v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goto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i="1" baseline="-25000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3</a:t>
            </a:r>
          </a:p>
        </p:txBody>
      </p:sp>
      <p:sp>
        <p:nvSpPr>
          <p:cNvPr id="708627" name="Line 19">
            <a:extLst>
              <a:ext uri="{FF2B5EF4-FFF2-40B4-BE49-F238E27FC236}">
                <a16:creationId xmlns:a16="http://schemas.microsoft.com/office/drawing/2014/main" id="{F5301D19-3CB2-468E-9C6D-42927E874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000" y="2195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08628" name="Line 20">
            <a:extLst>
              <a:ext uri="{FF2B5EF4-FFF2-40B4-BE49-F238E27FC236}">
                <a16:creationId xmlns:a16="http://schemas.microsoft.com/office/drawing/2014/main" id="{F6CA2797-85DD-44C7-8BC7-ED6A01388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000" y="2736850"/>
            <a:ext cx="0" cy="620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08629" name="Line 21">
            <a:extLst>
              <a:ext uri="{FF2B5EF4-FFF2-40B4-BE49-F238E27FC236}">
                <a16:creationId xmlns:a16="http://schemas.microsoft.com/office/drawing/2014/main" id="{0F078593-F264-476A-98A3-06EACCD55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000" y="3870325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08633" name="Text Box 25">
            <a:extLst>
              <a:ext uri="{FF2B5EF4-FFF2-40B4-BE49-F238E27FC236}">
                <a16:creationId xmlns:a16="http://schemas.microsoft.com/office/drawing/2014/main" id="{966F588B-8403-4B38-8BAD-B3C1C7427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788" y="1566863"/>
            <a:ext cx="1608137" cy="623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i="1" dirty="0">
                <a:solidFill>
                  <a:srgbClr val="FF33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= </a:t>
            </a:r>
            <a:r>
              <a:rPr kumimoji="1" lang="en-US" altLang="zh-CN" i="1" dirty="0" err="1">
                <a:solidFill>
                  <a:srgbClr val="FF33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+ 1</a:t>
            </a:r>
          </a:p>
          <a:p>
            <a:pPr algn="ctr" eaLnBrk="1" hangingPunct="1">
              <a:defRPr/>
            </a:pPr>
            <a:r>
              <a:rPr kumimoji="1" lang="en-US" altLang="zh-CN" i="1" dirty="0">
                <a:solidFill>
                  <a:srgbClr val="FF33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= 2 * 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 </a:t>
            </a:r>
          </a:p>
        </p:txBody>
      </p:sp>
      <p:sp>
        <p:nvSpPr>
          <p:cNvPr id="708634" name="Line 26">
            <a:extLst>
              <a:ext uri="{FF2B5EF4-FFF2-40B4-BE49-F238E27FC236}">
                <a16:creationId xmlns:a16="http://schemas.microsoft.com/office/drawing/2014/main" id="{0137EBAE-EFDB-480D-8343-D2D107855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000" y="13493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2944" name="Rectangle 27">
            <a:extLst>
              <a:ext uri="{FF2B5EF4-FFF2-40B4-BE49-F238E27FC236}">
                <a16:creationId xmlns:a16="http://schemas.microsoft.com/office/drawing/2014/main" id="{001EBAE9-7DEF-408A-B0E0-E38629FC8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1263650"/>
            <a:ext cx="2698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2D83F4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1500" i="1" baseline="-30000">
                <a:solidFill>
                  <a:srgbClr val="2D83F4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2945" name="Rectangle 28">
            <a:extLst>
              <a:ext uri="{FF2B5EF4-FFF2-40B4-BE49-F238E27FC236}">
                <a16:creationId xmlns:a16="http://schemas.microsoft.com/office/drawing/2014/main" id="{E6B2D5CE-41B2-496E-9EAE-A4BA2237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3" y="2049463"/>
            <a:ext cx="27146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2D83F4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1500" i="1" baseline="-30000">
                <a:solidFill>
                  <a:srgbClr val="2D83F4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2946" name="Rectangle 29">
            <a:extLst>
              <a:ext uri="{FF2B5EF4-FFF2-40B4-BE49-F238E27FC236}">
                <a16:creationId xmlns:a16="http://schemas.microsoft.com/office/drawing/2014/main" id="{ED6BB554-AF83-4B23-B27B-FEB32EE7E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065463"/>
            <a:ext cx="2698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2D83F4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1500" i="1" baseline="-30000">
                <a:solidFill>
                  <a:srgbClr val="2D83F4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52947" name="Rectangle 30">
            <a:extLst>
              <a:ext uri="{FF2B5EF4-FFF2-40B4-BE49-F238E27FC236}">
                <a16:creationId xmlns:a16="http://schemas.microsoft.com/office/drawing/2014/main" id="{DE71DCC0-92F1-48A5-BB52-E47CD3950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3763963"/>
            <a:ext cx="2698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2D83F4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1500" i="1" baseline="-30000">
                <a:solidFill>
                  <a:srgbClr val="2D83F4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52948" name="Rectangle 31">
            <a:extLst>
              <a:ext uri="{FF2B5EF4-FFF2-40B4-BE49-F238E27FC236}">
                <a16:creationId xmlns:a16="http://schemas.microsoft.com/office/drawing/2014/main" id="{17D0EECF-652B-45FF-9581-E08A95E8E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4351338"/>
            <a:ext cx="2714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2D83F4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1500" i="1" baseline="-30000">
                <a:solidFill>
                  <a:srgbClr val="2D83F4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52949" name="Line 32">
            <a:extLst>
              <a:ext uri="{FF2B5EF4-FFF2-40B4-BE49-F238E27FC236}">
                <a16:creationId xmlns:a16="http://schemas.microsoft.com/office/drawing/2014/main" id="{B27AEF99-29A4-425C-A902-50C322B72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8750" y="3406775"/>
            <a:ext cx="714375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2950" name="Line 33">
            <a:extLst>
              <a:ext uri="{FF2B5EF4-FFF2-40B4-BE49-F238E27FC236}">
                <a16:creationId xmlns:a16="http://schemas.microsoft.com/office/drawing/2014/main" id="{341EC77A-32FA-41B1-B9DD-2E8ED05516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7313" y="2925763"/>
            <a:ext cx="877887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08643" name="Text Box 35">
            <a:extLst>
              <a:ext uri="{FF2B5EF4-FFF2-40B4-BE49-F238E27FC236}">
                <a16:creationId xmlns:a16="http://schemas.microsoft.com/office/drawing/2014/main" id="{69B94A5D-2BA0-4585-9E25-2C050D67A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714375"/>
            <a:ext cx="809625" cy="622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r>
              <a:rPr kumimoji="1" lang="en-US" altLang="zh-CN" i="1" dirty="0" err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</a:rPr>
              <a:t> = 1</a:t>
            </a:r>
          </a:p>
          <a:p>
            <a:pPr algn="ctr"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</a:rPr>
              <a:t>k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</a:rPr>
              <a:t> = 0</a:t>
            </a:r>
          </a:p>
        </p:txBody>
      </p:sp>
      <p:sp>
        <p:nvSpPr>
          <p:cNvPr id="708644" name="Rectangle 36">
            <a:extLst>
              <a:ext uri="{FF2B5EF4-FFF2-40B4-BE49-F238E27FC236}">
                <a16:creationId xmlns:a16="http://schemas.microsoft.com/office/drawing/2014/main" id="{E5E2AE4A-01B9-42BE-BCE7-FAFE3864F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917575"/>
            <a:ext cx="2698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2D83F4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1500" i="1" baseline="-30000">
                <a:solidFill>
                  <a:srgbClr val="2D83F4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08645" name="Text Box 37">
            <a:extLst>
              <a:ext uri="{FF2B5EF4-FFF2-40B4-BE49-F238E27FC236}">
                <a16:creationId xmlns:a16="http://schemas.microsoft.com/office/drawing/2014/main" id="{4C319CF8-B890-44CB-A410-266046DD2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2940050"/>
            <a:ext cx="1285875" cy="34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</a:rPr>
              <a:t>u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</a:rPr>
              <a:t>u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</a:rPr>
              <a:t> + 1</a:t>
            </a:r>
          </a:p>
        </p:txBody>
      </p:sp>
      <p:sp>
        <p:nvSpPr>
          <p:cNvPr id="708646" name="Text Box 38">
            <a:extLst>
              <a:ext uri="{FF2B5EF4-FFF2-40B4-BE49-F238E27FC236}">
                <a16:creationId xmlns:a16="http://schemas.microsoft.com/office/drawing/2014/main" id="{E59F4A58-5648-4CA4-A139-109AF4A55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475" y="3384550"/>
            <a:ext cx="1811338" cy="6238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</a:rPr>
              <a:t>v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</a:rPr>
              <a:t>v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</a:rPr>
              <a:t> - 1</a:t>
            </a:r>
          </a:p>
          <a:p>
            <a:pPr algn="ctr">
              <a:defRPr/>
            </a:pP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</a:rPr>
              <a:t>if 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v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</a:rPr>
              <a:t>&lt;= 20 </a:t>
            </a:r>
            <a:r>
              <a:rPr kumimoji="1" lang="en-US" altLang="zh-CN" dirty="0" err="1">
                <a:solidFill>
                  <a:prstClr val="black"/>
                </a:solidFill>
                <a:latin typeface="Times New Roman" pitchFamily="18" charset="0"/>
              </a:rPr>
              <a:t>goto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kumimoji="1"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5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08647" name="Rectangle 39">
            <a:extLst>
              <a:ext uri="{FF2B5EF4-FFF2-40B4-BE49-F238E27FC236}">
                <a16:creationId xmlns:a16="http://schemas.microsoft.com/office/drawing/2014/main" id="{34BE221F-1C48-4115-B5D1-8363A151B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2411413"/>
            <a:ext cx="27146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2D83F4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1500" i="1" baseline="-30000">
                <a:solidFill>
                  <a:srgbClr val="2D83F4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08648" name="Rectangle 40">
            <a:extLst>
              <a:ext uri="{FF2B5EF4-FFF2-40B4-BE49-F238E27FC236}">
                <a16:creationId xmlns:a16="http://schemas.microsoft.com/office/drawing/2014/main" id="{BC9681B7-CB6E-476C-B40C-155FF1DB2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3000375"/>
            <a:ext cx="2714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2D83F4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1500" i="1" baseline="-30000">
                <a:solidFill>
                  <a:srgbClr val="2D83F4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08649" name="Rectangle 41">
            <a:extLst>
              <a:ext uri="{FF2B5EF4-FFF2-40B4-BE49-F238E27FC236}">
                <a16:creationId xmlns:a16="http://schemas.microsoft.com/office/drawing/2014/main" id="{B1C76D74-4206-4BEC-B3A5-4FC5FB57B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730625"/>
            <a:ext cx="27146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2D83F4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1500" i="1" baseline="-30000">
                <a:solidFill>
                  <a:srgbClr val="2D83F4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08650" name="Rectangle 42">
            <a:extLst>
              <a:ext uri="{FF2B5EF4-FFF2-40B4-BE49-F238E27FC236}">
                <a16:creationId xmlns:a16="http://schemas.microsoft.com/office/drawing/2014/main" id="{2BDDC382-11D1-41EA-8BA9-D2F3D6536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373563"/>
            <a:ext cx="2698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2D83F4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1500" i="1" baseline="-30000">
                <a:solidFill>
                  <a:srgbClr val="2D83F4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08651" name="Line 43">
            <a:extLst>
              <a:ext uri="{FF2B5EF4-FFF2-40B4-BE49-F238E27FC236}">
                <a16:creationId xmlns:a16="http://schemas.microsoft.com/office/drawing/2014/main" id="{45C6B54F-1EA5-4358-9B2F-8FC747196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375" y="3286125"/>
            <a:ext cx="642938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08652" name="Line 44">
            <a:extLst>
              <a:ext uri="{FF2B5EF4-FFF2-40B4-BE49-F238E27FC236}">
                <a16:creationId xmlns:a16="http://schemas.microsoft.com/office/drawing/2014/main" id="{6F9F9432-6B70-4978-AD9D-170062F0EB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2375" y="2755900"/>
            <a:ext cx="75723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08653" name="Text Box 45">
            <a:extLst>
              <a:ext uri="{FF2B5EF4-FFF2-40B4-BE49-F238E27FC236}">
                <a16:creationId xmlns:a16="http://schemas.microsoft.com/office/drawing/2014/main" id="{BB0C0009-972D-4339-BE48-BDE98FB69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788" y="4302125"/>
            <a:ext cx="1620837" cy="34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itchFamily="18" charset="0"/>
              </a:rPr>
              <a:t>j</a:t>
            </a:r>
            <a:r>
              <a:rPr kumimoji="1"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kumimoji="1" lang="en-US" altLang="zh-CN" i="1" dirty="0" err="1">
                <a:solidFill>
                  <a:prstClr val="black"/>
                </a:solidFill>
                <a:latin typeface="Times New Roman" pitchFamily="18" charset="0"/>
              </a:rPr>
              <a:t>i</a:t>
            </a:r>
            <a:endParaRPr kumimoji="1" lang="en-US" altLang="zh-CN" i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08655" name="Freeform 47">
            <a:extLst>
              <a:ext uri="{FF2B5EF4-FFF2-40B4-BE49-F238E27FC236}">
                <a16:creationId xmlns:a16="http://schemas.microsoft.com/office/drawing/2014/main" id="{FE300BC4-7DB8-4121-AC03-B2015D877C4F}"/>
              </a:ext>
            </a:extLst>
          </p:cNvPr>
          <p:cNvSpPr>
            <a:spLocks/>
          </p:cNvSpPr>
          <p:nvPr/>
        </p:nvSpPr>
        <p:spPr bwMode="auto">
          <a:xfrm>
            <a:off x="5072063" y="2003425"/>
            <a:ext cx="2214562" cy="2376488"/>
          </a:xfrm>
          <a:custGeom>
            <a:avLst/>
            <a:gdLst>
              <a:gd name="T0" fmla="*/ 2147483646 w 1345"/>
              <a:gd name="T1" fmla="*/ 2147483646 h 1792"/>
              <a:gd name="T2" fmla="*/ 2147483646 w 1345"/>
              <a:gd name="T3" fmla="*/ 2147483646 h 1792"/>
              <a:gd name="T4" fmla="*/ 2147483646 w 1345"/>
              <a:gd name="T5" fmla="*/ 2147483646 h 1792"/>
              <a:gd name="T6" fmla="*/ 2147483646 w 1345"/>
              <a:gd name="T7" fmla="*/ 2147483646 h 1792"/>
              <a:gd name="T8" fmla="*/ 2147483646 w 1345"/>
              <a:gd name="T9" fmla="*/ 2147483646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5"/>
              <a:gd name="T16" fmla="*/ 0 h 1792"/>
              <a:gd name="T17" fmla="*/ 1345 w 1345"/>
              <a:gd name="T18" fmla="*/ 1792 h 1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5" h="1792">
                <a:moveTo>
                  <a:pt x="1345" y="1512"/>
                </a:moveTo>
                <a:cubicBezTo>
                  <a:pt x="1114" y="1652"/>
                  <a:pt x="884" y="1792"/>
                  <a:pt x="665" y="1694"/>
                </a:cubicBezTo>
                <a:cubicBezTo>
                  <a:pt x="446" y="1596"/>
                  <a:pt x="60" y="1187"/>
                  <a:pt x="30" y="922"/>
                </a:cubicBezTo>
                <a:cubicBezTo>
                  <a:pt x="0" y="657"/>
                  <a:pt x="287" y="212"/>
                  <a:pt x="483" y="106"/>
                </a:cubicBezTo>
                <a:cubicBezTo>
                  <a:pt x="679" y="0"/>
                  <a:pt x="944" y="143"/>
                  <a:pt x="1209" y="2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2963" name="Rectangle 2">
            <a:extLst>
              <a:ext uri="{FF2B5EF4-FFF2-40B4-BE49-F238E27FC236}">
                <a16:creationId xmlns:a16="http://schemas.microsoft.com/office/drawing/2014/main" id="{1BBCCD1C-4766-4D59-A32E-6DBB4F6B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252964" name="Freeform 47">
            <a:extLst>
              <a:ext uri="{FF2B5EF4-FFF2-40B4-BE49-F238E27FC236}">
                <a16:creationId xmlns:a16="http://schemas.microsoft.com/office/drawing/2014/main" id="{28C6C241-61F8-4DED-8606-50151D24F249}"/>
              </a:ext>
            </a:extLst>
          </p:cNvPr>
          <p:cNvSpPr>
            <a:spLocks/>
          </p:cNvSpPr>
          <p:nvPr/>
        </p:nvSpPr>
        <p:spPr bwMode="auto">
          <a:xfrm>
            <a:off x="142875" y="1571625"/>
            <a:ext cx="2325688" cy="2928938"/>
          </a:xfrm>
          <a:custGeom>
            <a:avLst/>
            <a:gdLst>
              <a:gd name="T0" fmla="*/ 2147483646 w 1345"/>
              <a:gd name="T1" fmla="*/ 2147483646 h 1792"/>
              <a:gd name="T2" fmla="*/ 2147483646 w 1345"/>
              <a:gd name="T3" fmla="*/ 2147483646 h 1792"/>
              <a:gd name="T4" fmla="*/ 2147483646 w 1345"/>
              <a:gd name="T5" fmla="*/ 2147483646 h 1792"/>
              <a:gd name="T6" fmla="*/ 2147483646 w 1345"/>
              <a:gd name="T7" fmla="*/ 2147483646 h 1792"/>
              <a:gd name="T8" fmla="*/ 2147483646 w 1345"/>
              <a:gd name="T9" fmla="*/ 2147483646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5"/>
              <a:gd name="T16" fmla="*/ 0 h 1792"/>
              <a:gd name="T17" fmla="*/ 1345 w 1345"/>
              <a:gd name="T18" fmla="*/ 1792 h 1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5" h="1792">
                <a:moveTo>
                  <a:pt x="1345" y="1512"/>
                </a:moveTo>
                <a:cubicBezTo>
                  <a:pt x="1114" y="1652"/>
                  <a:pt x="884" y="1792"/>
                  <a:pt x="665" y="1694"/>
                </a:cubicBezTo>
                <a:cubicBezTo>
                  <a:pt x="446" y="1596"/>
                  <a:pt x="60" y="1187"/>
                  <a:pt x="30" y="922"/>
                </a:cubicBezTo>
                <a:cubicBezTo>
                  <a:pt x="0" y="657"/>
                  <a:pt x="287" y="212"/>
                  <a:pt x="483" y="106"/>
                </a:cubicBezTo>
                <a:cubicBezTo>
                  <a:pt x="679" y="0"/>
                  <a:pt x="944" y="143"/>
                  <a:pt x="1209" y="2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7" name="AutoShape 8">
            <a:extLst>
              <a:ext uri="{FF2B5EF4-FFF2-40B4-BE49-F238E27FC236}">
                <a16:creationId xmlns:a16="http://schemas.microsoft.com/office/drawing/2014/main" id="{524A2851-8116-4113-BF3F-B4EA3E859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3017838"/>
            <a:ext cx="646112" cy="339725"/>
          </a:xfrm>
          <a:prstGeom prst="rightArrow">
            <a:avLst>
              <a:gd name="adj1" fmla="val 50000"/>
              <a:gd name="adj2" fmla="val 55326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cs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8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8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8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8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8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8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8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8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8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8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8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8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08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8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8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8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8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8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08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8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08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08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08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08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8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8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08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08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08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8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0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08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08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8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08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0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23" grpId="0" animBg="1"/>
      <p:bldP spid="708633" grpId="0" animBg="1"/>
      <p:bldP spid="708643" grpId="0" animBg="1"/>
      <p:bldP spid="708644" grpId="0"/>
      <p:bldP spid="708645" grpId="0" animBg="1"/>
      <p:bldP spid="708646" grpId="0" animBg="1"/>
      <p:bldP spid="708647" grpId="0"/>
      <p:bldP spid="708648" grpId="0"/>
      <p:bldP spid="708649" grpId="0"/>
      <p:bldP spid="708650" grpId="0"/>
      <p:bldP spid="708653" grpId="0" animBg="1"/>
      <p:bldP spid="3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82871-C693-4812-A9E2-8C54EF513CE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23850" y="930275"/>
            <a:ext cx="8570913" cy="4089400"/>
          </a:xfrm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对于一个变量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，如果存在一个正的或负的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常量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，使得每次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被赋值时，它的值总是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增加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，则称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为归纳变量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如果循环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中的变量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只有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形如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=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+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的定值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是常量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，则称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为循环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基本归纳变量</a:t>
            </a:r>
            <a:endParaRPr lang="en-US" altLang="zh-CN" b="1" dirty="0">
              <a:solidFill>
                <a:srgbClr val="FF0000"/>
              </a:solidFill>
              <a:cs typeface="Times New Roman" pitchFamily="18" charset="0"/>
            </a:endParaRPr>
          </a:p>
          <a:p>
            <a:pPr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如果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j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</a:t>
            </a: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×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+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，其中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是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基本归纳变量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是常量，则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j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也是一个归纳变量，称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j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属于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族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cs typeface="Times New Roman" pitchFamily="18" charset="0"/>
              </a:rPr>
              <a:t>基本归纳变量</a:t>
            </a:r>
            <a:r>
              <a:rPr lang="en-US" altLang="zh-CN" b="1" i="1" dirty="0" err="1">
                <a:solidFill>
                  <a:prstClr val="black"/>
                </a:solidFill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cs typeface="Times New Roman" pitchFamily="18" charset="0"/>
              </a:rPr>
              <a:t>属于它自己的族</a:t>
            </a:r>
            <a:endParaRPr lang="en-US" altLang="zh-CN" b="1" dirty="0">
              <a:solidFill>
                <a:prstClr val="black"/>
              </a:solidFill>
              <a:cs typeface="Times New Roman" pitchFamily="18" charset="0"/>
            </a:endParaRPr>
          </a:p>
          <a:p>
            <a:pPr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54979" name="标题 1">
            <a:extLst>
              <a:ext uri="{FF2B5EF4-FFF2-40B4-BE49-F238E27FC236}">
                <a16:creationId xmlns:a16="http://schemas.microsoft.com/office/drawing/2014/main" id="{B483A16F-6B13-467E-A509-5132D6C6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④ 作用于归纳变量的强度削弱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B1E3A-CF44-4079-B830-E73300CAA7E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23850" y="930275"/>
            <a:ext cx="8570913" cy="4089400"/>
          </a:xfrm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对于一个变量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，如果存在一个正的或负的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常量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，使得每次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被赋值时，它的值总是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增加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，则称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为归纳变量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如果循环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中的变量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只有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形如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=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+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的定值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是常量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，则称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为循环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基本归纳变量</a:t>
            </a:r>
            <a:endParaRPr lang="en-US" altLang="zh-CN" b="1" dirty="0">
              <a:solidFill>
                <a:srgbClr val="FF0000"/>
              </a:solidFill>
              <a:cs typeface="Times New Roman" pitchFamily="18" charset="0"/>
            </a:endParaRPr>
          </a:p>
          <a:p>
            <a:pPr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如果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j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</a:t>
            </a: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×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+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，其中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是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基本归纳变量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是常量，则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j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也是一个归纳变量，称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j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属于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族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每个归纳变量都关联一个三元组。如果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j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</a:t>
            </a: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×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+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，其中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是基本归纳变量，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是常量，则与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j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相关联的三元组是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(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d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257027" name="标题 1">
            <a:extLst>
              <a:ext uri="{FF2B5EF4-FFF2-40B4-BE49-F238E27FC236}">
                <a16:creationId xmlns:a16="http://schemas.microsoft.com/office/drawing/2014/main" id="{2E292AC0-F7A8-4477-A3CC-E7484D3F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④ 作用于归纳变量的强度削弱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4">
            <a:extLst>
              <a:ext uri="{FF2B5EF4-FFF2-40B4-BE49-F238E27FC236}">
                <a16:creationId xmlns:a16="http://schemas.microsoft.com/office/drawing/2014/main" id="{0A4B93DD-EB96-4B3E-A649-7FED0938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259075" name="组合 2">
            <a:extLst>
              <a:ext uri="{FF2B5EF4-FFF2-40B4-BE49-F238E27FC236}">
                <a16:creationId xmlns:a16="http://schemas.microsoft.com/office/drawing/2014/main" id="{77C199CF-E2B4-47E8-8026-3C4F035A0906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531813"/>
            <a:ext cx="2863850" cy="4592637"/>
            <a:chOff x="1403648" y="531480"/>
            <a:chExt cx="2863654" cy="4592624"/>
          </a:xfrm>
        </p:grpSpPr>
        <p:sp>
          <p:nvSpPr>
            <p:cNvPr id="259078" name="Freeform 42">
              <a:extLst>
                <a:ext uri="{FF2B5EF4-FFF2-40B4-BE49-F238E27FC236}">
                  <a16:creationId xmlns:a16="http://schemas.microsoft.com/office/drawing/2014/main" id="{5E13A963-8BEE-4D20-81AB-259E60EC6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648" y="1195041"/>
              <a:ext cx="746127" cy="3929063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59079" name="Freeform 40">
              <a:extLst>
                <a:ext uri="{FF2B5EF4-FFF2-40B4-BE49-F238E27FC236}">
                  <a16:creationId xmlns:a16="http://schemas.microsoft.com/office/drawing/2014/main" id="{F517040C-CC15-4F5C-A1A8-1FF728CDB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683" y="1623666"/>
              <a:ext cx="385763" cy="1357313"/>
            </a:xfrm>
            <a:custGeom>
              <a:avLst/>
              <a:gdLst>
                <a:gd name="T0" fmla="*/ 2147483646 w 325"/>
                <a:gd name="T1" fmla="*/ 2147483646 h 983"/>
                <a:gd name="T2" fmla="*/ 2147483646 w 325"/>
                <a:gd name="T3" fmla="*/ 2147483646 h 983"/>
                <a:gd name="T4" fmla="*/ 2147483646 w 325"/>
                <a:gd name="T5" fmla="*/ 2147483646 h 983"/>
                <a:gd name="T6" fmla="*/ 2147483646 w 325"/>
                <a:gd name="T7" fmla="*/ 2147483646 h 983"/>
                <a:gd name="T8" fmla="*/ 2147483646 w 325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983"/>
                <a:gd name="T17" fmla="*/ 325 w 325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983">
                  <a:moveTo>
                    <a:pt x="325" y="847"/>
                  </a:moveTo>
                  <a:cubicBezTo>
                    <a:pt x="215" y="915"/>
                    <a:pt x="106" y="983"/>
                    <a:pt x="53" y="938"/>
                  </a:cubicBezTo>
                  <a:cubicBezTo>
                    <a:pt x="0" y="893"/>
                    <a:pt x="1" y="719"/>
                    <a:pt x="8" y="575"/>
                  </a:cubicBezTo>
                  <a:cubicBezTo>
                    <a:pt x="15" y="431"/>
                    <a:pt x="53" y="152"/>
                    <a:pt x="98" y="76"/>
                  </a:cubicBezTo>
                  <a:cubicBezTo>
                    <a:pt x="143" y="0"/>
                    <a:pt x="211" y="60"/>
                    <a:pt x="280" y="12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0E6D36A4-5873-4D7F-A4F9-53DDF5169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124" y="539417"/>
              <a:ext cx="1693746" cy="99853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36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i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  <a:sym typeface="Symbol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n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4 *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n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0574574-8C36-42A5-A0D9-0CAB333A3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186" y="1777663"/>
              <a:ext cx="1711208" cy="10604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 err="1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i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=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</a:t>
              </a:r>
              <a:r>
                <a:rPr lang="en-US" altLang="zh-CN" i="1" dirty="0" err="1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i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+ 1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t</a:t>
              </a:r>
              <a:r>
                <a:rPr lang="en-US" altLang="zh-CN" i="1" baseline="-25000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2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= 4 * </a:t>
              </a:r>
              <a:r>
                <a:rPr lang="en-US" altLang="zh-CN" i="1" dirty="0" err="1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i</a:t>
              </a:r>
              <a:endParaRPr lang="en-US" altLang="zh-CN" i="1" dirty="0">
                <a:solidFill>
                  <a:srgbClr val="0000FF"/>
                </a:solidFill>
                <a:latin typeface="Times New Roman" charset="0"/>
                <a:ea typeface="宋体" panose="02010600030101010101" pitchFamily="2" charset="-122"/>
              </a:endParaRP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59082" name="Rectangle 25">
              <a:extLst>
                <a:ext uri="{FF2B5EF4-FFF2-40B4-BE49-F238E27FC236}">
                  <a16:creationId xmlns:a16="http://schemas.microsoft.com/office/drawing/2014/main" id="{56997C0F-6E30-4686-BFD8-8F1CC7573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611" y="531480"/>
              <a:ext cx="392774" cy="220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9083" name="Rectangle 26">
              <a:extLst>
                <a:ext uri="{FF2B5EF4-FFF2-40B4-BE49-F238E27FC236}">
                  <a16:creationId xmlns:a16="http://schemas.microsoft.com/office/drawing/2014/main" id="{BA8EA854-19A3-4B64-A7C4-9D76E7849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108" y="1722006"/>
              <a:ext cx="626058" cy="32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E8AF986A-6B8A-4C16-9119-18811EC79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648" y="3123860"/>
              <a:ext cx="1711208" cy="10001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j 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= 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j 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  <a:sym typeface="Symbol" charset="2"/>
                </a:rPr>
                <a:t>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t</a:t>
              </a:r>
              <a:r>
                <a:rPr lang="en-US" altLang="zh-CN" i="1" baseline="-25000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4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= 4 *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j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82" name="Rectangle 30">
              <a:extLst>
                <a:ext uri="{FF2B5EF4-FFF2-40B4-BE49-F238E27FC236}">
                  <a16:creationId xmlns:a16="http://schemas.microsoft.com/office/drawing/2014/main" id="{49E6A399-DAFF-4C69-B70C-35B67C94F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648" y="4254156"/>
              <a:ext cx="1727082" cy="2762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 </a:t>
              </a:r>
              <a:r>
                <a:rPr lang="en-US" altLang="zh-CN" dirty="0" err="1">
                  <a:solidFill>
                    <a:srgbClr val="000000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83" name="Rectangle 32">
              <a:extLst>
                <a:ext uri="{FF2B5EF4-FFF2-40B4-BE49-F238E27FC236}">
                  <a16:creationId xmlns:a16="http://schemas.microsoft.com/office/drawing/2014/main" id="{A0EBF8C9-9A65-4ED0-AF37-FD2D0B9D2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250" y="4727230"/>
              <a:ext cx="784171" cy="2317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259087" name="Rectangle 33">
              <a:extLst>
                <a:ext uri="{FF2B5EF4-FFF2-40B4-BE49-F238E27FC236}">
                  <a16:creationId xmlns:a16="http://schemas.microsoft.com/office/drawing/2014/main" id="{7822D6EE-7BB8-44CB-83A0-75626A9DB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423" y="4206320"/>
              <a:ext cx="626058" cy="32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9088" name="Rectangle 34">
              <a:extLst>
                <a:ext uri="{FF2B5EF4-FFF2-40B4-BE49-F238E27FC236}">
                  <a16:creationId xmlns:a16="http://schemas.microsoft.com/office/drawing/2014/main" id="{98AE1E75-D0F8-4DF1-9A49-93DE398F6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864" y="3052416"/>
              <a:ext cx="628438" cy="327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Rectangle 36">
              <a:extLst>
                <a:ext uri="{FF2B5EF4-FFF2-40B4-BE49-F238E27FC236}">
                  <a16:creationId xmlns:a16="http://schemas.microsoft.com/office/drawing/2014/main" id="{3FCAB2BD-2C14-4F40-BA5C-3DAAFF685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762" y="4727230"/>
              <a:ext cx="809570" cy="2317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259090" name="Rectangle 39">
              <a:extLst>
                <a:ext uri="{FF2B5EF4-FFF2-40B4-BE49-F238E27FC236}">
                  <a16:creationId xmlns:a16="http://schemas.microsoft.com/office/drawing/2014/main" id="{F9A646BB-4EAA-4EC6-9C0C-2ECF78379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34" y="4673123"/>
              <a:ext cx="627248" cy="327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9091" name="Line 28">
              <a:extLst>
                <a:ext uri="{FF2B5EF4-FFF2-40B4-BE49-F238E27FC236}">
                  <a16:creationId xmlns:a16="http://schemas.microsoft.com/office/drawing/2014/main" id="{13054CDC-5F51-43C9-ACE7-751D24B27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186" y="1539535"/>
              <a:ext cx="0" cy="2397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59092" name="Line 29">
              <a:extLst>
                <a:ext uri="{FF2B5EF4-FFF2-40B4-BE49-F238E27FC236}">
                  <a16:creationId xmlns:a16="http://schemas.microsoft.com/office/drawing/2014/main" id="{248F94B1-455B-479C-A530-19FA0E8DE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5848" y="2852393"/>
              <a:ext cx="0" cy="271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59093" name="Line 31">
              <a:extLst>
                <a:ext uri="{FF2B5EF4-FFF2-40B4-BE49-F238E27FC236}">
                  <a16:creationId xmlns:a16="http://schemas.microsoft.com/office/drawing/2014/main" id="{A99A1C2D-D67C-41B3-8904-B1DE8FDF0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4098" y="4115916"/>
              <a:ext cx="0" cy="1698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59094" name="Line 37">
              <a:extLst>
                <a:ext uri="{FF2B5EF4-FFF2-40B4-BE49-F238E27FC236}">
                  <a16:creationId xmlns:a16="http://schemas.microsoft.com/office/drawing/2014/main" id="{B0B715CF-935F-40B6-B969-A5240315E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6884" y="4543818"/>
              <a:ext cx="368301" cy="1825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59095" name="Line 38">
              <a:extLst>
                <a:ext uri="{FF2B5EF4-FFF2-40B4-BE49-F238E27FC236}">
                  <a16:creationId xmlns:a16="http://schemas.microsoft.com/office/drawing/2014/main" id="{B19001AF-B468-477B-83E1-2D8B8B828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2537" y="4543818"/>
              <a:ext cx="323851" cy="1825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59096" name="Freeform 41">
              <a:extLst>
                <a:ext uri="{FF2B5EF4-FFF2-40B4-BE49-F238E27FC236}">
                  <a16:creationId xmlns:a16="http://schemas.microsoft.com/office/drawing/2014/main" id="{F5EEFF47-29E6-4217-BD47-11544CAC9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713" y="2909541"/>
              <a:ext cx="271464" cy="1357313"/>
            </a:xfrm>
            <a:custGeom>
              <a:avLst/>
              <a:gdLst>
                <a:gd name="T0" fmla="*/ 2147483646 w 227"/>
                <a:gd name="T1" fmla="*/ 2147483646 h 983"/>
                <a:gd name="T2" fmla="*/ 2147483646 w 227"/>
                <a:gd name="T3" fmla="*/ 2147483646 h 983"/>
                <a:gd name="T4" fmla="*/ 0 w 227"/>
                <a:gd name="T5" fmla="*/ 2147483646 h 983"/>
                <a:gd name="T6" fmla="*/ 2147483646 w 227"/>
                <a:gd name="T7" fmla="*/ 2147483646 h 983"/>
                <a:gd name="T8" fmla="*/ 2147483646 w 227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"/>
                <a:gd name="T16" fmla="*/ 0 h 983"/>
                <a:gd name="T17" fmla="*/ 227 w 227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" h="983">
                  <a:moveTo>
                    <a:pt x="182" y="885"/>
                  </a:moveTo>
                  <a:cubicBezTo>
                    <a:pt x="129" y="934"/>
                    <a:pt x="76" y="983"/>
                    <a:pt x="46" y="930"/>
                  </a:cubicBezTo>
                  <a:cubicBezTo>
                    <a:pt x="16" y="877"/>
                    <a:pt x="0" y="711"/>
                    <a:pt x="0" y="567"/>
                  </a:cubicBezTo>
                  <a:cubicBezTo>
                    <a:pt x="0" y="423"/>
                    <a:pt x="8" y="136"/>
                    <a:pt x="46" y="68"/>
                  </a:cubicBezTo>
                  <a:cubicBezTo>
                    <a:pt x="84" y="0"/>
                    <a:pt x="155" y="79"/>
                    <a:pt x="227" y="15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59097" name="Rectangle 16">
              <a:extLst>
                <a:ext uri="{FF2B5EF4-FFF2-40B4-BE49-F238E27FC236}">
                  <a16:creationId xmlns:a16="http://schemas.microsoft.com/office/drawing/2014/main" id="{3724ED26-FD48-4476-A561-D896F349C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837" y="4673124"/>
              <a:ext cx="514351" cy="325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993A377A-3DE6-4A81-81FE-DE67DC504E25}"/>
              </a:ext>
            </a:extLst>
          </p:cNvPr>
          <p:cNvSpPr/>
          <p:nvPr/>
        </p:nvSpPr>
        <p:spPr>
          <a:xfrm>
            <a:off x="4068763" y="1955800"/>
            <a:ext cx="4862512" cy="8143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 marL="257175" indent="-257175"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200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基本归纳变量</a:t>
            </a:r>
            <a:endParaRPr lang="en-US" altLang="zh-CN" sz="22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257175" indent="-257175"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2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200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lang="en-US" altLang="zh-CN" sz="2200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族归纳变量，可以表示为</a:t>
            </a:r>
            <a:r>
              <a:rPr lang="en-US" altLang="zh-CN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 </a:t>
            </a:r>
            <a:r>
              <a:rPr lang="en-US" altLang="zh-CN" sz="2200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4, 0 )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A85E34A-B6E7-4C2E-97F4-FDB973481960}"/>
              </a:ext>
            </a:extLst>
          </p:cNvPr>
          <p:cNvSpPr/>
          <p:nvPr/>
        </p:nvSpPr>
        <p:spPr>
          <a:xfrm>
            <a:off x="4068763" y="3292475"/>
            <a:ext cx="4862512" cy="812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 marL="257175" indent="-257175"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2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基本归纳变量</a:t>
            </a:r>
            <a:endParaRPr lang="en-US" altLang="zh-CN" sz="22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257175" indent="-257175"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2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200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lang="en-US" altLang="zh-CN" sz="22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族归纳变量，可以表示为</a:t>
            </a:r>
            <a:r>
              <a:rPr lang="en-US" altLang="zh-CN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 </a:t>
            </a:r>
            <a:r>
              <a:rPr lang="en-US" altLang="zh-CN" sz="22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4, 0 )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1" name="Rectangle 3">
            <a:extLst>
              <a:ext uri="{FF2B5EF4-FFF2-40B4-BE49-F238E27FC236}">
                <a16:creationId xmlns:a16="http://schemas.microsoft.com/office/drawing/2014/main" id="{D2E2A068-2F60-4E66-98E2-72C43975CD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1650" y="857250"/>
            <a:ext cx="8070850" cy="3225800"/>
          </a:xfrm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输入：带有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循环不变计算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信息和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到达定值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信息的循环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输出：一组归纳变量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方法：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1. 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扫描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的语句，找出所有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基本归纳变量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。在此要用到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循环不变计算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信息。与每个基本归纳变量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相关联的三元组是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, 1, 0)</a:t>
            </a:r>
            <a:endParaRPr lang="zh-CN" altLang="en-US" sz="25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61123" name="Rectangle 2">
            <a:extLst>
              <a:ext uri="{FF2B5EF4-FFF2-40B4-BE49-F238E27FC236}">
                <a16:creationId xmlns:a16="http://schemas.microsoft.com/office/drawing/2014/main" id="{FF83A4B1-12B3-42AA-A8F5-D92C780D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归纳变量检测算法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1" name="Rectangle 3">
            <a:extLst>
              <a:ext uri="{FF2B5EF4-FFF2-40B4-BE49-F238E27FC236}">
                <a16:creationId xmlns:a16="http://schemas.microsoft.com/office/drawing/2014/main" id="{EEB74B2F-4342-4D71-B17A-ADD7D076AA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875" y="785813"/>
            <a:ext cx="8643938" cy="3873500"/>
          </a:xfrm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ts val="28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2: 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寻找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L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中只有一次定值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的变量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k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，它具有下面的形式：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k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en-US" altLang="zh-CN" sz="24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×</a:t>
            </a:r>
            <a:r>
              <a:rPr lang="en-US" altLang="zh-CN" sz="2400" b="1" i="1" dirty="0" err="1">
                <a:solidFill>
                  <a:schemeClr val="tx1"/>
                </a:solidFill>
                <a:cs typeface="Times New Roman" pitchFamily="18" charset="0"/>
              </a:rPr>
              <a:t>j+d</a:t>
            </a:r>
            <a:r>
              <a:rPr lang="en-US" altLang="zh-CN" sz="24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。其中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en-US" altLang="zh-CN" sz="24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和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d</a:t>
            </a:r>
            <a:r>
              <a:rPr lang="en-US" altLang="zh-CN" sz="24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是常量，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j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是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基本的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或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非基本的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归纳变量</a:t>
            </a:r>
          </a:p>
          <a:p>
            <a:pPr lvl="2" eaLnBrk="1" hangingPunct="1">
              <a:lnSpc>
                <a:spcPts val="2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如果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j</a:t>
            </a:r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</a:rPr>
              <a:t>是基本归纳变量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，那么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k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属于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j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族。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k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对应的三元组可以通过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其定值语句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确定</a:t>
            </a:r>
          </a:p>
          <a:p>
            <a:pPr lvl="2" eaLnBrk="1" hangingPunct="1">
              <a:lnSpc>
                <a:spcPts val="2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如果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j</a:t>
            </a:r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</a:rPr>
              <a:t>不是基本归纳变量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，假设其属于</a:t>
            </a:r>
            <a:r>
              <a:rPr lang="en-US" altLang="zh-CN" sz="2400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族， 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k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的三元组可以通过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j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的三元组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和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k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的定值语句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来计算，此时我们还要求：</a:t>
            </a:r>
            <a:endParaRPr lang="en-US" altLang="zh-CN" sz="24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3" eaLnBrk="1" hangingPunct="1">
              <a:lnSpc>
                <a:spcPts val="2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循环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中对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j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的唯一定值和对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k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的定值之间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没有对</a:t>
            </a:r>
            <a:r>
              <a:rPr lang="en-US" altLang="zh-CN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的定值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lvl="3" eaLnBrk="1" hangingPunct="1">
              <a:lnSpc>
                <a:spcPts val="2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循环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外没有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j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的定值可以到达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k</a:t>
            </a:r>
            <a:endParaRPr lang="zh-CN" altLang="en-US" sz="24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2800"/>
              </a:lnSpc>
              <a:defRPr/>
            </a:pP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846855" name="AutoShape 7">
            <a:extLst>
              <a:ext uri="{FF2B5EF4-FFF2-40B4-BE49-F238E27FC236}">
                <a16:creationId xmlns:a16="http://schemas.microsoft.com/office/drawing/2014/main" id="{9D4F968C-2D25-42E8-A1AA-7BBF3A9EE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4343400"/>
            <a:ext cx="5000625" cy="714375"/>
          </a:xfrm>
          <a:prstGeom prst="wedgeRoundRectCallout">
            <a:avLst>
              <a:gd name="adj1" fmla="val -57975"/>
              <a:gd name="adj2" fmla="val -5545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/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这两个条件是为了保证对</a:t>
            </a: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进行赋值的时候，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当时的值一定等于</a:t>
            </a: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*(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当时的值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</a:t>
            </a: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endParaRPr lang="zh-CN" altLang="en-US" sz="2000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86A475C-D6CC-48AE-B098-29CE01B50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归纳变量检测算法 </a:t>
            </a:r>
            <a:r>
              <a:rPr lang="en-US" altLang="zh-CN" sz="3200" spc="300" dirty="0">
                <a:solidFill>
                  <a:schemeClr val="tx1"/>
                </a:solidFill>
              </a:rPr>
              <a:t>(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续</a:t>
            </a:r>
            <a:r>
              <a:rPr lang="en-US" altLang="zh-CN" sz="3200" spc="300" dirty="0">
                <a:solidFill>
                  <a:schemeClr val="tx1"/>
                </a:solidFill>
              </a:rPr>
              <a:t>)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214997A-2E7C-4240-8B77-655D6A63B6F5}"/>
              </a:ext>
            </a:extLst>
          </p:cNvPr>
          <p:cNvGrpSpPr>
            <a:grpSpLocks/>
          </p:cNvGrpSpPr>
          <p:nvPr/>
        </p:nvGrpSpPr>
        <p:grpSpPr bwMode="auto">
          <a:xfrm>
            <a:off x="7470775" y="4029075"/>
            <a:ext cx="1192213" cy="944563"/>
            <a:chOff x="7470947" y="4029075"/>
            <a:chExt cx="1192437" cy="944562"/>
          </a:xfrm>
        </p:grpSpPr>
        <p:sp>
          <p:nvSpPr>
            <p:cNvPr id="5" name="Rectangle 26">
              <a:extLst>
                <a:ext uri="{FF2B5EF4-FFF2-40B4-BE49-F238E27FC236}">
                  <a16:creationId xmlns:a16="http://schemas.microsoft.com/office/drawing/2014/main" id="{6FB092D1-DBEF-4E26-9E2D-AC892C7E4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2535" y="4659312"/>
              <a:ext cx="1190849" cy="314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>
              <a:lvl1pPr marL="257175" indent="-257175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itchFamily="18" charset="0"/>
                </a:rPr>
                <a:t>k</a:t>
              </a:r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itchFamily="18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itchFamily="18" charset="0"/>
                </a:rPr>
                <a:t>c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itchFamily="18" charset="0"/>
                </a:rPr>
                <a:t>×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itchFamily="18" charset="0"/>
                </a:rPr>
                <a:t>j+d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endParaRPr kumimoji="1" lang="en-US" altLang="zh-CN" sz="1400" i="1" dirty="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52857078-E062-4068-80BC-A5DDD2D4C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0947" y="4029075"/>
              <a:ext cx="1190849" cy="314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 anchor="ctr"/>
            <a:lstStyle>
              <a:lvl1pPr marL="257175" indent="-257175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marL="0" indent="0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itchFamily="18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itchFamily="18" charset="0"/>
                </a:rPr>
                <a:t>=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itchFamily="18" charset="0"/>
                </a:rPr>
                <a:t>c</a:t>
              </a:r>
              <a:r>
                <a:rPr lang="en-US" altLang="zh-CN" sz="16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itchFamily="18" charset="0"/>
                </a:rPr>
                <a:t>×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itchFamily="18" charset="0"/>
                </a:rPr>
                <a:t>i+d</a:t>
              </a:r>
              <a:endParaRPr kumimoji="1" lang="en-US" altLang="zh-CN" sz="1400" i="1" dirty="0">
                <a:solidFill>
                  <a:prstClr val="black"/>
                </a:solidFill>
                <a:latin typeface="Times New Roman" charset="0"/>
                <a:ea typeface="宋体" panose="02010600030101010101" pitchFamily="2" charset="-122"/>
              </a:endParaRPr>
            </a:p>
          </p:txBody>
        </p:sp>
        <p:sp>
          <p:nvSpPr>
            <p:cNvPr id="263176" name="任意多边形 1">
              <a:extLst>
                <a:ext uri="{FF2B5EF4-FFF2-40B4-BE49-F238E27FC236}">
                  <a16:creationId xmlns:a16="http://schemas.microsoft.com/office/drawing/2014/main" id="{5B3DF51A-51AF-4089-B58D-ACD19032E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7170" y="4398741"/>
              <a:ext cx="180975" cy="242887"/>
            </a:xfrm>
            <a:custGeom>
              <a:avLst/>
              <a:gdLst>
                <a:gd name="T0" fmla="*/ 2 w 240085"/>
                <a:gd name="T1" fmla="*/ 0 h 323557"/>
                <a:gd name="T2" fmla="*/ 2 w 240085"/>
                <a:gd name="T3" fmla="*/ 2 h 323557"/>
                <a:gd name="T4" fmla="*/ 2 w 240085"/>
                <a:gd name="T5" fmla="*/ 2 h 323557"/>
                <a:gd name="T6" fmla="*/ 2 w 240085"/>
                <a:gd name="T7" fmla="*/ 2 h 323557"/>
                <a:gd name="T8" fmla="*/ 2 w 240085"/>
                <a:gd name="T9" fmla="*/ 2 h 323557"/>
                <a:gd name="T10" fmla="*/ 2 w 240085"/>
                <a:gd name="T11" fmla="*/ 2 h 323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0085"/>
                <a:gd name="T19" fmla="*/ 0 h 323557"/>
                <a:gd name="T20" fmla="*/ 240085 w 240085"/>
                <a:gd name="T21" fmla="*/ 323557 h 323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0085" h="323557">
                  <a:moveTo>
                    <a:pt x="112" y="0"/>
                  </a:moveTo>
                  <a:cubicBezTo>
                    <a:pt x="4801" y="46892"/>
                    <a:pt x="-9565" y="99970"/>
                    <a:pt x="14180" y="140677"/>
                  </a:cubicBezTo>
                  <a:cubicBezTo>
                    <a:pt x="20868" y="152142"/>
                    <a:pt x="132438" y="176475"/>
                    <a:pt x="154857" y="182880"/>
                  </a:cubicBezTo>
                  <a:cubicBezTo>
                    <a:pt x="169115" y="186954"/>
                    <a:pt x="182992" y="192259"/>
                    <a:pt x="197060" y="196948"/>
                  </a:cubicBezTo>
                  <a:cubicBezTo>
                    <a:pt x="206439" y="206326"/>
                    <a:pt x="218372" y="213710"/>
                    <a:pt x="225196" y="225083"/>
                  </a:cubicBezTo>
                  <a:cubicBezTo>
                    <a:pt x="245194" y="258413"/>
                    <a:pt x="239263" y="286190"/>
                    <a:pt x="239263" y="32355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4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46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6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内容占位符 2">
            <a:extLst>
              <a:ext uri="{FF2B5EF4-FFF2-40B4-BE49-F238E27FC236}">
                <a16:creationId xmlns:a16="http://schemas.microsoft.com/office/drawing/2014/main" id="{30D0AE80-ED04-42D3-AE60-A45B11B1C69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5750" y="785813"/>
            <a:ext cx="8715375" cy="3225800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</a:rPr>
              <a:t>输入：带有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到达定值信息</a:t>
            </a:r>
            <a:r>
              <a:rPr lang="zh-CN" altLang="en-US" sz="2200" b="1" dirty="0">
                <a:solidFill>
                  <a:schemeClr val="tx1"/>
                </a:solidFill>
              </a:rPr>
              <a:t>和已计算出的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归纳变量族</a:t>
            </a:r>
            <a:r>
              <a:rPr lang="zh-CN" altLang="en-US" sz="2200" b="1" dirty="0">
                <a:solidFill>
                  <a:schemeClr val="tx1"/>
                </a:solidFill>
              </a:rPr>
              <a:t>的循环</a:t>
            </a:r>
            <a:r>
              <a:rPr lang="en-US" altLang="zh-CN" sz="2200" b="1" i="1" dirty="0">
                <a:solidFill>
                  <a:schemeClr val="tx1"/>
                </a:solidFill>
              </a:rPr>
              <a:t>L</a:t>
            </a:r>
          </a:p>
          <a:p>
            <a:pPr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输出：修改后的循环</a:t>
            </a: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方法：对于每个基本归纳变量</a:t>
            </a:r>
            <a:r>
              <a:rPr lang="en-US" altLang="zh-CN" sz="22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，对其族中的每个归纳变量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j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ts val="28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sz="2200" b="1" dirty="0">
                <a:solidFill>
                  <a:schemeClr val="tx1"/>
                </a:solidFill>
              </a:rPr>
              <a:t>执行下列步骤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28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1.</a:t>
            </a:r>
            <a:r>
              <a:rPr lang="zh-CN" altLang="en-US" sz="2000" b="1" dirty="0">
                <a:solidFill>
                  <a:schemeClr val="tx1"/>
                </a:solidFill>
              </a:rPr>
              <a:t>建立新的临时变量</a:t>
            </a:r>
            <a:r>
              <a:rPr lang="en-US" altLang="zh-CN" sz="2000" b="1" i="1" dirty="0">
                <a:solidFill>
                  <a:schemeClr val="tx1"/>
                </a:solidFill>
              </a:rPr>
              <a:t>t</a:t>
            </a:r>
            <a:r>
              <a:rPr lang="zh-CN" altLang="en-US" sz="2000" b="1" dirty="0">
                <a:solidFill>
                  <a:schemeClr val="tx1"/>
                </a:solidFill>
              </a:rPr>
              <a:t>。如果变量</a:t>
            </a:r>
            <a:r>
              <a:rPr lang="en-US" altLang="zh-CN" sz="2000" b="1" i="1" dirty="0">
                <a:solidFill>
                  <a:schemeClr val="tx1"/>
                </a:solidFill>
              </a:rPr>
              <a:t>j</a:t>
            </a:r>
            <a:r>
              <a:rPr lang="en-US" altLang="zh-CN" sz="2000" b="1" i="1" baseline="-25000" dirty="0">
                <a:solidFill>
                  <a:schemeClr val="tx1"/>
                </a:solidFill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</a:rPr>
              <a:t>和</a:t>
            </a:r>
            <a:r>
              <a:rPr lang="en-US" altLang="zh-CN" sz="2000" b="1" i="1" dirty="0">
                <a:solidFill>
                  <a:schemeClr val="tx1"/>
                </a:solidFill>
              </a:rPr>
              <a:t>j</a:t>
            </a:r>
            <a:r>
              <a:rPr lang="en-US" altLang="zh-CN" sz="2000" b="1" i="1" baseline="-25000" dirty="0">
                <a:solidFill>
                  <a:schemeClr val="tx1"/>
                </a:solidFill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</a:rPr>
              <a:t>具有相同的三元组，则只为它们建立一个新变量</a:t>
            </a:r>
          </a:p>
          <a:p>
            <a:pPr lvl="1" eaLnBrk="1" hangingPunct="1">
              <a:lnSpc>
                <a:spcPts val="28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2.</a:t>
            </a:r>
            <a:r>
              <a:rPr lang="zh-CN" altLang="en-US" sz="2000" b="1" dirty="0">
                <a:solidFill>
                  <a:schemeClr val="tx1"/>
                </a:solidFill>
              </a:rPr>
              <a:t>在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前置节点</a:t>
            </a:r>
            <a:r>
              <a:rPr lang="zh-CN" altLang="en-US" sz="2000" b="1" dirty="0">
                <a:solidFill>
                  <a:schemeClr val="tx1"/>
                </a:solidFill>
              </a:rPr>
              <a:t>的末尾，添加语句</a:t>
            </a:r>
            <a:r>
              <a:rPr lang="en-US" altLang="zh-CN" sz="2000" b="1" i="1" dirty="0">
                <a:solidFill>
                  <a:schemeClr val="tx1"/>
                </a:solidFill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</a:rPr>
              <a:t>=</a:t>
            </a:r>
            <a:r>
              <a:rPr lang="en-US" altLang="zh-CN" sz="2000" b="1" i="1" dirty="0">
                <a:solidFill>
                  <a:schemeClr val="tx1"/>
                </a:solidFill>
              </a:rPr>
              <a:t>c</a:t>
            </a:r>
            <a:r>
              <a:rPr lang="en-US" altLang="zh-CN" sz="2000" b="1" dirty="0">
                <a:solidFill>
                  <a:schemeClr val="tx1"/>
                </a:solidFill>
              </a:rPr>
              <a:t>*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i</a:t>
            </a:r>
            <a:r>
              <a:rPr lang="zh-CN" altLang="en-US" sz="2000" b="1" dirty="0">
                <a:solidFill>
                  <a:schemeClr val="tx1"/>
                </a:solidFill>
              </a:rPr>
              <a:t>和</a:t>
            </a:r>
            <a:r>
              <a:rPr lang="en-US" altLang="zh-CN" sz="2000" b="1" i="1" dirty="0">
                <a:solidFill>
                  <a:schemeClr val="tx1"/>
                </a:solidFill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</a:rPr>
              <a:t>=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t</a:t>
            </a:r>
            <a:r>
              <a:rPr lang="en-US" altLang="zh-CN" sz="2000" b="1" dirty="0" err="1">
                <a:solidFill>
                  <a:schemeClr val="tx1"/>
                </a:solidFill>
              </a:rPr>
              <a:t>+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d</a:t>
            </a:r>
            <a:r>
              <a:rPr lang="en-US" altLang="zh-CN" sz="2000" b="1" i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，使得在循环开始的时候</a:t>
            </a:r>
            <a:r>
              <a:rPr lang="en-US" altLang="zh-CN" sz="2000" b="1" i="1" dirty="0">
                <a:solidFill>
                  <a:schemeClr val="tx1"/>
                </a:solidFill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</a:rPr>
              <a:t>=</a:t>
            </a:r>
            <a:r>
              <a:rPr lang="en-US" altLang="zh-CN" sz="2000" b="1" i="1" dirty="0">
                <a:solidFill>
                  <a:schemeClr val="tx1"/>
                </a:solidFill>
              </a:rPr>
              <a:t>c</a:t>
            </a:r>
            <a:r>
              <a:rPr lang="en-US" altLang="zh-CN" sz="2000" b="1" dirty="0">
                <a:solidFill>
                  <a:schemeClr val="tx1"/>
                </a:solidFill>
              </a:rPr>
              <a:t>*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i</a:t>
            </a:r>
            <a:r>
              <a:rPr lang="en-US" altLang="zh-CN" sz="2000" b="1" dirty="0" err="1">
                <a:solidFill>
                  <a:schemeClr val="tx1"/>
                </a:solidFill>
              </a:rPr>
              <a:t>+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d</a:t>
            </a:r>
            <a:r>
              <a:rPr lang="en-US" altLang="zh-CN" sz="2000" b="1" dirty="0">
                <a:solidFill>
                  <a:schemeClr val="tx1"/>
                </a:solidFill>
              </a:rPr>
              <a:t>=</a:t>
            </a:r>
            <a:r>
              <a:rPr lang="en-US" altLang="zh-CN" sz="2000" b="1" i="1" dirty="0">
                <a:solidFill>
                  <a:schemeClr val="tx1"/>
                </a:solidFill>
              </a:rPr>
              <a:t>j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28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3.</a:t>
            </a:r>
            <a:r>
              <a:rPr lang="zh-CN" altLang="en-US" sz="2000" b="1" dirty="0">
                <a:solidFill>
                  <a:schemeClr val="tx1"/>
                </a:solidFill>
              </a:rPr>
              <a:t>在</a:t>
            </a:r>
            <a:r>
              <a:rPr lang="en-US" altLang="zh-CN" sz="2000" b="1" i="1" dirty="0">
                <a:solidFill>
                  <a:schemeClr val="tx1"/>
                </a:solidFill>
              </a:rPr>
              <a:t>L</a:t>
            </a:r>
            <a:r>
              <a:rPr lang="zh-CN" altLang="en-US" sz="2000" b="1" dirty="0">
                <a:solidFill>
                  <a:schemeClr val="tx1"/>
                </a:solidFill>
              </a:rPr>
              <a:t>中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紧跟</a:t>
            </a:r>
            <a:r>
              <a:rPr lang="zh-CN" altLang="en-US" sz="2000" b="1" dirty="0">
                <a:solidFill>
                  <a:schemeClr val="tx1"/>
                </a:solidFill>
              </a:rPr>
              <a:t>定值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</a:rPr>
              <a:t>=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i</a:t>
            </a:r>
            <a:r>
              <a:rPr lang="en-US" altLang="zh-CN" sz="2000" b="1" dirty="0" err="1">
                <a:solidFill>
                  <a:schemeClr val="tx1"/>
                </a:solidFill>
              </a:rPr>
              <a:t>+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n</a:t>
            </a:r>
            <a:r>
              <a:rPr lang="zh-CN" altLang="en-US" sz="2000" b="1" dirty="0">
                <a:solidFill>
                  <a:schemeClr val="tx1"/>
                </a:solidFill>
              </a:rPr>
              <a:t>之后，添加</a:t>
            </a:r>
            <a:r>
              <a:rPr lang="en-US" altLang="zh-CN" sz="2000" b="1" i="1" dirty="0">
                <a:solidFill>
                  <a:schemeClr val="tx1"/>
                </a:solidFill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</a:rPr>
              <a:t>=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t</a:t>
            </a:r>
            <a:r>
              <a:rPr lang="en-US" altLang="zh-CN" sz="2000" b="1" dirty="0" err="1">
                <a:solidFill>
                  <a:schemeClr val="tx1"/>
                </a:solidFill>
              </a:rPr>
              <a:t>+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c</a:t>
            </a:r>
            <a:r>
              <a:rPr lang="en-US" altLang="zh-CN" sz="2000" b="1" dirty="0">
                <a:solidFill>
                  <a:schemeClr val="tx1"/>
                </a:solidFill>
              </a:rPr>
              <a:t>*</a:t>
            </a:r>
            <a:r>
              <a:rPr lang="en-US" altLang="zh-CN" sz="2000" b="1" i="1" dirty="0">
                <a:solidFill>
                  <a:schemeClr val="tx1"/>
                </a:solidFill>
              </a:rPr>
              <a:t>n</a:t>
            </a:r>
            <a:r>
              <a:rPr lang="zh-CN" altLang="en-US" sz="2000" b="1" dirty="0">
                <a:solidFill>
                  <a:schemeClr val="tx1"/>
                </a:solidFill>
              </a:rPr>
              <a:t>。将</a:t>
            </a:r>
            <a:r>
              <a:rPr lang="en-US" altLang="zh-CN" sz="2000" b="1" i="1" dirty="0">
                <a:solidFill>
                  <a:schemeClr val="tx1"/>
                </a:solidFill>
              </a:rPr>
              <a:t>t</a:t>
            </a:r>
            <a:r>
              <a:rPr lang="zh-CN" altLang="en-US" sz="2000" b="1" dirty="0">
                <a:solidFill>
                  <a:schemeClr val="tx1"/>
                </a:solidFill>
              </a:rPr>
              <a:t>放入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i</a:t>
            </a:r>
            <a:r>
              <a:rPr lang="zh-CN" altLang="en-US" sz="2000" b="1" dirty="0">
                <a:solidFill>
                  <a:schemeClr val="tx1"/>
                </a:solidFill>
              </a:rPr>
              <a:t>族，其三元组为</a:t>
            </a:r>
            <a:r>
              <a:rPr lang="en-US" altLang="zh-CN" sz="2000" b="1" dirty="0">
                <a:solidFill>
                  <a:schemeClr val="tx1"/>
                </a:solidFill>
              </a:rPr>
              <a:t> (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</a:rPr>
              <a:t>, </a:t>
            </a:r>
            <a:r>
              <a:rPr lang="en-US" altLang="zh-CN" sz="2000" b="1" i="1" dirty="0">
                <a:solidFill>
                  <a:schemeClr val="tx1"/>
                </a:solidFill>
              </a:rPr>
              <a:t>c</a:t>
            </a:r>
            <a:r>
              <a:rPr lang="en-US" altLang="zh-CN" sz="2000" b="1" dirty="0">
                <a:solidFill>
                  <a:schemeClr val="tx1"/>
                </a:solidFill>
              </a:rPr>
              <a:t>, </a:t>
            </a:r>
            <a:r>
              <a:rPr lang="en-US" altLang="zh-CN" sz="2000" b="1" i="1" dirty="0">
                <a:solidFill>
                  <a:schemeClr val="tx1"/>
                </a:solidFill>
              </a:rPr>
              <a:t>d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</a:p>
          <a:p>
            <a:pPr lvl="1" eaLnBrk="1" hangingPunct="1">
              <a:lnSpc>
                <a:spcPts val="28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4.</a:t>
            </a:r>
            <a:r>
              <a:rPr lang="zh-CN" altLang="en-US" sz="2000" b="1" dirty="0">
                <a:solidFill>
                  <a:schemeClr val="tx1"/>
                </a:solidFill>
              </a:rPr>
              <a:t>用</a:t>
            </a:r>
            <a:r>
              <a:rPr lang="en-US" altLang="zh-CN" sz="2000" b="1" i="1" dirty="0">
                <a:solidFill>
                  <a:schemeClr val="tx1"/>
                </a:solidFill>
              </a:rPr>
              <a:t>j</a:t>
            </a:r>
            <a:r>
              <a:rPr lang="en-US" altLang="zh-CN" sz="2000" b="1" dirty="0">
                <a:solidFill>
                  <a:schemeClr val="tx1"/>
                </a:solidFill>
              </a:rPr>
              <a:t>=</a:t>
            </a:r>
            <a:r>
              <a:rPr lang="en-US" altLang="zh-CN" sz="2000" b="1" i="1" dirty="0">
                <a:solidFill>
                  <a:schemeClr val="tx1"/>
                </a:solidFill>
              </a:rPr>
              <a:t>t</a:t>
            </a:r>
            <a:r>
              <a:rPr lang="zh-CN" altLang="en-US" sz="2000" b="1" dirty="0">
                <a:solidFill>
                  <a:schemeClr val="tx1"/>
                </a:solidFill>
              </a:rPr>
              <a:t>代替对</a:t>
            </a:r>
            <a:r>
              <a:rPr lang="en-US" altLang="zh-CN" sz="2000" b="1" i="1" dirty="0">
                <a:solidFill>
                  <a:schemeClr val="tx1"/>
                </a:solidFill>
              </a:rPr>
              <a:t>j</a:t>
            </a:r>
            <a:r>
              <a:rPr lang="zh-CN" altLang="en-US" sz="2000" b="1" dirty="0">
                <a:solidFill>
                  <a:schemeClr val="tx1"/>
                </a:solidFill>
              </a:rPr>
              <a:t>的赋值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65219" name="标题 1">
            <a:extLst>
              <a:ext uri="{FF2B5EF4-FFF2-40B4-BE49-F238E27FC236}">
                <a16:creationId xmlns:a16="http://schemas.microsoft.com/office/drawing/2014/main" id="{3D40A3D8-BFFD-420B-B696-949D16B9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作用于归纳变量的强度削弱算法</a:t>
            </a:r>
            <a:endParaRPr lang="zh-CN" altLang="en-US" sz="4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1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1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1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1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1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1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1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1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1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1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1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1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1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1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1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1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1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1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1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1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1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1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1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1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8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14" name="Rectangle 23">
            <a:extLst>
              <a:ext uri="{FF2B5EF4-FFF2-40B4-BE49-F238E27FC236}">
                <a16:creationId xmlns:a16="http://schemas.microsoft.com/office/drawing/2014/main" id="{5FBF8E44-EEB6-4E12-BD25-332BEF4C6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588" y="55563"/>
            <a:ext cx="1693862" cy="1414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tIns="36000" bIns="0"/>
          <a:lstStyle>
            <a:lvl1pPr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algn="just">
              <a:lnSpc>
                <a:spcPts val="18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i 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=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 m 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  <a:sym typeface="Symbol" charset="2"/>
              </a:rPr>
              <a:t>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1</a:t>
            </a:r>
          </a:p>
          <a:p>
            <a:pPr algn="just">
              <a:lnSpc>
                <a:spcPts val="18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j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=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 n</a:t>
            </a:r>
          </a:p>
          <a:p>
            <a:pPr algn="just">
              <a:lnSpc>
                <a:spcPts val="18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= 4 *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n</a:t>
            </a:r>
          </a:p>
          <a:p>
            <a:pPr algn="just">
              <a:lnSpc>
                <a:spcPts val="18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v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]</a:t>
            </a:r>
          </a:p>
          <a:p>
            <a:pPr algn="just">
              <a:lnSpc>
                <a:spcPts val="1800"/>
              </a:lnSpc>
              <a:defRPr/>
            </a:pPr>
            <a:r>
              <a:rPr lang="en-US" altLang="zh-CN" i="1" dirty="0">
                <a:solidFill>
                  <a:srgbClr val="FF0000"/>
                </a:solidFill>
                <a:latin typeface="Times New Roman" charset="0"/>
              </a:rPr>
              <a:t>s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</a:rPr>
              <a:t> = 4 * </a:t>
            </a:r>
            <a:r>
              <a:rPr lang="en-US" altLang="zh-CN" i="1" dirty="0">
                <a:solidFill>
                  <a:srgbClr val="FF0000"/>
                </a:solidFill>
                <a:latin typeface="Times New Roman" charset="0"/>
              </a:rPr>
              <a:t>i</a:t>
            </a:r>
          </a:p>
          <a:p>
            <a:pPr algn="just">
              <a:lnSpc>
                <a:spcPts val="1800"/>
              </a:lnSpc>
              <a:defRPr/>
            </a:pPr>
            <a:r>
              <a:rPr lang="en-US" altLang="zh-CN" i="1" dirty="0">
                <a:solidFill>
                  <a:srgbClr val="FF0000"/>
                </a:solidFill>
                <a:latin typeface="Times New Roman" charset="0"/>
              </a:rPr>
              <a:t>s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altLang="zh-CN" i="1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</a:rPr>
              <a:t>= 4 *</a:t>
            </a:r>
            <a:r>
              <a:rPr lang="en-US" altLang="zh-CN" i="1" dirty="0">
                <a:solidFill>
                  <a:srgbClr val="FF0000"/>
                </a:solidFill>
                <a:latin typeface="Times New Roman" charset="0"/>
              </a:rPr>
              <a:t> j</a:t>
            </a:r>
          </a:p>
        </p:txBody>
      </p:sp>
      <p:sp>
        <p:nvSpPr>
          <p:cNvPr id="46115" name="Rectangle 24">
            <a:extLst>
              <a:ext uri="{FF2B5EF4-FFF2-40B4-BE49-F238E27FC236}">
                <a16:creationId xmlns:a16="http://schemas.microsoft.com/office/drawing/2014/main" id="{6D4B5E7E-70FF-40C5-900A-B697052F6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1712913"/>
            <a:ext cx="1711325" cy="1060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tIns="72000" bIns="0"/>
          <a:lstStyle>
            <a:lvl1pPr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algn="just">
              <a:lnSpc>
                <a:spcPts val="1500"/>
              </a:lnSpc>
              <a:defRPr/>
            </a:pPr>
            <a:r>
              <a:rPr lang="en-US" altLang="zh-CN" sz="1700" i="1" dirty="0">
                <a:solidFill>
                  <a:srgbClr val="000000"/>
                </a:solidFill>
                <a:latin typeface="Times New Roman" charset="0"/>
              </a:rPr>
              <a:t>i</a:t>
            </a:r>
            <a:r>
              <a:rPr lang="en-US" altLang="zh-CN" sz="1700" dirty="0">
                <a:solidFill>
                  <a:srgbClr val="000000"/>
                </a:solidFill>
                <a:latin typeface="Times New Roman" charset="0"/>
              </a:rPr>
              <a:t> =</a:t>
            </a:r>
            <a:r>
              <a:rPr lang="en-US" altLang="zh-CN" sz="1700" i="1" dirty="0">
                <a:solidFill>
                  <a:srgbClr val="000000"/>
                </a:solidFill>
                <a:latin typeface="Times New Roman" charset="0"/>
              </a:rPr>
              <a:t> i </a:t>
            </a:r>
            <a:r>
              <a:rPr lang="en-US" altLang="zh-CN" sz="1700" dirty="0">
                <a:solidFill>
                  <a:srgbClr val="000000"/>
                </a:solidFill>
                <a:latin typeface="Times New Roman" charset="0"/>
              </a:rPr>
              <a:t>+ 1</a:t>
            </a:r>
            <a:endParaRPr lang="en-US" altLang="zh-CN" sz="1700" dirty="0">
              <a:solidFill>
                <a:srgbClr val="0000FF"/>
              </a:solidFill>
              <a:latin typeface="Times New Roman" charset="0"/>
            </a:endParaRPr>
          </a:p>
          <a:p>
            <a:pPr algn="just">
              <a:lnSpc>
                <a:spcPts val="1500"/>
              </a:lnSpc>
              <a:defRPr/>
            </a:pPr>
            <a:r>
              <a:rPr lang="en-US" altLang="zh-CN" sz="1700" i="1" dirty="0">
                <a:solidFill>
                  <a:srgbClr val="FF0000"/>
                </a:solidFill>
                <a:latin typeface="Times New Roman" charset="0"/>
              </a:rPr>
              <a:t>s</a:t>
            </a:r>
            <a:r>
              <a:rPr lang="en-US" altLang="zh-CN" sz="1700" i="1" baseline="-25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zh-CN" sz="1700" dirty="0">
                <a:solidFill>
                  <a:srgbClr val="FF0000"/>
                </a:solidFill>
                <a:latin typeface="Times New Roman" charset="0"/>
              </a:rPr>
              <a:t> = </a:t>
            </a:r>
            <a:r>
              <a:rPr lang="en-US" altLang="zh-CN" sz="1700" i="1" dirty="0">
                <a:solidFill>
                  <a:srgbClr val="FF0000"/>
                </a:solidFill>
                <a:latin typeface="Times New Roman" charset="0"/>
              </a:rPr>
              <a:t>s</a:t>
            </a:r>
            <a:r>
              <a:rPr lang="en-US" altLang="zh-CN" sz="1700" i="1" baseline="-25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zh-CN" sz="17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altLang="zh-CN" sz="1700" dirty="0">
                <a:solidFill>
                  <a:srgbClr val="FF0000"/>
                </a:solidFill>
                <a:latin typeface="宋体" charset="0"/>
              </a:rPr>
              <a:t>+</a:t>
            </a:r>
            <a:r>
              <a:rPr lang="en-US" altLang="zh-CN" sz="1700" dirty="0">
                <a:solidFill>
                  <a:srgbClr val="FF0000"/>
                </a:solidFill>
                <a:latin typeface="Times New Roman" charset="0"/>
              </a:rPr>
              <a:t> 4</a:t>
            </a:r>
            <a:endParaRPr lang="en-US" altLang="zh-CN" sz="1700" i="1" dirty="0">
              <a:solidFill>
                <a:srgbClr val="FF0000"/>
              </a:solidFill>
              <a:latin typeface="Times New Roman" charset="0"/>
            </a:endParaRPr>
          </a:p>
          <a:p>
            <a:pPr algn="just">
              <a:lnSpc>
                <a:spcPts val="1500"/>
              </a:lnSpc>
              <a:defRPr/>
            </a:pPr>
            <a:r>
              <a:rPr lang="en-US" altLang="zh-CN" sz="17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zh-CN" sz="1700" i="1" baseline="-25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zh-CN" sz="1700" dirty="0">
                <a:solidFill>
                  <a:srgbClr val="FF0000"/>
                </a:solidFill>
                <a:latin typeface="Times New Roman" charset="0"/>
              </a:rPr>
              <a:t> = </a:t>
            </a:r>
            <a:r>
              <a:rPr lang="en-US" altLang="zh-CN" sz="1700" i="1" dirty="0">
                <a:solidFill>
                  <a:srgbClr val="FF0000"/>
                </a:solidFill>
                <a:latin typeface="Times New Roman" charset="0"/>
              </a:rPr>
              <a:t>s</a:t>
            </a:r>
            <a:r>
              <a:rPr lang="en-US" altLang="zh-CN" sz="1700" i="1" baseline="-25000" dirty="0">
                <a:solidFill>
                  <a:srgbClr val="FF0000"/>
                </a:solidFill>
                <a:latin typeface="Times New Roman" charset="0"/>
              </a:rPr>
              <a:t>2</a:t>
            </a:r>
            <a:endParaRPr lang="en-US" altLang="zh-CN" sz="1700" i="1" dirty="0">
              <a:solidFill>
                <a:srgbClr val="FF0000"/>
              </a:solidFill>
              <a:latin typeface="Times New Roman" charset="0"/>
            </a:endParaRPr>
          </a:p>
          <a:p>
            <a:pPr algn="just">
              <a:lnSpc>
                <a:spcPts val="1500"/>
              </a:lnSpc>
              <a:defRPr/>
            </a:pPr>
            <a:r>
              <a:rPr lang="en-US" altLang="zh-CN" sz="1700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sz="1700" i="1" baseline="-25000" dirty="0">
                <a:solidFill>
                  <a:prstClr val="black"/>
                </a:solidFill>
                <a:latin typeface="Times New Roman" charset="0"/>
              </a:rPr>
              <a:t>3</a:t>
            </a:r>
            <a:r>
              <a:rPr lang="en-US" altLang="zh-CN" sz="1700" dirty="0">
                <a:solidFill>
                  <a:prstClr val="black"/>
                </a:solidFill>
                <a:latin typeface="Times New Roman" charset="0"/>
              </a:rPr>
              <a:t> = </a:t>
            </a:r>
            <a:r>
              <a:rPr lang="en-US" altLang="zh-CN" sz="1700" i="1" dirty="0">
                <a:solidFill>
                  <a:prstClr val="black"/>
                </a:solidFill>
                <a:latin typeface="Times New Roman" charset="0"/>
              </a:rPr>
              <a:t>a</a:t>
            </a:r>
            <a:r>
              <a:rPr lang="en-US" altLang="zh-CN" sz="1700" dirty="0">
                <a:solidFill>
                  <a:prstClr val="black"/>
                </a:solidFill>
                <a:latin typeface="Times New Roman" charset="0"/>
              </a:rPr>
              <a:t>[</a:t>
            </a:r>
            <a:r>
              <a:rPr lang="en-US" altLang="zh-CN" sz="1700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sz="1700" i="1" baseline="-25000" dirty="0">
                <a:solidFill>
                  <a:prstClr val="black"/>
                </a:solidFill>
                <a:latin typeface="Times New Roman" charset="0"/>
              </a:rPr>
              <a:t>2</a:t>
            </a:r>
            <a:r>
              <a:rPr lang="en-US" altLang="zh-CN" sz="1700" dirty="0">
                <a:solidFill>
                  <a:prstClr val="black"/>
                </a:solidFill>
                <a:latin typeface="Times New Roman" charset="0"/>
              </a:rPr>
              <a:t>]</a:t>
            </a:r>
          </a:p>
          <a:p>
            <a:pPr algn="just">
              <a:lnSpc>
                <a:spcPts val="1500"/>
              </a:lnSpc>
              <a:defRPr/>
            </a:pPr>
            <a:r>
              <a:rPr lang="en-US" altLang="zh-CN" sz="1700" dirty="0">
                <a:solidFill>
                  <a:prstClr val="black"/>
                </a:solidFill>
                <a:latin typeface="Times New Roman" charset="0"/>
              </a:rPr>
              <a:t>if </a:t>
            </a:r>
            <a:r>
              <a:rPr lang="en-US" altLang="zh-CN" sz="1700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sz="1700" i="1" baseline="-25000" dirty="0">
                <a:solidFill>
                  <a:prstClr val="black"/>
                </a:solidFill>
                <a:latin typeface="Times New Roman" charset="0"/>
              </a:rPr>
              <a:t>3</a:t>
            </a:r>
            <a:r>
              <a:rPr lang="en-US" altLang="zh-CN" sz="1700" i="1" dirty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lang="en-US" altLang="zh-CN" sz="1700" dirty="0">
                <a:solidFill>
                  <a:prstClr val="black"/>
                </a:solidFill>
                <a:latin typeface="Times New Roman" charset="0"/>
              </a:rPr>
              <a:t>&lt; </a:t>
            </a:r>
            <a:r>
              <a:rPr lang="en-US" altLang="zh-CN" sz="1700" i="1" dirty="0">
                <a:solidFill>
                  <a:prstClr val="black"/>
                </a:solidFill>
                <a:latin typeface="Times New Roman" charset="0"/>
              </a:rPr>
              <a:t>v</a:t>
            </a:r>
            <a:r>
              <a:rPr lang="en-US" altLang="zh-CN" sz="1700" dirty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lang="en-US" altLang="zh-CN" sz="1700" dirty="0" err="1">
                <a:solidFill>
                  <a:prstClr val="black"/>
                </a:solidFill>
                <a:latin typeface="Times New Roman" charset="0"/>
              </a:rPr>
              <a:t>goto</a:t>
            </a:r>
            <a:r>
              <a:rPr lang="en-US" altLang="zh-CN" sz="1700" dirty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lang="en-US" altLang="zh-CN" sz="1700" i="1" dirty="0">
                <a:solidFill>
                  <a:prstClr val="black"/>
                </a:solidFill>
                <a:latin typeface="Times New Roman" charset="0"/>
              </a:rPr>
              <a:t>B</a:t>
            </a:r>
            <a:r>
              <a:rPr lang="en-US" altLang="zh-CN" sz="1700" i="1" baseline="-25000" dirty="0">
                <a:solidFill>
                  <a:prstClr val="black"/>
                </a:solidFill>
                <a:latin typeface="Times New Roman" charset="0"/>
              </a:rPr>
              <a:t>2</a:t>
            </a:r>
          </a:p>
        </p:txBody>
      </p:sp>
      <p:sp>
        <p:nvSpPr>
          <p:cNvPr id="46118" name="Rectangle 27">
            <a:extLst>
              <a:ext uri="{FF2B5EF4-FFF2-40B4-BE49-F238E27FC236}">
                <a16:creationId xmlns:a16="http://schemas.microsoft.com/office/drawing/2014/main" id="{FA88F973-89FC-473D-A81F-3EE854A52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3065463"/>
            <a:ext cx="1711325" cy="1095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tIns="72000" bIns="0" anchor="ctr"/>
          <a:lstStyle>
            <a:lvl1pPr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algn="just">
              <a:lnSpc>
                <a:spcPts val="16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j 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=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j 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  <a:sym typeface="Symbol" charset="2"/>
              </a:rPr>
              <a:t>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1</a:t>
            </a:r>
          </a:p>
          <a:p>
            <a:pPr algn="just">
              <a:lnSpc>
                <a:spcPts val="1600"/>
              </a:lnSpc>
              <a:defRPr/>
            </a:pPr>
            <a:r>
              <a:rPr lang="en-US" altLang="zh-CN" i="1" dirty="0">
                <a:solidFill>
                  <a:srgbClr val="FF0000"/>
                </a:solidFill>
                <a:latin typeface="Times New Roman" charset="0"/>
              </a:rPr>
              <a:t>s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</a:rPr>
              <a:t> = </a:t>
            </a:r>
            <a:r>
              <a:rPr lang="en-US" altLang="zh-CN" i="1" dirty="0">
                <a:solidFill>
                  <a:srgbClr val="FF0000"/>
                </a:solidFill>
                <a:latin typeface="Times New Roman" charset="0"/>
              </a:rPr>
              <a:t>s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charset="0"/>
              </a:rPr>
              <a:t>4 </a:t>
            </a:r>
            <a:r>
              <a:rPr lang="en-US" altLang="zh-CN" dirty="0">
                <a:solidFill>
                  <a:srgbClr val="FF0000"/>
                </a:solidFill>
                <a:latin typeface="宋体" charset="0"/>
              </a:rPr>
              <a:t>- 4</a:t>
            </a:r>
            <a:endParaRPr lang="en-US" altLang="zh-CN" i="1" dirty="0">
              <a:solidFill>
                <a:srgbClr val="FF0000"/>
              </a:solidFill>
              <a:latin typeface="Times New Roman" charset="0"/>
            </a:endParaRPr>
          </a:p>
          <a:p>
            <a:pPr algn="just">
              <a:lnSpc>
                <a:spcPts val="1600"/>
              </a:lnSpc>
              <a:defRPr/>
            </a:pPr>
            <a:r>
              <a:rPr lang="en-US" altLang="zh-CN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</a:rPr>
              <a:t> = </a:t>
            </a:r>
            <a:r>
              <a:rPr lang="en-US" altLang="zh-CN" i="1" dirty="0">
                <a:solidFill>
                  <a:srgbClr val="FF0000"/>
                </a:solidFill>
                <a:latin typeface="Times New Roman" charset="0"/>
              </a:rPr>
              <a:t>s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charset="0"/>
              </a:rPr>
              <a:t>4</a:t>
            </a:r>
            <a:endParaRPr lang="en-US" altLang="zh-CN" i="1" dirty="0">
              <a:solidFill>
                <a:srgbClr val="FF0000"/>
              </a:solidFill>
              <a:latin typeface="Times New Roman" charset="0"/>
            </a:endParaRPr>
          </a:p>
          <a:p>
            <a:pPr algn="just">
              <a:lnSpc>
                <a:spcPts val="16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5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4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]</a:t>
            </a:r>
          </a:p>
          <a:p>
            <a:pPr algn="just">
              <a:lnSpc>
                <a:spcPts val="16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if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5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&gt;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v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Times New Roman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B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3</a:t>
            </a:r>
          </a:p>
        </p:txBody>
      </p:sp>
      <p:grpSp>
        <p:nvGrpSpPr>
          <p:cNvPr id="2" name="组合 2">
            <a:extLst>
              <a:ext uri="{FF2B5EF4-FFF2-40B4-BE49-F238E27FC236}">
                <a16:creationId xmlns:a16="http://schemas.microsoft.com/office/drawing/2014/main" id="{D1B8AA35-C3CD-420B-848D-D876C8399736}"/>
              </a:ext>
            </a:extLst>
          </p:cNvPr>
          <p:cNvGrpSpPr>
            <a:grpSpLocks/>
          </p:cNvGrpSpPr>
          <p:nvPr/>
        </p:nvGrpSpPr>
        <p:grpSpPr bwMode="auto">
          <a:xfrm>
            <a:off x="4308475" y="555625"/>
            <a:ext cx="4108450" cy="4592638"/>
            <a:chOff x="3724328" y="550863"/>
            <a:chExt cx="4108397" cy="4592637"/>
          </a:xfrm>
        </p:grpSpPr>
        <p:sp>
          <p:nvSpPr>
            <p:cNvPr id="267294" name="Freeform 42">
              <a:extLst>
                <a:ext uri="{FF2B5EF4-FFF2-40B4-BE49-F238E27FC236}">
                  <a16:creationId xmlns:a16="http://schemas.microsoft.com/office/drawing/2014/main" id="{10148A69-459A-455A-8EE0-4328C5B86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9111" y="1131590"/>
              <a:ext cx="746116" cy="4011910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1" name="AutoShape 8">
              <a:extLst>
                <a:ext uri="{FF2B5EF4-FFF2-40B4-BE49-F238E27FC236}">
                  <a16:creationId xmlns:a16="http://schemas.microsoft.com/office/drawing/2014/main" id="{C35FECF0-07E4-4AA7-B28E-E84B17708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328" y="1196976"/>
              <a:ext cx="593717" cy="268287"/>
            </a:xfrm>
            <a:prstGeom prst="rightArrow">
              <a:avLst>
                <a:gd name="adj1" fmla="val 50000"/>
                <a:gd name="adj2" fmla="val 55326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cs typeface="楷体_GB2312" charset="0"/>
              </a:endParaRPr>
            </a:p>
          </p:txBody>
        </p:sp>
        <p:sp>
          <p:nvSpPr>
            <p:cNvPr id="267296" name="Freeform 40">
              <a:extLst>
                <a:ext uri="{FF2B5EF4-FFF2-40B4-BE49-F238E27FC236}">
                  <a16:creationId xmlns:a16="http://schemas.microsoft.com/office/drawing/2014/main" id="{1563A970-76EC-4506-AA2A-A4D46D0BE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43" y="1563638"/>
              <a:ext cx="385758" cy="1332019"/>
            </a:xfrm>
            <a:custGeom>
              <a:avLst/>
              <a:gdLst>
                <a:gd name="T0" fmla="*/ 2147483646 w 325"/>
                <a:gd name="T1" fmla="*/ 2147483646 h 983"/>
                <a:gd name="T2" fmla="*/ 2147483646 w 325"/>
                <a:gd name="T3" fmla="*/ 2147483646 h 983"/>
                <a:gd name="T4" fmla="*/ 2147483646 w 325"/>
                <a:gd name="T5" fmla="*/ 2147483646 h 983"/>
                <a:gd name="T6" fmla="*/ 2147483646 w 325"/>
                <a:gd name="T7" fmla="*/ 2147483646 h 983"/>
                <a:gd name="T8" fmla="*/ 2147483646 w 325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983"/>
                <a:gd name="T17" fmla="*/ 325 w 325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983">
                  <a:moveTo>
                    <a:pt x="325" y="847"/>
                  </a:moveTo>
                  <a:cubicBezTo>
                    <a:pt x="215" y="915"/>
                    <a:pt x="106" y="983"/>
                    <a:pt x="53" y="938"/>
                  </a:cubicBezTo>
                  <a:cubicBezTo>
                    <a:pt x="0" y="893"/>
                    <a:pt x="1" y="719"/>
                    <a:pt x="8" y="575"/>
                  </a:cubicBezTo>
                  <a:cubicBezTo>
                    <a:pt x="15" y="431"/>
                    <a:pt x="53" y="152"/>
                    <a:pt x="98" y="76"/>
                  </a:cubicBezTo>
                  <a:cubicBezTo>
                    <a:pt x="143" y="0"/>
                    <a:pt x="211" y="60"/>
                    <a:pt x="280" y="12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67297" name="Rectangle 25">
              <a:extLst>
                <a:ext uri="{FF2B5EF4-FFF2-40B4-BE49-F238E27FC236}">
                  <a16:creationId xmlns:a16="http://schemas.microsoft.com/office/drawing/2014/main" id="{D13EC8B8-DEF8-40EA-8DF5-6A1794A3F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042" y="550863"/>
              <a:ext cx="392768" cy="220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7298" name="Rectangle 26">
              <a:extLst>
                <a:ext uri="{FF2B5EF4-FFF2-40B4-BE49-F238E27FC236}">
                  <a16:creationId xmlns:a16="http://schemas.microsoft.com/office/drawing/2014/main" id="{C6B43A53-A148-40B4-8DD3-FD3A5A27C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540" y="1741393"/>
              <a:ext cx="626049" cy="32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9" name="Rectangle 30">
              <a:extLst>
                <a:ext uri="{FF2B5EF4-FFF2-40B4-BE49-F238E27FC236}">
                  <a16:creationId xmlns:a16="http://schemas.microsoft.com/office/drawing/2014/main" id="{EC412015-E699-4677-B4E5-4FAAAEC26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2943" y="4273550"/>
              <a:ext cx="1727178" cy="2762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 </a:t>
              </a:r>
              <a:r>
                <a:rPr lang="en-US" altLang="zh-CN" dirty="0" err="1">
                  <a:solidFill>
                    <a:srgbClr val="000000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46120" name="Rectangle 32">
              <a:extLst>
                <a:ext uri="{FF2B5EF4-FFF2-40B4-BE49-F238E27FC236}">
                  <a16:creationId xmlns:a16="http://schemas.microsoft.com/office/drawing/2014/main" id="{5ACCF40A-A04C-4459-AE76-9A29756BF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7543" y="4746625"/>
              <a:ext cx="784215" cy="2317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267301" name="Rectangle 33">
              <a:extLst>
                <a:ext uri="{FF2B5EF4-FFF2-40B4-BE49-F238E27FC236}">
                  <a16:creationId xmlns:a16="http://schemas.microsoft.com/office/drawing/2014/main" id="{1A37A8A6-1B6C-46D1-833A-956CDB91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855" y="4225713"/>
              <a:ext cx="626049" cy="323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7302" name="Rectangle 34">
              <a:extLst>
                <a:ext uri="{FF2B5EF4-FFF2-40B4-BE49-F238E27FC236}">
                  <a16:creationId xmlns:a16="http://schemas.microsoft.com/office/drawing/2014/main" id="{2A451795-68CE-467F-A8A2-33DC9B9F3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296" y="3071806"/>
              <a:ext cx="628429" cy="327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3" name="Rectangle 36">
              <a:extLst>
                <a:ext uri="{FF2B5EF4-FFF2-40B4-BE49-F238E27FC236}">
                  <a16:creationId xmlns:a16="http://schemas.microsoft.com/office/drawing/2014/main" id="{AAD9E398-C4CC-41F0-9E3D-D92806A46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5106" y="4746625"/>
              <a:ext cx="809615" cy="2317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267304" name="Rectangle 39">
              <a:extLst>
                <a:ext uri="{FF2B5EF4-FFF2-40B4-BE49-F238E27FC236}">
                  <a16:creationId xmlns:a16="http://schemas.microsoft.com/office/drawing/2014/main" id="{669A51BF-26AF-4E53-94AF-FD6213741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9666" y="4692518"/>
              <a:ext cx="627239" cy="327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7305" name="Line 28">
              <a:extLst>
                <a:ext uri="{FF2B5EF4-FFF2-40B4-BE49-F238E27FC236}">
                  <a16:creationId xmlns:a16="http://schemas.microsoft.com/office/drawing/2014/main" id="{9CB17BD4-3C69-4586-B32D-A46317211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7631" y="1467942"/>
              <a:ext cx="0" cy="239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67306" name="Line 29">
              <a:extLst>
                <a:ext uri="{FF2B5EF4-FFF2-40B4-BE49-F238E27FC236}">
                  <a16:creationId xmlns:a16="http://schemas.microsoft.com/office/drawing/2014/main" id="{D7364DEA-1AA2-4F55-9264-D5529D5A5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1293" y="2804345"/>
              <a:ext cx="0" cy="2714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67307" name="Line 31">
              <a:extLst>
                <a:ext uri="{FF2B5EF4-FFF2-40B4-BE49-F238E27FC236}">
                  <a16:creationId xmlns:a16="http://schemas.microsoft.com/office/drawing/2014/main" id="{2506DD57-954D-4D60-B134-B6087431A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9542" y="4135309"/>
              <a:ext cx="0" cy="169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67308" name="Line 37">
              <a:extLst>
                <a:ext uri="{FF2B5EF4-FFF2-40B4-BE49-F238E27FC236}">
                  <a16:creationId xmlns:a16="http://schemas.microsoft.com/office/drawing/2014/main" id="{3361E2D0-B714-41F8-9C6E-687C822AB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02336" y="4563212"/>
              <a:ext cx="368296" cy="182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67309" name="Line 38">
              <a:extLst>
                <a:ext uri="{FF2B5EF4-FFF2-40B4-BE49-F238E27FC236}">
                  <a16:creationId xmlns:a16="http://schemas.microsoft.com/office/drawing/2014/main" id="{122E72B3-675D-42CB-8C48-078071942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7978" y="4563212"/>
              <a:ext cx="323846" cy="182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67310" name="Freeform 41">
              <a:extLst>
                <a:ext uri="{FF2B5EF4-FFF2-40B4-BE49-F238E27FC236}">
                  <a16:creationId xmlns:a16="http://schemas.microsoft.com/office/drawing/2014/main" id="{9E04E584-F291-4F28-A984-B0C5DD57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71" y="2859782"/>
              <a:ext cx="312729" cy="1357317"/>
            </a:xfrm>
            <a:custGeom>
              <a:avLst/>
              <a:gdLst>
                <a:gd name="T0" fmla="*/ 2147483646 w 227"/>
                <a:gd name="T1" fmla="*/ 2147483646 h 983"/>
                <a:gd name="T2" fmla="*/ 2147483646 w 227"/>
                <a:gd name="T3" fmla="*/ 2147483646 h 983"/>
                <a:gd name="T4" fmla="*/ 0 w 227"/>
                <a:gd name="T5" fmla="*/ 2147483646 h 983"/>
                <a:gd name="T6" fmla="*/ 2147483646 w 227"/>
                <a:gd name="T7" fmla="*/ 2147483646 h 983"/>
                <a:gd name="T8" fmla="*/ 2147483646 w 227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"/>
                <a:gd name="T16" fmla="*/ 0 h 983"/>
                <a:gd name="T17" fmla="*/ 227 w 227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" h="983">
                  <a:moveTo>
                    <a:pt x="182" y="885"/>
                  </a:moveTo>
                  <a:cubicBezTo>
                    <a:pt x="129" y="934"/>
                    <a:pt x="76" y="983"/>
                    <a:pt x="46" y="930"/>
                  </a:cubicBezTo>
                  <a:cubicBezTo>
                    <a:pt x="16" y="877"/>
                    <a:pt x="0" y="711"/>
                    <a:pt x="0" y="567"/>
                  </a:cubicBezTo>
                  <a:cubicBezTo>
                    <a:pt x="0" y="423"/>
                    <a:pt x="8" y="136"/>
                    <a:pt x="46" y="68"/>
                  </a:cubicBezTo>
                  <a:cubicBezTo>
                    <a:pt x="84" y="0"/>
                    <a:pt x="155" y="79"/>
                    <a:pt x="227" y="15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67311" name="Rectangle 16">
              <a:extLst>
                <a:ext uri="{FF2B5EF4-FFF2-40B4-BE49-F238E27FC236}">
                  <a16:creationId xmlns:a16="http://schemas.microsoft.com/office/drawing/2014/main" id="{354012C5-674E-4AAD-8AAA-82335DC23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98" y="4692519"/>
              <a:ext cx="514344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67270" name="Rectangle 4">
            <a:extLst>
              <a:ext uri="{FF2B5EF4-FFF2-40B4-BE49-F238E27FC236}">
                <a16:creationId xmlns:a16="http://schemas.microsoft.com/office/drawing/2014/main" id="{39E25DE8-D4BC-41E3-9B9F-120FD176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267271" name="组合 2">
            <a:extLst>
              <a:ext uri="{FF2B5EF4-FFF2-40B4-BE49-F238E27FC236}">
                <a16:creationId xmlns:a16="http://schemas.microsoft.com/office/drawing/2014/main" id="{802259BA-71E5-4998-9B65-5AF7ECE4A4AC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531813"/>
            <a:ext cx="2863850" cy="4592637"/>
            <a:chOff x="1403648" y="531480"/>
            <a:chExt cx="2863654" cy="4592624"/>
          </a:xfrm>
        </p:grpSpPr>
        <p:sp>
          <p:nvSpPr>
            <p:cNvPr id="267274" name="Freeform 42">
              <a:extLst>
                <a:ext uri="{FF2B5EF4-FFF2-40B4-BE49-F238E27FC236}">
                  <a16:creationId xmlns:a16="http://schemas.microsoft.com/office/drawing/2014/main" id="{FA880FA8-3C6E-4199-9656-A513E730D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648" y="1195041"/>
              <a:ext cx="746127" cy="3929063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67275" name="Freeform 40">
              <a:extLst>
                <a:ext uri="{FF2B5EF4-FFF2-40B4-BE49-F238E27FC236}">
                  <a16:creationId xmlns:a16="http://schemas.microsoft.com/office/drawing/2014/main" id="{0AC18016-90CE-4898-B050-D6AB24B13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683" y="1623666"/>
              <a:ext cx="385763" cy="1357313"/>
            </a:xfrm>
            <a:custGeom>
              <a:avLst/>
              <a:gdLst>
                <a:gd name="T0" fmla="*/ 2147483646 w 325"/>
                <a:gd name="T1" fmla="*/ 2147483646 h 983"/>
                <a:gd name="T2" fmla="*/ 2147483646 w 325"/>
                <a:gd name="T3" fmla="*/ 2147483646 h 983"/>
                <a:gd name="T4" fmla="*/ 2147483646 w 325"/>
                <a:gd name="T5" fmla="*/ 2147483646 h 983"/>
                <a:gd name="T6" fmla="*/ 2147483646 w 325"/>
                <a:gd name="T7" fmla="*/ 2147483646 h 983"/>
                <a:gd name="T8" fmla="*/ 2147483646 w 325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983"/>
                <a:gd name="T17" fmla="*/ 325 w 325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983">
                  <a:moveTo>
                    <a:pt x="325" y="847"/>
                  </a:moveTo>
                  <a:cubicBezTo>
                    <a:pt x="215" y="915"/>
                    <a:pt x="106" y="983"/>
                    <a:pt x="53" y="938"/>
                  </a:cubicBezTo>
                  <a:cubicBezTo>
                    <a:pt x="0" y="893"/>
                    <a:pt x="1" y="719"/>
                    <a:pt x="8" y="575"/>
                  </a:cubicBezTo>
                  <a:cubicBezTo>
                    <a:pt x="15" y="431"/>
                    <a:pt x="53" y="152"/>
                    <a:pt x="98" y="76"/>
                  </a:cubicBezTo>
                  <a:cubicBezTo>
                    <a:pt x="143" y="0"/>
                    <a:pt x="211" y="60"/>
                    <a:pt x="280" y="12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713C3072-BEEB-4899-BD30-DD7FE0EE9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123" y="539417"/>
              <a:ext cx="1693747" cy="99853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36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i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  <a:sym typeface="Symbol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n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4 *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n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FD17F45F-3175-456B-A61C-F81F0D2A6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186" y="1777663"/>
              <a:ext cx="1711208" cy="10604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 err="1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i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=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</a:t>
              </a:r>
              <a:r>
                <a:rPr lang="en-US" altLang="zh-CN" i="1" dirty="0" err="1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i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+ 1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t</a:t>
              </a:r>
              <a:r>
                <a:rPr lang="en-US" altLang="zh-CN" i="1" baseline="-25000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2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= 4 * </a:t>
              </a:r>
              <a:r>
                <a:rPr lang="en-US" altLang="zh-CN" i="1" dirty="0" err="1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i</a:t>
              </a:r>
              <a:endParaRPr lang="en-US" altLang="zh-CN" i="1" dirty="0">
                <a:solidFill>
                  <a:srgbClr val="0000FF"/>
                </a:solidFill>
                <a:latin typeface="Times New Roman" charset="0"/>
                <a:ea typeface="宋体" panose="02010600030101010101" pitchFamily="2" charset="-122"/>
              </a:endParaRP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67278" name="Rectangle 25">
              <a:extLst>
                <a:ext uri="{FF2B5EF4-FFF2-40B4-BE49-F238E27FC236}">
                  <a16:creationId xmlns:a16="http://schemas.microsoft.com/office/drawing/2014/main" id="{52477CD5-A9A5-42D1-97C6-421CDF53C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611" y="531480"/>
              <a:ext cx="392774" cy="220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7279" name="Rectangle 26">
              <a:extLst>
                <a:ext uri="{FF2B5EF4-FFF2-40B4-BE49-F238E27FC236}">
                  <a16:creationId xmlns:a16="http://schemas.microsoft.com/office/drawing/2014/main" id="{E263D261-E429-4FD7-97F2-42B9648EE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108" y="1722006"/>
              <a:ext cx="626058" cy="32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04A3102B-5F70-48DC-9A62-456045996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647" y="3123860"/>
              <a:ext cx="1711208" cy="10001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j 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= 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j 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  <a:sym typeface="Symbol" charset="2"/>
                </a:rPr>
                <a:t>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t</a:t>
              </a:r>
              <a:r>
                <a:rPr lang="en-US" altLang="zh-CN" i="1" baseline="-25000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4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= 4 *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j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82" name="Rectangle 30">
              <a:extLst>
                <a:ext uri="{FF2B5EF4-FFF2-40B4-BE49-F238E27FC236}">
                  <a16:creationId xmlns:a16="http://schemas.microsoft.com/office/drawing/2014/main" id="{E2592955-F4CF-4C79-92AB-10C4B424D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647" y="4254156"/>
              <a:ext cx="1727082" cy="2762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 </a:t>
              </a:r>
              <a:r>
                <a:rPr lang="en-US" altLang="zh-CN" dirty="0" err="1">
                  <a:solidFill>
                    <a:srgbClr val="000000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83" name="Rectangle 32">
              <a:extLst>
                <a:ext uri="{FF2B5EF4-FFF2-40B4-BE49-F238E27FC236}">
                  <a16:creationId xmlns:a16="http://schemas.microsoft.com/office/drawing/2014/main" id="{D9D1962F-3E92-435B-8A4A-51CA3FD78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249" y="4727230"/>
              <a:ext cx="784171" cy="2317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267283" name="Rectangle 33">
              <a:extLst>
                <a:ext uri="{FF2B5EF4-FFF2-40B4-BE49-F238E27FC236}">
                  <a16:creationId xmlns:a16="http://schemas.microsoft.com/office/drawing/2014/main" id="{EA5CB18F-2527-4336-A353-D3B36C56D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423" y="4206320"/>
              <a:ext cx="626058" cy="32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7284" name="Rectangle 34">
              <a:extLst>
                <a:ext uri="{FF2B5EF4-FFF2-40B4-BE49-F238E27FC236}">
                  <a16:creationId xmlns:a16="http://schemas.microsoft.com/office/drawing/2014/main" id="{747C0718-3E20-4DE3-A9C9-D98CD1CEC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864" y="3052416"/>
              <a:ext cx="628438" cy="327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Rectangle 36">
              <a:extLst>
                <a:ext uri="{FF2B5EF4-FFF2-40B4-BE49-F238E27FC236}">
                  <a16:creationId xmlns:a16="http://schemas.microsoft.com/office/drawing/2014/main" id="{232B7F71-BD92-4257-995E-6BD77E1BF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761" y="4727230"/>
              <a:ext cx="809570" cy="2317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267286" name="Rectangle 39">
              <a:extLst>
                <a:ext uri="{FF2B5EF4-FFF2-40B4-BE49-F238E27FC236}">
                  <a16:creationId xmlns:a16="http://schemas.microsoft.com/office/drawing/2014/main" id="{F96A1E73-2331-4AC9-B07E-22B02260D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34" y="4673123"/>
              <a:ext cx="627248" cy="327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7287" name="Line 28">
              <a:extLst>
                <a:ext uri="{FF2B5EF4-FFF2-40B4-BE49-F238E27FC236}">
                  <a16:creationId xmlns:a16="http://schemas.microsoft.com/office/drawing/2014/main" id="{B7D8583E-2D6E-4AFC-911E-77896261E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186" y="1539535"/>
              <a:ext cx="0" cy="2397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67288" name="Line 29">
              <a:extLst>
                <a:ext uri="{FF2B5EF4-FFF2-40B4-BE49-F238E27FC236}">
                  <a16:creationId xmlns:a16="http://schemas.microsoft.com/office/drawing/2014/main" id="{C1E84FF3-D215-4D2A-B80F-BB1AE4EEA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5848" y="2852393"/>
              <a:ext cx="0" cy="271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67289" name="Line 31">
              <a:extLst>
                <a:ext uri="{FF2B5EF4-FFF2-40B4-BE49-F238E27FC236}">
                  <a16:creationId xmlns:a16="http://schemas.microsoft.com/office/drawing/2014/main" id="{9BEB156C-0D13-4B6B-8562-5DC8184CC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4098" y="4115916"/>
              <a:ext cx="0" cy="1698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67290" name="Line 37">
              <a:extLst>
                <a:ext uri="{FF2B5EF4-FFF2-40B4-BE49-F238E27FC236}">
                  <a16:creationId xmlns:a16="http://schemas.microsoft.com/office/drawing/2014/main" id="{44114DB5-AFFE-4C96-944F-1FB0E524F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6884" y="4543818"/>
              <a:ext cx="368301" cy="1825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67291" name="Line 38">
              <a:extLst>
                <a:ext uri="{FF2B5EF4-FFF2-40B4-BE49-F238E27FC236}">
                  <a16:creationId xmlns:a16="http://schemas.microsoft.com/office/drawing/2014/main" id="{427A5DAD-F6FF-4D3C-BA9A-05518C737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2537" y="4543818"/>
              <a:ext cx="323851" cy="1825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67292" name="Freeform 41">
              <a:extLst>
                <a:ext uri="{FF2B5EF4-FFF2-40B4-BE49-F238E27FC236}">
                  <a16:creationId xmlns:a16="http://schemas.microsoft.com/office/drawing/2014/main" id="{E1880DC2-B4E7-4B43-9CC3-67C7B0004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713" y="2909541"/>
              <a:ext cx="271464" cy="1357313"/>
            </a:xfrm>
            <a:custGeom>
              <a:avLst/>
              <a:gdLst>
                <a:gd name="T0" fmla="*/ 2147483646 w 227"/>
                <a:gd name="T1" fmla="*/ 2147483646 h 983"/>
                <a:gd name="T2" fmla="*/ 2147483646 w 227"/>
                <a:gd name="T3" fmla="*/ 2147483646 h 983"/>
                <a:gd name="T4" fmla="*/ 0 w 227"/>
                <a:gd name="T5" fmla="*/ 2147483646 h 983"/>
                <a:gd name="T6" fmla="*/ 2147483646 w 227"/>
                <a:gd name="T7" fmla="*/ 2147483646 h 983"/>
                <a:gd name="T8" fmla="*/ 2147483646 w 227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"/>
                <a:gd name="T16" fmla="*/ 0 h 983"/>
                <a:gd name="T17" fmla="*/ 227 w 227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" h="983">
                  <a:moveTo>
                    <a:pt x="182" y="885"/>
                  </a:moveTo>
                  <a:cubicBezTo>
                    <a:pt x="129" y="934"/>
                    <a:pt x="76" y="983"/>
                    <a:pt x="46" y="930"/>
                  </a:cubicBezTo>
                  <a:cubicBezTo>
                    <a:pt x="16" y="877"/>
                    <a:pt x="0" y="711"/>
                    <a:pt x="0" y="567"/>
                  </a:cubicBezTo>
                  <a:cubicBezTo>
                    <a:pt x="0" y="423"/>
                    <a:pt x="8" y="136"/>
                    <a:pt x="46" y="68"/>
                  </a:cubicBezTo>
                  <a:cubicBezTo>
                    <a:pt x="84" y="0"/>
                    <a:pt x="155" y="79"/>
                    <a:pt x="227" y="15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67293" name="Rectangle 16">
              <a:extLst>
                <a:ext uri="{FF2B5EF4-FFF2-40B4-BE49-F238E27FC236}">
                  <a16:creationId xmlns:a16="http://schemas.microsoft.com/office/drawing/2014/main" id="{350527AC-2757-40CF-B7A4-D100120AA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837" y="4673124"/>
              <a:ext cx="514351" cy="325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61F1324F-0A29-42D1-A7F7-DF4E74401C52}"/>
              </a:ext>
            </a:extLst>
          </p:cNvPr>
          <p:cNvSpPr/>
          <p:nvPr/>
        </p:nvSpPr>
        <p:spPr>
          <a:xfrm>
            <a:off x="3657600" y="2176463"/>
            <a:ext cx="1778000" cy="4079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 marL="257175" indent="-257175" algn="ctr"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2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200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 </a:t>
            </a:r>
            <a:r>
              <a:rPr lang="en-US" altLang="zh-CN" sz="2200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4, 0 )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3BB1890-A15D-4DD9-B9F6-6D7962EFE7D8}"/>
              </a:ext>
            </a:extLst>
          </p:cNvPr>
          <p:cNvSpPr/>
          <p:nvPr/>
        </p:nvSpPr>
        <p:spPr>
          <a:xfrm>
            <a:off x="3657600" y="3543300"/>
            <a:ext cx="1778000" cy="4079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 marL="257175" indent="-257175" algn="ctr"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2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200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 </a:t>
            </a:r>
            <a:r>
              <a:rPr lang="en-US" altLang="zh-CN" sz="22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4, 0 )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1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1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1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1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1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1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11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11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1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6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6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6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6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6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4" grpId="0" build="allAtOnce" animBg="1"/>
      <p:bldP spid="46115" grpId="0" build="allAtOnce" animBg="1"/>
      <p:bldP spid="46118" grpId="0" build="allAtOnce" animBg="1"/>
      <p:bldP spid="46" grpId="0" animBg="1"/>
      <p:bldP spid="4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9" name="Rectangle 3">
            <a:extLst>
              <a:ext uri="{FF2B5EF4-FFF2-40B4-BE49-F238E27FC236}">
                <a16:creationId xmlns:a16="http://schemas.microsoft.com/office/drawing/2014/main" id="{5BE2BFED-9A6B-4C77-846A-CE6597E4A8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0063" y="857250"/>
            <a:ext cx="8072437" cy="3154363"/>
          </a:xfrm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对于在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强度削弱</a:t>
            </a: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算法中引入的复制语句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t</a:t>
            </a: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，如果在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归纳变量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j</a:t>
            </a: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的所有引用点都可以用对</a:t>
            </a:r>
            <a:r>
              <a:rPr lang="en-US" altLang="zh-CN" sz="25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t</a:t>
            </a: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的引用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代替</a:t>
            </a: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对</a:t>
            </a:r>
            <a:r>
              <a:rPr lang="en-US" altLang="zh-CN" sz="25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j</a:t>
            </a: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的引用，并且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j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在循环的出口处不活跃</a:t>
            </a: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，则可以删除复制语句</a:t>
            </a:r>
            <a:r>
              <a:rPr lang="en-US" altLang="zh-CN" sz="25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25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t</a:t>
            </a:r>
            <a:endParaRPr lang="zh-CN" altLang="en-US" sz="25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endParaRPr lang="zh-CN" altLang="en-US" sz="2500" b="1" dirty="0">
              <a:solidFill>
                <a:schemeClr val="tx1"/>
              </a:solidFill>
              <a:latin typeface="楷体" pitchFamily="49" charset="-122"/>
            </a:endParaRPr>
          </a:p>
        </p:txBody>
      </p:sp>
      <p:sp>
        <p:nvSpPr>
          <p:cNvPr id="269315" name="Rectangle 2">
            <a:extLst>
              <a:ext uri="{FF2B5EF4-FFF2-40B4-BE49-F238E27FC236}">
                <a16:creationId xmlns:a16="http://schemas.microsoft.com/office/drawing/2014/main" id="{5B84BC48-F31B-49A6-85E2-5D16CE1C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 归纳变量的删除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14" name="Rectangle 23">
            <a:extLst>
              <a:ext uri="{FF2B5EF4-FFF2-40B4-BE49-F238E27FC236}">
                <a16:creationId xmlns:a16="http://schemas.microsoft.com/office/drawing/2014/main" id="{6089208A-1E29-4326-8430-8D52AAB03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77788"/>
            <a:ext cx="1693863" cy="1414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tIns="36000" bIns="0"/>
          <a:lstStyle>
            <a:lvl1pPr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algn="just">
              <a:lnSpc>
                <a:spcPts val="18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i 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=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 m 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  <a:sym typeface="Symbol" charset="2"/>
              </a:rPr>
              <a:t>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1</a:t>
            </a:r>
          </a:p>
          <a:p>
            <a:pPr algn="just">
              <a:lnSpc>
                <a:spcPts val="18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j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=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 n</a:t>
            </a:r>
          </a:p>
          <a:p>
            <a:pPr algn="just">
              <a:lnSpc>
                <a:spcPts val="18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= 4 *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n</a:t>
            </a:r>
          </a:p>
          <a:p>
            <a:pPr algn="just">
              <a:lnSpc>
                <a:spcPts val="18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v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]</a:t>
            </a:r>
          </a:p>
          <a:p>
            <a:pPr algn="just">
              <a:lnSpc>
                <a:spcPts val="1800"/>
              </a:lnSpc>
              <a:defRPr/>
            </a:pPr>
            <a:r>
              <a:rPr lang="en-US" altLang="zh-CN" i="1" dirty="0">
                <a:latin typeface="Times New Roman" charset="0"/>
              </a:rPr>
              <a:t>s</a:t>
            </a:r>
            <a:r>
              <a:rPr lang="en-US" altLang="zh-CN" i="1" baseline="-25000" dirty="0">
                <a:latin typeface="Times New Roman" charset="0"/>
              </a:rPr>
              <a:t>2</a:t>
            </a:r>
            <a:r>
              <a:rPr lang="en-US" altLang="zh-CN" dirty="0">
                <a:latin typeface="Times New Roman" charset="0"/>
              </a:rPr>
              <a:t> = 4 * </a:t>
            </a:r>
            <a:r>
              <a:rPr lang="en-US" altLang="zh-CN" i="1" dirty="0">
                <a:latin typeface="Times New Roman" charset="0"/>
              </a:rPr>
              <a:t>i</a:t>
            </a:r>
          </a:p>
          <a:p>
            <a:pPr algn="just">
              <a:lnSpc>
                <a:spcPts val="1800"/>
              </a:lnSpc>
              <a:defRPr/>
            </a:pPr>
            <a:r>
              <a:rPr lang="en-US" altLang="zh-CN" i="1" dirty="0">
                <a:latin typeface="Times New Roman" charset="0"/>
              </a:rPr>
              <a:t>s</a:t>
            </a:r>
            <a:r>
              <a:rPr lang="en-US" altLang="zh-CN" i="1" baseline="-25000" dirty="0">
                <a:latin typeface="Times New Roman" charset="0"/>
              </a:rPr>
              <a:t>4</a:t>
            </a:r>
            <a:r>
              <a:rPr lang="en-US" altLang="zh-CN" i="1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= 4 *</a:t>
            </a:r>
            <a:r>
              <a:rPr lang="en-US" altLang="zh-CN" i="1" dirty="0">
                <a:latin typeface="Times New Roman" charset="0"/>
              </a:rPr>
              <a:t> j</a:t>
            </a:r>
          </a:p>
        </p:txBody>
      </p:sp>
      <p:sp>
        <p:nvSpPr>
          <p:cNvPr id="46115" name="Rectangle 24">
            <a:extLst>
              <a:ext uri="{FF2B5EF4-FFF2-40B4-BE49-F238E27FC236}">
                <a16:creationId xmlns:a16="http://schemas.microsoft.com/office/drawing/2014/main" id="{061978C1-45FC-4EDE-9487-1C9FFBD62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38" y="1735138"/>
            <a:ext cx="1711325" cy="1060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tIns="72000" bIns="0"/>
          <a:lstStyle>
            <a:lvl1pPr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algn="just">
              <a:lnSpc>
                <a:spcPts val="1500"/>
              </a:lnSpc>
              <a:defRPr/>
            </a:pPr>
            <a:r>
              <a:rPr lang="en-US" altLang="zh-CN" sz="1700" i="1" dirty="0">
                <a:solidFill>
                  <a:srgbClr val="000000"/>
                </a:solidFill>
                <a:latin typeface="Times New Roman" charset="0"/>
              </a:rPr>
              <a:t>i</a:t>
            </a:r>
            <a:r>
              <a:rPr lang="en-US" altLang="zh-CN" sz="1700" dirty="0">
                <a:solidFill>
                  <a:srgbClr val="000000"/>
                </a:solidFill>
                <a:latin typeface="Times New Roman" charset="0"/>
              </a:rPr>
              <a:t> =</a:t>
            </a:r>
            <a:r>
              <a:rPr lang="en-US" altLang="zh-CN" sz="1700" i="1" dirty="0">
                <a:solidFill>
                  <a:srgbClr val="000000"/>
                </a:solidFill>
                <a:latin typeface="Times New Roman" charset="0"/>
              </a:rPr>
              <a:t> i </a:t>
            </a:r>
            <a:r>
              <a:rPr lang="en-US" altLang="zh-CN" sz="1700" dirty="0">
                <a:solidFill>
                  <a:srgbClr val="000000"/>
                </a:solidFill>
                <a:latin typeface="Times New Roman" charset="0"/>
              </a:rPr>
              <a:t>+ 1</a:t>
            </a:r>
            <a:endParaRPr lang="en-US" altLang="zh-CN" sz="1700" dirty="0">
              <a:solidFill>
                <a:srgbClr val="0000FF"/>
              </a:solidFill>
              <a:latin typeface="Times New Roman" charset="0"/>
            </a:endParaRPr>
          </a:p>
          <a:p>
            <a:pPr algn="just">
              <a:lnSpc>
                <a:spcPts val="1500"/>
              </a:lnSpc>
              <a:defRPr/>
            </a:pPr>
            <a:r>
              <a:rPr lang="en-US" altLang="zh-CN" sz="1700" i="1" dirty="0">
                <a:latin typeface="Times New Roman" charset="0"/>
              </a:rPr>
              <a:t>s</a:t>
            </a:r>
            <a:r>
              <a:rPr lang="en-US" altLang="zh-CN" sz="1700" i="1" baseline="-25000" dirty="0">
                <a:latin typeface="Times New Roman" charset="0"/>
              </a:rPr>
              <a:t>2</a:t>
            </a:r>
            <a:r>
              <a:rPr lang="en-US" altLang="zh-CN" sz="1700" dirty="0">
                <a:latin typeface="Times New Roman" charset="0"/>
              </a:rPr>
              <a:t> = </a:t>
            </a:r>
            <a:r>
              <a:rPr lang="en-US" altLang="zh-CN" sz="1700" i="1" dirty="0">
                <a:latin typeface="Times New Roman" charset="0"/>
              </a:rPr>
              <a:t>s</a:t>
            </a:r>
            <a:r>
              <a:rPr lang="en-US" altLang="zh-CN" sz="1700" i="1" baseline="-25000" dirty="0">
                <a:latin typeface="Times New Roman" charset="0"/>
              </a:rPr>
              <a:t>2</a:t>
            </a:r>
            <a:r>
              <a:rPr lang="en-US" altLang="zh-CN" sz="1700" dirty="0">
                <a:latin typeface="Times New Roman" charset="0"/>
              </a:rPr>
              <a:t> </a:t>
            </a:r>
            <a:r>
              <a:rPr lang="en-US" altLang="zh-CN" sz="1700" dirty="0">
                <a:latin typeface="宋体" charset="0"/>
              </a:rPr>
              <a:t>+</a:t>
            </a:r>
            <a:r>
              <a:rPr lang="en-US" altLang="zh-CN" sz="1700" dirty="0">
                <a:latin typeface="Times New Roman" charset="0"/>
              </a:rPr>
              <a:t> 4</a:t>
            </a:r>
            <a:endParaRPr lang="en-US" altLang="zh-CN" sz="1700" i="1" dirty="0">
              <a:latin typeface="Times New Roman" charset="0"/>
            </a:endParaRPr>
          </a:p>
          <a:p>
            <a:pPr algn="just">
              <a:lnSpc>
                <a:spcPts val="1500"/>
              </a:lnSpc>
              <a:defRPr/>
            </a:pPr>
            <a:r>
              <a:rPr lang="en-US" altLang="zh-CN" sz="17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zh-CN" sz="1700" i="1" baseline="-25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zh-CN" sz="1700" dirty="0">
                <a:solidFill>
                  <a:srgbClr val="FF0000"/>
                </a:solidFill>
                <a:latin typeface="Times New Roman" charset="0"/>
              </a:rPr>
              <a:t> = </a:t>
            </a:r>
            <a:r>
              <a:rPr lang="en-US" altLang="zh-CN" sz="1700" i="1" dirty="0">
                <a:solidFill>
                  <a:srgbClr val="FF0000"/>
                </a:solidFill>
                <a:latin typeface="Times New Roman" charset="0"/>
              </a:rPr>
              <a:t>s</a:t>
            </a:r>
            <a:r>
              <a:rPr lang="en-US" altLang="zh-CN" sz="1700" i="1" baseline="-25000" dirty="0">
                <a:solidFill>
                  <a:srgbClr val="FF0000"/>
                </a:solidFill>
                <a:latin typeface="Times New Roman" charset="0"/>
              </a:rPr>
              <a:t>2</a:t>
            </a:r>
            <a:endParaRPr lang="en-US" altLang="zh-CN" sz="1700" i="1" dirty="0">
              <a:solidFill>
                <a:srgbClr val="FF0000"/>
              </a:solidFill>
              <a:latin typeface="Times New Roman" charset="0"/>
            </a:endParaRPr>
          </a:p>
          <a:p>
            <a:pPr algn="just">
              <a:lnSpc>
                <a:spcPts val="1500"/>
              </a:lnSpc>
              <a:defRPr/>
            </a:pPr>
            <a:r>
              <a:rPr lang="en-US" altLang="zh-CN" sz="1700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sz="1700" i="1" baseline="-25000" dirty="0">
                <a:solidFill>
                  <a:prstClr val="black"/>
                </a:solidFill>
                <a:latin typeface="Times New Roman" charset="0"/>
              </a:rPr>
              <a:t>3</a:t>
            </a:r>
            <a:r>
              <a:rPr lang="en-US" altLang="zh-CN" sz="1700" dirty="0">
                <a:solidFill>
                  <a:prstClr val="black"/>
                </a:solidFill>
                <a:latin typeface="Times New Roman" charset="0"/>
              </a:rPr>
              <a:t> = </a:t>
            </a:r>
            <a:r>
              <a:rPr lang="en-US" altLang="zh-CN" sz="1700" i="1" dirty="0">
                <a:solidFill>
                  <a:prstClr val="black"/>
                </a:solidFill>
                <a:latin typeface="Times New Roman" charset="0"/>
              </a:rPr>
              <a:t>a</a:t>
            </a:r>
            <a:r>
              <a:rPr lang="en-US" altLang="zh-CN" sz="1700" dirty="0">
                <a:solidFill>
                  <a:prstClr val="black"/>
                </a:solidFill>
                <a:latin typeface="Times New Roman" charset="0"/>
              </a:rPr>
              <a:t>[</a:t>
            </a:r>
            <a:r>
              <a:rPr lang="en-US" altLang="zh-CN" sz="1700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sz="1700" i="1" baseline="-25000" dirty="0">
                <a:solidFill>
                  <a:prstClr val="black"/>
                </a:solidFill>
                <a:latin typeface="Times New Roman" charset="0"/>
              </a:rPr>
              <a:t>2</a:t>
            </a:r>
            <a:r>
              <a:rPr lang="en-US" altLang="zh-CN" sz="1700" dirty="0">
                <a:solidFill>
                  <a:prstClr val="black"/>
                </a:solidFill>
                <a:latin typeface="Times New Roman" charset="0"/>
              </a:rPr>
              <a:t>]</a:t>
            </a:r>
          </a:p>
          <a:p>
            <a:pPr algn="just">
              <a:lnSpc>
                <a:spcPts val="1500"/>
              </a:lnSpc>
              <a:defRPr/>
            </a:pPr>
            <a:r>
              <a:rPr lang="en-US" altLang="zh-CN" sz="1700" dirty="0">
                <a:solidFill>
                  <a:prstClr val="black"/>
                </a:solidFill>
                <a:latin typeface="Times New Roman" charset="0"/>
              </a:rPr>
              <a:t>if </a:t>
            </a:r>
            <a:r>
              <a:rPr lang="en-US" altLang="zh-CN" sz="1700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sz="1700" i="1" baseline="-25000" dirty="0">
                <a:solidFill>
                  <a:prstClr val="black"/>
                </a:solidFill>
                <a:latin typeface="Times New Roman" charset="0"/>
              </a:rPr>
              <a:t>3</a:t>
            </a:r>
            <a:r>
              <a:rPr lang="en-US" altLang="zh-CN" sz="1700" i="1" dirty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lang="en-US" altLang="zh-CN" sz="1700" dirty="0">
                <a:solidFill>
                  <a:prstClr val="black"/>
                </a:solidFill>
                <a:latin typeface="Times New Roman" charset="0"/>
              </a:rPr>
              <a:t>&lt; </a:t>
            </a:r>
            <a:r>
              <a:rPr lang="en-US" altLang="zh-CN" sz="1700" i="1" dirty="0">
                <a:solidFill>
                  <a:prstClr val="black"/>
                </a:solidFill>
                <a:latin typeface="Times New Roman" charset="0"/>
              </a:rPr>
              <a:t>v</a:t>
            </a:r>
            <a:r>
              <a:rPr lang="en-US" altLang="zh-CN" sz="1700" dirty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lang="en-US" altLang="zh-CN" sz="1700" dirty="0" err="1">
                <a:solidFill>
                  <a:prstClr val="black"/>
                </a:solidFill>
                <a:latin typeface="Times New Roman" charset="0"/>
              </a:rPr>
              <a:t>goto</a:t>
            </a:r>
            <a:r>
              <a:rPr lang="en-US" altLang="zh-CN" sz="1700" dirty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lang="en-US" altLang="zh-CN" sz="1700" i="1" dirty="0">
                <a:solidFill>
                  <a:prstClr val="black"/>
                </a:solidFill>
                <a:latin typeface="Times New Roman" charset="0"/>
              </a:rPr>
              <a:t>B</a:t>
            </a:r>
            <a:r>
              <a:rPr lang="en-US" altLang="zh-CN" sz="1700" i="1" baseline="-25000" dirty="0">
                <a:solidFill>
                  <a:prstClr val="black"/>
                </a:solidFill>
                <a:latin typeface="Times New Roman" charset="0"/>
              </a:rPr>
              <a:t>2</a:t>
            </a:r>
          </a:p>
        </p:txBody>
      </p:sp>
      <p:sp>
        <p:nvSpPr>
          <p:cNvPr id="46118" name="Rectangle 27">
            <a:extLst>
              <a:ext uri="{FF2B5EF4-FFF2-40B4-BE49-F238E27FC236}">
                <a16:creationId xmlns:a16="http://schemas.microsoft.com/office/drawing/2014/main" id="{AEF3AC7D-DFBE-4052-9276-6CA43C312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00" y="3087688"/>
            <a:ext cx="1711325" cy="1095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tIns="72000" bIns="0" anchor="ctr"/>
          <a:lstStyle>
            <a:lvl1pPr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algn="just">
              <a:lnSpc>
                <a:spcPts val="16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j 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=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j 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  <a:sym typeface="Symbol" charset="2"/>
              </a:rPr>
              <a:t>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1</a:t>
            </a:r>
          </a:p>
          <a:p>
            <a:pPr algn="just">
              <a:lnSpc>
                <a:spcPts val="1600"/>
              </a:lnSpc>
              <a:defRPr/>
            </a:pPr>
            <a:r>
              <a:rPr lang="en-US" altLang="zh-CN" i="1" dirty="0">
                <a:latin typeface="Times New Roman" charset="0"/>
              </a:rPr>
              <a:t>s</a:t>
            </a:r>
            <a:r>
              <a:rPr lang="en-US" altLang="zh-CN" i="1" baseline="-25000" dirty="0">
                <a:latin typeface="Times New Roman" charset="0"/>
              </a:rPr>
              <a:t>4</a:t>
            </a:r>
            <a:r>
              <a:rPr lang="en-US" altLang="zh-CN" dirty="0">
                <a:latin typeface="Times New Roman" charset="0"/>
              </a:rPr>
              <a:t> = </a:t>
            </a:r>
            <a:r>
              <a:rPr lang="en-US" altLang="zh-CN" i="1" dirty="0">
                <a:latin typeface="Times New Roman" charset="0"/>
              </a:rPr>
              <a:t>s</a:t>
            </a:r>
            <a:r>
              <a:rPr lang="en-US" altLang="zh-CN" i="1" baseline="-25000" dirty="0">
                <a:latin typeface="Times New Roman" charset="0"/>
              </a:rPr>
              <a:t>4 </a:t>
            </a:r>
            <a:r>
              <a:rPr lang="en-US" altLang="zh-CN" dirty="0">
                <a:latin typeface="宋体" charset="0"/>
              </a:rPr>
              <a:t>- 4</a:t>
            </a:r>
            <a:endParaRPr lang="en-US" altLang="zh-CN" i="1" dirty="0">
              <a:latin typeface="Times New Roman" charset="0"/>
            </a:endParaRPr>
          </a:p>
          <a:p>
            <a:pPr algn="just">
              <a:lnSpc>
                <a:spcPts val="1600"/>
              </a:lnSpc>
              <a:defRPr/>
            </a:pPr>
            <a:r>
              <a:rPr lang="en-US" altLang="zh-CN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</a:rPr>
              <a:t> = </a:t>
            </a:r>
            <a:r>
              <a:rPr lang="en-US" altLang="zh-CN" i="1" dirty="0">
                <a:solidFill>
                  <a:srgbClr val="FF0000"/>
                </a:solidFill>
                <a:latin typeface="Times New Roman" charset="0"/>
              </a:rPr>
              <a:t>s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charset="0"/>
              </a:rPr>
              <a:t>4</a:t>
            </a:r>
            <a:endParaRPr lang="en-US" altLang="zh-CN" i="1" dirty="0">
              <a:solidFill>
                <a:srgbClr val="FF0000"/>
              </a:solidFill>
              <a:latin typeface="Times New Roman" charset="0"/>
            </a:endParaRPr>
          </a:p>
          <a:p>
            <a:pPr algn="just">
              <a:lnSpc>
                <a:spcPts val="16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5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4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]</a:t>
            </a:r>
          </a:p>
          <a:p>
            <a:pPr algn="just">
              <a:lnSpc>
                <a:spcPts val="16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if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5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&gt;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v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Times New Roman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B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3</a:t>
            </a:r>
          </a:p>
        </p:txBody>
      </p:sp>
      <p:sp>
        <p:nvSpPr>
          <p:cNvPr id="271365" name="Freeform 42">
            <a:extLst>
              <a:ext uri="{FF2B5EF4-FFF2-40B4-BE49-F238E27FC236}">
                <a16:creationId xmlns:a16="http://schemas.microsoft.com/office/drawing/2014/main" id="{BA7F2C45-15E1-415C-AE6D-36B6E5F8DBCD}"/>
              </a:ext>
            </a:extLst>
          </p:cNvPr>
          <p:cNvSpPr>
            <a:spLocks/>
          </p:cNvSpPr>
          <p:nvPr/>
        </p:nvSpPr>
        <p:spPr bwMode="auto">
          <a:xfrm>
            <a:off x="1147763" y="1158875"/>
            <a:ext cx="746125" cy="4011613"/>
          </a:xfrm>
          <a:custGeom>
            <a:avLst/>
            <a:gdLst>
              <a:gd name="T0" fmla="*/ 2147483646 w 627"/>
              <a:gd name="T1" fmla="*/ 2147483646 h 3190"/>
              <a:gd name="T2" fmla="*/ 2147483646 w 627"/>
              <a:gd name="T3" fmla="*/ 2147483646 h 3190"/>
              <a:gd name="T4" fmla="*/ 2147483646 w 627"/>
              <a:gd name="T5" fmla="*/ 2147483646 h 3190"/>
              <a:gd name="T6" fmla="*/ 2147483646 w 627"/>
              <a:gd name="T7" fmla="*/ 2147483646 h 3190"/>
              <a:gd name="T8" fmla="*/ 2147483646 w 627"/>
              <a:gd name="T9" fmla="*/ 2147483646 h 3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7"/>
              <a:gd name="T16" fmla="*/ 0 h 3190"/>
              <a:gd name="T17" fmla="*/ 627 w 627"/>
              <a:gd name="T18" fmla="*/ 3190 h 3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7" h="3190">
                <a:moveTo>
                  <a:pt x="491" y="2994"/>
                </a:moveTo>
                <a:cubicBezTo>
                  <a:pt x="430" y="3092"/>
                  <a:pt x="369" y="3190"/>
                  <a:pt x="309" y="3130"/>
                </a:cubicBezTo>
                <a:cubicBezTo>
                  <a:pt x="249" y="3070"/>
                  <a:pt x="166" y="3092"/>
                  <a:pt x="128" y="2631"/>
                </a:cubicBezTo>
                <a:cubicBezTo>
                  <a:pt x="90" y="2170"/>
                  <a:pt x="0" y="726"/>
                  <a:pt x="83" y="363"/>
                </a:cubicBezTo>
                <a:cubicBezTo>
                  <a:pt x="166" y="0"/>
                  <a:pt x="396" y="227"/>
                  <a:pt x="627" y="45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71366" name="Freeform 40">
            <a:extLst>
              <a:ext uri="{FF2B5EF4-FFF2-40B4-BE49-F238E27FC236}">
                <a16:creationId xmlns:a16="http://schemas.microsoft.com/office/drawing/2014/main" id="{6DB0EF98-4671-418B-A091-8DBAE9321CE1}"/>
              </a:ext>
            </a:extLst>
          </p:cNvPr>
          <p:cNvSpPr>
            <a:spLocks/>
          </p:cNvSpPr>
          <p:nvPr/>
        </p:nvSpPr>
        <p:spPr bwMode="auto">
          <a:xfrm>
            <a:off x="1397000" y="1590675"/>
            <a:ext cx="385763" cy="1331913"/>
          </a:xfrm>
          <a:custGeom>
            <a:avLst/>
            <a:gdLst>
              <a:gd name="T0" fmla="*/ 2147483646 w 325"/>
              <a:gd name="T1" fmla="*/ 2147483646 h 983"/>
              <a:gd name="T2" fmla="*/ 2147483646 w 325"/>
              <a:gd name="T3" fmla="*/ 2147483646 h 983"/>
              <a:gd name="T4" fmla="*/ 2147483646 w 325"/>
              <a:gd name="T5" fmla="*/ 2147483646 h 983"/>
              <a:gd name="T6" fmla="*/ 2147483646 w 325"/>
              <a:gd name="T7" fmla="*/ 2147483646 h 983"/>
              <a:gd name="T8" fmla="*/ 2147483646 w 325"/>
              <a:gd name="T9" fmla="*/ 2147483646 h 9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5"/>
              <a:gd name="T16" fmla="*/ 0 h 983"/>
              <a:gd name="T17" fmla="*/ 325 w 325"/>
              <a:gd name="T18" fmla="*/ 983 h 9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5" h="983">
                <a:moveTo>
                  <a:pt x="325" y="847"/>
                </a:moveTo>
                <a:cubicBezTo>
                  <a:pt x="215" y="915"/>
                  <a:pt x="106" y="983"/>
                  <a:pt x="53" y="938"/>
                </a:cubicBezTo>
                <a:cubicBezTo>
                  <a:pt x="0" y="893"/>
                  <a:pt x="1" y="719"/>
                  <a:pt x="8" y="575"/>
                </a:cubicBezTo>
                <a:cubicBezTo>
                  <a:pt x="15" y="431"/>
                  <a:pt x="53" y="152"/>
                  <a:pt x="98" y="76"/>
                </a:cubicBezTo>
                <a:cubicBezTo>
                  <a:pt x="143" y="0"/>
                  <a:pt x="211" y="60"/>
                  <a:pt x="280" y="12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71367" name="Rectangle 25">
            <a:extLst>
              <a:ext uri="{FF2B5EF4-FFF2-40B4-BE49-F238E27FC236}">
                <a16:creationId xmlns:a16="http://schemas.microsoft.com/office/drawing/2014/main" id="{CC89DD87-400C-479E-861F-9CB17355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77850"/>
            <a:ext cx="3921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5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15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1368" name="Rectangle 26">
            <a:extLst>
              <a:ext uri="{FF2B5EF4-FFF2-40B4-BE49-F238E27FC236}">
                <a16:creationId xmlns:a16="http://schemas.microsoft.com/office/drawing/2014/main" id="{B27E9B0C-EB8B-44F9-8C9D-0023BEA16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768475"/>
            <a:ext cx="6254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5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15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19" name="Rectangle 30">
            <a:extLst>
              <a:ext uri="{FF2B5EF4-FFF2-40B4-BE49-F238E27FC236}">
                <a16:creationId xmlns:a16="http://schemas.microsoft.com/office/drawing/2014/main" id="{D37BDDEB-5B4C-44E3-8903-900438732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00" y="4300538"/>
            <a:ext cx="1727200" cy="2762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000" tIns="0" rIns="0" bIns="0"/>
          <a:lstStyle>
            <a:lvl1pPr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algn="just">
              <a:lnSpc>
                <a:spcPct val="960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&gt;=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j </a:t>
            </a:r>
            <a:r>
              <a:rPr lang="en-US" altLang="zh-CN" dirty="0" err="1">
                <a:solidFill>
                  <a:srgbClr val="000000"/>
                </a:solidFill>
                <a:latin typeface="Times New Roman" charset="0"/>
              </a:rPr>
              <a:t>goto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charset="0"/>
              </a:rPr>
              <a:t>6</a:t>
            </a:r>
          </a:p>
        </p:txBody>
      </p:sp>
      <p:sp>
        <p:nvSpPr>
          <p:cNvPr id="46120" name="Rectangle 32">
            <a:extLst>
              <a:ext uri="{FF2B5EF4-FFF2-40B4-BE49-F238E27FC236}">
                <a16:creationId xmlns:a16="http://schemas.microsoft.com/office/drawing/2014/main" id="{A3A6BB22-402A-4A68-89C4-13E7BFC10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773613"/>
            <a:ext cx="784225" cy="231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tIns="0" bIns="0"/>
          <a:lstStyle>
            <a:lvl1pPr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algn="just">
              <a:lnSpc>
                <a:spcPct val="96000"/>
              </a:lnSpc>
              <a:defRPr/>
            </a:pPr>
            <a:endParaRPr lang="en-US" altLang="zh-CN" sz="700" b="0" baseline="-250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271371" name="Rectangle 33">
            <a:extLst>
              <a:ext uri="{FF2B5EF4-FFF2-40B4-BE49-F238E27FC236}">
                <a16:creationId xmlns:a16="http://schemas.microsoft.com/office/drawing/2014/main" id="{0AA056CA-8406-48E4-B80B-0478E23DF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4252913"/>
            <a:ext cx="6270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5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CN" sz="15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1372" name="Rectangle 34">
            <a:extLst>
              <a:ext uri="{FF2B5EF4-FFF2-40B4-BE49-F238E27FC236}">
                <a16:creationId xmlns:a16="http://schemas.microsoft.com/office/drawing/2014/main" id="{29C155BB-3DF8-4BD3-8A4C-60D0A143B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963" y="3098800"/>
            <a:ext cx="62865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5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15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23" name="Rectangle 36">
            <a:extLst>
              <a:ext uri="{FF2B5EF4-FFF2-40B4-BE49-F238E27FC236}">
                <a16:creationId xmlns:a16="http://schemas.microsoft.com/office/drawing/2014/main" id="{6B01FB19-9059-4233-B615-1FD32652B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4773613"/>
            <a:ext cx="809625" cy="231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tIns="0" bIns="0"/>
          <a:lstStyle>
            <a:lvl1pPr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algn="just">
              <a:lnSpc>
                <a:spcPct val="96000"/>
              </a:lnSpc>
              <a:defRPr/>
            </a:pPr>
            <a:endParaRPr lang="en-US" altLang="zh-CN" sz="700" b="0" baseline="-250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271374" name="Rectangle 39">
            <a:extLst>
              <a:ext uri="{FF2B5EF4-FFF2-40B4-BE49-F238E27FC236}">
                <a16:creationId xmlns:a16="http://schemas.microsoft.com/office/drawing/2014/main" id="{ECCDCEDB-152B-441A-873C-11E59F115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4719638"/>
            <a:ext cx="6270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5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zh-CN" sz="15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1375" name="Line 28">
            <a:extLst>
              <a:ext uri="{FF2B5EF4-FFF2-40B4-BE49-F238E27FC236}">
                <a16:creationId xmlns:a16="http://schemas.microsoft.com/office/drawing/2014/main" id="{1E22C4B5-17BA-49F0-9895-BC7E384BB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0" y="1495425"/>
            <a:ext cx="0" cy="239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71376" name="Line 29">
            <a:extLst>
              <a:ext uri="{FF2B5EF4-FFF2-40B4-BE49-F238E27FC236}">
                <a16:creationId xmlns:a16="http://schemas.microsoft.com/office/drawing/2014/main" id="{33C3EA45-4F97-4C24-8B8E-BC3545F7C7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0150" y="2830513"/>
            <a:ext cx="0" cy="271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71377" name="Line 31">
            <a:extLst>
              <a:ext uri="{FF2B5EF4-FFF2-40B4-BE49-F238E27FC236}">
                <a16:creationId xmlns:a16="http://schemas.microsoft.com/office/drawing/2014/main" id="{AC78C528-C0A8-40B0-BF5E-C37464010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413" y="4162425"/>
            <a:ext cx="0" cy="169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71378" name="Line 37">
            <a:extLst>
              <a:ext uri="{FF2B5EF4-FFF2-40B4-BE49-F238E27FC236}">
                <a16:creationId xmlns:a16="http://schemas.microsoft.com/office/drawing/2014/main" id="{D3AFFDE8-8F9E-4CA7-98BF-7345DCA0A1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589463"/>
            <a:ext cx="368300" cy="182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71379" name="Line 38">
            <a:extLst>
              <a:ext uri="{FF2B5EF4-FFF2-40B4-BE49-F238E27FC236}">
                <a16:creationId xmlns:a16="http://schemas.microsoft.com/office/drawing/2014/main" id="{403BC2F8-5EBF-4371-A4EF-A6B4F2A3C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850" y="4589463"/>
            <a:ext cx="323850" cy="182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71380" name="Freeform 41">
            <a:extLst>
              <a:ext uri="{FF2B5EF4-FFF2-40B4-BE49-F238E27FC236}">
                <a16:creationId xmlns:a16="http://schemas.microsoft.com/office/drawing/2014/main" id="{96600934-40BB-4BB1-A055-CB62C0BAC5A4}"/>
              </a:ext>
            </a:extLst>
          </p:cNvPr>
          <p:cNvSpPr>
            <a:spLocks/>
          </p:cNvSpPr>
          <p:nvPr/>
        </p:nvSpPr>
        <p:spPr bwMode="auto">
          <a:xfrm>
            <a:off x="1470025" y="2886075"/>
            <a:ext cx="312738" cy="1357313"/>
          </a:xfrm>
          <a:custGeom>
            <a:avLst/>
            <a:gdLst>
              <a:gd name="T0" fmla="*/ 2147483646 w 227"/>
              <a:gd name="T1" fmla="*/ 2147483646 h 983"/>
              <a:gd name="T2" fmla="*/ 2147483646 w 227"/>
              <a:gd name="T3" fmla="*/ 2147483646 h 983"/>
              <a:gd name="T4" fmla="*/ 0 w 227"/>
              <a:gd name="T5" fmla="*/ 2147483646 h 983"/>
              <a:gd name="T6" fmla="*/ 2147483646 w 227"/>
              <a:gd name="T7" fmla="*/ 2147483646 h 983"/>
              <a:gd name="T8" fmla="*/ 2147483646 w 227"/>
              <a:gd name="T9" fmla="*/ 2147483646 h 9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983"/>
              <a:gd name="T17" fmla="*/ 227 w 227"/>
              <a:gd name="T18" fmla="*/ 983 h 9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983">
                <a:moveTo>
                  <a:pt x="182" y="885"/>
                </a:moveTo>
                <a:cubicBezTo>
                  <a:pt x="129" y="934"/>
                  <a:pt x="76" y="983"/>
                  <a:pt x="46" y="930"/>
                </a:cubicBezTo>
                <a:cubicBezTo>
                  <a:pt x="16" y="877"/>
                  <a:pt x="0" y="711"/>
                  <a:pt x="0" y="567"/>
                </a:cubicBezTo>
                <a:cubicBezTo>
                  <a:pt x="0" y="423"/>
                  <a:pt x="8" y="136"/>
                  <a:pt x="46" y="68"/>
                </a:cubicBezTo>
                <a:cubicBezTo>
                  <a:pt x="84" y="0"/>
                  <a:pt x="155" y="79"/>
                  <a:pt x="227" y="15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71381" name="Rectangle 16">
            <a:extLst>
              <a:ext uri="{FF2B5EF4-FFF2-40B4-BE49-F238E27FC236}">
                <a16:creationId xmlns:a16="http://schemas.microsoft.com/office/drawing/2014/main" id="{B3B9B485-BCF2-4131-B2EB-2F5A65578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50" y="4719638"/>
            <a:ext cx="5143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5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zh-CN" sz="15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1382" name="Rectangle 4">
            <a:extLst>
              <a:ext uri="{FF2B5EF4-FFF2-40B4-BE49-F238E27FC236}">
                <a16:creationId xmlns:a16="http://schemas.microsoft.com/office/drawing/2014/main" id="{769432FD-D5DE-464F-BB25-1E10E869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49" name="AutoShape 8">
            <a:extLst>
              <a:ext uri="{FF2B5EF4-FFF2-40B4-BE49-F238E27FC236}">
                <a16:creationId xmlns:a16="http://schemas.microsoft.com/office/drawing/2014/main" id="{1F4F7B6F-DC1F-45F0-9578-FF2E70010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232025"/>
            <a:ext cx="733425" cy="411163"/>
          </a:xfrm>
          <a:prstGeom prst="rightArrow">
            <a:avLst>
              <a:gd name="adj1" fmla="val 50000"/>
              <a:gd name="adj2" fmla="val 55326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cs typeface="楷体_GB2312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3833DF1-5985-49A4-B356-29B946987EC9}"/>
              </a:ext>
            </a:extLst>
          </p:cNvPr>
          <p:cNvGrpSpPr>
            <a:grpSpLocks/>
          </p:cNvGrpSpPr>
          <p:nvPr/>
        </p:nvGrpSpPr>
        <p:grpSpPr bwMode="auto">
          <a:xfrm>
            <a:off x="4968875" y="142875"/>
            <a:ext cx="2863850" cy="5000625"/>
            <a:chOff x="4969111" y="142875"/>
            <a:chExt cx="2863614" cy="5000625"/>
          </a:xfrm>
        </p:grpSpPr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036BF453-C52D-4DA5-9760-F803FDE7E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3579" y="142875"/>
              <a:ext cx="1693722" cy="1414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36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i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  <a:sym typeface="Symbol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n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4 *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n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latin typeface="Times New Roman" charset="0"/>
                </a:rPr>
                <a:t>s</a:t>
              </a:r>
              <a:r>
                <a:rPr lang="en-US" altLang="zh-CN" i="1" baseline="-25000" dirty="0">
                  <a:latin typeface="Times New Roman" charset="0"/>
                </a:rPr>
                <a:t>2</a:t>
              </a:r>
              <a:r>
                <a:rPr lang="en-US" altLang="zh-CN" dirty="0">
                  <a:latin typeface="Times New Roman" charset="0"/>
                </a:rPr>
                <a:t> = 4 * </a:t>
              </a:r>
              <a:r>
                <a:rPr lang="en-US" altLang="zh-CN" i="1" dirty="0">
                  <a:latin typeface="Times New Roman" charset="0"/>
                </a:rPr>
                <a:t>i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latin typeface="Times New Roman" charset="0"/>
                </a:rPr>
                <a:t>s</a:t>
              </a:r>
              <a:r>
                <a:rPr lang="en-US" altLang="zh-CN" i="1" baseline="-25000" dirty="0">
                  <a:latin typeface="Times New Roman" charset="0"/>
                </a:rPr>
                <a:t>4</a:t>
              </a:r>
              <a:r>
                <a:rPr lang="en-US" altLang="zh-CN" i="1" dirty="0">
                  <a:latin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</a:rPr>
                <a:t>= 4 *</a:t>
              </a:r>
              <a:r>
                <a:rPr lang="en-US" altLang="zh-CN" i="1" dirty="0">
                  <a:latin typeface="Times New Roman" charset="0"/>
                </a:rPr>
                <a:t> j</a:t>
              </a:r>
            </a:p>
          </p:txBody>
        </p:sp>
        <p:sp>
          <p:nvSpPr>
            <p:cNvPr id="271386" name="Freeform 42">
              <a:extLst>
                <a:ext uri="{FF2B5EF4-FFF2-40B4-BE49-F238E27FC236}">
                  <a16:creationId xmlns:a16="http://schemas.microsoft.com/office/drawing/2014/main" id="{C00D44E4-6009-4527-8878-F843975C9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9111" y="1214426"/>
              <a:ext cx="746116" cy="3929074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1387" name="Freeform 40">
              <a:extLst>
                <a:ext uri="{FF2B5EF4-FFF2-40B4-BE49-F238E27FC236}">
                  <a16:creationId xmlns:a16="http://schemas.microsoft.com/office/drawing/2014/main" id="{465E15AD-BB70-4294-BA4E-3E0F7CE83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43" y="1643052"/>
              <a:ext cx="385758" cy="1357317"/>
            </a:xfrm>
            <a:custGeom>
              <a:avLst/>
              <a:gdLst>
                <a:gd name="T0" fmla="*/ 2147483646 w 325"/>
                <a:gd name="T1" fmla="*/ 2147483646 h 983"/>
                <a:gd name="T2" fmla="*/ 2147483646 w 325"/>
                <a:gd name="T3" fmla="*/ 2147483646 h 983"/>
                <a:gd name="T4" fmla="*/ 2147483646 w 325"/>
                <a:gd name="T5" fmla="*/ 2147483646 h 983"/>
                <a:gd name="T6" fmla="*/ 2147483646 w 325"/>
                <a:gd name="T7" fmla="*/ 2147483646 h 983"/>
                <a:gd name="T8" fmla="*/ 2147483646 w 325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983"/>
                <a:gd name="T17" fmla="*/ 325 w 325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983">
                  <a:moveTo>
                    <a:pt x="325" y="847"/>
                  </a:moveTo>
                  <a:cubicBezTo>
                    <a:pt x="215" y="915"/>
                    <a:pt x="106" y="983"/>
                    <a:pt x="53" y="938"/>
                  </a:cubicBezTo>
                  <a:cubicBezTo>
                    <a:pt x="0" y="893"/>
                    <a:pt x="1" y="719"/>
                    <a:pt x="8" y="575"/>
                  </a:cubicBezTo>
                  <a:cubicBezTo>
                    <a:pt x="15" y="431"/>
                    <a:pt x="53" y="152"/>
                    <a:pt x="98" y="76"/>
                  </a:cubicBezTo>
                  <a:cubicBezTo>
                    <a:pt x="143" y="0"/>
                    <a:pt x="211" y="60"/>
                    <a:pt x="280" y="12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1" name="Rectangle 24">
              <a:extLst>
                <a:ext uri="{FF2B5EF4-FFF2-40B4-BE49-F238E27FC236}">
                  <a16:creationId xmlns:a16="http://schemas.microsoft.com/office/drawing/2014/main" id="{C1A18EF2-1F5C-4F31-9452-BBB3AE5D6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642" y="1797050"/>
              <a:ext cx="1711184" cy="10604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srgbClr val="000000"/>
                  </a:solidFill>
                  <a:latin typeface="Times New Roman" charset="0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 =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charset="0"/>
                </a:rPr>
                <a:t> i </a:t>
              </a: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+ 1</a:t>
              </a:r>
              <a:endParaRPr lang="en-US" altLang="zh-CN" dirty="0">
                <a:solidFill>
                  <a:srgbClr val="0000FF"/>
                </a:solidFill>
                <a:latin typeface="Times New Roman" charset="0"/>
              </a:endParaRP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latin typeface="Times New Roman" charset="0"/>
                </a:rPr>
                <a:t>s</a:t>
              </a:r>
              <a:r>
                <a:rPr lang="en-US" altLang="zh-CN" i="1" baseline="-25000" dirty="0">
                  <a:latin typeface="Times New Roman" charset="0"/>
                </a:rPr>
                <a:t>2</a:t>
              </a:r>
              <a:r>
                <a:rPr lang="en-US" altLang="zh-CN" dirty="0">
                  <a:latin typeface="Times New Roman" charset="0"/>
                </a:rPr>
                <a:t> = </a:t>
              </a:r>
              <a:r>
                <a:rPr lang="en-US" altLang="zh-CN" i="1" dirty="0">
                  <a:latin typeface="Times New Roman" charset="0"/>
                </a:rPr>
                <a:t>s</a:t>
              </a:r>
              <a:r>
                <a:rPr lang="en-US" altLang="zh-CN" i="1" baseline="-25000" dirty="0">
                  <a:latin typeface="Times New Roman" charset="0"/>
                </a:rPr>
                <a:t>2</a:t>
              </a:r>
              <a:r>
                <a:rPr lang="en-US" altLang="zh-CN" dirty="0">
                  <a:latin typeface="Times New Roman" charset="0"/>
                </a:rPr>
                <a:t> </a:t>
              </a:r>
              <a:r>
                <a:rPr lang="en-US" altLang="zh-CN" dirty="0">
                  <a:latin typeface="宋体" charset="0"/>
                </a:rPr>
                <a:t>+</a:t>
              </a:r>
              <a:r>
                <a:rPr lang="en-US" altLang="zh-CN" dirty="0">
                  <a:latin typeface="Times New Roman" charset="0"/>
                </a:rPr>
                <a:t> 4</a:t>
              </a:r>
              <a:endParaRPr lang="en-US" altLang="zh-CN" i="1" dirty="0">
                <a:latin typeface="Times New Roman" charset="0"/>
              </a:endParaRP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srgbClr val="FF0000"/>
                  </a:solidFill>
                  <a:latin typeface="Times New Roman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71389" name="Rectangle 25">
              <a:extLst>
                <a:ext uri="{FF2B5EF4-FFF2-40B4-BE49-F238E27FC236}">
                  <a16:creationId xmlns:a16="http://schemas.microsoft.com/office/drawing/2014/main" id="{6296E1F5-2A80-4418-A9C6-41DED0922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042" y="550863"/>
              <a:ext cx="392768" cy="220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1390" name="Rectangle 26">
              <a:extLst>
                <a:ext uri="{FF2B5EF4-FFF2-40B4-BE49-F238E27FC236}">
                  <a16:creationId xmlns:a16="http://schemas.microsoft.com/office/drawing/2014/main" id="{22A8D1CC-7FD4-4253-93C1-21F4FADED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540" y="1741393"/>
              <a:ext cx="626049" cy="32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D97D310D-6F5A-4E32-907B-B19990FE6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103" y="3143250"/>
              <a:ext cx="1711184" cy="1000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  <a:sym typeface="Symbol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</a:rPr>
                <a:t>= </a:t>
              </a:r>
              <a:r>
                <a:rPr lang="en-US" altLang="zh-CN" i="1" dirty="0">
                  <a:latin typeface="Times New Roman" charset="0"/>
                </a:rPr>
                <a:t>s</a:t>
              </a:r>
              <a:r>
                <a:rPr lang="en-US" altLang="zh-CN" i="1" baseline="-25000" dirty="0">
                  <a:latin typeface="Times New Roman" charset="0"/>
                </a:rPr>
                <a:t>4 </a:t>
              </a:r>
              <a:r>
                <a:rPr lang="en-US" altLang="zh-CN" dirty="0">
                  <a:latin typeface="宋体" charset="0"/>
                </a:rPr>
                <a:t>- 4</a:t>
              </a:r>
              <a:endParaRPr lang="en-US" altLang="zh-CN" i="1" dirty="0">
                <a:latin typeface="Times New Roman" charset="0"/>
              </a:endParaRP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srgbClr val="FF0000"/>
                  </a:solidFill>
                  <a:latin typeface="Times New Roman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55" name="Rectangle 30">
              <a:extLst>
                <a:ext uri="{FF2B5EF4-FFF2-40B4-BE49-F238E27FC236}">
                  <a16:creationId xmlns:a16="http://schemas.microsoft.com/office/drawing/2014/main" id="{D0BDE2F8-0E73-4FE6-A6EC-8253A6405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103" y="4273550"/>
              <a:ext cx="1727058" cy="2762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 </a:t>
              </a:r>
              <a:r>
                <a:rPr lang="en-US" altLang="zh-CN" dirty="0" err="1">
                  <a:solidFill>
                    <a:srgbClr val="000000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56" name="Rectangle 32">
              <a:extLst>
                <a:ext uri="{FF2B5EF4-FFF2-40B4-BE49-F238E27FC236}">
                  <a16:creationId xmlns:a16="http://schemas.microsoft.com/office/drawing/2014/main" id="{68F0F973-BEB1-40E8-8317-F096B369F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7705" y="4746625"/>
              <a:ext cx="784160" cy="2317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271394" name="Rectangle 33">
              <a:extLst>
                <a:ext uri="{FF2B5EF4-FFF2-40B4-BE49-F238E27FC236}">
                  <a16:creationId xmlns:a16="http://schemas.microsoft.com/office/drawing/2014/main" id="{960145F1-6724-405E-8C65-84F8656CB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855" y="4225713"/>
              <a:ext cx="626049" cy="323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1395" name="Rectangle 34">
              <a:extLst>
                <a:ext uri="{FF2B5EF4-FFF2-40B4-BE49-F238E27FC236}">
                  <a16:creationId xmlns:a16="http://schemas.microsoft.com/office/drawing/2014/main" id="{D605DC9C-C97E-4658-8B39-7508A8E3F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296" y="3071806"/>
              <a:ext cx="628429" cy="327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36">
              <a:extLst>
                <a:ext uri="{FF2B5EF4-FFF2-40B4-BE49-F238E27FC236}">
                  <a16:creationId xmlns:a16="http://schemas.microsoft.com/office/drawing/2014/main" id="{1CADE967-4D36-4306-B9EB-C5E36597B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5205" y="4746625"/>
              <a:ext cx="809558" cy="2317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271397" name="Rectangle 39">
              <a:extLst>
                <a:ext uri="{FF2B5EF4-FFF2-40B4-BE49-F238E27FC236}">
                  <a16:creationId xmlns:a16="http://schemas.microsoft.com/office/drawing/2014/main" id="{FFFDB704-B137-40F8-A9C0-1C3AEA3DF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9666" y="4692518"/>
              <a:ext cx="627239" cy="327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1398" name="Line 28">
              <a:extLst>
                <a:ext uri="{FF2B5EF4-FFF2-40B4-BE49-F238E27FC236}">
                  <a16:creationId xmlns:a16="http://schemas.microsoft.com/office/drawing/2014/main" id="{CA115BF4-87C1-44F1-82CE-FDBDC7E2A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7631" y="1558921"/>
              <a:ext cx="0" cy="239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1399" name="Line 29">
              <a:extLst>
                <a:ext uri="{FF2B5EF4-FFF2-40B4-BE49-F238E27FC236}">
                  <a16:creationId xmlns:a16="http://schemas.microsoft.com/office/drawing/2014/main" id="{5E6E86D4-2E51-4CFD-85AB-EF5274997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1293" y="2871782"/>
              <a:ext cx="0" cy="2714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1400" name="Line 31">
              <a:extLst>
                <a:ext uri="{FF2B5EF4-FFF2-40B4-BE49-F238E27FC236}">
                  <a16:creationId xmlns:a16="http://schemas.microsoft.com/office/drawing/2014/main" id="{CC0904A9-BA97-4B65-8705-6B4EE29C9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9542" y="4135309"/>
              <a:ext cx="0" cy="169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1401" name="Line 37">
              <a:extLst>
                <a:ext uri="{FF2B5EF4-FFF2-40B4-BE49-F238E27FC236}">
                  <a16:creationId xmlns:a16="http://schemas.microsoft.com/office/drawing/2014/main" id="{3894CCA9-0F05-4A9D-9FAC-B1F38BA78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02336" y="4563212"/>
              <a:ext cx="368296" cy="182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1402" name="Line 38">
              <a:extLst>
                <a:ext uri="{FF2B5EF4-FFF2-40B4-BE49-F238E27FC236}">
                  <a16:creationId xmlns:a16="http://schemas.microsoft.com/office/drawing/2014/main" id="{94E8869A-46F4-462F-B5B6-85A9FC5D4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7978" y="4563212"/>
              <a:ext cx="323846" cy="182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1403" name="Freeform 41">
              <a:extLst>
                <a:ext uri="{FF2B5EF4-FFF2-40B4-BE49-F238E27FC236}">
                  <a16:creationId xmlns:a16="http://schemas.microsoft.com/office/drawing/2014/main" id="{A75A8B8B-F6D1-4BA9-BCBF-A99EA5D91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72" y="2928930"/>
              <a:ext cx="271460" cy="1357317"/>
            </a:xfrm>
            <a:custGeom>
              <a:avLst/>
              <a:gdLst>
                <a:gd name="T0" fmla="*/ 2147483646 w 227"/>
                <a:gd name="T1" fmla="*/ 2147483646 h 983"/>
                <a:gd name="T2" fmla="*/ 2147483646 w 227"/>
                <a:gd name="T3" fmla="*/ 2147483646 h 983"/>
                <a:gd name="T4" fmla="*/ 0 w 227"/>
                <a:gd name="T5" fmla="*/ 2147483646 h 983"/>
                <a:gd name="T6" fmla="*/ 2147483646 w 227"/>
                <a:gd name="T7" fmla="*/ 2147483646 h 983"/>
                <a:gd name="T8" fmla="*/ 2147483646 w 227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"/>
                <a:gd name="T16" fmla="*/ 0 h 983"/>
                <a:gd name="T17" fmla="*/ 227 w 227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" h="983">
                  <a:moveTo>
                    <a:pt x="182" y="885"/>
                  </a:moveTo>
                  <a:cubicBezTo>
                    <a:pt x="129" y="934"/>
                    <a:pt x="76" y="983"/>
                    <a:pt x="46" y="930"/>
                  </a:cubicBezTo>
                  <a:cubicBezTo>
                    <a:pt x="16" y="877"/>
                    <a:pt x="0" y="711"/>
                    <a:pt x="0" y="567"/>
                  </a:cubicBezTo>
                  <a:cubicBezTo>
                    <a:pt x="0" y="423"/>
                    <a:pt x="8" y="136"/>
                    <a:pt x="46" y="68"/>
                  </a:cubicBezTo>
                  <a:cubicBezTo>
                    <a:pt x="84" y="0"/>
                    <a:pt x="155" y="79"/>
                    <a:pt x="227" y="15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1404" name="Rectangle 16">
              <a:extLst>
                <a:ext uri="{FF2B5EF4-FFF2-40B4-BE49-F238E27FC236}">
                  <a16:creationId xmlns:a16="http://schemas.microsoft.com/office/drawing/2014/main" id="{B778334D-B31D-4D6A-A6E3-C6FFAFFA1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98" y="4692519"/>
              <a:ext cx="514344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>
            <a:extLst>
              <a:ext uri="{FF2B5EF4-FFF2-40B4-BE49-F238E27FC236}">
                <a16:creationId xmlns:a16="http://schemas.microsoft.com/office/drawing/2014/main" id="{8CD8259C-30D5-43F0-9D4F-CEC3F27B178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28625" y="846138"/>
            <a:ext cx="5927725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zh-CN" sz="2800" b="1" dirty="0">
                <a:solidFill>
                  <a:schemeClr val="tx1"/>
                </a:solidFill>
              </a:rPr>
              <a:t>删除公共子表达式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删除无用代码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zh-CN" sz="2800" b="1">
                <a:solidFill>
                  <a:schemeClr val="tx1"/>
                </a:solidFill>
                <a:cs typeface="Times New Roman" panose="02020603050405020304" pitchFamily="18" charset="0"/>
              </a:rPr>
              <a:t>代码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移动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强度削弱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zh-CN" sz="2800" b="1" dirty="0">
                <a:solidFill>
                  <a:schemeClr val="tx1"/>
                </a:solidFill>
              </a:rPr>
              <a:t>删除归纳变量</a:t>
            </a:r>
          </a:p>
          <a:p>
            <a:pPr eaLnBrk="1" hangingPunct="1"/>
            <a:endParaRPr lang="zh-CN" altLang="en-US" sz="1800" dirty="0"/>
          </a:p>
        </p:txBody>
      </p:sp>
      <p:sp>
        <p:nvSpPr>
          <p:cNvPr id="43011" name="标题 1">
            <a:extLst>
              <a:ext uri="{FF2B5EF4-FFF2-40B4-BE49-F238E27FC236}">
                <a16:creationId xmlns:a16="http://schemas.microsoft.com/office/drawing/2014/main" id="{92A9F00A-8A02-4F65-9125-7D31BE0E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常用的优化方法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9" name="Rectangle 3">
            <a:extLst>
              <a:ext uri="{FF2B5EF4-FFF2-40B4-BE49-F238E27FC236}">
                <a16:creationId xmlns:a16="http://schemas.microsoft.com/office/drawing/2014/main" id="{29AF8E7E-1F9D-4DE3-AA72-FF87266D53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0063" y="857250"/>
            <a:ext cx="8072437" cy="3154363"/>
          </a:xfrm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对于在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强度削弱</a:t>
            </a: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算法中引入的复制语句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t</a:t>
            </a: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，如果在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归纳变量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j</a:t>
            </a: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的所有引用点都可以用对</a:t>
            </a:r>
            <a:r>
              <a:rPr lang="en-US" altLang="zh-CN" sz="25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t</a:t>
            </a: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的引用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代替</a:t>
            </a: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对</a:t>
            </a:r>
            <a:r>
              <a:rPr lang="en-US" altLang="zh-CN" sz="25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j</a:t>
            </a: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的引用，并且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j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在循环的出口处不活跃</a:t>
            </a: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，则可以删除复制语句</a:t>
            </a:r>
            <a:r>
              <a:rPr lang="en-US" altLang="zh-CN" sz="25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25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t</a:t>
            </a:r>
            <a:endParaRPr lang="zh-CN" altLang="en-US" sz="25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强度削弱后，有些归纳变量的作用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</a:rPr>
              <a:t>只是用于测试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。如果可以用对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</a:rPr>
              <a:t>其它归纳变量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的测试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</a:rPr>
              <a:t>代替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对这种归纳变量的测试，那么可以删除这种归纳变量</a:t>
            </a:r>
            <a:endParaRPr lang="en-US" altLang="zh-CN" sz="2500" b="1" dirty="0">
              <a:solidFill>
                <a:schemeClr val="tx1"/>
              </a:solidFill>
              <a:latin typeface="楷体" pitchFamily="49" charset="-122"/>
            </a:endParaRPr>
          </a:p>
          <a:p>
            <a:pPr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endParaRPr lang="zh-CN" altLang="en-US" sz="2500" b="1" dirty="0">
              <a:solidFill>
                <a:schemeClr val="tx1"/>
              </a:solidFill>
              <a:latin typeface="楷体" pitchFamily="49" charset="-122"/>
            </a:endParaRPr>
          </a:p>
        </p:txBody>
      </p:sp>
      <p:sp>
        <p:nvSpPr>
          <p:cNvPr id="273411" name="Rectangle 2">
            <a:extLst>
              <a:ext uri="{FF2B5EF4-FFF2-40B4-BE49-F238E27FC236}">
                <a16:creationId xmlns:a16="http://schemas.microsoft.com/office/drawing/2014/main" id="{BC00F2E5-3347-4AF6-BCC9-5501D649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归纳变量的删除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4">
            <a:extLst>
              <a:ext uri="{FF2B5EF4-FFF2-40B4-BE49-F238E27FC236}">
                <a16:creationId xmlns:a16="http://schemas.microsoft.com/office/drawing/2014/main" id="{780A23CF-416E-46B5-905A-670DCC37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275459" name="组合 1">
            <a:extLst>
              <a:ext uri="{FF2B5EF4-FFF2-40B4-BE49-F238E27FC236}">
                <a16:creationId xmlns:a16="http://schemas.microsoft.com/office/drawing/2014/main" id="{F4B33116-165A-4B42-8700-8C6378E16174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142875"/>
            <a:ext cx="2862262" cy="5000625"/>
            <a:chOff x="4969111" y="142875"/>
            <a:chExt cx="2863614" cy="5000625"/>
          </a:xfrm>
        </p:grpSpPr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1DED6DAD-0A69-442B-A4EA-5EB6A2C82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3880" y="142875"/>
              <a:ext cx="1693074" cy="1414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36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i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  <a:sym typeface="Symbol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n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4 *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n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4 *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i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4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= 4 *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j</a:t>
              </a:r>
            </a:p>
          </p:txBody>
        </p:sp>
        <p:sp>
          <p:nvSpPr>
            <p:cNvPr id="275461" name="Freeform 42">
              <a:extLst>
                <a:ext uri="{FF2B5EF4-FFF2-40B4-BE49-F238E27FC236}">
                  <a16:creationId xmlns:a16="http://schemas.microsoft.com/office/drawing/2014/main" id="{0E8D1371-6C81-4012-A63A-5885B8FE8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9111" y="1214426"/>
              <a:ext cx="746116" cy="3929074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5462" name="Freeform 40">
              <a:extLst>
                <a:ext uri="{FF2B5EF4-FFF2-40B4-BE49-F238E27FC236}">
                  <a16:creationId xmlns:a16="http://schemas.microsoft.com/office/drawing/2014/main" id="{FE398EA7-9785-49F8-9B57-B8C9C4FE6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43" y="1643052"/>
              <a:ext cx="385758" cy="1357317"/>
            </a:xfrm>
            <a:custGeom>
              <a:avLst/>
              <a:gdLst>
                <a:gd name="T0" fmla="*/ 2147483646 w 325"/>
                <a:gd name="T1" fmla="*/ 2147483646 h 983"/>
                <a:gd name="T2" fmla="*/ 2147483646 w 325"/>
                <a:gd name="T3" fmla="*/ 2147483646 h 983"/>
                <a:gd name="T4" fmla="*/ 2147483646 w 325"/>
                <a:gd name="T5" fmla="*/ 2147483646 h 983"/>
                <a:gd name="T6" fmla="*/ 2147483646 w 325"/>
                <a:gd name="T7" fmla="*/ 2147483646 h 983"/>
                <a:gd name="T8" fmla="*/ 2147483646 w 325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983"/>
                <a:gd name="T17" fmla="*/ 325 w 325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983">
                  <a:moveTo>
                    <a:pt x="325" y="847"/>
                  </a:moveTo>
                  <a:cubicBezTo>
                    <a:pt x="215" y="915"/>
                    <a:pt x="106" y="983"/>
                    <a:pt x="53" y="938"/>
                  </a:cubicBezTo>
                  <a:cubicBezTo>
                    <a:pt x="0" y="893"/>
                    <a:pt x="1" y="719"/>
                    <a:pt x="8" y="575"/>
                  </a:cubicBezTo>
                  <a:cubicBezTo>
                    <a:pt x="15" y="431"/>
                    <a:pt x="53" y="152"/>
                    <a:pt x="98" y="76"/>
                  </a:cubicBezTo>
                  <a:cubicBezTo>
                    <a:pt x="143" y="0"/>
                    <a:pt x="211" y="60"/>
                    <a:pt x="280" y="12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1" name="Rectangle 24">
              <a:extLst>
                <a:ext uri="{FF2B5EF4-FFF2-40B4-BE49-F238E27FC236}">
                  <a16:creationId xmlns:a16="http://schemas.microsoft.com/office/drawing/2014/main" id="{461C26E0-BCA4-4405-9FBE-7ED9C2E8D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939" y="1797050"/>
              <a:ext cx="1710545" cy="10604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srgbClr val="000000"/>
                  </a:solidFill>
                  <a:latin typeface="Times New Roman" charset="0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 =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charset="0"/>
                </a:rPr>
                <a:t> i </a:t>
              </a: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+ 1</a:t>
              </a:r>
              <a:endParaRPr lang="en-US" altLang="zh-CN" dirty="0">
                <a:solidFill>
                  <a:srgbClr val="0000FF"/>
                </a:solidFill>
                <a:latin typeface="Times New Roman" charset="0"/>
              </a:endParaRP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宋体" charset="0"/>
                </a:rPr>
                <a:t>+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4</a:t>
              </a:r>
              <a:endParaRPr lang="en-US" altLang="zh-CN" i="1" dirty="0">
                <a:solidFill>
                  <a:prstClr val="black"/>
                </a:solidFill>
                <a:latin typeface="Times New Roman" charset="0"/>
              </a:endParaRP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latin typeface="Times New Roman" charset="0"/>
                </a:rPr>
                <a:t>s</a:t>
              </a:r>
              <a:r>
                <a:rPr lang="en-US" altLang="zh-CN" i="1" baseline="-25000" dirty="0">
                  <a:latin typeface="Times New Roman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75464" name="Rectangle 25">
              <a:extLst>
                <a:ext uri="{FF2B5EF4-FFF2-40B4-BE49-F238E27FC236}">
                  <a16:creationId xmlns:a16="http://schemas.microsoft.com/office/drawing/2014/main" id="{1D14BCB4-89CC-4BA3-A42F-9AC6E62E6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042" y="550863"/>
              <a:ext cx="392768" cy="220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5465" name="Rectangle 26">
              <a:extLst>
                <a:ext uri="{FF2B5EF4-FFF2-40B4-BE49-F238E27FC236}">
                  <a16:creationId xmlns:a16="http://schemas.microsoft.com/office/drawing/2014/main" id="{FC8265F9-C375-4EEF-8E95-2F7BFAEA8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540" y="1741393"/>
              <a:ext cx="626049" cy="32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7F1340FE-CD4E-4388-9099-5383D234E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410" y="3143250"/>
              <a:ext cx="1710546" cy="1000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  <a:sym typeface="Symbol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4 </a:t>
              </a:r>
              <a:r>
                <a:rPr lang="en-US" altLang="zh-CN" dirty="0">
                  <a:solidFill>
                    <a:prstClr val="black"/>
                  </a:solidFill>
                  <a:latin typeface="宋体" charset="0"/>
                </a:rPr>
                <a:t>- 4</a:t>
              </a:r>
              <a:endParaRPr lang="en-US" altLang="zh-CN" i="1" dirty="0">
                <a:solidFill>
                  <a:prstClr val="black"/>
                </a:solidFill>
                <a:latin typeface="Times New Roman" charset="0"/>
              </a:endParaRP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latin typeface="Times New Roman" charset="0"/>
                </a:rPr>
                <a:t>s</a:t>
              </a:r>
              <a:r>
                <a:rPr lang="en-US" altLang="zh-CN" i="1" baseline="-25000" dirty="0">
                  <a:latin typeface="Times New Roman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55" name="Rectangle 30">
              <a:extLst>
                <a:ext uri="{FF2B5EF4-FFF2-40B4-BE49-F238E27FC236}">
                  <a16:creationId xmlns:a16="http://schemas.microsoft.com/office/drawing/2014/main" id="{61869669-8C78-4658-A937-999D76309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410" y="4273550"/>
              <a:ext cx="1726428" cy="2762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charset="0"/>
                </a:rPr>
                <a:t>i</a:t>
              </a:r>
              <a:r>
                <a:rPr lang="en-US" altLang="zh-CN" dirty="0">
                  <a:solidFill>
                    <a:srgbClr val="FF0000"/>
                  </a:solidFill>
                  <a:latin typeface="Times New Roman" charset="0"/>
                </a:rPr>
                <a:t> &gt;= 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charset="0"/>
                </a:rPr>
                <a:t>j </a:t>
              </a:r>
              <a:r>
                <a:rPr lang="en-US" altLang="zh-CN" dirty="0" err="1">
                  <a:solidFill>
                    <a:srgbClr val="000000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56" name="Rectangle 32">
              <a:extLst>
                <a:ext uri="{FF2B5EF4-FFF2-40B4-BE49-F238E27FC236}">
                  <a16:creationId xmlns:a16="http://schemas.microsoft.com/office/drawing/2014/main" id="{73EF6372-A9BD-424C-9848-39D627EB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7998" y="4746625"/>
              <a:ext cx="783008" cy="2317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275469" name="Rectangle 33">
              <a:extLst>
                <a:ext uri="{FF2B5EF4-FFF2-40B4-BE49-F238E27FC236}">
                  <a16:creationId xmlns:a16="http://schemas.microsoft.com/office/drawing/2014/main" id="{7BB336B2-9A21-4044-AED2-FB626A8D0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855" y="4225713"/>
              <a:ext cx="626049" cy="323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5470" name="Rectangle 34">
              <a:extLst>
                <a:ext uri="{FF2B5EF4-FFF2-40B4-BE49-F238E27FC236}">
                  <a16:creationId xmlns:a16="http://schemas.microsoft.com/office/drawing/2014/main" id="{B1E866F3-4348-425D-8952-E95094977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296" y="3071806"/>
              <a:ext cx="628429" cy="327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36">
              <a:extLst>
                <a:ext uri="{FF2B5EF4-FFF2-40B4-BE49-F238E27FC236}">
                  <a16:creationId xmlns:a16="http://schemas.microsoft.com/office/drawing/2014/main" id="{B6365637-9176-4275-BFA9-742F43342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418" y="4746625"/>
              <a:ext cx="810007" cy="2317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275472" name="Rectangle 39">
              <a:extLst>
                <a:ext uri="{FF2B5EF4-FFF2-40B4-BE49-F238E27FC236}">
                  <a16:creationId xmlns:a16="http://schemas.microsoft.com/office/drawing/2014/main" id="{CEDF5125-0F0F-4CE5-962E-53E6B02C3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9666" y="4692518"/>
              <a:ext cx="627239" cy="327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5473" name="Line 28">
              <a:extLst>
                <a:ext uri="{FF2B5EF4-FFF2-40B4-BE49-F238E27FC236}">
                  <a16:creationId xmlns:a16="http://schemas.microsoft.com/office/drawing/2014/main" id="{95C05AD5-3227-4FAB-B08A-713ECE692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7631" y="1558921"/>
              <a:ext cx="0" cy="239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5474" name="Line 29">
              <a:extLst>
                <a:ext uri="{FF2B5EF4-FFF2-40B4-BE49-F238E27FC236}">
                  <a16:creationId xmlns:a16="http://schemas.microsoft.com/office/drawing/2014/main" id="{D83B575E-49F9-4279-AB3C-ECB5A0E52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1293" y="2871782"/>
              <a:ext cx="0" cy="2714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5475" name="Line 31">
              <a:extLst>
                <a:ext uri="{FF2B5EF4-FFF2-40B4-BE49-F238E27FC236}">
                  <a16:creationId xmlns:a16="http://schemas.microsoft.com/office/drawing/2014/main" id="{1168051A-AE74-4A82-B72F-4F0A24A95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9542" y="4135309"/>
              <a:ext cx="0" cy="169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5476" name="Line 37">
              <a:extLst>
                <a:ext uri="{FF2B5EF4-FFF2-40B4-BE49-F238E27FC236}">
                  <a16:creationId xmlns:a16="http://schemas.microsoft.com/office/drawing/2014/main" id="{E18A90E8-E658-467A-9531-2D5799AF99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02336" y="4563212"/>
              <a:ext cx="368296" cy="182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5477" name="Line 38">
              <a:extLst>
                <a:ext uri="{FF2B5EF4-FFF2-40B4-BE49-F238E27FC236}">
                  <a16:creationId xmlns:a16="http://schemas.microsoft.com/office/drawing/2014/main" id="{74A0B9D9-FEF0-4C70-99F3-7BAB381A3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7978" y="4563212"/>
              <a:ext cx="323846" cy="182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5478" name="Freeform 41">
              <a:extLst>
                <a:ext uri="{FF2B5EF4-FFF2-40B4-BE49-F238E27FC236}">
                  <a16:creationId xmlns:a16="http://schemas.microsoft.com/office/drawing/2014/main" id="{71F32C0A-C913-4833-8490-5061F2B69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72" y="2928930"/>
              <a:ext cx="271460" cy="1357317"/>
            </a:xfrm>
            <a:custGeom>
              <a:avLst/>
              <a:gdLst>
                <a:gd name="T0" fmla="*/ 2147483646 w 227"/>
                <a:gd name="T1" fmla="*/ 2147483646 h 983"/>
                <a:gd name="T2" fmla="*/ 2147483646 w 227"/>
                <a:gd name="T3" fmla="*/ 2147483646 h 983"/>
                <a:gd name="T4" fmla="*/ 0 w 227"/>
                <a:gd name="T5" fmla="*/ 2147483646 h 983"/>
                <a:gd name="T6" fmla="*/ 2147483646 w 227"/>
                <a:gd name="T7" fmla="*/ 2147483646 h 983"/>
                <a:gd name="T8" fmla="*/ 2147483646 w 227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"/>
                <a:gd name="T16" fmla="*/ 0 h 983"/>
                <a:gd name="T17" fmla="*/ 227 w 227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" h="983">
                  <a:moveTo>
                    <a:pt x="182" y="885"/>
                  </a:moveTo>
                  <a:cubicBezTo>
                    <a:pt x="129" y="934"/>
                    <a:pt x="76" y="983"/>
                    <a:pt x="46" y="930"/>
                  </a:cubicBezTo>
                  <a:cubicBezTo>
                    <a:pt x="16" y="877"/>
                    <a:pt x="0" y="711"/>
                    <a:pt x="0" y="567"/>
                  </a:cubicBezTo>
                  <a:cubicBezTo>
                    <a:pt x="0" y="423"/>
                    <a:pt x="8" y="136"/>
                    <a:pt x="46" y="68"/>
                  </a:cubicBezTo>
                  <a:cubicBezTo>
                    <a:pt x="84" y="0"/>
                    <a:pt x="155" y="79"/>
                    <a:pt x="227" y="15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5479" name="Rectangle 16">
              <a:extLst>
                <a:ext uri="{FF2B5EF4-FFF2-40B4-BE49-F238E27FC236}">
                  <a16:creationId xmlns:a16="http://schemas.microsoft.com/office/drawing/2014/main" id="{141ADA93-86CA-4F74-BDD9-1F2C900DD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98" y="4692519"/>
              <a:ext cx="514344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3" name="Rectangle 3">
            <a:extLst>
              <a:ext uri="{FF2B5EF4-FFF2-40B4-BE49-F238E27FC236}">
                <a16:creationId xmlns:a16="http://schemas.microsoft.com/office/drawing/2014/main" id="{3E9D06CA-9017-444F-96CF-4288C39B25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8313" y="774700"/>
            <a:ext cx="8218487" cy="4173538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对于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仅用于测试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的基本归纳变量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，取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族的某个归纳变量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尽量使得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简单，即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或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=0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的情况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。把每个对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的测试替换成为对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j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的测试</a:t>
            </a:r>
          </a:p>
          <a:p>
            <a:pPr lvl="1"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relop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x  B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替换为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relop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j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B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，其中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不是归纳变量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，并假设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&gt;0</a:t>
            </a:r>
            <a:endParaRPr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relop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i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B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，如果能够找到三元组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d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d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，那么可以将其替换为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relop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j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B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 (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假设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&gt;0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。否则，测试的替换可能是没有价值的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如果归纳变量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不再被引用，那么可以删除和它相关的指令</a:t>
            </a:r>
          </a:p>
          <a:p>
            <a:pPr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77507" name="Rectangle 2">
            <a:extLst>
              <a:ext uri="{FF2B5EF4-FFF2-40B4-BE49-F238E27FC236}">
                <a16:creationId xmlns:a16="http://schemas.microsoft.com/office/drawing/2014/main" id="{E6DCEF73-C153-4175-8165-C1072BDE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删除仅用于测试的归纳变量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4">
            <a:extLst>
              <a:ext uri="{FF2B5EF4-FFF2-40B4-BE49-F238E27FC236}">
                <a16:creationId xmlns:a16="http://schemas.microsoft.com/office/drawing/2014/main" id="{7E956EF1-3624-4D67-B0A3-5D38D6B3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49" name="AutoShape 8">
            <a:extLst>
              <a:ext uri="{FF2B5EF4-FFF2-40B4-BE49-F238E27FC236}">
                <a16:creationId xmlns:a16="http://schemas.microsoft.com/office/drawing/2014/main" id="{439613B0-7C3C-49DE-B02D-E305D9FCC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857375"/>
            <a:ext cx="1003300" cy="642938"/>
          </a:xfrm>
          <a:prstGeom prst="rightArrow">
            <a:avLst>
              <a:gd name="adj1" fmla="val 50000"/>
              <a:gd name="adj2" fmla="val 55326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cs typeface="楷体_GB2312" charset="0"/>
            </a:endParaRPr>
          </a:p>
        </p:txBody>
      </p:sp>
      <p:grpSp>
        <p:nvGrpSpPr>
          <p:cNvPr id="279556" name="组合 1">
            <a:extLst>
              <a:ext uri="{FF2B5EF4-FFF2-40B4-BE49-F238E27FC236}">
                <a16:creationId xmlns:a16="http://schemas.microsoft.com/office/drawing/2014/main" id="{55FC7389-D9B8-4714-AB8F-4837CCB255F3}"/>
              </a:ext>
            </a:extLst>
          </p:cNvPr>
          <p:cNvGrpSpPr>
            <a:grpSpLocks/>
          </p:cNvGrpSpPr>
          <p:nvPr/>
        </p:nvGrpSpPr>
        <p:grpSpPr bwMode="auto">
          <a:xfrm>
            <a:off x="989013" y="142875"/>
            <a:ext cx="2862262" cy="5000625"/>
            <a:chOff x="4969111" y="142875"/>
            <a:chExt cx="2863614" cy="5000625"/>
          </a:xfrm>
        </p:grpSpPr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06DCBA7B-0517-4193-8EBC-48D4CF6F4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3880" y="142875"/>
              <a:ext cx="1693074" cy="1414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36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i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  <a:sym typeface="Symbol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n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4 *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n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4 *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i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4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= 4 *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j</a:t>
              </a:r>
            </a:p>
          </p:txBody>
        </p:sp>
        <p:sp>
          <p:nvSpPr>
            <p:cNvPr id="279580" name="Freeform 42">
              <a:extLst>
                <a:ext uri="{FF2B5EF4-FFF2-40B4-BE49-F238E27FC236}">
                  <a16:creationId xmlns:a16="http://schemas.microsoft.com/office/drawing/2014/main" id="{07C0C283-3049-4EE4-8AF0-B20D6CAF0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9111" y="1214426"/>
              <a:ext cx="746116" cy="3929074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9581" name="Freeform 40">
              <a:extLst>
                <a:ext uri="{FF2B5EF4-FFF2-40B4-BE49-F238E27FC236}">
                  <a16:creationId xmlns:a16="http://schemas.microsoft.com/office/drawing/2014/main" id="{595FE50A-76D4-4D3B-8CB1-037E2DD2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43" y="1643052"/>
              <a:ext cx="385758" cy="1357317"/>
            </a:xfrm>
            <a:custGeom>
              <a:avLst/>
              <a:gdLst>
                <a:gd name="T0" fmla="*/ 2147483646 w 325"/>
                <a:gd name="T1" fmla="*/ 2147483646 h 983"/>
                <a:gd name="T2" fmla="*/ 2147483646 w 325"/>
                <a:gd name="T3" fmla="*/ 2147483646 h 983"/>
                <a:gd name="T4" fmla="*/ 2147483646 w 325"/>
                <a:gd name="T5" fmla="*/ 2147483646 h 983"/>
                <a:gd name="T6" fmla="*/ 2147483646 w 325"/>
                <a:gd name="T7" fmla="*/ 2147483646 h 983"/>
                <a:gd name="T8" fmla="*/ 2147483646 w 325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983"/>
                <a:gd name="T17" fmla="*/ 325 w 325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983">
                  <a:moveTo>
                    <a:pt x="325" y="847"/>
                  </a:moveTo>
                  <a:cubicBezTo>
                    <a:pt x="215" y="915"/>
                    <a:pt x="106" y="983"/>
                    <a:pt x="53" y="938"/>
                  </a:cubicBezTo>
                  <a:cubicBezTo>
                    <a:pt x="0" y="893"/>
                    <a:pt x="1" y="719"/>
                    <a:pt x="8" y="575"/>
                  </a:cubicBezTo>
                  <a:cubicBezTo>
                    <a:pt x="15" y="431"/>
                    <a:pt x="53" y="152"/>
                    <a:pt x="98" y="76"/>
                  </a:cubicBezTo>
                  <a:cubicBezTo>
                    <a:pt x="143" y="0"/>
                    <a:pt x="211" y="60"/>
                    <a:pt x="280" y="12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1" name="Rectangle 24">
              <a:extLst>
                <a:ext uri="{FF2B5EF4-FFF2-40B4-BE49-F238E27FC236}">
                  <a16:creationId xmlns:a16="http://schemas.microsoft.com/office/drawing/2014/main" id="{FDC421AF-0D11-4CA8-86E1-DA86F115A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939" y="1797050"/>
              <a:ext cx="1710545" cy="10604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srgbClr val="000000"/>
                  </a:solidFill>
                  <a:latin typeface="Times New Roman" charset="0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 =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charset="0"/>
                </a:rPr>
                <a:t> i </a:t>
              </a: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+ 1</a:t>
              </a:r>
              <a:endParaRPr lang="en-US" altLang="zh-CN" dirty="0">
                <a:solidFill>
                  <a:srgbClr val="0000FF"/>
                </a:solidFill>
                <a:latin typeface="Times New Roman" charset="0"/>
              </a:endParaRP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宋体" charset="0"/>
                </a:rPr>
                <a:t>+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4</a:t>
              </a:r>
              <a:endParaRPr lang="en-US" altLang="zh-CN" i="1" dirty="0">
                <a:solidFill>
                  <a:prstClr val="black"/>
                </a:solidFill>
                <a:latin typeface="Times New Roman" charset="0"/>
              </a:endParaRP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srgbClr val="FF0000"/>
                  </a:solidFill>
                  <a:latin typeface="Times New Roman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79583" name="Rectangle 25">
              <a:extLst>
                <a:ext uri="{FF2B5EF4-FFF2-40B4-BE49-F238E27FC236}">
                  <a16:creationId xmlns:a16="http://schemas.microsoft.com/office/drawing/2014/main" id="{B248F8FC-42EC-4891-A62B-575FB0886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042" y="550863"/>
              <a:ext cx="392768" cy="220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9584" name="Rectangle 26">
              <a:extLst>
                <a:ext uri="{FF2B5EF4-FFF2-40B4-BE49-F238E27FC236}">
                  <a16:creationId xmlns:a16="http://schemas.microsoft.com/office/drawing/2014/main" id="{501B806F-6A96-4B37-BD76-FFB5CB661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540" y="1741393"/>
              <a:ext cx="626049" cy="32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E79705FC-89D1-4785-9CAB-CF44256E7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410" y="3143250"/>
              <a:ext cx="1710546" cy="1000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  <a:sym typeface="Symbol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4 </a:t>
              </a:r>
              <a:r>
                <a:rPr lang="en-US" altLang="zh-CN" dirty="0">
                  <a:solidFill>
                    <a:prstClr val="black"/>
                  </a:solidFill>
                  <a:latin typeface="宋体" charset="0"/>
                </a:rPr>
                <a:t>- 4</a:t>
              </a:r>
              <a:endParaRPr lang="en-US" altLang="zh-CN" i="1" dirty="0">
                <a:solidFill>
                  <a:prstClr val="black"/>
                </a:solidFill>
                <a:latin typeface="Times New Roman" charset="0"/>
              </a:endParaRP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srgbClr val="FF0000"/>
                  </a:solidFill>
                  <a:latin typeface="Times New Roman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55" name="Rectangle 30">
              <a:extLst>
                <a:ext uri="{FF2B5EF4-FFF2-40B4-BE49-F238E27FC236}">
                  <a16:creationId xmlns:a16="http://schemas.microsoft.com/office/drawing/2014/main" id="{1D4CF539-45FF-4647-95D5-47DB8856B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410" y="4273550"/>
              <a:ext cx="1726428" cy="2762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 </a:t>
              </a:r>
              <a:r>
                <a:rPr lang="en-US" altLang="zh-CN" dirty="0" err="1">
                  <a:solidFill>
                    <a:srgbClr val="000000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56" name="Rectangle 32">
              <a:extLst>
                <a:ext uri="{FF2B5EF4-FFF2-40B4-BE49-F238E27FC236}">
                  <a16:creationId xmlns:a16="http://schemas.microsoft.com/office/drawing/2014/main" id="{8016377A-F8F2-4745-8EB5-2A005855E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7998" y="4746625"/>
              <a:ext cx="783008" cy="2317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279588" name="Rectangle 33">
              <a:extLst>
                <a:ext uri="{FF2B5EF4-FFF2-40B4-BE49-F238E27FC236}">
                  <a16:creationId xmlns:a16="http://schemas.microsoft.com/office/drawing/2014/main" id="{00E9BB8B-8D3B-4A4F-B4ED-C6473769F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855" y="4225713"/>
              <a:ext cx="626049" cy="323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9589" name="Rectangle 34">
              <a:extLst>
                <a:ext uri="{FF2B5EF4-FFF2-40B4-BE49-F238E27FC236}">
                  <a16:creationId xmlns:a16="http://schemas.microsoft.com/office/drawing/2014/main" id="{8EAE6F3E-02E1-46A8-B664-4AA146D38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296" y="3071806"/>
              <a:ext cx="628429" cy="327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36">
              <a:extLst>
                <a:ext uri="{FF2B5EF4-FFF2-40B4-BE49-F238E27FC236}">
                  <a16:creationId xmlns:a16="http://schemas.microsoft.com/office/drawing/2014/main" id="{DD08AF72-710F-4F89-BD29-B21B41F65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418" y="4746625"/>
              <a:ext cx="810007" cy="2317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279591" name="Rectangle 39">
              <a:extLst>
                <a:ext uri="{FF2B5EF4-FFF2-40B4-BE49-F238E27FC236}">
                  <a16:creationId xmlns:a16="http://schemas.microsoft.com/office/drawing/2014/main" id="{5CF49E68-8115-4705-9EF1-A51D518BE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9666" y="4692518"/>
              <a:ext cx="627239" cy="327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9592" name="Line 28">
              <a:extLst>
                <a:ext uri="{FF2B5EF4-FFF2-40B4-BE49-F238E27FC236}">
                  <a16:creationId xmlns:a16="http://schemas.microsoft.com/office/drawing/2014/main" id="{BC9196DE-72B5-4517-AAC8-5E56E65AB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7631" y="1558921"/>
              <a:ext cx="0" cy="239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9593" name="Line 29">
              <a:extLst>
                <a:ext uri="{FF2B5EF4-FFF2-40B4-BE49-F238E27FC236}">
                  <a16:creationId xmlns:a16="http://schemas.microsoft.com/office/drawing/2014/main" id="{47D7D67A-09FD-4FAB-94F2-B28F7623C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1293" y="2871782"/>
              <a:ext cx="0" cy="2714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9594" name="Line 31">
              <a:extLst>
                <a:ext uri="{FF2B5EF4-FFF2-40B4-BE49-F238E27FC236}">
                  <a16:creationId xmlns:a16="http://schemas.microsoft.com/office/drawing/2014/main" id="{CBD59285-6D87-4561-858B-35B430F4F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9542" y="4135309"/>
              <a:ext cx="0" cy="169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9595" name="Line 37">
              <a:extLst>
                <a:ext uri="{FF2B5EF4-FFF2-40B4-BE49-F238E27FC236}">
                  <a16:creationId xmlns:a16="http://schemas.microsoft.com/office/drawing/2014/main" id="{3C965D43-4FCD-49FC-BBC8-A237B29D4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02336" y="4563212"/>
              <a:ext cx="368296" cy="182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9596" name="Line 38">
              <a:extLst>
                <a:ext uri="{FF2B5EF4-FFF2-40B4-BE49-F238E27FC236}">
                  <a16:creationId xmlns:a16="http://schemas.microsoft.com/office/drawing/2014/main" id="{1CBE2DEA-4C8A-4DCE-826F-2547B537F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7978" y="4563212"/>
              <a:ext cx="323846" cy="182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9597" name="Freeform 41">
              <a:extLst>
                <a:ext uri="{FF2B5EF4-FFF2-40B4-BE49-F238E27FC236}">
                  <a16:creationId xmlns:a16="http://schemas.microsoft.com/office/drawing/2014/main" id="{47A67FF3-C38C-4963-B891-DD3C1C99A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72" y="2928930"/>
              <a:ext cx="271460" cy="1357317"/>
            </a:xfrm>
            <a:custGeom>
              <a:avLst/>
              <a:gdLst>
                <a:gd name="T0" fmla="*/ 2147483646 w 227"/>
                <a:gd name="T1" fmla="*/ 2147483646 h 983"/>
                <a:gd name="T2" fmla="*/ 2147483646 w 227"/>
                <a:gd name="T3" fmla="*/ 2147483646 h 983"/>
                <a:gd name="T4" fmla="*/ 0 w 227"/>
                <a:gd name="T5" fmla="*/ 2147483646 h 983"/>
                <a:gd name="T6" fmla="*/ 2147483646 w 227"/>
                <a:gd name="T7" fmla="*/ 2147483646 h 983"/>
                <a:gd name="T8" fmla="*/ 2147483646 w 227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"/>
                <a:gd name="T16" fmla="*/ 0 h 983"/>
                <a:gd name="T17" fmla="*/ 227 w 227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" h="983">
                  <a:moveTo>
                    <a:pt x="182" y="885"/>
                  </a:moveTo>
                  <a:cubicBezTo>
                    <a:pt x="129" y="934"/>
                    <a:pt x="76" y="983"/>
                    <a:pt x="46" y="930"/>
                  </a:cubicBezTo>
                  <a:cubicBezTo>
                    <a:pt x="16" y="877"/>
                    <a:pt x="0" y="711"/>
                    <a:pt x="0" y="567"/>
                  </a:cubicBezTo>
                  <a:cubicBezTo>
                    <a:pt x="0" y="423"/>
                    <a:pt x="8" y="136"/>
                    <a:pt x="46" y="68"/>
                  </a:cubicBezTo>
                  <a:cubicBezTo>
                    <a:pt x="84" y="0"/>
                    <a:pt x="155" y="79"/>
                    <a:pt x="227" y="15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9598" name="Rectangle 16">
              <a:extLst>
                <a:ext uri="{FF2B5EF4-FFF2-40B4-BE49-F238E27FC236}">
                  <a16:creationId xmlns:a16="http://schemas.microsoft.com/office/drawing/2014/main" id="{A4A0E64B-4509-490C-B8FD-6C46532DC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98" y="4692519"/>
              <a:ext cx="514344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124612BD-5650-47E3-A115-B8497F8A4F7C}"/>
              </a:ext>
            </a:extLst>
          </p:cNvPr>
          <p:cNvSpPr/>
          <p:nvPr/>
        </p:nvSpPr>
        <p:spPr>
          <a:xfrm>
            <a:off x="3798888" y="2921000"/>
            <a:ext cx="1778000" cy="8143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 marL="257175" indent="-257175"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2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200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 </a:t>
            </a:r>
            <a:r>
              <a:rPr lang="en-US" altLang="zh-CN" sz="2200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4, 0 )</a:t>
            </a:r>
          </a:p>
          <a:p>
            <a:pPr marL="257175" indent="-257175"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2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200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 </a:t>
            </a:r>
            <a:r>
              <a:rPr lang="en-US" altLang="zh-CN" sz="22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4, 0 )</a:t>
            </a:r>
          </a:p>
        </p:txBody>
      </p:sp>
      <p:grpSp>
        <p:nvGrpSpPr>
          <p:cNvPr id="3" name="组合 101">
            <a:extLst>
              <a:ext uri="{FF2B5EF4-FFF2-40B4-BE49-F238E27FC236}">
                <a16:creationId xmlns:a16="http://schemas.microsoft.com/office/drawing/2014/main" id="{4E7F92CD-4421-4688-9976-856ACAA5225F}"/>
              </a:ext>
            </a:extLst>
          </p:cNvPr>
          <p:cNvGrpSpPr>
            <a:grpSpLocks/>
          </p:cNvGrpSpPr>
          <p:nvPr/>
        </p:nvGrpSpPr>
        <p:grpSpPr bwMode="auto">
          <a:xfrm>
            <a:off x="5770563" y="142875"/>
            <a:ext cx="3087687" cy="4935538"/>
            <a:chOff x="4968883" y="511468"/>
            <a:chExt cx="3087709" cy="4935267"/>
          </a:xfrm>
        </p:grpSpPr>
        <p:sp>
          <p:nvSpPr>
            <p:cNvPr id="279559" name="Freeform 40">
              <a:extLst>
                <a:ext uri="{FF2B5EF4-FFF2-40B4-BE49-F238E27FC236}">
                  <a16:creationId xmlns:a16="http://schemas.microsoft.com/office/drawing/2014/main" id="{7D9E66C0-154A-4FA0-8D99-84E03D2EB2F2}"/>
                </a:ext>
              </a:extLst>
            </p:cNvPr>
            <p:cNvSpPr>
              <a:spLocks/>
            </p:cNvSpPr>
            <p:nvPr/>
          </p:nvSpPr>
          <p:spPr bwMode="auto">
            <a:xfrm rot="-402444">
              <a:off x="5202979" y="2112594"/>
              <a:ext cx="471471" cy="1192316"/>
            </a:xfrm>
            <a:custGeom>
              <a:avLst/>
              <a:gdLst>
                <a:gd name="T0" fmla="*/ 2147483646 w 325"/>
                <a:gd name="T1" fmla="*/ 2147483646 h 983"/>
                <a:gd name="T2" fmla="*/ 2147483646 w 325"/>
                <a:gd name="T3" fmla="*/ 2147483646 h 983"/>
                <a:gd name="T4" fmla="*/ 2147483646 w 325"/>
                <a:gd name="T5" fmla="*/ 2147483646 h 983"/>
                <a:gd name="T6" fmla="*/ 2147483646 w 325"/>
                <a:gd name="T7" fmla="*/ 2147483646 h 983"/>
                <a:gd name="T8" fmla="*/ 2147483646 w 325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983"/>
                <a:gd name="T17" fmla="*/ 325 w 325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983">
                  <a:moveTo>
                    <a:pt x="325" y="847"/>
                  </a:moveTo>
                  <a:cubicBezTo>
                    <a:pt x="215" y="915"/>
                    <a:pt x="106" y="983"/>
                    <a:pt x="53" y="938"/>
                  </a:cubicBezTo>
                  <a:cubicBezTo>
                    <a:pt x="0" y="893"/>
                    <a:pt x="1" y="719"/>
                    <a:pt x="8" y="575"/>
                  </a:cubicBezTo>
                  <a:cubicBezTo>
                    <a:pt x="15" y="431"/>
                    <a:pt x="53" y="152"/>
                    <a:pt x="98" y="76"/>
                  </a:cubicBezTo>
                  <a:cubicBezTo>
                    <a:pt x="143" y="0"/>
                    <a:pt x="211" y="60"/>
                    <a:pt x="280" y="12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9560" name="Line 29">
              <a:extLst>
                <a:ext uri="{FF2B5EF4-FFF2-40B4-BE49-F238E27FC236}">
                  <a16:creationId xmlns:a16="http://schemas.microsoft.com/office/drawing/2014/main" id="{F82097D0-4CE3-43C4-BF79-E9D5C9782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6200" y="3143254"/>
              <a:ext cx="0" cy="271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7D69B4FD-656C-4CBF-830C-86DD6509A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074" y="517818"/>
              <a:ext cx="1833576" cy="14826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36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i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  <a:sym typeface="Symbol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n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4 *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n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4 *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i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4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= 4 *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j</a:t>
              </a:r>
            </a:p>
          </p:txBody>
        </p:sp>
        <p:sp>
          <p:nvSpPr>
            <p:cNvPr id="71" name="Rectangle 24">
              <a:extLst>
                <a:ext uri="{FF2B5EF4-FFF2-40B4-BE49-F238E27FC236}">
                  <a16:creationId xmlns:a16="http://schemas.microsoft.com/office/drawing/2014/main" id="{F50F13D6-4EE7-458B-A76F-8ECA8BFF1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37" y="2232224"/>
              <a:ext cx="1841513" cy="96673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600"/>
                </a:lnSpc>
                <a:defRPr/>
              </a:pPr>
              <a:endParaRPr lang="en-US" altLang="zh-CN" sz="1600" dirty="0">
                <a:solidFill>
                  <a:srgbClr val="0000FF"/>
                </a:solidFill>
                <a:latin typeface="Times New Roman" charset="0"/>
              </a:endParaRP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宋体" charset="0"/>
                </a:rPr>
                <a:t>+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4</a:t>
              </a:r>
              <a:endParaRPr lang="en-US" altLang="zh-CN" i="1" dirty="0">
                <a:solidFill>
                  <a:prstClr val="black"/>
                </a:solidFill>
                <a:latin typeface="Times New Roman" charset="0"/>
              </a:endParaRP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79563" name="Rectangle 25">
              <a:extLst>
                <a:ext uri="{FF2B5EF4-FFF2-40B4-BE49-F238E27FC236}">
                  <a16:creationId xmlns:a16="http://schemas.microsoft.com/office/drawing/2014/main" id="{A6BB870D-9A39-4E39-9A2C-825196950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089" y="511468"/>
              <a:ext cx="392972" cy="220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9564" name="Rectangle 26">
              <a:extLst>
                <a:ext uri="{FF2B5EF4-FFF2-40B4-BE49-F238E27FC236}">
                  <a16:creationId xmlns:a16="http://schemas.microsoft.com/office/drawing/2014/main" id="{BD7975C5-C70A-4DDE-A681-7F42481C0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0219" y="2160580"/>
              <a:ext cx="626373" cy="32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" name="Rectangle 27">
              <a:extLst>
                <a:ext uri="{FF2B5EF4-FFF2-40B4-BE49-F238E27FC236}">
                  <a16:creationId xmlns:a16="http://schemas.microsoft.com/office/drawing/2014/main" id="{2E898F79-1E75-49EC-9F8E-3C15CC9ED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187" y="3429133"/>
              <a:ext cx="1822463" cy="10175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70000"/>
                </a:lnSpc>
                <a:defRPr/>
              </a:pPr>
              <a:endParaRPr lang="en-US" altLang="zh-CN" sz="1600" dirty="0">
                <a:solidFill>
                  <a:srgbClr val="0000FF"/>
                </a:solidFill>
                <a:latin typeface="Times New Roman" charset="0"/>
              </a:endParaRP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4 </a:t>
              </a:r>
              <a:r>
                <a:rPr lang="en-US" altLang="zh-CN" dirty="0">
                  <a:solidFill>
                    <a:prstClr val="black"/>
                  </a:solidFill>
                  <a:latin typeface="宋体" charset="0"/>
                </a:rPr>
                <a:t>- 4</a:t>
              </a:r>
              <a:endParaRPr lang="en-US" altLang="zh-CN" i="1" dirty="0">
                <a:solidFill>
                  <a:prstClr val="black"/>
                </a:solidFill>
                <a:latin typeface="Times New Roman" charset="0"/>
              </a:endParaRP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75" name="Rectangle 30">
              <a:extLst>
                <a:ext uri="{FF2B5EF4-FFF2-40B4-BE49-F238E27FC236}">
                  <a16:creationId xmlns:a16="http://schemas.microsoft.com/office/drawing/2014/main" id="{BAD0B887-0801-4EA8-8DF3-71B241A7B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187" y="4660965"/>
              <a:ext cx="1822463" cy="2857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if</a:t>
              </a:r>
              <a:r>
                <a:rPr lang="en-US" altLang="zh-CN" dirty="0">
                  <a:solidFill>
                    <a:srgbClr val="FF0000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srgbClr val="FF0000"/>
                  </a:solidFill>
                  <a:latin typeface="Times New Roman" charset="0"/>
                </a:rPr>
                <a:t>2</a:t>
              </a:r>
              <a:r>
                <a:rPr lang="en-US" altLang="zh-CN" dirty="0">
                  <a:solidFill>
                    <a:srgbClr val="FF0000"/>
                  </a:solidFill>
                  <a:latin typeface="Times New Roman" charset="0"/>
                </a:rPr>
                <a:t> &gt;= 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charset="0"/>
                </a:rPr>
                <a:t>s</a:t>
              </a:r>
              <a:r>
                <a:rPr lang="en-US" altLang="zh-CN" i="1" baseline="-25000" dirty="0">
                  <a:solidFill>
                    <a:srgbClr val="FF0000"/>
                  </a:solidFill>
                  <a:latin typeface="Times New Roman" charset="0"/>
                </a:rPr>
                <a:t>4</a:t>
              </a:r>
              <a:r>
                <a:rPr lang="en-US" altLang="zh-CN" dirty="0">
                  <a:solidFill>
                    <a:srgbClr val="FF0000"/>
                  </a:solidFill>
                  <a:latin typeface="Times New Roman" charset="0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76" name="Rectangle 32">
              <a:extLst>
                <a:ext uri="{FF2B5EF4-FFF2-40B4-BE49-F238E27FC236}">
                  <a16:creationId xmlns:a16="http://schemas.microsoft.com/office/drawing/2014/main" id="{FAB7C56B-5C23-42B8-BD3E-2BA24B6F1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262" y="5161001"/>
              <a:ext cx="928694" cy="214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279568" name="Rectangle 33">
              <a:extLst>
                <a:ext uri="{FF2B5EF4-FFF2-40B4-BE49-F238E27FC236}">
                  <a16:creationId xmlns:a16="http://schemas.microsoft.com/office/drawing/2014/main" id="{20C03B3A-FA7E-4A0E-B872-FA484F106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0219" y="4551285"/>
              <a:ext cx="626373" cy="323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9569" name="Rectangle 34">
              <a:extLst>
                <a:ext uri="{FF2B5EF4-FFF2-40B4-BE49-F238E27FC236}">
                  <a16:creationId xmlns:a16="http://schemas.microsoft.com/office/drawing/2014/main" id="{3DCD7D45-B738-47B9-9953-C812ED38D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7837" y="3357569"/>
              <a:ext cx="628755" cy="327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Rectangle 36">
              <a:extLst>
                <a:ext uri="{FF2B5EF4-FFF2-40B4-BE49-F238E27FC236}">
                  <a16:creationId xmlns:a16="http://schemas.microsoft.com/office/drawing/2014/main" id="{56ACE5A7-F13F-4F02-9471-046CD614D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394" y="5161001"/>
              <a:ext cx="857256" cy="214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279571" name="Rectangle 39">
              <a:extLst>
                <a:ext uri="{FF2B5EF4-FFF2-40B4-BE49-F238E27FC236}">
                  <a16:creationId xmlns:a16="http://schemas.microsoft.com/office/drawing/2014/main" id="{CAAD2CD5-01BC-4D5A-81E4-B1FF2FE98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652" y="5047782"/>
              <a:ext cx="627564" cy="327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9572" name="Line 28">
              <a:extLst>
                <a:ext uri="{FF2B5EF4-FFF2-40B4-BE49-F238E27FC236}">
                  <a16:creationId xmlns:a16="http://schemas.microsoft.com/office/drawing/2014/main" id="{92E4C9E1-7A12-424D-8D27-2D94484F3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9388" y="2000246"/>
              <a:ext cx="0" cy="239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9573" name="Line 31">
              <a:extLst>
                <a:ext uri="{FF2B5EF4-FFF2-40B4-BE49-F238E27FC236}">
                  <a16:creationId xmlns:a16="http://schemas.microsoft.com/office/drawing/2014/main" id="{5C2EA581-D5DB-4BD8-AC60-6EEB02476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6200" y="4440588"/>
              <a:ext cx="0" cy="1698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9574" name="Line 37">
              <a:extLst>
                <a:ext uri="{FF2B5EF4-FFF2-40B4-BE49-F238E27FC236}">
                  <a16:creationId xmlns:a16="http://schemas.microsoft.com/office/drawing/2014/main" id="{B02BF217-FB67-4CFE-BB3D-53918A7FAE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8988" y="4946683"/>
              <a:ext cx="368300" cy="182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9575" name="Line 38">
              <a:extLst>
                <a:ext uri="{FF2B5EF4-FFF2-40B4-BE49-F238E27FC236}">
                  <a16:creationId xmlns:a16="http://schemas.microsoft.com/office/drawing/2014/main" id="{7AC38956-025B-410C-BE00-86BFBEE54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2612" y="4946683"/>
              <a:ext cx="323850" cy="182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9576" name="Freeform 41">
              <a:extLst>
                <a:ext uri="{FF2B5EF4-FFF2-40B4-BE49-F238E27FC236}">
                  <a16:creationId xmlns:a16="http://schemas.microsoft.com/office/drawing/2014/main" id="{E8CD8C56-95A9-4CF0-A0CC-510F19406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517" y="3260749"/>
              <a:ext cx="358764" cy="1328741"/>
            </a:xfrm>
            <a:custGeom>
              <a:avLst/>
              <a:gdLst>
                <a:gd name="T0" fmla="*/ 2147483646 w 227"/>
                <a:gd name="T1" fmla="*/ 2147483646 h 983"/>
                <a:gd name="T2" fmla="*/ 2147483646 w 227"/>
                <a:gd name="T3" fmla="*/ 2147483646 h 983"/>
                <a:gd name="T4" fmla="*/ 0 w 227"/>
                <a:gd name="T5" fmla="*/ 2147483646 h 983"/>
                <a:gd name="T6" fmla="*/ 2147483646 w 227"/>
                <a:gd name="T7" fmla="*/ 2147483646 h 983"/>
                <a:gd name="T8" fmla="*/ 2147483646 w 227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"/>
                <a:gd name="T16" fmla="*/ 0 h 983"/>
                <a:gd name="T17" fmla="*/ 227 w 227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" h="983">
                  <a:moveTo>
                    <a:pt x="182" y="885"/>
                  </a:moveTo>
                  <a:cubicBezTo>
                    <a:pt x="129" y="934"/>
                    <a:pt x="76" y="983"/>
                    <a:pt x="46" y="930"/>
                  </a:cubicBezTo>
                  <a:cubicBezTo>
                    <a:pt x="16" y="877"/>
                    <a:pt x="0" y="711"/>
                    <a:pt x="0" y="567"/>
                  </a:cubicBezTo>
                  <a:cubicBezTo>
                    <a:pt x="0" y="423"/>
                    <a:pt x="8" y="136"/>
                    <a:pt x="46" y="68"/>
                  </a:cubicBezTo>
                  <a:cubicBezTo>
                    <a:pt x="84" y="0"/>
                    <a:pt x="155" y="79"/>
                    <a:pt x="227" y="15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9577" name="Freeform 42">
              <a:extLst>
                <a:ext uri="{FF2B5EF4-FFF2-40B4-BE49-F238E27FC236}">
                  <a16:creationId xmlns:a16="http://schemas.microsoft.com/office/drawing/2014/main" id="{E9FCED4D-493E-4328-A2A0-C6B4EE4C5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883" y="1660510"/>
              <a:ext cx="746125" cy="3786225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79578" name="Rectangle 16">
              <a:extLst>
                <a:ext uri="{FF2B5EF4-FFF2-40B4-BE49-F238E27FC236}">
                  <a16:creationId xmlns:a16="http://schemas.microsoft.com/office/drawing/2014/main" id="{5396F8B4-E283-4215-9243-9732ECAE7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942" y="4978438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1D221041-96DC-4FC4-9360-11CA6F93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842963"/>
            <a:ext cx="8501062" cy="2808287"/>
          </a:xfrm>
        </p:spPr>
        <p:txBody>
          <a:bodyPr/>
          <a:lstStyle/>
          <a:p>
            <a:pPr eaLnBrk="1" hangingPunct="1">
              <a:lnSpc>
                <a:spcPts val="288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流图</a:t>
            </a:r>
          </a:p>
          <a:p>
            <a:pPr eaLnBrk="1" hangingPunct="1">
              <a:lnSpc>
                <a:spcPts val="288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优化的分类</a:t>
            </a:r>
          </a:p>
          <a:p>
            <a:pPr eaLnBrk="1" hangingPunct="1">
              <a:lnSpc>
                <a:spcPts val="288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基本块的优化</a:t>
            </a:r>
          </a:p>
          <a:p>
            <a:pPr eaLnBrk="1" hangingPunct="1">
              <a:lnSpc>
                <a:spcPts val="288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数据流分析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到达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定值分析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活跃变量分析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可用表达式分析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ts val="288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流图中的循环</a:t>
            </a:r>
          </a:p>
          <a:p>
            <a:pPr eaLnBrk="1" hangingPunct="1">
              <a:lnSpc>
                <a:spcPts val="288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全局优化</a:t>
            </a:r>
          </a:p>
          <a:p>
            <a:pPr eaLnBrk="1" hangingPunct="1">
              <a:lnSpc>
                <a:spcPts val="2880"/>
              </a:lnSpc>
              <a:buClrTx/>
              <a:buFont typeface="Wingdings" pitchFamily="2" charset="2"/>
              <a:buChar char="Ø"/>
              <a:defRPr/>
            </a:pP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468" name="标题 1">
            <a:extLst>
              <a:ext uri="{FF2B5EF4-FFF2-40B4-BE49-F238E27FC236}">
                <a16:creationId xmlns:a16="http://schemas.microsoft.com/office/drawing/2014/main" id="{F9BBD2E3-59A3-4CC2-BFD7-88349172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本章小结</a:t>
            </a:r>
          </a:p>
        </p:txBody>
      </p:sp>
      <p:grpSp>
        <p:nvGrpSpPr>
          <p:cNvPr id="281604" name="组合 44">
            <a:extLst>
              <a:ext uri="{FF2B5EF4-FFF2-40B4-BE49-F238E27FC236}">
                <a16:creationId xmlns:a16="http://schemas.microsoft.com/office/drawing/2014/main" id="{C5AA6371-6C41-492D-B020-E00ED58E0A3D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66014386-954A-4D19-BB94-D1B0B04A3F70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1606" name="五边形 46">
              <a:extLst>
                <a:ext uri="{FF2B5EF4-FFF2-40B4-BE49-F238E27FC236}">
                  <a16:creationId xmlns:a16="http://schemas.microsoft.com/office/drawing/2014/main" id="{F045283B-4496-4D46-9B0A-7028C1B91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0" name="Picture 3" descr="G:\QQ截图201607142012副本.jpg">
            <a:extLst>
              <a:ext uri="{FF2B5EF4-FFF2-40B4-BE49-F238E27FC236}">
                <a16:creationId xmlns:a16="http://schemas.microsoft.com/office/drawing/2014/main" id="{3870635A-B768-4A80-BF2A-33A7CD764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54A62C9-38E0-47AB-AF36-42C963691AB0}"/>
              </a:ext>
            </a:extLst>
          </p:cNvPr>
          <p:cNvSpPr txBox="1">
            <a:spLocks noChangeArrowheads="1"/>
          </p:cNvSpPr>
          <p:nvPr/>
        </p:nvSpPr>
        <p:spPr>
          <a:xfrm>
            <a:off x="5148263" y="1714500"/>
            <a:ext cx="2952750" cy="9398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500" b="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endParaRPr lang="en-US" altLang="zh-CN" sz="3500" b="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733BD684-2306-4E2D-AE05-843C891649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7400" y="857250"/>
            <a:ext cx="8142288" cy="3225800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公共子表达式</a:t>
            </a:r>
            <a:endParaRPr lang="en-US" altLang="zh-CN" sz="2800" b="1" i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如果表达式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 op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sz="2500" b="1" dirty="0">
                <a:solidFill>
                  <a:schemeClr val="tx1"/>
                </a:solidFill>
              </a:rPr>
              <a:t>先前已被计算过，并且从先前的计算到现在，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op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r>
              <a:rPr lang="zh-CN" altLang="en-US" sz="2500" b="1" dirty="0">
                <a:solidFill>
                  <a:schemeClr val="tx1"/>
                </a:solidFill>
              </a:rPr>
              <a:t>中变量的值没有改变，那么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op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r>
              <a:rPr lang="zh-CN" altLang="en-US" sz="2500" b="1" dirty="0">
                <a:solidFill>
                  <a:schemeClr val="tx1"/>
                </a:solidFill>
              </a:rPr>
              <a:t>的这次出现就称为</a:t>
            </a:r>
            <a:r>
              <a:rPr lang="zh-CN" altLang="en-US" sz="2500" b="1" dirty="0">
                <a:solidFill>
                  <a:srgbClr val="FF0000"/>
                </a:solidFill>
              </a:rPr>
              <a:t>公共子表达式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</a:rPr>
              <a:t>common 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subexpression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134A67B-48BB-416F-ACDD-D1643A42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 删除公共子表达式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33">
            <a:extLst>
              <a:ext uri="{FF2B5EF4-FFF2-40B4-BE49-F238E27FC236}">
                <a16:creationId xmlns:a16="http://schemas.microsoft.com/office/drawing/2014/main" id="{A5AFB982-7C89-43F7-A9D4-969EB581F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8" y="2265363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6</a:t>
            </a:r>
            <a:r>
              <a:rPr lang="en-US" altLang="zh-CN" dirty="0">
                <a:latin typeface="Times New Roman" pitchFamily="18" charset="0"/>
              </a:rPr>
              <a:t> = 4 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i</a:t>
            </a:r>
            <a:endParaRPr lang="en-US" altLang="zh-CN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6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7</a:t>
            </a:r>
            <a:r>
              <a:rPr lang="en-US" altLang="zh-CN" dirty="0">
                <a:latin typeface="Times New Roman" pitchFamily="18" charset="0"/>
              </a:rPr>
              <a:t> = 4 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 i="1" dirty="0">
                <a:latin typeface="Times New Roman" pitchFamily="18" charset="0"/>
              </a:rPr>
              <a:t> 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8</a:t>
            </a:r>
            <a:r>
              <a:rPr lang="en-US" altLang="zh-CN" i="1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4 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j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9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8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7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9</a:t>
            </a:r>
            <a:endParaRPr lang="en-US" altLang="zh-CN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10</a:t>
            </a:r>
            <a:r>
              <a:rPr lang="en-US" altLang="zh-CN" dirty="0">
                <a:latin typeface="Times New Roman" pitchFamily="18" charset="0"/>
              </a:rPr>
              <a:t> = 4 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j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10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 err="1">
                <a:latin typeface="Times New Roman" pitchFamily="18" charset="0"/>
              </a:rPr>
              <a:t>goto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i="1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67" name="Rectangle 33">
            <a:extLst>
              <a:ext uri="{FF2B5EF4-FFF2-40B4-BE49-F238E27FC236}">
                <a16:creationId xmlns:a16="http://schemas.microsoft.com/office/drawing/2014/main" id="{221F222C-FC1F-4B96-94EC-A47E7BC00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0" y="187325"/>
            <a:ext cx="1189038" cy="1889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6</a:t>
            </a:r>
            <a:r>
              <a:rPr lang="en-US" altLang="zh-CN" dirty="0">
                <a:latin typeface="Times New Roman" pitchFamily="18" charset="0"/>
              </a:rPr>
              <a:t> = 4 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i</a:t>
            </a:r>
            <a:endParaRPr lang="en-US" altLang="zh-CN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6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8</a:t>
            </a:r>
            <a:r>
              <a:rPr lang="en-US" altLang="zh-CN" i="1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4 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j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9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8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itchFamily="18" charset="0"/>
              </a:rPr>
              <a:t>6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9</a:t>
            </a:r>
            <a:endParaRPr lang="en-US" altLang="zh-CN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itchFamily="18" charset="0"/>
              </a:rPr>
              <a:t>8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latin typeface="Times New Roman" pitchFamily="18" charset="0"/>
              </a:rPr>
              <a:t>goto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i="1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464DE074-2352-4B9C-BD81-905A32D5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290B0042-154C-44D4-8ACA-B17306044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850" y="212725"/>
            <a:ext cx="1693863" cy="814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27000" rIns="68580" bIns="0"/>
          <a:lstStyle/>
          <a:p>
            <a:pPr algn="just">
              <a:lnSpc>
                <a:spcPct val="70000"/>
              </a:lnSpc>
              <a:defRPr/>
            </a:pP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 i="1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</a:t>
            </a:r>
            <a:r>
              <a:rPr lang="en-US" altLang="zh-CN" i="1" dirty="0">
                <a:latin typeface="Times New Roman" pitchFamily="18" charset="0"/>
              </a:rPr>
              <a:t> m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dirty="0">
                <a:latin typeface="Times New Roman" pitchFamily="18" charset="0"/>
              </a:rPr>
              <a:t>1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</a:rPr>
              <a:t> =</a:t>
            </a:r>
            <a:r>
              <a:rPr lang="en-US" altLang="zh-CN" i="1" dirty="0">
                <a:latin typeface="Times New Roman" pitchFamily="18" charset="0"/>
              </a:rPr>
              <a:t> n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 = 4 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n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id="{0867312F-3F20-4013-B025-528BF161F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1350963"/>
            <a:ext cx="1711325" cy="814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27000" rIns="68580" bIns="27000"/>
          <a:lstStyle/>
          <a:p>
            <a:pPr algn="just">
              <a:lnSpc>
                <a:spcPct val="70000"/>
              </a:lnSpc>
              <a:defRPr/>
            </a:pP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 =</a:t>
            </a:r>
            <a:r>
              <a:rPr lang="en-US" altLang="zh-CN" i="1" dirty="0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 i="1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+ 1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 = 4 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i</a:t>
            </a:r>
            <a:endParaRPr lang="en-US" altLang="zh-CN" i="1" dirty="0">
              <a:latin typeface="Times New Roman" pitchFamily="18" charset="0"/>
            </a:endParaRP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if t</a:t>
            </a:r>
            <a:r>
              <a:rPr lang="en-US" altLang="zh-CN" i="1" baseline="-25000" dirty="0">
                <a:latin typeface="Times New Roman" pitchFamily="18" charset="0"/>
              </a:rPr>
              <a:t>3</a:t>
            </a:r>
            <a:r>
              <a:rPr lang="en-US" altLang="zh-CN" i="1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&lt; </a:t>
            </a:r>
            <a:r>
              <a:rPr lang="en-US" altLang="zh-CN" i="1" dirty="0">
                <a:latin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 err="1">
                <a:latin typeface="Times New Roman" pitchFamily="18" charset="0"/>
              </a:rPr>
              <a:t>goto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i="1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47111" name="Rectangle 6">
            <a:extLst>
              <a:ext uri="{FF2B5EF4-FFF2-40B4-BE49-F238E27FC236}">
                <a16:creationId xmlns:a16="http://schemas.microsoft.com/office/drawing/2014/main" id="{F10F20FD-B58D-434F-A469-979FA2D28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195263"/>
            <a:ext cx="39370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47112" name="Rectangle 7">
            <a:extLst>
              <a:ext uri="{FF2B5EF4-FFF2-40B4-BE49-F238E27FC236}">
                <a16:creationId xmlns:a16="http://schemas.microsoft.com/office/drawing/2014/main" id="{36DC7229-2776-4560-9820-EAE910448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1258888"/>
            <a:ext cx="627063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094A80AA-08DC-421D-AD90-F0D63E2F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2500313"/>
            <a:ext cx="1711325" cy="812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27000" rIns="68580" bIns="27000"/>
          <a:lstStyle/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j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i="1" dirty="0">
                <a:latin typeface="Times New Roman" pitchFamily="18" charset="0"/>
              </a:rPr>
              <a:t>j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dirty="0">
                <a:latin typeface="Times New Roman" pitchFamily="18" charset="0"/>
              </a:rPr>
              <a:t>1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4</a:t>
            </a:r>
            <a:r>
              <a:rPr lang="en-US" altLang="zh-CN" dirty="0">
                <a:latin typeface="Times New Roman" pitchFamily="18" charset="0"/>
              </a:rPr>
              <a:t> = 4 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j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5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4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if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5</a:t>
            </a:r>
            <a:r>
              <a:rPr lang="en-US" altLang="zh-CN" dirty="0">
                <a:latin typeface="Times New Roman" pitchFamily="18" charset="0"/>
              </a:rPr>
              <a:t> &gt; </a:t>
            </a:r>
            <a:r>
              <a:rPr lang="en-US" altLang="zh-CN" i="1" dirty="0">
                <a:latin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 err="1">
                <a:latin typeface="Times New Roman" pitchFamily="18" charset="0"/>
              </a:rPr>
              <a:t>goto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i="1" baseline="-25000" dirty="0">
                <a:latin typeface="Times New Roman" pitchFamily="18" charset="0"/>
              </a:rPr>
              <a:t>3</a:t>
            </a:r>
          </a:p>
        </p:txBody>
      </p:sp>
      <p:sp>
        <p:nvSpPr>
          <p:cNvPr id="47114" name="Line 9">
            <a:extLst>
              <a:ext uri="{FF2B5EF4-FFF2-40B4-BE49-F238E27FC236}">
                <a16:creationId xmlns:a16="http://schemas.microsoft.com/office/drawing/2014/main" id="{2E22ACEE-AE67-49F2-96F2-3A196E7B6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1035050"/>
            <a:ext cx="0" cy="31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7115" name="Line 10">
            <a:extLst>
              <a:ext uri="{FF2B5EF4-FFF2-40B4-BE49-F238E27FC236}">
                <a16:creationId xmlns:a16="http://schemas.microsoft.com/office/drawing/2014/main" id="{2D7EFB54-EF46-4B1A-8566-3063C6731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2184400"/>
            <a:ext cx="0" cy="31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8" name="Rectangle 11">
            <a:extLst>
              <a:ext uri="{FF2B5EF4-FFF2-40B4-BE49-F238E27FC236}">
                <a16:creationId xmlns:a16="http://schemas.microsoft.com/office/drawing/2014/main" id="{7D39BF1F-1E52-4684-80F3-1924FC438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3662363"/>
            <a:ext cx="172561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7500" tIns="0" rIns="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if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 &gt;= </a:t>
            </a:r>
            <a:r>
              <a:rPr lang="en-US" altLang="zh-CN" i="1" dirty="0">
                <a:latin typeface="Times New Roman" pitchFamily="18" charset="0"/>
              </a:rPr>
              <a:t>j </a:t>
            </a:r>
            <a:r>
              <a:rPr lang="en-US" altLang="zh-CN" i="1" dirty="0" err="1">
                <a:latin typeface="Times New Roman" pitchFamily="18" charset="0"/>
              </a:rPr>
              <a:t>goto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i="1" baseline="-25000" dirty="0">
                <a:latin typeface="Times New Roman" pitchFamily="18" charset="0"/>
              </a:rPr>
              <a:t>6</a:t>
            </a:r>
          </a:p>
        </p:txBody>
      </p:sp>
      <p:sp>
        <p:nvSpPr>
          <p:cNvPr id="47117" name="Line 12">
            <a:extLst>
              <a:ext uri="{FF2B5EF4-FFF2-40B4-BE49-F238E27FC236}">
                <a16:creationId xmlns:a16="http://schemas.microsoft.com/office/drawing/2014/main" id="{44ED6B1B-DD00-4D4D-94E8-1255755FA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3332163"/>
            <a:ext cx="0" cy="319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7118" name="Rectangle 14">
            <a:extLst>
              <a:ext uri="{FF2B5EF4-FFF2-40B4-BE49-F238E27FC236}">
                <a16:creationId xmlns:a16="http://schemas.microsoft.com/office/drawing/2014/main" id="{E71E0479-F293-4055-98B5-8FE993F8A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3567113"/>
            <a:ext cx="625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4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47119" name="Rectangle 15">
            <a:extLst>
              <a:ext uri="{FF2B5EF4-FFF2-40B4-BE49-F238E27FC236}">
                <a16:creationId xmlns:a16="http://schemas.microsoft.com/office/drawing/2014/main" id="{71C51B0B-C414-49E6-823C-A2F098CAA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538" y="2408238"/>
            <a:ext cx="62865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3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47120" name="Rectangle 16">
            <a:extLst>
              <a:ext uri="{FF2B5EF4-FFF2-40B4-BE49-F238E27FC236}">
                <a16:creationId xmlns:a16="http://schemas.microsoft.com/office/drawing/2014/main" id="{DC8289F6-F104-4667-8063-47B71AAF2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2284413"/>
            <a:ext cx="5143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5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47121" name="Line 18">
            <a:extLst>
              <a:ext uri="{FF2B5EF4-FFF2-40B4-BE49-F238E27FC236}">
                <a16:creationId xmlns:a16="http://schemas.microsoft.com/office/drawing/2014/main" id="{B410C7E3-E460-4905-BAF7-65A370FD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54313" y="3967163"/>
            <a:ext cx="1503362" cy="293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7122" name="Line 19">
            <a:extLst>
              <a:ext uri="{FF2B5EF4-FFF2-40B4-BE49-F238E27FC236}">
                <a16:creationId xmlns:a16="http://schemas.microsoft.com/office/drawing/2014/main" id="{29DA2135-7F37-48ED-B368-AA6F21186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0263" y="3967163"/>
            <a:ext cx="1487487" cy="293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7123" name="Rectangle 20">
            <a:extLst>
              <a:ext uri="{FF2B5EF4-FFF2-40B4-BE49-F238E27FC236}">
                <a16:creationId xmlns:a16="http://schemas.microsoft.com/office/drawing/2014/main" id="{C5EFEE98-C821-49A5-8F69-F8F445983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2066925"/>
            <a:ext cx="6270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6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47124" name="Freeform 21">
            <a:extLst>
              <a:ext uri="{FF2B5EF4-FFF2-40B4-BE49-F238E27FC236}">
                <a16:creationId xmlns:a16="http://schemas.microsoft.com/office/drawing/2014/main" id="{E7327014-8404-4D7F-AFD2-D754D79DD1C8}"/>
              </a:ext>
            </a:extLst>
          </p:cNvPr>
          <p:cNvSpPr>
            <a:spLocks/>
          </p:cNvSpPr>
          <p:nvPr/>
        </p:nvSpPr>
        <p:spPr bwMode="auto">
          <a:xfrm rot="367755">
            <a:off x="2914650" y="1184275"/>
            <a:ext cx="768350" cy="1096963"/>
          </a:xfrm>
          <a:custGeom>
            <a:avLst/>
            <a:gdLst>
              <a:gd name="T0" fmla="*/ 2147483646 w 722"/>
              <a:gd name="T1" fmla="*/ 2147483646 h 1447"/>
              <a:gd name="T2" fmla="*/ 2147483646 w 722"/>
              <a:gd name="T3" fmla="*/ 2147483646 h 1447"/>
              <a:gd name="T4" fmla="*/ 2147483646 w 722"/>
              <a:gd name="T5" fmla="*/ 2147483646 h 1447"/>
              <a:gd name="T6" fmla="*/ 2147483646 w 722"/>
              <a:gd name="T7" fmla="*/ 2147483646 h 1447"/>
              <a:gd name="T8" fmla="*/ 2147483646 w 722"/>
              <a:gd name="T9" fmla="*/ 2147483646 h 1447"/>
              <a:gd name="T10" fmla="*/ 2147483646 w 722"/>
              <a:gd name="T11" fmla="*/ 2147483646 h 1447"/>
              <a:gd name="T12" fmla="*/ 2147483646 w 722"/>
              <a:gd name="T13" fmla="*/ 2147483646 h 14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2"/>
              <a:gd name="T22" fmla="*/ 0 h 1447"/>
              <a:gd name="T23" fmla="*/ 722 w 722"/>
              <a:gd name="T24" fmla="*/ 1447 h 14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2" h="1447">
                <a:moveTo>
                  <a:pt x="722" y="1251"/>
                </a:moveTo>
                <a:cubicBezTo>
                  <a:pt x="605" y="1349"/>
                  <a:pt x="489" y="1447"/>
                  <a:pt x="392" y="1447"/>
                </a:cubicBezTo>
                <a:cubicBezTo>
                  <a:pt x="295" y="1447"/>
                  <a:pt x="203" y="1376"/>
                  <a:pt x="138" y="1251"/>
                </a:cubicBezTo>
                <a:cubicBezTo>
                  <a:pt x="73" y="1126"/>
                  <a:pt x="0" y="879"/>
                  <a:pt x="3" y="697"/>
                </a:cubicBezTo>
                <a:cubicBezTo>
                  <a:pt x="6" y="515"/>
                  <a:pt x="83" y="272"/>
                  <a:pt x="153" y="157"/>
                </a:cubicBezTo>
                <a:cubicBezTo>
                  <a:pt x="223" y="42"/>
                  <a:pt x="338" y="0"/>
                  <a:pt x="423" y="7"/>
                </a:cubicBezTo>
                <a:cubicBezTo>
                  <a:pt x="508" y="14"/>
                  <a:pt x="612" y="161"/>
                  <a:pt x="662" y="20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7125" name="Freeform 22">
            <a:extLst>
              <a:ext uri="{FF2B5EF4-FFF2-40B4-BE49-F238E27FC236}">
                <a16:creationId xmlns:a16="http://schemas.microsoft.com/office/drawing/2014/main" id="{C6425791-5EA7-405B-BE90-EF234A488DC5}"/>
              </a:ext>
            </a:extLst>
          </p:cNvPr>
          <p:cNvSpPr>
            <a:spLocks/>
          </p:cNvSpPr>
          <p:nvPr/>
        </p:nvSpPr>
        <p:spPr bwMode="auto">
          <a:xfrm rot="190181">
            <a:off x="2922588" y="2346325"/>
            <a:ext cx="754062" cy="1106488"/>
          </a:xfrm>
          <a:custGeom>
            <a:avLst/>
            <a:gdLst>
              <a:gd name="T0" fmla="*/ 2147483646 w 722"/>
              <a:gd name="T1" fmla="*/ 2147483646 h 1447"/>
              <a:gd name="T2" fmla="*/ 2147483646 w 722"/>
              <a:gd name="T3" fmla="*/ 2147483646 h 1447"/>
              <a:gd name="T4" fmla="*/ 2147483646 w 722"/>
              <a:gd name="T5" fmla="*/ 2147483646 h 1447"/>
              <a:gd name="T6" fmla="*/ 2147483646 w 722"/>
              <a:gd name="T7" fmla="*/ 2147483646 h 1447"/>
              <a:gd name="T8" fmla="*/ 2147483646 w 722"/>
              <a:gd name="T9" fmla="*/ 2147483646 h 1447"/>
              <a:gd name="T10" fmla="*/ 2147483646 w 722"/>
              <a:gd name="T11" fmla="*/ 2147483646 h 1447"/>
              <a:gd name="T12" fmla="*/ 2147483646 w 722"/>
              <a:gd name="T13" fmla="*/ 2147483646 h 14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2"/>
              <a:gd name="T22" fmla="*/ 0 h 1447"/>
              <a:gd name="T23" fmla="*/ 722 w 722"/>
              <a:gd name="T24" fmla="*/ 1447 h 14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2" h="1447">
                <a:moveTo>
                  <a:pt x="722" y="1251"/>
                </a:moveTo>
                <a:cubicBezTo>
                  <a:pt x="605" y="1349"/>
                  <a:pt x="489" y="1447"/>
                  <a:pt x="392" y="1447"/>
                </a:cubicBezTo>
                <a:cubicBezTo>
                  <a:pt x="295" y="1447"/>
                  <a:pt x="203" y="1376"/>
                  <a:pt x="138" y="1251"/>
                </a:cubicBezTo>
                <a:cubicBezTo>
                  <a:pt x="73" y="1126"/>
                  <a:pt x="0" y="879"/>
                  <a:pt x="3" y="697"/>
                </a:cubicBezTo>
                <a:cubicBezTo>
                  <a:pt x="6" y="515"/>
                  <a:pt x="83" y="272"/>
                  <a:pt x="153" y="157"/>
                </a:cubicBezTo>
                <a:cubicBezTo>
                  <a:pt x="223" y="42"/>
                  <a:pt x="338" y="0"/>
                  <a:pt x="423" y="7"/>
                </a:cubicBezTo>
                <a:cubicBezTo>
                  <a:pt x="508" y="14"/>
                  <a:pt x="612" y="161"/>
                  <a:pt x="662" y="20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id="{058AAF4F-CB23-4EC3-BC9B-1DE3ED61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424113"/>
            <a:ext cx="1308100" cy="2214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30000" dirty="0">
                <a:latin typeface="Times New Roman" pitchFamily="18" charset="0"/>
              </a:rPr>
              <a:t>11</a:t>
            </a:r>
            <a:r>
              <a:rPr lang="en-US" altLang="zh-CN" dirty="0">
                <a:latin typeface="Times New Roman" pitchFamily="18" charset="0"/>
              </a:rPr>
              <a:t> = 4 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i</a:t>
            </a:r>
            <a:endParaRPr lang="en-US" altLang="zh-CN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30000" dirty="0">
                <a:latin typeface="Times New Roman" pitchFamily="18" charset="0"/>
              </a:rPr>
              <a:t>11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30000" dirty="0">
                <a:latin typeface="Times New Roman" pitchFamily="18" charset="0"/>
              </a:rPr>
              <a:t>12</a:t>
            </a:r>
            <a:r>
              <a:rPr lang="en-US" altLang="zh-CN" i="1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4 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 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30000" dirty="0">
                <a:latin typeface="Times New Roman" pitchFamily="18" charset="0"/>
              </a:rPr>
              <a:t>13</a:t>
            </a:r>
            <a:r>
              <a:rPr lang="en-US" altLang="zh-CN" dirty="0">
                <a:latin typeface="Times New Roman" pitchFamily="18" charset="0"/>
              </a:rPr>
              <a:t> = 4 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en-US" altLang="zh-CN" dirty="0">
                <a:latin typeface="Times New Roman" pitchFamily="18" charset="0"/>
              </a:rPr>
              <a:t> n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30000" dirty="0">
                <a:latin typeface="Times New Roman" pitchFamily="18" charset="0"/>
              </a:rPr>
              <a:t>14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30000" dirty="0">
                <a:latin typeface="Times New Roman" pitchFamily="18" charset="0"/>
              </a:rPr>
              <a:t>13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30000" dirty="0">
                <a:latin typeface="Times New Roman" pitchFamily="18" charset="0"/>
              </a:rPr>
              <a:t>12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30000" dirty="0">
                <a:latin typeface="Times New Roman" pitchFamily="18" charset="0"/>
              </a:rPr>
              <a:t>14</a:t>
            </a:r>
            <a:endParaRPr lang="en-US" altLang="zh-CN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30000" dirty="0">
                <a:latin typeface="Times New Roman" pitchFamily="18" charset="0"/>
              </a:rPr>
              <a:t>15</a:t>
            </a:r>
            <a:r>
              <a:rPr lang="en-US" altLang="zh-CN" dirty="0">
                <a:latin typeface="Times New Roman" pitchFamily="18" charset="0"/>
              </a:rPr>
              <a:t> = 4 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 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30000" dirty="0">
                <a:latin typeface="Times New Roman" pitchFamily="18" charset="0"/>
              </a:rPr>
              <a:t>15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47CD5CBD-9612-4D87-9752-6CD13E7F6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211388"/>
            <a:ext cx="1292225" cy="2484437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楷体_GB2312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27EF242-3A60-42C0-A5DD-FE7B2A23C8F5}"/>
              </a:ext>
            </a:extLst>
          </p:cNvPr>
          <p:cNvCxnSpPr/>
          <p:nvPr/>
        </p:nvCxnSpPr>
        <p:spPr>
          <a:xfrm>
            <a:off x="1954213" y="3076575"/>
            <a:ext cx="6016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BDF6505-B44E-473B-84D5-92E8C707CB59}"/>
              </a:ext>
            </a:extLst>
          </p:cNvPr>
          <p:cNvCxnSpPr/>
          <p:nvPr/>
        </p:nvCxnSpPr>
        <p:spPr>
          <a:xfrm>
            <a:off x="1954213" y="4156075"/>
            <a:ext cx="6016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3661F70-4AF8-4BEB-B748-E233B3674604}"/>
              </a:ext>
            </a:extLst>
          </p:cNvPr>
          <p:cNvCxnSpPr/>
          <p:nvPr/>
        </p:nvCxnSpPr>
        <p:spPr>
          <a:xfrm>
            <a:off x="1182688" y="3363913"/>
            <a:ext cx="850900" cy="79216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 37">
            <a:extLst>
              <a:ext uri="{FF2B5EF4-FFF2-40B4-BE49-F238E27FC236}">
                <a16:creationId xmlns:a16="http://schemas.microsoft.com/office/drawing/2014/main" id="{FF14AE52-3D18-45BE-BDEB-1D6E42B2875D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5">
            <a:extLst>
              <a:ext uri="{FF2B5EF4-FFF2-40B4-BE49-F238E27FC236}">
                <a16:creationId xmlns:a16="http://schemas.microsoft.com/office/drawing/2014/main" id="{F22875FD-EB6A-436C-9A02-4DBD68E5ED0C}"/>
              </a:ext>
            </a:extLst>
          </p:cNvPr>
          <p:cNvGrpSpPr>
            <a:grpSpLocks/>
          </p:cNvGrpSpPr>
          <p:nvPr/>
        </p:nvGrpSpPr>
        <p:grpSpPr bwMode="auto">
          <a:xfrm>
            <a:off x="50800" y="3000375"/>
            <a:ext cx="2144713" cy="646113"/>
            <a:chOff x="50243" y="3359705"/>
            <a:chExt cx="2145493" cy="64633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58988FE-CCFE-485E-833A-B1E3E1574580}"/>
                </a:ext>
              </a:extLst>
            </p:cNvPr>
            <p:cNvSpPr/>
            <p:nvPr/>
          </p:nvSpPr>
          <p:spPr>
            <a:xfrm>
              <a:off x="50243" y="3359705"/>
              <a:ext cx="1137063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局部公共子表达式</a:t>
              </a:r>
              <a:endParaRPr lang="en-US" altLang="zh-CN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20014FA-A44A-48B8-9C74-D62EDDE68DF5}"/>
                </a:ext>
              </a:extLst>
            </p:cNvPr>
            <p:cNvCxnSpPr/>
            <p:nvPr/>
          </p:nvCxnSpPr>
          <p:spPr>
            <a:xfrm flipV="1">
              <a:off x="1192071" y="3435931"/>
              <a:ext cx="1003665" cy="244557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allAtOnce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3">
            <a:extLst>
              <a:ext uri="{FF2B5EF4-FFF2-40B4-BE49-F238E27FC236}">
                <a16:creationId xmlns:a16="http://schemas.microsoft.com/office/drawing/2014/main" id="{5D4E3DF2-2B72-4174-9E37-B51ABED22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65363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6</a:t>
            </a:r>
            <a:r>
              <a:rPr lang="en-US" altLang="zh-CN" dirty="0">
                <a:latin typeface="Times New Roman" pitchFamily="18" charset="0"/>
              </a:rPr>
              <a:t> = 4 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i</a:t>
            </a:r>
            <a:endParaRPr lang="en-US" altLang="zh-CN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6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8</a:t>
            </a:r>
            <a:r>
              <a:rPr lang="en-US" altLang="zh-CN" i="1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4 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j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9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8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6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9</a:t>
            </a:r>
            <a:endParaRPr lang="en-US" altLang="zh-CN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8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latin typeface="Times New Roman" pitchFamily="18" charset="0"/>
              </a:rPr>
              <a:t>goto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i="1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66" name="Rectangle 33">
            <a:extLst>
              <a:ext uri="{FF2B5EF4-FFF2-40B4-BE49-F238E27FC236}">
                <a16:creationId xmlns:a16="http://schemas.microsoft.com/office/drawing/2014/main" id="{F813F2A6-838B-4C81-897D-D6129092B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0" y="187325"/>
            <a:ext cx="1189038" cy="1889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6</a:t>
            </a:r>
            <a:r>
              <a:rPr lang="en-US" altLang="zh-CN" dirty="0">
                <a:latin typeface="Times New Roman" pitchFamily="18" charset="0"/>
              </a:rPr>
              <a:t> = 4 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i</a:t>
            </a:r>
            <a:endParaRPr lang="en-US" altLang="zh-CN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6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8</a:t>
            </a:r>
            <a:r>
              <a:rPr lang="en-US" altLang="zh-CN" i="1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4 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j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9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8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itchFamily="18" charset="0"/>
              </a:rPr>
              <a:t>6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9</a:t>
            </a:r>
            <a:endParaRPr lang="en-US" altLang="zh-CN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itchFamily="18" charset="0"/>
              </a:rPr>
              <a:t>8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latin typeface="Times New Roman" pitchFamily="18" charset="0"/>
              </a:rPr>
              <a:t>goto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i="1" baseline="-25000" dirty="0">
                <a:latin typeface="Times New Roman" pitchFamily="18" charset="0"/>
              </a:rPr>
              <a:t>2</a:t>
            </a:r>
          </a:p>
        </p:txBody>
      </p:sp>
      <p:grpSp>
        <p:nvGrpSpPr>
          <p:cNvPr id="49156" name="组合 49">
            <a:extLst>
              <a:ext uri="{FF2B5EF4-FFF2-40B4-BE49-F238E27FC236}">
                <a16:creationId xmlns:a16="http://schemas.microsoft.com/office/drawing/2014/main" id="{87C77482-8B8B-412A-AF86-AEACD109952D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95263"/>
            <a:ext cx="6719887" cy="4443412"/>
            <a:chOff x="1071538" y="195263"/>
            <a:chExt cx="6719912" cy="4444185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89250750-EC5F-4FA1-9FFC-F24915596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35" y="212728"/>
              <a:ext cx="1693869" cy="8145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=</a:t>
              </a:r>
              <a:r>
                <a:rPr lang="en-US" altLang="zh-CN" i="1" dirty="0">
                  <a:latin typeface="Times New Roman" pitchFamily="18" charset="0"/>
                </a:rPr>
                <a:t> m </a:t>
              </a:r>
              <a:r>
                <a:rPr lang="en-US" altLang="zh-CN" dirty="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j</a:t>
              </a:r>
              <a:r>
                <a:rPr lang="en-US" altLang="zh-CN" dirty="0">
                  <a:latin typeface="Times New Roman" pitchFamily="18" charset="0"/>
                </a:rPr>
                <a:t> =</a:t>
              </a:r>
              <a:r>
                <a:rPr lang="en-US" altLang="zh-CN" i="1" dirty="0"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1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v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1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4B72CE63-3E1F-4164-BF55-97DC6ECA6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59" y="1351164"/>
              <a:ext cx="1711331" cy="8145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dirty="0">
                  <a:latin typeface="Times New Roman" pitchFamily="18" charset="0"/>
                </a:rPr>
                <a:t> =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+ 1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endParaRPr lang="en-US" altLang="zh-CN" i="1" dirty="0">
                <a:latin typeface="Times New Roman" pitchFamily="18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if t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&lt; </a:t>
              </a:r>
              <a:r>
                <a:rPr lang="en-US" altLang="zh-CN" i="1" dirty="0">
                  <a:latin typeface="Times New Roman" pitchFamily="18" charset="0"/>
                </a:rPr>
                <a:t>v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latin typeface="Times New Roman" pitchFamily="18" charset="0"/>
                </a:rPr>
                <a:t>goto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9162" name="Rectangle 6">
              <a:extLst>
                <a:ext uri="{FF2B5EF4-FFF2-40B4-BE49-F238E27FC236}">
                  <a16:creationId xmlns:a16="http://schemas.microsoft.com/office/drawing/2014/main" id="{C60754B2-277B-4BAC-B8A7-FDE72F572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1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49163" name="Rectangle 7">
              <a:extLst>
                <a:ext uri="{FF2B5EF4-FFF2-40B4-BE49-F238E27FC236}">
                  <a16:creationId xmlns:a16="http://schemas.microsoft.com/office/drawing/2014/main" id="{63554F51-2C8C-4B55-B61F-2FE081DF0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2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6BDB509A-15FE-439F-8F46-48B7D3F8C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2500714"/>
              <a:ext cx="1711331" cy="812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j </a:t>
              </a:r>
              <a:r>
                <a:rPr lang="en-US" altLang="zh-CN" dirty="0">
                  <a:latin typeface="Times New Roman" pitchFamily="18" charset="0"/>
                </a:rPr>
                <a:t>= </a:t>
              </a:r>
              <a:r>
                <a:rPr lang="en-US" altLang="zh-CN" i="1" dirty="0">
                  <a:latin typeface="Times New Roman" pitchFamily="18" charset="0"/>
                </a:rPr>
                <a:t>j </a:t>
              </a:r>
              <a:r>
                <a:rPr lang="en-US" altLang="zh-CN" dirty="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4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5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4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if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5</a:t>
              </a:r>
              <a:r>
                <a:rPr lang="en-US" altLang="zh-CN" dirty="0">
                  <a:latin typeface="Times New Roman" pitchFamily="18" charset="0"/>
                </a:rPr>
                <a:t> &gt; </a:t>
              </a:r>
              <a:r>
                <a:rPr lang="en-US" altLang="zh-CN" i="1" dirty="0">
                  <a:latin typeface="Times New Roman" pitchFamily="18" charset="0"/>
                </a:rPr>
                <a:t>v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latin typeface="Times New Roman" pitchFamily="18" charset="0"/>
                </a:rPr>
                <a:t>goto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165" name="Line 9">
              <a:extLst>
                <a:ext uri="{FF2B5EF4-FFF2-40B4-BE49-F238E27FC236}">
                  <a16:creationId xmlns:a16="http://schemas.microsoft.com/office/drawing/2014/main" id="{D57F76C3-419D-4828-A39B-1E62DFBA2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9166" name="Line 10">
              <a:extLst>
                <a:ext uri="{FF2B5EF4-FFF2-40B4-BE49-F238E27FC236}">
                  <a16:creationId xmlns:a16="http://schemas.microsoft.com/office/drawing/2014/main" id="{AE211F5B-22E8-4F68-AECA-0B66C5CCD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E98BD505-694F-401E-85EA-1E2251DD4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3662966"/>
              <a:ext cx="1725618" cy="3048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if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dirty="0">
                  <a:latin typeface="Times New Roman" pitchFamily="18" charset="0"/>
                </a:rPr>
                <a:t> &gt;= </a:t>
              </a:r>
              <a:r>
                <a:rPr lang="en-US" altLang="zh-CN" i="1" dirty="0">
                  <a:latin typeface="Times New Roman" pitchFamily="18" charset="0"/>
                </a:rPr>
                <a:t>j </a:t>
              </a:r>
              <a:r>
                <a:rPr lang="en-US" altLang="zh-CN" i="1" dirty="0" err="1">
                  <a:latin typeface="Times New Roman" pitchFamily="18" charset="0"/>
                </a:rPr>
                <a:t>goto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9168" name="Line 12">
              <a:extLst>
                <a:ext uri="{FF2B5EF4-FFF2-40B4-BE49-F238E27FC236}">
                  <a16:creationId xmlns:a16="http://schemas.microsoft.com/office/drawing/2014/main" id="{7FDE3077-3CE3-40C4-A909-18A10206B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9169" name="Rectangle 14">
              <a:extLst>
                <a:ext uri="{FF2B5EF4-FFF2-40B4-BE49-F238E27FC236}">
                  <a16:creationId xmlns:a16="http://schemas.microsoft.com/office/drawing/2014/main" id="{AC4D4ACE-0B2E-4F3F-8CB3-3091792A3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4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49170" name="Rectangle 15">
              <a:extLst>
                <a:ext uri="{FF2B5EF4-FFF2-40B4-BE49-F238E27FC236}">
                  <a16:creationId xmlns:a16="http://schemas.microsoft.com/office/drawing/2014/main" id="{51DC0622-77D0-45AE-BEC5-2FD5E163B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3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49171" name="Rectangle 16">
              <a:extLst>
                <a:ext uri="{FF2B5EF4-FFF2-40B4-BE49-F238E27FC236}">
                  <a16:creationId xmlns:a16="http://schemas.microsoft.com/office/drawing/2014/main" id="{21B051FE-C834-4291-BB20-2F702C3B0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283719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5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49172" name="Line 18">
              <a:extLst>
                <a:ext uri="{FF2B5EF4-FFF2-40B4-BE49-F238E27FC236}">
                  <a16:creationId xmlns:a16="http://schemas.microsoft.com/office/drawing/2014/main" id="{A8231BA9-C48D-4F41-9946-75A917451E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313" y="3967163"/>
              <a:ext cx="1503362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9173" name="Line 19">
              <a:extLst>
                <a:ext uri="{FF2B5EF4-FFF2-40B4-BE49-F238E27FC236}">
                  <a16:creationId xmlns:a16="http://schemas.microsoft.com/office/drawing/2014/main" id="{BC026D67-0148-4323-B4C5-F13BCF856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263" y="3967163"/>
              <a:ext cx="1487487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9174" name="Rectangle 20">
              <a:extLst>
                <a:ext uri="{FF2B5EF4-FFF2-40B4-BE49-F238E27FC236}">
                  <a16:creationId xmlns:a16="http://schemas.microsoft.com/office/drawing/2014/main" id="{23290B8F-25F7-4181-8A92-36017FE30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2067695"/>
              <a:ext cx="627062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6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49175" name="Freeform 21">
              <a:extLst>
                <a:ext uri="{FF2B5EF4-FFF2-40B4-BE49-F238E27FC236}">
                  <a16:creationId xmlns:a16="http://schemas.microsoft.com/office/drawing/2014/main" id="{E3A5B0C7-996C-4062-A8B5-3A7093D2DE11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2913895" y="1183839"/>
              <a:ext cx="768350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9176" name="Freeform 22">
              <a:extLst>
                <a:ext uri="{FF2B5EF4-FFF2-40B4-BE49-F238E27FC236}">
                  <a16:creationId xmlns:a16="http://schemas.microsoft.com/office/drawing/2014/main" id="{28331800-7445-4444-8ECE-8450C49816CA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230FCA0A-7920-4150-965F-11F290172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2" y="2424501"/>
              <a:ext cx="1308105" cy="22149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11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endParaRPr lang="en-US" altLang="zh-CN" i="1" dirty="0"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x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11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12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13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14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13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12</a:t>
              </a:r>
              <a:r>
                <a:rPr lang="en-US" altLang="zh-CN" dirty="0">
                  <a:latin typeface="Times New Roman" pitchFamily="18" charset="0"/>
                </a:rPr>
                <a:t>] = 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14</a:t>
              </a:r>
              <a:endParaRPr lang="en-US" altLang="zh-CN" i="1" dirty="0"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15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n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15</a:t>
              </a:r>
              <a:r>
                <a:rPr lang="en-US" altLang="zh-CN" dirty="0">
                  <a:latin typeface="Times New Roman" pitchFamily="18" charset="0"/>
                </a:rPr>
                <a:t>] = </a:t>
              </a:r>
              <a:r>
                <a:rPr lang="en-US" altLang="zh-CN" i="1" dirty="0">
                  <a:latin typeface="Times New Roman" pitchFamily="18" charset="0"/>
                </a:rPr>
                <a:t>x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49157" name="Rectangle 4">
            <a:extLst>
              <a:ext uri="{FF2B5EF4-FFF2-40B4-BE49-F238E27FC236}">
                <a16:creationId xmlns:a16="http://schemas.microsoft.com/office/drawing/2014/main" id="{D8326967-FA27-4BF2-A7BA-8D16EEB1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49158" name="Rectangle 24">
            <a:extLst>
              <a:ext uri="{FF2B5EF4-FFF2-40B4-BE49-F238E27FC236}">
                <a16:creationId xmlns:a16="http://schemas.microsoft.com/office/drawing/2014/main" id="{367CC9B0-0D32-479C-B117-4F97D4D0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211388"/>
            <a:ext cx="1292225" cy="2484437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楷体_GB2312" charset="0"/>
            </a:endParaRPr>
          </a:p>
        </p:txBody>
      </p:sp>
      <p:sp>
        <p:nvSpPr>
          <p:cNvPr id="29" name="任意多边形 28">
            <a:extLst>
              <a:ext uri="{FF2B5EF4-FFF2-40B4-BE49-F238E27FC236}">
                <a16:creationId xmlns:a16="http://schemas.microsoft.com/office/drawing/2014/main" id="{E010B102-F5E8-4119-A2B0-BEB9665ACD35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89" name="Rectangle 25">
            <a:extLst>
              <a:ext uri="{FF2B5EF4-FFF2-40B4-BE49-F238E27FC236}">
                <a16:creationId xmlns:a16="http://schemas.microsoft.com/office/drawing/2014/main" id="{D9E396A7-62DB-4AF0-9C69-C16126FCF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275" y="195263"/>
            <a:ext cx="1243013" cy="1458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9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9</a:t>
            </a:r>
            <a:endParaRPr lang="en-US" altLang="zh-CN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latin typeface="Times New Roman" pitchFamily="18" charset="0"/>
              </a:rPr>
              <a:t>goto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27" name="Rectangle 33">
            <a:extLst>
              <a:ext uri="{FF2B5EF4-FFF2-40B4-BE49-F238E27FC236}">
                <a16:creationId xmlns:a16="http://schemas.microsoft.com/office/drawing/2014/main" id="{497A8425-14D4-4558-9CBF-4C31D153C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59013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6</a:t>
            </a:r>
            <a:r>
              <a:rPr lang="en-US" altLang="zh-CN" dirty="0">
                <a:latin typeface="Times New Roman" pitchFamily="18" charset="0"/>
              </a:rPr>
              <a:t> = 4 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i</a:t>
            </a:r>
            <a:endParaRPr lang="en-US" altLang="zh-CN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6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8</a:t>
            </a:r>
            <a:r>
              <a:rPr lang="en-US" altLang="zh-CN" i="1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4 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j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9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8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6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9</a:t>
            </a:r>
            <a:endParaRPr lang="en-US" altLang="zh-CN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8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latin typeface="Times New Roman" pitchFamily="18" charset="0"/>
              </a:rPr>
              <a:t>goto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i="1" baseline="-25000" dirty="0">
                <a:latin typeface="Times New Roman" pitchFamily="18" charset="0"/>
              </a:rPr>
              <a:t>2</a:t>
            </a:r>
          </a:p>
        </p:txBody>
      </p:sp>
      <p:grpSp>
        <p:nvGrpSpPr>
          <p:cNvPr id="51204" name="组合 49">
            <a:extLst>
              <a:ext uri="{FF2B5EF4-FFF2-40B4-BE49-F238E27FC236}">
                <a16:creationId xmlns:a16="http://schemas.microsoft.com/office/drawing/2014/main" id="{4C5255C9-0B24-4C2F-BF8F-17417AF831BF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95263"/>
            <a:ext cx="6719887" cy="4443412"/>
            <a:chOff x="1071538" y="195263"/>
            <a:chExt cx="6719912" cy="4444185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B39733F4-3605-4652-AFB9-A202CAA80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35" y="212728"/>
              <a:ext cx="1693869" cy="8145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=</a:t>
              </a:r>
              <a:r>
                <a:rPr lang="en-US" altLang="zh-CN" i="1" dirty="0">
                  <a:latin typeface="Times New Roman" pitchFamily="18" charset="0"/>
                </a:rPr>
                <a:t> m </a:t>
              </a:r>
              <a:r>
                <a:rPr lang="en-US" altLang="zh-CN" dirty="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j</a:t>
              </a:r>
              <a:r>
                <a:rPr lang="en-US" altLang="zh-CN" dirty="0">
                  <a:latin typeface="Times New Roman" pitchFamily="18" charset="0"/>
                </a:rPr>
                <a:t> =</a:t>
              </a:r>
              <a:r>
                <a:rPr lang="en-US" altLang="zh-CN" i="1" dirty="0"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1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v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1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F3A78174-3229-48B6-A919-4BEFC8F3B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59" y="1351164"/>
              <a:ext cx="1711331" cy="8145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dirty="0">
                  <a:latin typeface="Times New Roman" pitchFamily="18" charset="0"/>
                </a:rPr>
                <a:t> =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+ 1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endParaRPr lang="en-US" altLang="zh-CN" i="1" dirty="0">
                <a:latin typeface="Times New Roman" pitchFamily="18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if t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&lt; </a:t>
              </a:r>
              <a:r>
                <a:rPr lang="en-US" altLang="zh-CN" i="1" dirty="0">
                  <a:latin typeface="Times New Roman" pitchFamily="18" charset="0"/>
                </a:rPr>
                <a:t>v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latin typeface="Times New Roman" pitchFamily="18" charset="0"/>
                </a:rPr>
                <a:t>goto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216" name="Rectangle 6">
              <a:extLst>
                <a:ext uri="{FF2B5EF4-FFF2-40B4-BE49-F238E27FC236}">
                  <a16:creationId xmlns:a16="http://schemas.microsoft.com/office/drawing/2014/main" id="{D4F55538-260C-4A08-A892-DA7378098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1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51217" name="Rectangle 7">
              <a:extLst>
                <a:ext uri="{FF2B5EF4-FFF2-40B4-BE49-F238E27FC236}">
                  <a16:creationId xmlns:a16="http://schemas.microsoft.com/office/drawing/2014/main" id="{ED6732A4-7477-481B-9012-F64AF12B3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2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B24E8639-2DB1-4DB5-9067-E3D10A9CC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2500714"/>
              <a:ext cx="1711331" cy="812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j </a:t>
              </a:r>
              <a:r>
                <a:rPr lang="en-US" altLang="zh-CN" dirty="0">
                  <a:latin typeface="Times New Roman" pitchFamily="18" charset="0"/>
                </a:rPr>
                <a:t>= </a:t>
              </a:r>
              <a:r>
                <a:rPr lang="en-US" altLang="zh-CN" i="1" dirty="0">
                  <a:latin typeface="Times New Roman" pitchFamily="18" charset="0"/>
                </a:rPr>
                <a:t>j </a:t>
              </a:r>
              <a:r>
                <a:rPr lang="en-US" altLang="zh-CN" dirty="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4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5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4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if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5</a:t>
              </a:r>
              <a:r>
                <a:rPr lang="en-US" altLang="zh-CN" dirty="0">
                  <a:latin typeface="Times New Roman" pitchFamily="18" charset="0"/>
                </a:rPr>
                <a:t> &gt; </a:t>
              </a:r>
              <a:r>
                <a:rPr lang="en-US" altLang="zh-CN" i="1" dirty="0">
                  <a:latin typeface="Times New Roman" pitchFamily="18" charset="0"/>
                </a:rPr>
                <a:t>v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latin typeface="Times New Roman" pitchFamily="18" charset="0"/>
                </a:rPr>
                <a:t>goto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1219" name="Line 9">
              <a:extLst>
                <a:ext uri="{FF2B5EF4-FFF2-40B4-BE49-F238E27FC236}">
                  <a16:creationId xmlns:a16="http://schemas.microsoft.com/office/drawing/2014/main" id="{515A5D42-CEA6-4079-B0EC-D58D98404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1220" name="Line 10">
              <a:extLst>
                <a:ext uri="{FF2B5EF4-FFF2-40B4-BE49-F238E27FC236}">
                  <a16:creationId xmlns:a16="http://schemas.microsoft.com/office/drawing/2014/main" id="{D55C2EA3-FFD5-41CE-8984-4D4E6D5F0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ADB7762C-F8B0-4CF1-944E-F7961A1E5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3662966"/>
              <a:ext cx="1725618" cy="3048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if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dirty="0">
                  <a:latin typeface="Times New Roman" pitchFamily="18" charset="0"/>
                </a:rPr>
                <a:t> &gt;= </a:t>
              </a:r>
              <a:r>
                <a:rPr lang="en-US" altLang="zh-CN" i="1" dirty="0">
                  <a:latin typeface="Times New Roman" pitchFamily="18" charset="0"/>
                </a:rPr>
                <a:t>j </a:t>
              </a:r>
              <a:r>
                <a:rPr lang="en-US" altLang="zh-CN" i="1" dirty="0" err="1">
                  <a:latin typeface="Times New Roman" pitchFamily="18" charset="0"/>
                </a:rPr>
                <a:t>goto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1222" name="Line 12">
              <a:extLst>
                <a:ext uri="{FF2B5EF4-FFF2-40B4-BE49-F238E27FC236}">
                  <a16:creationId xmlns:a16="http://schemas.microsoft.com/office/drawing/2014/main" id="{2D9E4D7B-05FB-446E-AF0B-34E8E48FA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1223" name="Rectangle 14">
              <a:extLst>
                <a:ext uri="{FF2B5EF4-FFF2-40B4-BE49-F238E27FC236}">
                  <a16:creationId xmlns:a16="http://schemas.microsoft.com/office/drawing/2014/main" id="{E844AC28-5F95-43BE-ACAD-E5F9B4C9E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4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51224" name="Rectangle 15">
              <a:extLst>
                <a:ext uri="{FF2B5EF4-FFF2-40B4-BE49-F238E27FC236}">
                  <a16:creationId xmlns:a16="http://schemas.microsoft.com/office/drawing/2014/main" id="{47C46BEC-3BCF-4C95-941D-2429D2216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3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51225" name="Rectangle 16">
              <a:extLst>
                <a:ext uri="{FF2B5EF4-FFF2-40B4-BE49-F238E27FC236}">
                  <a16:creationId xmlns:a16="http://schemas.microsoft.com/office/drawing/2014/main" id="{BC5DAB56-8423-44EA-8905-A88E575B6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283719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5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51226" name="Line 18">
              <a:extLst>
                <a:ext uri="{FF2B5EF4-FFF2-40B4-BE49-F238E27FC236}">
                  <a16:creationId xmlns:a16="http://schemas.microsoft.com/office/drawing/2014/main" id="{0A912F50-A474-4653-9C99-4F9265FA00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313" y="3967163"/>
              <a:ext cx="1503362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1227" name="Line 19">
              <a:extLst>
                <a:ext uri="{FF2B5EF4-FFF2-40B4-BE49-F238E27FC236}">
                  <a16:creationId xmlns:a16="http://schemas.microsoft.com/office/drawing/2014/main" id="{47477FF7-F11F-49AB-8761-EB2C5E000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263" y="3967163"/>
              <a:ext cx="1487487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1228" name="Rectangle 20">
              <a:extLst>
                <a:ext uri="{FF2B5EF4-FFF2-40B4-BE49-F238E27FC236}">
                  <a16:creationId xmlns:a16="http://schemas.microsoft.com/office/drawing/2014/main" id="{C7C65ABF-6AE5-4D1E-9A93-AC4A78FEA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2067695"/>
              <a:ext cx="627062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6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51229" name="Freeform 21">
              <a:extLst>
                <a:ext uri="{FF2B5EF4-FFF2-40B4-BE49-F238E27FC236}">
                  <a16:creationId xmlns:a16="http://schemas.microsoft.com/office/drawing/2014/main" id="{87F1F7F8-B46B-428E-A82E-E3A31D4C70E2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2913895" y="1183839"/>
              <a:ext cx="768350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1230" name="Freeform 22">
              <a:extLst>
                <a:ext uri="{FF2B5EF4-FFF2-40B4-BE49-F238E27FC236}">
                  <a16:creationId xmlns:a16="http://schemas.microsoft.com/office/drawing/2014/main" id="{6A5DA324-50DA-4764-9F18-EEF26AF2E506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7" name="Rectangle 35">
              <a:extLst>
                <a:ext uri="{FF2B5EF4-FFF2-40B4-BE49-F238E27FC236}">
                  <a16:creationId xmlns:a16="http://schemas.microsoft.com/office/drawing/2014/main" id="{4984CDE6-BC1D-4885-BE7B-B633B2CFE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2" y="2424501"/>
              <a:ext cx="1308105" cy="22149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11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endParaRPr lang="en-US" altLang="zh-CN" i="1" dirty="0"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x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11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12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13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14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13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12</a:t>
              </a:r>
              <a:r>
                <a:rPr lang="en-US" altLang="zh-CN" dirty="0">
                  <a:latin typeface="Times New Roman" pitchFamily="18" charset="0"/>
                </a:rPr>
                <a:t>] = 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14</a:t>
              </a:r>
              <a:endParaRPr lang="en-US" altLang="zh-CN" i="1" dirty="0"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15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n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15</a:t>
              </a:r>
              <a:r>
                <a:rPr lang="en-US" altLang="zh-CN" dirty="0">
                  <a:latin typeface="Times New Roman" pitchFamily="18" charset="0"/>
                </a:rPr>
                <a:t>] = </a:t>
              </a:r>
              <a:r>
                <a:rPr lang="en-US" altLang="zh-CN" i="1" dirty="0">
                  <a:latin typeface="Times New Roman" pitchFamily="18" charset="0"/>
                </a:rPr>
                <a:t>x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51205" name="Rectangle 4">
            <a:extLst>
              <a:ext uri="{FF2B5EF4-FFF2-40B4-BE49-F238E27FC236}">
                <a16:creationId xmlns:a16="http://schemas.microsoft.com/office/drawing/2014/main" id="{EE3384BD-5890-40DC-8986-F80ECF9C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2744788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51206" name="Rectangle 24">
            <a:extLst>
              <a:ext uri="{FF2B5EF4-FFF2-40B4-BE49-F238E27FC236}">
                <a16:creationId xmlns:a16="http://schemas.microsoft.com/office/drawing/2014/main" id="{04DC4875-3487-4603-8F59-954E69F0A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205038"/>
            <a:ext cx="1292225" cy="2484437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楷体_GB2312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C49829D-79A9-4705-81C5-BEBABE49F936}"/>
              </a:ext>
            </a:extLst>
          </p:cNvPr>
          <p:cNvCxnSpPr/>
          <p:nvPr/>
        </p:nvCxnSpPr>
        <p:spPr>
          <a:xfrm>
            <a:off x="1954213" y="2492375"/>
            <a:ext cx="6016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任意多边形 31">
            <a:extLst>
              <a:ext uri="{FF2B5EF4-FFF2-40B4-BE49-F238E27FC236}">
                <a16:creationId xmlns:a16="http://schemas.microsoft.com/office/drawing/2014/main" id="{AD2E10DB-26D3-4087-BD47-DB683614381C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" name="组合 33">
            <a:extLst>
              <a:ext uri="{FF2B5EF4-FFF2-40B4-BE49-F238E27FC236}">
                <a16:creationId xmlns:a16="http://schemas.microsoft.com/office/drawing/2014/main" id="{7EA1AE2E-57F8-45B7-9A1D-16B2428F8EE7}"/>
              </a:ext>
            </a:extLst>
          </p:cNvPr>
          <p:cNvGrpSpPr>
            <a:grpSpLocks/>
          </p:cNvGrpSpPr>
          <p:nvPr/>
        </p:nvGrpSpPr>
        <p:grpSpPr bwMode="auto">
          <a:xfrm>
            <a:off x="50800" y="2503488"/>
            <a:ext cx="2144713" cy="714375"/>
            <a:chOff x="50243" y="3435846"/>
            <a:chExt cx="2145493" cy="71420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A1AE8B1-133A-462D-9374-C3E67D74EC6F}"/>
                </a:ext>
              </a:extLst>
            </p:cNvPr>
            <p:cNvSpPr/>
            <p:nvPr/>
          </p:nvSpPr>
          <p:spPr>
            <a:xfrm>
              <a:off x="50243" y="3504092"/>
              <a:ext cx="1137063" cy="645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全局公共子表达式</a:t>
              </a:r>
              <a:endParaRPr lang="en-US" altLang="zh-CN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FA872608-558E-4A24-A50B-70204549D92A}"/>
                </a:ext>
              </a:extLst>
            </p:cNvPr>
            <p:cNvCxnSpPr/>
            <p:nvPr/>
          </p:nvCxnSpPr>
          <p:spPr>
            <a:xfrm flipV="1">
              <a:off x="1192071" y="3435846"/>
              <a:ext cx="1003665" cy="244417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4287FC1-D736-4CE7-AA73-70F8558609E2}"/>
              </a:ext>
            </a:extLst>
          </p:cNvPr>
          <p:cNvCxnSpPr/>
          <p:nvPr/>
        </p:nvCxnSpPr>
        <p:spPr>
          <a:xfrm>
            <a:off x="1979613" y="3076575"/>
            <a:ext cx="6016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F7A36C8-ECDD-40E0-8194-49F265C13991}"/>
              </a:ext>
            </a:extLst>
          </p:cNvPr>
          <p:cNvCxnSpPr/>
          <p:nvPr/>
        </p:nvCxnSpPr>
        <p:spPr>
          <a:xfrm>
            <a:off x="1187450" y="2747963"/>
            <a:ext cx="1152525" cy="32861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0728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0728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72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0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0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07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07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7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07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07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7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07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07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07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07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07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07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89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3">
            <a:extLst>
              <a:ext uri="{FF2B5EF4-FFF2-40B4-BE49-F238E27FC236}">
                <a16:creationId xmlns:a16="http://schemas.microsoft.com/office/drawing/2014/main" id="{BE64741D-D6AA-42C0-9A6F-BD0DFEBC3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55838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9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4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9</a:t>
            </a:r>
            <a:endParaRPr lang="en-US" altLang="zh-CN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4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latin typeface="Times New Roman" pitchFamily="18" charset="0"/>
              </a:rPr>
              <a:t>goto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53251" name="Rectangle 4">
            <a:extLst>
              <a:ext uri="{FF2B5EF4-FFF2-40B4-BE49-F238E27FC236}">
                <a16:creationId xmlns:a16="http://schemas.microsoft.com/office/drawing/2014/main" id="{480006F3-40F5-4927-A117-2C31DBFF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6203403F-9D4B-436E-AA40-52885A073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275" y="195263"/>
            <a:ext cx="1243013" cy="1458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9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9</a:t>
            </a:r>
            <a:endParaRPr lang="en-US" altLang="zh-CN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latin typeface="Times New Roman" pitchFamily="18" charset="0"/>
              </a:rPr>
              <a:t>goto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</a:p>
        </p:txBody>
      </p:sp>
      <p:grpSp>
        <p:nvGrpSpPr>
          <p:cNvPr id="53253" name="组合 49">
            <a:extLst>
              <a:ext uri="{FF2B5EF4-FFF2-40B4-BE49-F238E27FC236}">
                <a16:creationId xmlns:a16="http://schemas.microsoft.com/office/drawing/2014/main" id="{06C9C513-2121-43F5-AEE6-453041FD242F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95263"/>
            <a:ext cx="6719887" cy="4443412"/>
            <a:chOff x="1071538" y="195263"/>
            <a:chExt cx="6719912" cy="4444185"/>
          </a:xfrm>
        </p:grpSpPr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82A3E470-C022-4914-AFE5-62350D4C7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35" y="212728"/>
              <a:ext cx="1693869" cy="8145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=</a:t>
              </a:r>
              <a:r>
                <a:rPr lang="en-US" altLang="zh-CN" i="1" dirty="0">
                  <a:latin typeface="Times New Roman" pitchFamily="18" charset="0"/>
                </a:rPr>
                <a:t> m </a:t>
              </a:r>
              <a:r>
                <a:rPr lang="en-US" altLang="zh-CN" dirty="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j</a:t>
              </a:r>
              <a:r>
                <a:rPr lang="en-US" altLang="zh-CN" dirty="0">
                  <a:latin typeface="Times New Roman" pitchFamily="18" charset="0"/>
                </a:rPr>
                <a:t> =</a:t>
              </a:r>
              <a:r>
                <a:rPr lang="en-US" altLang="zh-CN" i="1" dirty="0"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1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v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1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F6211376-13AE-4858-A2F7-338F5D83C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59" y="1351164"/>
              <a:ext cx="1711331" cy="8145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dirty="0">
                  <a:latin typeface="Times New Roman" pitchFamily="18" charset="0"/>
                </a:rPr>
                <a:t> =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+ 1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endParaRPr lang="en-US" altLang="zh-CN" i="1" dirty="0">
                <a:latin typeface="Times New Roman" pitchFamily="18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if t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&lt; </a:t>
              </a:r>
              <a:r>
                <a:rPr lang="en-US" altLang="zh-CN" i="1" dirty="0">
                  <a:latin typeface="Times New Roman" pitchFamily="18" charset="0"/>
                </a:rPr>
                <a:t>v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latin typeface="Times New Roman" pitchFamily="18" charset="0"/>
                </a:rPr>
                <a:t>goto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3258" name="Rectangle 6">
              <a:extLst>
                <a:ext uri="{FF2B5EF4-FFF2-40B4-BE49-F238E27FC236}">
                  <a16:creationId xmlns:a16="http://schemas.microsoft.com/office/drawing/2014/main" id="{69E1AF32-F597-48C0-AE12-030DE32B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1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53259" name="Rectangle 7">
              <a:extLst>
                <a:ext uri="{FF2B5EF4-FFF2-40B4-BE49-F238E27FC236}">
                  <a16:creationId xmlns:a16="http://schemas.microsoft.com/office/drawing/2014/main" id="{0F43E2B1-E0D0-4605-ABE1-DCCA800B0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2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10B2D73B-254B-4727-AD54-889EE002C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2500714"/>
              <a:ext cx="1711331" cy="812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j </a:t>
              </a:r>
              <a:r>
                <a:rPr lang="en-US" altLang="zh-CN" dirty="0">
                  <a:latin typeface="Times New Roman" pitchFamily="18" charset="0"/>
                </a:rPr>
                <a:t>= </a:t>
              </a:r>
              <a:r>
                <a:rPr lang="en-US" altLang="zh-CN" i="1" dirty="0">
                  <a:latin typeface="Times New Roman" pitchFamily="18" charset="0"/>
                </a:rPr>
                <a:t>j </a:t>
              </a:r>
              <a:r>
                <a:rPr lang="en-US" altLang="zh-CN" dirty="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4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5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4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if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5</a:t>
              </a:r>
              <a:r>
                <a:rPr lang="en-US" altLang="zh-CN" dirty="0">
                  <a:latin typeface="Times New Roman" pitchFamily="18" charset="0"/>
                </a:rPr>
                <a:t> &gt; </a:t>
              </a:r>
              <a:r>
                <a:rPr lang="en-US" altLang="zh-CN" i="1" dirty="0">
                  <a:latin typeface="Times New Roman" pitchFamily="18" charset="0"/>
                </a:rPr>
                <a:t>v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latin typeface="Times New Roman" pitchFamily="18" charset="0"/>
                </a:rPr>
                <a:t>goto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3261" name="Line 9">
              <a:extLst>
                <a:ext uri="{FF2B5EF4-FFF2-40B4-BE49-F238E27FC236}">
                  <a16:creationId xmlns:a16="http://schemas.microsoft.com/office/drawing/2014/main" id="{7624A02D-463B-4208-895D-32122F04F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3262" name="Line 10">
              <a:extLst>
                <a:ext uri="{FF2B5EF4-FFF2-40B4-BE49-F238E27FC236}">
                  <a16:creationId xmlns:a16="http://schemas.microsoft.com/office/drawing/2014/main" id="{A9764A7E-8093-45D1-B61D-1673E2D96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7" name="Rectangle 11">
              <a:extLst>
                <a:ext uri="{FF2B5EF4-FFF2-40B4-BE49-F238E27FC236}">
                  <a16:creationId xmlns:a16="http://schemas.microsoft.com/office/drawing/2014/main" id="{A6593856-2813-4320-8522-7472FF89F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3662966"/>
              <a:ext cx="1725618" cy="3048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if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dirty="0">
                  <a:latin typeface="Times New Roman" pitchFamily="18" charset="0"/>
                </a:rPr>
                <a:t> &gt;= </a:t>
              </a:r>
              <a:r>
                <a:rPr lang="en-US" altLang="zh-CN" i="1" dirty="0">
                  <a:latin typeface="Times New Roman" pitchFamily="18" charset="0"/>
                </a:rPr>
                <a:t>j </a:t>
              </a:r>
              <a:r>
                <a:rPr lang="en-US" altLang="zh-CN" i="1" dirty="0" err="1">
                  <a:latin typeface="Times New Roman" pitchFamily="18" charset="0"/>
                </a:rPr>
                <a:t>goto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3264" name="Line 12">
              <a:extLst>
                <a:ext uri="{FF2B5EF4-FFF2-40B4-BE49-F238E27FC236}">
                  <a16:creationId xmlns:a16="http://schemas.microsoft.com/office/drawing/2014/main" id="{BF8AA3A3-AE95-4FEA-90D6-7C2EB7F8F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3265" name="Rectangle 14">
              <a:extLst>
                <a:ext uri="{FF2B5EF4-FFF2-40B4-BE49-F238E27FC236}">
                  <a16:creationId xmlns:a16="http://schemas.microsoft.com/office/drawing/2014/main" id="{D683F2B5-930F-4A11-9B2F-38F691011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4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53266" name="Rectangle 15">
              <a:extLst>
                <a:ext uri="{FF2B5EF4-FFF2-40B4-BE49-F238E27FC236}">
                  <a16:creationId xmlns:a16="http://schemas.microsoft.com/office/drawing/2014/main" id="{7DB2D65A-A063-47F4-866B-2CFB0C2AD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3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53267" name="Rectangle 16">
              <a:extLst>
                <a:ext uri="{FF2B5EF4-FFF2-40B4-BE49-F238E27FC236}">
                  <a16:creationId xmlns:a16="http://schemas.microsoft.com/office/drawing/2014/main" id="{3E053F0C-3CD7-4F4A-9D91-2FC6E44A3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283719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5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53268" name="Line 18">
              <a:extLst>
                <a:ext uri="{FF2B5EF4-FFF2-40B4-BE49-F238E27FC236}">
                  <a16:creationId xmlns:a16="http://schemas.microsoft.com/office/drawing/2014/main" id="{829F8C81-D412-4901-8CB1-ACF07E604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313" y="3967163"/>
              <a:ext cx="1503362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3269" name="Line 19">
              <a:extLst>
                <a:ext uri="{FF2B5EF4-FFF2-40B4-BE49-F238E27FC236}">
                  <a16:creationId xmlns:a16="http://schemas.microsoft.com/office/drawing/2014/main" id="{FA77B916-DA42-4183-8FA2-56F4C6BD6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263" y="3967163"/>
              <a:ext cx="1487487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3270" name="Rectangle 20">
              <a:extLst>
                <a:ext uri="{FF2B5EF4-FFF2-40B4-BE49-F238E27FC236}">
                  <a16:creationId xmlns:a16="http://schemas.microsoft.com/office/drawing/2014/main" id="{35EFC727-2D1A-4D10-92B7-4E0C15AE4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2067695"/>
              <a:ext cx="627062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6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53271" name="Freeform 21">
              <a:extLst>
                <a:ext uri="{FF2B5EF4-FFF2-40B4-BE49-F238E27FC236}">
                  <a16:creationId xmlns:a16="http://schemas.microsoft.com/office/drawing/2014/main" id="{77100A38-2804-4981-8E08-8BD9B3BDFFC4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2913895" y="1183839"/>
              <a:ext cx="768350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3272" name="Freeform 22">
              <a:extLst>
                <a:ext uri="{FF2B5EF4-FFF2-40B4-BE49-F238E27FC236}">
                  <a16:creationId xmlns:a16="http://schemas.microsoft.com/office/drawing/2014/main" id="{6EE00768-5F72-47CE-9545-BD85FC1D2B78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0" name="Rectangle 35">
              <a:extLst>
                <a:ext uri="{FF2B5EF4-FFF2-40B4-BE49-F238E27FC236}">
                  <a16:creationId xmlns:a16="http://schemas.microsoft.com/office/drawing/2014/main" id="{7121C9CE-9667-475E-A3E7-D67FFADDB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2" y="2424501"/>
              <a:ext cx="1308105" cy="22149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11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endParaRPr lang="en-US" altLang="zh-CN" i="1" dirty="0"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x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11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12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13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14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13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12</a:t>
              </a:r>
              <a:r>
                <a:rPr lang="en-US" altLang="zh-CN" dirty="0">
                  <a:latin typeface="Times New Roman" pitchFamily="18" charset="0"/>
                </a:rPr>
                <a:t>] = 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14</a:t>
              </a:r>
              <a:endParaRPr lang="en-US" altLang="zh-CN" i="1" dirty="0"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15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n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15</a:t>
              </a:r>
              <a:r>
                <a:rPr lang="en-US" altLang="zh-CN" dirty="0">
                  <a:latin typeface="Times New Roman" pitchFamily="18" charset="0"/>
                </a:rPr>
                <a:t>] = </a:t>
              </a:r>
              <a:r>
                <a:rPr lang="en-US" altLang="zh-CN" i="1" dirty="0">
                  <a:latin typeface="Times New Roman" pitchFamily="18" charset="0"/>
                </a:rPr>
                <a:t>x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26" name="任意多边形 25">
            <a:extLst>
              <a:ext uri="{FF2B5EF4-FFF2-40B4-BE49-F238E27FC236}">
                <a16:creationId xmlns:a16="http://schemas.microsoft.com/office/drawing/2014/main" id="{0B776DC9-4CAE-498B-BCB8-4FD39264CD18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3255" name="Rectangle 24">
            <a:extLst>
              <a:ext uri="{FF2B5EF4-FFF2-40B4-BE49-F238E27FC236}">
                <a16:creationId xmlns:a16="http://schemas.microsoft.com/office/drawing/2014/main" id="{6EE2D20B-6598-48BA-B4E4-31F6E99EA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205038"/>
            <a:ext cx="1292225" cy="2484437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4" name="Rectangle 24">
            <a:extLst>
              <a:ext uri="{FF2B5EF4-FFF2-40B4-BE49-F238E27FC236}">
                <a16:creationId xmlns:a16="http://schemas.microsoft.com/office/drawing/2014/main" id="{3551251B-0C55-486A-B88F-FA80CAB5B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842963"/>
            <a:ext cx="1241425" cy="11334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itchFamily="18" charset="0"/>
              </a:rPr>
              <a:t>3</a:t>
            </a:r>
            <a:endParaRPr lang="en-US" altLang="zh-CN" i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] =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itchFamily="18" charset="0"/>
              </a:rPr>
              <a:t>5</a:t>
            </a:r>
            <a:endParaRPr lang="en-US" altLang="zh-CN" i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4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latin typeface="Times New Roman" pitchFamily="18" charset="0"/>
              </a:rPr>
              <a:t>goto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975BB014-45B4-43A0-BCA2-2985DDAC7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55838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9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4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9</a:t>
            </a:r>
            <a:endParaRPr lang="en-US" altLang="zh-CN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4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latin typeface="Times New Roman" pitchFamily="18" charset="0"/>
              </a:rPr>
              <a:t>goto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D46FE3F6-CB2F-4621-8790-B435B095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55301" name="组合 49">
            <a:extLst>
              <a:ext uri="{FF2B5EF4-FFF2-40B4-BE49-F238E27FC236}">
                <a16:creationId xmlns:a16="http://schemas.microsoft.com/office/drawing/2014/main" id="{815DF487-FC0C-40D3-8734-093B58D067DF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95263"/>
            <a:ext cx="6719887" cy="4443412"/>
            <a:chOff x="1071538" y="195263"/>
            <a:chExt cx="6719912" cy="4444185"/>
          </a:xfrm>
        </p:grpSpPr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6AD26EEE-B202-4C7C-A713-005951BF0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35" y="212728"/>
              <a:ext cx="1693869" cy="8145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=</a:t>
              </a:r>
              <a:r>
                <a:rPr lang="en-US" altLang="zh-CN" i="1" dirty="0">
                  <a:latin typeface="Times New Roman" pitchFamily="18" charset="0"/>
                </a:rPr>
                <a:t> m </a:t>
              </a:r>
              <a:r>
                <a:rPr lang="en-US" altLang="zh-CN" dirty="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j</a:t>
              </a:r>
              <a:r>
                <a:rPr lang="en-US" altLang="zh-CN" dirty="0">
                  <a:latin typeface="Times New Roman" pitchFamily="18" charset="0"/>
                </a:rPr>
                <a:t> =</a:t>
              </a:r>
              <a:r>
                <a:rPr lang="en-US" altLang="zh-CN" i="1" dirty="0"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1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v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1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37AD7727-0733-4E93-9CC0-813C1E2F3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59" y="1351164"/>
              <a:ext cx="1711331" cy="8145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dirty="0">
                  <a:latin typeface="Times New Roman" pitchFamily="18" charset="0"/>
                </a:rPr>
                <a:t> =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+ 1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endParaRPr lang="en-US" altLang="zh-CN" i="1" dirty="0">
                <a:latin typeface="Times New Roman" pitchFamily="18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if t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&lt; </a:t>
              </a:r>
              <a:r>
                <a:rPr lang="en-US" altLang="zh-CN" i="1" dirty="0">
                  <a:latin typeface="Times New Roman" pitchFamily="18" charset="0"/>
                </a:rPr>
                <a:t>v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latin typeface="Times New Roman" pitchFamily="18" charset="0"/>
                </a:rPr>
                <a:t>goto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5308" name="Rectangle 6">
              <a:extLst>
                <a:ext uri="{FF2B5EF4-FFF2-40B4-BE49-F238E27FC236}">
                  <a16:creationId xmlns:a16="http://schemas.microsoft.com/office/drawing/2014/main" id="{84E79249-EB76-49DA-A1E4-A9CEC0686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1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55309" name="Rectangle 7">
              <a:extLst>
                <a:ext uri="{FF2B5EF4-FFF2-40B4-BE49-F238E27FC236}">
                  <a16:creationId xmlns:a16="http://schemas.microsoft.com/office/drawing/2014/main" id="{8375CC79-75AE-4499-9E2D-9FD2B7FE3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2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D59C5206-FA5D-4E89-84A1-43A89B9DA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2500714"/>
              <a:ext cx="1711331" cy="812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j </a:t>
              </a:r>
              <a:r>
                <a:rPr lang="en-US" altLang="zh-CN" dirty="0">
                  <a:latin typeface="Times New Roman" pitchFamily="18" charset="0"/>
                </a:rPr>
                <a:t>= </a:t>
              </a:r>
              <a:r>
                <a:rPr lang="en-US" altLang="zh-CN" i="1" dirty="0">
                  <a:latin typeface="Times New Roman" pitchFamily="18" charset="0"/>
                </a:rPr>
                <a:t>j </a:t>
              </a:r>
              <a:r>
                <a:rPr lang="en-US" altLang="zh-CN" dirty="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4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5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4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if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5</a:t>
              </a:r>
              <a:r>
                <a:rPr lang="en-US" altLang="zh-CN" dirty="0">
                  <a:latin typeface="Times New Roman" pitchFamily="18" charset="0"/>
                </a:rPr>
                <a:t> &gt; </a:t>
              </a:r>
              <a:r>
                <a:rPr lang="en-US" altLang="zh-CN" i="1" dirty="0">
                  <a:latin typeface="Times New Roman" pitchFamily="18" charset="0"/>
                </a:rPr>
                <a:t>v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latin typeface="Times New Roman" pitchFamily="18" charset="0"/>
                </a:rPr>
                <a:t>goto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5311" name="Line 9">
              <a:extLst>
                <a:ext uri="{FF2B5EF4-FFF2-40B4-BE49-F238E27FC236}">
                  <a16:creationId xmlns:a16="http://schemas.microsoft.com/office/drawing/2014/main" id="{EBD91243-D642-4FF9-BD71-695ED1862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5312" name="Line 10">
              <a:extLst>
                <a:ext uri="{FF2B5EF4-FFF2-40B4-BE49-F238E27FC236}">
                  <a16:creationId xmlns:a16="http://schemas.microsoft.com/office/drawing/2014/main" id="{7ADF8B80-DCEA-45DE-8752-6C363E89A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7" name="Rectangle 11">
              <a:extLst>
                <a:ext uri="{FF2B5EF4-FFF2-40B4-BE49-F238E27FC236}">
                  <a16:creationId xmlns:a16="http://schemas.microsoft.com/office/drawing/2014/main" id="{58BF3D16-7904-41F9-8630-8DCE79FC2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3662966"/>
              <a:ext cx="1725618" cy="3048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if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dirty="0">
                  <a:latin typeface="Times New Roman" pitchFamily="18" charset="0"/>
                </a:rPr>
                <a:t> &gt;= </a:t>
              </a:r>
              <a:r>
                <a:rPr lang="en-US" altLang="zh-CN" i="1" dirty="0">
                  <a:latin typeface="Times New Roman" pitchFamily="18" charset="0"/>
                </a:rPr>
                <a:t>j </a:t>
              </a:r>
              <a:r>
                <a:rPr lang="en-US" altLang="zh-CN" i="1" dirty="0" err="1">
                  <a:latin typeface="Times New Roman" pitchFamily="18" charset="0"/>
                </a:rPr>
                <a:t>goto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5314" name="Line 12">
              <a:extLst>
                <a:ext uri="{FF2B5EF4-FFF2-40B4-BE49-F238E27FC236}">
                  <a16:creationId xmlns:a16="http://schemas.microsoft.com/office/drawing/2014/main" id="{6DB8ADBC-2A04-4C0A-9AE1-E3A9D1B9C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5315" name="Rectangle 14">
              <a:extLst>
                <a:ext uri="{FF2B5EF4-FFF2-40B4-BE49-F238E27FC236}">
                  <a16:creationId xmlns:a16="http://schemas.microsoft.com/office/drawing/2014/main" id="{E44F226C-B48B-4598-A8B1-6865425AE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4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55316" name="Rectangle 15">
              <a:extLst>
                <a:ext uri="{FF2B5EF4-FFF2-40B4-BE49-F238E27FC236}">
                  <a16:creationId xmlns:a16="http://schemas.microsoft.com/office/drawing/2014/main" id="{71A94A90-3D0A-4D9B-8EE7-0BCB9BDE0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3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55317" name="Rectangle 16">
              <a:extLst>
                <a:ext uri="{FF2B5EF4-FFF2-40B4-BE49-F238E27FC236}">
                  <a16:creationId xmlns:a16="http://schemas.microsoft.com/office/drawing/2014/main" id="{FF5F85DF-1AE5-4BB8-B463-3B895C952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283719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5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55318" name="Line 18">
              <a:extLst>
                <a:ext uri="{FF2B5EF4-FFF2-40B4-BE49-F238E27FC236}">
                  <a16:creationId xmlns:a16="http://schemas.microsoft.com/office/drawing/2014/main" id="{EB33D9E2-A7BE-4F60-A5C9-0F0F4425E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313" y="3967163"/>
              <a:ext cx="1503362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5319" name="Line 19">
              <a:extLst>
                <a:ext uri="{FF2B5EF4-FFF2-40B4-BE49-F238E27FC236}">
                  <a16:creationId xmlns:a16="http://schemas.microsoft.com/office/drawing/2014/main" id="{46923D60-3486-4C50-9CD7-EB97C49B4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263" y="3967163"/>
              <a:ext cx="1487487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5320" name="Rectangle 20">
              <a:extLst>
                <a:ext uri="{FF2B5EF4-FFF2-40B4-BE49-F238E27FC236}">
                  <a16:creationId xmlns:a16="http://schemas.microsoft.com/office/drawing/2014/main" id="{0B9735E2-5064-48BB-BE0D-4F2972208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2067695"/>
              <a:ext cx="627062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6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55321" name="Freeform 21">
              <a:extLst>
                <a:ext uri="{FF2B5EF4-FFF2-40B4-BE49-F238E27FC236}">
                  <a16:creationId xmlns:a16="http://schemas.microsoft.com/office/drawing/2014/main" id="{740651A2-EE5E-484C-BC22-3187CF6CA221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2913895" y="1183839"/>
              <a:ext cx="768350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5322" name="Freeform 22">
              <a:extLst>
                <a:ext uri="{FF2B5EF4-FFF2-40B4-BE49-F238E27FC236}">
                  <a16:creationId xmlns:a16="http://schemas.microsoft.com/office/drawing/2014/main" id="{6330E9B0-854A-42DC-AF50-53A004BA062D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9" name="Rectangle 35">
              <a:extLst>
                <a:ext uri="{FF2B5EF4-FFF2-40B4-BE49-F238E27FC236}">
                  <a16:creationId xmlns:a16="http://schemas.microsoft.com/office/drawing/2014/main" id="{9F5BAAE9-808E-49D4-8FD6-F68205229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2" y="2424501"/>
              <a:ext cx="1308105" cy="22149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11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endParaRPr lang="en-US" altLang="zh-CN" i="1" dirty="0"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x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11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12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13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14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13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12</a:t>
              </a:r>
              <a:r>
                <a:rPr lang="en-US" altLang="zh-CN" dirty="0">
                  <a:latin typeface="Times New Roman" pitchFamily="18" charset="0"/>
                </a:rPr>
                <a:t>] = 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14</a:t>
              </a:r>
              <a:endParaRPr lang="en-US" altLang="zh-CN" i="1" dirty="0"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15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n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latin typeface="Times New Roman" pitchFamily="18" charset="0"/>
                </a:rPr>
                <a:t>15</a:t>
              </a:r>
              <a:r>
                <a:rPr lang="en-US" altLang="zh-CN" dirty="0">
                  <a:latin typeface="Times New Roman" pitchFamily="18" charset="0"/>
                </a:rPr>
                <a:t>] = </a:t>
              </a:r>
              <a:r>
                <a:rPr lang="en-US" altLang="zh-CN" i="1" dirty="0">
                  <a:latin typeface="Times New Roman" pitchFamily="18" charset="0"/>
                </a:rPr>
                <a:t>x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26" name="任意多边形 25">
            <a:extLst>
              <a:ext uri="{FF2B5EF4-FFF2-40B4-BE49-F238E27FC236}">
                <a16:creationId xmlns:a16="http://schemas.microsoft.com/office/drawing/2014/main" id="{5959562B-6547-43E8-AEFD-C511C2F01C28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303" name="Rectangle 24">
            <a:extLst>
              <a:ext uri="{FF2B5EF4-FFF2-40B4-BE49-F238E27FC236}">
                <a16:creationId xmlns:a16="http://schemas.microsoft.com/office/drawing/2014/main" id="{2688B344-9F56-4635-A827-DCBE4A0DF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205038"/>
            <a:ext cx="1292225" cy="2484437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楷体_GB2312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3319BBD-9D82-4100-B498-553AF1C59516}"/>
              </a:ext>
            </a:extLst>
          </p:cNvPr>
          <p:cNvCxnSpPr/>
          <p:nvPr/>
        </p:nvCxnSpPr>
        <p:spPr>
          <a:xfrm>
            <a:off x="1954213" y="2571750"/>
            <a:ext cx="6016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71C3603-1923-4BE2-AFA7-A8F73AFAA488}"/>
              </a:ext>
            </a:extLst>
          </p:cNvPr>
          <p:cNvCxnSpPr/>
          <p:nvPr/>
        </p:nvCxnSpPr>
        <p:spPr>
          <a:xfrm>
            <a:off x="1979613" y="2787650"/>
            <a:ext cx="6016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1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138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1138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13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11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11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1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11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1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1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11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11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1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4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EA193F4-D839-49BD-A3FA-8F7F312F2AF4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2531" name="矩形 7">
            <a:extLst>
              <a:ext uri="{FF2B5EF4-FFF2-40B4-BE49-F238E27FC236}">
                <a16:creationId xmlns:a16="http://schemas.microsoft.com/office/drawing/2014/main" id="{0EEC7D43-174F-4C62-8209-6E603A1A1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500" b="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8.1 </a:t>
            </a:r>
            <a:r>
              <a:rPr lang="zh-CN" altLang="en-US" sz="2500" b="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流图</a:t>
            </a:r>
          </a:p>
          <a:p>
            <a:pPr>
              <a:lnSpc>
                <a:spcPts val="4000"/>
              </a:lnSpc>
            </a:pPr>
            <a:r>
              <a:rPr lang="en-US" altLang="zh-CN" sz="2500" b="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8.2 </a:t>
            </a:r>
            <a:r>
              <a:rPr lang="zh-CN" altLang="en-US" sz="2500" b="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优化的分类</a:t>
            </a:r>
          </a:p>
          <a:p>
            <a:pPr>
              <a:lnSpc>
                <a:spcPts val="4000"/>
              </a:lnSpc>
            </a:pPr>
            <a:r>
              <a:rPr lang="en-US" altLang="zh-CN" sz="2500" b="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8.3 </a:t>
            </a:r>
            <a:r>
              <a:rPr lang="zh-CN" altLang="en-US" sz="2500" b="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基本块的优化</a:t>
            </a:r>
          </a:p>
          <a:p>
            <a:pPr>
              <a:lnSpc>
                <a:spcPts val="4000"/>
              </a:lnSpc>
            </a:pPr>
            <a:r>
              <a:rPr lang="en-US" altLang="zh-CN" sz="2500" b="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8.4 </a:t>
            </a:r>
            <a:r>
              <a:rPr lang="zh-CN" altLang="en-US" sz="2500" b="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数据流分析</a:t>
            </a:r>
          </a:p>
          <a:p>
            <a:pPr>
              <a:lnSpc>
                <a:spcPts val="4000"/>
              </a:lnSpc>
            </a:pPr>
            <a:r>
              <a:rPr lang="en-US" altLang="zh-CN" sz="2500" b="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8.5 </a:t>
            </a:r>
            <a:r>
              <a:rPr lang="zh-CN" altLang="en-US" sz="2500" b="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流图中的循环</a:t>
            </a:r>
          </a:p>
          <a:p>
            <a:pPr>
              <a:lnSpc>
                <a:spcPts val="4000"/>
              </a:lnSpc>
            </a:pPr>
            <a:r>
              <a:rPr lang="en-US" altLang="zh-CN" sz="2500" b="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8.6 </a:t>
            </a:r>
            <a:r>
              <a:rPr lang="zh-CN" altLang="en-US" sz="2500" b="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全局优化</a:t>
            </a:r>
          </a:p>
          <a:p>
            <a:pPr>
              <a:lnSpc>
                <a:spcPts val="4000"/>
              </a:lnSpc>
            </a:pPr>
            <a:endParaRPr lang="zh-CN" altLang="en-US" sz="2500" b="0" dirty="0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pic>
        <p:nvPicPr>
          <p:cNvPr id="22532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EDAC316A-33E3-4583-9BAC-2E194AC66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C5ABDC2-022C-49C8-ADA5-5DC300DEA310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4">
            <a:extLst>
              <a:ext uri="{FF2B5EF4-FFF2-40B4-BE49-F238E27FC236}">
                <a16:creationId xmlns:a16="http://schemas.microsoft.com/office/drawing/2014/main" id="{7D7FCFB7-3B6F-44A7-9235-885CEA294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842963"/>
            <a:ext cx="1241425" cy="11334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itchFamily="18" charset="0"/>
              </a:rPr>
              <a:t>3</a:t>
            </a:r>
            <a:endParaRPr lang="en-US" altLang="zh-CN" i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] =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itchFamily="18" charset="0"/>
              </a:rPr>
              <a:t>5</a:t>
            </a:r>
            <a:endParaRPr lang="en-US" altLang="zh-CN" i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4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latin typeface="Times New Roman" pitchFamily="18" charset="0"/>
              </a:rPr>
              <a:t>goto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6B529B6E-0567-401F-82F1-3EDD6F883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427288"/>
            <a:ext cx="1308100" cy="2214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30000" dirty="0">
                <a:latin typeface="Times New Roman" pitchFamily="18" charset="0"/>
              </a:rPr>
              <a:t>11</a:t>
            </a:r>
            <a:r>
              <a:rPr lang="en-US" altLang="zh-CN" dirty="0">
                <a:latin typeface="Times New Roman" pitchFamily="18" charset="0"/>
              </a:rPr>
              <a:t> = 4 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i</a:t>
            </a:r>
            <a:endParaRPr lang="en-US" altLang="zh-CN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30000" dirty="0">
                <a:latin typeface="Times New Roman" pitchFamily="18" charset="0"/>
              </a:rPr>
              <a:t>11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30000" dirty="0">
                <a:latin typeface="Times New Roman" pitchFamily="18" charset="0"/>
              </a:rPr>
              <a:t>12</a:t>
            </a:r>
            <a:r>
              <a:rPr lang="en-US" altLang="zh-CN" i="1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4 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 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30000" dirty="0">
                <a:latin typeface="Times New Roman" pitchFamily="18" charset="0"/>
              </a:rPr>
              <a:t>13</a:t>
            </a:r>
            <a:r>
              <a:rPr lang="en-US" altLang="zh-CN" dirty="0">
                <a:latin typeface="Times New Roman" pitchFamily="18" charset="0"/>
              </a:rPr>
              <a:t> = 4 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en-US" altLang="zh-CN" dirty="0">
                <a:latin typeface="Times New Roman" pitchFamily="18" charset="0"/>
              </a:rPr>
              <a:t> n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30000" dirty="0">
                <a:latin typeface="Times New Roman" pitchFamily="18" charset="0"/>
              </a:rPr>
              <a:t>14</a:t>
            </a:r>
            <a:r>
              <a:rPr lang="en-US" altLang="zh-CN" i="1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30000" dirty="0">
                <a:latin typeface="Times New Roman" pitchFamily="18" charset="0"/>
              </a:rPr>
              <a:t>13</a:t>
            </a:r>
            <a:r>
              <a:rPr lang="en-US" altLang="zh-CN" dirty="0"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30000" dirty="0">
                <a:latin typeface="Times New Roman" pitchFamily="18" charset="0"/>
              </a:rPr>
              <a:t>12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30000" dirty="0">
                <a:latin typeface="Times New Roman" pitchFamily="18" charset="0"/>
              </a:rPr>
              <a:t>14</a:t>
            </a:r>
            <a:endParaRPr lang="en-US" altLang="zh-CN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30000" dirty="0">
                <a:latin typeface="Times New Roman" pitchFamily="18" charset="0"/>
              </a:rPr>
              <a:t>15</a:t>
            </a:r>
            <a:r>
              <a:rPr lang="en-US" altLang="zh-CN" dirty="0">
                <a:latin typeface="Times New Roman" pitchFamily="18" charset="0"/>
              </a:rPr>
              <a:t> = 4 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 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30000" dirty="0">
                <a:latin typeface="Times New Roman" pitchFamily="18" charset="0"/>
              </a:rPr>
              <a:t>15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</a:t>
            </a:r>
          </a:p>
        </p:txBody>
      </p:sp>
      <p:sp>
        <p:nvSpPr>
          <p:cNvPr id="45" name="Rectangle 33">
            <a:extLst>
              <a:ext uri="{FF2B5EF4-FFF2-40B4-BE49-F238E27FC236}">
                <a16:creationId xmlns:a16="http://schemas.microsoft.com/office/drawing/2014/main" id="{24277F87-B58E-416C-BA0B-0C843A2A7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59013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3</a:t>
            </a:r>
            <a:endParaRPr lang="en-US" altLang="zh-CN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5</a:t>
            </a:r>
            <a:endParaRPr lang="en-US" altLang="zh-CN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4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latin typeface="Times New Roman" pitchFamily="18" charset="0"/>
              </a:rPr>
              <a:t>goto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57349" name="Rectangle 4">
            <a:extLst>
              <a:ext uri="{FF2B5EF4-FFF2-40B4-BE49-F238E27FC236}">
                <a16:creationId xmlns:a16="http://schemas.microsoft.com/office/drawing/2014/main" id="{08A39F8F-27FF-43C4-AF36-7C55F631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57350" name="组合 49">
            <a:extLst>
              <a:ext uri="{FF2B5EF4-FFF2-40B4-BE49-F238E27FC236}">
                <a16:creationId xmlns:a16="http://schemas.microsoft.com/office/drawing/2014/main" id="{9B25EC7E-99BF-4FE9-90D2-D049C21FE99D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95263"/>
            <a:ext cx="6719887" cy="4065587"/>
            <a:chOff x="1071538" y="195263"/>
            <a:chExt cx="6719912" cy="4065587"/>
          </a:xfrm>
        </p:grpSpPr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04BCC081-D001-4174-AD4B-8DFF146C4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35" y="212725"/>
              <a:ext cx="1693869" cy="8143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=</a:t>
              </a:r>
              <a:r>
                <a:rPr lang="en-US" altLang="zh-CN" i="1" dirty="0">
                  <a:latin typeface="Times New Roman" pitchFamily="18" charset="0"/>
                </a:rPr>
                <a:t> m </a:t>
              </a:r>
              <a:r>
                <a:rPr lang="en-US" altLang="zh-CN" dirty="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j</a:t>
              </a:r>
              <a:r>
                <a:rPr lang="en-US" altLang="zh-CN" dirty="0">
                  <a:latin typeface="Times New Roman" pitchFamily="18" charset="0"/>
                </a:rPr>
                <a:t> =</a:t>
              </a:r>
              <a:r>
                <a:rPr lang="en-US" altLang="zh-CN" i="1" dirty="0"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1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v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1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2" name="Rectangle 5">
              <a:extLst>
                <a:ext uri="{FF2B5EF4-FFF2-40B4-BE49-F238E27FC236}">
                  <a16:creationId xmlns:a16="http://schemas.microsoft.com/office/drawing/2014/main" id="{E409F495-844C-4468-A8E6-4DEC13F6D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59" y="1350963"/>
              <a:ext cx="1711331" cy="8143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dirty="0">
                  <a:latin typeface="Times New Roman" pitchFamily="18" charset="0"/>
                </a:rPr>
                <a:t> =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+ 1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endParaRPr lang="en-US" altLang="zh-CN" i="1" dirty="0">
                <a:latin typeface="Times New Roman" pitchFamily="18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if t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&lt; </a:t>
              </a:r>
              <a:r>
                <a:rPr lang="en-US" altLang="zh-CN" i="1" dirty="0">
                  <a:latin typeface="Times New Roman" pitchFamily="18" charset="0"/>
                </a:rPr>
                <a:t>v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latin typeface="Times New Roman" pitchFamily="18" charset="0"/>
                </a:rPr>
                <a:t>goto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7355" name="Rectangle 6">
              <a:extLst>
                <a:ext uri="{FF2B5EF4-FFF2-40B4-BE49-F238E27FC236}">
                  <a16:creationId xmlns:a16="http://schemas.microsoft.com/office/drawing/2014/main" id="{16F33119-CF92-4C14-A9DE-58A9FCD58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1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57356" name="Rectangle 7">
              <a:extLst>
                <a:ext uri="{FF2B5EF4-FFF2-40B4-BE49-F238E27FC236}">
                  <a16:creationId xmlns:a16="http://schemas.microsoft.com/office/drawing/2014/main" id="{E8B68C9F-236A-4FF7-A425-DE2B84C01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2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5920883F-E383-4911-AF67-274C985E6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2500313"/>
              <a:ext cx="1711331" cy="81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j </a:t>
              </a:r>
              <a:r>
                <a:rPr lang="en-US" altLang="zh-CN" dirty="0">
                  <a:latin typeface="Times New Roman" pitchFamily="18" charset="0"/>
                </a:rPr>
                <a:t>= </a:t>
              </a:r>
              <a:r>
                <a:rPr lang="en-US" altLang="zh-CN" i="1" dirty="0">
                  <a:latin typeface="Times New Roman" pitchFamily="18" charset="0"/>
                </a:rPr>
                <a:t>j </a:t>
              </a:r>
              <a:r>
                <a:rPr lang="en-US" altLang="zh-CN" dirty="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4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5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4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if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5</a:t>
              </a:r>
              <a:r>
                <a:rPr lang="en-US" altLang="zh-CN" dirty="0">
                  <a:latin typeface="Times New Roman" pitchFamily="18" charset="0"/>
                </a:rPr>
                <a:t> &gt; </a:t>
              </a:r>
              <a:r>
                <a:rPr lang="en-US" altLang="zh-CN" i="1" dirty="0">
                  <a:latin typeface="Times New Roman" pitchFamily="18" charset="0"/>
                </a:rPr>
                <a:t>v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latin typeface="Times New Roman" pitchFamily="18" charset="0"/>
                </a:rPr>
                <a:t>goto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7358" name="Line 9">
              <a:extLst>
                <a:ext uri="{FF2B5EF4-FFF2-40B4-BE49-F238E27FC236}">
                  <a16:creationId xmlns:a16="http://schemas.microsoft.com/office/drawing/2014/main" id="{64F1414A-6434-40CA-8052-C772FA094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7359" name="Line 10">
              <a:extLst>
                <a:ext uri="{FF2B5EF4-FFF2-40B4-BE49-F238E27FC236}">
                  <a16:creationId xmlns:a16="http://schemas.microsoft.com/office/drawing/2014/main" id="{A9909467-4E84-4A39-810B-BEEF55B0C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B8CB5AE5-8644-4CB0-9547-ACC2373CB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3662363"/>
              <a:ext cx="1725618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if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dirty="0">
                  <a:latin typeface="Times New Roman" pitchFamily="18" charset="0"/>
                </a:rPr>
                <a:t> &gt;= </a:t>
              </a:r>
              <a:r>
                <a:rPr lang="en-US" altLang="zh-CN" i="1" dirty="0">
                  <a:latin typeface="Times New Roman" pitchFamily="18" charset="0"/>
                </a:rPr>
                <a:t>j </a:t>
              </a:r>
              <a:r>
                <a:rPr lang="en-US" altLang="zh-CN" i="1" dirty="0" err="1">
                  <a:latin typeface="Times New Roman" pitchFamily="18" charset="0"/>
                </a:rPr>
                <a:t>goto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7361" name="Line 12">
              <a:extLst>
                <a:ext uri="{FF2B5EF4-FFF2-40B4-BE49-F238E27FC236}">
                  <a16:creationId xmlns:a16="http://schemas.microsoft.com/office/drawing/2014/main" id="{DCA2DA58-F333-4412-B7FF-DEA60066E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7362" name="Rectangle 14">
              <a:extLst>
                <a:ext uri="{FF2B5EF4-FFF2-40B4-BE49-F238E27FC236}">
                  <a16:creationId xmlns:a16="http://schemas.microsoft.com/office/drawing/2014/main" id="{D5A0F56E-497A-45DB-81FE-B5935318A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4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57363" name="Rectangle 15">
              <a:extLst>
                <a:ext uri="{FF2B5EF4-FFF2-40B4-BE49-F238E27FC236}">
                  <a16:creationId xmlns:a16="http://schemas.microsoft.com/office/drawing/2014/main" id="{1FFFB8DF-C38B-47DC-826E-B557781A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3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57364" name="Rectangle 16">
              <a:extLst>
                <a:ext uri="{FF2B5EF4-FFF2-40B4-BE49-F238E27FC236}">
                  <a16:creationId xmlns:a16="http://schemas.microsoft.com/office/drawing/2014/main" id="{465C1F40-45AA-4970-906C-60351387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283718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5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57365" name="Line 18">
              <a:extLst>
                <a:ext uri="{FF2B5EF4-FFF2-40B4-BE49-F238E27FC236}">
                  <a16:creationId xmlns:a16="http://schemas.microsoft.com/office/drawing/2014/main" id="{0C5618DD-5A8F-4A72-8539-577FB63A37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313" y="3967163"/>
              <a:ext cx="1503362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7366" name="Line 19">
              <a:extLst>
                <a:ext uri="{FF2B5EF4-FFF2-40B4-BE49-F238E27FC236}">
                  <a16:creationId xmlns:a16="http://schemas.microsoft.com/office/drawing/2014/main" id="{8E626C3C-FCF8-4E76-88A3-39C4A4171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263" y="3967163"/>
              <a:ext cx="1487487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7367" name="Rectangle 20">
              <a:extLst>
                <a:ext uri="{FF2B5EF4-FFF2-40B4-BE49-F238E27FC236}">
                  <a16:creationId xmlns:a16="http://schemas.microsoft.com/office/drawing/2014/main" id="{7AB25C19-06E4-41C0-88CA-DF84C197F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2067694"/>
              <a:ext cx="627062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6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57368" name="Freeform 21">
              <a:extLst>
                <a:ext uri="{FF2B5EF4-FFF2-40B4-BE49-F238E27FC236}">
                  <a16:creationId xmlns:a16="http://schemas.microsoft.com/office/drawing/2014/main" id="{CDCB3F3C-3018-4C75-9D87-AA154568E844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2913895" y="1183839"/>
              <a:ext cx="768350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7369" name="Freeform 22">
              <a:extLst>
                <a:ext uri="{FF2B5EF4-FFF2-40B4-BE49-F238E27FC236}">
                  <a16:creationId xmlns:a16="http://schemas.microsoft.com/office/drawing/2014/main" id="{F1276C24-E6CF-4E15-A431-9B2ED725BD67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27" name="任意多边形 26">
            <a:extLst>
              <a:ext uri="{FF2B5EF4-FFF2-40B4-BE49-F238E27FC236}">
                <a16:creationId xmlns:a16="http://schemas.microsoft.com/office/drawing/2014/main" id="{08A891A0-F381-4640-9EA6-3ADCA5D9ABE9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CF6D1FB6-78A2-4D2F-A58F-1F482F151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205038"/>
            <a:ext cx="1292225" cy="2484437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5">
            <a:extLst>
              <a:ext uri="{FF2B5EF4-FFF2-40B4-BE49-F238E27FC236}">
                <a16:creationId xmlns:a16="http://schemas.microsoft.com/office/drawing/2014/main" id="{74839B58-6096-4C90-A522-DBAC68968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2355850"/>
            <a:ext cx="1497012" cy="23304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cs typeface="楷体_GB2312" charset="0"/>
            </a:endParaRPr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B217E2DB-B33F-4F09-815D-E2D29A6CA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427288"/>
            <a:ext cx="1308100" cy="2214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12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13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n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13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15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15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5" name="Rectangle 33">
            <a:extLst>
              <a:ext uri="{FF2B5EF4-FFF2-40B4-BE49-F238E27FC236}">
                <a16:creationId xmlns:a16="http://schemas.microsoft.com/office/drawing/2014/main" id="{D5356560-DDE5-44DF-A52D-86D483878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57425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5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solidFill>
                  <a:prstClr val="black"/>
                </a:solidFill>
                <a:latin typeface="Times New Roman" pitchFamily="18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9397" name="Rectangle 4">
            <a:extLst>
              <a:ext uri="{FF2B5EF4-FFF2-40B4-BE49-F238E27FC236}">
                <a16:creationId xmlns:a16="http://schemas.microsoft.com/office/drawing/2014/main" id="{ACD6E8A4-E44B-4EA6-B200-00B19B44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59398" name="组合 49">
            <a:extLst>
              <a:ext uri="{FF2B5EF4-FFF2-40B4-BE49-F238E27FC236}">
                <a16:creationId xmlns:a16="http://schemas.microsoft.com/office/drawing/2014/main" id="{FC237A8C-F322-4EF3-8393-61D73167A3BA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95263"/>
            <a:ext cx="5056187" cy="4065587"/>
            <a:chOff x="1071538" y="195263"/>
            <a:chExt cx="5056212" cy="4065587"/>
          </a:xfrm>
        </p:grpSpPr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4BE69C9E-5CE1-448D-B46C-D2E48BB65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38" y="212725"/>
              <a:ext cx="1693871" cy="8143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2" name="Rectangle 5">
              <a:extLst>
                <a:ext uri="{FF2B5EF4-FFF2-40B4-BE49-F238E27FC236}">
                  <a16:creationId xmlns:a16="http://schemas.microsoft.com/office/drawing/2014/main" id="{75B08E8D-7455-4117-A776-D8423E798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63" y="1350963"/>
              <a:ext cx="1711333" cy="8143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+ 1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 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9404" name="Rectangle 6">
              <a:extLst>
                <a:ext uri="{FF2B5EF4-FFF2-40B4-BE49-F238E27FC236}">
                  <a16:creationId xmlns:a16="http://schemas.microsoft.com/office/drawing/2014/main" id="{E651D95D-10E7-4D80-ABC6-AF154E5F6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05" name="Rectangle 7">
              <a:extLst>
                <a:ext uri="{FF2B5EF4-FFF2-40B4-BE49-F238E27FC236}">
                  <a16:creationId xmlns:a16="http://schemas.microsoft.com/office/drawing/2014/main" id="{00CB63B8-3E97-4116-8AD9-3C4C2BA8B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7FCB5FE8-51AB-47E3-B75D-F465C5278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6" y="2500313"/>
              <a:ext cx="1711333" cy="81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407" name="Line 9">
              <a:extLst>
                <a:ext uri="{FF2B5EF4-FFF2-40B4-BE49-F238E27FC236}">
                  <a16:creationId xmlns:a16="http://schemas.microsoft.com/office/drawing/2014/main" id="{26E3317D-1F1C-4980-8E98-C81702DA4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9408" name="Line 10">
              <a:extLst>
                <a:ext uri="{FF2B5EF4-FFF2-40B4-BE49-F238E27FC236}">
                  <a16:creationId xmlns:a16="http://schemas.microsoft.com/office/drawing/2014/main" id="{9005D156-4430-450A-BC75-F39F31BBB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EA94C139-A9BC-44E4-88E8-72D60B70F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6" y="3662363"/>
              <a:ext cx="1725621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9410" name="Line 12">
              <a:extLst>
                <a:ext uri="{FF2B5EF4-FFF2-40B4-BE49-F238E27FC236}">
                  <a16:creationId xmlns:a16="http://schemas.microsoft.com/office/drawing/2014/main" id="{2DB821F6-7AD6-4384-A1F1-CDC3D85F8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9411" name="Rectangle 14">
              <a:extLst>
                <a:ext uri="{FF2B5EF4-FFF2-40B4-BE49-F238E27FC236}">
                  <a16:creationId xmlns:a16="http://schemas.microsoft.com/office/drawing/2014/main" id="{7252AC25-45B1-4E66-B4D5-266566C0C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12" name="Rectangle 15">
              <a:extLst>
                <a:ext uri="{FF2B5EF4-FFF2-40B4-BE49-F238E27FC236}">
                  <a16:creationId xmlns:a16="http://schemas.microsoft.com/office/drawing/2014/main" id="{FF1E9C18-54FA-4DA9-B95F-B20D4450B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13" name="Rectangle 16">
              <a:extLst>
                <a:ext uri="{FF2B5EF4-FFF2-40B4-BE49-F238E27FC236}">
                  <a16:creationId xmlns:a16="http://schemas.microsoft.com/office/drawing/2014/main" id="{714D4BC8-89D6-4276-88EE-F2C27737B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283718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14" name="Line 18">
              <a:extLst>
                <a:ext uri="{FF2B5EF4-FFF2-40B4-BE49-F238E27FC236}">
                  <a16:creationId xmlns:a16="http://schemas.microsoft.com/office/drawing/2014/main" id="{ECD85982-DB19-418C-BEAE-59DFE2B11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313" y="3967163"/>
              <a:ext cx="1503362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9415" name="Line 19">
              <a:extLst>
                <a:ext uri="{FF2B5EF4-FFF2-40B4-BE49-F238E27FC236}">
                  <a16:creationId xmlns:a16="http://schemas.microsoft.com/office/drawing/2014/main" id="{9280B355-1A51-497F-BEFF-1E6045D04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263" y="3967163"/>
              <a:ext cx="1487487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9416" name="Freeform 21">
              <a:extLst>
                <a:ext uri="{FF2B5EF4-FFF2-40B4-BE49-F238E27FC236}">
                  <a16:creationId xmlns:a16="http://schemas.microsoft.com/office/drawing/2014/main" id="{97AF47C6-0A44-47A0-9483-CF28B6A4C8AF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2913895" y="1183839"/>
              <a:ext cx="768350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9417" name="Freeform 22">
              <a:extLst>
                <a:ext uri="{FF2B5EF4-FFF2-40B4-BE49-F238E27FC236}">
                  <a16:creationId xmlns:a16="http://schemas.microsoft.com/office/drawing/2014/main" id="{82E627E5-03FE-4106-905E-9BB38BB1DF2A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27" name="任意多边形 26">
            <a:extLst>
              <a:ext uri="{FF2B5EF4-FFF2-40B4-BE49-F238E27FC236}">
                <a16:creationId xmlns:a16="http://schemas.microsoft.com/office/drawing/2014/main" id="{81F9563E-3150-4440-8338-FDDA2350DBF2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2A515FB2-D81C-483A-97D0-A6E6F2A45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700088"/>
            <a:ext cx="1308100" cy="11350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9401" name="Rectangle 20">
            <a:extLst>
              <a:ext uri="{FF2B5EF4-FFF2-40B4-BE49-F238E27FC236}">
                <a16:creationId xmlns:a16="http://schemas.microsoft.com/office/drawing/2014/main" id="{C36EBEE6-C13C-48BF-9581-7FBB5289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2066925"/>
            <a:ext cx="6270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6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/>
      <p:bldP spid="33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5">
            <a:extLst>
              <a:ext uri="{FF2B5EF4-FFF2-40B4-BE49-F238E27FC236}">
                <a16:creationId xmlns:a16="http://schemas.microsoft.com/office/drawing/2014/main" id="{BA622D6B-A6FA-46F3-AEF4-3C00A5F28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2355850"/>
            <a:ext cx="1497012" cy="23304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cs typeface="楷体_GB2312" charset="0"/>
            </a:endParaRPr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0EADBB9E-0739-418A-A5A6-D9A64C8B4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427288"/>
            <a:ext cx="1308100" cy="2214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5" name="Rectangle 33">
            <a:extLst>
              <a:ext uri="{FF2B5EF4-FFF2-40B4-BE49-F238E27FC236}">
                <a16:creationId xmlns:a16="http://schemas.microsoft.com/office/drawing/2014/main" id="{31DEC4FC-D26A-4912-9E34-799CA9A62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55838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5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solidFill>
                  <a:prstClr val="black"/>
                </a:solidFill>
                <a:latin typeface="Times New Roman" pitchFamily="18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1445" name="Rectangle 4">
            <a:extLst>
              <a:ext uri="{FF2B5EF4-FFF2-40B4-BE49-F238E27FC236}">
                <a16:creationId xmlns:a16="http://schemas.microsoft.com/office/drawing/2014/main" id="{1D718EE9-49E2-4583-8419-E09C1602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61446" name="组合 49">
            <a:extLst>
              <a:ext uri="{FF2B5EF4-FFF2-40B4-BE49-F238E27FC236}">
                <a16:creationId xmlns:a16="http://schemas.microsoft.com/office/drawing/2014/main" id="{BECE12EE-2FB3-4AA2-AF14-DC4A2E9FE74A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95263"/>
            <a:ext cx="5056187" cy="4065587"/>
            <a:chOff x="1071538" y="195263"/>
            <a:chExt cx="5056212" cy="4065587"/>
          </a:xfrm>
        </p:grpSpPr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B91BE018-5D33-4FFD-BAA8-E34B7A68D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38" y="212725"/>
              <a:ext cx="1693871" cy="8143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2" name="Rectangle 5">
              <a:extLst>
                <a:ext uri="{FF2B5EF4-FFF2-40B4-BE49-F238E27FC236}">
                  <a16:creationId xmlns:a16="http://schemas.microsoft.com/office/drawing/2014/main" id="{9007A2AD-66B4-43D5-9925-F49ED8112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63" y="1350963"/>
              <a:ext cx="1711333" cy="8143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+ 1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 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1452" name="Rectangle 6">
              <a:extLst>
                <a:ext uri="{FF2B5EF4-FFF2-40B4-BE49-F238E27FC236}">
                  <a16:creationId xmlns:a16="http://schemas.microsoft.com/office/drawing/2014/main" id="{EFD8FB59-C576-43C2-98CC-0D11A5937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53" name="Rectangle 7">
              <a:extLst>
                <a:ext uri="{FF2B5EF4-FFF2-40B4-BE49-F238E27FC236}">
                  <a16:creationId xmlns:a16="http://schemas.microsoft.com/office/drawing/2014/main" id="{F6DFF2CE-5A60-46D0-96AD-6D59A6E25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229E237E-019E-4359-B421-56651AB86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6" y="2500313"/>
              <a:ext cx="1711333" cy="81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1455" name="Line 9">
              <a:extLst>
                <a:ext uri="{FF2B5EF4-FFF2-40B4-BE49-F238E27FC236}">
                  <a16:creationId xmlns:a16="http://schemas.microsoft.com/office/drawing/2014/main" id="{7CBAC2E9-76DB-408A-A398-4C7F08F0D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1456" name="Line 10">
              <a:extLst>
                <a:ext uri="{FF2B5EF4-FFF2-40B4-BE49-F238E27FC236}">
                  <a16:creationId xmlns:a16="http://schemas.microsoft.com/office/drawing/2014/main" id="{5F4CD3DC-B611-4821-AE88-6F78824BE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93977DFD-97BA-4F76-8C59-D73DC2DB0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6" y="3662363"/>
              <a:ext cx="1725621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1458" name="Line 12">
              <a:extLst>
                <a:ext uri="{FF2B5EF4-FFF2-40B4-BE49-F238E27FC236}">
                  <a16:creationId xmlns:a16="http://schemas.microsoft.com/office/drawing/2014/main" id="{BF4E5E08-BE61-4EA9-B594-8666126D7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1459" name="Rectangle 14">
              <a:extLst>
                <a:ext uri="{FF2B5EF4-FFF2-40B4-BE49-F238E27FC236}">
                  <a16:creationId xmlns:a16="http://schemas.microsoft.com/office/drawing/2014/main" id="{C4E5E4A8-8DF5-49EC-BBA8-C73B17667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60" name="Rectangle 15">
              <a:extLst>
                <a:ext uri="{FF2B5EF4-FFF2-40B4-BE49-F238E27FC236}">
                  <a16:creationId xmlns:a16="http://schemas.microsoft.com/office/drawing/2014/main" id="{6D58EBF8-28D0-494D-8757-7A09D1681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61" name="Rectangle 16">
              <a:extLst>
                <a:ext uri="{FF2B5EF4-FFF2-40B4-BE49-F238E27FC236}">
                  <a16:creationId xmlns:a16="http://schemas.microsoft.com/office/drawing/2014/main" id="{5FC0F9DC-37E2-4910-A14B-B1B2381E7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283718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62" name="Line 18">
              <a:extLst>
                <a:ext uri="{FF2B5EF4-FFF2-40B4-BE49-F238E27FC236}">
                  <a16:creationId xmlns:a16="http://schemas.microsoft.com/office/drawing/2014/main" id="{6685CB57-50F4-4E9D-8CF5-C9D7DB9D1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313" y="3967163"/>
              <a:ext cx="1503362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1463" name="Line 19">
              <a:extLst>
                <a:ext uri="{FF2B5EF4-FFF2-40B4-BE49-F238E27FC236}">
                  <a16:creationId xmlns:a16="http://schemas.microsoft.com/office/drawing/2014/main" id="{A067C0D7-734F-48A0-B3F4-6DE69837B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263" y="3967163"/>
              <a:ext cx="1487487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1464" name="Freeform 21">
              <a:extLst>
                <a:ext uri="{FF2B5EF4-FFF2-40B4-BE49-F238E27FC236}">
                  <a16:creationId xmlns:a16="http://schemas.microsoft.com/office/drawing/2014/main" id="{EE9D112B-D0C0-42E4-8BB4-99CD8F43F38E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2913895" y="1183839"/>
              <a:ext cx="768350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1465" name="Freeform 22">
              <a:extLst>
                <a:ext uri="{FF2B5EF4-FFF2-40B4-BE49-F238E27FC236}">
                  <a16:creationId xmlns:a16="http://schemas.microsoft.com/office/drawing/2014/main" id="{129FD41B-9691-41B0-B6D5-8F646533D02D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27" name="任意多边形 26">
            <a:extLst>
              <a:ext uri="{FF2B5EF4-FFF2-40B4-BE49-F238E27FC236}">
                <a16:creationId xmlns:a16="http://schemas.microsoft.com/office/drawing/2014/main" id="{B09E52FE-CC2A-4C06-8229-8F317D74B7B3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44707C2E-3C84-43C0-A3AC-489415165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700088"/>
            <a:ext cx="1308100" cy="11350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1449" name="Rectangle 20">
            <a:extLst>
              <a:ext uri="{FF2B5EF4-FFF2-40B4-BE49-F238E27FC236}">
                <a16:creationId xmlns:a16="http://schemas.microsoft.com/office/drawing/2014/main" id="{1A388C8D-D7CE-46F1-9B89-024E77CDC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2066925"/>
            <a:ext cx="6270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6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74F8491B-8023-40F1-98BD-B89F7F384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427288"/>
            <a:ext cx="1308100" cy="2214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32A66B46-3EB1-4749-9B63-F33B07B02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538" y="4286250"/>
            <a:ext cx="3114675" cy="808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把</a:t>
            </a:r>
            <a:r>
              <a:rPr lang="en-US" altLang="zh-CN" sz="16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16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1600" i="1" baseline="-30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作为公共子表达式是</a:t>
            </a:r>
            <a:r>
              <a:rPr lang="zh-CN" altLang="en-US" sz="16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不稳妥的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，因为控制离开</a:t>
            </a:r>
            <a:r>
              <a:rPr lang="en-US" altLang="zh-CN" sz="16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1600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16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进入</a:t>
            </a:r>
            <a:r>
              <a:rPr lang="en-US" altLang="zh-CN" sz="16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1600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之前可能进入</a:t>
            </a:r>
            <a:r>
              <a:rPr lang="en-US" altLang="zh-CN" sz="16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1600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，而</a:t>
            </a:r>
            <a:r>
              <a:rPr lang="en-US" altLang="zh-CN" sz="16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1600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有对</a:t>
            </a:r>
            <a:r>
              <a:rPr lang="en-US" altLang="zh-CN" sz="16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的赋值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F3AE6FE5-1A46-4B1E-8C19-CE851A71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63493" name="Rectangle 25">
            <a:extLst>
              <a:ext uri="{FF2B5EF4-FFF2-40B4-BE49-F238E27FC236}">
                <a16:creationId xmlns:a16="http://schemas.microsoft.com/office/drawing/2014/main" id="{8D92FA28-35A3-4284-9F71-1EBBA0537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2355850"/>
            <a:ext cx="1497012" cy="23304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楷体_GB2312" charset="0"/>
            </a:endParaRPr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17A2F6E2-21FE-4678-93ED-66C59916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55838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3</a:t>
            </a:r>
            <a:endParaRPr lang="en-US" altLang="zh-CN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5</a:t>
            </a:r>
            <a:endParaRPr lang="en-US" altLang="zh-CN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i="1" baseline="-25000" dirty="0">
                <a:latin typeface="Times New Roman" pitchFamily="18" charset="0"/>
              </a:rPr>
              <a:t>4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i="1" dirty="0"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latin typeface="Times New Roman" pitchFamily="18" charset="0"/>
              </a:rPr>
              <a:t>goto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</a:p>
        </p:txBody>
      </p:sp>
      <p:grpSp>
        <p:nvGrpSpPr>
          <p:cNvPr id="63495" name="组合 49">
            <a:extLst>
              <a:ext uri="{FF2B5EF4-FFF2-40B4-BE49-F238E27FC236}">
                <a16:creationId xmlns:a16="http://schemas.microsoft.com/office/drawing/2014/main" id="{C0BF4AE8-E5C3-4916-8374-989E70551433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95263"/>
            <a:ext cx="5056187" cy="4065587"/>
            <a:chOff x="1071538" y="195263"/>
            <a:chExt cx="5056212" cy="4065587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8F84FDF1-812E-4B71-828A-0594B77A5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38" y="212725"/>
              <a:ext cx="1693871" cy="8143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=</a:t>
              </a:r>
              <a:r>
                <a:rPr lang="en-US" altLang="zh-CN" i="1" dirty="0">
                  <a:latin typeface="Times New Roman" pitchFamily="18" charset="0"/>
                </a:rPr>
                <a:t> m </a:t>
              </a:r>
              <a:r>
                <a:rPr lang="en-US" altLang="zh-CN" dirty="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j</a:t>
              </a:r>
              <a:r>
                <a:rPr lang="en-US" altLang="zh-CN" dirty="0">
                  <a:latin typeface="Times New Roman" pitchFamily="18" charset="0"/>
                </a:rPr>
                <a:t> =</a:t>
              </a:r>
              <a:r>
                <a:rPr lang="en-US" altLang="zh-CN" i="1" dirty="0"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1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v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1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2A91BF59-645A-4781-BCB2-6E7228AF3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63" y="1350963"/>
              <a:ext cx="1711333" cy="8143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dirty="0">
                  <a:latin typeface="Times New Roman" pitchFamily="18" charset="0"/>
                </a:rPr>
                <a:t> =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+ 1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endParaRPr lang="en-US" altLang="zh-CN" i="1" dirty="0">
                <a:latin typeface="Times New Roman" pitchFamily="18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if t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</a:rPr>
                <a:t>&lt; </a:t>
              </a:r>
              <a:r>
                <a:rPr lang="en-US" altLang="zh-CN" i="1" dirty="0">
                  <a:latin typeface="Times New Roman" pitchFamily="18" charset="0"/>
                </a:rPr>
                <a:t>v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latin typeface="Times New Roman" pitchFamily="18" charset="0"/>
                </a:rPr>
                <a:t>goto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3506" name="Rectangle 6">
              <a:extLst>
                <a:ext uri="{FF2B5EF4-FFF2-40B4-BE49-F238E27FC236}">
                  <a16:creationId xmlns:a16="http://schemas.microsoft.com/office/drawing/2014/main" id="{E1EE7905-5904-4768-910C-E0F73C857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1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63507" name="Rectangle 7">
              <a:extLst>
                <a:ext uri="{FF2B5EF4-FFF2-40B4-BE49-F238E27FC236}">
                  <a16:creationId xmlns:a16="http://schemas.microsoft.com/office/drawing/2014/main" id="{EB93AC2A-BC5A-42BB-81C7-582B84578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2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759DE9D6-330C-4A1F-8A7A-37C13CDD7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6" y="2500313"/>
              <a:ext cx="1711333" cy="81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j </a:t>
              </a:r>
              <a:r>
                <a:rPr lang="en-US" altLang="zh-CN" dirty="0">
                  <a:latin typeface="Times New Roman" pitchFamily="18" charset="0"/>
                </a:rPr>
                <a:t>= </a:t>
              </a:r>
              <a:r>
                <a:rPr lang="en-US" altLang="zh-CN" i="1" dirty="0">
                  <a:latin typeface="Times New Roman" pitchFamily="18" charset="0"/>
                </a:rPr>
                <a:t>j </a:t>
              </a:r>
              <a:r>
                <a:rPr lang="en-US" altLang="zh-CN" dirty="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4</a:t>
              </a:r>
              <a:r>
                <a:rPr lang="en-US" altLang="zh-CN" dirty="0">
                  <a:latin typeface="Times New Roman" pitchFamily="18" charset="0"/>
                </a:rPr>
                <a:t> = 4 </a:t>
              </a:r>
              <a:r>
                <a:rPr lang="en-US" altLang="zh-CN" dirty="0">
                  <a:latin typeface="宋体" pitchFamily="2" charset="-122"/>
                </a:rPr>
                <a:t>*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5</a:t>
              </a:r>
              <a:r>
                <a:rPr lang="en-US" altLang="zh-CN" dirty="0">
                  <a:latin typeface="Times New Roman" pitchFamily="18" charset="0"/>
                </a:rPr>
                <a:t> =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4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if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latin typeface="Times New Roman" pitchFamily="18" charset="0"/>
                </a:rPr>
                <a:t>5</a:t>
              </a:r>
              <a:r>
                <a:rPr lang="en-US" altLang="zh-CN" dirty="0">
                  <a:latin typeface="Times New Roman" pitchFamily="18" charset="0"/>
                </a:rPr>
                <a:t> &gt; </a:t>
              </a:r>
              <a:r>
                <a:rPr lang="en-US" altLang="zh-CN" i="1" dirty="0">
                  <a:latin typeface="Times New Roman" pitchFamily="18" charset="0"/>
                </a:rPr>
                <a:t>v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latin typeface="Times New Roman" pitchFamily="18" charset="0"/>
                </a:rPr>
                <a:t>goto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3509" name="Line 9">
              <a:extLst>
                <a:ext uri="{FF2B5EF4-FFF2-40B4-BE49-F238E27FC236}">
                  <a16:creationId xmlns:a16="http://schemas.microsoft.com/office/drawing/2014/main" id="{3F6A0E74-CDE5-45FA-9A2F-882C18973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3510" name="Line 10">
              <a:extLst>
                <a:ext uri="{FF2B5EF4-FFF2-40B4-BE49-F238E27FC236}">
                  <a16:creationId xmlns:a16="http://schemas.microsoft.com/office/drawing/2014/main" id="{EAE88300-91F1-40EC-90ED-B457C0A20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542D86CB-C2F9-4C44-904F-2C78E8E51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6" y="3662363"/>
              <a:ext cx="1725621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latin typeface="Times New Roman" pitchFamily="18" charset="0"/>
                </a:rPr>
                <a:t>if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dirty="0">
                  <a:latin typeface="Times New Roman" pitchFamily="18" charset="0"/>
                </a:rPr>
                <a:t> &gt;= </a:t>
              </a:r>
              <a:r>
                <a:rPr lang="en-US" altLang="zh-CN" i="1" dirty="0">
                  <a:latin typeface="Times New Roman" pitchFamily="18" charset="0"/>
                </a:rPr>
                <a:t>j </a:t>
              </a:r>
              <a:r>
                <a:rPr lang="en-US" altLang="zh-CN" i="1" dirty="0" err="1">
                  <a:latin typeface="Times New Roman" pitchFamily="18" charset="0"/>
                </a:rPr>
                <a:t>goto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3512" name="Line 12">
              <a:extLst>
                <a:ext uri="{FF2B5EF4-FFF2-40B4-BE49-F238E27FC236}">
                  <a16:creationId xmlns:a16="http://schemas.microsoft.com/office/drawing/2014/main" id="{6FB6205E-E720-4671-B3A6-B6479BA86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3513" name="Rectangle 14">
              <a:extLst>
                <a:ext uri="{FF2B5EF4-FFF2-40B4-BE49-F238E27FC236}">
                  <a16:creationId xmlns:a16="http://schemas.microsoft.com/office/drawing/2014/main" id="{8035823A-A9B7-4C2B-9B63-529468BCF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4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63514" name="Rectangle 15">
              <a:extLst>
                <a:ext uri="{FF2B5EF4-FFF2-40B4-BE49-F238E27FC236}">
                  <a16:creationId xmlns:a16="http://schemas.microsoft.com/office/drawing/2014/main" id="{D80F2AF1-74E4-4EC2-B993-AA4F3EB21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3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63515" name="Rectangle 16">
              <a:extLst>
                <a:ext uri="{FF2B5EF4-FFF2-40B4-BE49-F238E27FC236}">
                  <a16:creationId xmlns:a16="http://schemas.microsoft.com/office/drawing/2014/main" id="{F581AB41-BCF8-4615-B379-D0DA83F85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283718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5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63516" name="Line 18">
              <a:extLst>
                <a:ext uri="{FF2B5EF4-FFF2-40B4-BE49-F238E27FC236}">
                  <a16:creationId xmlns:a16="http://schemas.microsoft.com/office/drawing/2014/main" id="{97409E96-A10A-4238-A873-D63F71ACD2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313" y="3967163"/>
              <a:ext cx="1503362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3517" name="Line 19">
              <a:extLst>
                <a:ext uri="{FF2B5EF4-FFF2-40B4-BE49-F238E27FC236}">
                  <a16:creationId xmlns:a16="http://schemas.microsoft.com/office/drawing/2014/main" id="{82D3F019-CFA4-4AE3-942D-DF4753053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263" y="3967163"/>
              <a:ext cx="1487487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3518" name="Freeform 21">
              <a:extLst>
                <a:ext uri="{FF2B5EF4-FFF2-40B4-BE49-F238E27FC236}">
                  <a16:creationId xmlns:a16="http://schemas.microsoft.com/office/drawing/2014/main" id="{863CCBEB-39E6-4C0F-870D-1A223903F71D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2913895" y="1183839"/>
              <a:ext cx="768350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3519" name="Freeform 22">
              <a:extLst>
                <a:ext uri="{FF2B5EF4-FFF2-40B4-BE49-F238E27FC236}">
                  <a16:creationId xmlns:a16="http://schemas.microsoft.com/office/drawing/2014/main" id="{4B0FC8EE-4ADE-44DE-9BC5-16C1FBC581EE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28" name="任意多边形 27">
            <a:extLst>
              <a:ext uri="{FF2B5EF4-FFF2-40B4-BE49-F238E27FC236}">
                <a16:creationId xmlns:a16="http://schemas.microsoft.com/office/drawing/2014/main" id="{60162BB2-10B7-4877-B8DB-5067DA2DC1D8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" name="组合 28">
            <a:extLst>
              <a:ext uri="{FF2B5EF4-FFF2-40B4-BE49-F238E27FC236}">
                <a16:creationId xmlns:a16="http://schemas.microsoft.com/office/drawing/2014/main" id="{ED0E53D7-A1A0-4573-83B4-C7D5FBE04854}"/>
              </a:ext>
            </a:extLst>
          </p:cNvPr>
          <p:cNvGrpSpPr>
            <a:grpSpLocks/>
          </p:cNvGrpSpPr>
          <p:nvPr/>
        </p:nvGrpSpPr>
        <p:grpSpPr bwMode="auto">
          <a:xfrm>
            <a:off x="7204075" y="2763838"/>
            <a:ext cx="1631950" cy="744537"/>
            <a:chOff x="-445248" y="3405615"/>
            <a:chExt cx="1632554" cy="74443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70097D7-2DBE-441C-8DE2-BFABF7D1047E}"/>
                </a:ext>
              </a:extLst>
            </p:cNvPr>
            <p:cNvSpPr/>
            <p:nvPr/>
          </p:nvSpPr>
          <p:spPr>
            <a:xfrm>
              <a:off x="50235" y="3504027"/>
              <a:ext cx="1137071" cy="6460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全局公共子表达式</a:t>
              </a:r>
              <a:endParaRPr lang="en-US" altLang="zh-CN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4ADE084-A7B8-45EF-9620-CB6EE06CCF89}"/>
                </a:ext>
              </a:extLst>
            </p:cNvPr>
            <p:cNvCxnSpPr/>
            <p:nvPr/>
          </p:nvCxnSpPr>
          <p:spPr>
            <a:xfrm flipH="1" flipV="1">
              <a:off x="-445248" y="3405615"/>
              <a:ext cx="485955" cy="21745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47749B9-A31E-402B-BA64-0C1CF45EA8DD}"/>
              </a:ext>
            </a:extLst>
          </p:cNvPr>
          <p:cNvCxnSpPr/>
          <p:nvPr/>
        </p:nvCxnSpPr>
        <p:spPr>
          <a:xfrm>
            <a:off x="6602413" y="2763838"/>
            <a:ext cx="6016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DC8855F-018C-4C13-B16B-6F3BB36B81EB}"/>
              </a:ext>
            </a:extLst>
          </p:cNvPr>
          <p:cNvCxnSpPr/>
          <p:nvPr/>
        </p:nvCxnSpPr>
        <p:spPr>
          <a:xfrm>
            <a:off x="6588125" y="3032125"/>
            <a:ext cx="6016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utoShape 26">
            <a:extLst>
              <a:ext uri="{FF2B5EF4-FFF2-40B4-BE49-F238E27FC236}">
                <a16:creationId xmlns:a16="http://schemas.microsoft.com/office/drawing/2014/main" id="{4F3D9220-C615-4733-A60A-5E875DB39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804863"/>
            <a:ext cx="2397125" cy="865187"/>
          </a:xfrm>
          <a:prstGeom prst="cloudCallout">
            <a:avLst>
              <a:gd name="adj1" fmla="val 4101"/>
              <a:gd name="adj2" fmla="val 191477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80" tIns="34290" rIns="68580" bIns="34290"/>
          <a:lstStyle/>
          <a:p>
            <a:pPr eaLnBrk="1" hangingPunct="1">
              <a:defRPr/>
            </a:pPr>
            <a:r>
              <a:rPr lang="en-US" altLang="zh-CN" i="1" dirty="0">
                <a:solidFill>
                  <a:schemeClr val="bg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[</a:t>
            </a:r>
            <a:r>
              <a:rPr lang="en-US" altLang="zh-CN" i="1" dirty="0">
                <a:solidFill>
                  <a:schemeClr val="bg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schemeClr val="bg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]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能否作为公共子表达式？</a:t>
            </a:r>
          </a:p>
          <a:p>
            <a:pPr eaLnBrk="1" hangingPunct="1">
              <a:defRPr/>
            </a:pPr>
            <a:endParaRPr lang="zh-CN" altLang="en-US" sz="1100" b="0" dirty="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63501" name="Rectangle 20">
            <a:extLst>
              <a:ext uri="{FF2B5EF4-FFF2-40B4-BE49-F238E27FC236}">
                <a16:creationId xmlns:a16="http://schemas.microsoft.com/office/drawing/2014/main" id="{3C31F3E9-2133-476B-ADB3-643F01C44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2066925"/>
            <a:ext cx="6270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6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8" grpId="0" animBg="1"/>
      <p:bldP spid="4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47EC9B41-42DF-4CFA-B112-FD9302FA7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427288"/>
            <a:ext cx="1308100" cy="2214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5539" name="Rectangle 4">
            <a:extLst>
              <a:ext uri="{FF2B5EF4-FFF2-40B4-BE49-F238E27FC236}">
                <a16:creationId xmlns:a16="http://schemas.microsoft.com/office/drawing/2014/main" id="{5C24AFC8-033C-4020-A1F4-6EFDD2F3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65540" name="Rectangle 25">
            <a:extLst>
              <a:ext uri="{FF2B5EF4-FFF2-40B4-BE49-F238E27FC236}">
                <a16:creationId xmlns:a16="http://schemas.microsoft.com/office/drawing/2014/main" id="{8FCF3401-6B33-49B6-8529-AD92D167A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2355850"/>
            <a:ext cx="1497012" cy="23304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cs typeface="楷体_GB2312" charset="0"/>
            </a:endParaRPr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0F9ECBF0-8619-4934-AB03-7D21DDB49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55838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5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solidFill>
                  <a:prstClr val="black"/>
                </a:solidFill>
                <a:latin typeface="Times New Roman" pitchFamily="18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65542" name="组合 49">
            <a:extLst>
              <a:ext uri="{FF2B5EF4-FFF2-40B4-BE49-F238E27FC236}">
                <a16:creationId xmlns:a16="http://schemas.microsoft.com/office/drawing/2014/main" id="{BE0D31B5-4C97-4F9E-8926-8962A2A22056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95263"/>
            <a:ext cx="5056187" cy="4065587"/>
            <a:chOff x="1071538" y="195263"/>
            <a:chExt cx="5056212" cy="4065587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7F79F008-F555-4970-ABB5-17EC19EAA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38" y="212725"/>
              <a:ext cx="1693871" cy="8143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8183B537-CF34-442A-9F23-63F5D4CC6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63" y="1350963"/>
              <a:ext cx="1711333" cy="8143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+ 1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 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5548" name="Rectangle 6">
              <a:extLst>
                <a:ext uri="{FF2B5EF4-FFF2-40B4-BE49-F238E27FC236}">
                  <a16:creationId xmlns:a16="http://schemas.microsoft.com/office/drawing/2014/main" id="{7199F559-5955-4C2E-894C-75E9BEA84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49" name="Rectangle 7">
              <a:extLst>
                <a:ext uri="{FF2B5EF4-FFF2-40B4-BE49-F238E27FC236}">
                  <a16:creationId xmlns:a16="http://schemas.microsoft.com/office/drawing/2014/main" id="{1A0A3850-F1AE-4E5E-ACBB-78F799515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9AA2804B-C2A7-4A1B-8885-345FC18DA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6" y="2500313"/>
              <a:ext cx="1711333" cy="81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5551" name="Line 9">
              <a:extLst>
                <a:ext uri="{FF2B5EF4-FFF2-40B4-BE49-F238E27FC236}">
                  <a16:creationId xmlns:a16="http://schemas.microsoft.com/office/drawing/2014/main" id="{630E4776-DE18-4393-ADD3-FCD8FE953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5552" name="Line 10">
              <a:extLst>
                <a:ext uri="{FF2B5EF4-FFF2-40B4-BE49-F238E27FC236}">
                  <a16:creationId xmlns:a16="http://schemas.microsoft.com/office/drawing/2014/main" id="{7EF6C8EA-5A84-45AF-B09B-4219FE9CC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38D2106F-B352-42EE-8B43-CA536FA00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6" y="3662363"/>
              <a:ext cx="1725621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5554" name="Line 12">
              <a:extLst>
                <a:ext uri="{FF2B5EF4-FFF2-40B4-BE49-F238E27FC236}">
                  <a16:creationId xmlns:a16="http://schemas.microsoft.com/office/drawing/2014/main" id="{F7371869-1E2B-4F31-B949-D0D7D79B9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5555" name="Rectangle 14">
              <a:extLst>
                <a:ext uri="{FF2B5EF4-FFF2-40B4-BE49-F238E27FC236}">
                  <a16:creationId xmlns:a16="http://schemas.microsoft.com/office/drawing/2014/main" id="{88FB68B3-A076-4730-AD8B-3AE718AB5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56" name="Rectangle 15">
              <a:extLst>
                <a:ext uri="{FF2B5EF4-FFF2-40B4-BE49-F238E27FC236}">
                  <a16:creationId xmlns:a16="http://schemas.microsoft.com/office/drawing/2014/main" id="{B107BF70-2D41-4CB2-A4BA-4C971D822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57" name="Rectangle 16">
              <a:extLst>
                <a:ext uri="{FF2B5EF4-FFF2-40B4-BE49-F238E27FC236}">
                  <a16:creationId xmlns:a16="http://schemas.microsoft.com/office/drawing/2014/main" id="{B2938F9A-C914-49C1-B03F-165F3621F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283718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58" name="Line 18">
              <a:extLst>
                <a:ext uri="{FF2B5EF4-FFF2-40B4-BE49-F238E27FC236}">
                  <a16:creationId xmlns:a16="http://schemas.microsoft.com/office/drawing/2014/main" id="{99CE8CD1-D292-4558-84CC-AF2C77DC52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313" y="3967163"/>
              <a:ext cx="1503362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5559" name="Line 19">
              <a:extLst>
                <a:ext uri="{FF2B5EF4-FFF2-40B4-BE49-F238E27FC236}">
                  <a16:creationId xmlns:a16="http://schemas.microsoft.com/office/drawing/2014/main" id="{162FA63C-DA38-4394-A5D8-2207369B3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263" y="3967163"/>
              <a:ext cx="1487487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5560" name="Freeform 21">
              <a:extLst>
                <a:ext uri="{FF2B5EF4-FFF2-40B4-BE49-F238E27FC236}">
                  <a16:creationId xmlns:a16="http://schemas.microsoft.com/office/drawing/2014/main" id="{9F581788-FC20-4277-85E2-A7829B608192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2913895" y="1183839"/>
              <a:ext cx="768350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5561" name="Freeform 22">
              <a:extLst>
                <a:ext uri="{FF2B5EF4-FFF2-40B4-BE49-F238E27FC236}">
                  <a16:creationId xmlns:a16="http://schemas.microsoft.com/office/drawing/2014/main" id="{E339ADAA-71E8-416B-B0B7-889D27322614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28" name="任意多边形 27">
            <a:extLst>
              <a:ext uri="{FF2B5EF4-FFF2-40B4-BE49-F238E27FC236}">
                <a16:creationId xmlns:a16="http://schemas.microsoft.com/office/drawing/2014/main" id="{95ED274C-5E87-4B70-804E-99B351D59213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C65A961F-9AE2-4094-9D06-FDF2E2D8D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700088"/>
            <a:ext cx="1308100" cy="11350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5545" name="Rectangle 20">
            <a:extLst>
              <a:ext uri="{FF2B5EF4-FFF2-40B4-BE49-F238E27FC236}">
                <a16:creationId xmlns:a16="http://schemas.microsoft.com/office/drawing/2014/main" id="{E8A36BE4-A86A-4567-A0D4-A88B2C74F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2066925"/>
            <a:ext cx="6270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6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2E371A8B-A710-4C2B-B919-318162BE0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427288"/>
            <a:ext cx="1308100" cy="2214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7587" name="Rectangle 4">
            <a:extLst>
              <a:ext uri="{FF2B5EF4-FFF2-40B4-BE49-F238E27FC236}">
                <a16:creationId xmlns:a16="http://schemas.microsoft.com/office/drawing/2014/main" id="{223610F3-92CB-4C92-AC56-9E18C833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67588" name="Rectangle 25">
            <a:extLst>
              <a:ext uri="{FF2B5EF4-FFF2-40B4-BE49-F238E27FC236}">
                <a16:creationId xmlns:a16="http://schemas.microsoft.com/office/drawing/2014/main" id="{C81923E2-13D2-4DA8-A1D4-9328905F0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2355850"/>
            <a:ext cx="1497012" cy="23304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cs typeface="楷体_GB2312" charset="0"/>
            </a:endParaRPr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D25AF433-AA9F-4358-BC9E-6A1B3A14E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55838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5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solidFill>
                  <a:prstClr val="black"/>
                </a:solidFill>
                <a:latin typeface="Times New Roman" pitchFamily="18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67590" name="组合 49">
            <a:extLst>
              <a:ext uri="{FF2B5EF4-FFF2-40B4-BE49-F238E27FC236}">
                <a16:creationId xmlns:a16="http://schemas.microsoft.com/office/drawing/2014/main" id="{87DD41FF-B202-4B3A-8674-868AC81438F1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95263"/>
            <a:ext cx="5056187" cy="4065587"/>
            <a:chOff x="1071538" y="195263"/>
            <a:chExt cx="5056212" cy="4065587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456F3210-182E-4E01-A6DF-86696923B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38" y="212725"/>
              <a:ext cx="1693871" cy="8143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6153D8D7-F6EE-4ECF-8EF5-8F4BDA8CF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63" y="1350963"/>
              <a:ext cx="1711333" cy="8143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+ 1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 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7596" name="Rectangle 6">
              <a:extLst>
                <a:ext uri="{FF2B5EF4-FFF2-40B4-BE49-F238E27FC236}">
                  <a16:creationId xmlns:a16="http://schemas.microsoft.com/office/drawing/2014/main" id="{2A336C0F-2BA1-4775-A519-8B4317AE9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7" name="Rectangle 7">
              <a:extLst>
                <a:ext uri="{FF2B5EF4-FFF2-40B4-BE49-F238E27FC236}">
                  <a16:creationId xmlns:a16="http://schemas.microsoft.com/office/drawing/2014/main" id="{A835426A-0C1F-4286-A204-E94CEED91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D6E37B8A-8616-45C8-B1C3-AF2B84E8B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6" y="2500313"/>
              <a:ext cx="1711333" cy="81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7599" name="Line 9">
              <a:extLst>
                <a:ext uri="{FF2B5EF4-FFF2-40B4-BE49-F238E27FC236}">
                  <a16:creationId xmlns:a16="http://schemas.microsoft.com/office/drawing/2014/main" id="{C63FEE87-A2E4-4B43-9453-9A00C15FC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7600" name="Line 10">
              <a:extLst>
                <a:ext uri="{FF2B5EF4-FFF2-40B4-BE49-F238E27FC236}">
                  <a16:creationId xmlns:a16="http://schemas.microsoft.com/office/drawing/2014/main" id="{0F5435D9-9BA7-45C2-BB05-4E3DAAB95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D312F686-45CD-40CE-BFD0-109E45AA2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6" y="3662363"/>
              <a:ext cx="1725621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7602" name="Line 12">
              <a:extLst>
                <a:ext uri="{FF2B5EF4-FFF2-40B4-BE49-F238E27FC236}">
                  <a16:creationId xmlns:a16="http://schemas.microsoft.com/office/drawing/2014/main" id="{D6176C9E-E7C6-4FB6-880B-2E8C347D7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7603" name="Rectangle 14">
              <a:extLst>
                <a:ext uri="{FF2B5EF4-FFF2-40B4-BE49-F238E27FC236}">
                  <a16:creationId xmlns:a16="http://schemas.microsoft.com/office/drawing/2014/main" id="{061C87E0-EBEA-450B-9758-D36ED941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4" name="Rectangle 15">
              <a:extLst>
                <a:ext uri="{FF2B5EF4-FFF2-40B4-BE49-F238E27FC236}">
                  <a16:creationId xmlns:a16="http://schemas.microsoft.com/office/drawing/2014/main" id="{BBFA9EBF-D6EE-4A3F-ADB3-F1C578B31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5" name="Rectangle 16">
              <a:extLst>
                <a:ext uri="{FF2B5EF4-FFF2-40B4-BE49-F238E27FC236}">
                  <a16:creationId xmlns:a16="http://schemas.microsoft.com/office/drawing/2014/main" id="{C0B004E3-3969-409D-BE1F-8FBC874F1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283718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6" name="Line 18">
              <a:extLst>
                <a:ext uri="{FF2B5EF4-FFF2-40B4-BE49-F238E27FC236}">
                  <a16:creationId xmlns:a16="http://schemas.microsoft.com/office/drawing/2014/main" id="{36004B14-0765-4DE5-8B4D-B8805DC49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313" y="3967163"/>
              <a:ext cx="1503362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7607" name="Line 19">
              <a:extLst>
                <a:ext uri="{FF2B5EF4-FFF2-40B4-BE49-F238E27FC236}">
                  <a16:creationId xmlns:a16="http://schemas.microsoft.com/office/drawing/2014/main" id="{A4685C00-5AB2-4483-9D70-3FC570D57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263" y="3967163"/>
              <a:ext cx="1487487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7608" name="Freeform 21">
              <a:extLst>
                <a:ext uri="{FF2B5EF4-FFF2-40B4-BE49-F238E27FC236}">
                  <a16:creationId xmlns:a16="http://schemas.microsoft.com/office/drawing/2014/main" id="{A81E8EE7-C73B-4209-87DF-BEF9C8628C46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2913895" y="1183839"/>
              <a:ext cx="768350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7609" name="Freeform 22">
              <a:extLst>
                <a:ext uri="{FF2B5EF4-FFF2-40B4-BE49-F238E27FC236}">
                  <a16:creationId xmlns:a16="http://schemas.microsoft.com/office/drawing/2014/main" id="{8B2C044C-30A7-4E01-B8D2-E2350A35C423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28" name="任意多边形 27">
            <a:extLst>
              <a:ext uri="{FF2B5EF4-FFF2-40B4-BE49-F238E27FC236}">
                <a16:creationId xmlns:a16="http://schemas.microsoft.com/office/drawing/2014/main" id="{FA13D284-63A5-49DD-9A78-C41716BDA94C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48F89647-E4C6-4BBF-A285-A56EC5BB6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700088"/>
            <a:ext cx="1308100" cy="11350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7593" name="Rectangle 20">
            <a:extLst>
              <a:ext uri="{FF2B5EF4-FFF2-40B4-BE49-F238E27FC236}">
                <a16:creationId xmlns:a16="http://schemas.microsoft.com/office/drawing/2014/main" id="{92A097DF-D76F-4737-AE4F-686625FA0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2066925"/>
            <a:ext cx="6270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6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AB3374C4-BCD7-44B9-94BB-1AA296C9C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427288"/>
            <a:ext cx="1308100" cy="2214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9635" name="Rectangle 4">
            <a:extLst>
              <a:ext uri="{FF2B5EF4-FFF2-40B4-BE49-F238E27FC236}">
                <a16:creationId xmlns:a16="http://schemas.microsoft.com/office/drawing/2014/main" id="{FBD1D8E2-0327-4BB5-9DFD-E73D2FCC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69636" name="Rectangle 25">
            <a:extLst>
              <a:ext uri="{FF2B5EF4-FFF2-40B4-BE49-F238E27FC236}">
                <a16:creationId xmlns:a16="http://schemas.microsoft.com/office/drawing/2014/main" id="{7AD55DD0-F40B-488F-965D-1B9A91D88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2355850"/>
            <a:ext cx="1497012" cy="23304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cs typeface="楷体_GB2312" charset="0"/>
            </a:endParaRPr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8B623950-36CC-4C11-8D69-4A7F408CC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55838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5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solidFill>
                  <a:prstClr val="black"/>
                </a:solidFill>
                <a:latin typeface="Times New Roman" pitchFamily="18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69638" name="组合 49">
            <a:extLst>
              <a:ext uri="{FF2B5EF4-FFF2-40B4-BE49-F238E27FC236}">
                <a16:creationId xmlns:a16="http://schemas.microsoft.com/office/drawing/2014/main" id="{4775293A-CF29-4D42-917F-31E21DD533A2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95263"/>
            <a:ext cx="5056187" cy="4065587"/>
            <a:chOff x="1071538" y="195263"/>
            <a:chExt cx="5056212" cy="4065587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54DF1889-C5B7-4C16-AF88-D00F4D3BC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38" y="212725"/>
              <a:ext cx="1693871" cy="8143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FF6C84DA-21F0-4C57-9B72-4922B95BF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63" y="1350963"/>
              <a:ext cx="1711333" cy="8143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+ 1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 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9644" name="Rectangle 6">
              <a:extLst>
                <a:ext uri="{FF2B5EF4-FFF2-40B4-BE49-F238E27FC236}">
                  <a16:creationId xmlns:a16="http://schemas.microsoft.com/office/drawing/2014/main" id="{75069121-E786-478B-9C92-852FAD0DD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45" name="Rectangle 7">
              <a:extLst>
                <a:ext uri="{FF2B5EF4-FFF2-40B4-BE49-F238E27FC236}">
                  <a16:creationId xmlns:a16="http://schemas.microsoft.com/office/drawing/2014/main" id="{8D8B84B3-A881-4C95-902D-524A8563B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6E270FC2-C1F8-42C9-9FB9-74B9C11CB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6" y="2500313"/>
              <a:ext cx="1711333" cy="81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9647" name="Line 9">
              <a:extLst>
                <a:ext uri="{FF2B5EF4-FFF2-40B4-BE49-F238E27FC236}">
                  <a16:creationId xmlns:a16="http://schemas.microsoft.com/office/drawing/2014/main" id="{6F4089D3-F40D-4F83-A383-5A4D3F75B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9648" name="Line 10">
              <a:extLst>
                <a:ext uri="{FF2B5EF4-FFF2-40B4-BE49-F238E27FC236}">
                  <a16:creationId xmlns:a16="http://schemas.microsoft.com/office/drawing/2014/main" id="{656206A4-2D1D-48A5-8E6D-B805E1AF2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60CBF3B3-7058-4FFF-B609-49379EFD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6" y="3662363"/>
              <a:ext cx="1725621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9650" name="Line 12">
              <a:extLst>
                <a:ext uri="{FF2B5EF4-FFF2-40B4-BE49-F238E27FC236}">
                  <a16:creationId xmlns:a16="http://schemas.microsoft.com/office/drawing/2014/main" id="{D4272A36-DAAA-4654-BA2A-76847259C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9651" name="Rectangle 14">
              <a:extLst>
                <a:ext uri="{FF2B5EF4-FFF2-40B4-BE49-F238E27FC236}">
                  <a16:creationId xmlns:a16="http://schemas.microsoft.com/office/drawing/2014/main" id="{ECF536BC-9608-4891-8767-992DCE98F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52" name="Rectangle 15">
              <a:extLst>
                <a:ext uri="{FF2B5EF4-FFF2-40B4-BE49-F238E27FC236}">
                  <a16:creationId xmlns:a16="http://schemas.microsoft.com/office/drawing/2014/main" id="{5D5BA12B-92C9-4766-9E62-12BF68738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53" name="Rectangle 16">
              <a:extLst>
                <a:ext uri="{FF2B5EF4-FFF2-40B4-BE49-F238E27FC236}">
                  <a16:creationId xmlns:a16="http://schemas.microsoft.com/office/drawing/2014/main" id="{3DB7C39D-1EF9-4ADE-A751-DB6166D2E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283718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54" name="Line 18">
              <a:extLst>
                <a:ext uri="{FF2B5EF4-FFF2-40B4-BE49-F238E27FC236}">
                  <a16:creationId xmlns:a16="http://schemas.microsoft.com/office/drawing/2014/main" id="{D3895578-5854-415B-BFF5-1D183C3C0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313" y="3967163"/>
              <a:ext cx="1503362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9655" name="Line 19">
              <a:extLst>
                <a:ext uri="{FF2B5EF4-FFF2-40B4-BE49-F238E27FC236}">
                  <a16:creationId xmlns:a16="http://schemas.microsoft.com/office/drawing/2014/main" id="{DEA73F12-D2F1-4220-A770-60BA87455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263" y="3967163"/>
              <a:ext cx="1487487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9656" name="Freeform 21">
              <a:extLst>
                <a:ext uri="{FF2B5EF4-FFF2-40B4-BE49-F238E27FC236}">
                  <a16:creationId xmlns:a16="http://schemas.microsoft.com/office/drawing/2014/main" id="{6B3054B1-EA0D-4313-8CE4-1F67B9F0E27D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2913895" y="1183839"/>
              <a:ext cx="768350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9657" name="Freeform 22">
              <a:extLst>
                <a:ext uri="{FF2B5EF4-FFF2-40B4-BE49-F238E27FC236}">
                  <a16:creationId xmlns:a16="http://schemas.microsoft.com/office/drawing/2014/main" id="{E25E2303-735A-4E94-B3FA-329693B392F4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28" name="任意多边形 27">
            <a:extLst>
              <a:ext uri="{FF2B5EF4-FFF2-40B4-BE49-F238E27FC236}">
                <a16:creationId xmlns:a16="http://schemas.microsoft.com/office/drawing/2014/main" id="{C006E90F-1CF2-49F4-804B-3BAABF5219FD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AutoShape 26">
            <a:extLst>
              <a:ext uri="{FF2B5EF4-FFF2-40B4-BE49-F238E27FC236}">
                <a16:creationId xmlns:a16="http://schemas.microsoft.com/office/drawing/2014/main" id="{AFD8BEB3-6AB6-46A5-8A77-5539AE1A4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407988"/>
            <a:ext cx="2540000" cy="1233487"/>
          </a:xfrm>
          <a:prstGeom prst="cloudCallout">
            <a:avLst>
              <a:gd name="adj1" fmla="val -45562"/>
              <a:gd name="adj2" fmla="val 90350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80" tIns="34290" rIns="68580" bIns="34290"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关键问题：</a:t>
            </a:r>
            <a:endParaRPr lang="en-US" altLang="zh-CN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如何自动识别公共子表达式</a:t>
            </a:r>
            <a:endParaRPr lang="en-US" altLang="zh-CN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69641" name="Rectangle 20">
            <a:extLst>
              <a:ext uri="{FF2B5EF4-FFF2-40B4-BE49-F238E27FC236}">
                <a16:creationId xmlns:a16="http://schemas.microsoft.com/office/drawing/2014/main" id="{299EC7AE-1450-4778-B93B-298CE8BA9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2066925"/>
            <a:ext cx="6270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6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C2F011-F6AF-4126-A494-FF38BD1B0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1492250"/>
            <a:ext cx="597535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6658" name="Rectangle 2">
            <a:extLst>
              <a:ext uri="{FF2B5EF4-FFF2-40B4-BE49-F238E27FC236}">
                <a16:creationId xmlns:a16="http://schemas.microsoft.com/office/drawing/2014/main" id="{7AF60EE4-846E-49D6-B142-0AB95A3DEE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0063" y="714375"/>
            <a:ext cx="8393112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复制传播</a:t>
            </a:r>
            <a:endParaRPr lang="zh-CN" altLang="en-US" b="1">
              <a:solidFill>
                <a:schemeClr val="tx1"/>
              </a:solidFill>
              <a:ea typeface="楷体_GB2312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tx1"/>
                </a:solidFill>
              </a:rPr>
              <a:t>常用的</a:t>
            </a:r>
            <a:r>
              <a:rPr lang="zh-CN" altLang="en-US" sz="2400" b="1">
                <a:solidFill>
                  <a:srgbClr val="2D83F4"/>
                </a:solidFill>
              </a:rPr>
              <a:t>公共子表达式消除算法</a:t>
            </a:r>
            <a:r>
              <a:rPr lang="zh-CN" altLang="en-US" sz="2400" b="1">
                <a:solidFill>
                  <a:schemeClr val="tx1"/>
                </a:solidFill>
              </a:rPr>
              <a:t>和其它一些优化算法会引入一些</a:t>
            </a:r>
            <a:r>
              <a:rPr lang="zh-CN" altLang="en-US" sz="2400" b="1">
                <a:solidFill>
                  <a:srgbClr val="2D83F4"/>
                </a:solidFill>
              </a:rPr>
              <a:t>复制语句</a:t>
            </a:r>
            <a:r>
              <a:rPr lang="en-US" altLang="zh-CN" sz="2400" b="1">
                <a:solidFill>
                  <a:srgbClr val="000000"/>
                </a:solidFill>
              </a:rPr>
              <a:t>(</a:t>
            </a:r>
            <a:r>
              <a:rPr lang="zh-CN" altLang="en-US" sz="2400" b="1">
                <a:solidFill>
                  <a:schemeClr val="tx1"/>
                </a:solidFill>
              </a:rPr>
              <a:t>形如</a:t>
            </a:r>
            <a:r>
              <a:rPr lang="en-US" altLang="zh-CN" sz="2400" b="1" i="1">
                <a:solidFill>
                  <a:schemeClr val="tx1"/>
                </a:solidFill>
              </a:rPr>
              <a:t>x</a:t>
            </a:r>
            <a:r>
              <a:rPr lang="en-US" altLang="zh-CN" sz="2400" b="1">
                <a:solidFill>
                  <a:schemeClr val="tx1"/>
                </a:solidFill>
              </a:rPr>
              <a:t> = </a:t>
            </a:r>
            <a:r>
              <a:rPr lang="en-US" altLang="zh-CN" sz="2400" b="1" i="1">
                <a:solidFill>
                  <a:schemeClr val="tx1"/>
                </a:solidFill>
              </a:rPr>
              <a:t>y</a:t>
            </a:r>
            <a:r>
              <a:rPr lang="zh-CN" altLang="en-US" sz="2400" b="1">
                <a:solidFill>
                  <a:schemeClr val="tx1"/>
                </a:solidFill>
              </a:rPr>
              <a:t>的赋值语句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</a:p>
          <a:p>
            <a:pPr lvl="2" eaLnBrk="1" hangingPunct="1">
              <a:buClrTx/>
              <a:buFont typeface="Wingdings" panose="05000000000000000000" pitchFamily="2" charset="2"/>
              <a:buChar char="Ø"/>
            </a:pPr>
            <a:endParaRPr lang="zh-CN" altLang="en-US" b="1">
              <a:solidFill>
                <a:schemeClr val="tx1"/>
              </a:solidFill>
              <a:latin typeface="楷体_GB2312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b="1"/>
          </a:p>
        </p:txBody>
      </p:sp>
      <p:sp>
        <p:nvSpPr>
          <p:cNvPr id="71684" name="Rectangle 5">
            <a:extLst>
              <a:ext uri="{FF2B5EF4-FFF2-40B4-BE49-F238E27FC236}">
                <a16:creationId xmlns:a16="http://schemas.microsoft.com/office/drawing/2014/main" id="{8F91E360-3112-4EEE-AAF5-063C7A08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 删除无用代码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6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66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66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6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52AA8EC-5609-470B-A23D-4D78D136353B}"/>
              </a:ext>
            </a:extLst>
          </p:cNvPr>
          <p:cNvGrpSpPr>
            <a:grpSpLocks/>
          </p:cNvGrpSpPr>
          <p:nvPr/>
        </p:nvGrpSpPr>
        <p:grpSpPr bwMode="auto">
          <a:xfrm>
            <a:off x="2143125" y="2427288"/>
            <a:ext cx="1901825" cy="1357312"/>
            <a:chOff x="2143125" y="2427288"/>
            <a:chExt cx="1901825" cy="1357312"/>
          </a:xfrm>
        </p:grpSpPr>
        <p:sp>
          <p:nvSpPr>
            <p:cNvPr id="487429" name="Rectangle 5">
              <a:extLst>
                <a:ext uri="{FF2B5EF4-FFF2-40B4-BE49-F238E27FC236}">
                  <a16:creationId xmlns:a16="http://schemas.microsoft.com/office/drawing/2014/main" id="{E70A656B-252C-4BC4-8B8D-0FA0FC4D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063" y="2463800"/>
              <a:ext cx="1258887" cy="132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 = 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CN" sz="2000" i="1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] = 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zh-CN" sz="2000" i="1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] = 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dirty="0" err="1">
                  <a:solidFill>
                    <a:srgbClr val="000000"/>
                  </a:solidFill>
                  <a:latin typeface="Times New Roman" pitchFamily="18" charset="0"/>
                </a:rPr>
                <a:t>goto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3741" name="Rectangle 7">
              <a:extLst>
                <a:ext uri="{FF2B5EF4-FFF2-40B4-BE49-F238E27FC236}">
                  <a16:creationId xmlns:a16="http://schemas.microsoft.com/office/drawing/2014/main" id="{01DA400E-EF49-4BAF-8015-3C045E6DA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5" y="2427288"/>
              <a:ext cx="449263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4">
            <a:extLst>
              <a:ext uri="{FF2B5EF4-FFF2-40B4-BE49-F238E27FC236}">
                <a16:creationId xmlns:a16="http://schemas.microsoft.com/office/drawing/2014/main" id="{F42195DC-7AB6-4E5C-8645-05C5F338DE08}"/>
              </a:ext>
            </a:extLst>
          </p:cNvPr>
          <p:cNvGrpSpPr>
            <a:grpSpLocks/>
          </p:cNvGrpSpPr>
          <p:nvPr/>
        </p:nvGrpSpPr>
        <p:grpSpPr bwMode="auto">
          <a:xfrm>
            <a:off x="4125913" y="2463800"/>
            <a:ext cx="1874837" cy="1285875"/>
            <a:chOff x="4125913" y="2463800"/>
            <a:chExt cx="1874837" cy="1285875"/>
          </a:xfrm>
        </p:grpSpPr>
        <p:sp>
          <p:nvSpPr>
            <p:cNvPr id="487428" name="Rectangle 4">
              <a:extLst>
                <a:ext uri="{FF2B5EF4-FFF2-40B4-BE49-F238E27FC236}">
                  <a16:creationId xmlns:a16="http://schemas.microsoft.com/office/drawing/2014/main" id="{7BB1AD2D-3FEF-49B5-9727-9C27FA306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613" y="2463800"/>
              <a:ext cx="1227137" cy="12858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 = 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CN" sz="2000" i="1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] = 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zh-CN" sz="2000" i="1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] = </a:t>
              </a:r>
              <a:r>
                <a:rPr lang="en-US" altLang="zh-CN" sz="2000" i="1" dirty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lang="en-US" altLang="zh-CN" sz="2000" i="1" dirty="0">
                <a:solidFill>
                  <a:srgbClr val="FF0000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dirty="0" err="1">
                  <a:solidFill>
                    <a:srgbClr val="000000"/>
                  </a:solidFill>
                  <a:latin typeface="Times New Roman" pitchFamily="18" charset="0"/>
                </a:rPr>
                <a:t>goto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7432" name="AutoShape 8">
              <a:extLst>
                <a:ext uri="{FF2B5EF4-FFF2-40B4-BE49-F238E27FC236}">
                  <a16:creationId xmlns:a16="http://schemas.microsoft.com/office/drawing/2014/main" id="{0B28BB72-3046-431F-A1DF-59027DD0A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913" y="2944813"/>
              <a:ext cx="593725" cy="268287"/>
            </a:xfrm>
            <a:prstGeom prst="rightArrow">
              <a:avLst>
                <a:gd name="adj1" fmla="val 50000"/>
                <a:gd name="adj2" fmla="val 55325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zh-CN" altLang="en-US">
                <a:cs typeface="楷体_GB2312" charset="0"/>
              </a:endParaRPr>
            </a:p>
          </p:txBody>
        </p:sp>
      </p:grpSp>
      <p:sp>
        <p:nvSpPr>
          <p:cNvPr id="73732" name="Rectangle 5">
            <a:extLst>
              <a:ext uri="{FF2B5EF4-FFF2-40B4-BE49-F238E27FC236}">
                <a16:creationId xmlns:a16="http://schemas.microsoft.com/office/drawing/2014/main" id="{7060F622-FFED-4A2C-B739-8BEE00B1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 删除无用代码</a:t>
            </a:r>
          </a:p>
        </p:txBody>
      </p:sp>
      <p:sp>
        <p:nvSpPr>
          <p:cNvPr id="66568" name="Rectangle 2">
            <a:extLst>
              <a:ext uri="{FF2B5EF4-FFF2-40B4-BE49-F238E27FC236}">
                <a16:creationId xmlns:a16="http://schemas.microsoft.com/office/drawing/2014/main" id="{BEA2EA38-DAFC-484A-B771-4CF757611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714375"/>
            <a:ext cx="8393112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74675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407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复制传播</a:t>
            </a:r>
            <a:endParaRPr lang="zh-CN" altLang="en-US" sz="2400"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常用的</a:t>
            </a:r>
            <a:r>
              <a:rPr lang="zh-CN" altLang="en-US" sz="24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公共子表达式消除算法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和其它一些优化算法会引入一些</a:t>
            </a:r>
            <a:r>
              <a:rPr lang="zh-CN" altLang="en-US" sz="24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复制语句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形如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=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的赋值语句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</a:p>
          <a:p>
            <a:pPr lvl="1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复制传播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：在复制语句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=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之后尽可能地用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代替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2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</a:p>
        </p:txBody>
      </p:sp>
      <p:sp>
        <p:nvSpPr>
          <p:cNvPr id="9" name="Rectangle 35">
            <a:extLst>
              <a:ext uri="{FF2B5EF4-FFF2-40B4-BE49-F238E27FC236}">
                <a16:creationId xmlns:a16="http://schemas.microsoft.com/office/drawing/2014/main" id="{2C2B06FF-55B6-4B5E-97BE-A2226EF87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3867150"/>
            <a:ext cx="1308100" cy="1222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en-US" altLang="zh-CN" sz="2000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sz="2000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3736" name="Rectangle 7">
            <a:extLst>
              <a:ext uri="{FF2B5EF4-FFF2-40B4-BE49-F238E27FC236}">
                <a16:creationId xmlns:a16="http://schemas.microsoft.com/office/drawing/2014/main" id="{264C7BB5-435A-4302-A4FC-DE31B81C6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867150"/>
            <a:ext cx="44926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i="1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6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B4B124D9-DE9F-4D2B-A8C0-2190C2443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3867150"/>
            <a:ext cx="1308100" cy="1222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en-US" altLang="zh-CN" sz="2000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sz="2000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itchFamily="18" charset="0"/>
              </a:rPr>
              <a:t>3</a:t>
            </a:r>
            <a:endParaRPr lang="en-US" altLang="zh-CN" sz="2000" i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12B7B0F2-6B7F-4EF2-91C6-30B149B6D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319588"/>
            <a:ext cx="593725" cy="268287"/>
          </a:xfrm>
          <a:prstGeom prst="rightArrow">
            <a:avLst>
              <a:gd name="adj1" fmla="val 50000"/>
              <a:gd name="adj2" fmla="val 55325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>
              <a:defRPr/>
            </a:pPr>
            <a:endParaRPr lang="zh-CN" altLang="en-US">
              <a:cs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3736" grpId="0"/>
      <p:bldP spid="73736" grpId="1"/>
      <p:bldP spid="12" grpId="0" animBg="1"/>
      <p:bldP spid="12" grpId="1" animBg="1"/>
      <p:bldP spid="13" grpId="0" animBg="1"/>
      <p:bldP spid="13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>
            <a:extLst>
              <a:ext uri="{FF2B5EF4-FFF2-40B4-BE49-F238E27FC236}">
                <a16:creationId xmlns:a16="http://schemas.microsoft.com/office/drawing/2014/main" id="{82639CFA-9191-4072-9F20-758764B154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1650" y="1428750"/>
            <a:ext cx="7856538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"/>
              </a:spcBef>
            </a:pPr>
            <a:endParaRPr lang="zh-CN" altLang="en-US" sz="1800" b="1">
              <a:latin typeface="楷体_GB2312" charset="0"/>
              <a:ea typeface="宋体" panose="02010600030101010101" pitchFamily="2" charset="-122"/>
              <a:cs typeface="楷体_GB2312" charset="0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b="1">
              <a:cs typeface="楷体_GB2312" charset="0"/>
            </a:endParaRPr>
          </a:p>
        </p:txBody>
      </p:sp>
      <p:sp>
        <p:nvSpPr>
          <p:cNvPr id="75779" name="Rectangle 5">
            <a:extLst>
              <a:ext uri="{FF2B5EF4-FFF2-40B4-BE49-F238E27FC236}">
                <a16:creationId xmlns:a16="http://schemas.microsoft.com/office/drawing/2014/main" id="{664DA979-C1AA-497D-961B-21B49FCB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 删除无用代码</a:t>
            </a:r>
          </a:p>
        </p:txBody>
      </p:sp>
      <p:sp>
        <p:nvSpPr>
          <p:cNvPr id="66568" name="Rectangle 2">
            <a:extLst>
              <a:ext uri="{FF2B5EF4-FFF2-40B4-BE49-F238E27FC236}">
                <a16:creationId xmlns:a16="http://schemas.microsoft.com/office/drawing/2014/main" id="{D7B4B958-8621-495E-9EBF-9B536ED25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714375"/>
            <a:ext cx="8393112" cy="1785938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>
            <a:lvl1pPr marL="2714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74675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复制传播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常用的</a:t>
            </a:r>
            <a:r>
              <a:rPr lang="zh-CN" altLang="en-US" sz="24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公共子表达式消除算法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和其它一些优化算法会引入一些</a:t>
            </a:r>
            <a:r>
              <a:rPr lang="zh-CN" altLang="en-US" sz="24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复制语句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形如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的赋值语句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复制传播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：在复制语句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之后尽可能地用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代替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54075" lvl="2" indent="-22701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复制传播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给</a:t>
            </a:r>
            <a:r>
              <a:rPr lang="zh-CN" altLang="en-US" sz="24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删除无用代码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带来机会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无用代码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死代码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Dead-Code</a:t>
            </a:r>
            <a:r>
              <a:rPr lang="en-US" altLang="zh-CN" sz="2400" b="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en-US" altLang="zh-CN" sz="2400" b="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：其计算结果</a:t>
            </a:r>
            <a:r>
              <a:rPr lang="zh-CN" altLang="en-US" sz="24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永远不会被使用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spcBef>
                <a:spcPct val="10000"/>
              </a:spcBef>
              <a:buSzPct val="100000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语句</a:t>
            </a:r>
          </a:p>
          <a:p>
            <a:pPr lvl="1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82304712-A303-4D36-896F-4347B85DDF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625" y="785813"/>
            <a:ext cx="8286750" cy="3225800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>
                <a:solidFill>
                  <a:srgbClr val="FF0000"/>
                </a:solidFill>
                <a:cs typeface="Times New Roman" panose="02020603050405020304" pitchFamily="18" charset="0"/>
              </a:rPr>
              <a:t>基本块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Basic Block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是满足下列条件的</a:t>
            </a:r>
            <a:r>
              <a:rPr lang="zh-CN" altLang="en-US" sz="2600" b="1" dirty="0">
                <a:solidFill>
                  <a:srgbClr val="2D83F4"/>
                </a:solidFill>
                <a:cs typeface="Times New Roman" panose="02020603050405020304" pitchFamily="18" charset="0"/>
              </a:rPr>
              <a:t>最大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2D83F4"/>
                </a:solidFill>
                <a:cs typeface="Times New Roman" panose="02020603050405020304" pitchFamily="18" charset="0"/>
              </a:rPr>
              <a:t>连续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三地址指令序列</a:t>
            </a: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控制流只能从基本块的</a:t>
            </a:r>
            <a:r>
              <a:rPr lang="zh-CN" altLang="en-US" b="1" dirty="0">
                <a:solidFill>
                  <a:srgbClr val="2D83F4"/>
                </a:solidFill>
                <a:cs typeface="Times New Roman" panose="02020603050405020304" pitchFamily="18" charset="0"/>
              </a:rPr>
              <a:t>第一条指令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进入该块。也就是说，没有跳转到基本块中间或末尾指令的转移指令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除了基本块的</a:t>
            </a:r>
            <a:r>
              <a:rPr lang="zh-CN" altLang="en-US" b="1" dirty="0">
                <a:solidFill>
                  <a:srgbClr val="2D83F4"/>
                </a:solidFill>
                <a:cs typeface="Times New Roman" panose="02020603050405020304" pitchFamily="18" charset="0"/>
              </a:rPr>
              <a:t>最后一条指令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，控制流在离开基本块之前不会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跳转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或者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停机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8B52981-46EA-4F0A-BB90-F237C0A3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8.1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流图</a:t>
            </a:r>
            <a:endParaRPr lang="zh-CN" altLang="en-US" sz="250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60CDDE-FCEB-4285-8F13-F23F8C97D077}"/>
              </a:ext>
            </a:extLst>
          </p:cNvPr>
          <p:cNvSpPr/>
          <p:nvPr/>
        </p:nvSpPr>
        <p:spPr>
          <a:xfrm>
            <a:off x="1043608" y="4170363"/>
            <a:ext cx="6120680" cy="45397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每个基本块由一组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总是一起执行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的指令组成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F55B1CF-CCC0-465B-A6C9-B0ED10997623}"/>
              </a:ext>
            </a:extLst>
          </p:cNvPr>
          <p:cNvGrpSpPr/>
          <p:nvPr/>
        </p:nvGrpSpPr>
        <p:grpSpPr>
          <a:xfrm>
            <a:off x="6300192" y="2355726"/>
            <a:ext cx="2232248" cy="720080"/>
            <a:chOff x="6300192" y="2355726"/>
            <a:chExt cx="2232248" cy="720080"/>
          </a:xfrm>
        </p:grpSpPr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ABAB85F8-4D38-4BF5-9129-C27617D51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8891" y="2442766"/>
              <a:ext cx="504056" cy="633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>
              <a:lvl1pPr marL="257175" indent="-257175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marL="257175" marR="0" lvl="0" indent="-257175" algn="ctr" defTabSz="914400" rtl="0" eaLnBrk="1" fontAlgn="base" latinLnBrk="0" hangingPunct="1">
                <a:lnSpc>
                  <a:spcPts val="18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379C7D0-0AE2-4F0D-938A-879307EA1FB0}"/>
                </a:ext>
              </a:extLst>
            </p:cNvPr>
            <p:cNvCxnSpPr/>
            <p:nvPr/>
          </p:nvCxnSpPr>
          <p:spPr>
            <a:xfrm>
              <a:off x="6300192" y="2499742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7490CFC-9FF3-470A-82E1-B355252829D3}"/>
                </a:ext>
              </a:extLst>
            </p:cNvPr>
            <p:cNvSpPr txBox="1"/>
            <p:nvPr/>
          </p:nvSpPr>
          <p:spPr>
            <a:xfrm>
              <a:off x="6324848" y="2355726"/>
              <a:ext cx="3353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√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22">
              <a:extLst>
                <a:ext uri="{FF2B5EF4-FFF2-40B4-BE49-F238E27FC236}">
                  <a16:creationId xmlns:a16="http://schemas.microsoft.com/office/drawing/2014/main" id="{FBE98ECB-C151-4E10-B143-E7CB90B7D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8384" y="2431722"/>
              <a:ext cx="504056" cy="633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>
              <a:lvl1pPr marL="257175" indent="-257175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marL="257175" marR="0" lvl="0" indent="-257175" algn="ctr" defTabSz="914400" rtl="0" eaLnBrk="1" fontAlgn="base" latinLnBrk="0" hangingPunct="1">
                <a:lnSpc>
                  <a:spcPts val="18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EE882D3C-8952-48C5-9CFB-BF07CD72E855}"/>
                </a:ext>
              </a:extLst>
            </p:cNvPr>
            <p:cNvCxnSpPr/>
            <p:nvPr/>
          </p:nvCxnSpPr>
          <p:spPr>
            <a:xfrm>
              <a:off x="7596336" y="2704722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0B08B62-C114-4E61-A1E2-9024F61CDCDE}"/>
                </a:ext>
              </a:extLst>
            </p:cNvPr>
            <p:cNvSpPr txBox="1"/>
            <p:nvPr/>
          </p:nvSpPr>
          <p:spPr>
            <a:xfrm>
              <a:off x="7649865" y="2579347"/>
              <a:ext cx="33538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65F9A6C-915D-4619-81B6-0D78100FEBC6}"/>
              </a:ext>
            </a:extLst>
          </p:cNvPr>
          <p:cNvGrpSpPr/>
          <p:nvPr/>
        </p:nvGrpSpPr>
        <p:grpSpPr>
          <a:xfrm>
            <a:off x="6728763" y="3457948"/>
            <a:ext cx="2235725" cy="748500"/>
            <a:chOff x="6728763" y="3457948"/>
            <a:chExt cx="2235725" cy="748500"/>
          </a:xfrm>
        </p:grpSpPr>
        <p:sp>
          <p:nvSpPr>
            <p:cNvPr id="38" name="Rectangle 22">
              <a:extLst>
                <a:ext uri="{FF2B5EF4-FFF2-40B4-BE49-F238E27FC236}">
                  <a16:creationId xmlns:a16="http://schemas.microsoft.com/office/drawing/2014/main" id="{57BDA878-24F0-4222-9F39-7517A1B2D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8763" y="3457948"/>
              <a:ext cx="504056" cy="633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>
              <a:lvl1pPr marL="257175" indent="-257175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marL="257175" marR="0" lvl="0" indent="-257175" algn="ctr" defTabSz="914400" rtl="0" eaLnBrk="1" fontAlgn="base" latinLnBrk="0" hangingPunct="1">
                <a:lnSpc>
                  <a:spcPts val="18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9" name="Rectangle 22">
              <a:extLst>
                <a:ext uri="{FF2B5EF4-FFF2-40B4-BE49-F238E27FC236}">
                  <a16:creationId xmlns:a16="http://schemas.microsoft.com/office/drawing/2014/main" id="{8FC4223A-E628-4EF0-BE97-C8D6B6312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8384" y="3457948"/>
              <a:ext cx="504056" cy="633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>
              <a:lvl1pPr marL="257175" indent="-257175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marL="257175" marR="0" lvl="0" indent="-257175" algn="ctr" defTabSz="914400" rtl="0" eaLnBrk="1" fontAlgn="base" latinLnBrk="0" hangingPunct="1">
                <a:lnSpc>
                  <a:spcPts val="18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38F43CF-EEF3-48DE-8916-5714C56C4AAD}"/>
                </a:ext>
              </a:extLst>
            </p:cNvPr>
            <p:cNvCxnSpPr/>
            <p:nvPr/>
          </p:nvCxnSpPr>
          <p:spPr>
            <a:xfrm>
              <a:off x="7236296" y="4030866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49E84DE-801E-4BA4-A0F8-EB08FD90B2E7}"/>
                </a:ext>
              </a:extLst>
            </p:cNvPr>
            <p:cNvSpPr txBox="1"/>
            <p:nvPr/>
          </p:nvSpPr>
          <p:spPr>
            <a:xfrm>
              <a:off x="7286771" y="3867894"/>
              <a:ext cx="3353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√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0AC8D2D3-ECCA-4624-98F8-D4A8AA969CF5}"/>
                </a:ext>
              </a:extLst>
            </p:cNvPr>
            <p:cNvCxnSpPr/>
            <p:nvPr/>
          </p:nvCxnSpPr>
          <p:spPr>
            <a:xfrm>
              <a:off x="8532440" y="3705237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4ACCF4B-AE7F-4037-AA36-FEA0AAE04C7B}"/>
                </a:ext>
              </a:extLst>
            </p:cNvPr>
            <p:cNvSpPr txBox="1"/>
            <p:nvPr/>
          </p:nvSpPr>
          <p:spPr>
            <a:xfrm>
              <a:off x="8585969" y="3579862"/>
              <a:ext cx="33538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44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E06FA9F0-A00E-4114-9B7E-08C017B17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427288"/>
            <a:ext cx="1308100" cy="2214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7827" name="Rectangle 4">
            <a:extLst>
              <a:ext uri="{FF2B5EF4-FFF2-40B4-BE49-F238E27FC236}">
                <a16:creationId xmlns:a16="http://schemas.microsoft.com/office/drawing/2014/main" id="{26F1AC9B-B801-4E0D-9E9B-EF4AB6A6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B0E93F9E-B1AF-42DF-83A9-7542C17F4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90763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5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solidFill>
                  <a:prstClr val="black"/>
                </a:solidFill>
                <a:latin typeface="Times New Roman" pitchFamily="18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77829" name="组合 49">
            <a:extLst>
              <a:ext uri="{FF2B5EF4-FFF2-40B4-BE49-F238E27FC236}">
                <a16:creationId xmlns:a16="http://schemas.microsoft.com/office/drawing/2014/main" id="{DCC996D1-3404-4158-9507-511AF5AC6E74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95263"/>
            <a:ext cx="5056187" cy="4065587"/>
            <a:chOff x="1071538" y="195263"/>
            <a:chExt cx="5056212" cy="4065587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DECB2E37-7FDA-4B4B-9AA7-E8649FA71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38" y="212725"/>
              <a:ext cx="1693871" cy="8143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F4BDA549-2956-4187-97FA-97EBDDB1E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63" y="1350963"/>
              <a:ext cx="1711333" cy="8143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+ 1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 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7838" name="Rectangle 6">
              <a:extLst>
                <a:ext uri="{FF2B5EF4-FFF2-40B4-BE49-F238E27FC236}">
                  <a16:creationId xmlns:a16="http://schemas.microsoft.com/office/drawing/2014/main" id="{B732C2A0-1D07-433F-96A2-1DBB13DCC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39" name="Rectangle 7">
              <a:extLst>
                <a:ext uri="{FF2B5EF4-FFF2-40B4-BE49-F238E27FC236}">
                  <a16:creationId xmlns:a16="http://schemas.microsoft.com/office/drawing/2014/main" id="{CE243CF6-8F8D-4147-9635-83FC78E35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D81DD383-9B25-4B67-B545-341A72624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6" y="2500313"/>
              <a:ext cx="1711333" cy="81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7841" name="Line 9">
              <a:extLst>
                <a:ext uri="{FF2B5EF4-FFF2-40B4-BE49-F238E27FC236}">
                  <a16:creationId xmlns:a16="http://schemas.microsoft.com/office/drawing/2014/main" id="{02292CCF-79C4-4AB2-A30C-91F88EF93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77842" name="Line 10">
              <a:extLst>
                <a:ext uri="{FF2B5EF4-FFF2-40B4-BE49-F238E27FC236}">
                  <a16:creationId xmlns:a16="http://schemas.microsoft.com/office/drawing/2014/main" id="{3C59BEC0-5F77-4C70-94E4-09B10F873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0C1F671E-86D6-4843-8DA8-530EB0988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6" y="3662363"/>
              <a:ext cx="1725621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7844" name="Line 12">
              <a:extLst>
                <a:ext uri="{FF2B5EF4-FFF2-40B4-BE49-F238E27FC236}">
                  <a16:creationId xmlns:a16="http://schemas.microsoft.com/office/drawing/2014/main" id="{E1385949-6F94-4679-B3E7-C9409B4DC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77845" name="Rectangle 14">
              <a:extLst>
                <a:ext uri="{FF2B5EF4-FFF2-40B4-BE49-F238E27FC236}">
                  <a16:creationId xmlns:a16="http://schemas.microsoft.com/office/drawing/2014/main" id="{5884B245-5CEB-4962-9260-11AB99775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46" name="Rectangle 15">
              <a:extLst>
                <a:ext uri="{FF2B5EF4-FFF2-40B4-BE49-F238E27FC236}">
                  <a16:creationId xmlns:a16="http://schemas.microsoft.com/office/drawing/2014/main" id="{34A0EAD8-1502-4A1E-BA62-9C94AE186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47" name="Rectangle 16">
              <a:extLst>
                <a:ext uri="{FF2B5EF4-FFF2-40B4-BE49-F238E27FC236}">
                  <a16:creationId xmlns:a16="http://schemas.microsoft.com/office/drawing/2014/main" id="{E421E543-053B-4C5B-B892-F10FF4E63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283718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48" name="Line 18">
              <a:extLst>
                <a:ext uri="{FF2B5EF4-FFF2-40B4-BE49-F238E27FC236}">
                  <a16:creationId xmlns:a16="http://schemas.microsoft.com/office/drawing/2014/main" id="{D1982AF4-C858-483A-95F7-FE9DCEE08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313" y="3967163"/>
              <a:ext cx="1503362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77849" name="Line 19">
              <a:extLst>
                <a:ext uri="{FF2B5EF4-FFF2-40B4-BE49-F238E27FC236}">
                  <a16:creationId xmlns:a16="http://schemas.microsoft.com/office/drawing/2014/main" id="{1B05DB4A-252A-43FB-A837-E11C1E216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263" y="3967163"/>
              <a:ext cx="1487487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77850" name="Freeform 21">
              <a:extLst>
                <a:ext uri="{FF2B5EF4-FFF2-40B4-BE49-F238E27FC236}">
                  <a16:creationId xmlns:a16="http://schemas.microsoft.com/office/drawing/2014/main" id="{BEDE189C-91DB-4AEA-9AC7-83446E461BE9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2913895" y="1183839"/>
              <a:ext cx="768350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77851" name="Freeform 22">
              <a:extLst>
                <a:ext uri="{FF2B5EF4-FFF2-40B4-BE49-F238E27FC236}">
                  <a16:creationId xmlns:a16="http://schemas.microsoft.com/office/drawing/2014/main" id="{2B3CA82C-46AE-43B5-909E-797B75B591F2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28" name="任意多边形 27">
            <a:extLst>
              <a:ext uri="{FF2B5EF4-FFF2-40B4-BE49-F238E27FC236}">
                <a16:creationId xmlns:a16="http://schemas.microsoft.com/office/drawing/2014/main" id="{94320F90-20EB-4940-AFC5-35EFB21C3AE9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831" name="Rectangle 20">
            <a:extLst>
              <a:ext uri="{FF2B5EF4-FFF2-40B4-BE49-F238E27FC236}">
                <a16:creationId xmlns:a16="http://schemas.microsoft.com/office/drawing/2014/main" id="{609EC1ED-4AC3-4A29-8FBB-FD9B4C6E5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2066925"/>
            <a:ext cx="6270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E9596C93-C0B9-4B3D-BEB8-C1200F619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450" y="1214438"/>
            <a:ext cx="1111250" cy="9302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] =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altLang="zh-CN" sz="20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] </a:t>
            </a:r>
            <a:r>
              <a:rPr lang="en-US" altLang="zh-CN" sz="2000" dirty="0">
                <a:latin typeface="Times New Roman" pitchFamily="18" charset="0"/>
              </a:rPr>
              <a:t>= </a:t>
            </a:r>
            <a:r>
              <a:rPr lang="en-US" altLang="zh-CN" sz="2000" i="1" dirty="0">
                <a:latin typeface="Times New Roman" pitchFamily="18" charset="0"/>
              </a:rPr>
              <a:t>t</a:t>
            </a:r>
            <a:r>
              <a:rPr lang="en-US" altLang="zh-CN" sz="2000" i="1" baseline="-25000" dirty="0">
                <a:latin typeface="Times New Roman" pitchFamily="18" charset="0"/>
              </a:rPr>
              <a:t>3</a:t>
            </a:r>
            <a:endParaRPr lang="en-US" altLang="zh-CN" sz="2000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</a:rPr>
              <a:t>goto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4D98E9C2-3907-4227-98B9-D18A0D0F6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563" y="1111250"/>
            <a:ext cx="1308100" cy="9064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sz="2000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sz="2000" i="1" dirty="0">
                <a:latin typeface="Times New Roman" pitchFamily="18" charset="0"/>
              </a:rPr>
              <a:t>t</a:t>
            </a:r>
            <a:r>
              <a:rPr lang="en-US" altLang="zh-CN" sz="2000" i="1" baseline="-25000" dirty="0">
                <a:latin typeface="Times New Roman" pitchFamily="18" charset="0"/>
              </a:rPr>
              <a:t>3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8A0C953-0056-48EE-B3C1-A83811C4A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357688"/>
            <a:ext cx="5329238" cy="684212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程序员不大可能有意引入无用代码，无用代码通常是因为前面执行过的某些转换而造成的</a:t>
            </a:r>
          </a:p>
        </p:txBody>
      </p:sp>
      <p:sp>
        <p:nvSpPr>
          <p:cNvPr id="35" name="云形标注 34">
            <a:extLst>
              <a:ext uri="{FF2B5EF4-FFF2-40B4-BE49-F238E27FC236}">
                <a16:creationId xmlns:a16="http://schemas.microsoft.com/office/drawing/2014/main" id="{397D6918-9D64-4BD1-AF42-C62162E94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38100"/>
            <a:ext cx="2786063" cy="998538"/>
          </a:xfrm>
          <a:prstGeom prst="cloudCallout">
            <a:avLst>
              <a:gd name="adj1" fmla="val -64717"/>
              <a:gd name="adj2" fmla="val 62804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68580" tIns="34290" rIns="68580" bIns="34290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如何自动识别无用代码？</a:t>
            </a:r>
            <a:endParaRPr lang="en-US" altLang="zh-CN" sz="2000" dirty="0">
              <a:solidFill>
                <a:schemeClr val="bg1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33">
            <a:extLst>
              <a:ext uri="{FF2B5EF4-FFF2-40B4-BE49-F238E27FC236}">
                <a16:creationId xmlns:a16="http://schemas.microsoft.com/office/drawing/2014/main" id="{FE37DD01-CD1B-4EA7-922B-93417A94D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8" y="2265363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6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6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7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8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j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9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8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7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9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10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j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10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9875" name="Rectangle 4">
            <a:extLst>
              <a:ext uri="{FF2B5EF4-FFF2-40B4-BE49-F238E27FC236}">
                <a16:creationId xmlns:a16="http://schemas.microsoft.com/office/drawing/2014/main" id="{EC3F205A-3E37-47A8-B0A3-35669FED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2EA203CC-3481-4FBE-8FCA-D39AD2B5D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850" y="212725"/>
            <a:ext cx="1693863" cy="814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27000" rIns="68580" bIns="0"/>
          <a:lstStyle/>
          <a:p>
            <a:pPr algn="just">
              <a:lnSpc>
                <a:spcPct val="70000"/>
              </a:lnSpc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m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1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n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n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v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id="{71372747-8F7B-454A-ADDD-7A2FAEFBA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1350963"/>
            <a:ext cx="1711325" cy="814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27000" rIns="68580" bIns="27000"/>
          <a:lstStyle/>
          <a:p>
            <a:pPr algn="just">
              <a:lnSpc>
                <a:spcPct val="70000"/>
              </a:lnSpc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+ 1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if 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&lt;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v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563D101C-C1E7-4B59-A031-3DB7C55FE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195263"/>
            <a:ext cx="39370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9" name="Rectangle 7">
            <a:extLst>
              <a:ext uri="{FF2B5EF4-FFF2-40B4-BE49-F238E27FC236}">
                <a16:creationId xmlns:a16="http://schemas.microsoft.com/office/drawing/2014/main" id="{D293FB02-8A78-48F6-AAFA-2F6A7B56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1258888"/>
            <a:ext cx="627063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40BFCE9B-4762-4B0C-953C-0CB62B5F8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2500313"/>
            <a:ext cx="1711325" cy="812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27000" rIns="68580" bIns="27000"/>
          <a:lstStyle/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j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j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1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j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5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5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&gt;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v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9881" name="Line 9">
            <a:extLst>
              <a:ext uri="{FF2B5EF4-FFF2-40B4-BE49-F238E27FC236}">
                <a16:creationId xmlns:a16="http://schemas.microsoft.com/office/drawing/2014/main" id="{EEDADADA-8947-4D38-BA61-FCB11CF5F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1035050"/>
            <a:ext cx="0" cy="31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9882" name="Line 10">
            <a:extLst>
              <a:ext uri="{FF2B5EF4-FFF2-40B4-BE49-F238E27FC236}">
                <a16:creationId xmlns:a16="http://schemas.microsoft.com/office/drawing/2014/main" id="{E1D603CD-6BCE-4CDE-B190-B0D5B31B7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2184400"/>
            <a:ext cx="0" cy="31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8" name="Rectangle 11">
            <a:extLst>
              <a:ext uri="{FF2B5EF4-FFF2-40B4-BE49-F238E27FC236}">
                <a16:creationId xmlns:a16="http://schemas.microsoft.com/office/drawing/2014/main" id="{58537D60-74A0-43A3-B9C3-704A939CE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3662363"/>
            <a:ext cx="172561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7500" tIns="0" rIns="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&gt;=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j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9884" name="Line 12">
            <a:extLst>
              <a:ext uri="{FF2B5EF4-FFF2-40B4-BE49-F238E27FC236}">
                <a16:creationId xmlns:a16="http://schemas.microsoft.com/office/drawing/2014/main" id="{AC1CCC5F-B25C-4F41-B67D-EB67055EA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3332163"/>
            <a:ext cx="0" cy="319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9885" name="Rectangle 14">
            <a:extLst>
              <a:ext uri="{FF2B5EF4-FFF2-40B4-BE49-F238E27FC236}">
                <a16:creationId xmlns:a16="http://schemas.microsoft.com/office/drawing/2014/main" id="{40A82AF5-A1F7-4FD8-B5B4-2E9A8190D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3567113"/>
            <a:ext cx="625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6" name="Rectangle 15">
            <a:extLst>
              <a:ext uri="{FF2B5EF4-FFF2-40B4-BE49-F238E27FC236}">
                <a16:creationId xmlns:a16="http://schemas.microsoft.com/office/drawing/2014/main" id="{CCC1424F-37FB-4CE8-BE38-731A87955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538" y="2408238"/>
            <a:ext cx="62865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7" name="Rectangle 16">
            <a:extLst>
              <a:ext uri="{FF2B5EF4-FFF2-40B4-BE49-F238E27FC236}">
                <a16:creationId xmlns:a16="http://schemas.microsoft.com/office/drawing/2014/main" id="{DF8052BD-684B-4B19-83A8-0B50D7297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2284413"/>
            <a:ext cx="5143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8" name="Line 18">
            <a:extLst>
              <a:ext uri="{FF2B5EF4-FFF2-40B4-BE49-F238E27FC236}">
                <a16:creationId xmlns:a16="http://schemas.microsoft.com/office/drawing/2014/main" id="{7D9AEABB-E149-46F8-975E-22F65C2AEF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54313" y="3967163"/>
            <a:ext cx="1503362" cy="293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9889" name="Line 19">
            <a:extLst>
              <a:ext uri="{FF2B5EF4-FFF2-40B4-BE49-F238E27FC236}">
                <a16:creationId xmlns:a16="http://schemas.microsoft.com/office/drawing/2014/main" id="{09EDFD24-8924-4DDE-90EF-5FD32B427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0263" y="3967163"/>
            <a:ext cx="1487487" cy="293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9890" name="Rectangle 20">
            <a:extLst>
              <a:ext uri="{FF2B5EF4-FFF2-40B4-BE49-F238E27FC236}">
                <a16:creationId xmlns:a16="http://schemas.microsoft.com/office/drawing/2014/main" id="{5FD50773-F3EE-43CF-9E4B-35DC9805D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2066925"/>
            <a:ext cx="6270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1" name="Freeform 21">
            <a:extLst>
              <a:ext uri="{FF2B5EF4-FFF2-40B4-BE49-F238E27FC236}">
                <a16:creationId xmlns:a16="http://schemas.microsoft.com/office/drawing/2014/main" id="{5064DE70-222A-4FF2-9BD7-65DB40C9B8EA}"/>
              </a:ext>
            </a:extLst>
          </p:cNvPr>
          <p:cNvSpPr>
            <a:spLocks/>
          </p:cNvSpPr>
          <p:nvPr/>
        </p:nvSpPr>
        <p:spPr bwMode="auto">
          <a:xfrm rot="367755">
            <a:off x="2914650" y="1184275"/>
            <a:ext cx="768350" cy="1096963"/>
          </a:xfrm>
          <a:custGeom>
            <a:avLst/>
            <a:gdLst>
              <a:gd name="T0" fmla="*/ 2147483646 w 722"/>
              <a:gd name="T1" fmla="*/ 2147483646 h 1447"/>
              <a:gd name="T2" fmla="*/ 2147483646 w 722"/>
              <a:gd name="T3" fmla="*/ 2147483646 h 1447"/>
              <a:gd name="T4" fmla="*/ 2147483646 w 722"/>
              <a:gd name="T5" fmla="*/ 2147483646 h 1447"/>
              <a:gd name="T6" fmla="*/ 2147483646 w 722"/>
              <a:gd name="T7" fmla="*/ 2147483646 h 1447"/>
              <a:gd name="T8" fmla="*/ 2147483646 w 722"/>
              <a:gd name="T9" fmla="*/ 2147483646 h 1447"/>
              <a:gd name="T10" fmla="*/ 2147483646 w 722"/>
              <a:gd name="T11" fmla="*/ 2147483646 h 1447"/>
              <a:gd name="T12" fmla="*/ 2147483646 w 722"/>
              <a:gd name="T13" fmla="*/ 2147483646 h 14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2"/>
              <a:gd name="T22" fmla="*/ 0 h 1447"/>
              <a:gd name="T23" fmla="*/ 722 w 722"/>
              <a:gd name="T24" fmla="*/ 1447 h 14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2" h="1447">
                <a:moveTo>
                  <a:pt x="722" y="1251"/>
                </a:moveTo>
                <a:cubicBezTo>
                  <a:pt x="605" y="1349"/>
                  <a:pt x="489" y="1447"/>
                  <a:pt x="392" y="1447"/>
                </a:cubicBezTo>
                <a:cubicBezTo>
                  <a:pt x="295" y="1447"/>
                  <a:pt x="203" y="1376"/>
                  <a:pt x="138" y="1251"/>
                </a:cubicBezTo>
                <a:cubicBezTo>
                  <a:pt x="73" y="1126"/>
                  <a:pt x="0" y="879"/>
                  <a:pt x="3" y="697"/>
                </a:cubicBezTo>
                <a:cubicBezTo>
                  <a:pt x="6" y="515"/>
                  <a:pt x="83" y="272"/>
                  <a:pt x="153" y="157"/>
                </a:cubicBezTo>
                <a:cubicBezTo>
                  <a:pt x="223" y="42"/>
                  <a:pt x="338" y="0"/>
                  <a:pt x="423" y="7"/>
                </a:cubicBezTo>
                <a:cubicBezTo>
                  <a:pt x="508" y="14"/>
                  <a:pt x="612" y="161"/>
                  <a:pt x="662" y="20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9892" name="Freeform 22">
            <a:extLst>
              <a:ext uri="{FF2B5EF4-FFF2-40B4-BE49-F238E27FC236}">
                <a16:creationId xmlns:a16="http://schemas.microsoft.com/office/drawing/2014/main" id="{F32067ED-179F-4738-A23A-53FAE70AC4E3}"/>
              </a:ext>
            </a:extLst>
          </p:cNvPr>
          <p:cNvSpPr>
            <a:spLocks/>
          </p:cNvSpPr>
          <p:nvPr/>
        </p:nvSpPr>
        <p:spPr bwMode="auto">
          <a:xfrm rot="190181">
            <a:off x="2922588" y="2346325"/>
            <a:ext cx="754062" cy="1106488"/>
          </a:xfrm>
          <a:custGeom>
            <a:avLst/>
            <a:gdLst>
              <a:gd name="T0" fmla="*/ 2147483646 w 722"/>
              <a:gd name="T1" fmla="*/ 2147483646 h 1447"/>
              <a:gd name="T2" fmla="*/ 2147483646 w 722"/>
              <a:gd name="T3" fmla="*/ 2147483646 h 1447"/>
              <a:gd name="T4" fmla="*/ 2147483646 w 722"/>
              <a:gd name="T5" fmla="*/ 2147483646 h 1447"/>
              <a:gd name="T6" fmla="*/ 2147483646 w 722"/>
              <a:gd name="T7" fmla="*/ 2147483646 h 1447"/>
              <a:gd name="T8" fmla="*/ 2147483646 w 722"/>
              <a:gd name="T9" fmla="*/ 2147483646 h 1447"/>
              <a:gd name="T10" fmla="*/ 2147483646 w 722"/>
              <a:gd name="T11" fmla="*/ 2147483646 h 1447"/>
              <a:gd name="T12" fmla="*/ 2147483646 w 722"/>
              <a:gd name="T13" fmla="*/ 2147483646 h 14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2"/>
              <a:gd name="T22" fmla="*/ 0 h 1447"/>
              <a:gd name="T23" fmla="*/ 722 w 722"/>
              <a:gd name="T24" fmla="*/ 1447 h 14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2" h="1447">
                <a:moveTo>
                  <a:pt x="722" y="1251"/>
                </a:moveTo>
                <a:cubicBezTo>
                  <a:pt x="605" y="1349"/>
                  <a:pt x="489" y="1447"/>
                  <a:pt x="392" y="1447"/>
                </a:cubicBezTo>
                <a:cubicBezTo>
                  <a:pt x="295" y="1447"/>
                  <a:pt x="203" y="1376"/>
                  <a:pt x="138" y="1251"/>
                </a:cubicBezTo>
                <a:cubicBezTo>
                  <a:pt x="73" y="1126"/>
                  <a:pt x="0" y="879"/>
                  <a:pt x="3" y="697"/>
                </a:cubicBezTo>
                <a:cubicBezTo>
                  <a:pt x="6" y="515"/>
                  <a:pt x="83" y="272"/>
                  <a:pt x="153" y="157"/>
                </a:cubicBezTo>
                <a:cubicBezTo>
                  <a:pt x="223" y="42"/>
                  <a:pt x="338" y="0"/>
                  <a:pt x="423" y="7"/>
                </a:cubicBezTo>
                <a:cubicBezTo>
                  <a:pt x="508" y="14"/>
                  <a:pt x="612" y="161"/>
                  <a:pt x="662" y="20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id="{53E7D169-6F82-46E9-B3A5-9CDD6709F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424113"/>
            <a:ext cx="1308100" cy="2214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12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13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n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13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15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15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9894" name="Rectangle 24">
            <a:extLst>
              <a:ext uri="{FF2B5EF4-FFF2-40B4-BE49-F238E27FC236}">
                <a16:creationId xmlns:a16="http://schemas.microsoft.com/office/drawing/2014/main" id="{B37FBBDA-02E2-4ADF-8928-3D588A231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211388"/>
            <a:ext cx="1292225" cy="2484437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cs typeface="楷体_GB2312" charset="0"/>
            </a:endParaRPr>
          </a:p>
        </p:txBody>
      </p:sp>
      <p:sp>
        <p:nvSpPr>
          <p:cNvPr id="38" name="任意多边形 37">
            <a:extLst>
              <a:ext uri="{FF2B5EF4-FFF2-40B4-BE49-F238E27FC236}">
                <a16:creationId xmlns:a16="http://schemas.microsoft.com/office/drawing/2014/main" id="{35C3DF05-5817-46BD-9636-06B1E57A59E0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F22431BC-E1F8-4DFB-9B36-4DBC5D2F9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1152525"/>
            <a:ext cx="1111250" cy="9302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] =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altLang="zh-CN" sz="20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] </a:t>
            </a:r>
            <a:r>
              <a:rPr lang="en-US" altLang="zh-CN" sz="2000" dirty="0">
                <a:latin typeface="Times New Roman" pitchFamily="18" charset="0"/>
              </a:rPr>
              <a:t>= </a:t>
            </a:r>
            <a:r>
              <a:rPr lang="en-US" altLang="zh-CN" sz="2000" i="1" dirty="0">
                <a:latin typeface="Times New Roman" pitchFamily="18" charset="0"/>
              </a:rPr>
              <a:t>t</a:t>
            </a:r>
            <a:r>
              <a:rPr lang="en-US" altLang="zh-CN" sz="2000" i="1" baseline="-25000" dirty="0">
                <a:latin typeface="Times New Roman" pitchFamily="18" charset="0"/>
              </a:rPr>
              <a:t>3</a:t>
            </a:r>
            <a:endParaRPr lang="en-US" altLang="zh-CN" sz="2000" i="1" dirty="0"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</a:rPr>
              <a:t>goto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52814927-B381-4FED-9860-6CC71296D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563" y="1027113"/>
            <a:ext cx="1308100" cy="906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sz="2000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sz="2000" i="1" dirty="0">
                <a:latin typeface="Times New Roman" pitchFamily="18" charset="0"/>
              </a:rPr>
              <a:t>t</a:t>
            </a:r>
            <a:r>
              <a:rPr lang="en-US" altLang="zh-CN" sz="2000" i="1" baseline="-25000" dirty="0">
                <a:latin typeface="Times New Roman" pitchFamily="18" charset="0"/>
              </a:rPr>
              <a:t>3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9898" name="Rectangle 25">
            <a:extLst>
              <a:ext uri="{FF2B5EF4-FFF2-40B4-BE49-F238E27FC236}">
                <a16:creationId xmlns:a16="http://schemas.microsoft.com/office/drawing/2014/main" id="{D32908C0-4FC5-4899-BA0A-034775EC6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2355850"/>
            <a:ext cx="1490662" cy="23304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cs typeface="楷体_GB2312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90EA3-CB0C-4FEA-95EB-4A48EE677A9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501650" y="857250"/>
            <a:ext cx="8142288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如果在</a:t>
            </a:r>
            <a:r>
              <a:rPr lang="zh-CN" altLang="en-US" sz="2500" b="1" dirty="0">
                <a:solidFill>
                  <a:srgbClr val="2D83F4"/>
                </a:solidFill>
              </a:rPr>
              <a:t>编译时刻</a:t>
            </a:r>
            <a:r>
              <a:rPr lang="zh-CN" altLang="en-US" sz="2500" b="1" dirty="0">
                <a:solidFill>
                  <a:schemeClr val="tx1"/>
                </a:solidFill>
              </a:rPr>
              <a:t>推导出</a:t>
            </a:r>
            <a:r>
              <a:rPr lang="zh-CN" altLang="en-US" sz="2500" b="1" dirty="0">
                <a:solidFill>
                  <a:srgbClr val="2D83F4"/>
                </a:solidFill>
              </a:rPr>
              <a:t>一个表达式的值是常量</a:t>
            </a:r>
            <a:r>
              <a:rPr lang="zh-CN" altLang="en-US" sz="2500" b="1" dirty="0">
                <a:solidFill>
                  <a:schemeClr val="tx1"/>
                </a:solidFill>
              </a:rPr>
              <a:t>，就可以使用该常量来替代这个表达式。该技术被称为</a:t>
            </a:r>
            <a:r>
              <a:rPr lang="zh-CN" altLang="en-US" sz="2500" b="1" dirty="0">
                <a:solidFill>
                  <a:srgbClr val="FF0000"/>
                </a:solidFill>
              </a:rPr>
              <a:t>常量合并</a:t>
            </a:r>
            <a:r>
              <a:rPr lang="zh-CN" altLang="en-US" sz="2500" b="1" dirty="0">
                <a:solidFill>
                  <a:schemeClr val="tx1"/>
                </a:solidFill>
              </a:rPr>
              <a:t>（或“</a:t>
            </a:r>
            <a:r>
              <a:rPr lang="zh-CN" altLang="en-US" sz="2500" b="1" dirty="0">
                <a:solidFill>
                  <a:srgbClr val="FF0000"/>
                </a:solidFill>
              </a:rPr>
              <a:t>常量传播</a:t>
            </a:r>
            <a:r>
              <a:rPr lang="zh-CN" altLang="en-US" sz="2500" b="1" dirty="0">
                <a:solidFill>
                  <a:schemeClr val="tx1"/>
                </a:solidFill>
              </a:rPr>
              <a:t>”）</a:t>
            </a:r>
            <a:endParaRPr lang="en-US" altLang="zh-CN" sz="2500" b="1" i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例：</a:t>
            </a:r>
            <a:r>
              <a:rPr lang="en-US" altLang="zh-CN" sz="2500" b="1" dirty="0">
                <a:solidFill>
                  <a:schemeClr val="tx1"/>
                </a:solidFill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</a:rPr>
              <a:t>l</a:t>
            </a:r>
            <a:r>
              <a:rPr lang="en-US" altLang="zh-CN" sz="2500" b="1" dirty="0">
                <a:solidFill>
                  <a:schemeClr val="tx1"/>
                </a:solidFill>
              </a:rPr>
              <a:t> = 2*3.14*</a:t>
            </a:r>
            <a:r>
              <a:rPr lang="en-US" altLang="zh-CN" sz="2500" b="1" i="1" dirty="0">
                <a:solidFill>
                  <a:schemeClr val="tx1"/>
                </a:solidFill>
              </a:rPr>
              <a:t>r</a:t>
            </a:r>
          </a:p>
          <a:p>
            <a:pPr eaLnBrk="1" hangingPunct="1"/>
            <a:endParaRPr lang="zh-CN" altLang="en-US" sz="2100" dirty="0"/>
          </a:p>
        </p:txBody>
      </p:sp>
      <p:sp>
        <p:nvSpPr>
          <p:cNvPr id="81923" name="标题 1">
            <a:extLst>
              <a:ext uri="{FF2B5EF4-FFF2-40B4-BE49-F238E27FC236}">
                <a16:creationId xmlns:a16="http://schemas.microsoft.com/office/drawing/2014/main" id="{017E20E0-DE89-42C3-9D92-1D295E64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marL="257175" indent="-257175"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常量合并</a:t>
            </a:r>
            <a:r>
              <a:rPr lang="en-US" altLang="zh-CN" sz="25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Constant Folding</a:t>
            </a:r>
            <a:r>
              <a:rPr lang="en-US" altLang="zh-CN" sz="25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500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2947ABA-F10D-458A-9340-69EE6C2F8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3104704"/>
            <a:ext cx="2033588" cy="10144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 anchor="ctr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defRPr/>
            </a:pP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 = 2 * 3.14</a:t>
            </a:r>
          </a:p>
          <a:p>
            <a:pPr lvl="1" indent="0" eaLnBrk="1" hangingPunct="1">
              <a:defRPr/>
            </a:pP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楷体_GB2312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= 6.28 *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r</a:t>
            </a:r>
          </a:p>
          <a:p>
            <a:pPr lvl="1" indent="0" eaLnBrk="1" hangingPunct="1">
              <a:defRPr/>
            </a:pP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l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 =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2</a:t>
            </a:r>
            <a:endParaRPr lang="en-US" altLang="zh-CN" sz="2000" i="1">
              <a:latin typeface="Times New Roman" panose="02020603050405020304" pitchFamily="18" charset="0"/>
              <a:cs typeface="楷体_GB2312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6C2608B-0577-4663-8E9B-A4375B8E9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3104704"/>
            <a:ext cx="2000250" cy="10144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 anchor="ctr"/>
          <a:lstStyle/>
          <a:p>
            <a:pPr lvl="1" indent="0" eaLnBrk="1" hangingPunct="1">
              <a:defRPr/>
            </a:pPr>
            <a:r>
              <a:rPr lang="en-US" altLang="zh-CN" sz="2000" i="1" dirty="0">
                <a:latin typeface="Times New Roman" pitchFamily="18" charset="0"/>
                <a:ea typeface="楷体_GB2312"/>
                <a:cs typeface="楷体_GB2312"/>
              </a:rPr>
              <a:t>t</a:t>
            </a:r>
            <a:r>
              <a:rPr lang="en-US" altLang="zh-CN" sz="2000" i="1" baseline="-25000" dirty="0">
                <a:latin typeface="Times New Roman" pitchFamily="18" charset="0"/>
              </a:rPr>
              <a:t>1</a:t>
            </a:r>
            <a:r>
              <a:rPr lang="en-US" altLang="zh-CN" sz="2000" dirty="0">
                <a:latin typeface="Times New Roman" pitchFamily="18" charset="0"/>
                <a:ea typeface="楷体_GB2312"/>
                <a:cs typeface="楷体_GB2312"/>
              </a:rPr>
              <a:t> = 2 * 3.14</a:t>
            </a:r>
          </a:p>
          <a:p>
            <a:pPr lvl="1" indent="0" eaLnBrk="1" hangingPunct="1">
              <a:defRPr/>
            </a:pPr>
            <a:r>
              <a:rPr lang="en-US" altLang="zh-CN" sz="2000" i="1" dirty="0">
                <a:latin typeface="Times New Roman" pitchFamily="18" charset="0"/>
                <a:ea typeface="楷体_GB2312"/>
                <a:cs typeface="楷体_GB2312"/>
              </a:rPr>
              <a:t>t</a:t>
            </a:r>
            <a:r>
              <a:rPr lang="en-US" altLang="zh-CN" sz="2000" i="1" baseline="-25000" dirty="0">
                <a:latin typeface="Times New Roman" pitchFamily="18" charset="0"/>
              </a:rPr>
              <a:t>2</a:t>
            </a:r>
            <a:r>
              <a:rPr lang="en-US" altLang="zh-CN" sz="2000" dirty="0">
                <a:latin typeface="Times New Roman" pitchFamily="18" charset="0"/>
                <a:ea typeface="楷体_GB2312"/>
                <a:cs typeface="楷体_GB2312"/>
              </a:rPr>
              <a:t> =</a:t>
            </a:r>
            <a:r>
              <a:rPr lang="en-US" altLang="zh-CN" sz="2000" i="1" dirty="0">
                <a:latin typeface="Times New Roman" pitchFamily="18" charset="0"/>
                <a:ea typeface="楷体_GB2312"/>
                <a:cs typeface="楷体_GB2312"/>
              </a:rPr>
              <a:t> t</a:t>
            </a:r>
            <a:r>
              <a:rPr lang="en-US" altLang="zh-CN" sz="2000" i="1" baseline="-25000" dirty="0">
                <a:latin typeface="Times New Roman" pitchFamily="18" charset="0"/>
              </a:rPr>
              <a:t>1</a:t>
            </a:r>
            <a:r>
              <a:rPr lang="en-US" altLang="zh-CN" sz="2000" dirty="0">
                <a:latin typeface="Times New Roman" pitchFamily="18" charset="0"/>
                <a:ea typeface="楷体_GB2312"/>
                <a:cs typeface="楷体_GB2312"/>
              </a:rPr>
              <a:t>* </a:t>
            </a:r>
            <a:r>
              <a:rPr lang="en-US" altLang="zh-CN" sz="2000" i="1" dirty="0">
                <a:latin typeface="Times New Roman" pitchFamily="18" charset="0"/>
                <a:ea typeface="楷体_GB2312"/>
                <a:cs typeface="楷体_GB2312"/>
              </a:rPr>
              <a:t>r</a:t>
            </a:r>
            <a:r>
              <a:rPr lang="en-US" altLang="zh-CN" sz="2000" dirty="0">
                <a:latin typeface="Times New Roman" pitchFamily="18" charset="0"/>
                <a:ea typeface="楷体_GB2312"/>
                <a:cs typeface="楷体_GB2312"/>
              </a:rPr>
              <a:t>	</a:t>
            </a:r>
          </a:p>
          <a:p>
            <a:pPr lvl="1" indent="0" eaLnBrk="1" hangingPunct="1">
              <a:defRPr/>
            </a:pPr>
            <a:r>
              <a:rPr lang="en-US" altLang="zh-CN" sz="2000" i="1" dirty="0">
                <a:latin typeface="Times New Roman" pitchFamily="18" charset="0"/>
                <a:ea typeface="楷体_GB2312"/>
                <a:cs typeface="楷体_GB2312"/>
              </a:rPr>
              <a:t>l</a:t>
            </a:r>
            <a:r>
              <a:rPr lang="en-US" altLang="zh-CN" sz="2000" dirty="0">
                <a:latin typeface="Times New Roman" pitchFamily="18" charset="0"/>
                <a:ea typeface="楷体_GB2312"/>
                <a:cs typeface="楷体_GB2312"/>
              </a:rPr>
              <a:t> = </a:t>
            </a:r>
            <a:r>
              <a:rPr lang="en-US" altLang="zh-CN" sz="2000" i="1" dirty="0">
                <a:latin typeface="Times New Roman" pitchFamily="18" charset="0"/>
                <a:ea typeface="楷体_GB2312"/>
                <a:cs typeface="楷体_GB2312"/>
              </a:rPr>
              <a:t>t</a:t>
            </a:r>
            <a:r>
              <a:rPr lang="en-US" altLang="zh-CN" sz="2000" i="1" baseline="-25000" dirty="0">
                <a:latin typeface="Times New Roman" pitchFamily="18" charset="0"/>
              </a:rPr>
              <a:t>2</a:t>
            </a:r>
            <a:r>
              <a:rPr lang="en-US" altLang="zh-CN" sz="2000" dirty="0">
                <a:latin typeface="Times New Roman" pitchFamily="18" charset="0"/>
                <a:ea typeface="楷体_GB2312"/>
                <a:cs typeface="楷体_GB2312"/>
              </a:rPr>
              <a:t>	</a:t>
            </a:r>
            <a:endParaRPr lang="en-US" altLang="zh-CN" sz="2000" baseline="-25000" dirty="0">
              <a:latin typeface="Times New Roman" pitchFamily="18" charset="0"/>
            </a:endParaRPr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AA8275D5-CF6D-469D-A598-D6336B0D8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3461891"/>
            <a:ext cx="593725" cy="269875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>
              <a:defRPr/>
            </a:pPr>
            <a:endParaRPr lang="zh-CN" altLang="en-US" b="0">
              <a:cs typeface="楷体_GB231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7950CD-DFF6-49F0-8922-4D5A845811B2}"/>
              </a:ext>
            </a:extLst>
          </p:cNvPr>
          <p:cNvSpPr txBox="1"/>
          <p:nvPr/>
        </p:nvSpPr>
        <p:spPr>
          <a:xfrm>
            <a:off x="1571624" y="4342333"/>
            <a:ext cx="544864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+mn-ea"/>
              </a:rPr>
              <a:t>常量合并也能给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</a:rPr>
              <a:t>删除无用代码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</a:rPr>
              <a:t>带来机会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>
            <a:extLst>
              <a:ext uri="{FF2B5EF4-FFF2-40B4-BE49-F238E27FC236}">
                <a16:creationId xmlns:a16="http://schemas.microsoft.com/office/drawing/2014/main" id="{C66A382F-8AA1-492A-8C5B-8B2F6059F2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625" y="930275"/>
            <a:ext cx="8429625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</a:rPr>
              <a:t>代码移动</a:t>
            </a:r>
            <a:endParaRPr lang="en-US" altLang="zh-CN" sz="3000" b="1" i="1">
              <a:solidFill>
                <a:schemeClr val="tx1"/>
              </a:solidFill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这个转换处理的是那些</a:t>
            </a:r>
            <a:r>
              <a:rPr lang="zh-CN" altLang="en-US" sz="2500" b="1">
                <a:solidFill>
                  <a:srgbClr val="2D83F4"/>
                </a:solidFill>
              </a:rPr>
              <a:t>不管循环执行多少次都得到相同结果的表达式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500" b="1">
                <a:solidFill>
                  <a:schemeClr val="tx1"/>
                </a:solidFill>
              </a:rPr>
              <a:t>即</a:t>
            </a:r>
            <a:r>
              <a:rPr lang="zh-CN" altLang="en-US" sz="2500" b="1">
                <a:solidFill>
                  <a:srgbClr val="FF0000"/>
                </a:solidFill>
              </a:rPr>
              <a:t>循环不变计算</a:t>
            </a:r>
            <a:r>
              <a:rPr lang="zh-CN" altLang="en-US" sz="2500" b="1">
                <a:solidFill>
                  <a:schemeClr val="tx1"/>
                </a:solidFill>
              </a:rPr>
              <a:t>，</a:t>
            </a:r>
            <a:r>
              <a:rPr lang="en-US" altLang="zh-CN" sz="2000" b="1" i="1">
                <a:solidFill>
                  <a:schemeClr val="tx1"/>
                </a:solidFill>
              </a:rPr>
              <a:t>loop-invariant computation</a:t>
            </a:r>
            <a:r>
              <a:rPr lang="en-US" altLang="zh-CN" sz="2500" b="1">
                <a:solidFill>
                  <a:schemeClr val="tx1"/>
                </a:solidFill>
              </a:rPr>
              <a:t>) </a:t>
            </a:r>
            <a:r>
              <a:rPr lang="zh-CN" altLang="en-US" sz="2500" b="1">
                <a:solidFill>
                  <a:schemeClr val="tx1"/>
                </a:solidFill>
              </a:rPr>
              <a:t>，在进入循环之前就对它们求值</a:t>
            </a:r>
            <a:endParaRPr lang="en-US" altLang="zh-CN" sz="2500" b="1">
              <a:solidFill>
                <a:schemeClr val="tx1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1219E5A5-2F0E-4598-B0F4-9DFE023D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zh-CN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移动</a:t>
            </a:r>
            <a:r>
              <a:rPr lang="en-US" altLang="zh-CN" sz="25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Code Motion</a:t>
            </a:r>
            <a:r>
              <a:rPr lang="en-US" altLang="zh-CN" sz="25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500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40" name="Rectangle 4">
            <a:extLst>
              <a:ext uri="{FF2B5EF4-FFF2-40B4-BE49-F238E27FC236}">
                <a16:creationId xmlns:a16="http://schemas.microsoft.com/office/drawing/2014/main" id="{67CE7FE3-16F6-463E-B310-6F4EE25263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0177" y="2837501"/>
            <a:ext cx="4713287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ts val="23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333333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zh-CN" altLang="en-US" sz="24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优化后程序</a:t>
            </a:r>
          </a:p>
          <a:p>
            <a:pPr lvl="2" eaLnBrk="1" hangingPunct="1">
              <a:lnSpc>
                <a:spcPts val="2300"/>
              </a:lnSpc>
              <a:buFont typeface="Symbol" panose="05050102010706020507" pitchFamily="18" charset="2"/>
              <a:buNone/>
            </a:pPr>
            <a:r>
              <a:rPr lang="en-US" altLang="zh-CN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1/360*</a:t>
            </a:r>
            <a:r>
              <a:rPr lang="en-US" altLang="zh-CN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pi</a:t>
            </a:r>
            <a:r>
              <a:rPr lang="en-US" altLang="zh-CN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</a:p>
          <a:p>
            <a:pPr lvl="2" eaLnBrk="1" hangingPunct="1">
              <a:lnSpc>
                <a:spcPts val="2300"/>
              </a:lnSpc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for( </a:t>
            </a:r>
            <a:r>
              <a:rPr lang="en-US" altLang="zh-CN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=10; </a:t>
            </a:r>
            <a:r>
              <a:rPr lang="en-US" altLang="zh-CN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&lt;360; </a:t>
            </a:r>
            <a:r>
              <a:rPr lang="en-US" altLang="zh-CN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++ )</a:t>
            </a:r>
          </a:p>
          <a:p>
            <a:pPr lvl="2" eaLnBrk="1" hangingPunct="1">
              <a:lnSpc>
                <a:spcPts val="2300"/>
              </a:lnSpc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	</a:t>
            </a:r>
            <a:r>
              <a:rPr lang="en-US" altLang="zh-CN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</a:p>
          <a:p>
            <a:pPr lvl="2" eaLnBrk="1" hangingPunct="1">
              <a:lnSpc>
                <a:spcPts val="2300"/>
              </a:lnSpc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 “Area is %f ”, </a:t>
            </a:r>
            <a:r>
              <a:rPr lang="en-US" altLang="zh-CN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); </a:t>
            </a:r>
          </a:p>
          <a:p>
            <a:pPr lvl="2" eaLnBrk="1" hangingPunct="1">
              <a:lnSpc>
                <a:spcPts val="2300"/>
              </a:lnSpc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ts val="2500"/>
              </a:lnSpc>
            </a:pP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19" name="Rectangle 5">
            <a:extLst>
              <a:ext uri="{FF2B5EF4-FFF2-40B4-BE49-F238E27FC236}">
                <a16:creationId xmlns:a16="http://schemas.microsoft.com/office/drawing/2014/main" id="{4530CC3A-97F5-4A82-B25F-987321695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857250"/>
            <a:ext cx="5072063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57213" marR="0" lvl="1" indent="-214313" algn="l" defTabSz="914400" rtl="0" eaLnBrk="1" fontAlgn="base" latinLnBrk="0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原始程序</a:t>
            </a:r>
          </a:p>
          <a:p>
            <a:pPr marL="857250" marR="0" lvl="2" indent="-171450" algn="l" defTabSz="914400" rtl="0" eaLnBrk="1" fontAlgn="base" latinLnBrk="0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for(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=10;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&lt;360;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 )</a:t>
            </a:r>
          </a:p>
          <a:p>
            <a:pPr marL="857250" marR="0" lvl="2" indent="-171450" algn="l" defTabSz="914400" rtl="0" eaLnBrk="1" fontAlgn="base" latinLnBrk="0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=1/360*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</a:p>
          <a:p>
            <a:pPr marL="857250" marR="0" lvl="2" indent="-171450" algn="l" defTabSz="914400" rtl="0" eaLnBrk="1" fontAlgn="base" latinLnBrk="0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“Area is %f ”,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); </a:t>
            </a:r>
          </a:p>
          <a:p>
            <a:pPr marL="857250" marR="0" lvl="2" indent="-171450" algn="l" defTabSz="914400" rtl="0" eaLnBrk="1" fontAlgn="base" latinLnBrk="0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6B7ABF43-CD9E-42CD-ACC5-B30843BD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97AAF8B-DC45-48D4-A95E-B71C8063A7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55492" y="1966846"/>
            <a:ext cx="1323414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3113806-50A5-41CD-AFE1-3A3D95EF0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26" y="389410"/>
            <a:ext cx="2056568" cy="36439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marR="0" lvl="0" indent="-271463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10		</a:t>
            </a:r>
          </a:p>
          <a:p>
            <a:pPr marL="271463" marR="0" lvl="0" indent="-271463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if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&gt;=360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goto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(21) 	</a:t>
            </a:r>
          </a:p>
          <a:p>
            <a:pPr marL="271463" marR="0" lvl="0" indent="-271463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goto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(7)	 	</a:t>
            </a:r>
          </a:p>
          <a:p>
            <a:pPr marL="271463" marR="0" lvl="0" indent="-271463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(4)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+ 1	</a:t>
            </a:r>
          </a:p>
          <a:p>
            <a:pPr marL="271463" marR="0" lvl="0" indent="-271463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(5)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		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1463" marR="0" lvl="0" indent="-271463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(6)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goto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(2)		</a:t>
            </a:r>
          </a:p>
          <a:p>
            <a:pPr marL="271463" marR="0" lvl="0" indent="-271463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(7)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0" lang="en-US" altLang="zh-CN" sz="1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 1 / 360 </a:t>
            </a:r>
          </a:p>
          <a:p>
            <a:pPr marL="271463" marR="0" lvl="0" indent="-271463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(8)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*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 </a:t>
            </a:r>
          </a:p>
          <a:p>
            <a:pPr marL="271463" marR="0" lvl="0" indent="-271463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(9)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t</a:t>
            </a:r>
            <a:r>
              <a:rPr kumimoji="0" lang="en-US" altLang="zh-CN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</a:p>
          <a:p>
            <a:pPr marL="271463" marR="0" lvl="0" indent="-271463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(10)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*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 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1463" marR="0" lvl="0" indent="-271463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(11)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t</a:t>
            </a:r>
            <a:r>
              <a:rPr kumimoji="0" lang="en-US" altLang="zh-CN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*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1463" marR="0" lvl="0" indent="-271463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(12)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</a:p>
          <a:p>
            <a:pPr marL="271463" marR="0" lvl="0" indent="-271463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…</a:t>
            </a:r>
          </a:p>
          <a:p>
            <a:pPr marL="271463" marR="0" lvl="0" indent="-271463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(20)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goto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(4)</a:t>
            </a:r>
          </a:p>
          <a:p>
            <a:pPr marL="271463" marR="0" lvl="0" indent="-271463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(21) 	</a:t>
            </a:r>
          </a:p>
          <a:p>
            <a:pPr marL="271463" marR="0" lvl="0" indent="-271463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云形标注 8">
            <a:extLst>
              <a:ext uri="{FF2B5EF4-FFF2-40B4-BE49-F238E27FC236}">
                <a16:creationId xmlns:a16="http://schemas.microsoft.com/office/drawing/2014/main" id="{BE9CCE46-0A50-4B74-8F4A-7B6C7A72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870" y="3897694"/>
            <a:ext cx="3087687" cy="1143000"/>
          </a:xfrm>
          <a:prstGeom prst="cloudCallout">
            <a:avLst>
              <a:gd name="adj1" fmla="val -87414"/>
              <a:gd name="adj2" fmla="val -48429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itchFamily="18" charset="0"/>
              </a:rPr>
              <a:t>如何自动识别循环不变计算？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9">
            <a:extLst>
              <a:ext uri="{FF2B5EF4-FFF2-40B4-BE49-F238E27FC236}">
                <a16:creationId xmlns:a16="http://schemas.microsoft.com/office/drawing/2014/main" id="{6A8770A9-0404-419B-A806-37B88F5D9FA1}"/>
              </a:ext>
            </a:extLst>
          </p:cNvPr>
          <p:cNvGrpSpPr>
            <a:grpSpLocks/>
          </p:cNvGrpSpPr>
          <p:nvPr/>
        </p:nvGrpSpPr>
        <p:grpSpPr bwMode="auto">
          <a:xfrm>
            <a:off x="2616820" y="1966846"/>
            <a:ext cx="2718855" cy="791880"/>
            <a:chOff x="534643" y="1972744"/>
            <a:chExt cx="2719157" cy="79191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168280F-3C0D-4DE3-BF85-B53FE433C2D3}"/>
                </a:ext>
              </a:extLst>
            </p:cNvPr>
            <p:cNvSpPr/>
            <p:nvPr/>
          </p:nvSpPr>
          <p:spPr>
            <a:xfrm>
              <a:off x="1640721" y="2394758"/>
              <a:ext cx="1613079" cy="3699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循环不变计算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1F889C1-0C73-42B7-9FE8-D88C56157DD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534643" y="1972744"/>
              <a:ext cx="1106078" cy="60696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3">
            <a:extLst>
              <a:ext uri="{FF2B5EF4-FFF2-40B4-BE49-F238E27FC236}">
                <a16:creationId xmlns:a16="http://schemas.microsoft.com/office/drawing/2014/main" id="{7993B765-A6FF-4470-89F3-AA7A641A3072}"/>
              </a:ext>
            </a:extLst>
          </p:cNvPr>
          <p:cNvGrpSpPr>
            <a:grpSpLocks/>
          </p:cNvGrpSpPr>
          <p:nvPr/>
        </p:nvGrpSpPr>
        <p:grpSpPr bwMode="auto">
          <a:xfrm>
            <a:off x="5337913" y="1793508"/>
            <a:ext cx="1573484" cy="963913"/>
            <a:chOff x="5384437" y="1785025"/>
            <a:chExt cx="1573483" cy="96417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EADD87E-DBD4-449A-92E0-069FCE7C4D5E}"/>
                </a:ext>
              </a:extLst>
            </p:cNvPr>
            <p:cNvSpPr/>
            <p:nvPr/>
          </p:nvSpPr>
          <p:spPr>
            <a:xfrm>
              <a:off x="5686333" y="1785025"/>
              <a:ext cx="1271587" cy="9641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89CE3AD-05AF-49BC-A8BE-8D582BCE4F3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384437" y="2301725"/>
              <a:ext cx="195262" cy="27233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5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5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5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5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5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5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59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59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9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59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59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9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59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59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59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40" grpId="0" uiExpand="1" build="p"/>
      <p:bldP spid="7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7" name="Rectangle 3">
            <a:extLst>
              <a:ext uri="{FF2B5EF4-FFF2-40B4-BE49-F238E27FC236}">
                <a16:creationId xmlns:a16="http://schemas.microsoft.com/office/drawing/2014/main" id="{9BF740D2-A03D-4256-A8D9-0594E5CBED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1650" y="1001713"/>
            <a:ext cx="8356600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</a:rPr>
              <a:t>对于多重嵌套的循环，循环不变计算是相对于某个循环而言的。可能对于更加外层的循环，它就不是循环不变计算</a:t>
            </a:r>
            <a:endParaRPr lang="en-US" altLang="zh-CN" sz="2500" b="1">
              <a:solidFill>
                <a:schemeClr val="tx1"/>
              </a:solidFill>
              <a:latin typeface="楷体" panose="02010609060101010101" pitchFamily="49" charset="-122"/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</a:rPr>
              <a:t>例：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2D83F4"/>
                </a:solidFill>
                <a:ea typeface="楷体_GB2312" charset="0"/>
                <a:cs typeface="Times New Roman" panose="02020603050405020304" pitchFamily="18" charset="0"/>
              </a:rPr>
              <a:t>	for</a:t>
            </a:r>
            <a:r>
              <a:rPr lang="en-US" altLang="zh-CN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i</a:t>
            </a:r>
            <a:r>
              <a:rPr lang="en-US" altLang="zh-CN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= 1; </a:t>
            </a:r>
            <a:r>
              <a:rPr lang="en-US" altLang="zh-CN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i</a:t>
            </a:r>
            <a:r>
              <a:rPr lang="en-US" altLang="zh-CN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&lt;10; </a:t>
            </a:r>
            <a:r>
              <a:rPr lang="en-US" altLang="zh-CN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i</a:t>
            </a:r>
            <a:r>
              <a:rPr lang="en-US" altLang="zh-CN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++)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		</a:t>
            </a:r>
            <a:r>
              <a:rPr lang="en-US" altLang="zh-CN" b="1">
                <a:solidFill>
                  <a:srgbClr val="2D83F4"/>
                </a:solidFill>
                <a:ea typeface="楷体_GB2312" charset="0"/>
                <a:cs typeface="Times New Roman" panose="02020603050405020304" pitchFamily="18" charset="0"/>
              </a:rPr>
              <a:t>for</a:t>
            </a:r>
            <a:r>
              <a:rPr lang="en-US" altLang="zh-CN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( </a:t>
            </a:r>
            <a:r>
              <a:rPr lang="en-US" altLang="zh-CN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n</a:t>
            </a:r>
            <a:r>
              <a:rPr lang="en-US" altLang="zh-CN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=1; </a:t>
            </a:r>
            <a:r>
              <a:rPr lang="en-US" altLang="zh-CN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n</a:t>
            </a:r>
            <a:r>
              <a:rPr lang="en-US" altLang="zh-CN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&lt;360/(5*</a:t>
            </a:r>
            <a:r>
              <a:rPr lang="en-US" altLang="zh-CN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i</a:t>
            </a:r>
            <a:r>
              <a:rPr lang="en-US" altLang="zh-CN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); </a:t>
            </a:r>
            <a:r>
              <a:rPr lang="en-US" altLang="zh-CN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n</a:t>
            </a:r>
            <a:r>
              <a:rPr lang="en-US" altLang="zh-CN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++ 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		{   </a:t>
            </a:r>
            <a:r>
              <a:rPr lang="en-US" altLang="zh-CN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=(5*</a:t>
            </a:r>
            <a:r>
              <a:rPr lang="en-US" altLang="zh-CN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i</a:t>
            </a:r>
            <a:r>
              <a:rPr lang="en-US" altLang="zh-CN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)/360*</a:t>
            </a:r>
            <a:r>
              <a:rPr lang="en-US" altLang="zh-CN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pi</a:t>
            </a:r>
            <a:r>
              <a:rPr lang="en-US" altLang="zh-CN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*</a:t>
            </a:r>
            <a:r>
              <a:rPr lang="en-US" altLang="zh-CN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r</a:t>
            </a:r>
            <a:r>
              <a:rPr lang="en-US" altLang="zh-CN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*</a:t>
            </a:r>
            <a:r>
              <a:rPr lang="en-US" altLang="zh-CN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r</a:t>
            </a:r>
            <a:r>
              <a:rPr lang="en-US" altLang="zh-CN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*</a:t>
            </a:r>
            <a:r>
              <a:rPr lang="en-US" altLang="zh-CN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n</a:t>
            </a:r>
            <a:r>
              <a:rPr lang="en-US" altLang="zh-CN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; ... }</a:t>
            </a:r>
          </a:p>
          <a:p>
            <a:pPr eaLnBrk="1" hangingPunct="1"/>
            <a:endParaRPr lang="zh-CN" altLang="en-US" sz="2200" b="1">
              <a:solidFill>
                <a:schemeClr val="tx1"/>
              </a:solidFill>
              <a:latin typeface="楷体_GB2312" charset="0"/>
              <a:ea typeface="宋体" panose="02010600030101010101" pitchFamily="2" charset="-122"/>
              <a:cs typeface="楷体_GB2312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C8508C74-5791-40A8-A07F-5120C56D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循环不变计算的相对性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51407B-FF0C-4A43-A06C-EE1D74282F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24075" y="3508375"/>
            <a:ext cx="18732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AEA21-B1C2-4840-BBA8-C744AE5F0FF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501650" y="930275"/>
            <a:ext cx="8999538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</a:rPr>
              <a:t>强度削弱</a:t>
            </a:r>
            <a:endParaRPr lang="en-US" altLang="zh-CN" sz="3000" b="1" i="1">
              <a:solidFill>
                <a:schemeClr val="tx1"/>
              </a:solidFill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用较</a:t>
            </a:r>
            <a:r>
              <a:rPr lang="zh-CN" altLang="en-US" sz="2500" b="1">
                <a:solidFill>
                  <a:srgbClr val="2D83F4"/>
                </a:solidFill>
              </a:rPr>
              <a:t>快</a:t>
            </a:r>
            <a:r>
              <a:rPr lang="zh-CN" altLang="en-US" sz="2500" b="1">
                <a:solidFill>
                  <a:schemeClr val="tx1"/>
                </a:solidFill>
              </a:rPr>
              <a:t>的操作代替较</a:t>
            </a:r>
            <a:r>
              <a:rPr lang="zh-CN" altLang="en-US" sz="2500" b="1">
                <a:solidFill>
                  <a:srgbClr val="2D83F4"/>
                </a:solidFill>
              </a:rPr>
              <a:t>慢</a:t>
            </a:r>
            <a:r>
              <a:rPr lang="zh-CN" altLang="en-US" sz="2500" b="1">
                <a:solidFill>
                  <a:schemeClr val="tx1"/>
                </a:solidFill>
              </a:rPr>
              <a:t>的操作，如用</a:t>
            </a:r>
            <a:r>
              <a:rPr lang="zh-CN" altLang="en-US" sz="2500" b="1">
                <a:solidFill>
                  <a:srgbClr val="2D83F4"/>
                </a:solidFill>
              </a:rPr>
              <a:t>加</a:t>
            </a:r>
            <a:r>
              <a:rPr lang="zh-CN" altLang="en-US" sz="2500" b="1">
                <a:solidFill>
                  <a:schemeClr val="tx1"/>
                </a:solidFill>
              </a:rPr>
              <a:t>代替</a:t>
            </a:r>
            <a:r>
              <a:rPr lang="zh-CN" altLang="en-US" sz="2500" b="1">
                <a:solidFill>
                  <a:srgbClr val="2D83F4"/>
                </a:solidFill>
              </a:rPr>
              <a:t>乘</a:t>
            </a:r>
            <a:endParaRPr lang="en-US" altLang="zh-CN" sz="2500" b="1" i="1">
              <a:solidFill>
                <a:srgbClr val="2D83F4"/>
              </a:solidFill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例</a:t>
            </a:r>
            <a:endParaRPr lang="en-US" altLang="zh-CN" sz="2500" b="1">
              <a:solidFill>
                <a:schemeClr val="tx1"/>
              </a:solidFill>
            </a:endParaRPr>
          </a:p>
          <a:p>
            <a:pPr lvl="2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2*</a:t>
            </a:r>
            <a:r>
              <a:rPr lang="en-US" altLang="zh-CN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或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2.0*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		</a:t>
            </a:r>
            <a:r>
              <a:rPr lang="en-US" altLang="zh-CN" b="1">
                <a:solidFill>
                  <a:schemeClr val="tx1"/>
                </a:solidFill>
                <a:sym typeface="Symbol" panose="05050102010706020507" pitchFamily="18" charset="2"/>
              </a:rPr>
              <a:t>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</a:p>
          <a:p>
            <a:pPr lvl="2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/2			</a:t>
            </a:r>
            <a:r>
              <a:rPr lang="en-US" altLang="zh-CN" b="1">
                <a:solidFill>
                  <a:schemeClr val="tx1"/>
                </a:solidFill>
                <a:sym typeface="Symbol" panose="05050102010706020507" pitchFamily="18" charset="2"/>
              </a:rPr>
              <a:t>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*0.5</a:t>
            </a:r>
          </a:p>
          <a:p>
            <a:pPr lvl="2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30000">
                <a:solidFill>
                  <a:schemeClr val="tx1"/>
                </a:solidFill>
                <a:ea typeface="宋体" panose="02010600030101010101" pitchFamily="2" charset="-122"/>
              </a:rPr>
              <a:t>2			</a:t>
            </a:r>
            <a:r>
              <a:rPr lang="en-US" altLang="zh-CN" b="1">
                <a:solidFill>
                  <a:schemeClr val="tx1"/>
                </a:solidFill>
                <a:sym typeface="Symbol" panose="05050102010706020507" pitchFamily="18" charset="2"/>
              </a:rPr>
              <a:t>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*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endParaRPr lang="zh-CN" altLang="en-US" b="1" i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i="1" baseline="-2500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i="1" baseline="3000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i="1" baseline="-25000">
                <a:solidFill>
                  <a:schemeClr val="tx1"/>
                </a:solidFill>
                <a:ea typeface="宋体" panose="02010600030101010101" pitchFamily="2" charset="-122"/>
              </a:rPr>
              <a:t>n-1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i="1" baseline="30000">
                <a:solidFill>
                  <a:schemeClr val="tx1"/>
                </a:solidFill>
                <a:ea typeface="宋体" panose="02010600030101010101" pitchFamily="2" charset="-122"/>
              </a:rPr>
              <a:t>n-1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+…+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i="1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x+a</a:t>
            </a:r>
            <a:r>
              <a:rPr lang="en-US" altLang="zh-CN" b="1" i="1" baseline="-2500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en-US" altLang="zh-CN" b="1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((…(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i="1" baseline="-2500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i="1" baseline="-25000">
                <a:solidFill>
                  <a:schemeClr val="tx1"/>
                </a:solidFill>
                <a:ea typeface="宋体" panose="02010600030101010101" pitchFamily="2" charset="-122"/>
              </a:rPr>
              <a:t>n-1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+ 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i="1" baseline="-25000">
                <a:solidFill>
                  <a:schemeClr val="tx1"/>
                </a:solidFill>
                <a:ea typeface="宋体" panose="02010600030101010101" pitchFamily="2" charset="-122"/>
              </a:rPr>
              <a:t>n-2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)…)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i="1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i="1" baseline="-2500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endParaRPr lang="zh-CN" altLang="en-US" b="1" i="1" baseline="-25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0115" name="标题 1">
            <a:extLst>
              <a:ext uri="{FF2B5EF4-FFF2-40B4-BE49-F238E27FC236}">
                <a16:creationId xmlns:a16="http://schemas.microsoft.com/office/drawing/2014/main" id="{1D55A3CA-0593-4BBC-A968-7EC864CA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④ 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强度削弱</a:t>
            </a:r>
            <a:r>
              <a:rPr lang="en-US" altLang="zh-CN" sz="25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Strength</a:t>
            </a:r>
            <a:r>
              <a:rPr lang="zh-CN" altLang="en-US" sz="2500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</a:t>
            </a:r>
            <a:r>
              <a:rPr lang="en-US" altLang="zh-CN" sz="2500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Reduction</a:t>
            </a:r>
            <a:r>
              <a:rPr lang="en-US" altLang="zh-CN" sz="2500" dirty="0">
                <a:solidFill>
                  <a:schemeClr val="tx1"/>
                </a:solidFill>
              </a:rPr>
              <a:t>)</a:t>
            </a:r>
            <a:endParaRPr lang="zh-CN" altLang="en-US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>
            <a:extLst>
              <a:ext uri="{FF2B5EF4-FFF2-40B4-BE49-F238E27FC236}">
                <a16:creationId xmlns:a16="http://schemas.microsoft.com/office/drawing/2014/main" id="{1A3AF286-59ED-4279-AEAC-4B47EBC3ED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1650" y="930275"/>
            <a:ext cx="8070850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</a:rPr>
              <a:t>归纳变量</a:t>
            </a:r>
            <a:endParaRPr lang="zh-CN" altLang="en-US" sz="3000" b="1" dirty="0">
              <a:solidFill>
                <a:schemeClr val="tx1"/>
              </a:solidFill>
              <a:latin typeface="楷体_GB2312" charset="0"/>
              <a:ea typeface="宋体" panose="02010600030101010101" pitchFamily="2" charset="-122"/>
              <a:cs typeface="楷体_GB2312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对于一个变量</a:t>
            </a:r>
            <a:r>
              <a:rPr lang="en-US" altLang="zh-CN" sz="2500" b="1" i="1" dirty="0">
                <a:solidFill>
                  <a:schemeClr val="tx1"/>
                </a:solidFill>
              </a:rPr>
              <a:t>x </a:t>
            </a:r>
            <a:r>
              <a:rPr lang="zh-CN" altLang="en-US" sz="2500" b="1" dirty="0">
                <a:solidFill>
                  <a:schemeClr val="tx1"/>
                </a:solidFill>
              </a:rPr>
              <a:t>，如果存在一个正的或负的</a:t>
            </a:r>
            <a:r>
              <a:rPr lang="zh-CN" altLang="en-US" sz="2500" b="1" dirty="0">
                <a:solidFill>
                  <a:srgbClr val="2D83F4"/>
                </a:solidFill>
              </a:rPr>
              <a:t>常数</a:t>
            </a:r>
            <a:r>
              <a:rPr lang="en-US" altLang="zh-CN" sz="2500" b="1" i="1" dirty="0">
                <a:solidFill>
                  <a:schemeClr val="tx1"/>
                </a:solidFill>
              </a:rPr>
              <a:t>c</a:t>
            </a:r>
            <a:r>
              <a:rPr lang="zh-CN" altLang="en-US" sz="2500" b="1" dirty="0">
                <a:solidFill>
                  <a:schemeClr val="tx1"/>
                </a:solidFill>
              </a:rPr>
              <a:t>使得</a:t>
            </a:r>
            <a:r>
              <a:rPr lang="zh-CN" altLang="en-US" sz="2500" b="1" dirty="0">
                <a:solidFill>
                  <a:srgbClr val="2D83F4"/>
                </a:solidFill>
              </a:rPr>
              <a:t>每次</a:t>
            </a:r>
            <a:r>
              <a:rPr lang="en-US" altLang="zh-CN" sz="2500" b="1" i="1" dirty="0">
                <a:solidFill>
                  <a:srgbClr val="2D83F4"/>
                </a:solidFill>
              </a:rPr>
              <a:t>x</a:t>
            </a:r>
            <a:r>
              <a:rPr lang="zh-CN" altLang="en-US" sz="2500" b="1" dirty="0">
                <a:solidFill>
                  <a:srgbClr val="2D83F4"/>
                </a:solidFill>
              </a:rPr>
              <a:t>被赋值时</a:t>
            </a:r>
            <a:r>
              <a:rPr lang="zh-CN" altLang="en-US" sz="2500" b="1" dirty="0">
                <a:solidFill>
                  <a:schemeClr val="tx1"/>
                </a:solidFill>
              </a:rPr>
              <a:t>它的值总</a:t>
            </a:r>
            <a:r>
              <a:rPr lang="zh-CN" altLang="en-US" sz="2500" b="1" dirty="0">
                <a:solidFill>
                  <a:srgbClr val="2D83F4"/>
                </a:solidFill>
              </a:rPr>
              <a:t>增加</a:t>
            </a:r>
            <a:r>
              <a:rPr lang="en-US" altLang="zh-CN" sz="2500" b="1" i="1" dirty="0">
                <a:solidFill>
                  <a:srgbClr val="2D83F4"/>
                </a:solidFill>
              </a:rPr>
              <a:t>c</a:t>
            </a:r>
            <a:r>
              <a:rPr lang="en-US" altLang="zh-CN" sz="2500" b="1" i="1" dirty="0">
                <a:solidFill>
                  <a:schemeClr val="tx1"/>
                </a:solidFill>
              </a:rPr>
              <a:t> </a:t>
            </a:r>
            <a:r>
              <a:rPr lang="zh-CN" altLang="en-US" sz="2500" b="1" dirty="0">
                <a:solidFill>
                  <a:schemeClr val="tx1"/>
                </a:solidFill>
              </a:rPr>
              <a:t>，那么</a:t>
            </a:r>
            <a:r>
              <a:rPr lang="en-US" altLang="zh-CN" sz="2500" b="1" i="1" dirty="0">
                <a:solidFill>
                  <a:schemeClr val="tx1"/>
                </a:solidFill>
              </a:rPr>
              <a:t>x</a:t>
            </a:r>
            <a:r>
              <a:rPr lang="zh-CN" altLang="en-US" sz="2500" b="1" dirty="0">
                <a:solidFill>
                  <a:schemeClr val="tx1"/>
                </a:solidFill>
              </a:rPr>
              <a:t>就称为</a:t>
            </a:r>
            <a:r>
              <a:rPr lang="zh-CN" altLang="en-US" sz="2500" b="1" dirty="0">
                <a:solidFill>
                  <a:srgbClr val="FF0000"/>
                </a:solidFill>
              </a:rPr>
              <a:t>归纳变量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</a:rPr>
              <a:t>Induction Variable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endParaRPr lang="zh-CN" altLang="en-US" sz="2000" b="1" dirty="0">
              <a:solidFill>
                <a:schemeClr val="tx1"/>
              </a:solidFill>
              <a:latin typeface="楷体_GB2312" charset="0"/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500" b="1" dirty="0">
              <a:solidFill>
                <a:schemeClr val="tx1"/>
              </a:solidFill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B6639FBC-21BC-44EA-B2FC-282BEC6A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循环中的强度削弱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52ED3C-1735-4AD2-BE16-FF403FE61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708150"/>
            <a:ext cx="3292475" cy="9921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归纳变量可以通过在每次循环迭代中进行一次简单的增量运算</a:t>
            </a:r>
            <a:r>
              <a:rPr lang="en-US" altLang="zh-CN" sz="20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加法</a:t>
            </a:r>
            <a:r>
              <a:rPr lang="zh-CN" altLang="en-US" sz="20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或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减法</a:t>
            </a:r>
            <a:r>
              <a:rPr lang="en-US" altLang="zh-CN" sz="20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0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来计算</a:t>
            </a:r>
            <a:endParaRPr lang="zh-CN" altLang="en-US" sz="2000" b="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4211" name="Rectangle 4">
            <a:extLst>
              <a:ext uri="{FF2B5EF4-FFF2-40B4-BE49-F238E27FC236}">
                <a16:creationId xmlns:a16="http://schemas.microsoft.com/office/drawing/2014/main" id="{4B4B217F-3B64-4F85-9288-B9127E42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94212" name="组合 24">
            <a:extLst>
              <a:ext uri="{FF2B5EF4-FFF2-40B4-BE49-F238E27FC236}">
                <a16:creationId xmlns:a16="http://schemas.microsoft.com/office/drawing/2014/main" id="{09787D6F-C8A3-4099-A117-E3066AB6F2E0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531813"/>
            <a:ext cx="2863850" cy="4592637"/>
            <a:chOff x="1403648" y="531480"/>
            <a:chExt cx="2863654" cy="4592624"/>
          </a:xfrm>
        </p:grpSpPr>
        <p:sp>
          <p:nvSpPr>
            <p:cNvPr id="94213" name="Freeform 42">
              <a:extLst>
                <a:ext uri="{FF2B5EF4-FFF2-40B4-BE49-F238E27FC236}">
                  <a16:creationId xmlns:a16="http://schemas.microsoft.com/office/drawing/2014/main" id="{3C7DC128-98F0-48DF-9AC7-0B71C1CB2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648" y="1195041"/>
              <a:ext cx="746127" cy="3929063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4214" name="Freeform 40">
              <a:extLst>
                <a:ext uri="{FF2B5EF4-FFF2-40B4-BE49-F238E27FC236}">
                  <a16:creationId xmlns:a16="http://schemas.microsoft.com/office/drawing/2014/main" id="{5D0B7BFF-DC17-4A7C-994E-BBC4F36C4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683" y="1623666"/>
              <a:ext cx="385763" cy="1357313"/>
            </a:xfrm>
            <a:custGeom>
              <a:avLst/>
              <a:gdLst>
                <a:gd name="T0" fmla="*/ 2147483646 w 325"/>
                <a:gd name="T1" fmla="*/ 2147483646 h 983"/>
                <a:gd name="T2" fmla="*/ 2147483646 w 325"/>
                <a:gd name="T3" fmla="*/ 2147483646 h 983"/>
                <a:gd name="T4" fmla="*/ 2147483646 w 325"/>
                <a:gd name="T5" fmla="*/ 2147483646 h 983"/>
                <a:gd name="T6" fmla="*/ 2147483646 w 325"/>
                <a:gd name="T7" fmla="*/ 2147483646 h 983"/>
                <a:gd name="T8" fmla="*/ 2147483646 w 325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983"/>
                <a:gd name="T17" fmla="*/ 325 w 325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983">
                  <a:moveTo>
                    <a:pt x="325" y="847"/>
                  </a:moveTo>
                  <a:cubicBezTo>
                    <a:pt x="215" y="915"/>
                    <a:pt x="106" y="983"/>
                    <a:pt x="53" y="938"/>
                  </a:cubicBezTo>
                  <a:cubicBezTo>
                    <a:pt x="0" y="893"/>
                    <a:pt x="1" y="719"/>
                    <a:pt x="8" y="575"/>
                  </a:cubicBezTo>
                  <a:cubicBezTo>
                    <a:pt x="15" y="431"/>
                    <a:pt x="53" y="152"/>
                    <a:pt x="98" y="76"/>
                  </a:cubicBezTo>
                  <a:cubicBezTo>
                    <a:pt x="143" y="0"/>
                    <a:pt x="211" y="60"/>
                    <a:pt x="280" y="12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E2D24EFF-34FC-4FAA-AC41-80245768A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124" y="539417"/>
              <a:ext cx="1693746" cy="99853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36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>
                  <a:solidFill>
                    <a:prstClr val="black"/>
                  </a:solidFill>
                  <a:latin typeface="Times New Roman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  <a:sym typeface="Symbol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n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4 *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n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2E36DB02-7A64-414C-9200-52D792606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186" y="1777663"/>
              <a:ext cx="1711208" cy="10604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i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=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</a:t>
              </a:r>
              <a:r>
                <a:rPr lang="en-US" altLang="zh-CN" i="1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i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+ 1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t</a:t>
              </a:r>
              <a:r>
                <a:rPr lang="en-US" altLang="zh-CN" i="1" baseline="-25000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2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= 4 * </a:t>
              </a:r>
              <a:r>
                <a:rPr lang="en-US" altLang="zh-CN" i="1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i</a:t>
              </a:r>
              <a:endParaRPr lang="en-US" altLang="zh-CN" i="1" dirty="0">
                <a:solidFill>
                  <a:srgbClr val="0000FF"/>
                </a:solidFill>
                <a:latin typeface="Times New Roman" charset="0"/>
                <a:ea typeface="宋体" panose="02010600030101010101" pitchFamily="2" charset="-122"/>
              </a:endParaRP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94217" name="Rectangle 25">
              <a:extLst>
                <a:ext uri="{FF2B5EF4-FFF2-40B4-BE49-F238E27FC236}">
                  <a16:creationId xmlns:a16="http://schemas.microsoft.com/office/drawing/2014/main" id="{783129C0-86BA-4C02-B3D7-87BE44208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611" y="531480"/>
              <a:ext cx="392774" cy="220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8" name="Rectangle 26">
              <a:extLst>
                <a:ext uri="{FF2B5EF4-FFF2-40B4-BE49-F238E27FC236}">
                  <a16:creationId xmlns:a16="http://schemas.microsoft.com/office/drawing/2014/main" id="{7426CB5B-085B-46B7-9E2F-B2D25EE53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108" y="1722006"/>
              <a:ext cx="626058" cy="32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DFF17BF5-BD0E-4A38-B79E-709FDB078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648" y="3123860"/>
              <a:ext cx="1711208" cy="10001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j 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= 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j 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  <a:sym typeface="Symbol" charset="2"/>
                </a:rPr>
                <a:t>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t</a:t>
              </a:r>
              <a:r>
                <a:rPr lang="en-US" altLang="zh-CN" i="1" baseline="-25000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4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= 4 *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j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D2B9B302-992A-402B-9838-C1E648B2B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648" y="4254156"/>
              <a:ext cx="1727082" cy="2762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if </a:t>
              </a:r>
              <a:r>
                <a:rPr lang="en-US" altLang="zh-CN" i="1">
                  <a:solidFill>
                    <a:prstClr val="black"/>
                  </a:solidFill>
                  <a:latin typeface="Times New Roman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 </a:t>
              </a:r>
              <a:r>
                <a:rPr lang="en-US" altLang="zh-CN" dirty="0" err="1">
                  <a:solidFill>
                    <a:srgbClr val="000000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57DE2FD8-A222-4C5D-A293-6AF160C02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250" y="4727230"/>
              <a:ext cx="784171" cy="2317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94222" name="Rectangle 33">
              <a:extLst>
                <a:ext uri="{FF2B5EF4-FFF2-40B4-BE49-F238E27FC236}">
                  <a16:creationId xmlns:a16="http://schemas.microsoft.com/office/drawing/2014/main" id="{96A9F80F-A8AD-4ED1-8A2F-3A6B9C716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423" y="4206320"/>
              <a:ext cx="626058" cy="32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3" name="Rectangle 34">
              <a:extLst>
                <a:ext uri="{FF2B5EF4-FFF2-40B4-BE49-F238E27FC236}">
                  <a16:creationId xmlns:a16="http://schemas.microsoft.com/office/drawing/2014/main" id="{9503E9B4-C17B-4FAA-A742-BB4A82124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864" y="3052416"/>
              <a:ext cx="628438" cy="327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09D5C8-8CA1-4C0A-A932-C921E7122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762" y="4727230"/>
              <a:ext cx="809570" cy="2317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94225" name="Rectangle 39">
              <a:extLst>
                <a:ext uri="{FF2B5EF4-FFF2-40B4-BE49-F238E27FC236}">
                  <a16:creationId xmlns:a16="http://schemas.microsoft.com/office/drawing/2014/main" id="{DEDDA6C7-144C-4CF0-9B4F-B5FC9244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34" y="4673123"/>
              <a:ext cx="627248" cy="327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6" name="Line 28">
              <a:extLst>
                <a:ext uri="{FF2B5EF4-FFF2-40B4-BE49-F238E27FC236}">
                  <a16:creationId xmlns:a16="http://schemas.microsoft.com/office/drawing/2014/main" id="{14C59CC0-B683-4DC0-B0DE-65F42D183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186" y="1539535"/>
              <a:ext cx="0" cy="2397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4227" name="Line 29">
              <a:extLst>
                <a:ext uri="{FF2B5EF4-FFF2-40B4-BE49-F238E27FC236}">
                  <a16:creationId xmlns:a16="http://schemas.microsoft.com/office/drawing/2014/main" id="{BC72AD95-8F46-40D2-863F-32FA2107A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5848" y="2852393"/>
              <a:ext cx="0" cy="271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4228" name="Line 31">
              <a:extLst>
                <a:ext uri="{FF2B5EF4-FFF2-40B4-BE49-F238E27FC236}">
                  <a16:creationId xmlns:a16="http://schemas.microsoft.com/office/drawing/2014/main" id="{B5B1334C-51F0-4A06-81AA-525108702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4098" y="4115916"/>
              <a:ext cx="0" cy="1698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4229" name="Line 37">
              <a:extLst>
                <a:ext uri="{FF2B5EF4-FFF2-40B4-BE49-F238E27FC236}">
                  <a16:creationId xmlns:a16="http://schemas.microsoft.com/office/drawing/2014/main" id="{AE956425-3E62-4F9A-96B2-AF33DED29F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6884" y="4543818"/>
              <a:ext cx="368301" cy="1825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4230" name="Line 38">
              <a:extLst>
                <a:ext uri="{FF2B5EF4-FFF2-40B4-BE49-F238E27FC236}">
                  <a16:creationId xmlns:a16="http://schemas.microsoft.com/office/drawing/2014/main" id="{9E93231A-D856-4C60-BDEA-C1451E2DB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2537" y="4543818"/>
              <a:ext cx="323851" cy="1825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4231" name="Freeform 41">
              <a:extLst>
                <a:ext uri="{FF2B5EF4-FFF2-40B4-BE49-F238E27FC236}">
                  <a16:creationId xmlns:a16="http://schemas.microsoft.com/office/drawing/2014/main" id="{3C7E5ECC-178F-4A65-A275-4BE146ABF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713" y="2909541"/>
              <a:ext cx="271464" cy="1357313"/>
            </a:xfrm>
            <a:custGeom>
              <a:avLst/>
              <a:gdLst>
                <a:gd name="T0" fmla="*/ 2147483646 w 227"/>
                <a:gd name="T1" fmla="*/ 2147483646 h 983"/>
                <a:gd name="T2" fmla="*/ 2147483646 w 227"/>
                <a:gd name="T3" fmla="*/ 2147483646 h 983"/>
                <a:gd name="T4" fmla="*/ 0 w 227"/>
                <a:gd name="T5" fmla="*/ 2147483646 h 983"/>
                <a:gd name="T6" fmla="*/ 2147483646 w 227"/>
                <a:gd name="T7" fmla="*/ 2147483646 h 983"/>
                <a:gd name="T8" fmla="*/ 2147483646 w 227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"/>
                <a:gd name="T16" fmla="*/ 0 h 983"/>
                <a:gd name="T17" fmla="*/ 227 w 227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" h="983">
                  <a:moveTo>
                    <a:pt x="182" y="885"/>
                  </a:moveTo>
                  <a:cubicBezTo>
                    <a:pt x="129" y="934"/>
                    <a:pt x="76" y="983"/>
                    <a:pt x="46" y="930"/>
                  </a:cubicBezTo>
                  <a:cubicBezTo>
                    <a:pt x="16" y="877"/>
                    <a:pt x="0" y="711"/>
                    <a:pt x="0" y="567"/>
                  </a:cubicBezTo>
                  <a:cubicBezTo>
                    <a:pt x="0" y="423"/>
                    <a:pt x="8" y="136"/>
                    <a:pt x="46" y="68"/>
                  </a:cubicBezTo>
                  <a:cubicBezTo>
                    <a:pt x="84" y="0"/>
                    <a:pt x="155" y="79"/>
                    <a:pt x="227" y="15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4232" name="Rectangle 16">
              <a:extLst>
                <a:ext uri="{FF2B5EF4-FFF2-40B4-BE49-F238E27FC236}">
                  <a16:creationId xmlns:a16="http://schemas.microsoft.com/office/drawing/2014/main" id="{183B95F0-AFCB-4ED3-82DD-6907E1BF0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837" y="4673124"/>
              <a:ext cx="514351" cy="325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14" name="Rectangle 23">
            <a:extLst>
              <a:ext uri="{FF2B5EF4-FFF2-40B4-BE49-F238E27FC236}">
                <a16:creationId xmlns:a16="http://schemas.microsoft.com/office/drawing/2014/main" id="{1E7DB476-FE11-4853-A8CA-B93462A34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142875"/>
            <a:ext cx="1693862" cy="14144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tIns="36000" bIns="0"/>
          <a:lstStyle>
            <a:lvl1pPr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algn="just">
              <a:lnSpc>
                <a:spcPts val="1800"/>
              </a:lnSpc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charset="0"/>
              </a:rPr>
              <a:t>i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=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 m 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  <a:sym typeface="Symbol" charset="2"/>
              </a:rPr>
              <a:t>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1</a:t>
            </a:r>
          </a:p>
          <a:p>
            <a:pPr algn="just">
              <a:lnSpc>
                <a:spcPts val="18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j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=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 n</a:t>
            </a:r>
          </a:p>
          <a:p>
            <a:pPr algn="just">
              <a:lnSpc>
                <a:spcPts val="18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= 4 *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n</a:t>
            </a:r>
          </a:p>
          <a:p>
            <a:pPr algn="just">
              <a:lnSpc>
                <a:spcPts val="18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v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]</a:t>
            </a:r>
          </a:p>
          <a:p>
            <a:pPr algn="just">
              <a:lnSpc>
                <a:spcPts val="1800"/>
              </a:lnSpc>
              <a:defRPr/>
            </a:pPr>
            <a:r>
              <a:rPr lang="en-US" altLang="zh-CN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</a:rPr>
              <a:t> = 4 * </a:t>
            </a:r>
            <a:r>
              <a:rPr lang="en-US" altLang="zh-CN" i="1">
                <a:solidFill>
                  <a:srgbClr val="FF0000"/>
                </a:solidFill>
                <a:latin typeface="Times New Roman" charset="0"/>
              </a:rPr>
              <a:t>i</a:t>
            </a:r>
            <a:endParaRPr lang="en-US" altLang="zh-CN" i="1" dirty="0">
              <a:solidFill>
                <a:srgbClr val="FF0000"/>
              </a:solidFill>
              <a:latin typeface="Times New Roman" charset="0"/>
            </a:endParaRPr>
          </a:p>
          <a:p>
            <a:pPr algn="just">
              <a:lnSpc>
                <a:spcPts val="1800"/>
              </a:lnSpc>
              <a:defRPr/>
            </a:pPr>
            <a:r>
              <a:rPr lang="en-US" altLang="zh-CN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altLang="zh-CN" i="1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</a:rPr>
              <a:t>= 4 *</a:t>
            </a:r>
            <a:r>
              <a:rPr lang="en-US" altLang="zh-CN" i="1" dirty="0">
                <a:solidFill>
                  <a:srgbClr val="FF0000"/>
                </a:solidFill>
                <a:latin typeface="Times New Roman" charset="0"/>
              </a:rPr>
              <a:t> j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9D9DD50-9EF4-4B35-A222-43CFE33FC9CC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550863"/>
            <a:ext cx="3692525" cy="4592637"/>
            <a:chOff x="4140200" y="550877"/>
            <a:chExt cx="3692525" cy="4592623"/>
          </a:xfrm>
        </p:grpSpPr>
        <p:sp>
          <p:nvSpPr>
            <p:cNvPr id="96282" name="Freeform 42">
              <a:extLst>
                <a:ext uri="{FF2B5EF4-FFF2-40B4-BE49-F238E27FC236}">
                  <a16:creationId xmlns:a16="http://schemas.microsoft.com/office/drawing/2014/main" id="{70C3E9F2-E59E-4AFC-BE61-66DB45F1D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9111" y="1214438"/>
              <a:ext cx="746116" cy="3929062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1" name="AutoShape 8">
              <a:extLst>
                <a:ext uri="{FF2B5EF4-FFF2-40B4-BE49-F238E27FC236}">
                  <a16:creationId xmlns:a16="http://schemas.microsoft.com/office/drawing/2014/main" id="{8DE24F6F-372D-45AD-8558-016F7FAD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2232034"/>
              <a:ext cx="593725" cy="268287"/>
            </a:xfrm>
            <a:prstGeom prst="rightArrow">
              <a:avLst>
                <a:gd name="adj1" fmla="val 50000"/>
                <a:gd name="adj2" fmla="val 55326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cs typeface="楷体_GB2312" charset="0"/>
              </a:endParaRPr>
            </a:p>
          </p:txBody>
        </p:sp>
        <p:sp>
          <p:nvSpPr>
            <p:cNvPr id="96284" name="Freeform 40">
              <a:extLst>
                <a:ext uri="{FF2B5EF4-FFF2-40B4-BE49-F238E27FC236}">
                  <a16:creationId xmlns:a16="http://schemas.microsoft.com/office/drawing/2014/main" id="{EEE1D754-FC2E-4C56-8AED-97AB4B526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43" y="1643063"/>
              <a:ext cx="385758" cy="1357313"/>
            </a:xfrm>
            <a:custGeom>
              <a:avLst/>
              <a:gdLst>
                <a:gd name="T0" fmla="*/ 2147483646 w 325"/>
                <a:gd name="T1" fmla="*/ 2147483646 h 983"/>
                <a:gd name="T2" fmla="*/ 2147483646 w 325"/>
                <a:gd name="T3" fmla="*/ 2147483646 h 983"/>
                <a:gd name="T4" fmla="*/ 2147483646 w 325"/>
                <a:gd name="T5" fmla="*/ 2147483646 h 983"/>
                <a:gd name="T6" fmla="*/ 2147483646 w 325"/>
                <a:gd name="T7" fmla="*/ 2147483646 h 983"/>
                <a:gd name="T8" fmla="*/ 2147483646 w 325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983"/>
                <a:gd name="T17" fmla="*/ 325 w 325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983">
                  <a:moveTo>
                    <a:pt x="325" y="847"/>
                  </a:moveTo>
                  <a:cubicBezTo>
                    <a:pt x="215" y="915"/>
                    <a:pt x="106" y="983"/>
                    <a:pt x="53" y="938"/>
                  </a:cubicBezTo>
                  <a:cubicBezTo>
                    <a:pt x="0" y="893"/>
                    <a:pt x="1" y="719"/>
                    <a:pt x="8" y="575"/>
                  </a:cubicBezTo>
                  <a:cubicBezTo>
                    <a:pt x="15" y="431"/>
                    <a:pt x="53" y="152"/>
                    <a:pt x="98" y="76"/>
                  </a:cubicBezTo>
                  <a:cubicBezTo>
                    <a:pt x="143" y="0"/>
                    <a:pt x="211" y="60"/>
                    <a:pt x="280" y="12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6115" name="Rectangle 24">
              <a:extLst>
                <a:ext uri="{FF2B5EF4-FFF2-40B4-BE49-F238E27FC236}">
                  <a16:creationId xmlns:a16="http://schemas.microsoft.com/office/drawing/2014/main" id="{86A950A7-12E5-4BB9-86B3-EE9FD2FB4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450" y="1797060"/>
              <a:ext cx="1711325" cy="10604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>
                  <a:solidFill>
                    <a:srgbClr val="000000"/>
                  </a:solidFill>
                  <a:latin typeface="Times New Roman" charset="0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 =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  <a:latin typeface="Times New Roman" charset="0"/>
                </a:rPr>
                <a:t>i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+ 1</a:t>
              </a:r>
              <a:endParaRPr lang="en-US" altLang="zh-CN" dirty="0">
                <a:solidFill>
                  <a:srgbClr val="0000FF"/>
                </a:solidFill>
                <a:latin typeface="Times New Roman" charset="0"/>
              </a:endParaRP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srgbClr val="FF0000"/>
                  </a:solidFill>
                  <a:latin typeface="Times New Roman" charset="0"/>
                </a:rPr>
                <a:t>2</a:t>
              </a:r>
              <a:r>
                <a:rPr lang="en-US" altLang="zh-CN" dirty="0">
                  <a:solidFill>
                    <a:srgbClr val="FF0000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宋体" charset="0"/>
                </a:rPr>
                <a:t>+</a:t>
              </a:r>
              <a:r>
                <a:rPr lang="en-US" altLang="zh-CN" dirty="0">
                  <a:solidFill>
                    <a:srgbClr val="FF0000"/>
                  </a:solidFill>
                  <a:latin typeface="Times New Roman" charset="0"/>
                </a:rPr>
                <a:t> 4</a:t>
              </a:r>
              <a:endParaRPr lang="en-US" altLang="zh-CN" i="1" dirty="0">
                <a:solidFill>
                  <a:srgbClr val="FF0000"/>
                </a:solidFill>
                <a:latin typeface="Times New Roman" charset="0"/>
              </a:endParaRP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96286" name="Rectangle 25">
              <a:extLst>
                <a:ext uri="{FF2B5EF4-FFF2-40B4-BE49-F238E27FC236}">
                  <a16:creationId xmlns:a16="http://schemas.microsoft.com/office/drawing/2014/main" id="{4D9E4FA2-6922-4779-AC57-1F3A37D04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042" y="550877"/>
              <a:ext cx="392768" cy="220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87" name="Rectangle 26">
              <a:extLst>
                <a:ext uri="{FF2B5EF4-FFF2-40B4-BE49-F238E27FC236}">
                  <a16:creationId xmlns:a16="http://schemas.microsoft.com/office/drawing/2014/main" id="{6A2442CC-D53E-4CE8-9042-2B3CE55D8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540" y="1741403"/>
              <a:ext cx="626049" cy="32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8" name="Rectangle 27">
              <a:extLst>
                <a:ext uri="{FF2B5EF4-FFF2-40B4-BE49-F238E27FC236}">
                  <a16:creationId xmlns:a16="http://schemas.microsoft.com/office/drawing/2014/main" id="{8E6E2DB6-D63C-4302-BF2C-6F37DDBF2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2913" y="3143256"/>
              <a:ext cx="1711325" cy="10001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  <a:sym typeface="Symbol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srgbClr val="FF0000"/>
                  </a:solidFill>
                  <a:latin typeface="Times New Roman" charset="0"/>
                </a:rPr>
                <a:t>4 </a:t>
              </a:r>
              <a:r>
                <a:rPr lang="en-US" altLang="zh-CN" dirty="0">
                  <a:solidFill>
                    <a:srgbClr val="FF0000"/>
                  </a:solidFill>
                  <a:latin typeface="宋体" charset="0"/>
                </a:rPr>
                <a:t>- 4</a:t>
              </a:r>
              <a:endParaRPr lang="en-US" altLang="zh-CN" i="1" dirty="0">
                <a:solidFill>
                  <a:srgbClr val="FF0000"/>
                </a:solidFill>
                <a:latin typeface="Times New Roman" charset="0"/>
              </a:endParaRP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46119" name="Rectangle 30">
              <a:extLst>
                <a:ext uri="{FF2B5EF4-FFF2-40B4-BE49-F238E27FC236}">
                  <a16:creationId xmlns:a16="http://schemas.microsoft.com/office/drawing/2014/main" id="{FF4603FD-1672-44EA-A94E-967C80B78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2913" y="4273553"/>
              <a:ext cx="1727200" cy="2762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if </a:t>
              </a:r>
              <a:r>
                <a:rPr lang="en-US" altLang="zh-CN" i="1">
                  <a:solidFill>
                    <a:prstClr val="black"/>
                  </a:solidFill>
                  <a:latin typeface="Times New Roman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 </a:t>
              </a:r>
              <a:r>
                <a:rPr lang="en-US" altLang="zh-CN" dirty="0" err="1">
                  <a:solidFill>
                    <a:srgbClr val="000000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46120" name="Rectangle 32">
              <a:extLst>
                <a:ext uri="{FF2B5EF4-FFF2-40B4-BE49-F238E27FC236}">
                  <a16:creationId xmlns:a16="http://schemas.microsoft.com/office/drawing/2014/main" id="{C757BDC6-2ECF-414C-9128-EC30FF8B8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7513" y="4746626"/>
              <a:ext cx="784225" cy="2317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96291" name="Rectangle 33">
              <a:extLst>
                <a:ext uri="{FF2B5EF4-FFF2-40B4-BE49-F238E27FC236}">
                  <a16:creationId xmlns:a16="http://schemas.microsoft.com/office/drawing/2014/main" id="{41CFD1E4-E258-469F-9D7B-54F19639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855" y="4225716"/>
              <a:ext cx="626049" cy="32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92" name="Rectangle 34">
              <a:extLst>
                <a:ext uri="{FF2B5EF4-FFF2-40B4-BE49-F238E27FC236}">
                  <a16:creationId xmlns:a16="http://schemas.microsoft.com/office/drawing/2014/main" id="{AE3047D7-B828-424F-AC01-639419A3B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296" y="3071812"/>
              <a:ext cx="628429" cy="327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3" name="Rectangle 36">
              <a:extLst>
                <a:ext uri="{FF2B5EF4-FFF2-40B4-BE49-F238E27FC236}">
                  <a16:creationId xmlns:a16="http://schemas.microsoft.com/office/drawing/2014/main" id="{97213ABE-1BEE-4AF8-A68D-5ED32A9BD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5088" y="4746626"/>
              <a:ext cx="809625" cy="2317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96294" name="Rectangle 39">
              <a:extLst>
                <a:ext uri="{FF2B5EF4-FFF2-40B4-BE49-F238E27FC236}">
                  <a16:creationId xmlns:a16="http://schemas.microsoft.com/office/drawing/2014/main" id="{68D81F47-2952-4ECE-9BBB-7B5BE970C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9666" y="4692519"/>
              <a:ext cx="627239" cy="327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95" name="Line 28">
              <a:extLst>
                <a:ext uri="{FF2B5EF4-FFF2-40B4-BE49-F238E27FC236}">
                  <a16:creationId xmlns:a16="http://schemas.microsoft.com/office/drawing/2014/main" id="{0E0E9C1A-C639-47B1-89B2-80175CFFC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7631" y="1558932"/>
              <a:ext cx="0" cy="2397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6296" name="Line 29">
              <a:extLst>
                <a:ext uri="{FF2B5EF4-FFF2-40B4-BE49-F238E27FC236}">
                  <a16:creationId xmlns:a16="http://schemas.microsoft.com/office/drawing/2014/main" id="{FD9F7BE9-3540-4330-A1CE-95766F5B3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1293" y="2871789"/>
              <a:ext cx="0" cy="271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6297" name="Line 31">
              <a:extLst>
                <a:ext uri="{FF2B5EF4-FFF2-40B4-BE49-F238E27FC236}">
                  <a16:creationId xmlns:a16="http://schemas.microsoft.com/office/drawing/2014/main" id="{1A0D2704-464A-448C-8DC9-AC86C37D2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9542" y="4135312"/>
              <a:ext cx="0" cy="1698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6298" name="Line 37">
              <a:extLst>
                <a:ext uri="{FF2B5EF4-FFF2-40B4-BE49-F238E27FC236}">
                  <a16:creationId xmlns:a16="http://schemas.microsoft.com/office/drawing/2014/main" id="{2D4B08D2-26BF-4F43-902E-A10DC6F56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02336" y="4563214"/>
              <a:ext cx="368296" cy="1825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6299" name="Line 38">
              <a:extLst>
                <a:ext uri="{FF2B5EF4-FFF2-40B4-BE49-F238E27FC236}">
                  <a16:creationId xmlns:a16="http://schemas.microsoft.com/office/drawing/2014/main" id="{0BAB3F28-CB58-43A1-90AF-07C3490F4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7978" y="4563214"/>
              <a:ext cx="323846" cy="1825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6300" name="Freeform 41">
              <a:extLst>
                <a:ext uri="{FF2B5EF4-FFF2-40B4-BE49-F238E27FC236}">
                  <a16:creationId xmlns:a16="http://schemas.microsoft.com/office/drawing/2014/main" id="{23512F8D-68E6-44AE-AB3E-3093FC49E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72" y="2928937"/>
              <a:ext cx="271460" cy="1357313"/>
            </a:xfrm>
            <a:custGeom>
              <a:avLst/>
              <a:gdLst>
                <a:gd name="T0" fmla="*/ 2147483646 w 227"/>
                <a:gd name="T1" fmla="*/ 2147483646 h 983"/>
                <a:gd name="T2" fmla="*/ 2147483646 w 227"/>
                <a:gd name="T3" fmla="*/ 2147483646 h 983"/>
                <a:gd name="T4" fmla="*/ 0 w 227"/>
                <a:gd name="T5" fmla="*/ 2147483646 h 983"/>
                <a:gd name="T6" fmla="*/ 2147483646 w 227"/>
                <a:gd name="T7" fmla="*/ 2147483646 h 983"/>
                <a:gd name="T8" fmla="*/ 2147483646 w 227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"/>
                <a:gd name="T16" fmla="*/ 0 h 983"/>
                <a:gd name="T17" fmla="*/ 227 w 227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" h="983">
                  <a:moveTo>
                    <a:pt x="182" y="885"/>
                  </a:moveTo>
                  <a:cubicBezTo>
                    <a:pt x="129" y="934"/>
                    <a:pt x="76" y="983"/>
                    <a:pt x="46" y="930"/>
                  </a:cubicBezTo>
                  <a:cubicBezTo>
                    <a:pt x="16" y="877"/>
                    <a:pt x="0" y="711"/>
                    <a:pt x="0" y="567"/>
                  </a:cubicBezTo>
                  <a:cubicBezTo>
                    <a:pt x="0" y="423"/>
                    <a:pt x="8" y="136"/>
                    <a:pt x="46" y="68"/>
                  </a:cubicBezTo>
                  <a:cubicBezTo>
                    <a:pt x="84" y="0"/>
                    <a:pt x="155" y="79"/>
                    <a:pt x="227" y="15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6301" name="Rectangle 16">
              <a:extLst>
                <a:ext uri="{FF2B5EF4-FFF2-40B4-BE49-F238E27FC236}">
                  <a16:creationId xmlns:a16="http://schemas.microsoft.com/office/drawing/2014/main" id="{1ADCD7E9-CAB8-4FC6-BA70-57AAD2CEE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98" y="4692520"/>
              <a:ext cx="514344" cy="325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6260" name="Rectangle 4">
            <a:extLst>
              <a:ext uri="{FF2B5EF4-FFF2-40B4-BE49-F238E27FC236}">
                <a16:creationId xmlns:a16="http://schemas.microsoft.com/office/drawing/2014/main" id="{B4A313E2-532C-4F5E-93EF-1FAA323C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96261" name="组合 2">
            <a:extLst>
              <a:ext uri="{FF2B5EF4-FFF2-40B4-BE49-F238E27FC236}">
                <a16:creationId xmlns:a16="http://schemas.microsoft.com/office/drawing/2014/main" id="{0BABE739-50D4-4FB6-9B04-15326BCCFA52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531813"/>
            <a:ext cx="2863850" cy="4592637"/>
            <a:chOff x="1403648" y="531480"/>
            <a:chExt cx="2863654" cy="4592624"/>
          </a:xfrm>
        </p:grpSpPr>
        <p:sp>
          <p:nvSpPr>
            <p:cNvPr id="96262" name="Freeform 42">
              <a:extLst>
                <a:ext uri="{FF2B5EF4-FFF2-40B4-BE49-F238E27FC236}">
                  <a16:creationId xmlns:a16="http://schemas.microsoft.com/office/drawing/2014/main" id="{8A01C66E-D344-46C0-97AA-78272224E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648" y="1195041"/>
              <a:ext cx="746127" cy="3929063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6263" name="Freeform 40">
              <a:extLst>
                <a:ext uri="{FF2B5EF4-FFF2-40B4-BE49-F238E27FC236}">
                  <a16:creationId xmlns:a16="http://schemas.microsoft.com/office/drawing/2014/main" id="{60E45B86-87B3-47D0-A80D-42FC8E6D6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683" y="1623666"/>
              <a:ext cx="385763" cy="1357313"/>
            </a:xfrm>
            <a:custGeom>
              <a:avLst/>
              <a:gdLst>
                <a:gd name="T0" fmla="*/ 2147483646 w 325"/>
                <a:gd name="T1" fmla="*/ 2147483646 h 983"/>
                <a:gd name="T2" fmla="*/ 2147483646 w 325"/>
                <a:gd name="T3" fmla="*/ 2147483646 h 983"/>
                <a:gd name="T4" fmla="*/ 2147483646 w 325"/>
                <a:gd name="T5" fmla="*/ 2147483646 h 983"/>
                <a:gd name="T6" fmla="*/ 2147483646 w 325"/>
                <a:gd name="T7" fmla="*/ 2147483646 h 983"/>
                <a:gd name="T8" fmla="*/ 2147483646 w 325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983"/>
                <a:gd name="T17" fmla="*/ 325 w 325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983">
                  <a:moveTo>
                    <a:pt x="325" y="847"/>
                  </a:moveTo>
                  <a:cubicBezTo>
                    <a:pt x="215" y="915"/>
                    <a:pt x="106" y="983"/>
                    <a:pt x="53" y="938"/>
                  </a:cubicBezTo>
                  <a:cubicBezTo>
                    <a:pt x="0" y="893"/>
                    <a:pt x="1" y="719"/>
                    <a:pt x="8" y="575"/>
                  </a:cubicBezTo>
                  <a:cubicBezTo>
                    <a:pt x="15" y="431"/>
                    <a:pt x="53" y="152"/>
                    <a:pt x="98" y="76"/>
                  </a:cubicBezTo>
                  <a:cubicBezTo>
                    <a:pt x="143" y="0"/>
                    <a:pt x="211" y="60"/>
                    <a:pt x="280" y="12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B34D78C4-2FA4-4034-B642-336CA5597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124" y="539417"/>
              <a:ext cx="1693746" cy="99853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36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>
                  <a:solidFill>
                    <a:prstClr val="black"/>
                  </a:solidFill>
                  <a:latin typeface="Times New Roman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  <a:sym typeface="Symbol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n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4 *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n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77A0E850-A790-4C9F-B8EA-2781ED3D3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186" y="1777663"/>
              <a:ext cx="1711208" cy="10604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i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=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</a:t>
              </a:r>
              <a:r>
                <a:rPr lang="en-US" altLang="zh-CN" i="1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i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+ 1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t</a:t>
              </a:r>
              <a:r>
                <a:rPr lang="en-US" altLang="zh-CN" i="1" baseline="-25000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2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= 4 * </a:t>
              </a:r>
              <a:r>
                <a:rPr lang="en-US" altLang="zh-CN" i="1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i</a:t>
              </a:r>
              <a:endParaRPr lang="en-US" altLang="zh-CN" i="1" dirty="0">
                <a:solidFill>
                  <a:srgbClr val="0000FF"/>
                </a:solidFill>
                <a:latin typeface="Times New Roman" charset="0"/>
                <a:ea typeface="宋体" panose="02010600030101010101" pitchFamily="2" charset="-122"/>
              </a:endParaRP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96266" name="Rectangle 25">
              <a:extLst>
                <a:ext uri="{FF2B5EF4-FFF2-40B4-BE49-F238E27FC236}">
                  <a16:creationId xmlns:a16="http://schemas.microsoft.com/office/drawing/2014/main" id="{B28EEFC0-65A9-420D-8F8D-CD784570B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611" y="531480"/>
              <a:ext cx="392774" cy="220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67" name="Rectangle 26">
              <a:extLst>
                <a:ext uri="{FF2B5EF4-FFF2-40B4-BE49-F238E27FC236}">
                  <a16:creationId xmlns:a16="http://schemas.microsoft.com/office/drawing/2014/main" id="{5F1759AD-D931-4228-A963-36C241B2A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108" y="1722006"/>
              <a:ext cx="626058" cy="32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EF81933A-92CC-4B6E-8B07-462509385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648" y="3123860"/>
              <a:ext cx="1711208" cy="10001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j 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= 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j 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  <a:sym typeface="Symbol" charset="2"/>
                </a:rPr>
                <a:t>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t</a:t>
              </a:r>
              <a:r>
                <a:rPr lang="en-US" altLang="zh-CN" i="1" baseline="-25000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4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= 4 *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j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82" name="Rectangle 30">
              <a:extLst>
                <a:ext uri="{FF2B5EF4-FFF2-40B4-BE49-F238E27FC236}">
                  <a16:creationId xmlns:a16="http://schemas.microsoft.com/office/drawing/2014/main" id="{A58AFC35-CADA-426E-A8F1-A16E29ABB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648" y="4254156"/>
              <a:ext cx="1727082" cy="2762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if </a:t>
              </a:r>
              <a:r>
                <a:rPr lang="en-US" altLang="zh-CN" i="1">
                  <a:solidFill>
                    <a:prstClr val="black"/>
                  </a:solidFill>
                  <a:latin typeface="Times New Roman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 </a:t>
              </a:r>
              <a:r>
                <a:rPr lang="en-US" altLang="zh-CN" dirty="0" err="1">
                  <a:solidFill>
                    <a:srgbClr val="000000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83" name="Rectangle 32">
              <a:extLst>
                <a:ext uri="{FF2B5EF4-FFF2-40B4-BE49-F238E27FC236}">
                  <a16:creationId xmlns:a16="http://schemas.microsoft.com/office/drawing/2014/main" id="{507E0549-8584-4D54-97ED-4FFA630AD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250" y="4727230"/>
              <a:ext cx="784171" cy="2317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96271" name="Rectangle 33">
              <a:extLst>
                <a:ext uri="{FF2B5EF4-FFF2-40B4-BE49-F238E27FC236}">
                  <a16:creationId xmlns:a16="http://schemas.microsoft.com/office/drawing/2014/main" id="{8F6AFC18-9960-4F09-A248-1308F9BB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423" y="4206320"/>
              <a:ext cx="626058" cy="32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72" name="Rectangle 34">
              <a:extLst>
                <a:ext uri="{FF2B5EF4-FFF2-40B4-BE49-F238E27FC236}">
                  <a16:creationId xmlns:a16="http://schemas.microsoft.com/office/drawing/2014/main" id="{2FE29D24-90BC-4A27-97E6-941CFBEEF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864" y="3052416"/>
              <a:ext cx="628438" cy="327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Rectangle 36">
              <a:extLst>
                <a:ext uri="{FF2B5EF4-FFF2-40B4-BE49-F238E27FC236}">
                  <a16:creationId xmlns:a16="http://schemas.microsoft.com/office/drawing/2014/main" id="{F6300EDB-AD51-4BE3-9E3B-6D51363F1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762" y="4727230"/>
              <a:ext cx="809570" cy="2317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96274" name="Rectangle 39">
              <a:extLst>
                <a:ext uri="{FF2B5EF4-FFF2-40B4-BE49-F238E27FC236}">
                  <a16:creationId xmlns:a16="http://schemas.microsoft.com/office/drawing/2014/main" id="{A3595DD5-19AA-4ECD-99A7-53E940545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34" y="4673123"/>
              <a:ext cx="627248" cy="327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75" name="Line 28">
              <a:extLst>
                <a:ext uri="{FF2B5EF4-FFF2-40B4-BE49-F238E27FC236}">
                  <a16:creationId xmlns:a16="http://schemas.microsoft.com/office/drawing/2014/main" id="{BB186860-A3D1-41C2-BD82-7AAFE7F14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186" y="1539535"/>
              <a:ext cx="0" cy="2397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6276" name="Line 29">
              <a:extLst>
                <a:ext uri="{FF2B5EF4-FFF2-40B4-BE49-F238E27FC236}">
                  <a16:creationId xmlns:a16="http://schemas.microsoft.com/office/drawing/2014/main" id="{C4A3B311-E19F-4F6D-8B2F-72D22E2D9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5848" y="2852393"/>
              <a:ext cx="0" cy="271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6277" name="Line 31">
              <a:extLst>
                <a:ext uri="{FF2B5EF4-FFF2-40B4-BE49-F238E27FC236}">
                  <a16:creationId xmlns:a16="http://schemas.microsoft.com/office/drawing/2014/main" id="{397BAF15-5201-4CE9-AF09-37DB25F3E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4098" y="4115916"/>
              <a:ext cx="0" cy="1698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6278" name="Line 37">
              <a:extLst>
                <a:ext uri="{FF2B5EF4-FFF2-40B4-BE49-F238E27FC236}">
                  <a16:creationId xmlns:a16="http://schemas.microsoft.com/office/drawing/2014/main" id="{FA89F4AA-1499-45AB-AB6E-36E03D388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6884" y="4543818"/>
              <a:ext cx="368301" cy="1825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6279" name="Line 38">
              <a:extLst>
                <a:ext uri="{FF2B5EF4-FFF2-40B4-BE49-F238E27FC236}">
                  <a16:creationId xmlns:a16="http://schemas.microsoft.com/office/drawing/2014/main" id="{BB1CE34B-1262-4E8F-A5D5-3837A7DB1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2537" y="4543818"/>
              <a:ext cx="323851" cy="1825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6280" name="Freeform 41">
              <a:extLst>
                <a:ext uri="{FF2B5EF4-FFF2-40B4-BE49-F238E27FC236}">
                  <a16:creationId xmlns:a16="http://schemas.microsoft.com/office/drawing/2014/main" id="{FD2B70E4-4515-423B-B0AA-209D8BC74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713" y="2909541"/>
              <a:ext cx="271464" cy="1357313"/>
            </a:xfrm>
            <a:custGeom>
              <a:avLst/>
              <a:gdLst>
                <a:gd name="T0" fmla="*/ 2147483646 w 227"/>
                <a:gd name="T1" fmla="*/ 2147483646 h 983"/>
                <a:gd name="T2" fmla="*/ 2147483646 w 227"/>
                <a:gd name="T3" fmla="*/ 2147483646 h 983"/>
                <a:gd name="T4" fmla="*/ 0 w 227"/>
                <a:gd name="T5" fmla="*/ 2147483646 h 983"/>
                <a:gd name="T6" fmla="*/ 2147483646 w 227"/>
                <a:gd name="T7" fmla="*/ 2147483646 h 983"/>
                <a:gd name="T8" fmla="*/ 2147483646 w 227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"/>
                <a:gd name="T16" fmla="*/ 0 h 983"/>
                <a:gd name="T17" fmla="*/ 227 w 227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" h="983">
                  <a:moveTo>
                    <a:pt x="182" y="885"/>
                  </a:moveTo>
                  <a:cubicBezTo>
                    <a:pt x="129" y="934"/>
                    <a:pt x="76" y="983"/>
                    <a:pt x="46" y="930"/>
                  </a:cubicBezTo>
                  <a:cubicBezTo>
                    <a:pt x="16" y="877"/>
                    <a:pt x="0" y="711"/>
                    <a:pt x="0" y="567"/>
                  </a:cubicBezTo>
                  <a:cubicBezTo>
                    <a:pt x="0" y="423"/>
                    <a:pt x="8" y="136"/>
                    <a:pt x="46" y="68"/>
                  </a:cubicBezTo>
                  <a:cubicBezTo>
                    <a:pt x="84" y="0"/>
                    <a:pt x="155" y="79"/>
                    <a:pt x="227" y="15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6281" name="Rectangle 16">
              <a:extLst>
                <a:ext uri="{FF2B5EF4-FFF2-40B4-BE49-F238E27FC236}">
                  <a16:creationId xmlns:a16="http://schemas.microsoft.com/office/drawing/2014/main" id="{FF96CDC3-0E96-4113-9E4E-094A04A55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837" y="4673124"/>
              <a:ext cx="514351" cy="325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1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1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1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4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82304712-A303-4D36-896F-4347B85DDF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625" y="785813"/>
            <a:ext cx="8286750" cy="3225800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>
                <a:solidFill>
                  <a:srgbClr val="FF0000"/>
                </a:solidFill>
                <a:cs typeface="Times New Roman" panose="02020603050405020304" pitchFamily="18" charset="0"/>
              </a:rPr>
              <a:t>基本块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Basic Block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是满足下列条件的</a:t>
            </a:r>
            <a:r>
              <a:rPr lang="zh-CN" altLang="en-US" sz="2600" b="1" dirty="0">
                <a:solidFill>
                  <a:srgbClr val="2D83F4"/>
                </a:solidFill>
                <a:cs typeface="Times New Roman" panose="02020603050405020304" pitchFamily="18" charset="0"/>
              </a:rPr>
              <a:t>最大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2D83F4"/>
                </a:solidFill>
                <a:cs typeface="Times New Roman" panose="02020603050405020304" pitchFamily="18" charset="0"/>
              </a:rPr>
              <a:t>连续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三地址指令序列</a:t>
            </a: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控制流只能从基本块的</a:t>
            </a:r>
            <a:r>
              <a:rPr lang="zh-CN" altLang="en-US" b="1" dirty="0">
                <a:solidFill>
                  <a:srgbClr val="2D83F4"/>
                </a:solidFill>
                <a:cs typeface="Times New Roman" panose="02020603050405020304" pitchFamily="18" charset="0"/>
              </a:rPr>
              <a:t>第一条指令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进入该块。也就是说，没有跳转到基本块中间或末尾指令的转移指令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除了基本块的</a:t>
            </a:r>
            <a:r>
              <a:rPr lang="zh-CN" altLang="en-US" b="1" dirty="0">
                <a:solidFill>
                  <a:srgbClr val="2D83F4"/>
                </a:solidFill>
                <a:cs typeface="Times New Roman" panose="02020603050405020304" pitchFamily="18" charset="0"/>
              </a:rPr>
              <a:t>最后一条指令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，控制流在离开基本块之前不会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跳转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或者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停机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8B52981-46EA-4F0A-BB90-F237C0A3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8.1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流图</a:t>
            </a:r>
            <a:endParaRPr lang="zh-CN" altLang="en-US" sz="250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60CDDE-FCEB-4285-8F13-F23F8C97D077}"/>
              </a:ext>
            </a:extLst>
          </p:cNvPr>
          <p:cNvSpPr/>
          <p:nvPr/>
        </p:nvSpPr>
        <p:spPr>
          <a:xfrm>
            <a:off x="1043608" y="4170363"/>
            <a:ext cx="6120680" cy="45397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每个基本块由一组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总是一起执行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的指令组成</a:t>
            </a:r>
          </a:p>
        </p:txBody>
      </p:sp>
      <p:sp>
        <p:nvSpPr>
          <p:cNvPr id="28" name="AutoShape 26">
            <a:extLst>
              <a:ext uri="{FF2B5EF4-FFF2-40B4-BE49-F238E27FC236}">
                <a16:creationId xmlns:a16="http://schemas.microsoft.com/office/drawing/2014/main" id="{0E608C4D-A04C-4D9D-BB6C-89754F2DF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961113"/>
            <a:ext cx="3529013" cy="1238250"/>
          </a:xfrm>
          <a:prstGeom prst="cloudCallout">
            <a:avLst>
              <a:gd name="adj1" fmla="val 15725"/>
              <a:gd name="adj2" fmla="val -92493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80" tIns="34290" rIns="68580" bIns="3429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itchFamily="18" charset="0"/>
              </a:rPr>
              <a:t>如何划分基本块？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D701BD0-A751-46CB-AE22-AB5E4748FC9F}"/>
              </a:ext>
            </a:extLst>
          </p:cNvPr>
          <p:cNvSpPr txBox="1"/>
          <p:nvPr/>
        </p:nvSpPr>
        <p:spPr>
          <a:xfrm>
            <a:off x="7119912" y="1382514"/>
            <a:ext cx="170527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一个转移指令的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目标指令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A2D98C5-DB56-43B0-BA41-E250ECB6F7BC}"/>
              </a:ext>
            </a:extLst>
          </p:cNvPr>
          <p:cNvSpPr txBox="1"/>
          <p:nvPr/>
        </p:nvSpPr>
        <p:spPr>
          <a:xfrm>
            <a:off x="7190594" y="4174439"/>
            <a:ext cx="163459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紧跟转移指令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之后的指令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C2D69D1-A96A-48D5-947E-AE0E6D9A35EA}"/>
              </a:ext>
            </a:extLst>
          </p:cNvPr>
          <p:cNvGrpSpPr/>
          <p:nvPr/>
        </p:nvGrpSpPr>
        <p:grpSpPr>
          <a:xfrm>
            <a:off x="6300192" y="2355726"/>
            <a:ext cx="2232248" cy="720080"/>
            <a:chOff x="6300192" y="2355726"/>
            <a:chExt cx="2232248" cy="720080"/>
          </a:xfrm>
        </p:grpSpPr>
        <p:sp>
          <p:nvSpPr>
            <p:cNvPr id="45" name="Rectangle 22">
              <a:extLst>
                <a:ext uri="{FF2B5EF4-FFF2-40B4-BE49-F238E27FC236}">
                  <a16:creationId xmlns:a16="http://schemas.microsoft.com/office/drawing/2014/main" id="{79A5A087-8712-41B8-9F47-F17D0D3AD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8891" y="2442766"/>
              <a:ext cx="504056" cy="633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>
              <a:lvl1pPr marL="257175" indent="-257175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marL="257175" marR="0" lvl="0" indent="-257175" algn="ctr" defTabSz="914400" rtl="0" eaLnBrk="1" fontAlgn="base" latinLnBrk="0" hangingPunct="1">
                <a:lnSpc>
                  <a:spcPts val="18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0927439-556F-4672-8E63-32E463931F2B}"/>
                </a:ext>
              </a:extLst>
            </p:cNvPr>
            <p:cNvCxnSpPr/>
            <p:nvPr/>
          </p:nvCxnSpPr>
          <p:spPr>
            <a:xfrm>
              <a:off x="6300192" y="2499742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0E75EC3-1B78-48FC-8CD6-2C0C07C4535A}"/>
                </a:ext>
              </a:extLst>
            </p:cNvPr>
            <p:cNvSpPr txBox="1"/>
            <p:nvPr/>
          </p:nvSpPr>
          <p:spPr>
            <a:xfrm>
              <a:off x="6324848" y="2355726"/>
              <a:ext cx="3353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√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Rectangle 22">
              <a:extLst>
                <a:ext uri="{FF2B5EF4-FFF2-40B4-BE49-F238E27FC236}">
                  <a16:creationId xmlns:a16="http://schemas.microsoft.com/office/drawing/2014/main" id="{0F2F35D8-716A-471A-BD0B-B5AAC2002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8384" y="2431722"/>
              <a:ext cx="504056" cy="633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>
              <a:lvl1pPr marL="257175" indent="-257175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marL="257175" marR="0" lvl="0" indent="-257175" algn="ctr" defTabSz="914400" rtl="0" eaLnBrk="1" fontAlgn="base" latinLnBrk="0" hangingPunct="1">
                <a:lnSpc>
                  <a:spcPts val="18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968BDE1F-E96A-4566-BE68-D258CAE9C823}"/>
                </a:ext>
              </a:extLst>
            </p:cNvPr>
            <p:cNvCxnSpPr/>
            <p:nvPr/>
          </p:nvCxnSpPr>
          <p:spPr>
            <a:xfrm>
              <a:off x="7596336" y="2704722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42B6CE2-C6F0-48F1-8465-91AC3B9110D6}"/>
                </a:ext>
              </a:extLst>
            </p:cNvPr>
            <p:cNvSpPr txBox="1"/>
            <p:nvPr/>
          </p:nvSpPr>
          <p:spPr>
            <a:xfrm>
              <a:off x="7649865" y="2579347"/>
              <a:ext cx="33538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94D8656-296E-4C84-A7DB-ACC19376C689}"/>
              </a:ext>
            </a:extLst>
          </p:cNvPr>
          <p:cNvGrpSpPr/>
          <p:nvPr/>
        </p:nvGrpSpPr>
        <p:grpSpPr>
          <a:xfrm>
            <a:off x="6728763" y="3457948"/>
            <a:ext cx="2235725" cy="748500"/>
            <a:chOff x="6728763" y="3457948"/>
            <a:chExt cx="2235725" cy="748500"/>
          </a:xfrm>
        </p:grpSpPr>
        <p:sp>
          <p:nvSpPr>
            <p:cNvPr id="52" name="Rectangle 22">
              <a:extLst>
                <a:ext uri="{FF2B5EF4-FFF2-40B4-BE49-F238E27FC236}">
                  <a16:creationId xmlns:a16="http://schemas.microsoft.com/office/drawing/2014/main" id="{0F0BFCF9-E294-4153-A635-D31EE02D9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8763" y="3457948"/>
              <a:ext cx="504056" cy="633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>
              <a:lvl1pPr marL="257175" indent="-257175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marL="257175" marR="0" lvl="0" indent="-257175" algn="ctr" defTabSz="914400" rtl="0" eaLnBrk="1" fontAlgn="base" latinLnBrk="0" hangingPunct="1">
                <a:lnSpc>
                  <a:spcPts val="18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53" name="Rectangle 22">
              <a:extLst>
                <a:ext uri="{FF2B5EF4-FFF2-40B4-BE49-F238E27FC236}">
                  <a16:creationId xmlns:a16="http://schemas.microsoft.com/office/drawing/2014/main" id="{53F3092A-2FC9-494E-95A6-E5A8F49E2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8384" y="3457948"/>
              <a:ext cx="504056" cy="633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>
              <a:lvl1pPr marL="257175" indent="-257175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marL="257175" marR="0" lvl="0" indent="-257175" algn="ctr" defTabSz="914400" rtl="0" eaLnBrk="1" fontAlgn="base" latinLnBrk="0" hangingPunct="1">
                <a:lnSpc>
                  <a:spcPts val="18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45D00464-C4BB-4E75-AB56-CABA551A1CC6}"/>
                </a:ext>
              </a:extLst>
            </p:cNvPr>
            <p:cNvCxnSpPr/>
            <p:nvPr/>
          </p:nvCxnSpPr>
          <p:spPr>
            <a:xfrm>
              <a:off x="7236296" y="4030866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087F37E-3B2F-476F-8363-D9FB74A6C76D}"/>
                </a:ext>
              </a:extLst>
            </p:cNvPr>
            <p:cNvSpPr txBox="1"/>
            <p:nvPr/>
          </p:nvSpPr>
          <p:spPr>
            <a:xfrm>
              <a:off x="7286771" y="3867894"/>
              <a:ext cx="3353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√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E3F9C8F-B2A0-47E4-A993-6826C3E86236}"/>
                </a:ext>
              </a:extLst>
            </p:cNvPr>
            <p:cNvCxnSpPr/>
            <p:nvPr/>
          </p:nvCxnSpPr>
          <p:spPr>
            <a:xfrm>
              <a:off x="8532440" y="3705237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A93BC0B-5A3F-45ED-9AF5-AFB0411380A1}"/>
                </a:ext>
              </a:extLst>
            </p:cNvPr>
            <p:cNvSpPr txBox="1"/>
            <p:nvPr/>
          </p:nvSpPr>
          <p:spPr>
            <a:xfrm>
              <a:off x="8585969" y="3579862"/>
              <a:ext cx="33538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48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31DF32-9229-4158-8B02-4CFAE0EE9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563" y="1924050"/>
            <a:ext cx="3201987" cy="13001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在沿着循环运行时，如果有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一组归纳变量</a:t>
            </a:r>
            <a:r>
              <a:rPr lang="zh-CN" altLang="en-US" sz="20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的值的变化保持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步调一致</a:t>
            </a:r>
            <a:r>
              <a:rPr lang="zh-CN" altLang="en-US" sz="20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，常常可以将这组变量删除为只剩一个</a:t>
            </a:r>
            <a:endParaRPr lang="zh-CN" altLang="en-US" sz="20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楷体_GB2312"/>
            </a:endParaRPr>
          </a:p>
        </p:txBody>
      </p:sp>
      <p:sp>
        <p:nvSpPr>
          <p:cNvPr id="98307" name="标题 1">
            <a:extLst>
              <a:ext uri="{FF2B5EF4-FFF2-40B4-BE49-F238E27FC236}">
                <a16:creationId xmlns:a16="http://schemas.microsoft.com/office/drawing/2014/main" id="{49E8738C-62E7-41E9-81A0-0BBDDF18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⑤ 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删除归纳变量</a:t>
            </a:r>
          </a:p>
        </p:txBody>
      </p:sp>
      <p:grpSp>
        <p:nvGrpSpPr>
          <p:cNvPr id="2" name="组合 24">
            <a:extLst>
              <a:ext uri="{FF2B5EF4-FFF2-40B4-BE49-F238E27FC236}">
                <a16:creationId xmlns:a16="http://schemas.microsoft.com/office/drawing/2014/main" id="{30407EA4-A665-4DB3-A5C7-AFD56419D8AB}"/>
              </a:ext>
            </a:extLst>
          </p:cNvPr>
          <p:cNvGrpSpPr>
            <a:grpSpLocks/>
          </p:cNvGrpSpPr>
          <p:nvPr/>
        </p:nvGrpSpPr>
        <p:grpSpPr bwMode="auto">
          <a:xfrm>
            <a:off x="1611313" y="690563"/>
            <a:ext cx="2957512" cy="4452937"/>
            <a:chOff x="1611297" y="690935"/>
            <a:chExt cx="2957132" cy="4452583"/>
          </a:xfrm>
        </p:grpSpPr>
        <p:sp>
          <p:nvSpPr>
            <p:cNvPr id="98309" name="Line 28">
              <a:extLst>
                <a:ext uri="{FF2B5EF4-FFF2-40B4-BE49-F238E27FC236}">
                  <a16:creationId xmlns:a16="http://schemas.microsoft.com/office/drawing/2014/main" id="{401369C6-B805-4322-B694-8634A0C87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64" y="2000246"/>
              <a:ext cx="0" cy="239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8310" name="Line 29">
              <a:extLst>
                <a:ext uri="{FF2B5EF4-FFF2-40B4-BE49-F238E27FC236}">
                  <a16:creationId xmlns:a16="http://schemas.microsoft.com/office/drawing/2014/main" id="{171C5A60-34FC-4350-9309-55943A402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075" y="3071816"/>
              <a:ext cx="0" cy="27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7118" name="Rectangle 23">
              <a:extLst>
                <a:ext uri="{FF2B5EF4-FFF2-40B4-BE49-F238E27FC236}">
                  <a16:creationId xmlns:a16="http://schemas.microsoft.com/office/drawing/2014/main" id="{C5D040E0-2651-45E6-825D-2555FE311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469" y="714745"/>
              <a:ext cx="1693644" cy="128577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36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>
                  <a:solidFill>
                    <a:prstClr val="black"/>
                  </a:solidFill>
                  <a:latin typeface="Times New Roman" charset="0"/>
                </a:rPr>
                <a:t>i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=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 m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  <a:sym typeface="Symbol" charset="2"/>
                </a:rPr>
                <a:t>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j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=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 n</a:t>
              </a: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= 4 *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n</a:t>
              </a: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= 4 * </a:t>
              </a:r>
              <a:r>
                <a:rPr lang="en-US" altLang="zh-CN" sz="1600" i="1">
                  <a:solidFill>
                    <a:prstClr val="black"/>
                  </a:solidFill>
                  <a:latin typeface="Times New Roman" charset="0"/>
                </a:rPr>
                <a:t>i</a:t>
              </a:r>
              <a:endParaRPr lang="en-US" altLang="zh-CN" sz="1600" i="1" dirty="0">
                <a:solidFill>
                  <a:prstClr val="black"/>
                </a:solidFill>
                <a:latin typeface="Times New Roman" charset="0"/>
              </a:endParaRP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4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= 4 *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 j</a:t>
              </a:r>
            </a:p>
          </p:txBody>
        </p:sp>
        <p:sp>
          <p:nvSpPr>
            <p:cNvPr id="47119" name="Rectangle 24">
              <a:extLst>
                <a:ext uri="{FF2B5EF4-FFF2-40B4-BE49-F238E27FC236}">
                  <a16:creationId xmlns:a16="http://schemas.microsoft.com/office/drawing/2014/main" id="{68D842C5-EEED-4AB3-9593-AF9B5CB71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834" y="2214814"/>
              <a:ext cx="1712693" cy="9286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>
                  <a:solidFill>
                    <a:srgbClr val="0000FF"/>
                  </a:solidFill>
                  <a:latin typeface="Times New Roman" charset="0"/>
                </a:rPr>
                <a:t>i</a:t>
              </a:r>
              <a:r>
                <a:rPr lang="en-US" altLang="zh-CN" sz="1600" dirty="0">
                  <a:solidFill>
                    <a:srgbClr val="0000FF"/>
                  </a:solidFill>
                  <a:latin typeface="Times New Roman" charset="0"/>
                </a:rPr>
                <a:t> =</a:t>
              </a:r>
              <a:r>
                <a:rPr lang="en-US" altLang="zh-CN" sz="1600" i="1" dirty="0">
                  <a:solidFill>
                    <a:srgbClr val="0000FF"/>
                  </a:solidFill>
                  <a:latin typeface="Times New Roman" charset="0"/>
                </a:rPr>
                <a:t> </a:t>
              </a:r>
              <a:r>
                <a:rPr lang="en-US" altLang="zh-CN" sz="1600" i="1">
                  <a:solidFill>
                    <a:srgbClr val="0000FF"/>
                  </a:solidFill>
                  <a:latin typeface="Times New Roman" charset="0"/>
                </a:rPr>
                <a:t>i</a:t>
              </a:r>
              <a:r>
                <a:rPr lang="en-US" altLang="zh-CN" sz="1600" i="1" dirty="0">
                  <a:solidFill>
                    <a:srgbClr val="0000FF"/>
                  </a:solidFill>
                  <a:latin typeface="Times New Roman" charset="0"/>
                </a:rPr>
                <a:t> </a:t>
              </a:r>
              <a:r>
                <a:rPr lang="en-US" altLang="zh-CN" sz="1600" dirty="0">
                  <a:solidFill>
                    <a:srgbClr val="0000FF"/>
                  </a:solidFill>
                  <a:latin typeface="Times New Roman" charset="0"/>
                </a:rPr>
                <a:t>+ 1</a:t>
              </a: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srgbClr val="0000FF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srgbClr val="0000FF"/>
                  </a:solidFill>
                  <a:latin typeface="Times New Roman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Times New Roman" charset="0"/>
                </a:rPr>
                <a:t> = </a:t>
              </a:r>
              <a:r>
                <a:rPr lang="en-US" altLang="zh-CN" sz="1600" i="1" dirty="0">
                  <a:solidFill>
                    <a:srgbClr val="0000FF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srgbClr val="0000FF"/>
                  </a:solidFill>
                  <a:latin typeface="Times New Roman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Times New Roman" charset="0"/>
                </a:rPr>
                <a:t> </a:t>
              </a:r>
              <a:r>
                <a:rPr lang="en-US" altLang="zh-CN" sz="1600" dirty="0">
                  <a:solidFill>
                    <a:srgbClr val="0000FF"/>
                  </a:solidFill>
                  <a:latin typeface="宋体" charset="0"/>
                </a:rPr>
                <a:t>+</a:t>
              </a:r>
              <a:r>
                <a:rPr lang="en-US" altLang="zh-CN" sz="1600" dirty="0">
                  <a:solidFill>
                    <a:srgbClr val="0000FF"/>
                  </a:solidFill>
                  <a:latin typeface="Times New Roman" charset="0"/>
                </a:rPr>
                <a:t> 4</a:t>
              </a:r>
              <a:endParaRPr lang="en-US" altLang="zh-CN" sz="1600" i="1" dirty="0">
                <a:solidFill>
                  <a:srgbClr val="0000FF"/>
                </a:solidFill>
                <a:latin typeface="Times New Roman" charset="0"/>
              </a:endParaRP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&lt;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1600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98313" name="Rectangle 25">
              <a:extLst>
                <a:ext uri="{FF2B5EF4-FFF2-40B4-BE49-F238E27FC236}">
                  <a16:creationId xmlns:a16="http://schemas.microsoft.com/office/drawing/2014/main" id="{22A20451-B2EC-4E3F-AE25-7D588ADDD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936" y="690935"/>
              <a:ext cx="392906" cy="220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14" name="Rectangle 26">
              <a:extLst>
                <a:ext uri="{FF2B5EF4-FFF2-40B4-BE49-F238E27FC236}">
                  <a16:creationId xmlns:a16="http://schemas.microsoft.com/office/drawing/2014/main" id="{10EA6E72-E96D-4792-A8C3-306A249B9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578" y="2143122"/>
              <a:ext cx="626269" cy="326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22" name="Rectangle 27">
              <a:extLst>
                <a:ext uri="{FF2B5EF4-FFF2-40B4-BE49-F238E27FC236}">
                  <a16:creationId xmlns:a16="http://schemas.microsoft.com/office/drawing/2014/main" id="{4B612D43-4BDC-4400-B37A-7A2EC1F68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882" y="3357723"/>
              <a:ext cx="1709518" cy="9286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srgbClr val="0000FF"/>
                  </a:solidFill>
                  <a:latin typeface="Times New Roman" charset="0"/>
                </a:rPr>
                <a:t>j </a:t>
              </a:r>
              <a:r>
                <a:rPr lang="en-US" altLang="zh-CN" sz="1600" dirty="0">
                  <a:solidFill>
                    <a:srgbClr val="0000FF"/>
                  </a:solidFill>
                  <a:latin typeface="Times New Roman" charset="0"/>
                </a:rPr>
                <a:t>= </a:t>
              </a:r>
              <a:r>
                <a:rPr lang="en-US" altLang="zh-CN" sz="1600" i="1" dirty="0">
                  <a:solidFill>
                    <a:srgbClr val="0000FF"/>
                  </a:solidFill>
                  <a:latin typeface="Times New Roman" charset="0"/>
                </a:rPr>
                <a:t>j </a:t>
              </a:r>
              <a:r>
                <a:rPr lang="en-US" altLang="zh-CN" sz="1600" dirty="0">
                  <a:solidFill>
                    <a:srgbClr val="0000FF"/>
                  </a:solidFill>
                  <a:latin typeface="Times New Roman" charset="0"/>
                  <a:sym typeface="Symbol" charset="2"/>
                </a:rPr>
                <a:t></a:t>
              </a:r>
              <a:r>
                <a:rPr lang="en-US" altLang="zh-CN" sz="1600" dirty="0">
                  <a:solidFill>
                    <a:srgbClr val="0000FF"/>
                  </a:solidFill>
                  <a:latin typeface="Times New Roman" charset="0"/>
                </a:rPr>
                <a:t>1</a:t>
              </a: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srgbClr val="0000FF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srgbClr val="0000FF"/>
                  </a:solidFill>
                  <a:latin typeface="Times New Roman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Times New Roman" charset="0"/>
                </a:rPr>
                <a:t> = </a:t>
              </a:r>
              <a:r>
                <a:rPr lang="en-US" altLang="zh-CN" sz="1600" i="1" dirty="0">
                  <a:solidFill>
                    <a:srgbClr val="0000FF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srgbClr val="0000FF"/>
                  </a:solidFill>
                  <a:latin typeface="Times New Roman" charset="0"/>
                </a:rPr>
                <a:t>4 </a:t>
              </a:r>
              <a:r>
                <a:rPr lang="en-US" altLang="zh-CN" sz="1600" dirty="0">
                  <a:solidFill>
                    <a:srgbClr val="0000FF"/>
                  </a:solidFill>
                  <a:latin typeface="宋体" charset="0"/>
                </a:rPr>
                <a:t>- 4</a:t>
              </a:r>
              <a:endParaRPr lang="en-US" altLang="zh-CN" sz="1600" i="1" dirty="0">
                <a:solidFill>
                  <a:srgbClr val="0000FF"/>
                </a:solidFill>
                <a:latin typeface="Times New Roman" charset="0"/>
              </a:endParaRP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4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&gt;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1600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47124" name="Rectangle 32">
              <a:extLst>
                <a:ext uri="{FF2B5EF4-FFF2-40B4-BE49-F238E27FC236}">
                  <a16:creationId xmlns:a16="http://schemas.microsoft.com/office/drawing/2014/main" id="{0F00BA91-384C-45FD-9210-257D93EB5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898" y="4940334"/>
              <a:ext cx="784124" cy="107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98317" name="Rectangle 33">
              <a:extLst>
                <a:ext uri="{FF2B5EF4-FFF2-40B4-BE49-F238E27FC236}">
                  <a16:creationId xmlns:a16="http://schemas.microsoft.com/office/drawing/2014/main" id="{27A940DD-111D-4A69-AFF5-C540B82AF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160" y="4421953"/>
              <a:ext cx="626269" cy="323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18" name="Rectangle 34">
              <a:extLst>
                <a:ext uri="{FF2B5EF4-FFF2-40B4-BE49-F238E27FC236}">
                  <a16:creationId xmlns:a16="http://schemas.microsoft.com/office/drawing/2014/main" id="{63C048EA-1C68-4F14-A29E-F9CA63C0E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344" y="3286130"/>
              <a:ext cx="628650" cy="327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27" name="Rectangle 36">
              <a:extLst>
                <a:ext uri="{FF2B5EF4-FFF2-40B4-BE49-F238E27FC236}">
                  <a16:creationId xmlns:a16="http://schemas.microsoft.com/office/drawing/2014/main" id="{570EA1F9-9047-4EEE-B044-FEEF963DA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355" y="4940334"/>
              <a:ext cx="809521" cy="107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98320" name="Rectangle 39">
              <a:extLst>
                <a:ext uri="{FF2B5EF4-FFF2-40B4-BE49-F238E27FC236}">
                  <a16:creationId xmlns:a16="http://schemas.microsoft.com/office/drawing/2014/main" id="{1E2FE631-186A-45AA-95AF-AA8F3D4A5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058" y="4814468"/>
              <a:ext cx="627460" cy="327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21" name="Line 31">
              <a:extLst>
                <a:ext uri="{FF2B5EF4-FFF2-40B4-BE49-F238E27FC236}">
                  <a16:creationId xmlns:a16="http://schemas.microsoft.com/office/drawing/2014/main" id="{09B41242-3B30-4874-BAF2-10BE21299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075" y="4286262"/>
              <a:ext cx="0" cy="169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8322" name="Line 37">
              <a:extLst>
                <a:ext uri="{FF2B5EF4-FFF2-40B4-BE49-F238E27FC236}">
                  <a16:creationId xmlns:a16="http://schemas.microsoft.com/office/drawing/2014/main" id="{78F2FB49-309A-49A3-A2E4-6424BB4E0C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5863" y="4714890"/>
              <a:ext cx="369887" cy="182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8323" name="Line 38">
              <a:extLst>
                <a:ext uri="{FF2B5EF4-FFF2-40B4-BE49-F238E27FC236}">
                  <a16:creationId xmlns:a16="http://schemas.microsoft.com/office/drawing/2014/main" id="{4564F690-2FC1-44EA-8362-6FF051E41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513" y="4714890"/>
              <a:ext cx="323850" cy="182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8324" name="Freeform 40">
              <a:extLst>
                <a:ext uri="{FF2B5EF4-FFF2-40B4-BE49-F238E27FC236}">
                  <a16:creationId xmlns:a16="http://schemas.microsoft.com/office/drawing/2014/main" id="{34303B62-0F9C-46A8-9CE3-064E6991E8D9}"/>
                </a:ext>
              </a:extLst>
            </p:cNvPr>
            <p:cNvSpPr>
              <a:spLocks/>
            </p:cNvSpPr>
            <p:nvPr/>
          </p:nvSpPr>
          <p:spPr bwMode="auto">
            <a:xfrm rot="250047">
              <a:off x="1866074" y="2072425"/>
              <a:ext cx="387350" cy="1213906"/>
            </a:xfrm>
            <a:custGeom>
              <a:avLst/>
              <a:gdLst>
                <a:gd name="T0" fmla="*/ 2147483646 w 325"/>
                <a:gd name="T1" fmla="*/ 2147483646 h 983"/>
                <a:gd name="T2" fmla="*/ 2147483646 w 325"/>
                <a:gd name="T3" fmla="*/ 2147483646 h 983"/>
                <a:gd name="T4" fmla="*/ 2147483646 w 325"/>
                <a:gd name="T5" fmla="*/ 2147483646 h 983"/>
                <a:gd name="T6" fmla="*/ 2147483646 w 325"/>
                <a:gd name="T7" fmla="*/ 2147483646 h 983"/>
                <a:gd name="T8" fmla="*/ 2147483646 w 325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983"/>
                <a:gd name="T17" fmla="*/ 325 w 325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983">
                  <a:moveTo>
                    <a:pt x="325" y="847"/>
                  </a:moveTo>
                  <a:cubicBezTo>
                    <a:pt x="215" y="915"/>
                    <a:pt x="106" y="983"/>
                    <a:pt x="53" y="938"/>
                  </a:cubicBezTo>
                  <a:cubicBezTo>
                    <a:pt x="0" y="893"/>
                    <a:pt x="1" y="719"/>
                    <a:pt x="8" y="575"/>
                  </a:cubicBezTo>
                  <a:cubicBezTo>
                    <a:pt x="15" y="431"/>
                    <a:pt x="53" y="152"/>
                    <a:pt x="98" y="76"/>
                  </a:cubicBezTo>
                  <a:cubicBezTo>
                    <a:pt x="143" y="0"/>
                    <a:pt x="211" y="60"/>
                    <a:pt x="280" y="12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8325" name="Freeform 41">
              <a:extLst>
                <a:ext uri="{FF2B5EF4-FFF2-40B4-BE49-F238E27FC236}">
                  <a16:creationId xmlns:a16="http://schemas.microsoft.com/office/drawing/2014/main" id="{02559F7C-64EB-4BBE-A888-FB925B55DF64}"/>
                </a:ext>
              </a:extLst>
            </p:cNvPr>
            <p:cNvSpPr>
              <a:spLocks/>
            </p:cNvSpPr>
            <p:nvPr/>
          </p:nvSpPr>
          <p:spPr bwMode="auto">
            <a:xfrm rot="-156154">
              <a:off x="1989159" y="3212925"/>
              <a:ext cx="269875" cy="1193151"/>
            </a:xfrm>
            <a:custGeom>
              <a:avLst/>
              <a:gdLst>
                <a:gd name="T0" fmla="*/ 2147483646 w 227"/>
                <a:gd name="T1" fmla="*/ 2147483646 h 983"/>
                <a:gd name="T2" fmla="*/ 2147483646 w 227"/>
                <a:gd name="T3" fmla="*/ 2147483646 h 983"/>
                <a:gd name="T4" fmla="*/ 0 w 227"/>
                <a:gd name="T5" fmla="*/ 2147483646 h 983"/>
                <a:gd name="T6" fmla="*/ 2147483646 w 227"/>
                <a:gd name="T7" fmla="*/ 2147483646 h 983"/>
                <a:gd name="T8" fmla="*/ 2147483646 w 227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"/>
                <a:gd name="T16" fmla="*/ 0 h 983"/>
                <a:gd name="T17" fmla="*/ 227 w 227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" h="983">
                  <a:moveTo>
                    <a:pt x="182" y="885"/>
                  </a:moveTo>
                  <a:cubicBezTo>
                    <a:pt x="129" y="934"/>
                    <a:pt x="76" y="983"/>
                    <a:pt x="46" y="930"/>
                  </a:cubicBezTo>
                  <a:cubicBezTo>
                    <a:pt x="16" y="877"/>
                    <a:pt x="0" y="711"/>
                    <a:pt x="0" y="567"/>
                  </a:cubicBezTo>
                  <a:cubicBezTo>
                    <a:pt x="0" y="423"/>
                    <a:pt x="8" y="136"/>
                    <a:pt x="46" y="68"/>
                  </a:cubicBezTo>
                  <a:cubicBezTo>
                    <a:pt x="84" y="0"/>
                    <a:pt x="155" y="79"/>
                    <a:pt x="227" y="15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8326" name="Freeform 42">
              <a:extLst>
                <a:ext uri="{FF2B5EF4-FFF2-40B4-BE49-F238E27FC236}">
                  <a16:creationId xmlns:a16="http://schemas.microsoft.com/office/drawing/2014/main" id="{05B1A9F1-E830-4270-8F17-AC697D99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297" y="1714494"/>
              <a:ext cx="746125" cy="3429024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8327" name="Rectangle 16">
              <a:extLst>
                <a:ext uri="{FF2B5EF4-FFF2-40B4-BE49-F238E27FC236}">
                  <a16:creationId xmlns:a16="http://schemas.microsoft.com/office/drawing/2014/main" id="{8F51B395-0A41-44B1-8535-3A04AF066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356" y="4746643"/>
              <a:ext cx="514350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23" name="Rectangle 30">
              <a:extLst>
                <a:ext uri="{FF2B5EF4-FFF2-40B4-BE49-F238E27FC236}">
                  <a16:creationId xmlns:a16="http://schemas.microsoft.com/office/drawing/2014/main" id="{3100554C-2A68-468C-9B5E-7071A8612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882" y="4429200"/>
              <a:ext cx="1725391" cy="2857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Times New Roman" charset="0"/>
                </a:rPr>
                <a:t>if </a:t>
              </a:r>
              <a:r>
                <a:rPr lang="en-US" altLang="zh-CN" sz="1600" i="1">
                  <a:solidFill>
                    <a:srgbClr val="0000FF"/>
                  </a:solidFill>
                  <a:latin typeface="Times New Roman" charset="0"/>
                </a:rPr>
                <a:t>i</a:t>
              </a:r>
              <a:r>
                <a:rPr lang="en-US" altLang="zh-CN" sz="1600" dirty="0">
                  <a:solidFill>
                    <a:srgbClr val="0000FF"/>
                  </a:solidFill>
                  <a:latin typeface="Times New Roman" charset="0"/>
                </a:rPr>
                <a:t> &gt;= </a:t>
              </a:r>
              <a:r>
                <a:rPr lang="en-US" altLang="zh-CN" sz="1600" i="1" dirty="0">
                  <a:solidFill>
                    <a:srgbClr val="0000FF"/>
                  </a:solidFill>
                  <a:latin typeface="Times New Roman" charset="0"/>
                </a:rPr>
                <a:t>j 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charset="0"/>
                </a:rPr>
                <a:t>goto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altLang="zh-CN" sz="1600" i="1" dirty="0">
                  <a:solidFill>
                    <a:srgbClr val="000000"/>
                  </a:solidFill>
                  <a:latin typeface="Times New Roman" charset="0"/>
                </a:rPr>
                <a:t>B</a:t>
              </a:r>
              <a:r>
                <a:rPr lang="en-US" altLang="zh-CN" sz="1600" i="1" baseline="-25000" dirty="0">
                  <a:solidFill>
                    <a:srgbClr val="000000"/>
                  </a:solidFill>
                  <a:latin typeface="Times New Roman" charset="0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>
            <a:extLst>
              <a:ext uri="{FF2B5EF4-FFF2-40B4-BE49-F238E27FC236}">
                <a16:creationId xmlns:a16="http://schemas.microsoft.com/office/drawing/2014/main" id="{1125B647-414D-42AF-BE0D-C50A980B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⑤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删除归纳变量</a:t>
            </a:r>
          </a:p>
        </p:txBody>
      </p:sp>
      <p:grpSp>
        <p:nvGrpSpPr>
          <p:cNvPr id="2" name="组合 101">
            <a:extLst>
              <a:ext uri="{FF2B5EF4-FFF2-40B4-BE49-F238E27FC236}">
                <a16:creationId xmlns:a16="http://schemas.microsoft.com/office/drawing/2014/main" id="{174BBC59-2882-4E35-904E-5B136009DE54}"/>
              </a:ext>
            </a:extLst>
          </p:cNvPr>
          <p:cNvGrpSpPr>
            <a:grpSpLocks/>
          </p:cNvGrpSpPr>
          <p:nvPr/>
        </p:nvGrpSpPr>
        <p:grpSpPr bwMode="auto">
          <a:xfrm>
            <a:off x="4371975" y="714375"/>
            <a:ext cx="3575050" cy="4429125"/>
            <a:chOff x="4371975" y="714362"/>
            <a:chExt cx="3575050" cy="4429157"/>
          </a:xfrm>
        </p:grpSpPr>
        <p:sp>
          <p:nvSpPr>
            <p:cNvPr id="100377" name="Freeform 40">
              <a:extLst>
                <a:ext uri="{FF2B5EF4-FFF2-40B4-BE49-F238E27FC236}">
                  <a16:creationId xmlns:a16="http://schemas.microsoft.com/office/drawing/2014/main" id="{FB6B46CA-436E-4E3E-8C89-0EAB80B21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788" y="2152655"/>
              <a:ext cx="385762" cy="1133475"/>
            </a:xfrm>
            <a:custGeom>
              <a:avLst/>
              <a:gdLst>
                <a:gd name="T0" fmla="*/ 2147483646 w 325"/>
                <a:gd name="T1" fmla="*/ 2147483646 h 983"/>
                <a:gd name="T2" fmla="*/ 2147483646 w 325"/>
                <a:gd name="T3" fmla="*/ 2147483646 h 983"/>
                <a:gd name="T4" fmla="*/ 2147483646 w 325"/>
                <a:gd name="T5" fmla="*/ 2147483646 h 983"/>
                <a:gd name="T6" fmla="*/ 2147483646 w 325"/>
                <a:gd name="T7" fmla="*/ 2147483646 h 983"/>
                <a:gd name="T8" fmla="*/ 2147483646 w 325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983"/>
                <a:gd name="T17" fmla="*/ 325 w 325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983">
                  <a:moveTo>
                    <a:pt x="325" y="847"/>
                  </a:moveTo>
                  <a:cubicBezTo>
                    <a:pt x="215" y="915"/>
                    <a:pt x="106" y="983"/>
                    <a:pt x="53" y="938"/>
                  </a:cubicBezTo>
                  <a:cubicBezTo>
                    <a:pt x="0" y="893"/>
                    <a:pt x="1" y="719"/>
                    <a:pt x="8" y="575"/>
                  </a:cubicBezTo>
                  <a:cubicBezTo>
                    <a:pt x="15" y="431"/>
                    <a:pt x="53" y="152"/>
                    <a:pt x="98" y="76"/>
                  </a:cubicBezTo>
                  <a:cubicBezTo>
                    <a:pt x="143" y="0"/>
                    <a:pt x="211" y="60"/>
                    <a:pt x="280" y="12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00378" name="Line 29">
              <a:extLst>
                <a:ext uri="{FF2B5EF4-FFF2-40B4-BE49-F238E27FC236}">
                  <a16:creationId xmlns:a16="http://schemas.microsoft.com/office/drawing/2014/main" id="{639E27CE-91A4-4159-BB3A-89C117430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6200" y="3143254"/>
              <a:ext cx="0" cy="271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8152" name="Rectangle 23">
              <a:extLst>
                <a:ext uri="{FF2B5EF4-FFF2-40B4-BE49-F238E27FC236}">
                  <a16:creationId xmlns:a16="http://schemas.microsoft.com/office/drawing/2014/main" id="{C7CE399D-EF15-481D-B05D-87ADB4A80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063" y="714362"/>
              <a:ext cx="1693862" cy="1285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36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>
                  <a:solidFill>
                    <a:prstClr val="black"/>
                  </a:solidFill>
                  <a:latin typeface="Times New Roman" charset="0"/>
                </a:rPr>
                <a:t>i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=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 m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  <a:sym typeface="Symbol" charset="2"/>
                </a:rPr>
                <a:t>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j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=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 n</a:t>
              </a: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= 4 *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n</a:t>
              </a: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= 4 * </a:t>
              </a:r>
              <a:r>
                <a:rPr lang="en-US" altLang="zh-CN" sz="1600" i="1">
                  <a:solidFill>
                    <a:prstClr val="black"/>
                  </a:solidFill>
                  <a:latin typeface="Times New Roman" charset="0"/>
                </a:rPr>
                <a:t>i</a:t>
              </a:r>
              <a:endParaRPr lang="en-US" altLang="zh-CN" sz="1600" i="1" dirty="0">
                <a:solidFill>
                  <a:prstClr val="black"/>
                </a:solidFill>
                <a:latin typeface="Times New Roman" charset="0"/>
              </a:endParaRP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4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= 4 *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 j</a:t>
              </a:r>
            </a:p>
          </p:txBody>
        </p:sp>
        <p:sp>
          <p:nvSpPr>
            <p:cNvPr id="48153" name="Rectangle 24">
              <a:extLst>
                <a:ext uri="{FF2B5EF4-FFF2-40B4-BE49-F238E27FC236}">
                  <a16:creationId xmlns:a16="http://schemas.microsoft.com/office/drawing/2014/main" id="{E034C92D-3051-4D1A-B0A0-B4819A05F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2285998"/>
              <a:ext cx="1712913" cy="9128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600"/>
                </a:lnSpc>
                <a:defRPr/>
              </a:pPr>
              <a:endParaRPr lang="en-US" altLang="zh-CN" sz="1600" dirty="0">
                <a:solidFill>
                  <a:srgbClr val="0000FF"/>
                </a:solidFill>
                <a:latin typeface="Times New Roman" charset="0"/>
              </a:endParaRP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1600" dirty="0">
                  <a:solidFill>
                    <a:prstClr val="black"/>
                  </a:solidFill>
                  <a:latin typeface="宋体" charset="0"/>
                </a:rPr>
                <a:t>+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4</a:t>
              </a:r>
              <a:endParaRPr lang="en-US" altLang="zh-CN" sz="1600" i="1" dirty="0">
                <a:solidFill>
                  <a:prstClr val="black"/>
                </a:solidFill>
                <a:latin typeface="Times New Roman" charset="0"/>
              </a:endParaRP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&lt;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1600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100381" name="Rectangle 25">
              <a:extLst>
                <a:ext uri="{FF2B5EF4-FFF2-40B4-BE49-F238E27FC236}">
                  <a16:creationId xmlns:a16="http://schemas.microsoft.com/office/drawing/2014/main" id="{E332F189-2388-43D9-880C-7024D9F5C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743" y="714362"/>
              <a:ext cx="392972" cy="220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82" name="Rectangle 26">
              <a:extLst>
                <a:ext uri="{FF2B5EF4-FFF2-40B4-BE49-F238E27FC236}">
                  <a16:creationId xmlns:a16="http://schemas.microsoft.com/office/drawing/2014/main" id="{4206B144-3BBF-4A55-93E7-E4E3E3A95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2058" y="2214560"/>
              <a:ext cx="626373" cy="32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56" name="Rectangle 27">
              <a:extLst>
                <a:ext uri="{FF2B5EF4-FFF2-40B4-BE49-F238E27FC236}">
                  <a16:creationId xmlns:a16="http://schemas.microsoft.com/office/drawing/2014/main" id="{938B9A1E-6C74-41EA-B794-90D34C70F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175" y="3429007"/>
              <a:ext cx="1709738" cy="885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70000"/>
                </a:lnSpc>
                <a:defRPr/>
              </a:pPr>
              <a:endParaRPr lang="en-US" altLang="zh-CN" sz="1600" dirty="0">
                <a:solidFill>
                  <a:srgbClr val="0000FF"/>
                </a:solidFill>
                <a:latin typeface="Times New Roman" charset="0"/>
              </a:endParaRP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4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4 </a:t>
              </a:r>
              <a:r>
                <a:rPr lang="en-US" altLang="zh-CN" sz="1600" dirty="0">
                  <a:solidFill>
                    <a:prstClr val="black"/>
                  </a:solidFill>
                  <a:latin typeface="宋体" charset="0"/>
                </a:rPr>
                <a:t>- 4</a:t>
              </a:r>
              <a:endParaRPr lang="en-US" altLang="zh-CN" sz="1600" i="1" dirty="0">
                <a:solidFill>
                  <a:prstClr val="black"/>
                </a:solidFill>
                <a:latin typeface="Times New Roman" charset="0"/>
              </a:endParaRP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4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&gt;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1600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48157" name="Rectangle 30">
              <a:extLst>
                <a:ext uri="{FF2B5EF4-FFF2-40B4-BE49-F238E27FC236}">
                  <a16:creationId xmlns:a16="http://schemas.microsoft.com/office/drawing/2014/main" id="{3E5299C4-E31B-4A0E-832E-A4CED53F3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175" y="4510102"/>
              <a:ext cx="1725613" cy="2381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Times New Roman" charset="0"/>
                </a:rPr>
                <a:t>if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charset="0"/>
                </a:rPr>
                <a:t> </a:t>
              </a:r>
              <a:r>
                <a:rPr lang="en-US" altLang="zh-CN" sz="1600" i="1" dirty="0">
                  <a:solidFill>
                    <a:srgbClr val="FF0000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srgbClr val="FF0000"/>
                  </a:solidFill>
                  <a:latin typeface="Times New Roman" charset="0"/>
                </a:rPr>
                <a:t>2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charset="0"/>
                </a:rPr>
                <a:t> &gt;= </a:t>
              </a:r>
              <a:r>
                <a:rPr lang="en-US" altLang="zh-CN" sz="1600" i="1" dirty="0">
                  <a:solidFill>
                    <a:srgbClr val="FF0000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srgbClr val="FF0000"/>
                  </a:solidFill>
                  <a:latin typeface="Times New Roman" charset="0"/>
                </a:rPr>
                <a:t>4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charset="0"/>
                </a:rPr>
                <a:t> 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charset="0"/>
                </a:rPr>
                <a:t>goto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altLang="zh-CN" sz="1600" i="1" dirty="0">
                  <a:solidFill>
                    <a:srgbClr val="000000"/>
                  </a:solidFill>
                  <a:latin typeface="Times New Roman" charset="0"/>
                </a:rPr>
                <a:t>B</a:t>
              </a:r>
              <a:r>
                <a:rPr lang="en-US" altLang="zh-CN" sz="1600" i="1" baseline="-25000" dirty="0">
                  <a:solidFill>
                    <a:srgbClr val="000000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48158" name="Rectangle 32">
              <a:extLst>
                <a:ext uri="{FF2B5EF4-FFF2-40B4-BE49-F238E27FC236}">
                  <a16:creationId xmlns:a16="http://schemas.microsoft.com/office/drawing/2014/main" id="{1CE8CB4D-2DA8-4D11-88E8-C869352E9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188" y="4938731"/>
              <a:ext cx="784225" cy="1095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00386" name="Rectangle 33">
              <a:extLst>
                <a:ext uri="{FF2B5EF4-FFF2-40B4-BE49-F238E27FC236}">
                  <a16:creationId xmlns:a16="http://schemas.microsoft.com/office/drawing/2014/main" id="{CE955C47-7072-4203-B4E7-9E82E6866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652" y="4429138"/>
              <a:ext cx="626373" cy="323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87" name="Rectangle 34">
              <a:extLst>
                <a:ext uri="{FF2B5EF4-FFF2-40B4-BE49-F238E27FC236}">
                  <a16:creationId xmlns:a16="http://schemas.microsoft.com/office/drawing/2014/main" id="{CF72429C-E8B9-482E-9BFC-992F3C330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1829" y="3357568"/>
              <a:ext cx="628755" cy="327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61" name="Rectangle 36">
              <a:extLst>
                <a:ext uri="{FF2B5EF4-FFF2-40B4-BE49-F238E27FC236}">
                  <a16:creationId xmlns:a16="http://schemas.microsoft.com/office/drawing/2014/main" id="{4708D7DA-0779-4052-BA03-5BEB4514B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1763" y="4938731"/>
              <a:ext cx="809625" cy="1095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00389" name="Rectangle 39">
              <a:extLst>
                <a:ext uri="{FF2B5EF4-FFF2-40B4-BE49-F238E27FC236}">
                  <a16:creationId xmlns:a16="http://schemas.microsoft.com/office/drawing/2014/main" id="{86AD4A63-E011-486B-B7BF-21600153C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022" y="4781060"/>
              <a:ext cx="627564" cy="327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AutoShape 8">
              <a:extLst>
                <a:ext uri="{FF2B5EF4-FFF2-40B4-BE49-F238E27FC236}">
                  <a16:creationId xmlns:a16="http://schemas.microsoft.com/office/drawing/2014/main" id="{718546E9-41A8-4254-833F-EC6EBEC2D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975" y="2571750"/>
              <a:ext cx="593725" cy="268290"/>
            </a:xfrm>
            <a:prstGeom prst="rightArrow">
              <a:avLst>
                <a:gd name="adj1" fmla="val 50000"/>
                <a:gd name="adj2" fmla="val 55326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cs typeface="楷体_GB2312" charset="0"/>
              </a:endParaRPr>
            </a:p>
          </p:txBody>
        </p:sp>
        <p:sp>
          <p:nvSpPr>
            <p:cNvPr id="100391" name="Line 28">
              <a:extLst>
                <a:ext uri="{FF2B5EF4-FFF2-40B4-BE49-F238E27FC236}">
                  <a16:creationId xmlns:a16="http://schemas.microsoft.com/office/drawing/2014/main" id="{95710973-8DD1-4258-83E0-8F47909EF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9388" y="2000246"/>
              <a:ext cx="0" cy="239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00392" name="Line 31">
              <a:extLst>
                <a:ext uri="{FF2B5EF4-FFF2-40B4-BE49-F238E27FC236}">
                  <a16:creationId xmlns:a16="http://schemas.microsoft.com/office/drawing/2014/main" id="{869D2CC2-3B81-4A24-9CF8-120808AFD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6200" y="4330713"/>
              <a:ext cx="0" cy="1698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00393" name="Line 37">
              <a:extLst>
                <a:ext uri="{FF2B5EF4-FFF2-40B4-BE49-F238E27FC236}">
                  <a16:creationId xmlns:a16="http://schemas.microsoft.com/office/drawing/2014/main" id="{7C5ED8BE-266F-4A3D-846C-B88F185BC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8988" y="4756168"/>
              <a:ext cx="368300" cy="182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00394" name="Line 38">
              <a:extLst>
                <a:ext uri="{FF2B5EF4-FFF2-40B4-BE49-F238E27FC236}">
                  <a16:creationId xmlns:a16="http://schemas.microsoft.com/office/drawing/2014/main" id="{648BD235-FCC1-4421-BABF-62F967169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4638" y="4756168"/>
              <a:ext cx="323850" cy="182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00395" name="Freeform 41">
              <a:extLst>
                <a:ext uri="{FF2B5EF4-FFF2-40B4-BE49-F238E27FC236}">
                  <a16:creationId xmlns:a16="http://schemas.microsoft.com/office/drawing/2014/main" id="{9D8C0786-07D4-4807-954E-8AC221EA9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7818" y="3243274"/>
              <a:ext cx="271463" cy="1185864"/>
            </a:xfrm>
            <a:custGeom>
              <a:avLst/>
              <a:gdLst>
                <a:gd name="T0" fmla="*/ 2147483646 w 227"/>
                <a:gd name="T1" fmla="*/ 2147483646 h 983"/>
                <a:gd name="T2" fmla="*/ 2147483646 w 227"/>
                <a:gd name="T3" fmla="*/ 2147483646 h 983"/>
                <a:gd name="T4" fmla="*/ 0 w 227"/>
                <a:gd name="T5" fmla="*/ 2147483646 h 983"/>
                <a:gd name="T6" fmla="*/ 2147483646 w 227"/>
                <a:gd name="T7" fmla="*/ 2147483646 h 983"/>
                <a:gd name="T8" fmla="*/ 2147483646 w 227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"/>
                <a:gd name="T16" fmla="*/ 0 h 983"/>
                <a:gd name="T17" fmla="*/ 227 w 227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" h="983">
                  <a:moveTo>
                    <a:pt x="182" y="885"/>
                  </a:moveTo>
                  <a:cubicBezTo>
                    <a:pt x="129" y="934"/>
                    <a:pt x="76" y="983"/>
                    <a:pt x="46" y="930"/>
                  </a:cubicBezTo>
                  <a:cubicBezTo>
                    <a:pt x="16" y="877"/>
                    <a:pt x="0" y="711"/>
                    <a:pt x="0" y="567"/>
                  </a:cubicBezTo>
                  <a:cubicBezTo>
                    <a:pt x="0" y="423"/>
                    <a:pt x="8" y="136"/>
                    <a:pt x="46" y="68"/>
                  </a:cubicBezTo>
                  <a:cubicBezTo>
                    <a:pt x="84" y="0"/>
                    <a:pt x="155" y="79"/>
                    <a:pt x="227" y="15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00396" name="Freeform 42">
              <a:extLst>
                <a:ext uri="{FF2B5EF4-FFF2-40B4-BE49-F238E27FC236}">
                  <a16:creationId xmlns:a16="http://schemas.microsoft.com/office/drawing/2014/main" id="{12ADB3E0-30F5-4A79-9CEE-E55D3D73C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883" y="1785933"/>
              <a:ext cx="746125" cy="3357586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00397" name="Rectangle 16">
              <a:extLst>
                <a:ext uri="{FF2B5EF4-FFF2-40B4-BE49-F238E27FC236}">
                  <a16:creationId xmlns:a16="http://schemas.microsoft.com/office/drawing/2014/main" id="{F42995B9-9030-4E7C-9EFC-9C3014F4F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942" y="4746643"/>
              <a:ext cx="514350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0356" name="组合 80">
            <a:extLst>
              <a:ext uri="{FF2B5EF4-FFF2-40B4-BE49-F238E27FC236}">
                <a16:creationId xmlns:a16="http://schemas.microsoft.com/office/drawing/2014/main" id="{ACA41F13-4E14-4E57-833C-83B1F45FCEA4}"/>
              </a:ext>
            </a:extLst>
          </p:cNvPr>
          <p:cNvGrpSpPr>
            <a:grpSpLocks/>
          </p:cNvGrpSpPr>
          <p:nvPr/>
        </p:nvGrpSpPr>
        <p:grpSpPr bwMode="auto">
          <a:xfrm>
            <a:off x="1611313" y="690563"/>
            <a:ext cx="2957512" cy="4452937"/>
            <a:chOff x="1611297" y="690935"/>
            <a:chExt cx="2957132" cy="4452583"/>
          </a:xfrm>
        </p:grpSpPr>
        <p:sp>
          <p:nvSpPr>
            <p:cNvPr id="100357" name="Line 28">
              <a:extLst>
                <a:ext uri="{FF2B5EF4-FFF2-40B4-BE49-F238E27FC236}">
                  <a16:creationId xmlns:a16="http://schemas.microsoft.com/office/drawing/2014/main" id="{9C00742C-698F-4C09-9FF1-5827BF86E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64" y="2000246"/>
              <a:ext cx="0" cy="239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00358" name="Line 29">
              <a:extLst>
                <a:ext uri="{FF2B5EF4-FFF2-40B4-BE49-F238E27FC236}">
                  <a16:creationId xmlns:a16="http://schemas.microsoft.com/office/drawing/2014/main" id="{2825432A-499E-4E90-9D85-687A9E088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075" y="3071816"/>
              <a:ext cx="0" cy="27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84" name="Rectangle 23">
              <a:extLst>
                <a:ext uri="{FF2B5EF4-FFF2-40B4-BE49-F238E27FC236}">
                  <a16:creationId xmlns:a16="http://schemas.microsoft.com/office/drawing/2014/main" id="{086EEA88-98AD-4CB3-BA60-05DF3A2EA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469" y="714745"/>
              <a:ext cx="1693644" cy="128577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36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>
                  <a:solidFill>
                    <a:prstClr val="black"/>
                  </a:solidFill>
                  <a:latin typeface="Times New Roman" charset="0"/>
                </a:rPr>
                <a:t>i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=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 m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  <a:sym typeface="Symbol" charset="2"/>
                </a:rPr>
                <a:t>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j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=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 n</a:t>
              </a: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= 4 *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n</a:t>
              </a: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= 4 * </a:t>
              </a:r>
              <a:r>
                <a:rPr lang="en-US" altLang="zh-CN" sz="1600" i="1">
                  <a:solidFill>
                    <a:prstClr val="black"/>
                  </a:solidFill>
                  <a:latin typeface="Times New Roman" charset="0"/>
                </a:rPr>
                <a:t>i</a:t>
              </a:r>
              <a:endParaRPr lang="en-US" altLang="zh-CN" sz="1600" i="1" dirty="0">
                <a:solidFill>
                  <a:prstClr val="black"/>
                </a:solidFill>
                <a:latin typeface="Times New Roman" charset="0"/>
              </a:endParaRP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4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= 4 *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 j</a:t>
              </a:r>
            </a:p>
          </p:txBody>
        </p:sp>
        <p:sp>
          <p:nvSpPr>
            <p:cNvPr id="85" name="Rectangle 24">
              <a:extLst>
                <a:ext uri="{FF2B5EF4-FFF2-40B4-BE49-F238E27FC236}">
                  <a16:creationId xmlns:a16="http://schemas.microsoft.com/office/drawing/2014/main" id="{CED0B97C-C746-432C-B384-55E6C29D0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834" y="2214814"/>
              <a:ext cx="1712693" cy="9286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>
                  <a:solidFill>
                    <a:srgbClr val="0000FF"/>
                  </a:solidFill>
                  <a:latin typeface="Times New Roman" charset="0"/>
                </a:rPr>
                <a:t>i</a:t>
              </a:r>
              <a:r>
                <a:rPr lang="en-US" altLang="zh-CN" sz="1600" dirty="0">
                  <a:solidFill>
                    <a:srgbClr val="0000FF"/>
                  </a:solidFill>
                  <a:latin typeface="Times New Roman" charset="0"/>
                </a:rPr>
                <a:t> =</a:t>
              </a:r>
              <a:r>
                <a:rPr lang="en-US" altLang="zh-CN" sz="1600" i="1" dirty="0">
                  <a:solidFill>
                    <a:srgbClr val="0000FF"/>
                  </a:solidFill>
                  <a:latin typeface="Times New Roman" charset="0"/>
                </a:rPr>
                <a:t> </a:t>
              </a:r>
              <a:r>
                <a:rPr lang="en-US" altLang="zh-CN" sz="1600" i="1">
                  <a:solidFill>
                    <a:srgbClr val="0000FF"/>
                  </a:solidFill>
                  <a:latin typeface="Times New Roman" charset="0"/>
                </a:rPr>
                <a:t>i</a:t>
              </a:r>
              <a:r>
                <a:rPr lang="en-US" altLang="zh-CN" sz="1600" i="1" dirty="0">
                  <a:solidFill>
                    <a:srgbClr val="0000FF"/>
                  </a:solidFill>
                  <a:latin typeface="Times New Roman" charset="0"/>
                </a:rPr>
                <a:t> </a:t>
              </a:r>
              <a:r>
                <a:rPr lang="en-US" altLang="zh-CN" sz="1600" dirty="0">
                  <a:solidFill>
                    <a:srgbClr val="0000FF"/>
                  </a:solidFill>
                  <a:latin typeface="Times New Roman" charset="0"/>
                </a:rPr>
                <a:t>+ 1</a:t>
              </a: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srgbClr val="0000FF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srgbClr val="0000FF"/>
                  </a:solidFill>
                  <a:latin typeface="Times New Roman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Times New Roman" charset="0"/>
                </a:rPr>
                <a:t> = </a:t>
              </a:r>
              <a:r>
                <a:rPr lang="en-US" altLang="zh-CN" sz="1600" i="1" dirty="0">
                  <a:solidFill>
                    <a:srgbClr val="0000FF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srgbClr val="0000FF"/>
                  </a:solidFill>
                  <a:latin typeface="Times New Roman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Times New Roman" charset="0"/>
                </a:rPr>
                <a:t> </a:t>
              </a:r>
              <a:r>
                <a:rPr lang="en-US" altLang="zh-CN" sz="1600" dirty="0">
                  <a:solidFill>
                    <a:srgbClr val="0000FF"/>
                  </a:solidFill>
                  <a:latin typeface="宋体" charset="0"/>
                </a:rPr>
                <a:t>+</a:t>
              </a:r>
              <a:r>
                <a:rPr lang="en-US" altLang="zh-CN" sz="1600" dirty="0">
                  <a:solidFill>
                    <a:srgbClr val="0000FF"/>
                  </a:solidFill>
                  <a:latin typeface="Times New Roman" charset="0"/>
                </a:rPr>
                <a:t> 4</a:t>
              </a:r>
              <a:endParaRPr lang="en-US" altLang="zh-CN" sz="1600" i="1" dirty="0">
                <a:solidFill>
                  <a:srgbClr val="0000FF"/>
                </a:solidFill>
                <a:latin typeface="Times New Roman" charset="0"/>
              </a:endParaRP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&lt;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1600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100361" name="Rectangle 25">
              <a:extLst>
                <a:ext uri="{FF2B5EF4-FFF2-40B4-BE49-F238E27FC236}">
                  <a16:creationId xmlns:a16="http://schemas.microsoft.com/office/drawing/2014/main" id="{617A8174-2371-4F34-BEC5-3134C4D2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936" y="690935"/>
              <a:ext cx="392906" cy="220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62" name="Rectangle 26">
              <a:extLst>
                <a:ext uri="{FF2B5EF4-FFF2-40B4-BE49-F238E27FC236}">
                  <a16:creationId xmlns:a16="http://schemas.microsoft.com/office/drawing/2014/main" id="{6799FFE0-57A1-46BF-BBD9-260878BDD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578" y="2143122"/>
              <a:ext cx="626269" cy="326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47E8B1DA-42FE-46A5-B3EE-E50CA4DF4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882" y="3357723"/>
              <a:ext cx="1709518" cy="9286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srgbClr val="0000FF"/>
                  </a:solidFill>
                  <a:latin typeface="Times New Roman" charset="0"/>
                </a:rPr>
                <a:t>j </a:t>
              </a:r>
              <a:r>
                <a:rPr lang="en-US" altLang="zh-CN" sz="1600" dirty="0">
                  <a:solidFill>
                    <a:srgbClr val="0000FF"/>
                  </a:solidFill>
                  <a:latin typeface="Times New Roman" charset="0"/>
                </a:rPr>
                <a:t>= </a:t>
              </a:r>
              <a:r>
                <a:rPr lang="en-US" altLang="zh-CN" sz="1600" i="1" dirty="0">
                  <a:solidFill>
                    <a:srgbClr val="0000FF"/>
                  </a:solidFill>
                  <a:latin typeface="Times New Roman" charset="0"/>
                </a:rPr>
                <a:t>j </a:t>
              </a:r>
              <a:r>
                <a:rPr lang="en-US" altLang="zh-CN" sz="1600" dirty="0">
                  <a:solidFill>
                    <a:srgbClr val="0000FF"/>
                  </a:solidFill>
                  <a:latin typeface="Times New Roman" charset="0"/>
                  <a:sym typeface="Symbol" charset="2"/>
                </a:rPr>
                <a:t></a:t>
              </a:r>
              <a:r>
                <a:rPr lang="en-US" altLang="zh-CN" sz="1600" dirty="0">
                  <a:solidFill>
                    <a:srgbClr val="0000FF"/>
                  </a:solidFill>
                  <a:latin typeface="Times New Roman" charset="0"/>
                </a:rPr>
                <a:t>1</a:t>
              </a: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srgbClr val="0000FF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srgbClr val="0000FF"/>
                  </a:solidFill>
                  <a:latin typeface="Times New Roman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Times New Roman" charset="0"/>
                </a:rPr>
                <a:t> = </a:t>
              </a:r>
              <a:r>
                <a:rPr lang="en-US" altLang="zh-CN" sz="1600" i="1" dirty="0">
                  <a:solidFill>
                    <a:srgbClr val="0000FF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srgbClr val="0000FF"/>
                  </a:solidFill>
                  <a:latin typeface="Times New Roman" charset="0"/>
                </a:rPr>
                <a:t>4 </a:t>
              </a:r>
              <a:r>
                <a:rPr lang="en-US" altLang="zh-CN" sz="1600" dirty="0">
                  <a:solidFill>
                    <a:srgbClr val="0000FF"/>
                  </a:solidFill>
                  <a:latin typeface="宋体" charset="0"/>
                </a:rPr>
                <a:t>- 4</a:t>
              </a:r>
              <a:endParaRPr lang="en-US" altLang="zh-CN" sz="1600" i="1" dirty="0">
                <a:solidFill>
                  <a:srgbClr val="0000FF"/>
                </a:solidFill>
                <a:latin typeface="Times New Roman" charset="0"/>
              </a:endParaRP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4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600"/>
                </a:lnSpc>
                <a:defRPr/>
              </a:pP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&gt;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1600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sz="1600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89" name="Rectangle 32">
              <a:extLst>
                <a:ext uri="{FF2B5EF4-FFF2-40B4-BE49-F238E27FC236}">
                  <a16:creationId xmlns:a16="http://schemas.microsoft.com/office/drawing/2014/main" id="{8C403062-3D33-48DA-8D43-6CC29549D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898" y="4940334"/>
              <a:ext cx="784124" cy="107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00365" name="Rectangle 33">
              <a:extLst>
                <a:ext uri="{FF2B5EF4-FFF2-40B4-BE49-F238E27FC236}">
                  <a16:creationId xmlns:a16="http://schemas.microsoft.com/office/drawing/2014/main" id="{9A4945F8-49CA-43E3-A34B-7E3934247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160" y="4421953"/>
              <a:ext cx="626269" cy="323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66" name="Rectangle 34">
              <a:extLst>
                <a:ext uri="{FF2B5EF4-FFF2-40B4-BE49-F238E27FC236}">
                  <a16:creationId xmlns:a16="http://schemas.microsoft.com/office/drawing/2014/main" id="{796A9C5A-8BE5-4F07-BC9B-77AB2124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344" y="3286130"/>
              <a:ext cx="628650" cy="327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" name="Rectangle 36">
              <a:extLst>
                <a:ext uri="{FF2B5EF4-FFF2-40B4-BE49-F238E27FC236}">
                  <a16:creationId xmlns:a16="http://schemas.microsoft.com/office/drawing/2014/main" id="{EF1A91A9-45AC-4B4E-8976-FE71C0530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355" y="4940334"/>
              <a:ext cx="809521" cy="107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00368" name="Rectangle 39">
              <a:extLst>
                <a:ext uri="{FF2B5EF4-FFF2-40B4-BE49-F238E27FC236}">
                  <a16:creationId xmlns:a16="http://schemas.microsoft.com/office/drawing/2014/main" id="{59C25E08-6400-4C13-A6E6-9564944F9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058" y="4814468"/>
              <a:ext cx="627460" cy="327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69" name="Line 31">
              <a:extLst>
                <a:ext uri="{FF2B5EF4-FFF2-40B4-BE49-F238E27FC236}">
                  <a16:creationId xmlns:a16="http://schemas.microsoft.com/office/drawing/2014/main" id="{F3AFCE24-5CCE-41EE-AD39-B8A71D760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075" y="4286262"/>
              <a:ext cx="0" cy="169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00370" name="Line 37">
              <a:extLst>
                <a:ext uri="{FF2B5EF4-FFF2-40B4-BE49-F238E27FC236}">
                  <a16:creationId xmlns:a16="http://schemas.microsoft.com/office/drawing/2014/main" id="{7743B552-55D7-4198-8E7D-CAD1FD02B5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5863" y="4714890"/>
              <a:ext cx="369887" cy="182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00371" name="Line 38">
              <a:extLst>
                <a:ext uri="{FF2B5EF4-FFF2-40B4-BE49-F238E27FC236}">
                  <a16:creationId xmlns:a16="http://schemas.microsoft.com/office/drawing/2014/main" id="{DE70BF21-17C0-4AAE-A184-BECEF1D36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513" y="4714890"/>
              <a:ext cx="323850" cy="182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00372" name="Freeform 40">
              <a:extLst>
                <a:ext uri="{FF2B5EF4-FFF2-40B4-BE49-F238E27FC236}">
                  <a16:creationId xmlns:a16="http://schemas.microsoft.com/office/drawing/2014/main" id="{49699546-CED1-4D84-B7F6-375BC01357B2}"/>
                </a:ext>
              </a:extLst>
            </p:cNvPr>
            <p:cNvSpPr>
              <a:spLocks/>
            </p:cNvSpPr>
            <p:nvPr/>
          </p:nvSpPr>
          <p:spPr bwMode="auto">
            <a:xfrm rot="250047">
              <a:off x="1866074" y="2072425"/>
              <a:ext cx="387350" cy="1213906"/>
            </a:xfrm>
            <a:custGeom>
              <a:avLst/>
              <a:gdLst>
                <a:gd name="T0" fmla="*/ 2147483646 w 325"/>
                <a:gd name="T1" fmla="*/ 2147483646 h 983"/>
                <a:gd name="T2" fmla="*/ 2147483646 w 325"/>
                <a:gd name="T3" fmla="*/ 2147483646 h 983"/>
                <a:gd name="T4" fmla="*/ 2147483646 w 325"/>
                <a:gd name="T5" fmla="*/ 2147483646 h 983"/>
                <a:gd name="T6" fmla="*/ 2147483646 w 325"/>
                <a:gd name="T7" fmla="*/ 2147483646 h 983"/>
                <a:gd name="T8" fmla="*/ 2147483646 w 325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983"/>
                <a:gd name="T17" fmla="*/ 325 w 325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983">
                  <a:moveTo>
                    <a:pt x="325" y="847"/>
                  </a:moveTo>
                  <a:cubicBezTo>
                    <a:pt x="215" y="915"/>
                    <a:pt x="106" y="983"/>
                    <a:pt x="53" y="938"/>
                  </a:cubicBezTo>
                  <a:cubicBezTo>
                    <a:pt x="0" y="893"/>
                    <a:pt x="1" y="719"/>
                    <a:pt x="8" y="575"/>
                  </a:cubicBezTo>
                  <a:cubicBezTo>
                    <a:pt x="15" y="431"/>
                    <a:pt x="53" y="152"/>
                    <a:pt x="98" y="76"/>
                  </a:cubicBezTo>
                  <a:cubicBezTo>
                    <a:pt x="143" y="0"/>
                    <a:pt x="211" y="60"/>
                    <a:pt x="280" y="12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00373" name="Freeform 41">
              <a:extLst>
                <a:ext uri="{FF2B5EF4-FFF2-40B4-BE49-F238E27FC236}">
                  <a16:creationId xmlns:a16="http://schemas.microsoft.com/office/drawing/2014/main" id="{74A47F21-5C56-4E40-8C95-B31300A63DC3}"/>
                </a:ext>
              </a:extLst>
            </p:cNvPr>
            <p:cNvSpPr>
              <a:spLocks/>
            </p:cNvSpPr>
            <p:nvPr/>
          </p:nvSpPr>
          <p:spPr bwMode="auto">
            <a:xfrm rot="-156154">
              <a:off x="1989159" y="3212925"/>
              <a:ext cx="269875" cy="1193151"/>
            </a:xfrm>
            <a:custGeom>
              <a:avLst/>
              <a:gdLst>
                <a:gd name="T0" fmla="*/ 2147483646 w 227"/>
                <a:gd name="T1" fmla="*/ 2147483646 h 983"/>
                <a:gd name="T2" fmla="*/ 2147483646 w 227"/>
                <a:gd name="T3" fmla="*/ 2147483646 h 983"/>
                <a:gd name="T4" fmla="*/ 0 w 227"/>
                <a:gd name="T5" fmla="*/ 2147483646 h 983"/>
                <a:gd name="T6" fmla="*/ 2147483646 w 227"/>
                <a:gd name="T7" fmla="*/ 2147483646 h 983"/>
                <a:gd name="T8" fmla="*/ 2147483646 w 227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"/>
                <a:gd name="T16" fmla="*/ 0 h 983"/>
                <a:gd name="T17" fmla="*/ 227 w 227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" h="983">
                  <a:moveTo>
                    <a:pt x="182" y="885"/>
                  </a:moveTo>
                  <a:cubicBezTo>
                    <a:pt x="129" y="934"/>
                    <a:pt x="76" y="983"/>
                    <a:pt x="46" y="930"/>
                  </a:cubicBezTo>
                  <a:cubicBezTo>
                    <a:pt x="16" y="877"/>
                    <a:pt x="0" y="711"/>
                    <a:pt x="0" y="567"/>
                  </a:cubicBezTo>
                  <a:cubicBezTo>
                    <a:pt x="0" y="423"/>
                    <a:pt x="8" y="136"/>
                    <a:pt x="46" y="68"/>
                  </a:cubicBezTo>
                  <a:cubicBezTo>
                    <a:pt x="84" y="0"/>
                    <a:pt x="155" y="79"/>
                    <a:pt x="227" y="15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00374" name="Freeform 42">
              <a:extLst>
                <a:ext uri="{FF2B5EF4-FFF2-40B4-BE49-F238E27FC236}">
                  <a16:creationId xmlns:a16="http://schemas.microsoft.com/office/drawing/2014/main" id="{AF20DB0C-7023-4498-8395-B1769FDEE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297" y="1714494"/>
              <a:ext cx="746125" cy="3429024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00375" name="Rectangle 16">
              <a:extLst>
                <a:ext uri="{FF2B5EF4-FFF2-40B4-BE49-F238E27FC236}">
                  <a16:creationId xmlns:a16="http://schemas.microsoft.com/office/drawing/2014/main" id="{D00F3B6A-905B-4F31-8E54-C26D58CDC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356" y="4746643"/>
              <a:ext cx="514350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" name="Rectangle 30">
              <a:extLst>
                <a:ext uri="{FF2B5EF4-FFF2-40B4-BE49-F238E27FC236}">
                  <a16:creationId xmlns:a16="http://schemas.microsoft.com/office/drawing/2014/main" id="{02F8AC9D-57D1-41A5-BD12-4DEF59856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882" y="4429200"/>
              <a:ext cx="1725391" cy="2857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Times New Roman" charset="0"/>
                </a:rPr>
                <a:t>if </a:t>
              </a:r>
              <a:r>
                <a:rPr lang="en-US" altLang="zh-CN" sz="1600" i="1">
                  <a:solidFill>
                    <a:srgbClr val="0000FF"/>
                  </a:solidFill>
                  <a:latin typeface="Times New Roman" charset="0"/>
                </a:rPr>
                <a:t>i</a:t>
              </a:r>
              <a:r>
                <a:rPr lang="en-US" altLang="zh-CN" sz="1600" dirty="0">
                  <a:solidFill>
                    <a:srgbClr val="0000FF"/>
                  </a:solidFill>
                  <a:latin typeface="Times New Roman" charset="0"/>
                </a:rPr>
                <a:t> &gt;= </a:t>
              </a:r>
              <a:r>
                <a:rPr lang="en-US" altLang="zh-CN" sz="1600" i="1" dirty="0">
                  <a:solidFill>
                    <a:srgbClr val="0000FF"/>
                  </a:solidFill>
                  <a:latin typeface="Times New Roman" charset="0"/>
                </a:rPr>
                <a:t>j 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charset="0"/>
                </a:rPr>
                <a:t>goto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altLang="zh-CN" sz="1600" i="1" dirty="0">
                  <a:solidFill>
                    <a:srgbClr val="000000"/>
                  </a:solidFill>
                  <a:latin typeface="Times New Roman" charset="0"/>
                </a:rPr>
                <a:t>B</a:t>
              </a:r>
              <a:r>
                <a:rPr lang="en-US" altLang="zh-CN" sz="1600" i="1" baseline="-25000" dirty="0">
                  <a:solidFill>
                    <a:srgbClr val="000000"/>
                  </a:solidFill>
                  <a:latin typeface="Times New Roman" charset="0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内容占位符 2">
            <a:extLst>
              <a:ext uri="{FF2B5EF4-FFF2-40B4-BE49-F238E27FC236}">
                <a16:creationId xmlns:a16="http://schemas.microsoft.com/office/drawing/2014/main" id="{BA6DDE92-F6EB-4B28-B3F1-74CBAFEF8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75" y="1357313"/>
            <a:ext cx="4619625" cy="3644900"/>
          </a:xfrm>
        </p:spPr>
        <p:txBody>
          <a:bodyPr/>
          <a:lstStyle/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流图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优化的分类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25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基本块的优化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数据流分析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流图中的循环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8.6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全局优化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BAEA01-4313-4C02-9D1B-CB851EC5BF64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2404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D29671BD-E5BC-4383-B908-925EF779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6D578BE-BF53-4C02-8AC6-3A70D2D6979E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b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内容占位符 2">
            <a:extLst>
              <a:ext uri="{FF2B5EF4-FFF2-40B4-BE49-F238E27FC236}">
                <a16:creationId xmlns:a16="http://schemas.microsoft.com/office/drawing/2014/main" id="{1217EB64-3E3F-4D47-8A5A-21D89203947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68313" y="915988"/>
            <a:ext cx="7775575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很多重要的</a:t>
            </a:r>
            <a:r>
              <a:rPr lang="zh-CN" altLang="en-US" sz="2500" b="1">
                <a:solidFill>
                  <a:srgbClr val="2D83F4"/>
                </a:solidFill>
              </a:rPr>
              <a:t>局部优化技术</a:t>
            </a:r>
            <a:r>
              <a:rPr lang="zh-CN" altLang="en-US" sz="2500" b="1">
                <a:solidFill>
                  <a:schemeClr val="tx1"/>
                </a:solidFill>
              </a:rPr>
              <a:t>首先把一个</a:t>
            </a:r>
            <a:r>
              <a:rPr lang="zh-CN" altLang="en-US" sz="2500" b="1">
                <a:solidFill>
                  <a:srgbClr val="2D83F4"/>
                </a:solidFill>
              </a:rPr>
              <a:t>基本块</a:t>
            </a:r>
            <a:r>
              <a:rPr lang="zh-CN" altLang="en-US" sz="2500" b="1">
                <a:solidFill>
                  <a:schemeClr val="tx1"/>
                </a:solidFill>
              </a:rPr>
              <a:t>转换成为一个</a:t>
            </a:r>
            <a:r>
              <a:rPr lang="zh-CN" altLang="en-US" sz="2500" b="1">
                <a:solidFill>
                  <a:srgbClr val="FF0000"/>
                </a:solidFill>
                <a:latin typeface="楷体" panose="02010609060101010101" pitchFamily="49" charset="-122"/>
              </a:rPr>
              <a:t>无环有向图</a:t>
            </a:r>
            <a:r>
              <a:rPr lang="en-US" altLang="zh-CN" sz="2000" b="1">
                <a:solidFill>
                  <a:schemeClr val="tx1"/>
                </a:solidFill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</a:rPr>
              <a:t>directed acyclic graph</a:t>
            </a:r>
            <a:r>
              <a:rPr lang="zh-CN" altLang="en-US" sz="2000" b="1" i="1">
                <a:solidFill>
                  <a:schemeClr val="tx1"/>
                </a:solidFill>
              </a:rPr>
              <a:t>，</a:t>
            </a:r>
            <a:r>
              <a:rPr lang="en-US" altLang="zh-CN" sz="2000" b="1" i="1">
                <a:solidFill>
                  <a:schemeClr val="tx1"/>
                </a:solidFill>
              </a:rPr>
              <a:t>DAG</a:t>
            </a:r>
            <a:r>
              <a:rPr lang="en-US" altLang="zh-CN" sz="2000" b="1">
                <a:solidFill>
                  <a:schemeClr val="tx1"/>
                </a:solidFill>
              </a:rPr>
              <a:t>)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04451" name="标题 1">
            <a:extLst>
              <a:ext uri="{FF2B5EF4-FFF2-40B4-BE49-F238E27FC236}">
                <a16:creationId xmlns:a16="http://schemas.microsoft.com/office/drawing/2014/main" id="{8F6C961B-A21F-42C6-AB8B-4F183A04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基本块的优化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9" name="Rectangle 3">
            <a:extLst>
              <a:ext uri="{FF2B5EF4-FFF2-40B4-BE49-F238E27FC236}">
                <a16:creationId xmlns:a16="http://schemas.microsoft.com/office/drawing/2014/main" id="{17E9F0B8-C91B-463D-BB8D-8EFD342C3E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0825" y="771525"/>
            <a:ext cx="8675688" cy="3749675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ts val="22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</a:p>
          <a:p>
            <a:pPr lvl="1" eaLnBrk="1" hangingPunct="1">
              <a:lnSpc>
                <a:spcPts val="2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+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c</a:t>
            </a:r>
            <a:endParaRPr lang="zh-CN" altLang="en-US" sz="2000" b="1" i="1" dirty="0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-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d</a:t>
            </a:r>
            <a:endParaRPr lang="zh-CN" altLang="en-US" sz="2000" b="1" i="1" dirty="0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+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</a:t>
            </a:r>
            <a:endParaRPr lang="zh-CN" altLang="en-US" sz="2000" b="1" i="1" dirty="0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d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-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d</a:t>
            </a:r>
            <a:endParaRPr lang="en-US" altLang="zh-CN" sz="2000" b="1" dirty="0">
              <a:solidFill>
                <a:schemeClr val="tx1"/>
              </a:solidFill>
              <a:latin typeface="楷体_GB2312"/>
              <a:cs typeface="Times New Roman" panose="02020603050405020304" pitchFamily="18" charset="0"/>
            </a:endParaRPr>
          </a:p>
          <a:p>
            <a:pPr lvl="1">
              <a:lnSpc>
                <a:spcPts val="22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基本块中的每个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语句</a:t>
            </a:r>
            <a:r>
              <a:rPr lang="en-US" altLang="zh-CN" sz="2000" b="1" i="1" dirty="0">
                <a:solidFill>
                  <a:schemeClr val="tx1"/>
                </a:solidFill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</a:rPr>
              <a:t>都对应一个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内部结点</a:t>
            </a:r>
            <a:r>
              <a:rPr lang="en-US" altLang="zh-CN" sz="2000" b="1" i="1" dirty="0">
                <a:solidFill>
                  <a:schemeClr val="tx1"/>
                </a:solidFill>
              </a:rPr>
              <a:t>N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2">
              <a:lnSpc>
                <a:spcPts val="22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>
                <a:solidFill>
                  <a:schemeClr val="tx1"/>
                </a:solidFill>
              </a:rPr>
              <a:t>结点</a:t>
            </a:r>
            <a:r>
              <a:rPr lang="en-US" altLang="zh-CN" sz="1800" b="1" i="1" dirty="0">
                <a:solidFill>
                  <a:schemeClr val="tx1"/>
                </a:solidFill>
              </a:rPr>
              <a:t>N</a:t>
            </a:r>
            <a:r>
              <a:rPr lang="zh-CN" altLang="en-US" sz="1800" b="1" dirty="0">
                <a:solidFill>
                  <a:schemeClr val="tx1"/>
                </a:solidFill>
              </a:rPr>
              <a:t>的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标号</a:t>
            </a:r>
            <a:r>
              <a:rPr lang="zh-CN" altLang="en-US" sz="1800" b="1" dirty="0">
                <a:solidFill>
                  <a:schemeClr val="tx1"/>
                </a:solidFill>
              </a:rPr>
              <a:t>是</a:t>
            </a:r>
            <a:r>
              <a:rPr lang="en-US" altLang="zh-CN" sz="1800" b="1" i="1" dirty="0">
                <a:solidFill>
                  <a:schemeClr val="tx1"/>
                </a:solidFill>
              </a:rPr>
              <a:t>s</a:t>
            </a:r>
            <a:r>
              <a:rPr lang="zh-CN" altLang="en-US" sz="1800" b="1" dirty="0">
                <a:solidFill>
                  <a:schemeClr val="tx1"/>
                </a:solidFill>
              </a:rPr>
              <a:t>中的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运算符</a:t>
            </a:r>
            <a:r>
              <a:rPr lang="zh-CN" altLang="en-US" sz="1800" b="1" dirty="0">
                <a:solidFill>
                  <a:schemeClr val="tx1"/>
                </a:solidFill>
              </a:rPr>
              <a:t>；同时还有一个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定值变量表</a:t>
            </a:r>
            <a:r>
              <a:rPr lang="zh-CN" altLang="en-US" sz="1800" b="1" dirty="0">
                <a:solidFill>
                  <a:schemeClr val="tx1"/>
                </a:solidFill>
              </a:rPr>
              <a:t>被关联到</a:t>
            </a:r>
            <a:r>
              <a:rPr lang="en-US" altLang="zh-CN" sz="1800" b="1" i="1" dirty="0">
                <a:solidFill>
                  <a:schemeClr val="tx1"/>
                </a:solidFill>
              </a:rPr>
              <a:t>N </a:t>
            </a:r>
            <a:r>
              <a:rPr lang="zh-CN" altLang="en-US" sz="1800" b="1" dirty="0">
                <a:solidFill>
                  <a:schemeClr val="tx1"/>
                </a:solidFill>
              </a:rPr>
              <a:t>，表示</a:t>
            </a:r>
            <a:r>
              <a:rPr lang="en-US" altLang="zh-CN" sz="1800" b="1" i="1" dirty="0">
                <a:solidFill>
                  <a:schemeClr val="tx1"/>
                </a:solidFill>
              </a:rPr>
              <a:t>s</a:t>
            </a:r>
            <a:r>
              <a:rPr lang="zh-CN" altLang="en-US" sz="1800" b="1" dirty="0">
                <a:solidFill>
                  <a:schemeClr val="tx1"/>
                </a:solidFill>
              </a:rPr>
              <a:t>是在此基本块内最晚对表中变量进行定值的语句</a:t>
            </a:r>
          </a:p>
          <a:p>
            <a:pPr lvl="2">
              <a:lnSpc>
                <a:spcPts val="22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800" b="1" i="1" dirty="0">
                <a:solidFill>
                  <a:schemeClr val="tx1"/>
                </a:solidFill>
              </a:rPr>
              <a:t>N</a:t>
            </a:r>
            <a:r>
              <a:rPr lang="zh-CN" altLang="en-US" sz="1800" b="1" dirty="0">
                <a:solidFill>
                  <a:schemeClr val="tx1"/>
                </a:solidFill>
              </a:rPr>
              <a:t>的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子结点</a:t>
            </a:r>
            <a:r>
              <a:rPr lang="zh-CN" altLang="en-US" sz="1800" b="1" dirty="0">
                <a:solidFill>
                  <a:schemeClr val="tx1"/>
                </a:solidFill>
              </a:rPr>
              <a:t>是基本块中在</a:t>
            </a:r>
            <a:r>
              <a:rPr lang="en-US" altLang="zh-CN" sz="1800" b="1" i="1" dirty="0">
                <a:solidFill>
                  <a:schemeClr val="tx1"/>
                </a:solidFill>
              </a:rPr>
              <a:t>s</a:t>
            </a:r>
            <a:r>
              <a:rPr lang="zh-CN" altLang="en-US" sz="1800" b="1" dirty="0">
                <a:solidFill>
                  <a:schemeClr val="tx1"/>
                </a:solidFill>
              </a:rPr>
              <a:t>之前、最后一个对</a:t>
            </a:r>
            <a:r>
              <a:rPr lang="en-US" altLang="zh-CN" sz="1800" b="1" i="1" dirty="0">
                <a:solidFill>
                  <a:schemeClr val="tx1"/>
                </a:solidFill>
              </a:rPr>
              <a:t>s</a:t>
            </a:r>
            <a:r>
              <a:rPr lang="zh-CN" altLang="en-US" sz="1800" b="1" dirty="0">
                <a:solidFill>
                  <a:schemeClr val="tx1"/>
                </a:solidFill>
              </a:rPr>
              <a:t>所使用的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运算分量</a:t>
            </a:r>
            <a:r>
              <a:rPr lang="zh-CN" altLang="en-US" sz="1800" b="1" dirty="0">
                <a:solidFill>
                  <a:schemeClr val="tx1"/>
                </a:solidFill>
              </a:rPr>
              <a:t>进行定值的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语句对应的结点</a:t>
            </a:r>
            <a:r>
              <a:rPr lang="zh-CN" altLang="en-US" sz="1800" b="1" dirty="0">
                <a:solidFill>
                  <a:schemeClr val="tx1"/>
                </a:solidFill>
              </a:rPr>
              <a:t>。如果</a:t>
            </a:r>
            <a:r>
              <a:rPr lang="en-US" altLang="zh-CN" sz="1800" b="1" i="1" dirty="0">
                <a:solidFill>
                  <a:schemeClr val="tx1"/>
                </a:solidFill>
              </a:rPr>
              <a:t>s</a:t>
            </a:r>
            <a:r>
              <a:rPr lang="zh-CN" altLang="en-US" sz="1800" b="1" dirty="0">
                <a:solidFill>
                  <a:schemeClr val="tx1"/>
                </a:solidFill>
              </a:rPr>
              <a:t>的某个运算分量在基本块内没有在</a:t>
            </a:r>
            <a:r>
              <a:rPr lang="en-US" altLang="zh-CN" sz="1800" b="1" i="1" dirty="0">
                <a:solidFill>
                  <a:schemeClr val="tx1"/>
                </a:solidFill>
              </a:rPr>
              <a:t>s</a:t>
            </a:r>
            <a:r>
              <a:rPr lang="zh-CN" altLang="en-US" sz="1800" b="1" dirty="0">
                <a:solidFill>
                  <a:schemeClr val="tx1"/>
                </a:solidFill>
              </a:rPr>
              <a:t>之前被定值，则这个运算分量对应的子结点就是代表该运算分量初始值的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叶结点</a:t>
            </a: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</a:rPr>
              <a:t>为区别起见，叶节点的定值变量表中的变量加上下脚标</a:t>
            </a:r>
            <a:r>
              <a:rPr lang="en-US" altLang="zh-CN" sz="1800" b="1" dirty="0">
                <a:solidFill>
                  <a:schemeClr val="tx1"/>
                </a:solidFill>
              </a:rPr>
              <a:t>0)</a:t>
            </a:r>
            <a:endParaRPr lang="zh-CN" altLang="en-US" sz="1800" b="1" dirty="0">
              <a:solidFill>
                <a:schemeClr val="tx1"/>
              </a:solidFill>
            </a:endParaRPr>
          </a:p>
          <a:p>
            <a:pPr lvl="2">
              <a:lnSpc>
                <a:spcPts val="22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>
                <a:solidFill>
                  <a:schemeClr val="tx1"/>
                </a:solidFill>
              </a:rPr>
              <a:t>在为语句</a:t>
            </a:r>
            <a:r>
              <a:rPr lang="en-US" altLang="zh-CN" sz="1800" b="1" i="1" dirty="0">
                <a:solidFill>
                  <a:schemeClr val="tx1"/>
                </a:solidFill>
              </a:rPr>
              <a:t>x</a:t>
            </a:r>
            <a:r>
              <a:rPr lang="en-US" altLang="zh-CN" sz="1800" b="1" dirty="0">
                <a:solidFill>
                  <a:schemeClr val="tx1"/>
                </a:solidFill>
              </a:rPr>
              <a:t>=</a:t>
            </a:r>
            <a:r>
              <a:rPr lang="en-US" altLang="zh-CN" sz="1800" b="1" i="1" dirty="0" err="1">
                <a:solidFill>
                  <a:schemeClr val="tx1"/>
                </a:solidFill>
              </a:rPr>
              <a:t>y</a:t>
            </a:r>
            <a:r>
              <a:rPr lang="en-US" altLang="zh-CN" sz="1800" b="1" dirty="0" err="1">
                <a:solidFill>
                  <a:schemeClr val="tx1"/>
                </a:solidFill>
              </a:rPr>
              <a:t>+</a:t>
            </a:r>
            <a:r>
              <a:rPr lang="en-US" altLang="zh-CN" sz="1800" b="1" i="1" dirty="0" err="1">
                <a:solidFill>
                  <a:schemeClr val="tx1"/>
                </a:solidFill>
              </a:rPr>
              <a:t>z</a:t>
            </a:r>
            <a:r>
              <a:rPr lang="zh-CN" altLang="en-US" sz="1800" b="1" dirty="0">
                <a:solidFill>
                  <a:schemeClr val="tx1"/>
                </a:solidFill>
              </a:rPr>
              <a:t>构造结点</a:t>
            </a:r>
            <a:r>
              <a:rPr lang="en-US" altLang="zh-CN" sz="1800" b="1" i="1" dirty="0">
                <a:solidFill>
                  <a:schemeClr val="tx1"/>
                </a:solidFill>
              </a:rPr>
              <a:t>N</a:t>
            </a:r>
            <a:r>
              <a:rPr lang="zh-CN" altLang="en-US" sz="1800" b="1" dirty="0">
                <a:solidFill>
                  <a:schemeClr val="tx1"/>
                </a:solidFill>
              </a:rPr>
              <a:t>的时候，如果</a:t>
            </a:r>
            <a:r>
              <a:rPr lang="en-US" altLang="zh-CN" sz="1800" b="1" i="1" dirty="0">
                <a:solidFill>
                  <a:schemeClr val="tx1"/>
                </a:solidFill>
              </a:rPr>
              <a:t>x</a:t>
            </a:r>
            <a:r>
              <a:rPr lang="zh-CN" altLang="en-US" sz="1800" b="1" dirty="0">
                <a:solidFill>
                  <a:schemeClr val="tx1"/>
                </a:solidFill>
              </a:rPr>
              <a:t>已经在某结点</a:t>
            </a:r>
            <a:r>
              <a:rPr lang="en-US" altLang="zh-CN" sz="1800" b="1" i="1" dirty="0">
                <a:solidFill>
                  <a:schemeClr val="tx1"/>
                </a:solidFill>
              </a:rPr>
              <a:t>M</a:t>
            </a:r>
            <a:r>
              <a:rPr lang="zh-CN" altLang="en-US" sz="1800" b="1" dirty="0">
                <a:solidFill>
                  <a:schemeClr val="tx1"/>
                </a:solidFill>
              </a:rPr>
              <a:t>的定值变量表中，则从</a:t>
            </a:r>
            <a:r>
              <a:rPr lang="en-US" altLang="zh-CN" sz="1800" b="1" i="1" dirty="0">
                <a:solidFill>
                  <a:schemeClr val="tx1"/>
                </a:solidFill>
              </a:rPr>
              <a:t>M</a:t>
            </a:r>
            <a:r>
              <a:rPr lang="zh-CN" altLang="en-US" sz="1800" b="1" dirty="0">
                <a:solidFill>
                  <a:schemeClr val="tx1"/>
                </a:solidFill>
              </a:rPr>
              <a:t>的定值变量表中删除变量</a:t>
            </a:r>
            <a:r>
              <a:rPr lang="en-US" altLang="zh-CN" sz="1800" b="1" i="1" dirty="0">
                <a:solidFill>
                  <a:schemeClr val="tx1"/>
                </a:solidFill>
              </a:rPr>
              <a:t>x</a:t>
            </a:r>
          </a:p>
          <a:p>
            <a:pPr lvl="2">
              <a:lnSpc>
                <a:spcPts val="22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endParaRPr lang="en-US" altLang="zh-CN" sz="1800" b="1" dirty="0">
              <a:solidFill>
                <a:schemeClr val="tx1"/>
              </a:solidFill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728DC587-3BB3-456F-A23A-6E1998E8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基本块的 </a:t>
            </a:r>
            <a:r>
              <a:rPr lang="en-US" altLang="zh-CN" sz="3000" i="1">
                <a:solidFill>
                  <a:schemeClr val="tx1"/>
                </a:solidFill>
              </a:rPr>
              <a:t>DAG</a:t>
            </a:r>
            <a:r>
              <a:rPr lang="zh-CN" altLang="en-US" sz="3000" i="1">
                <a:solidFill>
                  <a:schemeClr val="tx1"/>
                </a:solidFill>
              </a:rPr>
              <a:t>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</a:p>
        </p:txBody>
      </p:sp>
      <p:grpSp>
        <p:nvGrpSpPr>
          <p:cNvPr id="5" name="Group 62">
            <a:extLst>
              <a:ext uri="{FF2B5EF4-FFF2-40B4-BE49-F238E27FC236}">
                <a16:creationId xmlns:a16="http://schemas.microsoft.com/office/drawing/2014/main" id="{C27A34DE-AD5B-46ED-A53A-0A8722F59C84}"/>
              </a:ext>
            </a:extLst>
          </p:cNvPr>
          <p:cNvGrpSpPr>
            <a:grpSpLocks/>
          </p:cNvGrpSpPr>
          <p:nvPr/>
        </p:nvGrpSpPr>
        <p:grpSpPr bwMode="auto">
          <a:xfrm>
            <a:off x="6948153" y="689821"/>
            <a:ext cx="515883" cy="369887"/>
            <a:chOff x="4119" y="1833"/>
            <a:chExt cx="434" cy="310"/>
          </a:xfrm>
          <a:noFill/>
        </p:grpSpPr>
        <p:sp>
          <p:nvSpPr>
            <p:cNvPr id="95260" name="Oval 6">
              <a:extLst>
                <a:ext uri="{FF2B5EF4-FFF2-40B4-BE49-F238E27FC236}">
                  <a16:creationId xmlns:a16="http://schemas.microsoft.com/office/drawing/2014/main" id="{2B3689BF-B7BC-4E25-B905-3D9E14C9A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888"/>
              <a:ext cx="203" cy="18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95261" name="Text Box 7">
              <a:extLst>
                <a:ext uri="{FF2B5EF4-FFF2-40B4-BE49-F238E27FC236}">
                  <a16:creationId xmlns:a16="http://schemas.microsoft.com/office/drawing/2014/main" id="{1E1FE750-5C9C-444D-942F-BF5F38CEF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9" y="1833"/>
              <a:ext cx="434" cy="3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</p:grpSp>
      <p:sp>
        <p:nvSpPr>
          <p:cNvPr id="633872" name="Line 16">
            <a:extLst>
              <a:ext uri="{FF2B5EF4-FFF2-40B4-BE49-F238E27FC236}">
                <a16:creationId xmlns:a16="http://schemas.microsoft.com/office/drawing/2014/main" id="{AEAD6DD9-5D4E-408D-B006-6AEA8618D5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7888" y="1671638"/>
            <a:ext cx="268287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0" tIns="34290" rIns="68580" bIns="3429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3873" name="Line 17">
            <a:extLst>
              <a:ext uri="{FF2B5EF4-FFF2-40B4-BE49-F238E27FC236}">
                <a16:creationId xmlns:a16="http://schemas.microsoft.com/office/drawing/2014/main" id="{EEA1EC9D-CA56-4008-A318-67AE11741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0963" y="1671638"/>
            <a:ext cx="4460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0" tIns="34290" rIns="68580" bIns="3429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3874" name="Line 18">
            <a:extLst>
              <a:ext uri="{FF2B5EF4-FFF2-40B4-BE49-F238E27FC236}">
                <a16:creationId xmlns:a16="http://schemas.microsoft.com/office/drawing/2014/main" id="{9FD51E5E-969F-4D8F-911D-25B651558A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37300" y="1241425"/>
            <a:ext cx="295275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0" tIns="34290" rIns="68580" bIns="3429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3875" name="Line 19">
            <a:extLst>
              <a:ext uri="{FF2B5EF4-FFF2-40B4-BE49-F238E27FC236}">
                <a16:creationId xmlns:a16="http://schemas.microsoft.com/office/drawing/2014/main" id="{3DD5995E-AEFA-4A18-BCEF-3C17E86D78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9100" y="915988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0" tIns="34290" rIns="68580" bIns="3429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3876" name="Line 20">
            <a:extLst>
              <a:ext uri="{FF2B5EF4-FFF2-40B4-BE49-F238E27FC236}">
                <a16:creationId xmlns:a16="http://schemas.microsoft.com/office/drawing/2014/main" id="{67B892A3-8CE0-4B9D-83A3-F7A120B16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3075" y="1239838"/>
            <a:ext cx="323850" cy="32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0" tIns="34290" rIns="68580" bIns="3429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3880" name="Text Box 24">
            <a:extLst>
              <a:ext uri="{FF2B5EF4-FFF2-40B4-BE49-F238E27FC236}">
                <a16:creationId xmlns:a16="http://schemas.microsoft.com/office/drawing/2014/main" id="{7F991556-763A-4E6B-9899-55DB9306E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1433513"/>
            <a:ext cx="571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633901" name="Text Box 45">
            <a:extLst>
              <a:ext uri="{FF2B5EF4-FFF2-40B4-BE49-F238E27FC236}">
                <a16:creationId xmlns:a16="http://schemas.microsoft.com/office/drawing/2014/main" id="{BAC95C09-95F2-4309-8AED-DE06CF28F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627063"/>
            <a:ext cx="4572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633905" name="Rectangle 49">
            <a:extLst>
              <a:ext uri="{FF2B5EF4-FFF2-40B4-BE49-F238E27FC236}">
                <a16:creationId xmlns:a16="http://schemas.microsoft.com/office/drawing/2014/main" id="{0E291236-1703-4D61-8496-8336DEF86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842963"/>
            <a:ext cx="3032125" cy="1454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对于形如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的三地址指令，如果已经有一个结点表示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，就不往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DAG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中增加新的结点，而是给已经存在的结点附加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定值变量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33907" name="Text Box 51">
            <a:extLst>
              <a:ext uri="{FF2B5EF4-FFF2-40B4-BE49-F238E27FC236}">
                <a16:creationId xmlns:a16="http://schemas.microsoft.com/office/drawing/2014/main" id="{C48D99C5-2ADF-46E2-A6D0-F17975F12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075" y="1025525"/>
            <a:ext cx="2476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633915" name="Oval 59">
            <a:extLst>
              <a:ext uri="{FF2B5EF4-FFF2-40B4-BE49-F238E27FC236}">
                <a16:creationId xmlns:a16="http://schemas.microsoft.com/office/drawing/2014/main" id="{FCE86FA9-F565-42E2-AC51-6FE0ECADC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0" y="1511300"/>
            <a:ext cx="269875" cy="2698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27000" tIns="34290" rIns="68580" bIns="3429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charset="0"/>
            </a:endParaRPr>
          </a:p>
        </p:txBody>
      </p:sp>
      <p:grpSp>
        <p:nvGrpSpPr>
          <p:cNvPr id="6" name="Group 63">
            <a:extLst>
              <a:ext uri="{FF2B5EF4-FFF2-40B4-BE49-F238E27FC236}">
                <a16:creationId xmlns:a16="http://schemas.microsoft.com/office/drawing/2014/main" id="{769433AC-45AF-469A-B2F7-541961D0CC80}"/>
              </a:ext>
            </a:extLst>
          </p:cNvPr>
          <p:cNvGrpSpPr>
            <a:grpSpLocks/>
          </p:cNvGrpSpPr>
          <p:nvPr/>
        </p:nvGrpSpPr>
        <p:grpSpPr bwMode="auto">
          <a:xfrm>
            <a:off x="6607175" y="987425"/>
            <a:ext cx="241300" cy="368300"/>
            <a:chOff x="4150" y="1810"/>
            <a:chExt cx="203" cy="310"/>
          </a:xfrm>
        </p:grpSpPr>
        <p:sp>
          <p:nvSpPr>
            <p:cNvPr id="95258" name="Oval 64">
              <a:extLst>
                <a:ext uri="{FF2B5EF4-FFF2-40B4-BE49-F238E27FC236}">
                  <a16:creationId xmlns:a16="http://schemas.microsoft.com/office/drawing/2014/main" id="{BC3E6009-1DC8-40EF-989E-440BD1623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887"/>
              <a:ext cx="203" cy="18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楷体_GB2312" charset="0"/>
              </a:endParaRPr>
            </a:p>
          </p:txBody>
        </p:sp>
        <p:sp>
          <p:nvSpPr>
            <p:cNvPr id="106525" name="Text Box 65">
              <a:extLst>
                <a:ext uri="{FF2B5EF4-FFF2-40B4-BE49-F238E27FC236}">
                  <a16:creationId xmlns:a16="http://schemas.microsoft.com/office/drawing/2014/main" id="{A27B346A-7293-4ACF-89B9-9F858D457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1810"/>
              <a:ext cx="145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</p:grpSp>
      <p:grpSp>
        <p:nvGrpSpPr>
          <p:cNvPr id="7" name="Group 66">
            <a:extLst>
              <a:ext uri="{FF2B5EF4-FFF2-40B4-BE49-F238E27FC236}">
                <a16:creationId xmlns:a16="http://schemas.microsoft.com/office/drawing/2014/main" id="{1158B1EE-24F2-4230-AD39-3A594ECF5EB7}"/>
              </a:ext>
            </a:extLst>
          </p:cNvPr>
          <p:cNvGrpSpPr>
            <a:grpSpLocks/>
          </p:cNvGrpSpPr>
          <p:nvPr/>
        </p:nvGrpSpPr>
        <p:grpSpPr bwMode="auto">
          <a:xfrm>
            <a:off x="6192505" y="1404251"/>
            <a:ext cx="278149" cy="368300"/>
            <a:chOff x="4119" y="1829"/>
            <a:chExt cx="234" cy="310"/>
          </a:xfrm>
          <a:noFill/>
        </p:grpSpPr>
        <p:sp>
          <p:nvSpPr>
            <p:cNvPr id="95256" name="Oval 67">
              <a:extLst>
                <a:ext uri="{FF2B5EF4-FFF2-40B4-BE49-F238E27FC236}">
                  <a16:creationId xmlns:a16="http://schemas.microsoft.com/office/drawing/2014/main" id="{1688F3DA-22CE-4508-9038-873014F61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888"/>
              <a:ext cx="203" cy="18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95257" name="Text Box 68">
              <a:extLst>
                <a:ext uri="{FF2B5EF4-FFF2-40B4-BE49-F238E27FC236}">
                  <a16:creationId xmlns:a16="http://schemas.microsoft.com/office/drawing/2014/main" id="{91AD556A-5017-4102-8163-5D7076F17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9" y="1829"/>
              <a:ext cx="145" cy="3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</p:grpSp>
      <p:sp>
        <p:nvSpPr>
          <p:cNvPr id="633928" name="Oval 72">
            <a:extLst>
              <a:ext uri="{FF2B5EF4-FFF2-40B4-BE49-F238E27FC236}">
                <a16:creationId xmlns:a16="http://schemas.microsoft.com/office/drawing/2014/main" id="{9BD1FC07-0696-45DF-A58C-F6AA87709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75" y="1941513"/>
            <a:ext cx="269875" cy="2698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27000" tIns="34290" rIns="68580" bIns="3429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1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charset="0"/>
            </a:endParaRPr>
          </a:p>
        </p:txBody>
      </p:sp>
      <p:sp>
        <p:nvSpPr>
          <p:cNvPr id="633929" name="Oval 73">
            <a:extLst>
              <a:ext uri="{FF2B5EF4-FFF2-40B4-BE49-F238E27FC236}">
                <a16:creationId xmlns:a16="http://schemas.microsoft.com/office/drawing/2014/main" id="{CE1E50A3-370D-43FC-9544-0618A8F19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1949450"/>
            <a:ext cx="269875" cy="2698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27000" tIns="34290" rIns="68580" bIns="3429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charset="0"/>
            </a:endParaRPr>
          </a:p>
        </p:txBody>
      </p:sp>
      <p:sp>
        <p:nvSpPr>
          <p:cNvPr id="633930" name="Freeform 74">
            <a:extLst>
              <a:ext uri="{FF2B5EF4-FFF2-40B4-BE49-F238E27FC236}">
                <a16:creationId xmlns:a16="http://schemas.microsoft.com/office/drawing/2014/main" id="{E86F2D6E-A893-402B-BD29-FFAEF6711A0B}"/>
              </a:ext>
            </a:extLst>
          </p:cNvPr>
          <p:cNvSpPr>
            <a:spLocks/>
          </p:cNvSpPr>
          <p:nvPr/>
        </p:nvSpPr>
        <p:spPr bwMode="auto">
          <a:xfrm>
            <a:off x="7038975" y="917575"/>
            <a:ext cx="846138" cy="1079500"/>
          </a:xfrm>
          <a:custGeom>
            <a:avLst/>
            <a:gdLst>
              <a:gd name="T0" fmla="*/ 2147483646 w 711"/>
              <a:gd name="T1" fmla="*/ 0 h 907"/>
              <a:gd name="T2" fmla="*/ 2147483646 w 711"/>
              <a:gd name="T3" fmla="*/ 2147483646 h 907"/>
              <a:gd name="T4" fmla="*/ 0 w 711"/>
              <a:gd name="T5" fmla="*/ 2147483646 h 907"/>
              <a:gd name="T6" fmla="*/ 0 60000 65536"/>
              <a:gd name="T7" fmla="*/ 0 60000 65536"/>
              <a:gd name="T8" fmla="*/ 0 60000 65536"/>
              <a:gd name="T9" fmla="*/ 0 w 711"/>
              <a:gd name="T10" fmla="*/ 0 h 907"/>
              <a:gd name="T11" fmla="*/ 711 w 711"/>
              <a:gd name="T12" fmla="*/ 907 h 9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1" h="907">
                <a:moveTo>
                  <a:pt x="182" y="0"/>
                </a:moveTo>
                <a:cubicBezTo>
                  <a:pt x="446" y="128"/>
                  <a:pt x="711" y="257"/>
                  <a:pt x="681" y="408"/>
                </a:cubicBezTo>
                <a:cubicBezTo>
                  <a:pt x="651" y="559"/>
                  <a:pt x="325" y="733"/>
                  <a:pt x="0" y="90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16" name="Rectangle 77">
            <a:extLst>
              <a:ext uri="{FF2B5EF4-FFF2-40B4-BE49-F238E27FC236}">
                <a16:creationId xmlns:a16="http://schemas.microsoft.com/office/drawing/2014/main" id="{8C7BDB7A-61B2-4F95-B562-B47F44B16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3381375"/>
            <a:ext cx="58293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_GB2312" charset="0"/>
              <a:ea typeface="宋体" panose="02010600030101010101" pitchFamily="2" charset="-122"/>
              <a:cs typeface="楷体_GB231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4750C3-BBC2-48D0-9634-30FA2D8CC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25" y="1025525"/>
            <a:ext cx="254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9AB526-E237-4F5C-9C8D-695647E43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888" y="1887538"/>
            <a:ext cx="33178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charset="0"/>
              </a:rPr>
              <a:t>0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6521CAD-083E-486C-880C-C65181BD3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25" y="1943100"/>
            <a:ext cx="317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charset="0"/>
              </a:rPr>
              <a:t>0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7E2AE3-62B5-4EE0-93E8-7613A7D19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5" y="1433513"/>
            <a:ext cx="3317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charset="0"/>
              </a:rPr>
              <a:t>0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F035B18-0431-45A3-8A63-7B4A76B9102D}"/>
              </a:ext>
            </a:extLst>
          </p:cNvPr>
          <p:cNvCxnSpPr/>
          <p:nvPr/>
        </p:nvCxnSpPr>
        <p:spPr>
          <a:xfrm>
            <a:off x="6021388" y="1968500"/>
            <a:ext cx="219075" cy="2508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5CB338B-2E8E-440A-951E-F864BC99CCAF}"/>
              </a:ext>
            </a:extLst>
          </p:cNvPr>
          <p:cNvCxnSpPr/>
          <p:nvPr/>
        </p:nvCxnSpPr>
        <p:spPr>
          <a:xfrm>
            <a:off x="7070725" y="2062163"/>
            <a:ext cx="219075" cy="2508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D5591F5-7A88-48F2-BC2D-6239669B346E}"/>
              </a:ext>
            </a:extLst>
          </p:cNvPr>
          <p:cNvCxnSpPr/>
          <p:nvPr/>
        </p:nvCxnSpPr>
        <p:spPr>
          <a:xfrm>
            <a:off x="7223125" y="1457325"/>
            <a:ext cx="219075" cy="2508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EEA71C-DB59-4A21-9A1E-D6C5B86CF9F0}"/>
              </a:ext>
            </a:extLst>
          </p:cNvPr>
          <p:cNvGrpSpPr/>
          <p:nvPr/>
        </p:nvGrpSpPr>
        <p:grpSpPr>
          <a:xfrm>
            <a:off x="5022846" y="473453"/>
            <a:ext cx="1825629" cy="822869"/>
            <a:chOff x="5022846" y="473453"/>
            <a:chExt cx="1825629" cy="822869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B21B73C-81DC-4C93-80FA-795E9F189713}"/>
                </a:ext>
              </a:extLst>
            </p:cNvPr>
            <p:cNvSpPr txBox="1"/>
            <p:nvPr/>
          </p:nvSpPr>
          <p:spPr>
            <a:xfrm>
              <a:off x="5022846" y="473453"/>
              <a:ext cx="182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rPr>
                <a:t>局部公共子表达式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9B5F617-A109-492B-89A5-050065BF1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0073" y="755446"/>
              <a:ext cx="432047" cy="5408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3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3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33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33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33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33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3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3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3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33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33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3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33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33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3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33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33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3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33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33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3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33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33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3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33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33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3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33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33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3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3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80" grpId="0"/>
      <p:bldP spid="633901" grpId="0"/>
      <p:bldP spid="633905" grpId="0" animBg="1"/>
      <p:bldP spid="633907" grpId="0"/>
      <p:bldP spid="633915" grpId="0" animBg="1"/>
      <p:bldP spid="633928" grpId="0" animBg="1"/>
      <p:bldP spid="633929" grpId="0" animBg="1"/>
      <p:bldP spid="2" grpId="0"/>
      <p:bldP spid="3" grpId="0"/>
      <p:bldP spid="29" grpId="0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9" name="Rectangle 3">
            <a:extLst>
              <a:ext uri="{FF2B5EF4-FFF2-40B4-BE49-F238E27FC236}">
                <a16:creationId xmlns:a16="http://schemas.microsoft.com/office/drawing/2014/main" id="{B395B522-3CDC-45BF-8AD2-71F4A760BD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3" y="785812"/>
            <a:ext cx="6950099" cy="4143475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对每个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具有若干定值变量</a:t>
            </a:r>
            <a:r>
              <a:rPr lang="zh-CN" altLang="en-US" sz="2500" b="1" dirty="0">
                <a:solidFill>
                  <a:schemeClr val="tx1"/>
                </a:solidFill>
              </a:rPr>
              <a:t>的节点，构造一个</a:t>
            </a:r>
            <a:r>
              <a:rPr lang="zh-CN" altLang="en-US" sz="2500" b="1" dirty="0">
                <a:solidFill>
                  <a:srgbClr val="2D83F4"/>
                </a:solidFill>
              </a:rPr>
              <a:t>三地址语句</a:t>
            </a:r>
            <a:r>
              <a:rPr lang="zh-CN" altLang="en-US" sz="2500" b="1" dirty="0">
                <a:solidFill>
                  <a:schemeClr val="tx1"/>
                </a:solidFill>
              </a:rPr>
              <a:t>来计算其中某个变量的值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倾向于把计算得到的结果赋给一个在基本块</a:t>
            </a:r>
            <a:r>
              <a:rPr lang="zh-CN" altLang="en-US" b="1" dirty="0">
                <a:solidFill>
                  <a:srgbClr val="2D83F4"/>
                </a:solidFill>
              </a:rPr>
              <a:t>出口处活跃</a:t>
            </a:r>
            <a:r>
              <a:rPr lang="zh-CN" altLang="en-US" b="1" dirty="0">
                <a:solidFill>
                  <a:schemeClr val="tx1"/>
                </a:solidFill>
              </a:rPr>
              <a:t>的变量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如果没有</a:t>
            </a:r>
            <a:r>
              <a:rPr lang="zh-CN" altLang="en-US" b="1" dirty="0">
                <a:solidFill>
                  <a:srgbClr val="2D83F4"/>
                </a:solidFill>
              </a:rPr>
              <a:t>全局活跃变量的信息</a:t>
            </a:r>
            <a:r>
              <a:rPr lang="zh-CN" altLang="en-US" b="1" dirty="0">
                <a:solidFill>
                  <a:schemeClr val="tx1"/>
                </a:solidFill>
              </a:rPr>
              <a:t>作为依据，就要假设所有变量都在基本块出口处活跃，但是不包含编译器为处理表达式而生成的临时变量</a:t>
            </a:r>
            <a:r>
              <a:rPr lang="en-US" altLang="zh-CN" b="1" dirty="0">
                <a:solidFill>
                  <a:schemeClr val="tx1"/>
                </a:solidFill>
              </a:rPr>
              <a:t>) </a:t>
            </a: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300" b="1" dirty="0">
                <a:solidFill>
                  <a:schemeClr val="tx1"/>
                </a:solidFill>
              </a:rPr>
              <a:t>如果结点有</a:t>
            </a:r>
            <a:r>
              <a:rPr lang="zh-CN" altLang="en-US" sz="2300" b="1" dirty="0">
                <a:solidFill>
                  <a:srgbClr val="2D83F4"/>
                </a:solidFill>
              </a:rPr>
              <a:t>多个附加的活跃变量</a:t>
            </a:r>
            <a:r>
              <a:rPr lang="zh-CN" altLang="en-US" sz="2300" b="1" dirty="0">
                <a:solidFill>
                  <a:schemeClr val="tx1"/>
                </a:solidFill>
              </a:rPr>
              <a:t>，就必须引入</a:t>
            </a:r>
            <a:r>
              <a:rPr lang="zh-CN" altLang="en-US" sz="2300" b="1" dirty="0">
                <a:solidFill>
                  <a:srgbClr val="2D83F4"/>
                </a:solidFill>
              </a:rPr>
              <a:t>复制语句</a:t>
            </a:r>
            <a:r>
              <a:rPr lang="zh-CN" altLang="en-US" sz="2300" b="1" dirty="0">
                <a:solidFill>
                  <a:schemeClr val="tx1"/>
                </a:solidFill>
              </a:rPr>
              <a:t>，以便给每一个变量都赋予正确的值</a:t>
            </a:r>
            <a:endParaRPr lang="en-US" altLang="zh-CN" sz="2300" b="1" dirty="0">
              <a:solidFill>
                <a:schemeClr val="tx1"/>
              </a:solidFill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149BDB6A-E336-4730-A93D-ECF6A8C6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DAG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到基本块的重组</a:t>
            </a:r>
            <a:endParaRPr lang="en-US" altLang="zh-CN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F56CEFD-1406-4D68-90DF-03F81B9BA51D}"/>
              </a:ext>
            </a:extLst>
          </p:cNvPr>
          <p:cNvGrpSpPr/>
          <p:nvPr/>
        </p:nvGrpSpPr>
        <p:grpSpPr>
          <a:xfrm>
            <a:off x="6948264" y="123478"/>
            <a:ext cx="2141538" cy="1685925"/>
            <a:chOff x="5743575" y="627063"/>
            <a:chExt cx="2141538" cy="1685925"/>
          </a:xfrm>
        </p:grpSpPr>
        <p:grpSp>
          <p:nvGrpSpPr>
            <p:cNvPr id="36" name="Group 62">
              <a:extLst>
                <a:ext uri="{FF2B5EF4-FFF2-40B4-BE49-F238E27FC236}">
                  <a16:creationId xmlns:a16="http://schemas.microsoft.com/office/drawing/2014/main" id="{78B73473-39D5-4218-93C7-05051AD40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48153" y="689821"/>
              <a:ext cx="515883" cy="369887"/>
              <a:chOff x="4119" y="1833"/>
              <a:chExt cx="434" cy="310"/>
            </a:xfrm>
            <a:noFill/>
          </p:grpSpPr>
          <p:sp>
            <p:nvSpPr>
              <p:cNvPr id="62" name="Oval 6">
                <a:extLst>
                  <a:ext uri="{FF2B5EF4-FFF2-40B4-BE49-F238E27FC236}">
                    <a16:creationId xmlns:a16="http://schemas.microsoft.com/office/drawing/2014/main" id="{9B372F6E-6060-433B-9188-F8CA1DA36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888"/>
                <a:ext cx="203" cy="18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63" name="Text Box 7">
                <a:extLst>
                  <a:ext uri="{FF2B5EF4-FFF2-40B4-BE49-F238E27FC236}">
                    <a16:creationId xmlns:a16="http://schemas.microsoft.com/office/drawing/2014/main" id="{52DBFD29-B5CB-425B-AD85-073741501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9" y="1833"/>
                <a:ext cx="434" cy="31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</p:grpSp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7C88E336-3603-4357-8A96-DFF0DB92B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57888" y="1671638"/>
              <a:ext cx="268287" cy="277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Line 17">
              <a:extLst>
                <a:ext uri="{FF2B5EF4-FFF2-40B4-BE49-F238E27FC236}">
                  <a16:creationId xmlns:a16="http://schemas.microsoft.com/office/drawing/2014/main" id="{DFDABC0B-FAE1-459C-B058-7DB51BEFB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0963" y="1671638"/>
              <a:ext cx="446087" cy="271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18">
              <a:extLst>
                <a:ext uri="{FF2B5EF4-FFF2-40B4-BE49-F238E27FC236}">
                  <a16:creationId xmlns:a16="http://schemas.microsoft.com/office/drawing/2014/main" id="{DD9C2D28-189E-4E51-A84F-AB9BC5760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37300" y="1241425"/>
              <a:ext cx="295275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Line 19">
              <a:extLst>
                <a:ext uri="{FF2B5EF4-FFF2-40B4-BE49-F238E27FC236}">
                  <a16:creationId xmlns:a16="http://schemas.microsoft.com/office/drawing/2014/main" id="{46F1230A-241C-48AE-A406-B526FEB18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69100" y="915988"/>
              <a:ext cx="21590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20">
              <a:extLst>
                <a:ext uri="{FF2B5EF4-FFF2-40B4-BE49-F238E27FC236}">
                  <a16:creationId xmlns:a16="http://schemas.microsoft.com/office/drawing/2014/main" id="{9DF9ABA2-3FDA-45CD-9F4D-98F73C2A3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3075" y="1239838"/>
              <a:ext cx="323850" cy="325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483C906C-CA12-4175-ADD4-BBDC45D2E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8425" y="1433513"/>
              <a:ext cx="57150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3" name="Text Box 45">
              <a:extLst>
                <a:ext uri="{FF2B5EF4-FFF2-40B4-BE49-F238E27FC236}">
                  <a16:creationId xmlns:a16="http://schemas.microsoft.com/office/drawing/2014/main" id="{AFEA879D-9747-46BE-A17B-E528F9661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0900" y="627063"/>
              <a:ext cx="45720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4" name="Text Box 51">
              <a:extLst>
                <a:ext uri="{FF2B5EF4-FFF2-40B4-BE49-F238E27FC236}">
                  <a16:creationId xmlns:a16="http://schemas.microsoft.com/office/drawing/2014/main" id="{DA3EE0D3-1BF9-4BD5-95EC-99FC3852B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3075" y="1025525"/>
              <a:ext cx="24765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5" name="Oval 59">
              <a:extLst>
                <a:ext uri="{FF2B5EF4-FFF2-40B4-BE49-F238E27FC236}">
                  <a16:creationId xmlns:a16="http://schemas.microsoft.com/office/drawing/2014/main" id="{B8319E71-8EF4-43C3-AB6E-FBE417B3E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1511300"/>
              <a:ext cx="269875" cy="2698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000" tIns="34290" rIns="68580" bIns="3429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charset="0"/>
              </a:endParaRPr>
            </a:p>
          </p:txBody>
        </p:sp>
        <p:grpSp>
          <p:nvGrpSpPr>
            <p:cNvPr id="46" name="Group 63">
              <a:extLst>
                <a:ext uri="{FF2B5EF4-FFF2-40B4-BE49-F238E27FC236}">
                  <a16:creationId xmlns:a16="http://schemas.microsoft.com/office/drawing/2014/main" id="{A981955C-0A16-41D6-935C-9E2ABC3DA5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7175" y="987425"/>
              <a:ext cx="241300" cy="368300"/>
              <a:chOff x="4150" y="1810"/>
              <a:chExt cx="203" cy="310"/>
            </a:xfrm>
          </p:grpSpPr>
          <p:sp>
            <p:nvSpPr>
              <p:cNvPr id="60" name="Oval 64">
                <a:extLst>
                  <a:ext uri="{FF2B5EF4-FFF2-40B4-BE49-F238E27FC236}">
                    <a16:creationId xmlns:a16="http://schemas.microsoft.com/office/drawing/2014/main" id="{67148E56-BF14-41EB-9714-BB33F4918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887"/>
                <a:ext cx="203" cy="18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楷体_GB2312" charset="0"/>
                </a:endParaRPr>
              </a:p>
            </p:txBody>
          </p:sp>
          <p:sp>
            <p:nvSpPr>
              <p:cNvPr id="61" name="Text Box 65">
                <a:extLst>
                  <a:ext uri="{FF2B5EF4-FFF2-40B4-BE49-F238E27FC236}">
                    <a16:creationId xmlns:a16="http://schemas.microsoft.com/office/drawing/2014/main" id="{E3A4C425-0FC8-4EC6-90AF-0EF7B24B2F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0" y="1810"/>
                <a:ext cx="14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-</a:t>
                </a:r>
              </a:p>
            </p:txBody>
          </p:sp>
        </p:grpSp>
        <p:grpSp>
          <p:nvGrpSpPr>
            <p:cNvPr id="47" name="Group 66">
              <a:extLst>
                <a:ext uri="{FF2B5EF4-FFF2-40B4-BE49-F238E27FC236}">
                  <a16:creationId xmlns:a16="http://schemas.microsoft.com/office/drawing/2014/main" id="{11D697A9-8921-45BC-96CF-AA96DAA1F5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2505" y="1404251"/>
              <a:ext cx="278149" cy="368300"/>
              <a:chOff x="4119" y="1829"/>
              <a:chExt cx="234" cy="310"/>
            </a:xfrm>
            <a:noFill/>
          </p:grpSpPr>
          <p:sp>
            <p:nvSpPr>
              <p:cNvPr id="58" name="Oval 67">
                <a:extLst>
                  <a:ext uri="{FF2B5EF4-FFF2-40B4-BE49-F238E27FC236}">
                    <a16:creationId xmlns:a16="http://schemas.microsoft.com/office/drawing/2014/main" id="{2AB42336-DDB7-4C3E-8031-CC9848505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888"/>
                <a:ext cx="203" cy="18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59" name="Text Box 68">
                <a:extLst>
                  <a:ext uri="{FF2B5EF4-FFF2-40B4-BE49-F238E27FC236}">
                    <a16:creationId xmlns:a16="http://schemas.microsoft.com/office/drawing/2014/main" id="{9A099831-5D45-455E-8B94-E61E54929B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9" y="1829"/>
                <a:ext cx="145" cy="31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</p:grpSp>
        <p:sp>
          <p:nvSpPr>
            <p:cNvPr id="48" name="Oval 72">
              <a:extLst>
                <a:ext uri="{FF2B5EF4-FFF2-40B4-BE49-F238E27FC236}">
                  <a16:creationId xmlns:a16="http://schemas.microsoft.com/office/drawing/2014/main" id="{7624D300-0363-4D32-B974-385D72F96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3575" y="1941513"/>
              <a:ext cx="269875" cy="2698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000" tIns="34290" rIns="68580" bIns="3429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charset="0"/>
              </a:endParaRPr>
            </a:p>
          </p:txBody>
        </p:sp>
        <p:sp>
          <p:nvSpPr>
            <p:cNvPr id="49" name="Oval 73">
              <a:extLst>
                <a:ext uri="{FF2B5EF4-FFF2-40B4-BE49-F238E27FC236}">
                  <a16:creationId xmlns:a16="http://schemas.microsoft.com/office/drawing/2014/main" id="{15AAEC05-1660-4233-8423-9C2FE6294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100" y="1949450"/>
              <a:ext cx="269875" cy="2698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000" tIns="34290" rIns="68580" bIns="3429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charset="0"/>
              </a:endParaRPr>
            </a:p>
          </p:txBody>
        </p:sp>
        <p:sp>
          <p:nvSpPr>
            <p:cNvPr id="50" name="Freeform 74">
              <a:extLst>
                <a:ext uri="{FF2B5EF4-FFF2-40B4-BE49-F238E27FC236}">
                  <a16:creationId xmlns:a16="http://schemas.microsoft.com/office/drawing/2014/main" id="{2E6A6448-7509-42AA-B47A-2175AA65B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5" y="917575"/>
              <a:ext cx="846138" cy="1079500"/>
            </a:xfrm>
            <a:custGeom>
              <a:avLst/>
              <a:gdLst>
                <a:gd name="T0" fmla="*/ 2147483646 w 711"/>
                <a:gd name="T1" fmla="*/ 0 h 907"/>
                <a:gd name="T2" fmla="*/ 2147483646 w 711"/>
                <a:gd name="T3" fmla="*/ 2147483646 h 907"/>
                <a:gd name="T4" fmla="*/ 0 w 711"/>
                <a:gd name="T5" fmla="*/ 2147483646 h 907"/>
                <a:gd name="T6" fmla="*/ 0 60000 65536"/>
                <a:gd name="T7" fmla="*/ 0 60000 65536"/>
                <a:gd name="T8" fmla="*/ 0 60000 65536"/>
                <a:gd name="T9" fmla="*/ 0 w 711"/>
                <a:gd name="T10" fmla="*/ 0 h 907"/>
                <a:gd name="T11" fmla="*/ 711 w 711"/>
                <a:gd name="T12" fmla="*/ 907 h 9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1" h="907">
                  <a:moveTo>
                    <a:pt x="182" y="0"/>
                  </a:moveTo>
                  <a:cubicBezTo>
                    <a:pt x="446" y="128"/>
                    <a:pt x="711" y="257"/>
                    <a:pt x="681" y="408"/>
                  </a:cubicBezTo>
                  <a:cubicBezTo>
                    <a:pt x="651" y="559"/>
                    <a:pt x="325" y="733"/>
                    <a:pt x="0" y="9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1D95302-00DF-47BE-9C3A-BAE057B08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1025" y="1025525"/>
              <a:ext cx="25400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5D4D822-16F4-4219-A784-C4386DE6C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1887538"/>
              <a:ext cx="331787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楷体_GB2312" charset="0"/>
                </a:rPr>
                <a:t>0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2158FD0-887E-4369-88B8-7066421CE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1825" y="1943100"/>
              <a:ext cx="31750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楷体_GB2312" charset="0"/>
                </a:rPr>
                <a:t>0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3EF90F6-DC6B-40B8-B812-92EC1272F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475" y="1433513"/>
              <a:ext cx="331788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楷体_GB2312" charset="0"/>
                </a:rPr>
                <a:t>0</a:t>
              </a: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BB156BCF-8E1F-4244-94D9-2F20DB9EE48A}"/>
                </a:ext>
              </a:extLst>
            </p:cNvPr>
            <p:cNvCxnSpPr/>
            <p:nvPr/>
          </p:nvCxnSpPr>
          <p:spPr>
            <a:xfrm>
              <a:off x="6021388" y="1968500"/>
              <a:ext cx="219075" cy="2508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D70E06E-CA97-4750-A3EC-9F4C15418104}"/>
                </a:ext>
              </a:extLst>
            </p:cNvPr>
            <p:cNvCxnSpPr/>
            <p:nvPr/>
          </p:nvCxnSpPr>
          <p:spPr>
            <a:xfrm>
              <a:off x="7070725" y="2062163"/>
              <a:ext cx="219075" cy="2508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09B9DA8-1494-482C-8496-9D1D8D374702}"/>
                </a:ext>
              </a:extLst>
            </p:cNvPr>
            <p:cNvCxnSpPr/>
            <p:nvPr/>
          </p:nvCxnSpPr>
          <p:spPr>
            <a:xfrm>
              <a:off x="7223125" y="1457325"/>
              <a:ext cx="219075" cy="2508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7" name="Rectangle 3">
            <a:extLst>
              <a:ext uri="{FF2B5EF4-FFF2-40B4-BE49-F238E27FC236}">
                <a16:creationId xmlns:a16="http://schemas.microsoft.com/office/drawing/2014/main" id="{82EBA5D6-E009-4F07-BE52-DEF175C9EC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625" y="785813"/>
            <a:ext cx="8215313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从一个</a:t>
            </a:r>
            <a:r>
              <a:rPr lang="en-US" altLang="zh-CN" sz="2500" b="1" i="1" dirty="0">
                <a:solidFill>
                  <a:schemeClr val="tx1"/>
                </a:solidFill>
              </a:rPr>
              <a:t>DAG</a:t>
            </a:r>
            <a:r>
              <a:rPr lang="zh-CN" altLang="en-US" sz="2500" b="1" dirty="0">
                <a:solidFill>
                  <a:schemeClr val="tx1"/>
                </a:solidFill>
              </a:rPr>
              <a:t>上删除所有</a:t>
            </a:r>
            <a:r>
              <a:rPr lang="zh-CN" altLang="en-US" sz="2500" b="1" dirty="0">
                <a:solidFill>
                  <a:srgbClr val="2D83F4"/>
                </a:solidFill>
              </a:rPr>
              <a:t>没有附加活跃变量</a:t>
            </a:r>
            <a:r>
              <a:rPr lang="zh-CN" altLang="en-US" sz="2500" b="1" dirty="0">
                <a:solidFill>
                  <a:schemeClr val="tx1"/>
                </a:solidFill>
              </a:rPr>
              <a:t>（活跃变量是指其值可能会在以后被使用的变量）的</a:t>
            </a:r>
            <a:r>
              <a:rPr lang="zh-CN" altLang="en-US" sz="2500" b="1" dirty="0">
                <a:solidFill>
                  <a:srgbClr val="2D83F4"/>
                </a:solidFill>
              </a:rPr>
              <a:t>根结点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500" b="1" dirty="0">
                <a:solidFill>
                  <a:schemeClr val="tx1"/>
                </a:solidFill>
              </a:rPr>
              <a:t>即没有父结点的结点</a:t>
            </a:r>
            <a:r>
              <a:rPr lang="en-US" altLang="zh-CN" sz="2500" b="1" dirty="0">
                <a:solidFill>
                  <a:schemeClr val="tx1"/>
                </a:solidFill>
              </a:rPr>
              <a:t>) </a:t>
            </a:r>
            <a:r>
              <a:rPr lang="zh-CN" altLang="en-US" sz="2500" b="1" dirty="0">
                <a:solidFill>
                  <a:schemeClr val="tx1"/>
                </a:solidFill>
              </a:rPr>
              <a:t>。重复应用这样的处理过程就可以从</a:t>
            </a:r>
            <a:r>
              <a:rPr lang="en-US" altLang="zh-CN" sz="2500" b="1" i="1" dirty="0">
                <a:solidFill>
                  <a:schemeClr val="tx1"/>
                </a:solidFill>
              </a:rPr>
              <a:t>DAG</a:t>
            </a:r>
            <a:r>
              <a:rPr lang="zh-CN" altLang="en-US" sz="2500" b="1" dirty="0">
                <a:solidFill>
                  <a:schemeClr val="tx1"/>
                </a:solidFill>
              </a:rPr>
              <a:t>中消除所有对应于无用代码的结点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例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</a:pPr>
            <a:r>
              <a:rPr lang="en-US" altLang="zh-CN" sz="2000" b="1" i="1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b="1" i="1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 +</a:t>
            </a:r>
            <a:r>
              <a:rPr lang="en-US" altLang="zh-CN" sz="2000" b="1" i="1" dirty="0">
                <a:solidFill>
                  <a:srgbClr val="000000"/>
                </a:solidFill>
                <a:ea typeface="宋体" panose="02010600030101010101" pitchFamily="2" charset="-122"/>
              </a:rPr>
              <a:t> c</a:t>
            </a:r>
          </a:p>
          <a:p>
            <a:pPr lvl="1"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</a:pPr>
            <a:r>
              <a:rPr lang="en-US" altLang="zh-CN" sz="2000" b="1" i="1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b="1" i="1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 - </a:t>
            </a:r>
            <a:r>
              <a:rPr lang="en-US" altLang="zh-CN" sz="2000" b="1" i="1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endParaRPr lang="zh-CN" altLang="en-US" sz="2000" b="1" i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</a:pPr>
            <a:r>
              <a:rPr lang="en-US" altLang="zh-CN" sz="2000" b="1" i="1" dirty="0">
                <a:solidFill>
                  <a:srgbClr val="000000"/>
                </a:solidFill>
                <a:ea typeface="宋体" panose="02010600030101010101" pitchFamily="2" charset="-122"/>
              </a:rPr>
              <a:t>c 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2000" b="1" i="1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 + </a:t>
            </a:r>
            <a:r>
              <a:rPr lang="en-US" altLang="zh-CN" sz="2000" b="1" i="1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endParaRPr lang="zh-CN" altLang="en-US" sz="2000" b="1" i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</a:pPr>
            <a:r>
              <a:rPr lang="en-US" altLang="zh-CN" sz="2000" b="1" i="1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b="1" i="1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 + </a:t>
            </a:r>
            <a:r>
              <a:rPr lang="en-US" altLang="zh-CN" sz="2000" b="1" i="1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endParaRPr lang="en-US" altLang="zh-CN" sz="2000" b="1" dirty="0">
              <a:solidFill>
                <a:srgbClr val="000000"/>
              </a:solidFill>
              <a:latin typeface="楷体_GB2312" charset="0"/>
            </a:endParaRPr>
          </a:p>
          <a:p>
            <a:pPr eaLnBrk="1" hangingPunct="1">
              <a:lnSpc>
                <a:spcPts val="3500"/>
              </a:lnSpc>
              <a:buClrTx/>
              <a:buFont typeface="Symbol" panose="05050102010706020507" pitchFamily="18" charset="2"/>
              <a:buNone/>
            </a:pPr>
            <a:endParaRPr lang="zh-CN" altLang="en-US" sz="25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500" b="1" dirty="0">
              <a:solidFill>
                <a:schemeClr val="tx1"/>
              </a:solidFill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4839C895-1A43-4152-9BB2-76C0D9FF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基于基本块的 </a:t>
            </a:r>
            <a:r>
              <a:rPr lang="en-US" altLang="zh-CN" sz="3000" i="1">
                <a:solidFill>
                  <a:schemeClr val="tx1"/>
                </a:solidFill>
              </a:rPr>
              <a:t>DAG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删除无用代码</a:t>
            </a:r>
          </a:p>
        </p:txBody>
      </p:sp>
      <p:grpSp>
        <p:nvGrpSpPr>
          <p:cNvPr id="2" name="组合 73">
            <a:extLst>
              <a:ext uri="{FF2B5EF4-FFF2-40B4-BE49-F238E27FC236}">
                <a16:creationId xmlns:a16="http://schemas.microsoft.com/office/drawing/2014/main" id="{042E27B0-2C3F-4894-8E1E-2BDFDEC4F517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2689225"/>
            <a:ext cx="2428875" cy="1774825"/>
            <a:chOff x="5572132" y="4500576"/>
            <a:chExt cx="2428892" cy="1775045"/>
          </a:xfrm>
        </p:grpSpPr>
        <p:sp>
          <p:nvSpPr>
            <p:cNvPr id="108552" name="Line 49">
              <a:extLst>
                <a:ext uri="{FF2B5EF4-FFF2-40B4-BE49-F238E27FC236}">
                  <a16:creationId xmlns:a16="http://schemas.microsoft.com/office/drawing/2014/main" id="{AE042335-4942-4A48-B74C-A5C665E97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57884" y="5429270"/>
              <a:ext cx="714380" cy="57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3" name="Line 50">
              <a:extLst>
                <a:ext uri="{FF2B5EF4-FFF2-40B4-BE49-F238E27FC236}">
                  <a16:creationId xmlns:a16="http://schemas.microsoft.com/office/drawing/2014/main" id="{9F549E96-21FC-457A-BE65-0221D89F1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3451" y="4857766"/>
              <a:ext cx="388945" cy="428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8554" name="Group 34">
              <a:extLst>
                <a:ext uri="{FF2B5EF4-FFF2-40B4-BE49-F238E27FC236}">
                  <a16:creationId xmlns:a16="http://schemas.microsoft.com/office/drawing/2014/main" id="{D89A3EC5-FB57-41EA-AB99-99D7A288E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05472" y="5123528"/>
              <a:ext cx="323850" cy="369889"/>
              <a:chOff x="3648" y="1373"/>
              <a:chExt cx="336" cy="382"/>
            </a:xfrm>
          </p:grpSpPr>
          <p:sp>
            <p:nvSpPr>
              <p:cNvPr id="117791" name="Oval 35">
                <a:extLst>
                  <a:ext uri="{FF2B5EF4-FFF2-40B4-BE49-F238E27FC236}">
                    <a16:creationId xmlns:a16="http://schemas.microsoft.com/office/drawing/2014/main" id="{8DFAFC61-02DD-4483-87F2-C719D0C08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392"/>
                <a:ext cx="336" cy="33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108578" name="Text Box 36">
                <a:extLst>
                  <a:ext uri="{FF2B5EF4-FFF2-40B4-BE49-F238E27FC236}">
                    <a16:creationId xmlns:a16="http://schemas.microsoft.com/office/drawing/2014/main" id="{9DB9EA46-7858-4651-A115-55981C8B6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9" y="1373"/>
                <a:ext cx="240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</p:grpSp>
        <p:sp>
          <p:nvSpPr>
            <p:cNvPr id="108555" name="Line 44">
              <a:extLst>
                <a:ext uri="{FF2B5EF4-FFF2-40B4-BE49-F238E27FC236}">
                  <a16:creationId xmlns:a16="http://schemas.microsoft.com/office/drawing/2014/main" id="{EE02B9F0-66C1-4F4F-AF6D-D37F972C1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77393" y="5474535"/>
              <a:ext cx="0" cy="5000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6" name="Line 49">
              <a:extLst>
                <a:ext uri="{FF2B5EF4-FFF2-40B4-BE49-F238E27FC236}">
                  <a16:creationId xmlns:a16="http://schemas.microsoft.com/office/drawing/2014/main" id="{89C52661-81BD-46CD-AA5A-27D697312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7884" y="5429270"/>
              <a:ext cx="714380" cy="57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7" name="Line 50">
              <a:extLst>
                <a:ext uri="{FF2B5EF4-FFF2-40B4-BE49-F238E27FC236}">
                  <a16:creationId xmlns:a16="http://schemas.microsoft.com/office/drawing/2014/main" id="{7412E55A-5ED3-4E7F-A611-96626C04C9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75456" y="4857766"/>
              <a:ext cx="253997" cy="2857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8" name="矩形 52">
              <a:extLst>
                <a:ext uri="{FF2B5EF4-FFF2-40B4-BE49-F238E27FC236}">
                  <a16:creationId xmlns:a16="http://schemas.microsoft.com/office/drawing/2014/main" id="{A4B7D9AC-6987-401A-9330-22CE92F37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32" y="5929336"/>
              <a:ext cx="330860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08559" name="矩形 53">
              <a:extLst>
                <a:ext uri="{FF2B5EF4-FFF2-40B4-BE49-F238E27FC236}">
                  <a16:creationId xmlns:a16="http://schemas.microsoft.com/office/drawing/2014/main" id="{6C12AA55-CF66-4DA0-90D9-290B9849F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8" y="5929336"/>
              <a:ext cx="318038" cy="346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grpSp>
          <p:nvGrpSpPr>
            <p:cNvPr id="108560" name="Group 34">
              <a:extLst>
                <a:ext uri="{FF2B5EF4-FFF2-40B4-BE49-F238E27FC236}">
                  <a16:creationId xmlns:a16="http://schemas.microsoft.com/office/drawing/2014/main" id="{93138307-48A2-4566-BEB1-0B4323382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62728" y="5096072"/>
              <a:ext cx="323850" cy="372793"/>
              <a:chOff x="3648" y="1343"/>
              <a:chExt cx="336" cy="385"/>
            </a:xfrm>
          </p:grpSpPr>
          <p:sp>
            <p:nvSpPr>
              <p:cNvPr id="117789" name="Oval 35">
                <a:extLst>
                  <a:ext uri="{FF2B5EF4-FFF2-40B4-BE49-F238E27FC236}">
                    <a16:creationId xmlns:a16="http://schemas.microsoft.com/office/drawing/2014/main" id="{41D30E8C-0E60-4ED7-AA97-02BA50665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392"/>
                <a:ext cx="336" cy="33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108576" name="Text Box 36">
                <a:extLst>
                  <a:ext uri="{FF2B5EF4-FFF2-40B4-BE49-F238E27FC236}">
                    <a16:creationId xmlns:a16="http://schemas.microsoft.com/office/drawing/2014/main" id="{095E185E-E31C-44F0-892E-0490C6724B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7" y="1343"/>
                <a:ext cx="240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-</a:t>
                </a:r>
              </a:p>
            </p:txBody>
          </p:sp>
        </p:grpSp>
        <p:grpSp>
          <p:nvGrpSpPr>
            <p:cNvPr id="108561" name="Group 34">
              <a:extLst>
                <a:ext uri="{FF2B5EF4-FFF2-40B4-BE49-F238E27FC236}">
                  <a16:creationId xmlns:a16="http://schemas.microsoft.com/office/drawing/2014/main" id="{2F90D577-2E9E-4EDD-825D-47276FDE84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58082" y="5126088"/>
              <a:ext cx="323850" cy="369888"/>
              <a:chOff x="3648" y="1374"/>
              <a:chExt cx="336" cy="382"/>
            </a:xfrm>
          </p:grpSpPr>
          <p:sp>
            <p:nvSpPr>
              <p:cNvPr id="117787" name="Oval 35">
                <a:extLst>
                  <a:ext uri="{FF2B5EF4-FFF2-40B4-BE49-F238E27FC236}">
                    <a16:creationId xmlns:a16="http://schemas.microsoft.com/office/drawing/2014/main" id="{32AECB71-1AA0-4FBC-A62C-92DAA1FBE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392"/>
                <a:ext cx="336" cy="33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108574" name="Text Box 36">
                <a:extLst>
                  <a:ext uri="{FF2B5EF4-FFF2-40B4-BE49-F238E27FC236}">
                    <a16:creationId xmlns:a16="http://schemas.microsoft.com/office/drawing/2014/main" id="{097A9FBD-5B0E-4514-9B43-40D55FF37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1" y="1374"/>
                <a:ext cx="240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</p:grpSp>
        <p:grpSp>
          <p:nvGrpSpPr>
            <p:cNvPr id="108562" name="Group 34">
              <a:extLst>
                <a:ext uri="{FF2B5EF4-FFF2-40B4-BE49-F238E27FC236}">
                  <a16:creationId xmlns:a16="http://schemas.microsoft.com/office/drawing/2014/main" id="{CF3453A2-8436-4E06-874C-B0123173F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1356" y="4541886"/>
              <a:ext cx="323850" cy="369888"/>
              <a:chOff x="3648" y="1374"/>
              <a:chExt cx="336" cy="382"/>
            </a:xfrm>
          </p:grpSpPr>
          <p:sp>
            <p:nvSpPr>
              <p:cNvPr id="117785" name="Oval 35">
                <a:extLst>
                  <a:ext uri="{FF2B5EF4-FFF2-40B4-BE49-F238E27FC236}">
                    <a16:creationId xmlns:a16="http://schemas.microsoft.com/office/drawing/2014/main" id="{DC8ADB61-085A-48B3-885D-879B431E7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392"/>
                <a:ext cx="336" cy="33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108572" name="Text Box 36">
                <a:extLst>
                  <a:ext uri="{FF2B5EF4-FFF2-40B4-BE49-F238E27FC236}">
                    <a16:creationId xmlns:a16="http://schemas.microsoft.com/office/drawing/2014/main" id="{709DF034-362C-4B4F-A36D-5829A2B37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1" y="1374"/>
                <a:ext cx="240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</p:grpSp>
        <p:sp>
          <p:nvSpPr>
            <p:cNvPr id="108563" name="矩形 64">
              <a:extLst>
                <a:ext uri="{FF2B5EF4-FFF2-40B4-BE49-F238E27FC236}">
                  <a16:creationId xmlns:a16="http://schemas.microsoft.com/office/drawing/2014/main" id="{608FDBBA-484E-4444-83AF-30A980258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8082" y="5929336"/>
              <a:ext cx="330860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08564" name="矩形 65">
              <a:extLst>
                <a:ext uri="{FF2B5EF4-FFF2-40B4-BE49-F238E27FC236}">
                  <a16:creationId xmlns:a16="http://schemas.microsoft.com/office/drawing/2014/main" id="{93CAB23D-097F-4500-AFA4-1D136271D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44" y="4500576"/>
              <a:ext cx="241092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65" name="矩形 66">
              <a:extLst>
                <a:ext uri="{FF2B5EF4-FFF2-40B4-BE49-F238E27FC236}">
                  <a16:creationId xmlns:a16="http://schemas.microsoft.com/office/drawing/2014/main" id="{1BAE1AA0-A91B-47C3-89D8-5C24387FB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932" y="5083021"/>
              <a:ext cx="241092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66" name="矩形 67">
              <a:extLst>
                <a:ext uri="{FF2B5EF4-FFF2-40B4-BE49-F238E27FC236}">
                  <a16:creationId xmlns:a16="http://schemas.microsoft.com/office/drawing/2014/main" id="{63F4DD84-0F6D-401C-818A-9C28018DA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238" y="5083021"/>
              <a:ext cx="253916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67" name="矩形 68">
              <a:extLst>
                <a:ext uri="{FF2B5EF4-FFF2-40B4-BE49-F238E27FC236}">
                  <a16:creationId xmlns:a16="http://schemas.microsoft.com/office/drawing/2014/main" id="{F121CB70-7A65-4B75-94BE-C50AEF689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322" y="5083021"/>
              <a:ext cx="253916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68" name="Line 44">
              <a:extLst>
                <a:ext uri="{FF2B5EF4-FFF2-40B4-BE49-F238E27FC236}">
                  <a16:creationId xmlns:a16="http://schemas.microsoft.com/office/drawing/2014/main" id="{EAE9F38E-1BBE-4E4B-A95C-1D51F3642E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36184" y="5473549"/>
              <a:ext cx="0" cy="5000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69" name="Line 49">
              <a:extLst>
                <a:ext uri="{FF2B5EF4-FFF2-40B4-BE49-F238E27FC236}">
                  <a16:creationId xmlns:a16="http://schemas.microsoft.com/office/drawing/2014/main" id="{6029F8A8-874F-4580-B365-68D3A491F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5140" y="5429270"/>
              <a:ext cx="714380" cy="57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70" name="Line 49">
              <a:extLst>
                <a:ext uri="{FF2B5EF4-FFF2-40B4-BE49-F238E27FC236}">
                  <a16:creationId xmlns:a16="http://schemas.microsoft.com/office/drawing/2014/main" id="{E6AE46A6-9179-4BA3-BAB3-93C1F87667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15140" y="5429270"/>
              <a:ext cx="714380" cy="57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5C86A6B-5216-45D7-BF85-8ABC85C82364}"/>
              </a:ext>
            </a:extLst>
          </p:cNvPr>
          <p:cNvSpPr/>
          <p:nvPr/>
        </p:nvSpPr>
        <p:spPr bwMode="auto">
          <a:xfrm>
            <a:off x="3743748" y="2643188"/>
            <a:ext cx="471062" cy="3211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21299999" rev="0"/>
            </a:camera>
            <a:lightRig rig="threePt" dir="t"/>
          </a:scene3d>
        </p:spPr>
        <p:txBody>
          <a:bodyPr lIns="68580" tIns="34290" rIns="68580" bIns="3429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AD1836-6634-4E14-8908-F2CC35CB7CAA}"/>
              </a:ext>
            </a:extLst>
          </p:cNvPr>
          <p:cNvSpPr/>
          <p:nvPr/>
        </p:nvSpPr>
        <p:spPr bwMode="auto">
          <a:xfrm>
            <a:off x="4214810" y="3214692"/>
            <a:ext cx="471062" cy="4860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21299999" rev="0"/>
            </a:camera>
            <a:lightRig rig="threePt" dir="t"/>
          </a:scene3d>
        </p:spPr>
        <p:txBody>
          <a:bodyPr lIns="68580" tIns="34290" rIns="68580" bIns="3429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D6ED78-D9A8-49F5-8365-A871C1C9B6E0}"/>
              </a:ext>
            </a:extLst>
          </p:cNvPr>
          <p:cNvSpPr/>
          <p:nvPr/>
        </p:nvSpPr>
        <p:spPr>
          <a:xfrm>
            <a:off x="1431925" y="4522788"/>
            <a:ext cx="4741863" cy="477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假设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和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是活跃变量，但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和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不是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0981209-B54E-4F9D-A146-DFAA12A7AE86}"/>
              </a:ext>
            </a:extLst>
          </p:cNvPr>
          <p:cNvSpPr/>
          <p:nvPr/>
        </p:nvSpPr>
        <p:spPr bwMode="auto">
          <a:xfrm>
            <a:off x="289916" y="3978449"/>
            <a:ext cx="471062" cy="4860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21299999" rev="0"/>
            </a:camera>
            <a:lightRig rig="threePt" dir="t"/>
          </a:scene3d>
        </p:spPr>
        <p:txBody>
          <a:bodyPr lIns="68580" tIns="34290" rIns="68580" bIns="3429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B4B5F9E-9E52-4C71-ABA2-E745AB5A6F9C}"/>
              </a:ext>
            </a:extLst>
          </p:cNvPr>
          <p:cNvSpPr/>
          <p:nvPr/>
        </p:nvSpPr>
        <p:spPr bwMode="auto">
          <a:xfrm>
            <a:off x="288899" y="3684798"/>
            <a:ext cx="471062" cy="4860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21299999" rev="0"/>
            </a:camera>
            <a:lightRig rig="threePt" dir="t"/>
          </a:scene3d>
        </p:spPr>
        <p:txBody>
          <a:bodyPr lIns="68580" tIns="34290" rIns="68580" bIns="3429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5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5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5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5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5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5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5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9" name="Rectangle 3">
            <a:extLst>
              <a:ext uri="{FF2B5EF4-FFF2-40B4-BE49-F238E27FC236}">
                <a16:creationId xmlns:a16="http://schemas.microsoft.com/office/drawing/2014/main" id="{5317A396-C706-4A2D-8F25-B28146B37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625" y="846138"/>
            <a:ext cx="4119563" cy="1819275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b="1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]=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y</a:t>
            </a:r>
          </a:p>
          <a:p>
            <a:pPr lvl="1" eaLnBrk="1" hangingPunct="1"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4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5E7C48B3-9394-445D-ABD9-10F4F8AC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数组元素赋值指令的表示</a:t>
            </a:r>
            <a:endParaRPr lang="en-US" altLang="zh-CN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71801" name="Rectangle 25">
            <a:extLst>
              <a:ext uri="{FF2B5EF4-FFF2-40B4-BE49-F238E27FC236}">
                <a16:creationId xmlns:a16="http://schemas.microsoft.com/office/drawing/2014/main" id="{2E5343B5-58E3-4D61-B605-1C575740AD29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4487863" y="1387475"/>
            <a:ext cx="4487862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lnSpc>
                <a:spcPts val="26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对于形如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= 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的三地址指令，创建一个运算符为“</a:t>
            </a:r>
            <a:r>
              <a:rPr lang="en-US" altLang="zh-CN" b="1" dirty="0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[]=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”的结点，这个结点有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个子结点，分别表示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该结点没有定值变量表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该结点的创建将</a:t>
            </a:r>
            <a:r>
              <a:rPr lang="zh-CN" altLang="en-US" b="1" dirty="0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杀死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所有已经建立的、其值依赖于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一个被杀死的结点</a:t>
            </a:r>
            <a:r>
              <a:rPr lang="zh-CN" altLang="en-US" b="1" dirty="0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不能再获得任何定值变量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，也就是说，它不可能成为一个公共子表达式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b="1" dirty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1780" name="AutoShape 4">
            <a:extLst>
              <a:ext uri="{FF2B5EF4-FFF2-40B4-BE49-F238E27FC236}">
                <a16:creationId xmlns:a16="http://schemas.microsoft.com/office/drawing/2014/main" id="{F6EF8FDA-74EB-4330-B569-9B9B56827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411288"/>
            <a:ext cx="2509837" cy="1952625"/>
          </a:xfrm>
          <a:prstGeom prst="cloudCallout">
            <a:avLst>
              <a:gd name="adj1" fmla="val -64211"/>
              <a:gd name="adj2" fmla="val -2983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27000" rIns="0" bIns="54000"/>
          <a:lstStyle/>
          <a:p>
            <a:pPr algn="ctr"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在构造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DAG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时，如何防止系统将</a:t>
            </a: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误判为公共子表达式？</a:t>
            </a:r>
            <a:endParaRPr lang="en-US" altLang="zh-CN" sz="2000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71796" name="Text Box 20">
            <a:extLst>
              <a:ext uri="{FF2B5EF4-FFF2-40B4-BE49-F238E27FC236}">
                <a16:creationId xmlns:a16="http://schemas.microsoft.com/office/drawing/2014/main" id="{7ABFD2B0-2B81-496E-AA33-3F3B936BE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3624263"/>
            <a:ext cx="6477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i="1">
                <a:solidFill>
                  <a:srgbClr val="FF0000"/>
                </a:solidFill>
                <a:latin typeface="Times New Roman" panose="02020603050405020304" pitchFamily="18" charset="0"/>
                <a:cs typeface="楷体_GB2312" charset="0"/>
              </a:rPr>
              <a:t>killed</a:t>
            </a:r>
            <a:endParaRPr kumimoji="1" lang="zh-CN" altLang="en-US" sz="1600" i="1">
              <a:solidFill>
                <a:srgbClr val="FF0000"/>
              </a:solidFill>
              <a:latin typeface="Times New Roman" panose="02020603050405020304" pitchFamily="18" charset="0"/>
              <a:cs typeface="楷体_GB2312" charset="0"/>
            </a:endParaRPr>
          </a:p>
        </p:txBody>
      </p:sp>
      <p:sp>
        <p:nvSpPr>
          <p:cNvPr id="110618" name="Text Box 15">
            <a:extLst>
              <a:ext uri="{FF2B5EF4-FFF2-40B4-BE49-F238E27FC236}">
                <a16:creationId xmlns:a16="http://schemas.microsoft.com/office/drawing/2014/main" id="{D1863C7A-40CB-4294-86D4-6D77463DF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675" y="3003550"/>
            <a:ext cx="4000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10619" name="Freeform 23">
            <a:extLst>
              <a:ext uri="{FF2B5EF4-FFF2-40B4-BE49-F238E27FC236}">
                <a16:creationId xmlns:a16="http://schemas.microsoft.com/office/drawing/2014/main" id="{6CF4D3DF-F7F0-4C56-A94D-917285BB3D6D}"/>
              </a:ext>
            </a:extLst>
          </p:cNvPr>
          <p:cNvSpPr>
            <a:spLocks/>
          </p:cNvSpPr>
          <p:nvPr/>
        </p:nvSpPr>
        <p:spPr bwMode="auto">
          <a:xfrm>
            <a:off x="1042988" y="3441700"/>
            <a:ext cx="630237" cy="1146175"/>
          </a:xfrm>
          <a:custGeom>
            <a:avLst/>
            <a:gdLst>
              <a:gd name="T0" fmla="*/ 2147483646 w 287"/>
              <a:gd name="T1" fmla="*/ 0 h 862"/>
              <a:gd name="T2" fmla="*/ 2147483646 w 287"/>
              <a:gd name="T3" fmla="*/ 2147483646 h 862"/>
              <a:gd name="T4" fmla="*/ 2147483646 w 287"/>
              <a:gd name="T5" fmla="*/ 2147483646 h 862"/>
              <a:gd name="T6" fmla="*/ 0 60000 65536"/>
              <a:gd name="T7" fmla="*/ 0 60000 65536"/>
              <a:gd name="T8" fmla="*/ 0 60000 65536"/>
              <a:gd name="T9" fmla="*/ 0 w 287"/>
              <a:gd name="T10" fmla="*/ 0 h 862"/>
              <a:gd name="T11" fmla="*/ 287 w 287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862">
                <a:moveTo>
                  <a:pt x="287" y="0"/>
                </a:moveTo>
                <a:cubicBezTo>
                  <a:pt x="158" y="177"/>
                  <a:pt x="30" y="355"/>
                  <a:pt x="15" y="499"/>
                </a:cubicBezTo>
                <a:cubicBezTo>
                  <a:pt x="0" y="643"/>
                  <a:pt x="98" y="752"/>
                  <a:pt x="197" y="8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10620" name="Freeform 24">
            <a:extLst>
              <a:ext uri="{FF2B5EF4-FFF2-40B4-BE49-F238E27FC236}">
                <a16:creationId xmlns:a16="http://schemas.microsoft.com/office/drawing/2014/main" id="{BF468552-B8E5-4134-A8B0-2E91C79A08F9}"/>
              </a:ext>
            </a:extLst>
          </p:cNvPr>
          <p:cNvSpPr>
            <a:spLocks/>
          </p:cNvSpPr>
          <p:nvPr/>
        </p:nvSpPr>
        <p:spPr bwMode="auto">
          <a:xfrm>
            <a:off x="1870075" y="3362325"/>
            <a:ext cx="517525" cy="1216025"/>
          </a:xfrm>
          <a:custGeom>
            <a:avLst/>
            <a:gdLst>
              <a:gd name="T0" fmla="*/ 0 w 310"/>
              <a:gd name="T1" fmla="*/ 0 h 771"/>
              <a:gd name="T2" fmla="*/ 2147483646 w 310"/>
              <a:gd name="T3" fmla="*/ 2147483646 h 771"/>
              <a:gd name="T4" fmla="*/ 2147483646 w 310"/>
              <a:gd name="T5" fmla="*/ 2147483646 h 771"/>
              <a:gd name="T6" fmla="*/ 0 60000 65536"/>
              <a:gd name="T7" fmla="*/ 0 60000 65536"/>
              <a:gd name="T8" fmla="*/ 0 60000 65536"/>
              <a:gd name="T9" fmla="*/ 0 w 310"/>
              <a:gd name="T10" fmla="*/ 0 h 771"/>
              <a:gd name="T11" fmla="*/ 310 w 310"/>
              <a:gd name="T12" fmla="*/ 771 h 7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0" h="771">
                <a:moveTo>
                  <a:pt x="0" y="0"/>
                </a:moveTo>
                <a:cubicBezTo>
                  <a:pt x="117" y="117"/>
                  <a:pt x="234" y="234"/>
                  <a:pt x="272" y="363"/>
                </a:cubicBezTo>
                <a:cubicBezTo>
                  <a:pt x="310" y="492"/>
                  <a:pt x="268" y="631"/>
                  <a:pt x="226" y="77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3" name="Oval 73">
            <a:extLst>
              <a:ext uri="{FF2B5EF4-FFF2-40B4-BE49-F238E27FC236}">
                <a16:creationId xmlns:a16="http://schemas.microsoft.com/office/drawing/2014/main" id="{52279C4E-945A-4CF8-99D6-5C3F576A8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3035300"/>
            <a:ext cx="558800" cy="4127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27000" tIns="34290" rIns="68580" bIns="34290" anchor="ctr"/>
          <a:lstStyle/>
          <a:p>
            <a:pPr eaLnBrk="1" hangingPunct="1">
              <a:defRPr/>
            </a:pPr>
            <a:r>
              <a:rPr kumimoji="1" lang="en-US" altLang="zh-CN">
                <a:latin typeface="Times New Roman" panose="02020603050405020304" pitchFamily="18" charset="0"/>
              </a:rPr>
              <a:t>=[ ]</a:t>
            </a:r>
            <a:endParaRPr lang="en-US" altLang="zh-CN" b="0" i="1" baseline="-25000">
              <a:latin typeface="Times New Roman" panose="02020603050405020304" pitchFamily="18" charset="0"/>
              <a:cs typeface="楷体_GB2312" charset="0"/>
            </a:endParaRPr>
          </a:p>
        </p:txBody>
      </p:sp>
      <p:sp>
        <p:nvSpPr>
          <p:cNvPr id="110614" name="Text Box 14">
            <a:extLst>
              <a:ext uri="{FF2B5EF4-FFF2-40B4-BE49-F238E27FC236}">
                <a16:creationId xmlns:a16="http://schemas.microsoft.com/office/drawing/2014/main" id="{A30FA397-B570-47E2-995E-4C171FD7E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863" y="3848100"/>
            <a:ext cx="3429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5" name="Oval 73">
            <a:extLst>
              <a:ext uri="{FF2B5EF4-FFF2-40B4-BE49-F238E27FC236}">
                <a16:creationId xmlns:a16="http://schemas.microsoft.com/office/drawing/2014/main" id="{07FCE596-2774-467C-ADE4-FD32904C9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8" y="3863975"/>
            <a:ext cx="558800" cy="4127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27000" tIns="34290" rIns="68580" bIns="34290" anchor="ctr"/>
          <a:lstStyle/>
          <a:p>
            <a:pPr eaLnBrk="1" hangingPunct="1">
              <a:defRPr/>
            </a:pPr>
            <a:r>
              <a:rPr kumimoji="1" lang="en-US" altLang="zh-CN">
                <a:latin typeface="Times New Roman" panose="02020603050405020304" pitchFamily="18" charset="0"/>
              </a:rPr>
              <a:t>=[ ]</a:t>
            </a:r>
            <a:endParaRPr lang="en-US" altLang="zh-CN" b="0" i="1" baseline="-25000">
              <a:latin typeface="Times New Roman" panose="02020603050405020304" pitchFamily="18" charset="0"/>
              <a:cs typeface="楷体_GB2312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D0B7361-FAD3-40B9-BBB1-99D44DCF9191}"/>
              </a:ext>
            </a:extLst>
          </p:cNvPr>
          <p:cNvGrpSpPr>
            <a:grpSpLocks/>
          </p:cNvGrpSpPr>
          <p:nvPr/>
        </p:nvGrpSpPr>
        <p:grpSpPr bwMode="auto">
          <a:xfrm>
            <a:off x="1339850" y="4283075"/>
            <a:ext cx="1306513" cy="592138"/>
            <a:chOff x="1339850" y="4283299"/>
            <a:chExt cx="1306513" cy="591914"/>
          </a:xfrm>
        </p:grpSpPr>
        <p:sp>
          <p:nvSpPr>
            <p:cNvPr id="110615" name="Text Box 6">
              <a:extLst>
                <a:ext uri="{FF2B5EF4-FFF2-40B4-BE49-F238E27FC236}">
                  <a16:creationId xmlns:a16="http://schemas.microsoft.com/office/drawing/2014/main" id="{50B01B7C-30DC-4176-ABAA-44739A28D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281" y="4436459"/>
              <a:ext cx="343082" cy="438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i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0616" name="Text Box 5">
              <a:extLst>
                <a:ext uri="{FF2B5EF4-FFF2-40B4-BE49-F238E27FC236}">
                  <a16:creationId xmlns:a16="http://schemas.microsoft.com/office/drawing/2014/main" id="{50D3002C-5916-48C2-831F-B4BC490B4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120" y="4436756"/>
              <a:ext cx="455854" cy="438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i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0617" name="Line 7">
              <a:extLst>
                <a:ext uri="{FF2B5EF4-FFF2-40B4-BE49-F238E27FC236}">
                  <a16:creationId xmlns:a16="http://schemas.microsoft.com/office/drawing/2014/main" id="{444F7594-0C1F-485D-B931-F48957887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6387" y="4304284"/>
              <a:ext cx="249407" cy="266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" name="Line 8">
              <a:extLst>
                <a:ext uri="{FF2B5EF4-FFF2-40B4-BE49-F238E27FC236}">
                  <a16:creationId xmlns:a16="http://schemas.microsoft.com/office/drawing/2014/main" id="{B3AF4E9D-FC00-45AC-8985-2E2920C1C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1256" y="4283299"/>
              <a:ext cx="301611" cy="287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6" name="Oval 73">
              <a:extLst>
                <a:ext uri="{FF2B5EF4-FFF2-40B4-BE49-F238E27FC236}">
                  <a16:creationId xmlns:a16="http://schemas.microsoft.com/office/drawing/2014/main" id="{934E880F-0479-40EC-8CD3-DACA24BB1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850" y="4580050"/>
              <a:ext cx="269875" cy="26977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000" tIns="34290" rIns="68580" bIns="34290" anchor="ctr"/>
            <a:lstStyle/>
            <a:p>
              <a:pPr eaLnBrk="1" hangingPunct="1">
                <a:defRPr/>
              </a:pPr>
              <a:endParaRPr lang="en-US" altLang="zh-CN" b="0" i="1" baseline="-25000">
                <a:latin typeface="Times New Roman" panose="02020603050405020304" pitchFamily="18" charset="0"/>
                <a:cs typeface="楷体_GB2312" charset="0"/>
              </a:endParaRPr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BEE8050-808F-4836-9632-6A6E0DA6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688" y="4580050"/>
              <a:ext cx="269875" cy="26977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000" tIns="34290" rIns="68580" bIns="34290" anchor="ctr"/>
            <a:lstStyle/>
            <a:p>
              <a:pPr eaLnBrk="1" hangingPunct="1">
                <a:defRPr/>
              </a:pPr>
              <a:endParaRPr lang="en-US" altLang="zh-CN" b="0" i="1" baseline="-25000">
                <a:latin typeface="Times New Roman" panose="02020603050405020304" pitchFamily="18" charset="0"/>
                <a:cs typeface="楷体_GB2312" charset="0"/>
              </a:endParaRPr>
            </a:p>
          </p:txBody>
        </p:sp>
      </p:grpSp>
      <p:sp>
        <p:nvSpPr>
          <p:cNvPr id="24" name="Oval 73">
            <a:extLst>
              <a:ext uri="{FF2B5EF4-FFF2-40B4-BE49-F238E27FC236}">
                <a16:creationId xmlns:a16="http://schemas.microsoft.com/office/drawing/2014/main" id="{841C392F-C531-4372-8CE5-8FEBDB48B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75" y="3870325"/>
            <a:ext cx="558800" cy="4127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27000" tIns="34290" rIns="68580" bIns="34290" anchor="ctr"/>
          <a:lstStyle/>
          <a:p>
            <a:pPr eaLnBrk="1" hangingPunct="1">
              <a:defRPr/>
            </a:pPr>
            <a:r>
              <a:rPr kumimoji="1" lang="en-US" altLang="zh-CN">
                <a:latin typeface="Times New Roman" panose="02020603050405020304" pitchFamily="18" charset="0"/>
              </a:rPr>
              <a:t>[ ]=</a:t>
            </a:r>
            <a:endParaRPr lang="en-US" altLang="zh-CN" b="0" i="1" baseline="-25000">
              <a:latin typeface="Times New Roman" panose="02020603050405020304" pitchFamily="18" charset="0"/>
              <a:cs typeface="楷体_GB2312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C682337-8C9F-4E05-9B8C-BF2B9802D64F}"/>
              </a:ext>
            </a:extLst>
          </p:cNvPr>
          <p:cNvGrpSpPr>
            <a:grpSpLocks/>
          </p:cNvGrpSpPr>
          <p:nvPr/>
        </p:nvGrpSpPr>
        <p:grpSpPr bwMode="auto">
          <a:xfrm>
            <a:off x="1512888" y="4264025"/>
            <a:ext cx="2643187" cy="611188"/>
            <a:chOff x="1512888" y="4264214"/>
            <a:chExt cx="2643187" cy="610999"/>
          </a:xfrm>
        </p:grpSpPr>
        <p:sp>
          <p:nvSpPr>
            <p:cNvPr id="110608" name="Text Box 10">
              <a:extLst>
                <a:ext uri="{FF2B5EF4-FFF2-40B4-BE49-F238E27FC236}">
                  <a16:creationId xmlns:a16="http://schemas.microsoft.com/office/drawing/2014/main" id="{0B717700-2DCA-4652-88AC-FB8F245DF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222" y="4436607"/>
              <a:ext cx="377807" cy="43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j</a:t>
              </a:r>
              <a:r>
                <a:rPr kumimoji="1" lang="en-US" altLang="zh-CN" sz="2400" i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0609" name="Line 11">
              <a:extLst>
                <a:ext uri="{FF2B5EF4-FFF2-40B4-BE49-F238E27FC236}">
                  <a16:creationId xmlns:a16="http://schemas.microsoft.com/office/drawing/2014/main" id="{E1C82E92-0302-4BD2-8C7B-9C0521B451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2888" y="4264214"/>
              <a:ext cx="1491125" cy="329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110610" name="Line 12">
              <a:extLst>
                <a:ext uri="{FF2B5EF4-FFF2-40B4-BE49-F238E27FC236}">
                  <a16:creationId xmlns:a16="http://schemas.microsoft.com/office/drawing/2014/main" id="{1EA719D2-9D83-47EF-9CFF-AB18C23FE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9128" y="4292795"/>
              <a:ext cx="53092" cy="2675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110611" name="Text Box 16">
              <a:extLst>
                <a:ext uri="{FF2B5EF4-FFF2-40B4-BE49-F238E27FC236}">
                  <a16:creationId xmlns:a16="http://schemas.microsoft.com/office/drawing/2014/main" id="{00C4D16E-FD2F-432B-BE40-011915484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044" y="4436607"/>
              <a:ext cx="400031" cy="43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400" i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0612" name="Line 18">
              <a:extLst>
                <a:ext uri="{FF2B5EF4-FFF2-40B4-BE49-F238E27FC236}">
                  <a16:creationId xmlns:a16="http://schemas.microsoft.com/office/drawing/2014/main" id="{70EBFCC6-1206-49A5-8E7E-FB7E6C8CD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220" y="4264214"/>
              <a:ext cx="737728" cy="291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8" name="Oval 73">
              <a:extLst>
                <a:ext uri="{FF2B5EF4-FFF2-40B4-BE49-F238E27FC236}">
                  <a16:creationId xmlns:a16="http://schemas.microsoft.com/office/drawing/2014/main" id="{6E8072B4-AD50-4CE5-B1E2-1A6D5223E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550" y="4580029"/>
              <a:ext cx="269875" cy="2697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000" tIns="34290" rIns="68580" bIns="34290" anchor="ctr"/>
            <a:lstStyle/>
            <a:p>
              <a:pPr eaLnBrk="1" hangingPunct="1">
                <a:defRPr/>
              </a:pPr>
              <a:endParaRPr lang="en-US" altLang="zh-CN" b="0" i="1" baseline="-25000">
                <a:latin typeface="Times New Roman" panose="02020603050405020304" pitchFamily="18" charset="0"/>
                <a:cs typeface="楷体_GB2312" charset="0"/>
              </a:endParaRPr>
            </a:p>
          </p:txBody>
        </p:sp>
        <p:sp>
          <p:nvSpPr>
            <p:cNvPr id="29" name="Oval 73">
              <a:extLst>
                <a:ext uri="{FF2B5EF4-FFF2-40B4-BE49-F238E27FC236}">
                  <a16:creationId xmlns:a16="http://schemas.microsoft.com/office/drawing/2014/main" id="{6F52164A-30D7-4969-8C3D-BE635A349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4580029"/>
              <a:ext cx="269875" cy="2697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000" tIns="34290" rIns="68580" bIns="34290" anchor="ctr"/>
            <a:lstStyle/>
            <a:p>
              <a:pPr eaLnBrk="1" hangingPunct="1">
                <a:defRPr/>
              </a:pPr>
              <a:endParaRPr lang="en-US" altLang="zh-CN" b="0" i="1" baseline="-25000">
                <a:latin typeface="Times New Roman" panose="02020603050405020304" pitchFamily="18" charset="0"/>
                <a:cs typeface="楷体_GB231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71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71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71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71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71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71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71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71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71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7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7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7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71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71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71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  <p:bldP spid="971780" grpId="0" animBg="1"/>
      <p:bldP spid="971796" grpId="0"/>
      <p:bldP spid="110618" grpId="0"/>
      <p:bldP spid="23" grpId="0" animBg="1"/>
      <p:bldP spid="110614" grpId="0"/>
      <p:bldP spid="25" grpId="0" animBg="1"/>
      <p:bldP spid="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/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跳转指令的表示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828D604E-04F7-4AD5-85E0-B63BE31E7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846138"/>
            <a:ext cx="4119563" cy="1819275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71457" indent="-27145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61" indent="-27145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54" indent="-22700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385" indent="-22700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464" indent="-22700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2992" indent="-228588" algn="l" defTabSz="914355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16" indent="-228588" algn="l" defTabSz="914355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39" indent="-228588" algn="l" defTabSz="914355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064" indent="-228588" algn="l" defTabSz="914355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57" marR="0" lvl="0" indent="-271457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03204" marR="0" lvl="1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a &lt;b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goto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n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96372DD-CE74-42F1-9DB6-D0FE7F280B30}"/>
              </a:ext>
            </a:extLst>
          </p:cNvPr>
          <p:cNvGrpSpPr/>
          <p:nvPr/>
        </p:nvGrpSpPr>
        <p:grpSpPr>
          <a:xfrm>
            <a:off x="1311539" y="2067694"/>
            <a:ext cx="1464848" cy="960198"/>
            <a:chOff x="1311539" y="2067694"/>
            <a:chExt cx="1464848" cy="960198"/>
          </a:xfrm>
        </p:grpSpPr>
        <p:sp>
          <p:nvSpPr>
            <p:cNvPr id="633872" name="Line 16"/>
            <p:cNvSpPr>
              <a:spLocks noChangeShapeType="1"/>
            </p:cNvSpPr>
            <p:nvPr/>
          </p:nvSpPr>
          <p:spPr bwMode="auto">
            <a:xfrm flipH="1">
              <a:off x="1510878" y="2413420"/>
              <a:ext cx="268287" cy="277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3873" name="Line 17"/>
            <p:cNvSpPr>
              <a:spLocks noChangeShapeType="1"/>
            </p:cNvSpPr>
            <p:nvPr/>
          </p:nvSpPr>
          <p:spPr bwMode="auto">
            <a:xfrm>
              <a:off x="1969208" y="2404022"/>
              <a:ext cx="330860" cy="316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258" name="Oval 64"/>
            <p:cNvSpPr>
              <a:spLocks noChangeArrowheads="1"/>
            </p:cNvSpPr>
            <p:nvPr/>
          </p:nvSpPr>
          <p:spPr bwMode="auto">
            <a:xfrm>
              <a:off x="1311539" y="2694483"/>
              <a:ext cx="241300" cy="2174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楷体_GB2312"/>
                <a:cs typeface="楷体_GB2312"/>
              </a:endParaRPr>
            </a:p>
          </p:txBody>
        </p:sp>
        <p:grpSp>
          <p:nvGrpSpPr>
            <p:cNvPr id="7" name="Group 66"/>
            <p:cNvGrpSpPr>
              <a:grpSpLocks/>
            </p:cNvGrpSpPr>
            <p:nvPr/>
          </p:nvGrpSpPr>
          <p:grpSpPr bwMode="auto">
            <a:xfrm>
              <a:off x="1691680" y="2067694"/>
              <a:ext cx="317845" cy="370618"/>
              <a:chOff x="4119" y="1829"/>
              <a:chExt cx="211" cy="244"/>
            </a:xfrm>
            <a:noFill/>
          </p:grpSpPr>
          <p:sp>
            <p:nvSpPr>
              <p:cNvPr id="95256" name="Oval 67"/>
              <p:cNvSpPr>
                <a:spLocks noChangeArrowheads="1"/>
              </p:cNvSpPr>
              <p:nvPr/>
            </p:nvSpPr>
            <p:spPr bwMode="auto">
              <a:xfrm>
                <a:off x="4127" y="1889"/>
                <a:ext cx="203" cy="18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95257" name="Text Box 68"/>
              <p:cNvSpPr txBox="1">
                <a:spLocks noChangeArrowheads="1"/>
              </p:cNvSpPr>
              <p:nvPr/>
            </p:nvSpPr>
            <p:spPr bwMode="auto">
              <a:xfrm>
                <a:off x="4119" y="1829"/>
                <a:ext cx="145" cy="24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6858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&lt;</a:t>
                </a:r>
              </a:p>
            </p:txBody>
          </p:sp>
        </p:grpSp>
        <p:sp>
          <p:nvSpPr>
            <p:cNvPr id="633929" name="Oval 73"/>
            <p:cNvSpPr>
              <a:spLocks noChangeArrowheads="1"/>
            </p:cNvSpPr>
            <p:nvPr/>
          </p:nvSpPr>
          <p:spPr bwMode="auto">
            <a:xfrm>
              <a:off x="2171367" y="2711722"/>
              <a:ext cx="269875" cy="2698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000" tIns="34290" rIns="68580" bIns="34290" anchor="ctr"/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" name="矩形 1"/>
            <p:cNvSpPr>
              <a:spLocks noChangeArrowheads="1"/>
            </p:cNvSpPr>
            <p:nvPr/>
          </p:nvSpPr>
          <p:spPr bwMode="auto">
            <a:xfrm>
              <a:off x="1530177" y="2610476"/>
              <a:ext cx="330860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AAFA5BE-5627-4B8E-914C-2F66D09B1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527" y="2681643"/>
              <a:ext cx="330860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1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95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90FA9862-9685-40F1-9166-15E46A37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83883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根据基本块的</a:t>
            </a:r>
            <a:r>
              <a:rPr lang="en-US" altLang="zh-CN" sz="3000" i="1">
                <a:solidFill>
                  <a:schemeClr val="tx1"/>
                </a:solidFill>
              </a:rPr>
              <a:t>DAG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可以获得一些非常有用的信息</a:t>
            </a:r>
          </a:p>
        </p:txBody>
      </p:sp>
      <p:sp>
        <p:nvSpPr>
          <p:cNvPr id="131077" name="Rectangle 3">
            <a:extLst>
              <a:ext uri="{FF2B5EF4-FFF2-40B4-BE49-F238E27FC236}">
                <a16:creationId xmlns:a16="http://schemas.microsoft.com/office/drawing/2014/main" id="{3C97CEB9-C997-4B7C-99CA-2B03250E4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87425"/>
            <a:ext cx="8215312" cy="300990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74675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确定哪些变量的值在该基本块中</a:t>
            </a:r>
            <a:r>
              <a:rPr lang="zh-CN" altLang="en-US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赋值前被</a:t>
            </a:r>
            <a:r>
              <a:rPr lang="zh-CN" altLang="en-US" sz="2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引用</a:t>
            </a:r>
            <a:r>
              <a:rPr lang="zh-CN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过</a:t>
            </a:r>
            <a:endParaRPr lang="en-US" altLang="zh-CN" sz="25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DAG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创建了叶结点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的那些变量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确定哪些语句计算的值可以在基本块外被引用</a:t>
            </a:r>
            <a:endParaRPr lang="en-US" altLang="zh-CN" sz="25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DAG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构造过程中为语句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（该语句为变量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定值）创建的节点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DAG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构造结束时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仍然是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的定值变量</a:t>
            </a:r>
            <a:endParaRPr lang="en-US" altLang="zh-CN" sz="2200" dirty="0">
              <a:solidFill>
                <a:srgbClr val="000000"/>
              </a:solidFill>
              <a:latin typeface="楷体_GB2312" pitchFamily="49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5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zh-CN" altLang="en-US" sz="2500" dirty="0">
              <a:solidFill>
                <a:srgbClr val="000000"/>
              </a:solidFill>
              <a:latin typeface="楷体_GB2312" pitchFamily="49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5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1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1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1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1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1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1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1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C724436F-B975-43B4-A7F2-AE2A4C8D6D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625" y="714375"/>
            <a:ext cx="8499475" cy="4737100"/>
          </a:xfrm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</a:rPr>
              <a:t>输入：</a:t>
            </a:r>
            <a:r>
              <a:rPr lang="en-US" altLang="zh-CN" sz="2200" b="1" dirty="0">
                <a:solidFill>
                  <a:schemeClr val="tx1"/>
                </a:solidFill>
              </a:rPr>
              <a:t> </a:t>
            </a:r>
          </a:p>
          <a:p>
            <a:pPr lvl="1" eaLnBrk="1" hangingPunct="1">
              <a:lnSpc>
                <a:spcPts val="2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三地址指令序列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eaLnBrk="1" hangingPunct="1">
              <a:lnSpc>
                <a:spcPts val="2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</a:rPr>
              <a:t>输出：</a:t>
            </a:r>
            <a:r>
              <a:rPr lang="en-US" altLang="zh-CN" sz="2200" b="1" dirty="0">
                <a:solidFill>
                  <a:schemeClr val="tx1"/>
                </a:solidFill>
              </a:rPr>
              <a:t> </a:t>
            </a:r>
          </a:p>
          <a:p>
            <a:pPr lvl="1" eaLnBrk="1" hangingPunct="1">
              <a:lnSpc>
                <a:spcPts val="2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输入序列对应的</a:t>
            </a:r>
            <a:r>
              <a:rPr lang="zh-CN" altLang="en-US" sz="2000" b="1" dirty="0">
                <a:solidFill>
                  <a:srgbClr val="2D83F4"/>
                </a:solidFill>
              </a:rPr>
              <a:t>基本块列表</a:t>
            </a:r>
            <a:r>
              <a:rPr lang="zh-CN" altLang="en-US" sz="2000" b="1" dirty="0">
                <a:solidFill>
                  <a:schemeClr val="tx1"/>
                </a:solidFill>
              </a:rPr>
              <a:t>，其中每个指令恰好被分配给一个基本块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eaLnBrk="1" hangingPunct="1">
              <a:lnSpc>
                <a:spcPts val="2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</a:rPr>
              <a:t>方法：</a:t>
            </a:r>
            <a:r>
              <a:rPr lang="en-US" altLang="zh-CN" sz="2200" b="1" dirty="0">
                <a:solidFill>
                  <a:schemeClr val="tx1"/>
                </a:solidFill>
              </a:rPr>
              <a:t> </a:t>
            </a:r>
          </a:p>
          <a:p>
            <a:pPr lvl="1" eaLnBrk="1" hangingPunct="1">
              <a:lnSpc>
                <a:spcPts val="2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首先，确定指令序列中哪些指令是</a:t>
            </a:r>
            <a:r>
              <a:rPr lang="zh-CN" altLang="en-US" sz="2000" b="1" dirty="0">
                <a:solidFill>
                  <a:srgbClr val="FF0000"/>
                </a:solidFill>
              </a:rPr>
              <a:t>首指令</a:t>
            </a: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en-US" altLang="zh-CN" sz="1800" b="1" i="1" dirty="0">
                <a:solidFill>
                  <a:schemeClr val="tx1"/>
                </a:solidFill>
              </a:rPr>
              <a:t>leaders</a:t>
            </a:r>
            <a:r>
              <a:rPr lang="en-US" altLang="zh-CN" sz="1800" b="1" dirty="0">
                <a:solidFill>
                  <a:schemeClr val="tx1"/>
                </a:solidFill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</a:rPr>
              <a:t>，即某个基本块的第一个指令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2" eaLnBrk="1" hangingPunct="1">
              <a:lnSpc>
                <a:spcPts val="24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1. </a:t>
            </a:r>
            <a:r>
              <a:rPr lang="zh-CN" altLang="en-US" b="1" dirty="0">
                <a:solidFill>
                  <a:schemeClr val="tx1"/>
                </a:solidFill>
              </a:rPr>
              <a:t>指令序列的</a:t>
            </a:r>
            <a:r>
              <a:rPr lang="zh-CN" altLang="en-US" b="1" dirty="0">
                <a:solidFill>
                  <a:srgbClr val="2D83F4"/>
                </a:solidFill>
              </a:rPr>
              <a:t>第一个三地址指令</a:t>
            </a:r>
            <a:r>
              <a:rPr lang="zh-CN" altLang="en-US" b="1" dirty="0">
                <a:solidFill>
                  <a:schemeClr val="tx1"/>
                </a:solidFill>
              </a:rPr>
              <a:t>是一个首指令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2" eaLnBrk="1" hangingPunct="1">
              <a:lnSpc>
                <a:spcPts val="24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2. </a:t>
            </a:r>
            <a:r>
              <a:rPr lang="zh-CN" altLang="en-US" b="1" dirty="0">
                <a:solidFill>
                  <a:schemeClr val="tx1"/>
                </a:solidFill>
              </a:rPr>
              <a:t>任意一个条件或无条件</a:t>
            </a:r>
            <a:r>
              <a:rPr lang="zh-CN" altLang="en-US" b="1" dirty="0">
                <a:solidFill>
                  <a:srgbClr val="2D83F4"/>
                </a:solidFill>
              </a:rPr>
              <a:t>转移指令的目标指令</a:t>
            </a:r>
            <a:r>
              <a:rPr lang="zh-CN" altLang="en-US" b="1" dirty="0">
                <a:solidFill>
                  <a:schemeClr val="tx1"/>
                </a:solidFill>
              </a:rPr>
              <a:t>是一个首指令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2" eaLnBrk="1" hangingPunct="1">
              <a:lnSpc>
                <a:spcPts val="24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3.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紧跟</a:t>
            </a:r>
            <a:r>
              <a:rPr lang="zh-CN" altLang="en-US" b="1" dirty="0">
                <a:solidFill>
                  <a:schemeClr val="tx1"/>
                </a:solidFill>
              </a:rPr>
              <a:t>在一个条件或无条件</a:t>
            </a:r>
            <a:r>
              <a:rPr lang="zh-CN" altLang="en-US" b="1" dirty="0">
                <a:solidFill>
                  <a:srgbClr val="2D83F4"/>
                </a:solidFill>
              </a:rPr>
              <a:t>转移指令之后的指令</a:t>
            </a:r>
            <a:r>
              <a:rPr lang="zh-CN" altLang="en-US" b="1" dirty="0">
                <a:solidFill>
                  <a:schemeClr val="tx1"/>
                </a:solidFill>
              </a:rPr>
              <a:t>是一个首指令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2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然后，每个首指令对应的基本块包括了从它自己开始，直到</a:t>
            </a:r>
            <a:r>
              <a:rPr lang="zh-CN" altLang="en-US" sz="2000" b="1" dirty="0">
                <a:solidFill>
                  <a:srgbClr val="2D83F4"/>
                </a:solidFill>
              </a:rPr>
              <a:t>下一个首指令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</a:rPr>
              <a:t>不含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</a:rPr>
              <a:t>或者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指令序列</a:t>
            </a:r>
            <a:r>
              <a:rPr lang="zh-CN" altLang="en-US" sz="2000" b="1" dirty="0">
                <a:solidFill>
                  <a:srgbClr val="2D83F4"/>
                </a:solidFill>
              </a:rPr>
              <a:t>结尾</a:t>
            </a:r>
            <a:r>
              <a:rPr lang="zh-CN" altLang="en-US" sz="2000" b="1" dirty="0">
                <a:solidFill>
                  <a:schemeClr val="tx1"/>
                </a:solidFill>
              </a:rPr>
              <a:t>之间的所有指令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1FE2AE0-1D5A-477D-AA01-6BC6A5B9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基本块划分算法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9" name="Rectangle 3">
            <a:extLst>
              <a:ext uri="{FF2B5EF4-FFF2-40B4-BE49-F238E27FC236}">
                <a16:creationId xmlns:a16="http://schemas.microsoft.com/office/drawing/2014/main" id="{B395B522-3CDC-45BF-8AD2-71F4A760BD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3" y="785813"/>
            <a:ext cx="8213725" cy="3225800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对每个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具有若干定值变量</a:t>
            </a:r>
            <a:r>
              <a:rPr lang="zh-CN" altLang="en-US" sz="2500" b="1" dirty="0">
                <a:solidFill>
                  <a:schemeClr val="tx1"/>
                </a:solidFill>
              </a:rPr>
              <a:t>的节点，构造一个</a:t>
            </a:r>
            <a:r>
              <a:rPr lang="zh-CN" altLang="en-US" sz="2500" b="1" dirty="0">
                <a:solidFill>
                  <a:srgbClr val="2D83F4"/>
                </a:solidFill>
              </a:rPr>
              <a:t>三地址语句</a:t>
            </a:r>
            <a:r>
              <a:rPr lang="zh-CN" altLang="en-US" sz="2500" b="1" dirty="0">
                <a:solidFill>
                  <a:schemeClr val="tx1"/>
                </a:solidFill>
              </a:rPr>
              <a:t>来计算其中某个变量的值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倾向于把计算得到的结果赋给一个在基本块</a:t>
            </a:r>
            <a:r>
              <a:rPr lang="zh-CN" altLang="en-US" b="1" dirty="0">
                <a:solidFill>
                  <a:srgbClr val="2D83F4"/>
                </a:solidFill>
              </a:rPr>
              <a:t>出口处活跃</a:t>
            </a:r>
            <a:r>
              <a:rPr lang="zh-CN" altLang="en-US" b="1" dirty="0">
                <a:solidFill>
                  <a:schemeClr val="tx1"/>
                </a:solidFill>
              </a:rPr>
              <a:t>的变量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如果没有</a:t>
            </a:r>
            <a:r>
              <a:rPr lang="zh-CN" altLang="en-US" b="1" dirty="0">
                <a:solidFill>
                  <a:srgbClr val="2D83F4"/>
                </a:solidFill>
              </a:rPr>
              <a:t>全局活跃变量的信息</a:t>
            </a:r>
            <a:r>
              <a:rPr lang="zh-CN" altLang="en-US" b="1" dirty="0">
                <a:solidFill>
                  <a:schemeClr val="tx1"/>
                </a:solidFill>
              </a:rPr>
              <a:t>作为依据，就要假设所有变量都在基本块出口处活跃，但是不包含编译器为处理表达式而生成的临时变量</a:t>
            </a:r>
            <a:r>
              <a:rPr lang="en-US" altLang="zh-CN" b="1" dirty="0">
                <a:solidFill>
                  <a:schemeClr val="tx1"/>
                </a:solidFill>
              </a:rPr>
              <a:t>) </a:t>
            </a: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300" b="1" dirty="0">
                <a:solidFill>
                  <a:schemeClr val="tx1"/>
                </a:solidFill>
              </a:rPr>
              <a:t>如果结点有</a:t>
            </a:r>
            <a:r>
              <a:rPr lang="zh-CN" altLang="en-US" sz="2300" b="1" dirty="0">
                <a:solidFill>
                  <a:srgbClr val="2D83F4"/>
                </a:solidFill>
              </a:rPr>
              <a:t>多个附加的活跃变量</a:t>
            </a:r>
            <a:r>
              <a:rPr lang="zh-CN" altLang="en-US" sz="2300" b="1" dirty="0">
                <a:solidFill>
                  <a:schemeClr val="tx1"/>
                </a:solidFill>
              </a:rPr>
              <a:t>，就必须引入</a:t>
            </a:r>
            <a:r>
              <a:rPr lang="zh-CN" altLang="en-US" sz="2300" b="1" dirty="0">
                <a:solidFill>
                  <a:srgbClr val="2D83F4"/>
                </a:solidFill>
              </a:rPr>
              <a:t>复制语句</a:t>
            </a:r>
            <a:r>
              <a:rPr lang="zh-CN" altLang="en-US" sz="2300" b="1" dirty="0">
                <a:solidFill>
                  <a:schemeClr val="tx1"/>
                </a:solidFill>
              </a:rPr>
              <a:t>，以便给每一个变量都赋予正确的值</a:t>
            </a:r>
            <a:endParaRPr lang="en-US" altLang="zh-CN" sz="2300" b="1" dirty="0">
              <a:solidFill>
                <a:schemeClr val="tx1"/>
              </a:solidFill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149BDB6A-E336-4730-A93D-ECF6A8C6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DAG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到基本块的重组</a:t>
            </a:r>
            <a:endParaRPr lang="en-US" altLang="zh-CN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68" name="Text Box 24">
            <a:extLst>
              <a:ext uri="{FF2B5EF4-FFF2-40B4-BE49-F238E27FC236}">
                <a16:creationId xmlns:a16="http://schemas.microsoft.com/office/drawing/2014/main" id="{AD516257-CFCA-4CDE-90C4-FD5478138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2881313"/>
            <a:ext cx="2159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DC2F4492-FA48-4E82-A1B8-8C2331BC2B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625" y="857250"/>
            <a:ext cx="2979738" cy="4017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给定一个基本块</a:t>
            </a:r>
          </a:p>
          <a:p>
            <a:pPr marL="301625" lvl="1" indent="0" eaLnBrk="1" hangingPunct="1">
              <a:lnSpc>
                <a:spcPts val="2300"/>
              </a:lnSpc>
              <a:buClrTx/>
              <a:buFont typeface="Symbol" panose="05050102010706020507" pitchFamily="18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sz="20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000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= 3 </a:t>
            </a:r>
          </a:p>
          <a:p>
            <a:pPr marL="301625" lvl="1" indent="0" eaLnBrk="1" hangingPunct="1">
              <a:lnSpc>
                <a:spcPts val="2300"/>
              </a:lnSpc>
              <a:buClrTx/>
              <a:buFont typeface="Symbol" panose="05050102010706020507" pitchFamily="18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lang="en-US" altLang="zh-CN" sz="20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D</a:t>
            </a:r>
            <a:r>
              <a:rPr lang="en-US" altLang="zh-CN" sz="2000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+ </a:t>
            </a:r>
            <a:r>
              <a:rPr lang="en-US" altLang="zh-CN" sz="20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C</a:t>
            </a:r>
            <a:r>
              <a:rPr lang="en-US" altLang="zh-CN" sz="2000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</a:t>
            </a:r>
          </a:p>
          <a:p>
            <a:pPr marL="301625" lvl="1" indent="0" eaLnBrk="1" hangingPunct="1">
              <a:lnSpc>
                <a:spcPts val="2300"/>
              </a:lnSpc>
              <a:buClrTx/>
              <a:buFont typeface="Symbol" panose="05050102010706020507" pitchFamily="18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 charset="0"/>
              </a:rPr>
              <a:t>③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E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 =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 A 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*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C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 </a:t>
            </a:r>
          </a:p>
          <a:p>
            <a:pPr marL="301625" lvl="1" indent="0" eaLnBrk="1" hangingPunct="1">
              <a:lnSpc>
                <a:spcPts val="2300"/>
              </a:lnSpc>
              <a:buClrTx/>
              <a:buFont typeface="Symbol" panose="05050102010706020507" pitchFamily="18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④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+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pPr marL="301625" lvl="1" indent="0" eaLnBrk="1" hangingPunct="1">
              <a:lnSpc>
                <a:spcPts val="2300"/>
              </a:lnSpc>
              <a:buClrTx/>
              <a:buFont typeface="Symbol" panose="05050102010706020507" pitchFamily="18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⑤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*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pPr marL="301625" lvl="1" indent="0" eaLnBrk="1" hangingPunct="1">
              <a:lnSpc>
                <a:spcPts val="2300"/>
              </a:lnSpc>
              <a:buClrTx/>
              <a:buFont typeface="Symbol" panose="05050102010706020507" pitchFamily="18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⑥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H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+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pPr marL="301625" lvl="1" indent="0" eaLnBrk="1" hangingPunct="1">
              <a:lnSpc>
                <a:spcPts val="2300"/>
              </a:lnSpc>
              <a:buClrTx/>
              <a:buFont typeface="Symbol" panose="05050102010706020507" pitchFamily="18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⑦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I 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*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pPr marL="301625" lvl="1" indent="0" eaLnBrk="1" hangingPunct="1">
              <a:lnSpc>
                <a:spcPts val="2300"/>
              </a:lnSpc>
              <a:buClrTx/>
              <a:buFont typeface="Symbol" panose="05050102010706020507" pitchFamily="18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⑧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H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+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pPr marL="301625" lvl="1" indent="0" eaLnBrk="1" hangingPunct="1">
              <a:lnSpc>
                <a:spcPts val="2300"/>
              </a:lnSpc>
              <a:buClrTx/>
              <a:buFont typeface="Symbol" panose="05050102010706020507" pitchFamily="18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⑨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* 5 </a:t>
            </a:r>
          </a:p>
          <a:p>
            <a:pPr marL="301625" lvl="1" indent="0" eaLnBrk="1" hangingPunct="1">
              <a:lnSpc>
                <a:spcPts val="2300"/>
              </a:lnSpc>
              <a:buClrTx/>
              <a:buFont typeface="Symbol" panose="05050102010706020507" pitchFamily="18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⑩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+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pPr marL="301625" lvl="1" indent="0" eaLnBrk="1" hangingPunct="1">
              <a:lnSpc>
                <a:spcPts val="2300"/>
              </a:lnSpc>
              <a:buClrTx/>
              <a:buFont typeface="Symbol" panose="05050102010706020507" pitchFamily="18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⑪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zh-CN" altLang="en-US" sz="20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E92B0BFD-1B50-46F0-8DB9-AAC97A58F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4429125"/>
            <a:ext cx="4384675" cy="377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zh-CN" altLang="en-US" sz="200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假设：仅变量</a:t>
            </a:r>
            <a:r>
              <a:rPr lang="en-US" altLang="zh-CN" sz="2000" i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在基本块出口之后活跃</a:t>
            </a:r>
          </a:p>
        </p:txBody>
      </p:sp>
      <p:sp>
        <p:nvSpPr>
          <p:cNvPr id="1081356" name="Oval 12">
            <a:extLst>
              <a:ext uri="{FF2B5EF4-FFF2-40B4-BE49-F238E27FC236}">
                <a16:creationId xmlns:a16="http://schemas.microsoft.com/office/drawing/2014/main" id="{ED50110F-14F8-4227-B7B8-2FF3E54F8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2825750"/>
            <a:ext cx="323850" cy="32543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1081357" name="Text Box 13">
            <a:extLst>
              <a:ext uri="{FF2B5EF4-FFF2-40B4-BE49-F238E27FC236}">
                <a16:creationId xmlns:a16="http://schemas.microsoft.com/office/drawing/2014/main" id="{9DCF67DD-363B-4D57-AD37-FFF91FAA9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3938" y="2770188"/>
            <a:ext cx="2317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081360" name="Line 16">
            <a:extLst>
              <a:ext uri="{FF2B5EF4-FFF2-40B4-BE49-F238E27FC236}">
                <a16:creationId xmlns:a16="http://schemas.microsoft.com/office/drawing/2014/main" id="{73B5391E-FDA2-44F2-84F7-9E1E54F560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6300" y="3128963"/>
            <a:ext cx="1651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sp>
        <p:nvSpPr>
          <p:cNvPr id="1081361" name="Line 17">
            <a:extLst>
              <a:ext uri="{FF2B5EF4-FFF2-40B4-BE49-F238E27FC236}">
                <a16:creationId xmlns:a16="http://schemas.microsoft.com/office/drawing/2014/main" id="{DE8F1C48-5DEF-43C3-9678-4CC7A70874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6350" y="3149600"/>
            <a:ext cx="34290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sp>
        <p:nvSpPr>
          <p:cNvPr id="1081363" name="Line 19">
            <a:extLst>
              <a:ext uri="{FF2B5EF4-FFF2-40B4-BE49-F238E27FC236}">
                <a16:creationId xmlns:a16="http://schemas.microsoft.com/office/drawing/2014/main" id="{37DF0919-B8A3-4812-81DF-254E9FE48A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8798" y="2171291"/>
            <a:ext cx="254253" cy="147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grpSp>
        <p:nvGrpSpPr>
          <p:cNvPr id="6" name="Group 28">
            <a:extLst>
              <a:ext uri="{FF2B5EF4-FFF2-40B4-BE49-F238E27FC236}">
                <a16:creationId xmlns:a16="http://schemas.microsoft.com/office/drawing/2014/main" id="{197B4529-7792-4C55-AAFB-B82F7EEBD870}"/>
              </a:ext>
            </a:extLst>
          </p:cNvPr>
          <p:cNvGrpSpPr>
            <a:grpSpLocks/>
          </p:cNvGrpSpPr>
          <p:nvPr/>
        </p:nvGrpSpPr>
        <p:grpSpPr bwMode="auto">
          <a:xfrm>
            <a:off x="6081713" y="2306638"/>
            <a:ext cx="327025" cy="461962"/>
            <a:chOff x="3645" y="1358"/>
            <a:chExt cx="339" cy="477"/>
          </a:xfrm>
        </p:grpSpPr>
        <p:sp>
          <p:nvSpPr>
            <p:cNvPr id="113713" name="Oval 29">
              <a:extLst>
                <a:ext uri="{FF2B5EF4-FFF2-40B4-BE49-F238E27FC236}">
                  <a16:creationId xmlns:a16="http://schemas.microsoft.com/office/drawing/2014/main" id="{38C206AB-90E3-4EFE-BC88-D009260CF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392"/>
              <a:ext cx="336" cy="33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 i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116792" name="Text Box 30">
              <a:extLst>
                <a:ext uri="{FF2B5EF4-FFF2-40B4-BE49-F238E27FC236}">
                  <a16:creationId xmlns:a16="http://schemas.microsoft.com/office/drawing/2014/main" id="{6075B522-1686-4AC1-977B-CBD96AC40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" y="1358"/>
              <a:ext cx="240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sp>
        <p:nvSpPr>
          <p:cNvPr id="1081375" name="Text Box 31">
            <a:extLst>
              <a:ext uri="{FF2B5EF4-FFF2-40B4-BE49-F238E27FC236}">
                <a16:creationId xmlns:a16="http://schemas.microsoft.com/office/drawing/2014/main" id="{B447D4D3-F65B-4595-849E-5A47E7DE9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2339975"/>
            <a:ext cx="2159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081376" name="Freeform 32">
            <a:extLst>
              <a:ext uri="{FF2B5EF4-FFF2-40B4-BE49-F238E27FC236}">
                <a16:creationId xmlns:a16="http://schemas.microsoft.com/office/drawing/2014/main" id="{79F0506A-E0AF-459F-B6F0-76C362F8C049}"/>
              </a:ext>
            </a:extLst>
          </p:cNvPr>
          <p:cNvSpPr>
            <a:spLocks/>
          </p:cNvSpPr>
          <p:nvPr/>
        </p:nvSpPr>
        <p:spPr bwMode="auto">
          <a:xfrm>
            <a:off x="5743575" y="2663825"/>
            <a:ext cx="412750" cy="822325"/>
          </a:xfrm>
          <a:custGeom>
            <a:avLst/>
            <a:gdLst>
              <a:gd name="T0" fmla="*/ 2147483646 w 347"/>
              <a:gd name="T1" fmla="*/ 2147483646 h 589"/>
              <a:gd name="T2" fmla="*/ 2147483646 w 347"/>
              <a:gd name="T3" fmla="*/ 2147483646 h 589"/>
              <a:gd name="T4" fmla="*/ 2147483646 w 347"/>
              <a:gd name="T5" fmla="*/ 0 h 589"/>
              <a:gd name="T6" fmla="*/ 0 60000 65536"/>
              <a:gd name="T7" fmla="*/ 0 60000 65536"/>
              <a:gd name="T8" fmla="*/ 0 60000 65536"/>
              <a:gd name="T9" fmla="*/ 0 w 347"/>
              <a:gd name="T10" fmla="*/ 0 h 589"/>
              <a:gd name="T11" fmla="*/ 347 w 347"/>
              <a:gd name="T12" fmla="*/ 589 h 5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" h="589">
                <a:moveTo>
                  <a:pt x="166" y="589"/>
                </a:moveTo>
                <a:cubicBezTo>
                  <a:pt x="83" y="456"/>
                  <a:pt x="0" y="324"/>
                  <a:pt x="30" y="226"/>
                </a:cubicBezTo>
                <a:cubicBezTo>
                  <a:pt x="60" y="128"/>
                  <a:pt x="203" y="64"/>
                  <a:pt x="34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81377" name="Freeform 33">
            <a:extLst>
              <a:ext uri="{FF2B5EF4-FFF2-40B4-BE49-F238E27FC236}">
                <a16:creationId xmlns:a16="http://schemas.microsoft.com/office/drawing/2014/main" id="{CDDA1FB4-DC28-436A-899B-3AAB9B79AAD3}"/>
              </a:ext>
            </a:extLst>
          </p:cNvPr>
          <p:cNvSpPr>
            <a:spLocks/>
          </p:cNvSpPr>
          <p:nvPr/>
        </p:nvSpPr>
        <p:spPr bwMode="auto">
          <a:xfrm>
            <a:off x="6369050" y="2632075"/>
            <a:ext cx="660400" cy="868363"/>
          </a:xfrm>
          <a:custGeom>
            <a:avLst/>
            <a:gdLst>
              <a:gd name="T0" fmla="*/ 2147483646 w 11683"/>
              <a:gd name="T1" fmla="*/ 2147483646 h 10725"/>
              <a:gd name="T2" fmla="*/ 2147483646 w 11683"/>
              <a:gd name="T3" fmla="*/ 2147483646 h 10725"/>
              <a:gd name="T4" fmla="*/ 0 w 11683"/>
              <a:gd name="T5" fmla="*/ 0 h 10725"/>
              <a:gd name="T6" fmla="*/ 0 60000 65536"/>
              <a:gd name="T7" fmla="*/ 0 60000 65536"/>
              <a:gd name="T8" fmla="*/ 0 60000 65536"/>
              <a:gd name="T9" fmla="*/ 0 w 11683"/>
              <a:gd name="T10" fmla="*/ 0 h 10725"/>
              <a:gd name="T11" fmla="*/ 11683 w 11683"/>
              <a:gd name="T12" fmla="*/ 10725 h 107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83" h="10725">
                <a:moveTo>
                  <a:pt x="10098" y="10725"/>
                </a:moveTo>
                <a:cubicBezTo>
                  <a:pt x="12053" y="7098"/>
                  <a:pt x="11930" y="5558"/>
                  <a:pt x="11167" y="3896"/>
                </a:cubicBezTo>
                <a:cubicBezTo>
                  <a:pt x="10403" y="2234"/>
                  <a:pt x="4224" y="116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7" name="Group 34">
            <a:extLst>
              <a:ext uri="{FF2B5EF4-FFF2-40B4-BE49-F238E27FC236}">
                <a16:creationId xmlns:a16="http://schemas.microsoft.com/office/drawing/2014/main" id="{257727B9-F967-4EDA-A114-A657D9957CC8}"/>
              </a:ext>
            </a:extLst>
          </p:cNvPr>
          <p:cNvGrpSpPr>
            <a:grpSpLocks/>
          </p:cNvGrpSpPr>
          <p:nvPr/>
        </p:nvGrpSpPr>
        <p:grpSpPr bwMode="auto">
          <a:xfrm>
            <a:off x="6619873" y="1955802"/>
            <a:ext cx="336550" cy="461962"/>
            <a:chOff x="3634" y="1306"/>
            <a:chExt cx="350" cy="477"/>
          </a:xfrm>
        </p:grpSpPr>
        <p:sp>
          <p:nvSpPr>
            <p:cNvPr id="113711" name="Oval 35">
              <a:extLst>
                <a:ext uri="{FF2B5EF4-FFF2-40B4-BE49-F238E27FC236}">
                  <a16:creationId xmlns:a16="http://schemas.microsoft.com/office/drawing/2014/main" id="{25F73FDC-C7A4-415B-8B6C-168379C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1391"/>
              <a:ext cx="337" cy="33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 i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116790" name="Text Box 36">
              <a:extLst>
                <a:ext uri="{FF2B5EF4-FFF2-40B4-BE49-F238E27FC236}">
                  <a16:creationId xmlns:a16="http://schemas.microsoft.com/office/drawing/2014/main" id="{5141139F-D85B-497E-A451-A0FB303E4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4" y="1306"/>
              <a:ext cx="240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1081381" name="Text Box 37">
            <a:extLst>
              <a:ext uri="{FF2B5EF4-FFF2-40B4-BE49-F238E27FC236}">
                <a16:creationId xmlns:a16="http://schemas.microsoft.com/office/drawing/2014/main" id="{E6745E09-30C2-4341-B1D7-558E6FFCF26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933950" y="1863205"/>
            <a:ext cx="37782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081382" name="Freeform 38">
            <a:extLst>
              <a:ext uri="{FF2B5EF4-FFF2-40B4-BE49-F238E27FC236}">
                <a16:creationId xmlns:a16="http://schemas.microsoft.com/office/drawing/2014/main" id="{23BC1B6C-CA18-4C6F-BF02-C9B8011DA37C}"/>
              </a:ext>
            </a:extLst>
          </p:cNvPr>
          <p:cNvSpPr>
            <a:spLocks/>
          </p:cNvSpPr>
          <p:nvPr/>
        </p:nvSpPr>
        <p:spPr bwMode="auto">
          <a:xfrm flipH="1">
            <a:off x="6457699" y="2314315"/>
            <a:ext cx="677862" cy="647700"/>
          </a:xfrm>
          <a:custGeom>
            <a:avLst/>
            <a:gdLst>
              <a:gd name="T0" fmla="*/ 2147483646 w 455"/>
              <a:gd name="T1" fmla="*/ 0 h 544"/>
              <a:gd name="T2" fmla="*/ 2147483646 w 455"/>
              <a:gd name="T3" fmla="*/ 2147483646 h 544"/>
              <a:gd name="T4" fmla="*/ 2147483646 w 455"/>
              <a:gd name="T5" fmla="*/ 2147483646 h 544"/>
              <a:gd name="T6" fmla="*/ 0 60000 65536"/>
              <a:gd name="T7" fmla="*/ 0 60000 65536"/>
              <a:gd name="T8" fmla="*/ 0 60000 65536"/>
              <a:gd name="T9" fmla="*/ 0 w 455"/>
              <a:gd name="T10" fmla="*/ 0 h 544"/>
              <a:gd name="T11" fmla="*/ 455 w 455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5" h="544">
                <a:moveTo>
                  <a:pt x="182" y="0"/>
                </a:moveTo>
                <a:cubicBezTo>
                  <a:pt x="91" y="45"/>
                  <a:pt x="0" y="90"/>
                  <a:pt x="46" y="181"/>
                </a:cubicBezTo>
                <a:cubicBezTo>
                  <a:pt x="92" y="272"/>
                  <a:pt x="273" y="408"/>
                  <a:pt x="455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81383" name="Line 39">
            <a:extLst>
              <a:ext uri="{FF2B5EF4-FFF2-40B4-BE49-F238E27FC236}">
                <a16:creationId xmlns:a16="http://schemas.microsoft.com/office/drawing/2014/main" id="{44800D79-764C-42CA-93AF-96584E877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49" y="1638300"/>
            <a:ext cx="1027113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8" name="Group 40">
            <a:extLst>
              <a:ext uri="{FF2B5EF4-FFF2-40B4-BE49-F238E27FC236}">
                <a16:creationId xmlns:a16="http://schemas.microsoft.com/office/drawing/2014/main" id="{0957550A-5038-4BA3-A8BB-BD208AD92E5F}"/>
              </a:ext>
            </a:extLst>
          </p:cNvPr>
          <p:cNvGrpSpPr>
            <a:grpSpLocks/>
          </p:cNvGrpSpPr>
          <p:nvPr/>
        </p:nvGrpSpPr>
        <p:grpSpPr bwMode="auto">
          <a:xfrm>
            <a:off x="5273675" y="1273175"/>
            <a:ext cx="325438" cy="461963"/>
            <a:chOff x="3646" y="1349"/>
            <a:chExt cx="338" cy="479"/>
          </a:xfrm>
        </p:grpSpPr>
        <p:sp>
          <p:nvSpPr>
            <p:cNvPr id="113709" name="Oval 41">
              <a:extLst>
                <a:ext uri="{FF2B5EF4-FFF2-40B4-BE49-F238E27FC236}">
                  <a16:creationId xmlns:a16="http://schemas.microsoft.com/office/drawing/2014/main" id="{219FA524-954B-4672-B2F9-64D6AC53C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392"/>
              <a:ext cx="336" cy="33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 i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116788" name="Text Box 42">
              <a:extLst>
                <a:ext uri="{FF2B5EF4-FFF2-40B4-BE49-F238E27FC236}">
                  <a16:creationId xmlns:a16="http://schemas.microsoft.com/office/drawing/2014/main" id="{3941B164-1F69-4D8A-BD03-693526C1E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6" y="1349"/>
              <a:ext cx="240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sp>
        <p:nvSpPr>
          <p:cNvPr id="1081387" name="Text Box 43">
            <a:extLst>
              <a:ext uri="{FF2B5EF4-FFF2-40B4-BE49-F238E27FC236}">
                <a16:creationId xmlns:a16="http://schemas.microsoft.com/office/drawing/2014/main" id="{196D7700-ED6A-4F70-B38D-EF1C7BC23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113" y="1314450"/>
            <a:ext cx="3238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081388" name="Line 44">
            <a:extLst>
              <a:ext uri="{FF2B5EF4-FFF2-40B4-BE49-F238E27FC236}">
                <a16:creationId xmlns:a16="http://schemas.microsoft.com/office/drawing/2014/main" id="{7C2E4803-C469-4B68-BB31-5F4E59F402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1388" y="1638300"/>
            <a:ext cx="677862" cy="180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9" name="Group 45">
            <a:extLst>
              <a:ext uri="{FF2B5EF4-FFF2-40B4-BE49-F238E27FC236}">
                <a16:creationId xmlns:a16="http://schemas.microsoft.com/office/drawing/2014/main" id="{60BBB323-AB3A-415A-9F63-CC9170B41F4F}"/>
              </a:ext>
            </a:extLst>
          </p:cNvPr>
          <p:cNvGrpSpPr>
            <a:grpSpLocks/>
          </p:cNvGrpSpPr>
          <p:nvPr/>
        </p:nvGrpSpPr>
        <p:grpSpPr bwMode="auto">
          <a:xfrm>
            <a:off x="4003675" y="2454275"/>
            <a:ext cx="334963" cy="461963"/>
            <a:chOff x="3636" y="1350"/>
            <a:chExt cx="348" cy="477"/>
          </a:xfrm>
        </p:grpSpPr>
        <p:sp>
          <p:nvSpPr>
            <p:cNvPr id="113707" name="Oval 46">
              <a:extLst>
                <a:ext uri="{FF2B5EF4-FFF2-40B4-BE49-F238E27FC236}">
                  <a16:creationId xmlns:a16="http://schemas.microsoft.com/office/drawing/2014/main" id="{349A1F4A-BB1B-424F-B347-905C1A97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393"/>
              <a:ext cx="336" cy="33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 i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116786" name="Text Box 47">
              <a:extLst>
                <a:ext uri="{FF2B5EF4-FFF2-40B4-BE49-F238E27FC236}">
                  <a16:creationId xmlns:a16="http://schemas.microsoft.com/office/drawing/2014/main" id="{6B98C206-2469-4A9B-AB95-BEBE9B102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6" y="1350"/>
              <a:ext cx="240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sp>
        <p:nvSpPr>
          <p:cNvPr id="1081392" name="Text Box 48">
            <a:extLst>
              <a:ext uri="{FF2B5EF4-FFF2-40B4-BE49-F238E27FC236}">
                <a16:creationId xmlns:a16="http://schemas.microsoft.com/office/drawing/2014/main" id="{1A16EAEC-3245-443A-BD85-ACD43F291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188" y="2408238"/>
            <a:ext cx="8524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081393" name="Line 49">
            <a:extLst>
              <a:ext uri="{FF2B5EF4-FFF2-40B4-BE49-F238E27FC236}">
                <a16:creationId xmlns:a16="http://schemas.microsoft.com/office/drawing/2014/main" id="{43B5190A-8711-43C4-B9B9-286DAB6AA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5138" y="2803525"/>
            <a:ext cx="301625" cy="617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10" name="Group 52">
            <a:extLst>
              <a:ext uri="{FF2B5EF4-FFF2-40B4-BE49-F238E27FC236}">
                <a16:creationId xmlns:a16="http://schemas.microsoft.com/office/drawing/2014/main" id="{49C0CB25-B3E0-4D8C-BC0D-A236B6478D95}"/>
              </a:ext>
            </a:extLst>
          </p:cNvPr>
          <p:cNvGrpSpPr>
            <a:grpSpLocks/>
          </p:cNvGrpSpPr>
          <p:nvPr/>
        </p:nvGrpSpPr>
        <p:grpSpPr bwMode="auto">
          <a:xfrm>
            <a:off x="5159375" y="484188"/>
            <a:ext cx="330200" cy="461962"/>
            <a:chOff x="3642" y="1316"/>
            <a:chExt cx="342" cy="477"/>
          </a:xfrm>
        </p:grpSpPr>
        <p:sp>
          <p:nvSpPr>
            <p:cNvPr id="113705" name="Oval 53">
              <a:extLst>
                <a:ext uri="{FF2B5EF4-FFF2-40B4-BE49-F238E27FC236}">
                  <a16:creationId xmlns:a16="http://schemas.microsoft.com/office/drawing/2014/main" id="{2CC08166-89CA-4191-8161-64408E185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1391"/>
              <a:ext cx="335" cy="33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 i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116784" name="Text Box 54">
              <a:extLst>
                <a:ext uri="{FF2B5EF4-FFF2-40B4-BE49-F238E27FC236}">
                  <a16:creationId xmlns:a16="http://schemas.microsoft.com/office/drawing/2014/main" id="{113D86EF-32F8-4383-AB6F-A1BCBB7B2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1316"/>
              <a:ext cx="240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1081399" name="Text Box 55">
            <a:extLst>
              <a:ext uri="{FF2B5EF4-FFF2-40B4-BE49-F238E27FC236}">
                <a16:creationId xmlns:a16="http://schemas.microsoft.com/office/drawing/2014/main" id="{C44FB6C4-8848-408E-81CB-7FB31D6B1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575" y="488950"/>
            <a:ext cx="2714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081401" name="Line 57">
            <a:extLst>
              <a:ext uri="{FF2B5EF4-FFF2-40B4-BE49-F238E27FC236}">
                <a16:creationId xmlns:a16="http://schemas.microsoft.com/office/drawing/2014/main" id="{E0759C49-E919-4E88-89A2-0A22486A59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5450" y="882650"/>
            <a:ext cx="982663" cy="161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81402" name="Freeform 58">
            <a:extLst>
              <a:ext uri="{FF2B5EF4-FFF2-40B4-BE49-F238E27FC236}">
                <a16:creationId xmlns:a16="http://schemas.microsoft.com/office/drawing/2014/main" id="{CB2C4082-6161-4B1A-B857-0579765F55D0}"/>
              </a:ext>
            </a:extLst>
          </p:cNvPr>
          <p:cNvSpPr>
            <a:spLocks/>
          </p:cNvSpPr>
          <p:nvPr/>
        </p:nvSpPr>
        <p:spPr bwMode="auto">
          <a:xfrm>
            <a:off x="5381625" y="882650"/>
            <a:ext cx="1844425" cy="1025525"/>
          </a:xfrm>
          <a:custGeom>
            <a:avLst/>
            <a:gdLst>
              <a:gd name="T0" fmla="*/ 0 w 575"/>
              <a:gd name="T1" fmla="*/ 0 h 861"/>
              <a:gd name="T2" fmla="*/ 2147483646 w 575"/>
              <a:gd name="T3" fmla="*/ 2147483646 h 861"/>
              <a:gd name="T4" fmla="*/ 2147483646 w 575"/>
              <a:gd name="T5" fmla="*/ 2147483646 h 861"/>
              <a:gd name="T6" fmla="*/ 0 60000 65536"/>
              <a:gd name="T7" fmla="*/ 0 60000 65536"/>
              <a:gd name="T8" fmla="*/ 0 60000 65536"/>
              <a:gd name="T9" fmla="*/ 0 w 575"/>
              <a:gd name="T10" fmla="*/ 0 h 861"/>
              <a:gd name="T11" fmla="*/ 575 w 575"/>
              <a:gd name="T12" fmla="*/ 861 h 8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5" h="861">
                <a:moveTo>
                  <a:pt x="0" y="0"/>
                </a:moveTo>
                <a:cubicBezTo>
                  <a:pt x="211" y="132"/>
                  <a:pt x="423" y="265"/>
                  <a:pt x="499" y="408"/>
                </a:cubicBezTo>
                <a:cubicBezTo>
                  <a:pt x="575" y="551"/>
                  <a:pt x="514" y="706"/>
                  <a:pt x="454" y="86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81408" name="Text Box 64">
            <a:extLst>
              <a:ext uri="{FF2B5EF4-FFF2-40B4-BE49-F238E27FC236}">
                <a16:creationId xmlns:a16="http://schemas.microsoft.com/office/drawing/2014/main" id="{17D626A1-50F8-4382-9A9A-FF243AE41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2881313"/>
            <a:ext cx="2698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081409" name="Text Box 65">
            <a:extLst>
              <a:ext uri="{FF2B5EF4-FFF2-40B4-BE49-F238E27FC236}">
                <a16:creationId xmlns:a16="http://schemas.microsoft.com/office/drawing/2014/main" id="{55744232-2B6E-4F1C-82C2-7967DB09B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100" y="2339975"/>
            <a:ext cx="1619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081410" name="Text Box 66">
            <a:extLst>
              <a:ext uri="{FF2B5EF4-FFF2-40B4-BE49-F238E27FC236}">
                <a16:creationId xmlns:a16="http://schemas.microsoft.com/office/drawing/2014/main" id="{F7AF897F-15EC-47D6-A585-C7FAD8F0D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050" y="1876165"/>
            <a:ext cx="21431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081411" name="Text Box 67">
            <a:extLst>
              <a:ext uri="{FF2B5EF4-FFF2-40B4-BE49-F238E27FC236}">
                <a16:creationId xmlns:a16="http://schemas.microsoft.com/office/drawing/2014/main" id="{16F39098-A8D9-4FA9-85FE-D32474B6F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84188"/>
            <a:ext cx="2714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081413" name="Oval 69">
            <a:extLst>
              <a:ext uri="{FF2B5EF4-FFF2-40B4-BE49-F238E27FC236}">
                <a16:creationId xmlns:a16="http://schemas.microsoft.com/office/drawing/2014/main" id="{9B1DBB4E-BA0C-4AD8-A0BF-A935F276B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025" y="3446463"/>
            <a:ext cx="325438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34290" rIns="68580" bIns="34290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081414" name="Oval 70">
            <a:extLst>
              <a:ext uri="{FF2B5EF4-FFF2-40B4-BE49-F238E27FC236}">
                <a16:creationId xmlns:a16="http://schemas.microsoft.com/office/drawing/2014/main" id="{CC6ABBE2-13E5-4D90-A8E1-9EC6D6AA3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3457575"/>
            <a:ext cx="331788" cy="3206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>
              <a:defRPr/>
            </a:pPr>
            <a:endParaRPr lang="en-US" altLang="zh-CN" sz="2400" b="0" i="1" baseline="-25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81415" name="Oval 71">
            <a:extLst>
              <a:ext uri="{FF2B5EF4-FFF2-40B4-BE49-F238E27FC236}">
                <a16:creationId xmlns:a16="http://schemas.microsoft.com/office/drawing/2014/main" id="{F256B9BA-1314-4ADF-8F5B-BF87BA69E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3478213"/>
            <a:ext cx="360363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>
              <a:defRPr/>
            </a:pPr>
            <a:endParaRPr lang="en-US" altLang="zh-CN" sz="2400" b="0" i="1" baseline="-25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922866-7FF0-4E04-BF76-32F032230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3379788"/>
            <a:ext cx="10398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777AE9-FB60-4D2C-A8D2-6E4B4D8AD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3390900"/>
            <a:ext cx="4460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586542-7820-47FC-9E36-AE43B48D9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3" y="3413125"/>
            <a:ext cx="4460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6777" name="Rectangle 4">
            <a:extLst>
              <a:ext uri="{FF2B5EF4-FFF2-40B4-BE49-F238E27FC236}">
                <a16:creationId xmlns:a16="http://schemas.microsoft.com/office/drawing/2014/main" id="{F2636FD3-79B1-4C86-BCF1-DD20C75A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3817938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BFAA5D-81A8-4714-BCEA-8362AF402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3355975"/>
            <a:ext cx="512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=3</a:t>
            </a:r>
            <a:endParaRPr lang="zh-CN" altLang="en-US" dirty="0"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4FCA19-FD63-4EC2-887F-528DE4956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2376488"/>
            <a:ext cx="666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1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1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1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1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8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1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1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81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81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8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1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81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8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1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1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8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81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81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8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81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81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8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1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81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8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81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81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8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81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81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8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8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8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8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81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81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8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081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81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8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81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81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8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81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081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8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081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081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8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081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081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8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08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08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8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081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081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8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081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081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08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081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081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8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081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081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8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081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081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08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081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081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8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081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081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8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368" grpId="0"/>
      <p:bldP spid="1081356" grpId="0" animBg="1"/>
      <p:bldP spid="1081357" grpId="0"/>
      <p:bldP spid="1081375" grpId="0"/>
      <p:bldP spid="1081381" grpId="0"/>
      <p:bldP spid="1081387" grpId="0"/>
      <p:bldP spid="1081392" grpId="0"/>
      <p:bldP spid="1081399" grpId="0"/>
      <p:bldP spid="1081408" grpId="0"/>
      <p:bldP spid="1081409" grpId="0"/>
      <p:bldP spid="1081410" grpId="0"/>
      <p:bldP spid="1081411" grpId="0"/>
      <p:bldP spid="1081413" grpId="0" animBg="1"/>
      <p:bldP spid="1081414" grpId="0" animBg="1"/>
      <p:bldP spid="1081415" grpId="0" animBg="1"/>
      <p:bldP spid="2" grpId="0"/>
      <p:bldP spid="4" grpId="0"/>
      <p:bldP spid="5" grpId="0"/>
      <p:bldP spid="11" grpId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4">
            <a:extLst>
              <a:ext uri="{FF2B5EF4-FFF2-40B4-BE49-F238E27FC236}">
                <a16:creationId xmlns:a16="http://schemas.microsoft.com/office/drawing/2014/main" id="{F6D43110-918F-458D-B702-427339E2E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2881313"/>
            <a:ext cx="2159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82" name="Rectangle 4">
            <a:extLst>
              <a:ext uri="{FF2B5EF4-FFF2-40B4-BE49-F238E27FC236}">
                <a16:creationId xmlns:a16="http://schemas.microsoft.com/office/drawing/2014/main" id="{6025E31D-838D-4BD8-BDF2-474B058B1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4429125"/>
            <a:ext cx="4384675" cy="377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zh-CN" altLang="en-US" sz="200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假设：仅变量</a:t>
            </a:r>
            <a:r>
              <a:rPr lang="en-US" altLang="zh-CN" sz="2000" i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在基本块出口之后活跃</a:t>
            </a:r>
          </a:p>
        </p:txBody>
      </p:sp>
      <p:sp>
        <p:nvSpPr>
          <p:cNvPr id="183" name="Oval 12">
            <a:extLst>
              <a:ext uri="{FF2B5EF4-FFF2-40B4-BE49-F238E27FC236}">
                <a16:creationId xmlns:a16="http://schemas.microsoft.com/office/drawing/2014/main" id="{6929284B-90F9-43A4-952E-781284E3B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2825750"/>
            <a:ext cx="323850" cy="32543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118789" name="Text Box 13">
            <a:extLst>
              <a:ext uri="{FF2B5EF4-FFF2-40B4-BE49-F238E27FC236}">
                <a16:creationId xmlns:a16="http://schemas.microsoft.com/office/drawing/2014/main" id="{934E82DF-0CBD-4FA2-84BA-3EB8D267E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3938" y="2770188"/>
            <a:ext cx="2317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18790" name="Line 16">
            <a:extLst>
              <a:ext uri="{FF2B5EF4-FFF2-40B4-BE49-F238E27FC236}">
                <a16:creationId xmlns:a16="http://schemas.microsoft.com/office/drawing/2014/main" id="{1844E6C1-B05B-4C34-8BCA-61FD480336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6300" y="3128963"/>
            <a:ext cx="1651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sp>
        <p:nvSpPr>
          <p:cNvPr id="118791" name="Line 17">
            <a:extLst>
              <a:ext uri="{FF2B5EF4-FFF2-40B4-BE49-F238E27FC236}">
                <a16:creationId xmlns:a16="http://schemas.microsoft.com/office/drawing/2014/main" id="{299CE39D-5170-4A33-82DE-9A63B8292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6350" y="3149600"/>
            <a:ext cx="34290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grpSp>
        <p:nvGrpSpPr>
          <p:cNvPr id="118793" name="Group 28">
            <a:extLst>
              <a:ext uri="{FF2B5EF4-FFF2-40B4-BE49-F238E27FC236}">
                <a16:creationId xmlns:a16="http://schemas.microsoft.com/office/drawing/2014/main" id="{642314E9-7782-4F89-9D58-7C48D97C2E98}"/>
              </a:ext>
            </a:extLst>
          </p:cNvPr>
          <p:cNvGrpSpPr>
            <a:grpSpLocks/>
          </p:cNvGrpSpPr>
          <p:nvPr/>
        </p:nvGrpSpPr>
        <p:grpSpPr bwMode="auto">
          <a:xfrm>
            <a:off x="6081713" y="2306638"/>
            <a:ext cx="327025" cy="461962"/>
            <a:chOff x="3645" y="1358"/>
            <a:chExt cx="339" cy="477"/>
          </a:xfrm>
        </p:grpSpPr>
        <p:sp>
          <p:nvSpPr>
            <p:cNvPr id="189" name="Oval 29">
              <a:extLst>
                <a:ext uri="{FF2B5EF4-FFF2-40B4-BE49-F238E27FC236}">
                  <a16:creationId xmlns:a16="http://schemas.microsoft.com/office/drawing/2014/main" id="{5CA96733-4344-4E88-A71A-2585FCFB7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392"/>
              <a:ext cx="336" cy="33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 i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118856" name="Text Box 30">
              <a:extLst>
                <a:ext uri="{FF2B5EF4-FFF2-40B4-BE49-F238E27FC236}">
                  <a16:creationId xmlns:a16="http://schemas.microsoft.com/office/drawing/2014/main" id="{7BECC9D7-ED3C-4A30-84CF-A8836B68B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" y="1358"/>
              <a:ext cx="240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sp>
        <p:nvSpPr>
          <p:cNvPr id="118794" name="Text Box 31">
            <a:extLst>
              <a:ext uri="{FF2B5EF4-FFF2-40B4-BE49-F238E27FC236}">
                <a16:creationId xmlns:a16="http://schemas.microsoft.com/office/drawing/2014/main" id="{5F9F6A41-C088-4A4E-BDF8-8607D7A26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2339975"/>
            <a:ext cx="2159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18795" name="Freeform 32">
            <a:extLst>
              <a:ext uri="{FF2B5EF4-FFF2-40B4-BE49-F238E27FC236}">
                <a16:creationId xmlns:a16="http://schemas.microsoft.com/office/drawing/2014/main" id="{201ED76D-9019-44BC-8583-F49938385DBB}"/>
              </a:ext>
            </a:extLst>
          </p:cNvPr>
          <p:cNvSpPr>
            <a:spLocks/>
          </p:cNvSpPr>
          <p:nvPr/>
        </p:nvSpPr>
        <p:spPr bwMode="auto">
          <a:xfrm>
            <a:off x="5743575" y="2663825"/>
            <a:ext cx="412750" cy="822325"/>
          </a:xfrm>
          <a:custGeom>
            <a:avLst/>
            <a:gdLst>
              <a:gd name="T0" fmla="*/ 2147483646 w 347"/>
              <a:gd name="T1" fmla="*/ 2147483646 h 589"/>
              <a:gd name="T2" fmla="*/ 2147483646 w 347"/>
              <a:gd name="T3" fmla="*/ 2147483646 h 589"/>
              <a:gd name="T4" fmla="*/ 2147483646 w 347"/>
              <a:gd name="T5" fmla="*/ 0 h 589"/>
              <a:gd name="T6" fmla="*/ 0 60000 65536"/>
              <a:gd name="T7" fmla="*/ 0 60000 65536"/>
              <a:gd name="T8" fmla="*/ 0 60000 65536"/>
              <a:gd name="T9" fmla="*/ 0 w 347"/>
              <a:gd name="T10" fmla="*/ 0 h 589"/>
              <a:gd name="T11" fmla="*/ 347 w 347"/>
              <a:gd name="T12" fmla="*/ 589 h 5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" h="589">
                <a:moveTo>
                  <a:pt x="166" y="589"/>
                </a:moveTo>
                <a:cubicBezTo>
                  <a:pt x="83" y="456"/>
                  <a:pt x="0" y="324"/>
                  <a:pt x="30" y="226"/>
                </a:cubicBezTo>
                <a:cubicBezTo>
                  <a:pt x="60" y="128"/>
                  <a:pt x="203" y="64"/>
                  <a:pt x="34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18796" name="Freeform 33">
            <a:extLst>
              <a:ext uri="{FF2B5EF4-FFF2-40B4-BE49-F238E27FC236}">
                <a16:creationId xmlns:a16="http://schemas.microsoft.com/office/drawing/2014/main" id="{A68DCDF9-B9A1-4C09-A755-540ECC496C80}"/>
              </a:ext>
            </a:extLst>
          </p:cNvPr>
          <p:cNvSpPr>
            <a:spLocks/>
          </p:cNvSpPr>
          <p:nvPr/>
        </p:nvSpPr>
        <p:spPr bwMode="auto">
          <a:xfrm>
            <a:off x="6369050" y="2632075"/>
            <a:ext cx="660400" cy="868363"/>
          </a:xfrm>
          <a:custGeom>
            <a:avLst/>
            <a:gdLst>
              <a:gd name="T0" fmla="*/ 2147483646 w 11683"/>
              <a:gd name="T1" fmla="*/ 2147483646 h 10725"/>
              <a:gd name="T2" fmla="*/ 2147483646 w 11683"/>
              <a:gd name="T3" fmla="*/ 2147483646 h 10725"/>
              <a:gd name="T4" fmla="*/ 0 w 11683"/>
              <a:gd name="T5" fmla="*/ 0 h 10725"/>
              <a:gd name="T6" fmla="*/ 0 60000 65536"/>
              <a:gd name="T7" fmla="*/ 0 60000 65536"/>
              <a:gd name="T8" fmla="*/ 0 60000 65536"/>
              <a:gd name="T9" fmla="*/ 0 w 11683"/>
              <a:gd name="T10" fmla="*/ 0 h 10725"/>
              <a:gd name="T11" fmla="*/ 11683 w 11683"/>
              <a:gd name="T12" fmla="*/ 10725 h 107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83" h="10725">
                <a:moveTo>
                  <a:pt x="10098" y="10725"/>
                </a:moveTo>
                <a:cubicBezTo>
                  <a:pt x="12053" y="7098"/>
                  <a:pt x="11930" y="5558"/>
                  <a:pt x="11167" y="3896"/>
                </a:cubicBezTo>
                <a:cubicBezTo>
                  <a:pt x="10403" y="2234"/>
                  <a:pt x="4224" y="116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118801" name="Group 40">
            <a:extLst>
              <a:ext uri="{FF2B5EF4-FFF2-40B4-BE49-F238E27FC236}">
                <a16:creationId xmlns:a16="http://schemas.microsoft.com/office/drawing/2014/main" id="{E6B4041C-5879-4252-8BDF-E7C682FC5827}"/>
              </a:ext>
            </a:extLst>
          </p:cNvPr>
          <p:cNvGrpSpPr>
            <a:grpSpLocks/>
          </p:cNvGrpSpPr>
          <p:nvPr/>
        </p:nvGrpSpPr>
        <p:grpSpPr bwMode="auto">
          <a:xfrm>
            <a:off x="5273675" y="1273175"/>
            <a:ext cx="325438" cy="461963"/>
            <a:chOff x="3646" y="1349"/>
            <a:chExt cx="338" cy="479"/>
          </a:xfrm>
        </p:grpSpPr>
        <p:sp>
          <p:nvSpPr>
            <p:cNvPr id="201" name="Oval 41">
              <a:extLst>
                <a:ext uri="{FF2B5EF4-FFF2-40B4-BE49-F238E27FC236}">
                  <a16:creationId xmlns:a16="http://schemas.microsoft.com/office/drawing/2014/main" id="{19F25744-F097-44F7-B2FB-20F06BB53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392"/>
              <a:ext cx="336" cy="33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 i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118852" name="Text Box 42">
              <a:extLst>
                <a:ext uri="{FF2B5EF4-FFF2-40B4-BE49-F238E27FC236}">
                  <a16:creationId xmlns:a16="http://schemas.microsoft.com/office/drawing/2014/main" id="{DE484257-56D9-469B-B30A-5154CCB95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6" y="1349"/>
              <a:ext cx="240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sp>
        <p:nvSpPr>
          <p:cNvPr id="118802" name="Text Box 43">
            <a:extLst>
              <a:ext uri="{FF2B5EF4-FFF2-40B4-BE49-F238E27FC236}">
                <a16:creationId xmlns:a16="http://schemas.microsoft.com/office/drawing/2014/main" id="{19D030A8-9FED-432E-845C-100F1BD6E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113" y="1314450"/>
            <a:ext cx="3238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18803" name="Line 44">
            <a:extLst>
              <a:ext uri="{FF2B5EF4-FFF2-40B4-BE49-F238E27FC236}">
                <a16:creationId xmlns:a16="http://schemas.microsoft.com/office/drawing/2014/main" id="{F0AB909D-7545-40BF-8852-0F756AAAAC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1388" y="1638300"/>
            <a:ext cx="677862" cy="180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118804" name="Group 45">
            <a:extLst>
              <a:ext uri="{FF2B5EF4-FFF2-40B4-BE49-F238E27FC236}">
                <a16:creationId xmlns:a16="http://schemas.microsoft.com/office/drawing/2014/main" id="{322A6B19-398D-4815-B225-D953700E8AF3}"/>
              </a:ext>
            </a:extLst>
          </p:cNvPr>
          <p:cNvGrpSpPr>
            <a:grpSpLocks/>
          </p:cNvGrpSpPr>
          <p:nvPr/>
        </p:nvGrpSpPr>
        <p:grpSpPr bwMode="auto">
          <a:xfrm>
            <a:off x="4003675" y="2454275"/>
            <a:ext cx="334963" cy="461963"/>
            <a:chOff x="3636" y="1350"/>
            <a:chExt cx="348" cy="477"/>
          </a:xfrm>
        </p:grpSpPr>
        <p:sp>
          <p:nvSpPr>
            <p:cNvPr id="206" name="Oval 46">
              <a:extLst>
                <a:ext uri="{FF2B5EF4-FFF2-40B4-BE49-F238E27FC236}">
                  <a16:creationId xmlns:a16="http://schemas.microsoft.com/office/drawing/2014/main" id="{A44B874B-019D-483B-8D5C-7A796DB92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393"/>
              <a:ext cx="336" cy="33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 i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118850" name="Text Box 47">
              <a:extLst>
                <a:ext uri="{FF2B5EF4-FFF2-40B4-BE49-F238E27FC236}">
                  <a16:creationId xmlns:a16="http://schemas.microsoft.com/office/drawing/2014/main" id="{7F0D5111-2F2D-445E-A3A4-58781436A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6" y="1350"/>
              <a:ext cx="240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sp>
        <p:nvSpPr>
          <p:cNvPr id="118805" name="Line 49">
            <a:extLst>
              <a:ext uri="{FF2B5EF4-FFF2-40B4-BE49-F238E27FC236}">
                <a16:creationId xmlns:a16="http://schemas.microsoft.com/office/drawing/2014/main" id="{A8305703-B25D-4AAA-987B-DB8E48873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5138" y="2803525"/>
            <a:ext cx="301625" cy="617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118807" name="Group 52">
            <a:extLst>
              <a:ext uri="{FF2B5EF4-FFF2-40B4-BE49-F238E27FC236}">
                <a16:creationId xmlns:a16="http://schemas.microsoft.com/office/drawing/2014/main" id="{D69BF204-7D91-46E5-9E06-86C3B69268B0}"/>
              </a:ext>
            </a:extLst>
          </p:cNvPr>
          <p:cNvGrpSpPr>
            <a:grpSpLocks/>
          </p:cNvGrpSpPr>
          <p:nvPr/>
        </p:nvGrpSpPr>
        <p:grpSpPr bwMode="auto">
          <a:xfrm>
            <a:off x="5159375" y="484188"/>
            <a:ext cx="330200" cy="461962"/>
            <a:chOff x="3642" y="1316"/>
            <a:chExt cx="342" cy="477"/>
          </a:xfrm>
        </p:grpSpPr>
        <p:sp>
          <p:nvSpPr>
            <p:cNvPr id="212" name="Oval 53">
              <a:extLst>
                <a:ext uri="{FF2B5EF4-FFF2-40B4-BE49-F238E27FC236}">
                  <a16:creationId xmlns:a16="http://schemas.microsoft.com/office/drawing/2014/main" id="{7B1A89A2-CCC7-4909-B893-8351B1741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1391"/>
              <a:ext cx="335" cy="33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 i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118848" name="Text Box 54">
              <a:extLst>
                <a:ext uri="{FF2B5EF4-FFF2-40B4-BE49-F238E27FC236}">
                  <a16:creationId xmlns:a16="http://schemas.microsoft.com/office/drawing/2014/main" id="{9F6C4363-ADE1-4A30-A998-D900D967B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1316"/>
              <a:ext cx="240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118808" name="Text Box 55">
            <a:extLst>
              <a:ext uri="{FF2B5EF4-FFF2-40B4-BE49-F238E27FC236}">
                <a16:creationId xmlns:a16="http://schemas.microsoft.com/office/drawing/2014/main" id="{C4BEADAB-405A-4247-9857-11E3FE1AD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575" y="488950"/>
            <a:ext cx="2714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18809" name="Line 57">
            <a:extLst>
              <a:ext uri="{FF2B5EF4-FFF2-40B4-BE49-F238E27FC236}">
                <a16:creationId xmlns:a16="http://schemas.microsoft.com/office/drawing/2014/main" id="{10B601A6-464B-4BB0-B671-C28EB1ACDB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5450" y="882650"/>
            <a:ext cx="982663" cy="161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18811" name="Text Box 64">
            <a:extLst>
              <a:ext uri="{FF2B5EF4-FFF2-40B4-BE49-F238E27FC236}">
                <a16:creationId xmlns:a16="http://schemas.microsoft.com/office/drawing/2014/main" id="{F422EBD9-2DD3-4AA4-8635-6C7D3B5BF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2881313"/>
            <a:ext cx="2698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18812" name="Text Box 65">
            <a:extLst>
              <a:ext uri="{FF2B5EF4-FFF2-40B4-BE49-F238E27FC236}">
                <a16:creationId xmlns:a16="http://schemas.microsoft.com/office/drawing/2014/main" id="{915896B1-7F42-42E0-B183-4FC27810B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100" y="2339975"/>
            <a:ext cx="1619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18814" name="Text Box 67">
            <a:extLst>
              <a:ext uri="{FF2B5EF4-FFF2-40B4-BE49-F238E27FC236}">
                <a16:creationId xmlns:a16="http://schemas.microsoft.com/office/drawing/2014/main" id="{665FCA37-8F43-4881-8611-C6F91E568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84188"/>
            <a:ext cx="2714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22" name="Oval 69">
            <a:extLst>
              <a:ext uri="{FF2B5EF4-FFF2-40B4-BE49-F238E27FC236}">
                <a16:creationId xmlns:a16="http://schemas.microsoft.com/office/drawing/2014/main" id="{625A37A9-0CF4-4BC2-990D-4431E0CAD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025" y="3446463"/>
            <a:ext cx="325438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34290" rIns="68580" bIns="34290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23" name="Oval 70">
            <a:extLst>
              <a:ext uri="{FF2B5EF4-FFF2-40B4-BE49-F238E27FC236}">
                <a16:creationId xmlns:a16="http://schemas.microsoft.com/office/drawing/2014/main" id="{957DDF46-6FE4-46BF-86F3-F9F59D155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3457575"/>
            <a:ext cx="331788" cy="3206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>
              <a:defRPr/>
            </a:pPr>
            <a:endParaRPr lang="en-US" altLang="zh-CN" sz="2400" b="0" i="1" baseline="-25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24" name="Oval 71">
            <a:extLst>
              <a:ext uri="{FF2B5EF4-FFF2-40B4-BE49-F238E27FC236}">
                <a16:creationId xmlns:a16="http://schemas.microsoft.com/office/drawing/2014/main" id="{42FAFB39-7C37-4E25-A98A-A4B9740CE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3478213"/>
            <a:ext cx="360363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>
              <a:defRPr/>
            </a:pPr>
            <a:endParaRPr lang="en-US" altLang="zh-CN" sz="2400" b="0" i="1" baseline="-25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8820" name="矩形 226">
            <a:extLst>
              <a:ext uri="{FF2B5EF4-FFF2-40B4-BE49-F238E27FC236}">
                <a16:creationId xmlns:a16="http://schemas.microsoft.com/office/drawing/2014/main" id="{B594F5EE-AE23-4EBF-9660-30ACA8BAB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3390900"/>
            <a:ext cx="4460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8821" name="矩形 227">
            <a:extLst>
              <a:ext uri="{FF2B5EF4-FFF2-40B4-BE49-F238E27FC236}">
                <a16:creationId xmlns:a16="http://schemas.microsoft.com/office/drawing/2014/main" id="{9278348E-94CD-4BC3-BB0D-12F9AE6FD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3" y="3413125"/>
            <a:ext cx="4460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81EB9F-0DD0-4F0D-AA27-188AC173B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731" y="221831"/>
            <a:ext cx="1400175" cy="1320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D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=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+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E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=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*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C </a:t>
            </a:r>
          </a:p>
          <a:p>
            <a:pPr eaLnBrk="1" hangingPunct="1"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F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=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E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+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D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L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= 15 +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F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</a:p>
        </p:txBody>
      </p:sp>
      <p:sp>
        <p:nvSpPr>
          <p:cNvPr id="118826" name="Rectangle 4">
            <a:extLst>
              <a:ext uri="{FF2B5EF4-FFF2-40B4-BE49-F238E27FC236}">
                <a16:creationId xmlns:a16="http://schemas.microsoft.com/office/drawing/2014/main" id="{B751BE84-05D9-4055-862F-0E0BA9BE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E40368B9-9A32-495E-AB8E-B5A2DB59019D}"/>
              </a:ext>
            </a:extLst>
          </p:cNvPr>
          <p:cNvGrpSpPr>
            <a:grpSpLocks/>
          </p:cNvGrpSpPr>
          <p:nvPr/>
        </p:nvGrpSpPr>
        <p:grpSpPr bwMode="auto">
          <a:xfrm>
            <a:off x="7297338" y="2001533"/>
            <a:ext cx="161925" cy="161925"/>
            <a:chOff x="3470" y="1797"/>
            <a:chExt cx="272" cy="363"/>
          </a:xfrm>
        </p:grpSpPr>
        <p:sp>
          <p:nvSpPr>
            <p:cNvPr id="118845" name="Line 82">
              <a:extLst>
                <a:ext uri="{FF2B5EF4-FFF2-40B4-BE49-F238E27FC236}">
                  <a16:creationId xmlns:a16="http://schemas.microsoft.com/office/drawing/2014/main" id="{6B0DAA00-E8BF-4B46-AFA7-6314C995F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1797"/>
              <a:ext cx="272" cy="3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46" name="Line 83">
              <a:extLst>
                <a:ext uri="{FF2B5EF4-FFF2-40B4-BE49-F238E27FC236}">
                  <a16:creationId xmlns:a16="http://schemas.microsoft.com/office/drawing/2014/main" id="{C96F2C80-00A5-448C-9CB4-FDE89D7DF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0" y="1797"/>
              <a:ext cx="272" cy="3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78">
            <a:extLst>
              <a:ext uri="{FF2B5EF4-FFF2-40B4-BE49-F238E27FC236}">
                <a16:creationId xmlns:a16="http://schemas.microsoft.com/office/drawing/2014/main" id="{3E1BFFCE-7752-4DCD-942C-E92D1386DECB}"/>
              </a:ext>
            </a:extLst>
          </p:cNvPr>
          <p:cNvGrpSpPr>
            <a:grpSpLocks/>
          </p:cNvGrpSpPr>
          <p:nvPr/>
        </p:nvGrpSpPr>
        <p:grpSpPr bwMode="auto">
          <a:xfrm>
            <a:off x="6699250" y="2486025"/>
            <a:ext cx="161925" cy="161925"/>
            <a:chOff x="3470" y="1797"/>
            <a:chExt cx="272" cy="363"/>
          </a:xfrm>
        </p:grpSpPr>
        <p:sp>
          <p:nvSpPr>
            <p:cNvPr id="118843" name="Line 79">
              <a:extLst>
                <a:ext uri="{FF2B5EF4-FFF2-40B4-BE49-F238E27FC236}">
                  <a16:creationId xmlns:a16="http://schemas.microsoft.com/office/drawing/2014/main" id="{7A75A170-7250-47AA-A397-8D6183474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1797"/>
              <a:ext cx="272" cy="3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44" name="Line 80">
              <a:extLst>
                <a:ext uri="{FF2B5EF4-FFF2-40B4-BE49-F238E27FC236}">
                  <a16:creationId xmlns:a16="http://schemas.microsoft.com/office/drawing/2014/main" id="{C4064819-6272-4C37-814F-51C14FE32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0" y="1797"/>
              <a:ext cx="272" cy="3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75">
            <a:extLst>
              <a:ext uri="{FF2B5EF4-FFF2-40B4-BE49-F238E27FC236}">
                <a16:creationId xmlns:a16="http://schemas.microsoft.com/office/drawing/2014/main" id="{A4AA820F-B018-4567-BAED-34BB9A2391EA}"/>
              </a:ext>
            </a:extLst>
          </p:cNvPr>
          <p:cNvGrpSpPr>
            <a:grpSpLocks/>
          </p:cNvGrpSpPr>
          <p:nvPr/>
        </p:nvGrpSpPr>
        <p:grpSpPr bwMode="auto">
          <a:xfrm>
            <a:off x="6697663" y="3057525"/>
            <a:ext cx="161925" cy="161925"/>
            <a:chOff x="3470" y="1797"/>
            <a:chExt cx="272" cy="363"/>
          </a:xfrm>
        </p:grpSpPr>
        <p:sp>
          <p:nvSpPr>
            <p:cNvPr id="118841" name="Line 76">
              <a:extLst>
                <a:ext uri="{FF2B5EF4-FFF2-40B4-BE49-F238E27FC236}">
                  <a16:creationId xmlns:a16="http://schemas.microsoft.com/office/drawing/2014/main" id="{5B628625-27AD-4CC2-A306-6B8422D08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1797"/>
              <a:ext cx="272" cy="3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42" name="Line 77">
              <a:extLst>
                <a:ext uri="{FF2B5EF4-FFF2-40B4-BE49-F238E27FC236}">
                  <a16:creationId xmlns:a16="http://schemas.microsoft.com/office/drawing/2014/main" id="{8E80F4A7-15E4-484C-A908-7C62667D1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0" y="1797"/>
              <a:ext cx="272" cy="3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78">
            <a:extLst>
              <a:ext uri="{FF2B5EF4-FFF2-40B4-BE49-F238E27FC236}">
                <a16:creationId xmlns:a16="http://schemas.microsoft.com/office/drawing/2014/main" id="{4802949E-2B1A-42BB-AB9D-23107395AFF4}"/>
              </a:ext>
            </a:extLst>
          </p:cNvPr>
          <p:cNvGrpSpPr>
            <a:grpSpLocks/>
          </p:cNvGrpSpPr>
          <p:nvPr/>
        </p:nvGrpSpPr>
        <p:grpSpPr bwMode="auto">
          <a:xfrm>
            <a:off x="5778500" y="636588"/>
            <a:ext cx="161925" cy="161925"/>
            <a:chOff x="3470" y="1797"/>
            <a:chExt cx="272" cy="363"/>
          </a:xfrm>
        </p:grpSpPr>
        <p:sp>
          <p:nvSpPr>
            <p:cNvPr id="118839" name="Line 79">
              <a:extLst>
                <a:ext uri="{FF2B5EF4-FFF2-40B4-BE49-F238E27FC236}">
                  <a16:creationId xmlns:a16="http://schemas.microsoft.com/office/drawing/2014/main" id="{7430E46E-BCF0-44CE-A92A-D853E0830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1797"/>
              <a:ext cx="272" cy="3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40" name="Line 80">
              <a:extLst>
                <a:ext uri="{FF2B5EF4-FFF2-40B4-BE49-F238E27FC236}">
                  <a16:creationId xmlns:a16="http://schemas.microsoft.com/office/drawing/2014/main" id="{632F5F0F-C5B1-4F27-A049-341E8BF35C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0" y="1797"/>
              <a:ext cx="272" cy="3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78">
            <a:extLst>
              <a:ext uri="{FF2B5EF4-FFF2-40B4-BE49-F238E27FC236}">
                <a16:creationId xmlns:a16="http://schemas.microsoft.com/office/drawing/2014/main" id="{685DF410-5C71-45E7-9210-9D86D28DA6D8}"/>
              </a:ext>
            </a:extLst>
          </p:cNvPr>
          <p:cNvGrpSpPr>
            <a:grpSpLocks/>
          </p:cNvGrpSpPr>
          <p:nvPr/>
        </p:nvGrpSpPr>
        <p:grpSpPr bwMode="auto">
          <a:xfrm>
            <a:off x="5367338" y="1438275"/>
            <a:ext cx="161925" cy="161925"/>
            <a:chOff x="3470" y="1797"/>
            <a:chExt cx="272" cy="363"/>
          </a:xfrm>
        </p:grpSpPr>
        <p:sp>
          <p:nvSpPr>
            <p:cNvPr id="118837" name="Line 79">
              <a:extLst>
                <a:ext uri="{FF2B5EF4-FFF2-40B4-BE49-F238E27FC236}">
                  <a16:creationId xmlns:a16="http://schemas.microsoft.com/office/drawing/2014/main" id="{547DAEB5-590D-470C-BCFA-9399A3117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1797"/>
              <a:ext cx="272" cy="3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38" name="Line 80">
              <a:extLst>
                <a:ext uri="{FF2B5EF4-FFF2-40B4-BE49-F238E27FC236}">
                  <a16:creationId xmlns:a16="http://schemas.microsoft.com/office/drawing/2014/main" id="{C933C236-413E-45B0-B166-F1AB39DD2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0" y="1797"/>
              <a:ext cx="272" cy="3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8832" name="Rectangle 3">
            <a:extLst>
              <a:ext uri="{FF2B5EF4-FFF2-40B4-BE49-F238E27FC236}">
                <a16:creationId xmlns:a16="http://schemas.microsoft.com/office/drawing/2014/main" id="{B8798EEB-0D96-4612-A40F-8C459317BA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625" y="857250"/>
            <a:ext cx="2979738" cy="4017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给定一个基本块</a:t>
            </a:r>
          </a:p>
          <a:p>
            <a:pPr marL="301625" lvl="1" indent="0" eaLnBrk="1" hangingPunct="1">
              <a:lnSpc>
                <a:spcPts val="2300"/>
              </a:lnSpc>
              <a:buClrTx/>
              <a:buFont typeface="Symbol" panose="05050102010706020507" pitchFamily="18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sz="20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000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= 3 </a:t>
            </a:r>
          </a:p>
          <a:p>
            <a:pPr marL="301625" lvl="1" indent="0" eaLnBrk="1" hangingPunct="1">
              <a:lnSpc>
                <a:spcPts val="2300"/>
              </a:lnSpc>
              <a:buClrTx/>
              <a:buFont typeface="Symbol" panose="05050102010706020507" pitchFamily="18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lang="en-US" altLang="zh-CN" sz="20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D</a:t>
            </a:r>
            <a:r>
              <a:rPr lang="en-US" altLang="zh-CN" sz="2000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+ </a:t>
            </a:r>
            <a:r>
              <a:rPr lang="en-US" altLang="zh-CN" sz="20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C</a:t>
            </a:r>
            <a:r>
              <a:rPr lang="en-US" altLang="zh-CN" sz="2000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</a:t>
            </a:r>
          </a:p>
          <a:p>
            <a:pPr marL="301625" lvl="1" indent="0" eaLnBrk="1" hangingPunct="1">
              <a:lnSpc>
                <a:spcPts val="2300"/>
              </a:lnSpc>
              <a:buClrTx/>
              <a:buFont typeface="Symbol" panose="05050102010706020507" pitchFamily="18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 charset="0"/>
              </a:rPr>
              <a:t>③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E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 =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 A 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*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C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 </a:t>
            </a:r>
          </a:p>
          <a:p>
            <a:pPr marL="301625" lvl="1" indent="0" eaLnBrk="1" hangingPunct="1">
              <a:lnSpc>
                <a:spcPts val="2300"/>
              </a:lnSpc>
              <a:buClrTx/>
              <a:buFont typeface="Symbol" panose="05050102010706020507" pitchFamily="18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④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+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pPr marL="301625" lvl="1" indent="0" eaLnBrk="1" hangingPunct="1">
              <a:lnSpc>
                <a:spcPts val="2300"/>
              </a:lnSpc>
              <a:buClrTx/>
              <a:buFont typeface="Symbol" panose="05050102010706020507" pitchFamily="18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⑤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*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pPr marL="301625" lvl="1" indent="0" eaLnBrk="1" hangingPunct="1">
              <a:lnSpc>
                <a:spcPts val="2300"/>
              </a:lnSpc>
              <a:buClrTx/>
              <a:buFont typeface="Symbol" panose="05050102010706020507" pitchFamily="18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⑥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H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+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pPr marL="301625" lvl="1" indent="0" eaLnBrk="1" hangingPunct="1">
              <a:lnSpc>
                <a:spcPts val="2300"/>
              </a:lnSpc>
              <a:buClrTx/>
              <a:buFont typeface="Symbol" panose="05050102010706020507" pitchFamily="18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⑦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I 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*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pPr marL="301625" lvl="1" indent="0" eaLnBrk="1" hangingPunct="1">
              <a:lnSpc>
                <a:spcPts val="2300"/>
              </a:lnSpc>
              <a:buClrTx/>
              <a:buFont typeface="Symbol" panose="05050102010706020507" pitchFamily="18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⑧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H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+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pPr marL="301625" lvl="1" indent="0" eaLnBrk="1" hangingPunct="1">
              <a:lnSpc>
                <a:spcPts val="2300"/>
              </a:lnSpc>
              <a:buClrTx/>
              <a:buFont typeface="Symbol" panose="05050102010706020507" pitchFamily="18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⑨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* 5 </a:t>
            </a:r>
          </a:p>
          <a:p>
            <a:pPr marL="301625" lvl="1" indent="0" eaLnBrk="1" hangingPunct="1">
              <a:lnSpc>
                <a:spcPts val="2300"/>
              </a:lnSpc>
              <a:buClrTx/>
              <a:buFont typeface="Symbol" panose="05050102010706020507" pitchFamily="18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⑩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+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pPr marL="301625" lvl="1" indent="0" eaLnBrk="1" hangingPunct="1">
              <a:lnSpc>
                <a:spcPts val="2300"/>
              </a:lnSpc>
              <a:buClrTx/>
              <a:buFont typeface="Symbol" panose="05050102010706020507" pitchFamily="18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⑪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zh-CN" altLang="en-US" sz="20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8833" name="Text Box 48">
            <a:extLst>
              <a:ext uri="{FF2B5EF4-FFF2-40B4-BE49-F238E27FC236}">
                <a16:creationId xmlns:a16="http://schemas.microsoft.com/office/drawing/2014/main" id="{EAD93E3D-5B80-436C-BA81-8CF00CB5F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188" y="2408238"/>
            <a:ext cx="8524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18834" name="矩形 71">
            <a:extLst>
              <a:ext uri="{FF2B5EF4-FFF2-40B4-BE49-F238E27FC236}">
                <a16:creationId xmlns:a16="http://schemas.microsoft.com/office/drawing/2014/main" id="{9C1F2B7E-86C0-489B-9C95-730488FA4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2376488"/>
            <a:ext cx="666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/>
          </a:p>
        </p:txBody>
      </p:sp>
      <p:sp>
        <p:nvSpPr>
          <p:cNvPr id="118835" name="矩形 72">
            <a:extLst>
              <a:ext uri="{FF2B5EF4-FFF2-40B4-BE49-F238E27FC236}">
                <a16:creationId xmlns:a16="http://schemas.microsoft.com/office/drawing/2014/main" id="{7DE84E09-8F97-42BF-9AB0-CA905E436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3379788"/>
            <a:ext cx="10398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8836" name="矩形 73">
            <a:extLst>
              <a:ext uri="{FF2B5EF4-FFF2-40B4-BE49-F238E27FC236}">
                <a16:creationId xmlns:a16="http://schemas.microsoft.com/office/drawing/2014/main" id="{44DC2C44-5765-4066-8E8C-6FDD1F037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3355975"/>
            <a:ext cx="512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=3</a:t>
            </a:r>
            <a:endParaRPr lang="zh-CN" altLang="en-US">
              <a:ea typeface="楷体_GB2312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9B4226A-F6F2-4B95-8C96-AB77E54E0814}"/>
              </a:ext>
            </a:extLst>
          </p:cNvPr>
          <p:cNvGrpSpPr/>
          <p:nvPr/>
        </p:nvGrpSpPr>
        <p:grpSpPr>
          <a:xfrm>
            <a:off x="5381625" y="882650"/>
            <a:ext cx="2058738" cy="2079365"/>
            <a:chOff x="5381625" y="882650"/>
            <a:chExt cx="2058738" cy="2079365"/>
          </a:xfrm>
        </p:grpSpPr>
        <p:sp>
          <p:nvSpPr>
            <p:cNvPr id="73" name="Line 19">
              <a:extLst>
                <a:ext uri="{FF2B5EF4-FFF2-40B4-BE49-F238E27FC236}">
                  <a16:creationId xmlns:a16="http://schemas.microsoft.com/office/drawing/2014/main" id="{EA908B27-1BB1-4B1F-916E-6C17AB6C3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68798" y="2171291"/>
              <a:ext cx="254253" cy="147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grpSp>
          <p:nvGrpSpPr>
            <p:cNvPr id="74" name="Group 34">
              <a:extLst>
                <a:ext uri="{FF2B5EF4-FFF2-40B4-BE49-F238E27FC236}">
                  <a16:creationId xmlns:a16="http://schemas.microsoft.com/office/drawing/2014/main" id="{1E9EC67A-EA39-41BF-AD6E-B1895CA90F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19873" y="1955802"/>
              <a:ext cx="336550" cy="461962"/>
              <a:chOff x="3634" y="1306"/>
              <a:chExt cx="350" cy="477"/>
            </a:xfrm>
          </p:grpSpPr>
          <p:sp>
            <p:nvSpPr>
              <p:cNvPr id="75" name="Oval 35">
                <a:extLst>
                  <a:ext uri="{FF2B5EF4-FFF2-40B4-BE49-F238E27FC236}">
                    <a16:creationId xmlns:a16="http://schemas.microsoft.com/office/drawing/2014/main" id="{8C19E61B-4B96-46BC-850A-1A156A374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" y="1391"/>
                <a:ext cx="337" cy="33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400" b="0" i="1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76" name="Text Box 36">
                <a:extLst>
                  <a:ext uri="{FF2B5EF4-FFF2-40B4-BE49-F238E27FC236}">
                    <a16:creationId xmlns:a16="http://schemas.microsoft.com/office/drawing/2014/main" id="{383471C6-8C95-4A23-8EF3-0904AD99C7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4" y="1306"/>
                <a:ext cx="240" cy="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</p:grpSp>
        <p:sp>
          <p:nvSpPr>
            <p:cNvPr id="77" name="Text Box 37">
              <a:extLst>
                <a:ext uri="{FF2B5EF4-FFF2-40B4-BE49-F238E27FC236}">
                  <a16:creationId xmlns:a16="http://schemas.microsoft.com/office/drawing/2014/main" id="{CF400069-7664-44C5-ADB8-C74A284A1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933950" y="1863205"/>
              <a:ext cx="377825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6095984F-2016-4C12-AB5F-0DDA653A11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57699" y="2314315"/>
              <a:ext cx="677862" cy="647700"/>
            </a:xfrm>
            <a:custGeom>
              <a:avLst/>
              <a:gdLst>
                <a:gd name="T0" fmla="*/ 2147483646 w 455"/>
                <a:gd name="T1" fmla="*/ 0 h 544"/>
                <a:gd name="T2" fmla="*/ 2147483646 w 455"/>
                <a:gd name="T3" fmla="*/ 2147483646 h 544"/>
                <a:gd name="T4" fmla="*/ 2147483646 w 455"/>
                <a:gd name="T5" fmla="*/ 2147483646 h 544"/>
                <a:gd name="T6" fmla="*/ 0 60000 65536"/>
                <a:gd name="T7" fmla="*/ 0 60000 65536"/>
                <a:gd name="T8" fmla="*/ 0 60000 65536"/>
                <a:gd name="T9" fmla="*/ 0 w 455"/>
                <a:gd name="T10" fmla="*/ 0 h 544"/>
                <a:gd name="T11" fmla="*/ 455 w 455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5" h="544">
                  <a:moveTo>
                    <a:pt x="182" y="0"/>
                  </a:moveTo>
                  <a:cubicBezTo>
                    <a:pt x="91" y="45"/>
                    <a:pt x="0" y="90"/>
                    <a:pt x="46" y="181"/>
                  </a:cubicBezTo>
                  <a:cubicBezTo>
                    <a:pt x="92" y="272"/>
                    <a:pt x="273" y="408"/>
                    <a:pt x="455" y="5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79" name="Line 39">
              <a:extLst>
                <a:ext uri="{FF2B5EF4-FFF2-40B4-BE49-F238E27FC236}">
                  <a16:creationId xmlns:a16="http://schemas.microsoft.com/office/drawing/2014/main" id="{3E023707-27AE-4C7B-847D-F74CD1A0D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3549" y="1638300"/>
              <a:ext cx="1027113" cy="373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84CEDA9B-649B-4162-BDF8-B3D4D62D0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625" y="882650"/>
              <a:ext cx="1844425" cy="1025525"/>
            </a:xfrm>
            <a:custGeom>
              <a:avLst/>
              <a:gdLst>
                <a:gd name="T0" fmla="*/ 0 w 575"/>
                <a:gd name="T1" fmla="*/ 0 h 861"/>
                <a:gd name="T2" fmla="*/ 2147483646 w 575"/>
                <a:gd name="T3" fmla="*/ 2147483646 h 861"/>
                <a:gd name="T4" fmla="*/ 2147483646 w 575"/>
                <a:gd name="T5" fmla="*/ 2147483646 h 861"/>
                <a:gd name="T6" fmla="*/ 0 60000 65536"/>
                <a:gd name="T7" fmla="*/ 0 60000 65536"/>
                <a:gd name="T8" fmla="*/ 0 60000 65536"/>
                <a:gd name="T9" fmla="*/ 0 w 575"/>
                <a:gd name="T10" fmla="*/ 0 h 861"/>
                <a:gd name="T11" fmla="*/ 575 w 575"/>
                <a:gd name="T12" fmla="*/ 861 h 8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5" h="861">
                  <a:moveTo>
                    <a:pt x="0" y="0"/>
                  </a:moveTo>
                  <a:cubicBezTo>
                    <a:pt x="211" y="132"/>
                    <a:pt x="423" y="265"/>
                    <a:pt x="499" y="408"/>
                  </a:cubicBezTo>
                  <a:cubicBezTo>
                    <a:pt x="575" y="551"/>
                    <a:pt x="514" y="706"/>
                    <a:pt x="454" y="86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81" name="Text Box 66">
              <a:extLst>
                <a:ext uri="{FF2B5EF4-FFF2-40B4-BE49-F238E27FC236}">
                  <a16:creationId xmlns:a16="http://schemas.microsoft.com/office/drawing/2014/main" id="{6AA2FC16-B3C6-4FBF-B2B0-0EE1357C9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6050" y="1876165"/>
              <a:ext cx="214313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内容占位符 2">
            <a:extLst>
              <a:ext uri="{FF2B5EF4-FFF2-40B4-BE49-F238E27FC236}">
                <a16:creationId xmlns:a16="http://schemas.microsoft.com/office/drawing/2014/main" id="{8C1B56D5-B208-40C0-8CC7-14EF8D39909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24375" y="1357313"/>
            <a:ext cx="4619625" cy="3644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流图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优化的分类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基本块的优化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zh-CN" altLang="en-US" sz="25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数据流分析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流图中的循环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8.6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全局优化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7C22F2-BC72-4109-B485-A0A18E357714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20836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D3E3AF67-DB17-45FD-A841-47A5AD2D3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0B69FF8-703E-433E-BC18-6B100B9DEF67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b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>
            <a:extLst>
              <a:ext uri="{FF2B5EF4-FFF2-40B4-BE49-F238E27FC236}">
                <a16:creationId xmlns:a16="http://schemas.microsoft.com/office/drawing/2014/main" id="{3C2BBF1C-F81B-4776-979D-60F056D11E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2" y="858838"/>
            <a:ext cx="8390259" cy="4160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数据流分析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一组用来获取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有关数据如何沿着程序执行路径流动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的相关信息的技术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在每一种数据流分析应用中，都会把每个</a:t>
            </a:r>
            <a:r>
              <a:rPr lang="zh-CN" altLang="en-US" b="1" dirty="0">
                <a:solidFill>
                  <a:srgbClr val="2D83F4"/>
                </a:solidFill>
                <a:cs typeface="Times New Roman" panose="02020603050405020304" pitchFamily="18" charset="0"/>
              </a:rPr>
              <a:t>程序点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和一个</a:t>
            </a:r>
            <a:r>
              <a:rPr lang="zh-CN" altLang="en-US" b="1" dirty="0">
                <a:solidFill>
                  <a:srgbClr val="2D83F4"/>
                </a:solidFill>
                <a:cs typeface="Times New Roman" panose="02020603050405020304" pitchFamily="18" charset="0"/>
              </a:rPr>
              <a:t>数据流值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关联起来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程序点：流图基本块中的位置，包括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第一个语句之前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两个相邻语句之间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最后一个语句之后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如果有一个从基本块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到基本块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的边，那么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的第一个语句之前的程序点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可能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紧跟在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的最后一个语句的程序点之后</a:t>
            </a: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99D59154-82D9-4045-A13F-3CF00062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数据流分析</a:t>
            </a:r>
            <a:r>
              <a:rPr lang="en-US" altLang="zh-CN" sz="30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(data-flow analysis)</a:t>
            </a:r>
            <a:endParaRPr lang="zh-CN" altLang="en-US" sz="3000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407988-A6D9-4BE3-BC49-FF28F64B3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139702"/>
            <a:ext cx="2673227" cy="207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>
            <a:extLst>
              <a:ext uri="{FF2B5EF4-FFF2-40B4-BE49-F238E27FC236}">
                <a16:creationId xmlns:a16="http://schemas.microsoft.com/office/drawing/2014/main" id="{3C2BBF1C-F81B-4776-979D-60F056D11E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2" y="858838"/>
            <a:ext cx="8390259" cy="4160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数据流分析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一组用来获取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有关数据如何沿着程序执行路径流动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的相关信息的技术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在每一种数据流分析应用中，都会把每个</a:t>
            </a:r>
            <a:r>
              <a:rPr lang="zh-CN" altLang="en-US" b="1" dirty="0">
                <a:solidFill>
                  <a:srgbClr val="2D83F4"/>
                </a:solidFill>
                <a:cs typeface="Times New Roman" panose="02020603050405020304" pitchFamily="18" charset="0"/>
              </a:rPr>
              <a:t>程序点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和一个</a:t>
            </a:r>
            <a:r>
              <a:rPr lang="zh-CN" altLang="en-US" b="1" dirty="0">
                <a:solidFill>
                  <a:srgbClr val="2D83F4"/>
                </a:solidFill>
                <a:cs typeface="Times New Roman" panose="02020603050405020304" pitchFamily="18" charset="0"/>
              </a:rPr>
              <a:t>数据流值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关联起来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99D59154-82D9-4045-A13F-3CF00062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数据流分析</a:t>
            </a:r>
            <a:r>
              <a:rPr lang="en-US" altLang="zh-CN" sz="30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(data-flow analysis)</a:t>
            </a:r>
            <a:endParaRPr lang="zh-CN" altLang="en-US" sz="3000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407988-A6D9-4BE3-BC49-FF28F64B3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90" y="2598266"/>
            <a:ext cx="3151138" cy="24435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FAF9C1-D963-4D97-8E20-DBF8FFD8C6A2}"/>
              </a:ext>
            </a:extLst>
          </p:cNvPr>
          <p:cNvSpPr txBox="1"/>
          <p:nvPr/>
        </p:nvSpPr>
        <p:spPr>
          <a:xfrm>
            <a:off x="4499992" y="2950542"/>
            <a:ext cx="3672408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假设所关心的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数据流值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为：在每个程序点，变量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可能有哪些值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程序点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(6)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程序点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(7)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952B9D-00AA-4981-B0B4-BA83389996B5}"/>
              </a:ext>
            </a:extLst>
          </p:cNvPr>
          <p:cNvSpPr txBox="1"/>
          <p:nvPr/>
        </p:nvSpPr>
        <p:spPr>
          <a:xfrm>
            <a:off x="6012160" y="3486041"/>
            <a:ext cx="120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{ 1, 243 }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946016-6E13-4A14-B472-524BA09A6E2B}"/>
              </a:ext>
            </a:extLst>
          </p:cNvPr>
          <p:cNvSpPr txBox="1"/>
          <p:nvPr/>
        </p:nvSpPr>
        <p:spPr>
          <a:xfrm>
            <a:off x="6012160" y="3786594"/>
            <a:ext cx="1349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{ 243 }</a:t>
            </a:r>
          </a:p>
        </p:txBody>
      </p:sp>
    </p:spTree>
    <p:extLst>
      <p:ext uri="{BB962C8B-B14F-4D97-AF65-F5344CB8AC3E}">
        <p14:creationId xmlns:p14="http://schemas.microsoft.com/office/powerpoint/2010/main" val="301748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>
            <a:extLst>
              <a:ext uri="{FF2B5EF4-FFF2-40B4-BE49-F238E27FC236}">
                <a16:creationId xmlns:a16="http://schemas.microsoft.com/office/drawing/2014/main" id="{3C2BBF1C-F81B-4776-979D-60F056D11E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3" y="858838"/>
            <a:ext cx="8285162" cy="4160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到达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定值分析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Reaching-Definition Analysis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活跃变量分析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Live-Variable Analysis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可用表达式分析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Available-Expression Analysis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99D59154-82D9-4045-A13F-3CF00062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数据流分析的主要应用</a:t>
            </a:r>
            <a:endParaRPr lang="zh-CN" altLang="en-US" sz="3000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744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5" name="Rectangle 3">
            <a:extLst>
              <a:ext uri="{FF2B5EF4-FFF2-40B4-BE49-F238E27FC236}">
                <a16:creationId xmlns:a16="http://schemas.microsoft.com/office/drawing/2014/main" id="{52E514F0-DB8E-4110-A90B-5146342F35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3850" y="930275"/>
            <a:ext cx="8213725" cy="4089400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语句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的数据流模式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IN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]: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语句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之前的数据流值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	 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OUT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]:	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语句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之后的数据流值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500" b="1" i="1" baseline="-30000" dirty="0">
                <a:solidFill>
                  <a:srgbClr val="2D83F4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：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语句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传递函数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(transfer function)</a:t>
            </a:r>
            <a:endParaRPr lang="en-US" altLang="zh-CN" sz="25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一个赋值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语句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之前和之后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的数据流值的关系</a:t>
            </a: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传递函数的两种风格</a:t>
            </a: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3"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prstClr val="black"/>
                </a:solidFill>
                <a:cs typeface="Times New Roman" panose="02020603050405020304" pitchFamily="18" charset="0"/>
              </a:rPr>
              <a:t>信息沿执行路径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前向</a:t>
            </a:r>
            <a:r>
              <a:rPr lang="zh-CN" altLang="en-US" sz="2200" b="1" dirty="0">
                <a:solidFill>
                  <a:prstClr val="black"/>
                </a:solidFill>
                <a:cs typeface="Times New Roman" panose="02020603050405020304" pitchFamily="18" charset="0"/>
              </a:rPr>
              <a:t>传播 </a:t>
            </a:r>
            <a:r>
              <a:rPr lang="en-US" altLang="zh-CN" sz="2200" b="1" dirty="0">
                <a:solidFill>
                  <a:prstClr val="black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solidFill>
                  <a:prstClr val="black"/>
                </a:solidFill>
                <a:cs typeface="Times New Roman" panose="02020603050405020304" pitchFamily="18" charset="0"/>
              </a:rPr>
              <a:t>前向数据流问题</a:t>
            </a:r>
            <a:r>
              <a:rPr lang="en-US" altLang="zh-CN" sz="2200" b="1" dirty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lnSpc>
                <a:spcPts val="2800"/>
              </a:lnSpc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200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OUT</a:t>
            </a:r>
            <a:r>
              <a:rPr lang="en-US" altLang="zh-CN" sz="2200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200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200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] = </a:t>
            </a:r>
            <a:r>
              <a:rPr lang="en-US" altLang="zh-CN" sz="2200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sz="2200" b="1" i="1" baseline="-30000" dirty="0">
                <a:solidFill>
                  <a:srgbClr val="2D83F4"/>
                </a:solidFill>
                <a:cs typeface="Times New Roman" panose="02020603050405020304" pitchFamily="18" charset="0"/>
              </a:rPr>
              <a:t>s </a:t>
            </a:r>
            <a:r>
              <a:rPr lang="en-US" altLang="zh-CN" sz="2200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IN</a:t>
            </a:r>
            <a:r>
              <a:rPr lang="en-US" altLang="zh-CN" sz="2200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200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200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])</a:t>
            </a:r>
            <a:endParaRPr lang="zh-CN" altLang="en-US" sz="1800" b="1" dirty="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3"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prstClr val="black"/>
                </a:solidFill>
                <a:cs typeface="Times New Roman" panose="02020603050405020304" pitchFamily="18" charset="0"/>
              </a:rPr>
              <a:t>信息沿执行路径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逆向</a:t>
            </a:r>
            <a:r>
              <a:rPr lang="zh-CN" altLang="en-US" sz="2200" b="1" dirty="0">
                <a:solidFill>
                  <a:prstClr val="black"/>
                </a:solidFill>
                <a:cs typeface="Times New Roman" panose="02020603050405020304" pitchFamily="18" charset="0"/>
              </a:rPr>
              <a:t>传播 </a:t>
            </a:r>
            <a:r>
              <a:rPr lang="en-US" altLang="zh-CN" sz="2200" b="1" dirty="0">
                <a:solidFill>
                  <a:prstClr val="black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solidFill>
                  <a:prstClr val="black"/>
                </a:solidFill>
                <a:cs typeface="Times New Roman" panose="02020603050405020304" pitchFamily="18" charset="0"/>
              </a:rPr>
              <a:t>逆向数据流问题</a:t>
            </a:r>
            <a:r>
              <a:rPr lang="en-US" altLang="zh-CN" sz="2200" b="1" dirty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lnSpc>
                <a:spcPts val="2800"/>
              </a:lnSpc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200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IN</a:t>
            </a:r>
            <a:r>
              <a:rPr lang="en-US" altLang="zh-CN" sz="2200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200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200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] = </a:t>
            </a:r>
            <a:r>
              <a:rPr lang="en-US" altLang="zh-CN" sz="2200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sz="2200" b="1" i="1" baseline="-30000" dirty="0">
                <a:solidFill>
                  <a:srgbClr val="2D83F4"/>
                </a:solidFill>
                <a:cs typeface="Times New Roman" panose="02020603050405020304" pitchFamily="18" charset="0"/>
              </a:rPr>
              <a:t>s </a:t>
            </a:r>
            <a:r>
              <a:rPr lang="en-US" altLang="zh-CN" sz="2200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OUT</a:t>
            </a:r>
            <a:r>
              <a:rPr lang="en-US" altLang="zh-CN" sz="2200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200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200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])</a:t>
            </a:r>
            <a:endParaRPr lang="zh-CN" altLang="en-US" sz="1800" b="1" dirty="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632B7A09-00A7-40DD-8295-71E61BFD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数据流分析模式</a:t>
            </a:r>
            <a:endParaRPr lang="en-US" altLang="zh-CN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76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76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6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76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76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6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5" name="Rectangle 3">
            <a:extLst>
              <a:ext uri="{FF2B5EF4-FFF2-40B4-BE49-F238E27FC236}">
                <a16:creationId xmlns:a16="http://schemas.microsoft.com/office/drawing/2014/main" id="{523C4BF6-6F2D-4851-AFBF-7A06C1152A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3850" y="930275"/>
            <a:ext cx="8213725" cy="4089400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语句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的数据流模式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IN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]: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语句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之前的数据流值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	 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OUT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]:	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语句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之后的数据流值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500" b="1" i="1" baseline="-30000" dirty="0">
                <a:solidFill>
                  <a:srgbClr val="2D83F4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：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语句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传递函数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(transfer function)</a:t>
            </a:r>
            <a:endParaRPr lang="en-US" altLang="zh-CN" sz="25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一个赋值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语句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之前和之后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的数据流值的关系</a:t>
            </a: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基本块中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相邻两个语句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之间的数据流值的关系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prstClr val="black"/>
                </a:solidFill>
                <a:cs typeface="Times New Roman" panose="02020603050405020304" pitchFamily="18" charset="0"/>
              </a:rPr>
              <a:t>设基本块</a:t>
            </a:r>
            <a:r>
              <a:rPr lang="en-US" altLang="zh-CN" sz="22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solidFill>
                  <a:prstClr val="black"/>
                </a:solidFill>
                <a:cs typeface="Times New Roman" panose="02020603050405020304" pitchFamily="18" charset="0"/>
              </a:rPr>
              <a:t>由语句</a:t>
            </a:r>
            <a:r>
              <a:rPr lang="en-US" altLang="zh-CN" sz="2200" b="1" i="1" dirty="0">
                <a:solidFill>
                  <a:prstClr val="black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200" b="1" i="1" baseline="-30000" dirty="0">
                <a:solidFill>
                  <a:prstClr val="black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200" b="1" i="1" dirty="0">
                <a:solidFill>
                  <a:prstClr val="black"/>
                </a:solidFill>
                <a:ea typeface="楷体_GB2312"/>
                <a:cs typeface="Times New Roman" panose="02020603050405020304" pitchFamily="18" charset="0"/>
              </a:rPr>
              <a:t>, s</a:t>
            </a:r>
            <a:r>
              <a:rPr lang="en-US" altLang="zh-CN" sz="2200" b="1" i="1" baseline="-30000" dirty="0">
                <a:solidFill>
                  <a:prstClr val="black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200" b="1" i="1" dirty="0">
                <a:solidFill>
                  <a:prstClr val="black"/>
                </a:solidFill>
                <a:ea typeface="楷体_GB2312"/>
                <a:cs typeface="Times New Roman" panose="02020603050405020304" pitchFamily="18" charset="0"/>
              </a:rPr>
              <a:t>, … , </a:t>
            </a:r>
            <a:r>
              <a:rPr lang="en-US" altLang="zh-CN" sz="2200" b="1" i="1" dirty="0" err="1">
                <a:solidFill>
                  <a:prstClr val="black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200" b="1" i="1" baseline="-300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200" b="1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prstClr val="black"/>
                </a:solidFill>
                <a:cs typeface="Times New Roman" panose="02020603050405020304" pitchFamily="18" charset="0"/>
              </a:rPr>
              <a:t>顺序组成，则</a:t>
            </a:r>
            <a:endParaRPr lang="en-US" altLang="zh-CN" sz="22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627062" lvl="2" indent="0" eaLnBrk="1" hangingPunct="1">
              <a:lnSpc>
                <a:spcPts val="32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200" b="1" i="1" dirty="0">
                <a:solidFill>
                  <a:prstClr val="black"/>
                </a:solidFill>
                <a:ea typeface="楷体_GB2312"/>
                <a:cs typeface="Times New Roman" panose="02020603050405020304" pitchFamily="18" charset="0"/>
              </a:rPr>
              <a:t>                  </a:t>
            </a:r>
            <a:r>
              <a:rPr lang="en-US" altLang="zh-CN" sz="2200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IN</a:t>
            </a:r>
            <a:r>
              <a:rPr lang="en-US" altLang="zh-CN" sz="2200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200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200" b="1" i="1" baseline="-30000" dirty="0">
                <a:solidFill>
                  <a:srgbClr val="2D83F4"/>
                </a:solidFill>
                <a:cs typeface="Times New Roman" panose="02020603050405020304" pitchFamily="18" charset="0"/>
              </a:rPr>
              <a:t>i+1</a:t>
            </a:r>
            <a:r>
              <a:rPr lang="en-US" altLang="zh-CN" sz="2200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]= </a:t>
            </a:r>
            <a:r>
              <a:rPr lang="en-US" altLang="zh-CN" sz="2200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OUT</a:t>
            </a:r>
            <a:r>
              <a:rPr lang="en-US" altLang="zh-CN" sz="2200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200" b="1" i="1" dirty="0" err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200" b="1" i="1" baseline="-30000" dirty="0" err="1">
                <a:solidFill>
                  <a:srgbClr val="2D83F4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]  </a:t>
            </a:r>
            <a:r>
              <a:rPr lang="en-US" altLang="zh-CN" sz="2200" b="1" i="1" dirty="0">
                <a:solidFill>
                  <a:prstClr val="black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solidFill>
                  <a:prstClr val="black"/>
                </a:solidFill>
                <a:ea typeface="楷体_GB2312"/>
                <a:cs typeface="Times New Roman" panose="02020603050405020304" pitchFamily="18" charset="0"/>
              </a:rPr>
              <a:t>=1, 2, … , </a:t>
            </a:r>
            <a:r>
              <a:rPr lang="en-US" altLang="zh-CN" sz="2200" b="1" i="1" dirty="0">
                <a:solidFill>
                  <a:prstClr val="black"/>
                </a:solidFill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200" b="1" dirty="0">
                <a:solidFill>
                  <a:prstClr val="black"/>
                </a:solidFill>
                <a:ea typeface="楷体_GB2312"/>
                <a:cs typeface="Times New Roman" panose="02020603050405020304" pitchFamily="18" charset="0"/>
              </a:rPr>
              <a:t>-1 </a:t>
            </a:r>
            <a:endParaRPr lang="zh-CN" altLang="en-US" sz="2200" b="1" dirty="0">
              <a:solidFill>
                <a:prstClr val="black"/>
              </a:solidFill>
              <a:ea typeface="楷体_GB2312"/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EE255A27-EF9E-477B-9019-C1ADC5E9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数据流分析模式</a:t>
            </a:r>
            <a:endParaRPr lang="en-US" altLang="zh-CN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3" name="Rectangle 3">
            <a:extLst>
              <a:ext uri="{FF2B5EF4-FFF2-40B4-BE49-F238E27FC236}">
                <a16:creationId xmlns:a16="http://schemas.microsoft.com/office/drawing/2014/main" id="{353E6F7D-FCE6-4874-AE15-991CC5B98E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3" y="930275"/>
            <a:ext cx="7813675" cy="3225800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IN</a:t>
            </a:r>
            <a:r>
              <a:rPr lang="en-US" altLang="zh-CN" sz="2200" b="1" dirty="0">
                <a:solidFill>
                  <a:srgbClr val="2D83F4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2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200" b="1" dirty="0">
                <a:solidFill>
                  <a:srgbClr val="2D83F4"/>
                </a:solidFill>
                <a:cs typeface="Times New Roman" panose="02020603050405020304" pitchFamily="18" charset="0"/>
              </a:rPr>
              <a:t>]: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紧靠基本块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solidFill>
                  <a:srgbClr val="2D83F4"/>
                </a:solidFill>
                <a:cs typeface="Times New Roman" panose="02020603050405020304" pitchFamily="18" charset="0"/>
              </a:rPr>
              <a:t>之前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的数据流值</a:t>
            </a:r>
            <a:endParaRPr lang="en-US" altLang="zh-CN" sz="22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7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2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OUT</a:t>
            </a:r>
            <a:r>
              <a:rPr lang="en-US" altLang="zh-CN" sz="2200" b="1" dirty="0">
                <a:solidFill>
                  <a:srgbClr val="2D83F4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2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200" b="1" dirty="0">
                <a:solidFill>
                  <a:srgbClr val="2D83F4"/>
                </a:solidFill>
                <a:cs typeface="Times New Roman" panose="02020603050405020304" pitchFamily="18" charset="0"/>
              </a:rPr>
              <a:t>]: 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紧随基本块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solidFill>
                  <a:srgbClr val="2D83F4"/>
                </a:solidFill>
                <a:cs typeface="Times New Roman" panose="02020603050405020304" pitchFamily="18" charset="0"/>
              </a:rPr>
              <a:t>之后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的数据流值</a:t>
            </a:r>
            <a:endParaRPr lang="en-US" altLang="zh-CN" sz="22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设基本块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由语句</a:t>
            </a:r>
            <a:r>
              <a:rPr lang="en-US" altLang="zh-CN" sz="22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200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2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,s</a:t>
            </a:r>
            <a:r>
              <a:rPr lang="en-US" altLang="zh-CN" sz="2200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2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,…,</a:t>
            </a:r>
            <a:r>
              <a:rPr lang="en-US" altLang="zh-CN" sz="22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200" b="1" i="1" baseline="-30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顺序组成，则</a:t>
            </a: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IN</a:t>
            </a:r>
            <a:r>
              <a:rPr lang="en-US" altLang="zh-CN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]  = 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IN</a:t>
            </a:r>
            <a:r>
              <a:rPr lang="en-US" altLang="zh-CN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b="1" i="1" baseline="-30000" dirty="0">
                <a:solidFill>
                  <a:srgbClr val="2D83F4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]</a:t>
            </a:r>
          </a:p>
          <a:p>
            <a:pPr lvl="1"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OUT</a:t>
            </a:r>
            <a:r>
              <a:rPr lang="en-US" altLang="zh-CN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] = 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OUT</a:t>
            </a:r>
            <a:r>
              <a:rPr lang="en-US" altLang="zh-CN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b="1" i="1" dirty="0" err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b="1" i="1" baseline="-30000" dirty="0" err="1">
                <a:solidFill>
                  <a:srgbClr val="2D83F4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] </a:t>
            </a:r>
          </a:p>
          <a:p>
            <a:pPr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2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 err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sz="2200" b="1" i="1" baseline="-30000" dirty="0" err="1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solidFill>
                  <a:srgbClr val="2D83F4"/>
                </a:solidFill>
                <a:cs typeface="Times New Roman" panose="02020603050405020304" pitchFamily="18" charset="0"/>
              </a:rPr>
              <a:t>：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基本块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的传递函数</a:t>
            </a: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前向数据流问题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OUT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]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b="1" i="1" dirty="0" err="1">
                <a:solidFill>
                  <a:srgbClr val="2D83F4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b="1" i="1" baseline="-30000" dirty="0" err="1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IN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])</a:t>
            </a:r>
          </a:p>
          <a:p>
            <a:pPr marL="303212" lvl="1" indent="0" eaLnBrk="1" hangingPunct="1">
              <a:lnSpc>
                <a:spcPts val="27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b="1" i="1" dirty="0" err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b="1" i="1" baseline="-30000" dirty="0" err="1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b="1" i="1" baseline="-30000" dirty="0">
                <a:solidFill>
                  <a:srgbClr val="2D83F4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= </a:t>
            </a:r>
            <a:r>
              <a:rPr lang="en-US" altLang="zh-CN" b="1" i="1" dirty="0" err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b="1" i="1" baseline="-30000" dirty="0" err="1">
                <a:solidFill>
                  <a:srgbClr val="2D83F4"/>
                </a:solidFill>
                <a:cs typeface="Times New Roman" panose="02020603050405020304" pitchFamily="18" charset="0"/>
              </a:rPr>
              <a:t>sn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…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b="1" i="1" baseline="-30000" dirty="0">
                <a:solidFill>
                  <a:srgbClr val="2D83F4"/>
                </a:solidFill>
                <a:cs typeface="Times New Roman" panose="02020603050405020304" pitchFamily="18" charset="0"/>
              </a:rPr>
              <a:t>s2 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b="1" i="1" baseline="-30000" dirty="0">
                <a:solidFill>
                  <a:srgbClr val="2D83F4"/>
                </a:solidFill>
                <a:cs typeface="Times New Roman" panose="02020603050405020304" pitchFamily="18" charset="0"/>
              </a:rPr>
              <a:t>s1</a:t>
            </a:r>
          </a:p>
          <a:p>
            <a:pPr lvl="1"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b="1" i="1" baseline="-30000" dirty="0">
              <a:solidFill>
                <a:srgbClr val="2D83F4"/>
              </a:solidFill>
              <a:cs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59D8B994-F7E0-4222-B3C1-1EA1806A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基本块上的数据流模式</a:t>
            </a:r>
            <a:endParaRPr lang="en-US" altLang="zh-CN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FC62-C382-4ECF-A152-010837ADD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930275"/>
            <a:ext cx="3316287" cy="4035425"/>
          </a:xfrm>
          <a:prstGeom prst="rect">
            <a:avLst/>
          </a:prstGeom>
          <a:noFill/>
          <a:ln>
            <a:noFill/>
          </a:ln>
          <a:effectLst/>
        </p:spPr>
        <p:txBody>
          <a:bodyPr lIns="68580" tIns="34290" rIns="68580" bIns="34290"/>
          <a:lstStyle/>
          <a:p>
            <a:pPr marL="257175" indent="-257175" eaLnBrk="1" hangingPunct="1">
              <a:lnSpc>
                <a:spcPts val="25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OUT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</a:t>
            </a:r>
          </a:p>
          <a:p>
            <a:pPr marL="257175" indent="-257175" eaLnBrk="1" hangingPunct="1">
              <a:lnSpc>
                <a:spcPts val="25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OUT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30000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</a:t>
            </a:r>
          </a:p>
          <a:p>
            <a:pPr marL="257175" indent="-257175" eaLnBrk="1" hangingPunct="1">
              <a:lnSpc>
                <a:spcPts val="25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lang="en-US" altLang="zh-CN" sz="2000" i="1" baseline="-30000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sn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30000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])</a:t>
            </a:r>
          </a:p>
          <a:p>
            <a:pPr marL="257175" indent="-257175" eaLnBrk="1" hangingPunct="1">
              <a:lnSpc>
                <a:spcPts val="25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lang="en-US" altLang="zh-CN" sz="2000" i="1" baseline="-30000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sn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OUT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n-1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])</a:t>
            </a:r>
          </a:p>
          <a:p>
            <a:pPr marL="257175" indent="-257175" eaLnBrk="1" hangingPunct="1">
              <a:lnSpc>
                <a:spcPts val="25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lang="en-US" altLang="zh-CN" sz="2000" i="1" baseline="-30000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sn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·f</a:t>
            </a:r>
            <a:r>
              <a:rPr lang="en-US" altLang="zh-CN" sz="2000" i="1" baseline="-30000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(n-1)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n-1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])</a:t>
            </a:r>
          </a:p>
          <a:p>
            <a:pPr marL="257175" indent="-257175" eaLnBrk="1" hangingPunct="1">
              <a:lnSpc>
                <a:spcPts val="25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lang="en-US" altLang="zh-CN" sz="2000" i="1" baseline="-30000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sn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·f</a:t>
            </a:r>
            <a:r>
              <a:rPr lang="en-US" altLang="zh-CN" sz="2000" i="1" baseline="-30000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(n-1)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OUT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n-2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])</a:t>
            </a:r>
          </a:p>
          <a:p>
            <a:pPr marL="257175" indent="-257175" eaLnBrk="1" hangingPunct="1">
              <a:lnSpc>
                <a:spcPts val="25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endParaRPr lang="en-US" altLang="zh-CN" sz="2000" kern="0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257175" indent="-257175" eaLnBrk="1" hangingPunct="1">
              <a:lnSpc>
                <a:spcPts val="25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lang="en-US" altLang="zh-CN" sz="2000" i="1" baseline="-30000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sn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·f</a:t>
            </a:r>
            <a:r>
              <a:rPr lang="en-US" altLang="zh-CN" sz="2000" i="1" baseline="-30000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(n-1)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·…·f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s2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OUT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])</a:t>
            </a:r>
          </a:p>
          <a:p>
            <a:pPr marL="257175" indent="-257175" eaLnBrk="1" hangingPunct="1">
              <a:lnSpc>
                <a:spcPts val="25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lang="en-US" altLang="zh-CN" sz="2000" i="1" baseline="-30000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sn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·f</a:t>
            </a:r>
            <a:r>
              <a:rPr lang="en-US" altLang="zh-CN" sz="2000" i="1" baseline="-30000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(n-1)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·…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·f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s2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·f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s1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])</a:t>
            </a:r>
          </a:p>
          <a:p>
            <a:pPr marL="257175" indent="-257175" eaLnBrk="1" hangingPunct="1">
              <a:lnSpc>
                <a:spcPts val="25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2000" kern="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lang="en-US" altLang="zh-CN" sz="2000" i="1" baseline="-30000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sn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·f</a:t>
            </a:r>
            <a:r>
              <a:rPr lang="en-US" altLang="zh-CN" sz="2000" i="1" baseline="-30000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(n-1)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·…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·f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s2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·f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s1 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])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EAFB15B-B893-47A9-85FA-D02E603334CC}"/>
              </a:ext>
            </a:extLst>
          </p:cNvPr>
          <p:cNvCxnSpPr>
            <a:cxnSpLocks/>
          </p:cNvCxnSpPr>
          <p:nvPr/>
        </p:nvCxnSpPr>
        <p:spPr>
          <a:xfrm>
            <a:off x="6444208" y="4803998"/>
            <a:ext cx="25202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7DF0E1-E380-4DDB-AFC4-D9B45F0CB8F1}"/>
              </a:ext>
            </a:extLst>
          </p:cNvPr>
          <p:cNvCxnSpPr>
            <a:cxnSpLocks/>
          </p:cNvCxnSpPr>
          <p:nvPr/>
        </p:nvCxnSpPr>
        <p:spPr>
          <a:xfrm>
            <a:off x="4427984" y="3795886"/>
            <a:ext cx="122413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6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6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6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6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6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9BDE82AC-B071-49C9-9029-DFE1EB1032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5450" y="1425575"/>
            <a:ext cx="2855913" cy="2428875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272654" indent="-272654" eaLnBrk="1" hangingPunct="1">
              <a:lnSpc>
                <a:spcPts val="1900"/>
              </a:lnSpc>
              <a:buFont typeface="Wingdings" pitchFamily="2" charset="2"/>
              <a:buNone/>
              <a:defRPr/>
            </a:pPr>
            <a:r>
              <a:rPr lang="en-US" altLang="zh-CN" sz="1800" b="1" i="1">
                <a:solidFill>
                  <a:schemeClr val="tx1"/>
                </a:solidFill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</a:rPr>
              <a:t> = </a:t>
            </a:r>
            <a:r>
              <a:rPr lang="en-US" altLang="zh-CN" sz="1800" b="1" i="1" dirty="0">
                <a:solidFill>
                  <a:schemeClr val="tx1"/>
                </a:solidFill>
              </a:rPr>
              <a:t>m</a:t>
            </a: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CN" sz="1800" b="1" dirty="0">
                <a:solidFill>
                  <a:schemeClr val="tx1"/>
                </a:solidFill>
              </a:rPr>
              <a:t>1; </a:t>
            </a:r>
            <a:r>
              <a:rPr lang="en-US" altLang="zh-CN" sz="1800" b="1" i="1" dirty="0">
                <a:solidFill>
                  <a:schemeClr val="tx1"/>
                </a:solidFill>
              </a:rPr>
              <a:t>j</a:t>
            </a:r>
            <a:r>
              <a:rPr lang="en-US" altLang="zh-CN" sz="1800" b="1" dirty="0">
                <a:solidFill>
                  <a:schemeClr val="tx1"/>
                </a:solidFill>
              </a:rPr>
              <a:t> = </a:t>
            </a:r>
            <a:r>
              <a:rPr lang="en-US" altLang="zh-CN" sz="1800" b="1" i="1" dirty="0">
                <a:solidFill>
                  <a:schemeClr val="tx1"/>
                </a:solidFill>
              </a:rPr>
              <a:t>n</a:t>
            </a:r>
            <a:r>
              <a:rPr lang="en-US" altLang="zh-CN" sz="1800" b="1" dirty="0">
                <a:solidFill>
                  <a:schemeClr val="tx1"/>
                </a:solidFill>
              </a:rPr>
              <a:t>; </a:t>
            </a:r>
            <a:r>
              <a:rPr lang="en-US" altLang="zh-CN" sz="1800" b="1" i="1" dirty="0">
                <a:solidFill>
                  <a:schemeClr val="tx1"/>
                </a:solidFill>
              </a:rPr>
              <a:t>v</a:t>
            </a:r>
            <a:r>
              <a:rPr lang="en-US" altLang="zh-CN" sz="1800" b="1" dirty="0">
                <a:solidFill>
                  <a:schemeClr val="tx1"/>
                </a:solidFill>
              </a:rPr>
              <a:t> = </a:t>
            </a:r>
            <a:r>
              <a:rPr lang="en-US" altLang="zh-CN" sz="1800" b="1" i="1" dirty="0">
                <a:solidFill>
                  <a:schemeClr val="tx1"/>
                </a:solidFill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</a:rPr>
              <a:t>[</a:t>
            </a:r>
            <a:r>
              <a:rPr lang="en-US" altLang="zh-CN" sz="1800" b="1" i="1" dirty="0">
                <a:solidFill>
                  <a:schemeClr val="tx1"/>
                </a:solidFill>
              </a:rPr>
              <a:t>n</a:t>
            </a:r>
            <a:r>
              <a:rPr lang="en-US" altLang="zh-CN" sz="1800" b="1" dirty="0">
                <a:solidFill>
                  <a:schemeClr val="tx1"/>
                </a:solidFill>
              </a:rPr>
              <a:t>];</a:t>
            </a:r>
          </a:p>
          <a:p>
            <a:pPr marL="272654" indent="-272654" eaLnBrk="1" hangingPunct="1">
              <a:lnSpc>
                <a:spcPts val="1900"/>
              </a:lnSpc>
              <a:buFont typeface="Wingdings" pitchFamily="2" charset="2"/>
              <a:buNone/>
              <a:defRPr/>
            </a:pPr>
            <a:r>
              <a:rPr lang="en-US" altLang="zh-CN" sz="1800" b="1" i="1" dirty="0">
                <a:solidFill>
                  <a:srgbClr val="0000FF"/>
                </a:solidFill>
              </a:rPr>
              <a:t>while</a:t>
            </a:r>
            <a:r>
              <a:rPr lang="en-US" altLang="zh-CN" sz="1800" b="1" dirty="0">
                <a:solidFill>
                  <a:schemeClr val="tx1"/>
                </a:solidFill>
              </a:rPr>
              <a:t> (1) {	</a:t>
            </a:r>
          </a:p>
          <a:p>
            <a:pPr marL="272654" indent="-272654" eaLnBrk="1" hangingPunct="1">
              <a:lnSpc>
                <a:spcPts val="19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</a:rPr>
              <a:t> 	</a:t>
            </a:r>
            <a:r>
              <a:rPr lang="en-US" altLang="zh-CN" sz="1800" b="1" i="1" dirty="0">
                <a:solidFill>
                  <a:srgbClr val="0000FF"/>
                </a:solidFill>
              </a:rPr>
              <a:t>do</a:t>
            </a: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i="1">
                <a:solidFill>
                  <a:schemeClr val="tx1"/>
                </a:solidFill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</a:rPr>
              <a:t> = </a:t>
            </a:r>
            <a:r>
              <a:rPr lang="en-US" altLang="zh-CN" sz="1800" b="1" i="1">
                <a:solidFill>
                  <a:schemeClr val="tx1"/>
                </a:solidFill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</a:rPr>
              <a:t> +1; </a:t>
            </a:r>
            <a:r>
              <a:rPr lang="en-US" altLang="zh-CN" sz="1800" b="1" i="1" dirty="0">
                <a:solidFill>
                  <a:srgbClr val="0000FF"/>
                </a:solidFill>
              </a:rPr>
              <a:t>while</a:t>
            </a: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en-US" altLang="zh-CN" sz="1800" b="1" i="1" dirty="0">
                <a:solidFill>
                  <a:schemeClr val="tx1"/>
                </a:solidFill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</a:rPr>
              <a:t>[</a:t>
            </a:r>
            <a:r>
              <a:rPr lang="en-US" altLang="zh-CN" sz="1800" b="1" i="1">
                <a:solidFill>
                  <a:schemeClr val="tx1"/>
                </a:solidFill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</a:rPr>
              <a:t>]&lt;</a:t>
            </a:r>
            <a:r>
              <a:rPr lang="en-US" altLang="zh-CN" sz="1800" b="1" i="1" dirty="0">
                <a:solidFill>
                  <a:schemeClr val="tx1"/>
                </a:solidFill>
              </a:rPr>
              <a:t>v</a:t>
            </a:r>
            <a:r>
              <a:rPr lang="en-US" altLang="zh-CN" sz="1800" b="1" dirty="0">
                <a:solidFill>
                  <a:schemeClr val="tx1"/>
                </a:solidFill>
              </a:rPr>
              <a:t>);</a:t>
            </a:r>
          </a:p>
          <a:p>
            <a:pPr marL="272654" indent="-272654" eaLnBrk="1" hangingPunct="1">
              <a:lnSpc>
                <a:spcPts val="19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</a:rPr>
              <a:t> 	</a:t>
            </a:r>
            <a:r>
              <a:rPr lang="en-US" altLang="zh-CN" sz="1800" b="1" i="1" dirty="0">
                <a:solidFill>
                  <a:srgbClr val="0000FF"/>
                </a:solidFill>
              </a:rPr>
              <a:t>do</a:t>
            </a: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</a:rPr>
              <a:t>j</a:t>
            </a:r>
            <a:r>
              <a:rPr lang="en-US" altLang="zh-CN" sz="1800" b="1" dirty="0">
                <a:solidFill>
                  <a:schemeClr val="tx1"/>
                </a:solidFill>
              </a:rPr>
              <a:t> = </a:t>
            </a:r>
            <a:r>
              <a:rPr lang="en-US" altLang="zh-CN" sz="1800" b="1" i="1" dirty="0">
                <a:solidFill>
                  <a:schemeClr val="tx1"/>
                </a:solidFill>
              </a:rPr>
              <a:t>j</a:t>
            </a: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CN" sz="1800" b="1" dirty="0">
                <a:solidFill>
                  <a:schemeClr val="tx1"/>
                </a:solidFill>
              </a:rPr>
              <a:t>1;</a:t>
            </a:r>
            <a:r>
              <a:rPr lang="en-US" altLang="zh-CN" sz="1800" b="1" i="1" dirty="0">
                <a:solidFill>
                  <a:srgbClr val="0000FF"/>
                </a:solidFill>
              </a:rPr>
              <a:t>while</a:t>
            </a:r>
            <a:r>
              <a:rPr lang="en-US" altLang="zh-CN" sz="1800" b="1" i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en-US" altLang="zh-CN" sz="1800" b="1" i="1" dirty="0">
                <a:solidFill>
                  <a:schemeClr val="tx1"/>
                </a:solidFill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</a:rPr>
              <a:t>[</a:t>
            </a:r>
            <a:r>
              <a:rPr lang="en-US" altLang="zh-CN" sz="1800" b="1" i="1" dirty="0">
                <a:solidFill>
                  <a:schemeClr val="tx1"/>
                </a:solidFill>
              </a:rPr>
              <a:t>j</a:t>
            </a:r>
            <a:r>
              <a:rPr lang="en-US" altLang="zh-CN" sz="1800" b="1" dirty="0">
                <a:solidFill>
                  <a:schemeClr val="tx1"/>
                </a:solidFill>
              </a:rPr>
              <a:t>]&gt;</a:t>
            </a:r>
            <a:r>
              <a:rPr lang="en-US" altLang="zh-CN" sz="1800" b="1" i="1" dirty="0">
                <a:solidFill>
                  <a:schemeClr val="tx1"/>
                </a:solidFill>
              </a:rPr>
              <a:t>v</a:t>
            </a:r>
            <a:r>
              <a:rPr lang="en-US" altLang="zh-CN" sz="1800" b="1" dirty="0">
                <a:solidFill>
                  <a:schemeClr val="tx1"/>
                </a:solidFill>
              </a:rPr>
              <a:t>);</a:t>
            </a:r>
          </a:p>
          <a:p>
            <a:pPr marL="272654" indent="-272654" eaLnBrk="1" hangingPunct="1">
              <a:lnSpc>
                <a:spcPts val="19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</a:rPr>
              <a:t> 	</a:t>
            </a:r>
            <a:r>
              <a:rPr lang="en-US" altLang="zh-CN" sz="1800" b="1" i="1" dirty="0">
                <a:solidFill>
                  <a:srgbClr val="0000FF"/>
                </a:solidFill>
              </a:rPr>
              <a:t>if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en-US" altLang="zh-CN" sz="1800" b="1" i="1">
                <a:solidFill>
                  <a:schemeClr val="tx1"/>
                </a:solidFill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</a:rPr>
              <a:t> &gt;= </a:t>
            </a:r>
            <a:r>
              <a:rPr lang="en-US" altLang="zh-CN" sz="1800" b="1" i="1" dirty="0">
                <a:solidFill>
                  <a:schemeClr val="tx1"/>
                </a:solidFill>
              </a:rPr>
              <a:t>j</a:t>
            </a:r>
            <a:r>
              <a:rPr lang="en-US" altLang="zh-CN" sz="1800" b="1" dirty="0">
                <a:solidFill>
                  <a:schemeClr val="tx1"/>
                </a:solidFill>
              </a:rPr>
              <a:t>) </a:t>
            </a:r>
            <a:r>
              <a:rPr lang="en-US" altLang="zh-CN" sz="1800" b="1" i="1" dirty="0">
                <a:solidFill>
                  <a:srgbClr val="0000FF"/>
                </a:solidFill>
              </a:rPr>
              <a:t>break</a:t>
            </a:r>
            <a:r>
              <a:rPr lang="en-US" altLang="zh-CN" sz="1800" b="1" dirty="0">
                <a:solidFill>
                  <a:schemeClr val="tx1"/>
                </a:solidFill>
              </a:rPr>
              <a:t>;	</a:t>
            </a:r>
          </a:p>
          <a:p>
            <a:pPr marL="272654" indent="-272654" eaLnBrk="1" hangingPunct="1">
              <a:lnSpc>
                <a:spcPts val="19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</a:rPr>
              <a:t> 	</a:t>
            </a:r>
            <a:r>
              <a:rPr lang="en-US" altLang="zh-CN" sz="1800" b="1" i="1" dirty="0">
                <a:solidFill>
                  <a:schemeClr val="tx1"/>
                </a:solidFill>
              </a:rPr>
              <a:t>x</a:t>
            </a:r>
            <a:r>
              <a:rPr lang="en-US" altLang="zh-CN" sz="1800" b="1" dirty="0">
                <a:solidFill>
                  <a:schemeClr val="tx1"/>
                </a:solidFill>
              </a:rPr>
              <a:t>=</a:t>
            </a:r>
            <a:r>
              <a:rPr lang="en-US" altLang="zh-CN" sz="1800" b="1" i="1" dirty="0">
                <a:solidFill>
                  <a:schemeClr val="tx1"/>
                </a:solidFill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</a:rPr>
              <a:t>[</a:t>
            </a:r>
            <a:r>
              <a:rPr lang="en-US" altLang="zh-CN" sz="1800" b="1" i="1">
                <a:solidFill>
                  <a:schemeClr val="tx1"/>
                </a:solidFill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</a:rPr>
              <a:t>]; </a:t>
            </a:r>
            <a:r>
              <a:rPr lang="en-US" altLang="zh-CN" sz="1800" b="1" i="1" dirty="0">
                <a:solidFill>
                  <a:schemeClr val="tx1"/>
                </a:solidFill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</a:rPr>
              <a:t>[</a:t>
            </a:r>
            <a:r>
              <a:rPr lang="en-US" altLang="zh-CN" sz="1800" b="1" i="1">
                <a:solidFill>
                  <a:schemeClr val="tx1"/>
                </a:solidFill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</a:rPr>
              <a:t>]=</a:t>
            </a:r>
            <a:r>
              <a:rPr lang="en-US" altLang="zh-CN" sz="1800" b="1" i="1" dirty="0">
                <a:solidFill>
                  <a:schemeClr val="tx1"/>
                </a:solidFill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</a:rPr>
              <a:t>[</a:t>
            </a:r>
            <a:r>
              <a:rPr lang="en-US" altLang="zh-CN" sz="1800" b="1" i="1" dirty="0">
                <a:solidFill>
                  <a:schemeClr val="tx1"/>
                </a:solidFill>
              </a:rPr>
              <a:t>j</a:t>
            </a:r>
            <a:r>
              <a:rPr lang="en-US" altLang="zh-CN" sz="1800" b="1" dirty="0">
                <a:solidFill>
                  <a:schemeClr val="tx1"/>
                </a:solidFill>
              </a:rPr>
              <a:t>]; </a:t>
            </a:r>
            <a:r>
              <a:rPr lang="en-US" altLang="zh-CN" sz="1800" b="1" i="1" dirty="0">
                <a:solidFill>
                  <a:schemeClr val="tx1"/>
                </a:solidFill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</a:rPr>
              <a:t>[</a:t>
            </a:r>
            <a:r>
              <a:rPr lang="en-US" altLang="zh-CN" sz="1800" b="1" i="1" dirty="0">
                <a:solidFill>
                  <a:schemeClr val="tx1"/>
                </a:solidFill>
              </a:rPr>
              <a:t>j</a:t>
            </a:r>
            <a:r>
              <a:rPr lang="en-US" altLang="zh-CN" sz="1800" b="1" dirty="0">
                <a:solidFill>
                  <a:schemeClr val="tx1"/>
                </a:solidFill>
              </a:rPr>
              <a:t>]=</a:t>
            </a:r>
            <a:r>
              <a:rPr lang="en-US" altLang="zh-CN" sz="1800" b="1" i="1" dirty="0">
                <a:solidFill>
                  <a:schemeClr val="tx1"/>
                </a:solidFill>
              </a:rPr>
              <a:t>x</a:t>
            </a:r>
            <a:r>
              <a:rPr lang="en-US" altLang="zh-CN" sz="1800" b="1" dirty="0">
                <a:solidFill>
                  <a:schemeClr val="tx1"/>
                </a:solidFill>
              </a:rPr>
              <a:t>;</a:t>
            </a:r>
          </a:p>
          <a:p>
            <a:pPr marL="272654" indent="-272654" eaLnBrk="1" hangingPunct="1">
              <a:lnSpc>
                <a:spcPts val="19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</a:rPr>
              <a:t>}			</a:t>
            </a:r>
          </a:p>
          <a:p>
            <a:pPr marL="272654" indent="-272654" eaLnBrk="1" hangingPunct="1">
              <a:lnSpc>
                <a:spcPts val="1900"/>
              </a:lnSpc>
              <a:buFont typeface="Wingdings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</a:rPr>
              <a:t>x</a:t>
            </a:r>
            <a:r>
              <a:rPr lang="en-US" altLang="zh-CN" sz="1800" b="1" dirty="0">
                <a:solidFill>
                  <a:schemeClr val="tx1"/>
                </a:solidFill>
              </a:rPr>
              <a:t>=</a:t>
            </a:r>
            <a:r>
              <a:rPr lang="en-US" altLang="zh-CN" sz="1800" b="1" i="1" dirty="0">
                <a:solidFill>
                  <a:schemeClr val="tx1"/>
                </a:solidFill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</a:rPr>
              <a:t>[</a:t>
            </a:r>
            <a:r>
              <a:rPr lang="en-US" altLang="zh-CN" sz="1800" b="1" i="1">
                <a:solidFill>
                  <a:schemeClr val="tx1"/>
                </a:solidFill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</a:rPr>
              <a:t>]; </a:t>
            </a:r>
            <a:r>
              <a:rPr lang="en-US" altLang="zh-CN" sz="1800" b="1" i="1" dirty="0">
                <a:solidFill>
                  <a:schemeClr val="tx1"/>
                </a:solidFill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</a:rPr>
              <a:t>[</a:t>
            </a:r>
            <a:r>
              <a:rPr lang="en-US" altLang="zh-CN" sz="1800" b="1" i="1">
                <a:solidFill>
                  <a:schemeClr val="tx1"/>
                </a:solidFill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</a:rPr>
              <a:t>]=</a:t>
            </a:r>
            <a:r>
              <a:rPr lang="en-US" altLang="zh-CN" sz="1800" b="1" i="1" dirty="0">
                <a:solidFill>
                  <a:schemeClr val="tx1"/>
                </a:solidFill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</a:rPr>
              <a:t>[</a:t>
            </a:r>
            <a:r>
              <a:rPr lang="en-US" altLang="zh-CN" sz="1800" b="1" i="1" dirty="0">
                <a:solidFill>
                  <a:schemeClr val="tx1"/>
                </a:solidFill>
              </a:rPr>
              <a:t>n</a:t>
            </a:r>
            <a:r>
              <a:rPr lang="en-US" altLang="zh-CN" sz="1800" b="1" dirty="0">
                <a:solidFill>
                  <a:schemeClr val="tx1"/>
                </a:solidFill>
              </a:rPr>
              <a:t>]; </a:t>
            </a:r>
            <a:r>
              <a:rPr lang="en-US" altLang="zh-CN" sz="1800" b="1" i="1" dirty="0">
                <a:solidFill>
                  <a:schemeClr val="tx1"/>
                </a:solidFill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</a:rPr>
              <a:t>[</a:t>
            </a:r>
            <a:r>
              <a:rPr lang="en-US" altLang="zh-CN" sz="1800" b="1" i="1" dirty="0">
                <a:solidFill>
                  <a:schemeClr val="tx1"/>
                </a:solidFill>
              </a:rPr>
              <a:t>n</a:t>
            </a:r>
            <a:r>
              <a:rPr lang="en-US" altLang="zh-CN" sz="1800" b="1" dirty="0">
                <a:solidFill>
                  <a:schemeClr val="tx1"/>
                </a:solidFill>
              </a:rPr>
              <a:t>]=</a:t>
            </a:r>
            <a:r>
              <a:rPr lang="en-US" altLang="zh-CN" sz="1800" b="1" i="1" dirty="0">
                <a:solidFill>
                  <a:schemeClr val="tx1"/>
                </a:solidFill>
              </a:rPr>
              <a:t>x</a:t>
            </a:r>
            <a:r>
              <a:rPr lang="en-US" altLang="zh-CN" sz="1800" b="1" dirty="0">
                <a:solidFill>
                  <a:schemeClr val="tx1"/>
                </a:solidFill>
              </a:rPr>
              <a:t>;  </a:t>
            </a:r>
          </a:p>
        </p:txBody>
      </p:sp>
      <p:sp>
        <p:nvSpPr>
          <p:cNvPr id="752645" name="Rectangle 5">
            <a:extLst>
              <a:ext uri="{FF2B5EF4-FFF2-40B4-BE49-F238E27FC236}">
                <a16:creationId xmlns:a16="http://schemas.microsoft.com/office/drawing/2014/main" id="{595302F8-C18E-499B-847C-21D71CB35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222250"/>
            <a:ext cx="2286000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(1) 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(2)  </a:t>
            </a:r>
            <a:r>
              <a:rPr lang="en-US" altLang="zh-CN" sz="2000" i="1" dirty="0">
                <a:latin typeface="Times New Roman" panose="02020603050405020304" pitchFamily="18" charset="0"/>
              </a:rPr>
              <a:t>j </a:t>
            </a:r>
            <a:r>
              <a:rPr lang="en-US" altLang="zh-CN" sz="2000" dirty="0">
                <a:latin typeface="Times New Roman" panose="02020603050405020304" pitchFamily="18" charset="0"/>
              </a:rPr>
              <a:t>= 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(3)  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 = 4 * 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(4)  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2000" dirty="0">
                <a:latin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(5) 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 =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 + 1 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(6)  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 = 4 *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(7)  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] 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Times New Roman" panose="02020603050405020304" pitchFamily="18" charset="0"/>
              </a:rPr>
              <a:t>(8) </a:t>
            </a:r>
            <a:r>
              <a:rPr lang="zh-CN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</a:rPr>
              <a:t>if 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&lt;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goto</a:t>
            </a:r>
            <a:r>
              <a:rPr lang="en-US" altLang="zh-CN" sz="2000" dirty="0">
                <a:latin typeface="Times New Roman" panose="02020603050405020304" pitchFamily="18" charset="0"/>
              </a:rPr>
              <a:t>(5)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(9)  </a:t>
            </a:r>
            <a:r>
              <a:rPr lang="en-US" altLang="zh-CN" sz="2000" i="1" dirty="0">
                <a:latin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dirty="0">
                <a:latin typeface="Times New Roman" panose="02020603050405020304" pitchFamily="18" charset="0"/>
              </a:rPr>
              <a:t>1 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(10) 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 = 4 * </a:t>
            </a:r>
            <a:r>
              <a:rPr lang="en-US" altLang="zh-CN" sz="2000" i="1" dirty="0">
                <a:latin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(11) 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]	 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(12) </a:t>
            </a:r>
            <a:r>
              <a:rPr lang="en-US" altLang="zh-CN" sz="2000" i="1" dirty="0"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&gt;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goto</a:t>
            </a:r>
            <a:r>
              <a:rPr lang="en-US" altLang="zh-CN" sz="2000" dirty="0">
                <a:latin typeface="Times New Roman" panose="02020603050405020304" pitchFamily="18" charset="0"/>
              </a:rPr>
              <a:t>(9) 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(13) </a:t>
            </a:r>
            <a:r>
              <a:rPr lang="en-US" altLang="zh-CN" sz="2000" i="1" dirty="0"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&gt;=</a:t>
            </a:r>
            <a:r>
              <a:rPr lang="en-US" altLang="zh-CN" sz="2000" i="1" dirty="0">
                <a:latin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goto</a:t>
            </a:r>
            <a:r>
              <a:rPr lang="en-US" altLang="zh-CN" sz="2000" dirty="0">
                <a:latin typeface="Times New Roman" panose="02020603050405020304" pitchFamily="18" charset="0"/>
              </a:rPr>
              <a:t>(23) 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(14) 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</a:rPr>
              <a:t>  =4 *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i</a:t>
            </a:r>
            <a:endParaRPr lang="en-US" altLang="zh-CN" sz="20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(15) 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</a:rPr>
              <a:t>]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752647" name="Rectangle 7">
            <a:extLst>
              <a:ext uri="{FF2B5EF4-FFF2-40B4-BE49-F238E27FC236}">
                <a16:creationId xmlns:a16="http://schemas.microsoft.com/office/drawing/2014/main" id="{BF887C41-7092-47E7-90EC-E8A3C839D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214313"/>
            <a:ext cx="2590800" cy="442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0" rIns="68580" bIns="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(16) 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7</a:t>
            </a:r>
            <a:r>
              <a:rPr lang="en-US" altLang="zh-CN" sz="2000">
                <a:latin typeface="Times New Roman" panose="02020603050405020304" pitchFamily="18" charset="0"/>
              </a:rPr>
              <a:t> = 4 * </a:t>
            </a:r>
            <a:r>
              <a:rPr lang="en-US" altLang="zh-CN" sz="2000" i="1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</a:p>
          <a:p>
            <a:pPr algn="just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(17) 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8</a:t>
            </a:r>
            <a:r>
              <a:rPr lang="en-US" altLang="zh-CN" sz="2000">
                <a:latin typeface="Times New Roman" panose="02020603050405020304" pitchFamily="18" charset="0"/>
              </a:rPr>
              <a:t> = 4 * </a:t>
            </a:r>
            <a:r>
              <a:rPr lang="en-US" altLang="zh-CN" sz="2000" i="1">
                <a:latin typeface="Times New Roman" panose="02020603050405020304" pitchFamily="18" charset="0"/>
              </a:rPr>
              <a:t>j</a:t>
            </a:r>
          </a:p>
          <a:p>
            <a:pPr algn="just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(18) 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9</a:t>
            </a:r>
            <a:r>
              <a:rPr lang="en-US" altLang="zh-CN" sz="2000">
                <a:latin typeface="Times New Roman" panose="02020603050405020304" pitchFamily="18" charset="0"/>
              </a:rPr>
              <a:t> = </a:t>
            </a:r>
            <a:r>
              <a:rPr lang="en-US" altLang="zh-CN" sz="2000" i="1">
                <a:latin typeface="Times New Roman" panose="02020603050405020304" pitchFamily="18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</a:rPr>
              <a:t>[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8</a:t>
            </a:r>
            <a:r>
              <a:rPr lang="en-US" altLang="zh-CN" sz="2000">
                <a:latin typeface="Times New Roman" panose="02020603050405020304" pitchFamily="18" charset="0"/>
              </a:rPr>
              <a:t>]</a:t>
            </a:r>
          </a:p>
          <a:p>
            <a:pPr algn="just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(19) </a:t>
            </a:r>
            <a:r>
              <a:rPr lang="en-US" altLang="zh-CN" sz="2000" i="1">
                <a:latin typeface="Times New Roman" panose="02020603050405020304" pitchFamily="18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</a:rPr>
              <a:t>[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7</a:t>
            </a:r>
            <a:r>
              <a:rPr lang="en-US" altLang="zh-CN" sz="2000">
                <a:latin typeface="Times New Roman" panose="02020603050405020304" pitchFamily="18" charset="0"/>
              </a:rPr>
              <a:t>] = 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9</a:t>
            </a:r>
            <a:endParaRPr lang="en-US" altLang="zh-CN" sz="2000" i="1">
              <a:latin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(20) 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10</a:t>
            </a:r>
            <a:r>
              <a:rPr lang="en-US" altLang="zh-CN" sz="2000">
                <a:latin typeface="Times New Roman" panose="02020603050405020304" pitchFamily="18" charset="0"/>
              </a:rPr>
              <a:t> = 4 *</a:t>
            </a:r>
            <a:r>
              <a:rPr lang="en-US" altLang="zh-CN" sz="2000" i="1">
                <a:latin typeface="Times New Roman" panose="02020603050405020304" pitchFamily="18" charset="0"/>
              </a:rPr>
              <a:t> j</a:t>
            </a:r>
          </a:p>
          <a:p>
            <a:pPr algn="just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(21) </a:t>
            </a:r>
            <a:r>
              <a:rPr lang="en-US" altLang="zh-CN" sz="2000" i="1">
                <a:latin typeface="Times New Roman" panose="02020603050405020304" pitchFamily="18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</a:rPr>
              <a:t>[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10</a:t>
            </a:r>
            <a:r>
              <a:rPr lang="en-US" altLang="zh-CN" sz="2000">
                <a:latin typeface="Times New Roman" panose="02020603050405020304" pitchFamily="18" charset="0"/>
              </a:rPr>
              <a:t>] = </a:t>
            </a:r>
            <a:r>
              <a:rPr lang="en-US" altLang="zh-CN" sz="2000" i="1">
                <a:latin typeface="Times New Roman" panose="02020603050405020304" pitchFamily="18" charset="0"/>
              </a:rPr>
              <a:t>x</a:t>
            </a:r>
          </a:p>
          <a:p>
            <a:pPr algn="just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(22)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</a:rPr>
              <a:t>goto </a:t>
            </a:r>
            <a:r>
              <a:rPr lang="en-US" altLang="zh-CN" sz="2000">
                <a:latin typeface="Times New Roman" panose="02020603050405020304" pitchFamily="18" charset="0"/>
              </a:rPr>
              <a:t>(5)</a:t>
            </a:r>
            <a:endParaRPr lang="en-US" altLang="zh-CN" sz="2000" baseline="-2500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(23)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11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 = 4 *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i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(24)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 =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[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11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]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(25)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12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 = 4 *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 i 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(26)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 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13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= 4 *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n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(27)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 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14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=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[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13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]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(28)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[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12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] =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14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(29)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15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 = 4 *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 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(30)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[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15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] =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 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CF6A5392-FDF3-4664-BDC5-611295EFF233}"/>
              </a:ext>
            </a:extLst>
          </p:cNvPr>
          <p:cNvGrpSpPr>
            <a:grpSpLocks/>
          </p:cNvGrpSpPr>
          <p:nvPr/>
        </p:nvGrpSpPr>
        <p:grpSpPr bwMode="auto">
          <a:xfrm>
            <a:off x="4040188" y="1500188"/>
            <a:ext cx="4357687" cy="2825750"/>
            <a:chOff x="385" y="2039"/>
            <a:chExt cx="3660" cy="2373"/>
          </a:xfrm>
        </p:grpSpPr>
        <p:sp>
          <p:nvSpPr>
            <p:cNvPr id="28685" name="Line 9">
              <a:extLst>
                <a:ext uri="{FF2B5EF4-FFF2-40B4-BE49-F238E27FC236}">
                  <a16:creationId xmlns:a16="http://schemas.microsoft.com/office/drawing/2014/main" id="{5E2C6087-BF32-4A86-8283-AD3143663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039"/>
              <a:ext cx="186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Line 10">
              <a:extLst>
                <a:ext uri="{FF2B5EF4-FFF2-40B4-BE49-F238E27FC236}">
                  <a16:creationId xmlns:a16="http://schemas.microsoft.com/office/drawing/2014/main" id="{44EBA223-CA5B-4B04-84B3-8B36F92AF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3083"/>
              <a:ext cx="186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Line 11">
              <a:extLst>
                <a:ext uri="{FF2B5EF4-FFF2-40B4-BE49-F238E27FC236}">
                  <a16:creationId xmlns:a16="http://schemas.microsoft.com/office/drawing/2014/main" id="{4A63EF00-F7A6-4139-941F-5DE60768C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4139"/>
              <a:ext cx="186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Line 12">
              <a:extLst>
                <a:ext uri="{FF2B5EF4-FFF2-40B4-BE49-F238E27FC236}">
                  <a16:creationId xmlns:a16="http://schemas.microsoft.com/office/drawing/2014/main" id="{D18C6557-AEB1-4CBE-9CFD-D22091934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4412"/>
              <a:ext cx="186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Line 13">
              <a:extLst>
                <a:ext uri="{FF2B5EF4-FFF2-40B4-BE49-F238E27FC236}">
                  <a16:creationId xmlns:a16="http://schemas.microsoft.com/office/drawing/2014/main" id="{7837329A-D3F4-4FC9-8C0C-A01517DF2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6" y="2819"/>
              <a:ext cx="126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2655" name="Rectangle 15">
            <a:extLst>
              <a:ext uri="{FF2B5EF4-FFF2-40B4-BE49-F238E27FC236}">
                <a16:creationId xmlns:a16="http://schemas.microsoft.com/office/drawing/2014/main" id="{5744336C-7D89-417F-AE09-F392295E7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438" y="714375"/>
            <a:ext cx="2698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000" i="1" baseline="-30000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2656" name="Rectangle 16">
            <a:extLst>
              <a:ext uri="{FF2B5EF4-FFF2-40B4-BE49-F238E27FC236}">
                <a16:creationId xmlns:a16="http://schemas.microsoft.com/office/drawing/2014/main" id="{27B72C18-43B4-42FD-8EDF-CA860D9BE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438" y="1928813"/>
            <a:ext cx="2698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000" i="1" baseline="-30000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52657" name="Rectangle 17">
            <a:extLst>
              <a:ext uri="{FF2B5EF4-FFF2-40B4-BE49-F238E27FC236}">
                <a16:creationId xmlns:a16="http://schemas.microsoft.com/office/drawing/2014/main" id="{E5454B86-5E79-46B7-A9FE-B33B7A36E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438" y="3214688"/>
            <a:ext cx="2698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000" i="1" baseline="-30000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52658" name="Rectangle 18">
            <a:extLst>
              <a:ext uri="{FF2B5EF4-FFF2-40B4-BE49-F238E27FC236}">
                <a16:creationId xmlns:a16="http://schemas.microsoft.com/office/drawing/2014/main" id="{9B102A35-E5AA-4A5A-93F9-F44751F34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4000500"/>
            <a:ext cx="2698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000" i="1" baseline="-30000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52659" name="Rectangle 19">
            <a:extLst>
              <a:ext uri="{FF2B5EF4-FFF2-40B4-BE49-F238E27FC236}">
                <a16:creationId xmlns:a16="http://schemas.microsoft.com/office/drawing/2014/main" id="{974F1830-D131-4ECC-9647-F191EC05C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3" y="1176338"/>
            <a:ext cx="2698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000" i="1" baseline="-30000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2660" name="Rectangle 20">
            <a:extLst>
              <a:ext uri="{FF2B5EF4-FFF2-40B4-BE49-F238E27FC236}">
                <a16:creationId xmlns:a16="http://schemas.microsoft.com/office/drawing/2014/main" id="{ABC5FE68-CAD1-44F1-A126-E7D244479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3" y="3500438"/>
            <a:ext cx="2698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000" i="1" baseline="-30000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8684" name="Rectangle 4">
            <a:extLst>
              <a:ext uri="{FF2B5EF4-FFF2-40B4-BE49-F238E27FC236}">
                <a16:creationId xmlns:a16="http://schemas.microsoft.com/office/drawing/2014/main" id="{F48AC6E2-FCB4-4DC7-AE2E-D845DCF8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2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2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2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2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2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2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2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2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2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2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2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2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2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2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2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2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2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2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2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52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2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526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526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26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526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526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26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26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526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26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526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526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26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526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526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526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526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526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526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526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26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526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52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52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52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5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5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5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5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5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5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5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5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5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5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5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5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5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5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526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526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526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26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26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526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526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526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526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526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526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526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526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526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526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526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526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526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526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526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526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526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526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526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526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526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526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75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752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7526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7526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7526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7526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52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52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5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5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5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5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5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5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5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5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5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5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5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52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752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5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5" grpId="0" build="allAtOnce"/>
      <p:bldP spid="752647" grpId="0" build="allAtOnce"/>
      <p:bldP spid="752655" grpId="0"/>
      <p:bldP spid="752656" grpId="0"/>
      <p:bldP spid="752657" grpId="0"/>
      <p:bldP spid="752658" grpId="0"/>
      <p:bldP spid="752659" grpId="0"/>
      <p:bldP spid="75266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3" name="Rectangle 3">
            <a:extLst>
              <a:ext uri="{FF2B5EF4-FFF2-40B4-BE49-F238E27FC236}">
                <a16:creationId xmlns:a16="http://schemas.microsoft.com/office/drawing/2014/main" id="{353E6F7D-FCE6-4874-AE15-991CC5B98E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3" y="930275"/>
            <a:ext cx="7813675" cy="3225800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IN</a:t>
            </a:r>
            <a:r>
              <a:rPr lang="en-US" altLang="zh-CN" sz="2200" b="1" dirty="0">
                <a:solidFill>
                  <a:srgbClr val="2D83F4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2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200" b="1" dirty="0">
                <a:solidFill>
                  <a:srgbClr val="2D83F4"/>
                </a:solidFill>
                <a:cs typeface="Times New Roman" panose="02020603050405020304" pitchFamily="18" charset="0"/>
              </a:rPr>
              <a:t>]: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紧靠基本块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solidFill>
                  <a:srgbClr val="2D83F4"/>
                </a:solidFill>
                <a:cs typeface="Times New Roman" panose="02020603050405020304" pitchFamily="18" charset="0"/>
              </a:rPr>
              <a:t>之前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的数据流值</a:t>
            </a:r>
            <a:endParaRPr lang="en-US" altLang="zh-CN" sz="22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7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2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OUT</a:t>
            </a:r>
            <a:r>
              <a:rPr lang="en-US" altLang="zh-CN" sz="2200" b="1" dirty="0">
                <a:solidFill>
                  <a:srgbClr val="2D83F4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2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200" b="1" dirty="0">
                <a:solidFill>
                  <a:srgbClr val="2D83F4"/>
                </a:solidFill>
                <a:cs typeface="Times New Roman" panose="02020603050405020304" pitchFamily="18" charset="0"/>
              </a:rPr>
              <a:t>]: 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紧随基本块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solidFill>
                  <a:srgbClr val="2D83F4"/>
                </a:solidFill>
                <a:cs typeface="Times New Roman" panose="02020603050405020304" pitchFamily="18" charset="0"/>
              </a:rPr>
              <a:t>之后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的数据流值</a:t>
            </a:r>
            <a:endParaRPr lang="en-US" altLang="zh-CN" sz="22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设基本块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由语句</a:t>
            </a:r>
            <a:r>
              <a:rPr lang="en-US" altLang="zh-CN" sz="22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200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2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,s</a:t>
            </a:r>
            <a:r>
              <a:rPr lang="en-US" altLang="zh-CN" sz="2200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2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,…,</a:t>
            </a:r>
            <a:r>
              <a:rPr lang="en-US" altLang="zh-CN" sz="22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200" b="1" i="1" baseline="-30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顺序组成，则</a:t>
            </a: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IN</a:t>
            </a:r>
            <a:r>
              <a:rPr lang="en-US" altLang="zh-CN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]  = 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IN</a:t>
            </a:r>
            <a:r>
              <a:rPr lang="en-US" altLang="zh-CN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b="1" i="1" baseline="-30000" dirty="0">
                <a:solidFill>
                  <a:srgbClr val="2D83F4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]</a:t>
            </a:r>
          </a:p>
          <a:p>
            <a:pPr lvl="1"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OUT</a:t>
            </a:r>
            <a:r>
              <a:rPr lang="en-US" altLang="zh-CN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] = 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OUT</a:t>
            </a:r>
            <a:r>
              <a:rPr lang="en-US" altLang="zh-CN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b="1" i="1" dirty="0" err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b="1" i="1" baseline="-30000" dirty="0" err="1">
                <a:solidFill>
                  <a:srgbClr val="2D83F4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] </a:t>
            </a:r>
          </a:p>
          <a:p>
            <a:pPr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2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 err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sz="2200" b="1" i="1" baseline="-30000" dirty="0" err="1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solidFill>
                  <a:srgbClr val="2D83F4"/>
                </a:solidFill>
                <a:cs typeface="Times New Roman" panose="02020603050405020304" pitchFamily="18" charset="0"/>
              </a:rPr>
              <a:t>：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基本块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的传递函数</a:t>
            </a: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前向数据流问题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OUT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]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b="1" i="1" dirty="0" err="1">
                <a:solidFill>
                  <a:srgbClr val="2D83F4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b="1" i="1" baseline="-30000" dirty="0" err="1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IN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])</a:t>
            </a:r>
          </a:p>
          <a:p>
            <a:pPr marL="303212" lvl="1" indent="0" eaLnBrk="1" hangingPunct="1">
              <a:lnSpc>
                <a:spcPts val="27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b="1" i="1" dirty="0" err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b="1" i="1" baseline="-30000" dirty="0" err="1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b="1" i="1" baseline="-30000" dirty="0">
                <a:solidFill>
                  <a:srgbClr val="2D83F4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= </a:t>
            </a:r>
            <a:r>
              <a:rPr lang="en-US" altLang="zh-CN" b="1" i="1" dirty="0" err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b="1" i="1" baseline="-30000" dirty="0" err="1">
                <a:solidFill>
                  <a:srgbClr val="2D83F4"/>
                </a:solidFill>
                <a:cs typeface="Times New Roman" panose="02020603050405020304" pitchFamily="18" charset="0"/>
              </a:rPr>
              <a:t>sn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…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b="1" i="1" baseline="-30000" dirty="0">
                <a:solidFill>
                  <a:srgbClr val="2D83F4"/>
                </a:solidFill>
                <a:cs typeface="Times New Roman" panose="02020603050405020304" pitchFamily="18" charset="0"/>
              </a:rPr>
              <a:t>s2 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b="1" i="1" baseline="-30000" dirty="0">
                <a:solidFill>
                  <a:srgbClr val="2D83F4"/>
                </a:solidFill>
                <a:cs typeface="Times New Roman" panose="02020603050405020304" pitchFamily="18" charset="0"/>
              </a:rPr>
              <a:t>s1</a:t>
            </a:r>
          </a:p>
          <a:p>
            <a:pPr lvl="1"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逆向数据流问题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IN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]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b="1" i="1" dirty="0" err="1">
                <a:solidFill>
                  <a:srgbClr val="2D83F4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b="1" i="1" baseline="-30000" dirty="0" err="1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OUT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2D83F4"/>
                </a:solidFill>
                <a:cs typeface="Times New Roman" panose="02020603050405020304" pitchFamily="18" charset="0"/>
              </a:rPr>
              <a:t>])</a:t>
            </a:r>
          </a:p>
          <a:p>
            <a:pPr marL="303212" lvl="1" indent="0" eaLnBrk="1" hangingPunct="1">
              <a:lnSpc>
                <a:spcPts val="27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b="1" i="1" dirty="0" err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b="1" i="1" baseline="-30000" dirty="0" err="1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b="1" i="1" baseline="-30000" dirty="0">
                <a:solidFill>
                  <a:srgbClr val="2D83F4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= 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b="1" i="1" baseline="-30000" dirty="0">
                <a:solidFill>
                  <a:srgbClr val="2D83F4"/>
                </a:solidFill>
                <a:cs typeface="Times New Roman" panose="02020603050405020304" pitchFamily="18" charset="0"/>
              </a:rPr>
              <a:t>s1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f</a:t>
            </a:r>
            <a:r>
              <a:rPr lang="en-US" altLang="zh-CN" b="1" i="1" baseline="-30000" dirty="0">
                <a:solidFill>
                  <a:srgbClr val="2D83F4"/>
                </a:solidFill>
                <a:cs typeface="Times New Roman" panose="02020603050405020304" pitchFamily="18" charset="0"/>
              </a:rPr>
              <a:t>s2 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· </a:t>
            </a:r>
            <a:r>
              <a:rPr lang="en-US" altLang="zh-CN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…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 b="1" i="1" dirty="0" err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b="1" i="1" baseline="-30000" dirty="0" err="1">
                <a:solidFill>
                  <a:srgbClr val="2D83F4"/>
                </a:solidFill>
                <a:cs typeface="Times New Roman" panose="02020603050405020304" pitchFamily="18" charset="0"/>
              </a:rPr>
              <a:t>sn</a:t>
            </a:r>
            <a:endParaRPr lang="en-US" altLang="zh-CN" b="1" i="1" baseline="-30000" dirty="0">
              <a:solidFill>
                <a:srgbClr val="2D83F4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b="1" i="1" baseline="-30000" dirty="0">
              <a:solidFill>
                <a:srgbClr val="2D83F4"/>
              </a:solidFill>
              <a:cs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59D8B994-F7E0-4222-B3C1-1EA1806A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基本块上的数据流模式</a:t>
            </a:r>
            <a:endParaRPr lang="en-US" altLang="zh-CN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FC62-C382-4ECF-A152-010837ADD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930275"/>
            <a:ext cx="3316287" cy="4035425"/>
          </a:xfrm>
          <a:prstGeom prst="rect">
            <a:avLst/>
          </a:prstGeom>
          <a:noFill/>
          <a:ln>
            <a:noFill/>
          </a:ln>
          <a:effectLst/>
        </p:spPr>
        <p:txBody>
          <a:bodyPr lIns="68580" tIns="34290" rIns="68580" bIns="34290"/>
          <a:lstStyle/>
          <a:p>
            <a:pPr marL="257175" marR="0" lvl="0" indent="-257175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</a:t>
            </a:r>
          </a:p>
          <a:p>
            <a:pPr marL="257175" marR="0" lvl="0" indent="-257175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</a:t>
            </a:r>
          </a:p>
          <a:p>
            <a:pPr marL="257175" marR="0" lvl="0" indent="-257175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])</a:t>
            </a:r>
          </a:p>
          <a:p>
            <a:pPr marL="257175" marR="0" lvl="0" indent="-257175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])</a:t>
            </a:r>
          </a:p>
          <a:p>
            <a:pPr marL="257175" marR="0" lvl="0" indent="-257175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·f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s2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])</a:t>
            </a:r>
          </a:p>
          <a:p>
            <a:pPr marL="257175" marR="0" lvl="0" indent="-257175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·f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])</a:t>
            </a:r>
          </a:p>
          <a:p>
            <a:pPr marL="257175" marR="0" lvl="0" indent="-257175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257175" marR="0" lvl="0" indent="-257175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·f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·…·f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(n-1)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000" b="1" i="1" u="none" strike="noStrike" kern="1200" cap="none" spc="0" normalizeH="0" baseline="-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])</a:t>
            </a:r>
          </a:p>
          <a:p>
            <a:pPr marL="257175" lvl="0" indent="-257175" eaLnBrk="1" hangingPunct="1">
              <a:lnSpc>
                <a:spcPts val="25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·f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·…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·f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(n-1)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sz="2000" b="1" i="1" u="none" strike="noStrike" kern="1200" cap="none" spc="0" normalizeH="0" baseline="-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000" b="1" i="1" u="none" strike="noStrike" kern="1200" cap="none" spc="0" normalizeH="0" baseline="-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])</a:t>
            </a:r>
          </a:p>
          <a:p>
            <a:pPr marL="257175" lvl="0" indent="-257175" eaLnBrk="1" hangingPunct="1">
              <a:lnSpc>
                <a:spcPts val="25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·f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·…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·f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(n-1)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sz="2000" b="1" i="1" u="none" strike="noStrike" kern="1200" cap="none" spc="0" normalizeH="0" baseline="-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sn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])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EAFB15B-B893-47A9-85FA-D02E603334CC}"/>
              </a:ext>
            </a:extLst>
          </p:cNvPr>
          <p:cNvCxnSpPr>
            <a:cxnSpLocks/>
          </p:cNvCxnSpPr>
          <p:nvPr/>
        </p:nvCxnSpPr>
        <p:spPr>
          <a:xfrm>
            <a:off x="6227464" y="4803998"/>
            <a:ext cx="25202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7DF0E1-E380-4DDB-AFC4-D9B45F0CB8F1}"/>
              </a:ext>
            </a:extLst>
          </p:cNvPr>
          <p:cNvCxnSpPr>
            <a:cxnSpLocks/>
          </p:cNvCxnSpPr>
          <p:nvPr/>
        </p:nvCxnSpPr>
        <p:spPr>
          <a:xfrm>
            <a:off x="4211960" y="4659982"/>
            <a:ext cx="14401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16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6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3" name="Rectangle 3">
            <a:extLst>
              <a:ext uri="{FF2B5EF4-FFF2-40B4-BE49-F238E27FC236}">
                <a16:creationId xmlns:a16="http://schemas.microsoft.com/office/drawing/2014/main" id="{B91B7371-9B5B-45E0-A93D-D18F63ACCB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3" y="714375"/>
            <a:ext cx="8356600" cy="3225800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定值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Definition</a:t>
            </a:r>
            <a:r>
              <a:rPr lang="en-US" altLang="zh-CN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zh-CN" altLang="en-US" sz="1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变量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定值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可能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将一个值赋给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2D83F4"/>
                </a:solidFill>
                <a:cs typeface="Times New Roman" panose="02020603050405020304" pitchFamily="18" charset="0"/>
              </a:rPr>
              <a:t>语句</a:t>
            </a:r>
            <a:endParaRPr lang="en-US" altLang="zh-CN" b="1" dirty="0">
              <a:solidFill>
                <a:srgbClr val="2D83F4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到达定值</a:t>
            </a:r>
            <a:r>
              <a:rPr lang="en-US" altLang="zh-CN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Reaching Definition</a:t>
            </a:r>
            <a:r>
              <a:rPr lang="en-US" altLang="zh-CN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如果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存在一条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从紧跟在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定值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后面的点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到达某一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程序点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路径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，而且在此路径上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没有被“杀死”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(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如果在此路径上有对变量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的其它定值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，则称定值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被定值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杀死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”了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，则称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定值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到达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程序点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直观地讲，如果某个变量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的一个定值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到达点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，在点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处使用的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的值</a:t>
            </a:r>
            <a:r>
              <a:rPr lang="zh-CN" altLang="en-US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可能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就是由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zh-CN" altLang="en-US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最后赋予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06083311-84BD-4656-AAD3-2C34775F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8.4.1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到达定值分析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398903-5EFB-46E6-A839-DA8A0AA34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71" y="4299941"/>
            <a:ext cx="2468799" cy="752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633B097F-D583-4B38-AA69-E1E9F265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例：可以到达各基本块的入口处的定值</a:t>
            </a:r>
          </a:p>
        </p:txBody>
      </p:sp>
      <p:sp>
        <p:nvSpPr>
          <p:cNvPr id="78897" name="矩形 1">
            <a:extLst>
              <a:ext uri="{FF2B5EF4-FFF2-40B4-BE49-F238E27FC236}">
                <a16:creationId xmlns:a16="http://schemas.microsoft.com/office/drawing/2014/main" id="{8E5FA3F4-792B-49DC-9310-56062762C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965200"/>
            <a:ext cx="4357687" cy="13001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假设每个控制流图都有两个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空基本块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，分别是表示流图的开始点的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ENTRY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结点和结束点的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EXIT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结点（所有离开该图的控制流都流向它）</a:t>
            </a:r>
            <a:endParaRPr lang="en-US" altLang="zh-CN" sz="2000" dirty="0">
              <a:solidFill>
                <a:schemeClr val="hlin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33124" name="组合 29">
            <a:extLst>
              <a:ext uri="{FF2B5EF4-FFF2-40B4-BE49-F238E27FC236}">
                <a16:creationId xmlns:a16="http://schemas.microsoft.com/office/drawing/2014/main" id="{AFBD820E-F2D5-48C3-A192-381C374A6A28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928688"/>
            <a:ext cx="3500438" cy="3786187"/>
            <a:chOff x="52811" y="1214428"/>
            <a:chExt cx="3499996" cy="3786229"/>
          </a:xfrm>
        </p:grpSpPr>
        <p:sp>
          <p:nvSpPr>
            <p:cNvPr id="133193" name="Line 29">
              <a:extLst>
                <a:ext uri="{FF2B5EF4-FFF2-40B4-BE49-F238E27FC236}">
                  <a16:creationId xmlns:a16="http://schemas.microsoft.com/office/drawing/2014/main" id="{D2D69F5A-0B02-4C22-A529-A3A317723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084" y="2500312"/>
              <a:ext cx="0" cy="271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33194" name="Line 31">
              <a:extLst>
                <a:ext uri="{FF2B5EF4-FFF2-40B4-BE49-F238E27FC236}">
                  <a16:creationId xmlns:a16="http://schemas.microsoft.com/office/drawing/2014/main" id="{66D29DFB-C60E-4493-AECE-B78B1FD4D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084" y="3286133"/>
              <a:ext cx="0" cy="86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8439BBE2-B788-4530-8A8E-957171726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285" y="1214428"/>
              <a:ext cx="1266665" cy="2857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 anchor="b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lnSpc>
                  <a:spcPct val="700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ENTRY</a:t>
              </a:r>
              <a:endParaRPr lang="en-US" altLang="zh-CN" sz="2000" dirty="0">
                <a:latin typeface="Times New Roman" charset="0"/>
              </a:endParaRPr>
            </a:p>
          </p:txBody>
        </p:sp>
        <p:sp>
          <p:nvSpPr>
            <p:cNvPr id="47" name="Rectangle 24">
              <a:extLst>
                <a:ext uri="{FF2B5EF4-FFF2-40B4-BE49-F238E27FC236}">
                  <a16:creationId xmlns:a16="http://schemas.microsoft.com/office/drawing/2014/main" id="{34805E20-A6C5-4041-8492-1DD45363B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412" y="1727196"/>
              <a:ext cx="1282538" cy="8445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54000" rIns="6858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1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i = m-1</a:t>
              </a:r>
            </a:p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2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j = n</a:t>
              </a:r>
            </a:p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3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a = u1</a:t>
              </a:r>
              <a:endParaRPr lang="en-US" altLang="zh-CN" sz="2000" i="1" baseline="-25000" dirty="0">
                <a:latin typeface="Times New Roman" charset="0"/>
              </a:endParaRPr>
            </a:p>
            <a:p>
              <a:pPr algn="just">
                <a:lnSpc>
                  <a:spcPts val="2000"/>
                </a:lnSpc>
                <a:defRPr/>
              </a:pPr>
              <a:endParaRPr lang="en-US" altLang="zh-CN" sz="1500" i="1" baseline="-25000" dirty="0">
                <a:latin typeface="Times New Roman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endParaRPr lang="en-US" altLang="zh-CN" sz="1500" i="1" baseline="-25000" dirty="0">
                <a:latin typeface="Times New Roman" charset="0"/>
              </a:endParaRPr>
            </a:p>
          </p:txBody>
        </p:sp>
        <p:sp>
          <p:nvSpPr>
            <p:cNvPr id="133197" name="Rectangle 25">
              <a:extLst>
                <a:ext uri="{FF2B5EF4-FFF2-40B4-BE49-F238E27FC236}">
                  <a16:creationId xmlns:a16="http://schemas.microsoft.com/office/drawing/2014/main" id="{E770591F-ADCD-446E-B5FE-7F64ED8C1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250" y="1708139"/>
              <a:ext cx="393700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33198" name="Rectangle 26">
              <a:extLst>
                <a:ext uri="{FF2B5EF4-FFF2-40B4-BE49-F238E27FC236}">
                  <a16:creationId xmlns:a16="http://schemas.microsoft.com/office/drawing/2014/main" id="{3FAB3360-6601-4ADD-A8AB-55D2D4495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332" y="2746379"/>
              <a:ext cx="62547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AB5EEF27-31DD-4D85-B575-E1D6507F6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873" y="2786070"/>
              <a:ext cx="1265077" cy="5715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54000" rIns="6858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4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i = i+1</a:t>
              </a:r>
            </a:p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5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j = j-1</a:t>
              </a:r>
            </a:p>
          </p:txBody>
        </p:sp>
        <p:sp>
          <p:nvSpPr>
            <p:cNvPr id="133200" name="Line 28">
              <a:extLst>
                <a:ext uri="{FF2B5EF4-FFF2-40B4-BE49-F238E27FC236}">
                  <a16:creationId xmlns:a16="http://schemas.microsoft.com/office/drawing/2014/main" id="{3CB138E1-EB09-40AF-8FB2-51695487B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084" y="1500180"/>
              <a:ext cx="0" cy="239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2" name="Rectangle 30">
              <a:extLst>
                <a:ext uri="{FF2B5EF4-FFF2-40B4-BE49-F238E27FC236}">
                  <a16:creationId xmlns:a16="http://schemas.microsoft.com/office/drawing/2014/main" id="{D4B7E874-9498-4D3A-AD93-72EA7E3E0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54" y="3643330"/>
              <a:ext cx="1214284" cy="2857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6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a = u2</a:t>
              </a:r>
              <a:endParaRPr lang="en-US" altLang="zh-CN" sz="2000" i="1" baseline="-25000" dirty="0">
                <a:latin typeface="Times New Roman" charset="0"/>
              </a:endParaRPr>
            </a:p>
          </p:txBody>
        </p:sp>
        <p:sp>
          <p:nvSpPr>
            <p:cNvPr id="133202" name="Rectangle 33">
              <a:extLst>
                <a:ext uri="{FF2B5EF4-FFF2-40B4-BE49-F238E27FC236}">
                  <a16:creationId xmlns:a16="http://schemas.microsoft.com/office/drawing/2014/main" id="{A3A19D5B-7E04-4FD2-8136-1903601D1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744" y="4071956"/>
              <a:ext cx="627063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4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33203" name="Rectangle 34">
              <a:extLst>
                <a:ext uri="{FF2B5EF4-FFF2-40B4-BE49-F238E27FC236}">
                  <a16:creationId xmlns:a16="http://schemas.microsoft.com/office/drawing/2014/main" id="{1B65847A-A600-453B-8136-2149C802C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434" y="3571883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33204" name="Line 37">
              <a:extLst>
                <a:ext uri="{FF2B5EF4-FFF2-40B4-BE49-F238E27FC236}">
                  <a16:creationId xmlns:a16="http://schemas.microsoft.com/office/drawing/2014/main" id="{DFF0B2A1-E4B3-4597-9933-F7F8E170A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8661" y="3357568"/>
              <a:ext cx="941389" cy="2857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33205" name="Line 38">
              <a:extLst>
                <a:ext uri="{FF2B5EF4-FFF2-40B4-BE49-F238E27FC236}">
                  <a16:creationId xmlns:a16="http://schemas.microsoft.com/office/drawing/2014/main" id="{21378A3B-B42E-45C3-8FAC-F310C923F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100" y="3929072"/>
              <a:ext cx="928694" cy="2143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33206" name="Freeform 42">
              <a:extLst>
                <a:ext uri="{FF2B5EF4-FFF2-40B4-BE49-F238E27FC236}">
                  <a16:creationId xmlns:a16="http://schemas.microsoft.com/office/drawing/2014/main" id="{3B842A46-1988-44A5-A67F-15956BB6BA52}"/>
                </a:ext>
              </a:extLst>
            </p:cNvPr>
            <p:cNvSpPr>
              <a:spLocks/>
            </p:cNvSpPr>
            <p:nvPr/>
          </p:nvSpPr>
          <p:spPr bwMode="auto">
            <a:xfrm rot="-906172">
              <a:off x="52811" y="2748547"/>
              <a:ext cx="1807873" cy="1979317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8" name="Rectangle 30">
              <a:extLst>
                <a:ext uri="{FF2B5EF4-FFF2-40B4-BE49-F238E27FC236}">
                  <a16:creationId xmlns:a16="http://schemas.microsoft.com/office/drawing/2014/main" id="{DBF80C19-3D68-49D5-9B39-58760029C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285" y="4143397"/>
              <a:ext cx="1266665" cy="3095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7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i = u3</a:t>
              </a:r>
              <a:endParaRPr lang="en-US" altLang="zh-CN" sz="2000" i="1" baseline="-25000" dirty="0">
                <a:latin typeface="Times New Roman" charset="0"/>
              </a:endParaRPr>
            </a:p>
          </p:txBody>
        </p: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B9E86D4A-2916-4C50-94E8-A0E05D391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285" y="4714904"/>
              <a:ext cx="1266665" cy="2857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 anchor="b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lnSpc>
                  <a:spcPct val="700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EXIT</a:t>
              </a:r>
              <a:endParaRPr lang="en-US" altLang="zh-CN" sz="2000" dirty="0">
                <a:latin typeface="Times New Roman" charset="0"/>
              </a:endParaRPr>
            </a:p>
          </p:txBody>
        </p:sp>
        <p:sp>
          <p:nvSpPr>
            <p:cNvPr id="133209" name="Line 28">
              <a:extLst>
                <a:ext uri="{FF2B5EF4-FFF2-40B4-BE49-F238E27FC236}">
                  <a16:creationId xmlns:a16="http://schemas.microsoft.com/office/drawing/2014/main" id="{76C25641-889A-4EA3-A6C8-05DA8D75A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084" y="4475191"/>
              <a:ext cx="0" cy="239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graphicFrame>
        <p:nvGraphicFramePr>
          <p:cNvPr id="61" name="Group 182">
            <a:extLst>
              <a:ext uri="{FF2B5EF4-FFF2-40B4-BE49-F238E27FC236}">
                <a16:creationId xmlns:a16="http://schemas.microsoft.com/office/drawing/2014/main" id="{449D48AF-7B5C-439A-9B2A-D391A9027C42}"/>
              </a:ext>
            </a:extLst>
          </p:cNvPr>
          <p:cNvGraphicFramePr>
            <a:graphicFrameLocks noGrp="1"/>
          </p:cNvGraphicFramePr>
          <p:nvPr/>
        </p:nvGraphicFramePr>
        <p:xfrm>
          <a:off x="5003800" y="2347913"/>
          <a:ext cx="2232026" cy="2744784"/>
        </p:xfrm>
        <a:graphic>
          <a:graphicData uri="http://schemas.openxmlformats.org/drawingml/2006/table">
            <a:tbl>
              <a:tblPr/>
              <a:tblGrid>
                <a:gridCol w="717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</a:p>
                  </a:txBody>
                  <a:tcPr marL="68586" marR="68586" marT="34318" marB="343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6" marR="68586" marT="34318" marB="343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8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8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18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zh-CN" altLang="en-US" sz="18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18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7</a:t>
                      </a:r>
                      <a:endParaRPr kumimoji="0" lang="zh-CN" altLang="en-US" sz="18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6" marR="68586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" name="Line 31">
            <a:extLst>
              <a:ext uri="{FF2B5EF4-FFF2-40B4-BE49-F238E27FC236}">
                <a16:creationId xmlns:a16="http://schemas.microsoft.com/office/drawing/2014/main" id="{BA6F2681-9FC1-432E-80ED-90F266D08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2333625"/>
            <a:ext cx="0" cy="2759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3" name="Line 31">
            <a:extLst>
              <a:ext uri="{FF2B5EF4-FFF2-40B4-BE49-F238E27FC236}">
                <a16:creationId xmlns:a16="http://schemas.microsoft.com/office/drawing/2014/main" id="{66A4E43C-9C6A-48EA-8CF2-8247B4625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2360613"/>
            <a:ext cx="0" cy="274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46A8D57-21FA-42C0-A318-2F5577B3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8" y="269716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√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8A8017C-625B-4C78-A4D7-5CE6AFAE4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369093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D964C87-91A1-4918-B2D2-8F217E98E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8" y="407511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063B2C3-3A77-4BB2-84D4-2ADD18F09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8" y="439737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√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D72A699-0AEF-44DD-A272-7D27831B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2706688"/>
            <a:ext cx="417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4701CA8-37AF-48EA-ADDA-DF6A1D4E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3067050"/>
            <a:ext cx="417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65754CE-DC5E-4561-8F8D-B4931A7BA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336391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9E8BD3A-24C7-4680-949B-F62ABC95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3714750"/>
            <a:ext cx="368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√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D1FB222-AB7A-437C-8143-3F8EEAA07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4433888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B555C72-F992-4A8F-8966-036D9E6EC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5" y="472281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A0AAF68-62EF-4841-9C30-E01E27F75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716213"/>
            <a:ext cx="417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BE6AC76-0171-487C-8A3F-F452E4436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650" y="33639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dirty="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5F77BD7-2CCE-4827-87C7-B03112A00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938" y="3724275"/>
            <a:ext cx="368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√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FFD3F8D-B76F-4782-890C-D643FBD5D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650" y="44434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72F8575-492C-4A3F-AA60-69D09CE39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313" y="4732338"/>
            <a:ext cx="417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94366B-4F13-4DB9-9D20-3D9617910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041650"/>
            <a:ext cx="417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√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8577C4-1C8D-401B-809B-0B4B45758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8" y="342900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2EB8AB-F91D-426A-B8C7-4C631FF1D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8" y="474662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√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495CAE-0299-408A-8EAD-85A844C89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938" y="40528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59EE9-A09D-4B4F-B08C-53A0BCA67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022600"/>
            <a:ext cx="417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025633-CFA9-4B67-98F2-30E11AA12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0640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97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1" name="Rectangle 3">
            <a:extLst>
              <a:ext uri="{FF2B5EF4-FFF2-40B4-BE49-F238E27FC236}">
                <a16:creationId xmlns:a16="http://schemas.microsoft.com/office/drawing/2014/main" id="{E399DF6F-F75B-4A32-A127-3126824423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3" y="846138"/>
            <a:ext cx="8356600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循环不变计算的检测</a:t>
            </a:r>
          </a:p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333333"/>
                </a:solidFill>
                <a:cs typeface="Times New Roman" panose="02020603050405020304" pitchFamily="18" charset="0"/>
              </a:rPr>
              <a:t>如果循环中含有赋值</a:t>
            </a:r>
            <a:r>
              <a:rPr lang="en-US" altLang="zh-CN" b="1" i="1" dirty="0">
                <a:solidFill>
                  <a:srgbClr val="333333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b="1" i="1" dirty="0" err="1">
                <a:solidFill>
                  <a:srgbClr val="333333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b="1" dirty="0" err="1">
                <a:solidFill>
                  <a:srgbClr val="333333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b="1" i="1" dirty="0" err="1">
                <a:solidFill>
                  <a:srgbClr val="333333"/>
                </a:solidFill>
                <a:cs typeface="Times New Roman" panose="02020603050405020304" pitchFamily="18" charset="0"/>
              </a:rPr>
              <a:t>z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333333"/>
                </a:solidFill>
                <a:cs typeface="Times New Roman" panose="02020603050405020304" pitchFamily="18" charset="0"/>
              </a:rPr>
              <a:t>，而</a:t>
            </a:r>
            <a:r>
              <a:rPr lang="en-US" altLang="zh-CN" b="1" i="1" dirty="0">
                <a:solidFill>
                  <a:srgbClr val="333333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rgbClr val="333333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b="1" i="1" dirty="0">
                <a:solidFill>
                  <a:srgbClr val="333333"/>
                </a:solidFill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rgbClr val="333333"/>
                </a:solidFill>
                <a:cs typeface="Times New Roman" panose="02020603050405020304" pitchFamily="18" charset="0"/>
              </a:rPr>
              <a:t>所有</a:t>
            </a:r>
            <a:r>
              <a:rPr lang="zh-CN" altLang="en-US" b="1" dirty="0">
                <a:solidFill>
                  <a:srgbClr val="2D83F4"/>
                </a:solidFill>
                <a:cs typeface="Times New Roman" panose="02020603050405020304" pitchFamily="18" charset="0"/>
              </a:rPr>
              <a:t>可能的定值</a:t>
            </a:r>
            <a:r>
              <a:rPr lang="zh-CN" altLang="en-US" b="1" dirty="0">
                <a:solidFill>
                  <a:srgbClr val="333333"/>
                </a:solidFill>
                <a:cs typeface="Times New Roman" panose="02020603050405020304" pitchFamily="18" charset="0"/>
              </a:rPr>
              <a:t>都在</a:t>
            </a:r>
            <a:r>
              <a:rPr lang="zh-CN" altLang="en-US" b="1" dirty="0">
                <a:solidFill>
                  <a:srgbClr val="2D83F4"/>
                </a:solidFill>
                <a:cs typeface="Times New Roman" panose="02020603050405020304" pitchFamily="18" charset="0"/>
              </a:rPr>
              <a:t>循环外面</a:t>
            </a:r>
            <a:r>
              <a:rPr lang="en-US" altLang="zh-CN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333333"/>
                </a:solidFill>
                <a:cs typeface="Times New Roman" panose="02020603050405020304" pitchFamily="18" charset="0"/>
              </a:rPr>
              <a:t>包括</a:t>
            </a:r>
            <a:r>
              <a:rPr lang="en-US" altLang="zh-CN" b="1" i="1" dirty="0">
                <a:solidFill>
                  <a:srgbClr val="333333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或</a:t>
            </a:r>
            <a:r>
              <a:rPr lang="en-US" altLang="zh-CN" b="1" i="1" dirty="0">
                <a:solidFill>
                  <a:srgbClr val="333333"/>
                </a:solidFill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rgbClr val="333333"/>
                </a:solidFill>
                <a:cs typeface="Times New Roman" panose="02020603050405020304" pitchFamily="18" charset="0"/>
              </a:rPr>
              <a:t>是常数的特殊情况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  <a:r>
              <a:rPr lang="zh-CN" altLang="en-US" b="1" dirty="0">
                <a:solidFill>
                  <a:srgbClr val="333333"/>
                </a:solidFill>
                <a:cs typeface="Times New Roman" panose="02020603050405020304" pitchFamily="18" charset="0"/>
              </a:rPr>
              <a:t>，那么</a:t>
            </a:r>
            <a:r>
              <a:rPr lang="en-US" altLang="zh-CN" b="1" i="1" dirty="0" err="1">
                <a:solidFill>
                  <a:srgbClr val="333333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b="1" dirty="0" err="1">
                <a:solidFill>
                  <a:srgbClr val="333333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b="1" i="1" dirty="0" err="1">
                <a:solidFill>
                  <a:srgbClr val="333333"/>
                </a:solidFill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rgbClr val="333333"/>
                </a:solidFill>
                <a:cs typeface="Times New Roman" panose="02020603050405020304" pitchFamily="18" charset="0"/>
              </a:rPr>
              <a:t>就是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循环不变计算</a:t>
            </a: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5D2F3A23-FF2E-4269-88F9-5F19FD49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到达定值分析的主要用途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88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88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8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1" name="Rectangle 3">
            <a:extLst>
              <a:ext uri="{FF2B5EF4-FFF2-40B4-BE49-F238E27FC236}">
                <a16:creationId xmlns:a16="http://schemas.microsoft.com/office/drawing/2014/main" id="{C51AB18A-B9E9-42F5-BC99-A92F85FBB7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3" y="1285875"/>
            <a:ext cx="8142287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常量合并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如果对变量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的某次使用</a:t>
            </a:r>
            <a:r>
              <a:rPr lang="zh-CN" altLang="en-US" b="1" dirty="0">
                <a:solidFill>
                  <a:srgbClr val="2D83F4"/>
                </a:solidFill>
                <a:cs typeface="Times New Roman" panose="02020603050405020304" pitchFamily="18" charset="0"/>
              </a:rPr>
              <a:t>只有一个定值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可以到达，并且该定值把</a:t>
            </a:r>
            <a:r>
              <a:rPr lang="zh-CN" altLang="en-US" b="1" dirty="0">
                <a:solidFill>
                  <a:srgbClr val="2D83F4"/>
                </a:solidFill>
                <a:cs typeface="Times New Roman" panose="02020603050405020304" pitchFamily="18" charset="0"/>
              </a:rPr>
              <a:t>一个常量赋给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x 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，那么可以简单地</a:t>
            </a:r>
            <a:r>
              <a:rPr lang="zh-CN" altLang="en-US" b="1" dirty="0">
                <a:solidFill>
                  <a:srgbClr val="2D83F4"/>
                </a:solidFill>
                <a:cs typeface="Times New Roman" panose="02020603050405020304" pitchFamily="18" charset="0"/>
              </a:rPr>
              <a:t>把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2D83F4"/>
                </a:solidFill>
                <a:cs typeface="Times New Roman" panose="02020603050405020304" pitchFamily="18" charset="0"/>
              </a:rPr>
              <a:t>替换为该常量</a:t>
            </a:r>
            <a:endParaRPr lang="en-US" altLang="zh-CN" b="1" dirty="0">
              <a:solidFill>
                <a:srgbClr val="2D83F4"/>
              </a:solidFill>
              <a:cs typeface="Times New Roman" panose="02020603050405020304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0EF6C38C-A313-4A16-B4AD-B409756E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到达定值分析的主要用途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F134208B-5CFA-4485-815E-563751397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846138"/>
            <a:ext cx="81422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循环不变计算的检测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88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8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8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1" name="Rectangle 3">
            <a:extLst>
              <a:ext uri="{FF2B5EF4-FFF2-40B4-BE49-F238E27FC236}">
                <a16:creationId xmlns:a16="http://schemas.microsoft.com/office/drawing/2014/main" id="{94BC2AFA-BF32-4AA0-B679-D832A3B8BE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3" y="1785938"/>
            <a:ext cx="7142162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判定变量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在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点上是否</a:t>
            </a:r>
            <a:r>
              <a:rPr lang="zh-CN" altLang="en-US" sz="2500" b="1">
                <a:solidFill>
                  <a:srgbClr val="2D83F4"/>
                </a:solidFill>
                <a:cs typeface="Times New Roman" panose="02020603050405020304" pitchFamily="18" charset="0"/>
              </a:rPr>
              <a:t>未经定值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就</a:t>
            </a:r>
            <a:r>
              <a:rPr lang="zh-CN" altLang="en-US" sz="2500" b="1">
                <a:solidFill>
                  <a:srgbClr val="2D83F4"/>
                </a:solidFill>
                <a:cs typeface="Times New Roman" panose="02020603050405020304" pitchFamily="18" charset="0"/>
              </a:rPr>
              <a:t>被引用</a:t>
            </a:r>
            <a:endParaRPr lang="en-US" altLang="zh-CN" sz="2500" b="1">
              <a:solidFill>
                <a:srgbClr val="2D83F4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500" b="1">
              <a:solidFill>
                <a:schemeClr val="tx1"/>
              </a:solidFill>
              <a:latin typeface="楷体_GB2312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5F426B58-863A-49B1-9921-3BD62403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到达定值分析的主要用途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B3594E-48BE-4558-AC73-1980D4DF0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1285875"/>
            <a:ext cx="8142287" cy="500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271463" indent="-271463">
              <a:lnSpc>
                <a:spcPts val="3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5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常量合并</a:t>
            </a:r>
            <a:endParaRPr lang="en-US" altLang="zh-CN" sz="2500" dirty="0"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9269" name="Rectangle 3">
            <a:extLst>
              <a:ext uri="{FF2B5EF4-FFF2-40B4-BE49-F238E27FC236}">
                <a16:creationId xmlns:a16="http://schemas.microsoft.com/office/drawing/2014/main" id="{32C647B4-A31A-43A2-BCB6-A87705B83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846138"/>
            <a:ext cx="81422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循环不变计算的检测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3">
            <a:extLst>
              <a:ext uri="{FF2B5EF4-FFF2-40B4-BE49-F238E27FC236}">
                <a16:creationId xmlns:a16="http://schemas.microsoft.com/office/drawing/2014/main" id="{87581A0B-7B2F-42D2-A2A9-324E556321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3250" y="1779588"/>
            <a:ext cx="8070850" cy="1714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定值</a:t>
            </a:r>
            <a:r>
              <a:rPr lang="en-US" altLang="zh-CN" sz="25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d</a:t>
            </a:r>
            <a:r>
              <a:rPr lang="en-US" altLang="zh-CN" sz="25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u</a:t>
            </a:r>
            <a:r>
              <a:rPr lang="en-US" altLang="zh-CN" sz="25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v</a:t>
            </a:r>
            <a:r>
              <a:rPr lang="en-US" altLang="zh-CN" sz="25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+ </a:t>
            </a:r>
            <a:r>
              <a:rPr lang="en-US" altLang="zh-CN" sz="25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w</a:t>
            </a: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该语句“</a:t>
            </a:r>
            <a:r>
              <a:rPr lang="zh-CN" altLang="en-US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生成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”了一个对变量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u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的定值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，并“</a:t>
            </a:r>
            <a:r>
              <a:rPr lang="zh-CN" altLang="en-US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杀死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”了程序中其它对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u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的定值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sz="2500" b="1" dirty="0">
              <a:solidFill>
                <a:schemeClr val="tx1"/>
              </a:solidFill>
              <a:latin typeface="楷体_GB2312" charset="0"/>
              <a:ea typeface="宋体" panose="02010600030101010101" pitchFamily="2" charset="-122"/>
              <a:cs typeface="楷体_GB2312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FCC72D6F-FC68-4BE6-BA0F-259CA49D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“生成”与“杀死”定值</a:t>
            </a:r>
            <a:endParaRPr lang="zh-CN" altLang="en-US" sz="30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1D2D4C6-D0EA-4973-864F-3D00F056E16F}"/>
              </a:ext>
            </a:extLst>
          </p:cNvPr>
          <p:cNvSpPr>
            <a:spLocks/>
          </p:cNvSpPr>
          <p:nvPr/>
        </p:nvSpPr>
        <p:spPr bwMode="auto">
          <a:xfrm>
            <a:off x="3492500" y="882650"/>
            <a:ext cx="3143250" cy="785813"/>
          </a:xfrm>
          <a:prstGeom prst="borderCallout2">
            <a:avLst>
              <a:gd name="adj1" fmla="val 28302"/>
              <a:gd name="adj2" fmla="val -464"/>
              <a:gd name="adj3" fmla="val 29774"/>
              <a:gd name="adj4" fmla="val -8782"/>
              <a:gd name="adj5" fmla="val 127727"/>
              <a:gd name="adj6" fmla="val -23441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/>
          <a:lstStyle/>
          <a:p>
            <a:pPr eaLnBrk="1" hangingPunct="1">
              <a:defRPr/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这里，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“+” 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代表一个一般性的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二元运算符</a:t>
            </a:r>
            <a:endParaRPr lang="en-US" altLang="zh-CN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build="p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9" name="Rectangle 3">
            <a:extLst>
              <a:ext uri="{FF2B5EF4-FFF2-40B4-BE49-F238E27FC236}">
                <a16:creationId xmlns:a16="http://schemas.microsoft.com/office/drawing/2014/main" id="{91B0FE1B-713B-4186-838A-873EA1DC82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625" y="857250"/>
            <a:ext cx="8715375" cy="3225800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sz="2500" b="1" i="1" baseline="-30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：定值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 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u = v + w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的传递函数</a:t>
            </a:r>
            <a:endParaRPr lang="en-US" altLang="zh-CN" sz="25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b="1" i="1" baseline="-30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= </a:t>
            </a:r>
            <a:r>
              <a:rPr lang="en-US" altLang="zh-CN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gen</a:t>
            </a:r>
            <a:r>
              <a:rPr lang="en-US" altLang="zh-CN" b="1" i="1" baseline="-30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∪(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x-</a:t>
            </a:r>
            <a:r>
              <a:rPr lang="en-US" altLang="zh-CN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kill</a:t>
            </a:r>
            <a:r>
              <a:rPr lang="en-US" altLang="zh-CN" b="1" i="1" baseline="-30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2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gen</a:t>
            </a:r>
            <a:r>
              <a:rPr lang="en-US" altLang="zh-CN" sz="2200" b="1" i="1" baseline="-30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2200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：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由语句</a:t>
            </a:r>
            <a:r>
              <a:rPr lang="en-US" altLang="zh-CN" sz="22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d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生成的定值的集合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/>
                <a:cs typeface="Times New Roman" panose="02020603050405020304" pitchFamily="18" charset="0"/>
              </a:rPr>
              <a:t>gen</a:t>
            </a:r>
            <a:r>
              <a:rPr lang="en-US" altLang="zh-CN" sz="2200" b="1" i="1" baseline="-30000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22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/>
                <a:cs typeface="Times New Roman" panose="02020603050405020304" pitchFamily="18" charset="0"/>
              </a:rPr>
              <a:t>={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/>
                <a:cs typeface="Times New Roman" panose="02020603050405020304" pitchFamily="18" charset="0"/>
              </a:rPr>
              <a:t>d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2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kill</a:t>
            </a:r>
            <a:r>
              <a:rPr lang="en-US" altLang="zh-CN" sz="2200" b="1" i="1" baseline="-30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2200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：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由语句</a:t>
            </a:r>
            <a:r>
              <a:rPr lang="en-US" altLang="zh-CN" sz="22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d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杀死的定值的集合（程序中所有其它对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u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的定值）</a:t>
            </a: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84AF6B1A-236D-432E-AFAD-59D26016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到达定值的传递函数</a:t>
            </a:r>
            <a:endParaRPr lang="en-US" altLang="zh-CN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7620" name="AutoShape 4">
            <a:extLst>
              <a:ext uri="{FF2B5EF4-FFF2-40B4-BE49-F238E27FC236}">
                <a16:creationId xmlns:a16="http://schemas.microsoft.com/office/drawing/2014/main" id="{A4447025-4C9C-4D1B-9C6D-561F61B2A4D4}"/>
              </a:ext>
            </a:extLst>
          </p:cNvPr>
          <p:cNvSpPr>
            <a:spLocks/>
          </p:cNvSpPr>
          <p:nvPr/>
        </p:nvSpPr>
        <p:spPr bwMode="auto">
          <a:xfrm>
            <a:off x="4356100" y="1419225"/>
            <a:ext cx="2079625" cy="431800"/>
          </a:xfrm>
          <a:prstGeom prst="borderCallout2">
            <a:avLst>
              <a:gd name="adj1" fmla="val 42440"/>
              <a:gd name="adj2" fmla="val -914"/>
              <a:gd name="adj3" fmla="val 45121"/>
              <a:gd name="adj4" fmla="val -28618"/>
              <a:gd name="adj5" fmla="val 42185"/>
              <a:gd name="adj6" fmla="val -29334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/>
          <a:lstStyle/>
          <a:p>
            <a:pPr eaLnBrk="1" hangingPunct="1">
              <a:defRPr/>
            </a:pPr>
            <a:r>
              <a:rPr lang="zh-CN" altLang="en-US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生成</a:t>
            </a:r>
            <a:r>
              <a:rPr lang="en-US" altLang="zh-CN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-</a:t>
            </a:r>
            <a:r>
              <a:rPr lang="zh-CN" altLang="en-US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杀死形式</a:t>
            </a:r>
            <a:endParaRPr lang="en-US" altLang="zh-CN" sz="2200" dirty="0">
              <a:solidFill>
                <a:prstClr val="black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0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0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7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7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00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00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0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00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00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0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07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007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07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20" grpId="0" animBg="1"/>
      <p:bldP spid="1007620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>
            <a:extLst>
              <a:ext uri="{FF2B5EF4-FFF2-40B4-BE49-F238E27FC236}">
                <a16:creationId xmlns:a16="http://schemas.microsoft.com/office/drawing/2014/main" id="{4B60DF56-D766-4DFE-9E21-4C9FF0930E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625" y="1785938"/>
            <a:ext cx="8142288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f</a:t>
            </a:r>
            <a:r>
              <a:rPr lang="en-US" altLang="zh-CN" sz="2500" b="1" i="1" baseline="-3000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：基本块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的传递函数</a:t>
            </a:r>
            <a:endParaRPr lang="en-US" altLang="zh-CN" sz="2500" b="1" i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f</a:t>
            </a:r>
            <a:r>
              <a:rPr lang="en-US" altLang="zh-CN" b="1" i="1" baseline="-30000">
                <a:solidFill>
                  <a:schemeClr val="tx1"/>
                </a:solidFill>
                <a:cs typeface="Times New Roman" panose="02020603050405020304" pitchFamily="18" charset="0"/>
              </a:rPr>
              <a:t>B </a:t>
            </a:r>
            <a:r>
              <a:rPr lang="en-US" altLang="zh-CN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) = </a:t>
            </a:r>
            <a:r>
              <a:rPr lang="en-US" altLang="zh-CN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gen</a:t>
            </a:r>
            <a:r>
              <a:rPr lang="en-US" altLang="zh-CN" b="1" i="1" baseline="-30000">
                <a:solidFill>
                  <a:schemeClr val="tx1"/>
                </a:solidFill>
                <a:cs typeface="Times New Roman" panose="02020603050405020304" pitchFamily="18" charset="0"/>
              </a:rPr>
              <a:t>B </a:t>
            </a:r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∪(</a:t>
            </a:r>
            <a:r>
              <a:rPr lang="en-US" altLang="zh-CN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x-kill</a:t>
            </a:r>
            <a:r>
              <a:rPr lang="en-US" altLang="zh-CN" b="1" i="1" baseline="-30000">
                <a:solidFill>
                  <a:schemeClr val="tx1"/>
                </a:solidFill>
                <a:cs typeface="Times New Roman" panose="02020603050405020304" pitchFamily="18" charset="0"/>
              </a:rPr>
              <a:t>B </a:t>
            </a:r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</a:t>
            </a:r>
            <a:endParaRPr lang="en-US" altLang="zh-CN" b="1" i="1">
              <a:solidFill>
                <a:schemeClr val="tx1"/>
              </a:solidFill>
              <a:ea typeface="楷体_GB2312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2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kill</a:t>
            </a:r>
            <a:r>
              <a:rPr lang="en-US" altLang="zh-CN" sz="2200" b="1" i="1" baseline="-3000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2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=kill</a:t>
            </a:r>
            <a:r>
              <a:rPr lang="en-US" altLang="zh-CN" sz="2200" b="1" i="1" baseline="-30000">
                <a:solidFill>
                  <a:schemeClr val="tx1"/>
                </a:solidFill>
                <a:cs typeface="Times New Roman" panose="02020603050405020304" pitchFamily="18" charset="0"/>
              </a:rPr>
              <a:t>1 </a:t>
            </a:r>
            <a:r>
              <a:rPr lang="en-US" altLang="zh-CN" sz="2200" b="1">
                <a:solidFill>
                  <a:schemeClr val="tx1"/>
                </a:solidFill>
                <a:cs typeface="Times New Roman" panose="02020603050405020304" pitchFamily="18" charset="0"/>
              </a:rPr>
              <a:t>∪ </a:t>
            </a:r>
            <a:r>
              <a:rPr lang="en-US" altLang="zh-CN" sz="22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kill</a:t>
            </a:r>
            <a:r>
              <a:rPr lang="en-US" altLang="zh-CN" sz="2200" b="1" i="1" baseline="-30000">
                <a:solidFill>
                  <a:schemeClr val="tx1"/>
                </a:solidFill>
                <a:cs typeface="Times New Roman" panose="02020603050405020304" pitchFamily="18" charset="0"/>
              </a:rPr>
              <a:t>2 </a:t>
            </a:r>
            <a:r>
              <a:rPr lang="en-US" altLang="zh-CN" sz="2200" b="1">
                <a:solidFill>
                  <a:schemeClr val="tx1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sz="2200" b="1" i="1" baseline="-30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… </a:t>
            </a:r>
            <a:r>
              <a:rPr lang="en-US" altLang="zh-CN" sz="2200" b="1">
                <a:solidFill>
                  <a:schemeClr val="tx1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sz="22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kill</a:t>
            </a:r>
            <a:r>
              <a:rPr lang="en-US" altLang="zh-CN" sz="2200" b="1" i="1" baseline="-3000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</a:p>
          <a:p>
            <a:pPr lvl="3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被基本块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中各个语句杀死的定值的集合</a:t>
            </a:r>
            <a:endParaRPr lang="en-US" altLang="zh-CN" sz="2200" b="1" i="1" baseline="-30000">
              <a:solidFill>
                <a:schemeClr val="tx1"/>
              </a:solidFill>
              <a:ea typeface="楷体_GB2312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2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gen</a:t>
            </a:r>
            <a:r>
              <a:rPr lang="en-US" altLang="zh-CN" sz="2200" b="1" i="1" baseline="-30000">
                <a:solidFill>
                  <a:schemeClr val="tx1"/>
                </a:solidFill>
                <a:cs typeface="Times New Roman" panose="02020603050405020304" pitchFamily="18" charset="0"/>
              </a:rPr>
              <a:t>B </a:t>
            </a:r>
            <a:r>
              <a:rPr lang="en-US" altLang="zh-CN" sz="2200" b="1">
                <a:solidFill>
                  <a:schemeClr val="tx1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sz="22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gen</a:t>
            </a:r>
            <a:r>
              <a:rPr lang="en-US" altLang="zh-CN" sz="2200" b="1" i="1" baseline="-30000">
                <a:solidFill>
                  <a:schemeClr val="tx1"/>
                </a:solidFill>
                <a:cs typeface="Times New Roman" panose="02020603050405020304" pitchFamily="18" charset="0"/>
              </a:rPr>
              <a:t>n </a:t>
            </a:r>
            <a:r>
              <a:rPr lang="en-US" altLang="zh-CN" sz="2200" b="1">
                <a:solidFill>
                  <a:schemeClr val="tx1"/>
                </a:solidFill>
                <a:cs typeface="Times New Roman" panose="02020603050405020304" pitchFamily="18" charset="0"/>
              </a:rPr>
              <a:t>∪(</a:t>
            </a:r>
            <a:r>
              <a:rPr lang="en-US" altLang="zh-CN" sz="22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gen</a:t>
            </a:r>
            <a:r>
              <a:rPr lang="en-US" altLang="zh-CN" sz="2200" b="1" i="1" baseline="-30000">
                <a:solidFill>
                  <a:schemeClr val="tx1"/>
                </a:solidFill>
                <a:cs typeface="Times New Roman" panose="02020603050405020304" pitchFamily="18" charset="0"/>
              </a:rPr>
              <a:t>n-1 </a:t>
            </a:r>
            <a:r>
              <a:rPr lang="en-US" altLang="zh-CN" sz="2200" b="1">
                <a:solidFill>
                  <a:schemeClr val="tx1"/>
                </a:solidFill>
                <a:cs typeface="Times New Roman" panose="02020603050405020304" pitchFamily="18" charset="0"/>
              </a:rPr>
              <a:t>– </a:t>
            </a:r>
            <a:r>
              <a:rPr lang="en-US" altLang="zh-CN" sz="22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kill</a:t>
            </a:r>
            <a:r>
              <a:rPr lang="en-US" altLang="zh-CN" sz="2200" b="1" i="1" baseline="-30000">
                <a:solidFill>
                  <a:schemeClr val="tx1"/>
                </a:solidFill>
                <a:cs typeface="Times New Roman" panose="02020603050405020304" pitchFamily="18" charset="0"/>
              </a:rPr>
              <a:t>n </a:t>
            </a:r>
            <a:r>
              <a:rPr lang="en-US" altLang="zh-CN" sz="2200" b="1">
                <a:solidFill>
                  <a:schemeClr val="tx1"/>
                </a:solidFill>
                <a:cs typeface="Times New Roman" panose="02020603050405020304" pitchFamily="18" charset="0"/>
              </a:rPr>
              <a:t>) ∪(</a:t>
            </a:r>
            <a:r>
              <a:rPr lang="en-US" altLang="zh-CN" sz="22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gen</a:t>
            </a:r>
            <a:r>
              <a:rPr lang="en-US" altLang="zh-CN" sz="2200" b="1" i="1" baseline="-30000">
                <a:solidFill>
                  <a:schemeClr val="tx1"/>
                </a:solidFill>
                <a:cs typeface="Times New Roman" panose="02020603050405020304" pitchFamily="18" charset="0"/>
              </a:rPr>
              <a:t>n-2 </a:t>
            </a:r>
            <a:r>
              <a:rPr lang="en-US" altLang="zh-CN" sz="2200" b="1">
                <a:solidFill>
                  <a:schemeClr val="tx1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sz="2200" b="1" i="1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kill</a:t>
            </a:r>
            <a:r>
              <a:rPr lang="en-US" altLang="zh-CN" sz="2200" b="1" i="1" baseline="-30000">
                <a:solidFill>
                  <a:schemeClr val="tx1"/>
                </a:solidFill>
              </a:rPr>
              <a:t>n-1 </a:t>
            </a:r>
            <a:r>
              <a:rPr lang="en-US" altLang="zh-CN" sz="2200" b="1">
                <a:solidFill>
                  <a:schemeClr val="tx1"/>
                </a:solidFill>
              </a:rPr>
              <a:t>– </a:t>
            </a:r>
            <a:r>
              <a:rPr lang="en-US" altLang="zh-CN" sz="2200" b="1" i="1">
                <a:solidFill>
                  <a:schemeClr val="tx1"/>
                </a:solidFill>
                <a:ea typeface="宋体" panose="02010600030101010101" pitchFamily="2" charset="-122"/>
              </a:rPr>
              <a:t>kill</a:t>
            </a:r>
            <a:r>
              <a:rPr lang="en-US" altLang="zh-CN" sz="2200" b="1" i="1" baseline="-30000">
                <a:solidFill>
                  <a:schemeClr val="tx1"/>
                </a:solidFill>
              </a:rPr>
              <a:t>n </a:t>
            </a:r>
            <a:r>
              <a:rPr lang="en-US" altLang="zh-CN" sz="2200" b="1">
                <a:solidFill>
                  <a:schemeClr val="tx1"/>
                </a:solidFill>
              </a:rPr>
              <a:t>) ∪</a:t>
            </a:r>
            <a:r>
              <a:rPr lang="en-US" altLang="zh-CN" sz="2200" b="1" i="1" baseline="-30000">
                <a:solidFill>
                  <a:schemeClr val="tx1"/>
                </a:solidFill>
              </a:rPr>
              <a:t> </a:t>
            </a:r>
            <a:r>
              <a:rPr lang="en-US" altLang="zh-CN" sz="2200" b="1" i="1">
                <a:solidFill>
                  <a:schemeClr val="tx1"/>
                </a:solidFill>
                <a:ea typeface="宋体" panose="02010600030101010101" pitchFamily="2" charset="-122"/>
              </a:rPr>
              <a:t>… </a:t>
            </a:r>
            <a:r>
              <a:rPr lang="en-US" altLang="zh-CN" sz="2200" b="1">
                <a:solidFill>
                  <a:schemeClr val="tx1"/>
                </a:solidFill>
              </a:rPr>
              <a:t>∪ (</a:t>
            </a:r>
            <a:r>
              <a:rPr lang="en-US" altLang="zh-CN" sz="2200" b="1" i="1">
                <a:solidFill>
                  <a:schemeClr val="tx1"/>
                </a:solidFill>
                <a:ea typeface="宋体" panose="02010600030101010101" pitchFamily="2" charset="-122"/>
              </a:rPr>
              <a:t>gen</a:t>
            </a:r>
            <a:r>
              <a:rPr lang="en-US" altLang="zh-CN" sz="2200" b="1" i="1" baseline="-30000">
                <a:solidFill>
                  <a:schemeClr val="tx1"/>
                </a:solidFill>
              </a:rPr>
              <a:t>1 </a:t>
            </a:r>
            <a:r>
              <a:rPr lang="en-US" altLang="zh-CN" sz="2200" b="1">
                <a:solidFill>
                  <a:schemeClr val="tx1"/>
                </a:solidFill>
              </a:rPr>
              <a:t>–</a:t>
            </a:r>
            <a:r>
              <a:rPr lang="en-US" altLang="zh-CN" sz="2200" b="1" i="1">
                <a:solidFill>
                  <a:schemeClr val="tx1"/>
                </a:solidFill>
                <a:ea typeface="宋体" panose="02010600030101010101" pitchFamily="2" charset="-122"/>
              </a:rPr>
              <a:t>kill</a:t>
            </a:r>
            <a:r>
              <a:rPr lang="en-US" altLang="zh-CN" sz="2200" b="1" i="1" baseline="-30000">
                <a:solidFill>
                  <a:schemeClr val="tx1"/>
                </a:solidFill>
              </a:rPr>
              <a:t>2 </a:t>
            </a:r>
            <a:r>
              <a:rPr lang="en-US" altLang="zh-CN" sz="2200" b="1">
                <a:solidFill>
                  <a:schemeClr val="tx1"/>
                </a:solidFill>
              </a:rPr>
              <a:t>–</a:t>
            </a:r>
            <a:r>
              <a:rPr lang="en-US" altLang="zh-CN" sz="2200" b="1" i="1">
                <a:solidFill>
                  <a:schemeClr val="tx1"/>
                </a:solidFill>
                <a:ea typeface="宋体" panose="02010600030101010101" pitchFamily="2" charset="-122"/>
              </a:rPr>
              <a:t>kill</a:t>
            </a:r>
            <a:r>
              <a:rPr lang="en-US" altLang="zh-CN" sz="2200" b="1" i="1" baseline="-30000">
                <a:solidFill>
                  <a:schemeClr val="tx1"/>
                </a:solidFill>
              </a:rPr>
              <a:t>3 </a:t>
            </a:r>
            <a:r>
              <a:rPr lang="en-US" altLang="zh-CN" sz="2200" b="1">
                <a:solidFill>
                  <a:schemeClr val="tx1"/>
                </a:solidFill>
              </a:rPr>
              <a:t>– </a:t>
            </a:r>
            <a:r>
              <a:rPr lang="en-US" altLang="zh-CN" sz="2200" b="1" i="1">
                <a:solidFill>
                  <a:schemeClr val="tx1"/>
                </a:solidFill>
                <a:ea typeface="宋体" panose="02010600030101010101" pitchFamily="2" charset="-122"/>
              </a:rPr>
              <a:t>…</a:t>
            </a:r>
            <a:r>
              <a:rPr lang="en-US" altLang="zh-CN" sz="2200" b="1">
                <a:solidFill>
                  <a:schemeClr val="tx1"/>
                </a:solidFill>
              </a:rPr>
              <a:t> – </a:t>
            </a:r>
            <a:r>
              <a:rPr lang="en-US" altLang="zh-CN" sz="2200" b="1" i="1">
                <a:solidFill>
                  <a:schemeClr val="tx1"/>
                </a:solidFill>
                <a:ea typeface="宋体" panose="02010600030101010101" pitchFamily="2" charset="-122"/>
              </a:rPr>
              <a:t>kill</a:t>
            </a:r>
            <a:r>
              <a:rPr lang="en-US" altLang="zh-CN" sz="2200" b="1" i="1" baseline="-30000">
                <a:solidFill>
                  <a:schemeClr val="tx1"/>
                </a:solidFill>
              </a:rPr>
              <a:t>n </a:t>
            </a:r>
            <a:r>
              <a:rPr lang="en-US" altLang="zh-CN" sz="2200" b="1">
                <a:solidFill>
                  <a:schemeClr val="tx1"/>
                </a:solidFill>
              </a:rPr>
              <a:t>) </a:t>
            </a:r>
          </a:p>
          <a:p>
            <a:pPr lvl="3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200" b="1">
                <a:solidFill>
                  <a:schemeClr val="tx1"/>
                </a:solidFill>
              </a:rPr>
              <a:t>基本块中没有被块中各语句“杀死”的定值的集合</a:t>
            </a:r>
            <a:endParaRPr lang="zh-CN" altLang="en-US" sz="22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AF8A8828-6B1A-4A79-ADAE-1961EE888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857250"/>
            <a:ext cx="5927725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74675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i="1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f</a:t>
            </a:r>
            <a:r>
              <a:rPr lang="en-US" altLang="zh-CN" sz="2500" i="1" baseline="-3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5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：定值</a:t>
            </a:r>
            <a:r>
              <a:rPr lang="en-US" altLang="zh-CN" sz="25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5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: </a:t>
            </a:r>
            <a:r>
              <a:rPr lang="en-US" altLang="zh-CN" sz="2500" i="1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u = v + w</a:t>
            </a:r>
            <a:r>
              <a:rPr lang="zh-CN" altLang="en-US" sz="25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的传递函数</a:t>
            </a:r>
            <a:endParaRPr lang="en-US" altLang="zh-CN" sz="2500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2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200" i="1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f</a:t>
            </a:r>
            <a:r>
              <a:rPr lang="en-US" altLang="zh-CN" sz="2200" i="1" baseline="-3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en-US" altLang="zh-CN" sz="22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(</a:t>
            </a:r>
            <a:r>
              <a:rPr lang="en-US" altLang="zh-CN" sz="2200" i="1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x</a:t>
            </a:r>
            <a:r>
              <a:rPr lang="en-US" altLang="zh-CN" sz="2200">
                <a:latin typeface="Times New Roman" panose="02020603050405020304" pitchFamily="18" charset="0"/>
              </a:rPr>
              <a:t>) </a:t>
            </a:r>
            <a:r>
              <a:rPr lang="en-US" altLang="zh-CN" sz="2200">
                <a:latin typeface="Times New Roman" panose="02020603050405020304" pitchFamily="18" charset="0"/>
                <a:cs typeface="楷体_GB2312" charset="0"/>
              </a:rPr>
              <a:t>= </a:t>
            </a:r>
            <a:r>
              <a:rPr lang="en-US" altLang="zh-CN" sz="2200" i="1">
                <a:latin typeface="Times New Roman" panose="02020603050405020304" pitchFamily="18" charset="0"/>
                <a:cs typeface="楷体_GB2312" charset="0"/>
              </a:rPr>
              <a:t>gen</a:t>
            </a:r>
            <a:r>
              <a:rPr lang="en-US" altLang="zh-CN" sz="2200" i="1" baseline="-30000">
                <a:latin typeface="Times New Roman" panose="02020603050405020304" pitchFamily="18" charset="0"/>
                <a:ea typeface="华文楷体" panose="02010600040101010101" pitchFamily="2" charset="-122"/>
              </a:rPr>
              <a:t>d </a:t>
            </a:r>
            <a:r>
              <a:rPr lang="en-US" altLang="zh-CN" sz="2200">
                <a:latin typeface="Times New Roman" panose="02020603050405020304" pitchFamily="18" charset="0"/>
                <a:ea typeface="华文楷体" panose="02010600040101010101" pitchFamily="2" charset="-122"/>
              </a:rPr>
              <a:t>∪(</a:t>
            </a:r>
            <a:r>
              <a:rPr lang="en-US" altLang="zh-CN" sz="2200" i="1">
                <a:latin typeface="Times New Roman" panose="02020603050405020304" pitchFamily="18" charset="0"/>
                <a:cs typeface="楷体_GB2312" charset="0"/>
              </a:rPr>
              <a:t>x-kill</a:t>
            </a:r>
            <a:r>
              <a:rPr lang="en-US" altLang="zh-CN" sz="2200" i="1" baseline="-30000">
                <a:latin typeface="Times New Roman" panose="02020603050405020304" pitchFamily="18" charset="0"/>
                <a:ea typeface="华文楷体" panose="02010600040101010101" pitchFamily="2" charset="-122"/>
              </a:rPr>
              <a:t>d </a:t>
            </a:r>
            <a:r>
              <a:rPr lang="en-US" altLang="zh-CN" sz="2200"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145412" name="Rectangle 2">
            <a:extLst>
              <a:ext uri="{FF2B5EF4-FFF2-40B4-BE49-F238E27FC236}">
                <a16:creationId xmlns:a16="http://schemas.microsoft.com/office/drawing/2014/main" id="{5F900AED-BB18-4B0A-8250-B250F1F2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到达定值的传递函数</a:t>
            </a:r>
            <a:endParaRPr lang="en-US" altLang="zh-CN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9" name="Rectangle 3">
            <a:extLst>
              <a:ext uri="{FF2B5EF4-FFF2-40B4-BE49-F238E27FC236}">
                <a16:creationId xmlns:a16="http://schemas.microsoft.com/office/drawing/2014/main" id="{3B157480-C829-4324-9703-3E9D44DB3A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6763" y="808038"/>
            <a:ext cx="3716337" cy="4357687"/>
          </a:xfrm>
        </p:spPr>
        <p:txBody>
          <a:bodyPr/>
          <a:lstStyle/>
          <a:p>
            <a:pPr marL="273044" indent="-273044" eaLnBrk="1" hangingPunct="1"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B1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3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3044" indent="-273044" eaLnBrk="1" hangingPunct="1"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kill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B1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7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endParaRPr lang="en-US" altLang="zh-CN" sz="8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3044" indent="-273044" eaLnBrk="1" hangingPunct="1"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B2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3044" indent="-273044" eaLnBrk="1" hangingPunct="1"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kill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B2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7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endParaRPr lang="en-US" altLang="zh-CN" sz="8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3044" indent="-273044" eaLnBrk="1" hangingPunct="1"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B3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3044" indent="-273044" eaLnBrk="1" hangingPunct="1"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kill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B3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endParaRPr lang="en-US" altLang="zh-CN" sz="8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3044" indent="-273044" eaLnBrk="1" hangingPunct="1"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B4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7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3044" indent="-273044" eaLnBrk="1" hangingPunct="1"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kill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B4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9F3D0D31-33E2-468E-9FDA-4F4DAD21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例：各基本块</a:t>
            </a:r>
            <a:r>
              <a:rPr lang="en-US" altLang="zh-CN" sz="3000" i="1">
                <a:solidFill>
                  <a:schemeClr val="tx1"/>
                </a:solidFill>
              </a:rPr>
              <a:t>B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000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gen</a:t>
            </a:r>
            <a:r>
              <a:rPr lang="en-US" altLang="zh-CN" sz="3000" i="1" baseline="-30000">
                <a:solidFill>
                  <a:schemeClr val="tx1"/>
                </a:solidFill>
              </a:rPr>
              <a:t>B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000" i="1">
                <a:solidFill>
                  <a:schemeClr val="tx1"/>
                </a:solidFill>
                <a:cs typeface="楷体_GB2312" charset="0"/>
              </a:rPr>
              <a:t>kill</a:t>
            </a:r>
            <a:r>
              <a:rPr lang="en-US" altLang="zh-CN" sz="3000" i="1" baseline="-30000">
                <a:solidFill>
                  <a:schemeClr val="tx1"/>
                </a:solidFill>
              </a:rPr>
              <a:t>B </a:t>
            </a:r>
            <a:endParaRPr lang="zh-CN" altLang="en-US" sz="2700">
              <a:solidFill>
                <a:schemeClr val="tx1"/>
              </a:solidFill>
              <a:cs typeface="楷体_GB2312" charset="0"/>
            </a:endParaRPr>
          </a:p>
        </p:txBody>
      </p:sp>
      <p:grpSp>
        <p:nvGrpSpPr>
          <p:cNvPr id="147460" name="组合 29">
            <a:extLst>
              <a:ext uri="{FF2B5EF4-FFF2-40B4-BE49-F238E27FC236}">
                <a16:creationId xmlns:a16="http://schemas.microsoft.com/office/drawing/2014/main" id="{190B8A10-A84C-49C1-A6D7-7043B5471E57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915988"/>
            <a:ext cx="3500437" cy="3786187"/>
            <a:chOff x="52811" y="1214428"/>
            <a:chExt cx="3499996" cy="3786229"/>
          </a:xfrm>
        </p:grpSpPr>
        <p:sp>
          <p:nvSpPr>
            <p:cNvPr id="147461" name="Line 29">
              <a:extLst>
                <a:ext uri="{FF2B5EF4-FFF2-40B4-BE49-F238E27FC236}">
                  <a16:creationId xmlns:a16="http://schemas.microsoft.com/office/drawing/2014/main" id="{27E11F7E-EC33-47C9-A91A-F428243B6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084" y="2500312"/>
              <a:ext cx="0" cy="271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7462" name="Line 31">
              <a:extLst>
                <a:ext uri="{FF2B5EF4-FFF2-40B4-BE49-F238E27FC236}">
                  <a16:creationId xmlns:a16="http://schemas.microsoft.com/office/drawing/2014/main" id="{38966E11-57A3-43CD-9757-22F62BFDB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084" y="3286133"/>
              <a:ext cx="0" cy="86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F98E4935-D95C-47A0-A39C-D3F374461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286" y="1214428"/>
              <a:ext cx="1266665" cy="2857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 anchor="b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lnSpc>
                  <a:spcPct val="700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ENTRY</a:t>
              </a:r>
              <a:endParaRPr lang="en-US" altLang="zh-CN" sz="2000" dirty="0">
                <a:latin typeface="Times New Roman" charset="0"/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378A4F7D-BEA5-485D-AEED-E16CBA4C1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413" y="1727196"/>
              <a:ext cx="1282538" cy="8445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54000" rIns="6858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1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i = m-1</a:t>
              </a:r>
            </a:p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2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j = n</a:t>
              </a:r>
            </a:p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3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a = u1</a:t>
              </a:r>
              <a:endParaRPr lang="en-US" altLang="zh-CN" sz="2000" i="1" baseline="-25000" dirty="0">
                <a:latin typeface="Times New Roman" charset="0"/>
              </a:endParaRPr>
            </a:p>
            <a:p>
              <a:pPr algn="just">
                <a:lnSpc>
                  <a:spcPts val="2000"/>
                </a:lnSpc>
                <a:defRPr/>
              </a:pPr>
              <a:endParaRPr lang="en-US" altLang="zh-CN" sz="1500" i="1" baseline="-25000" dirty="0">
                <a:latin typeface="Times New Roman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endParaRPr lang="en-US" altLang="zh-CN" sz="1500" i="1" baseline="-25000" dirty="0">
                <a:latin typeface="Times New Roman" charset="0"/>
              </a:endParaRPr>
            </a:p>
          </p:txBody>
        </p:sp>
        <p:sp>
          <p:nvSpPr>
            <p:cNvPr id="147465" name="Rectangle 25">
              <a:extLst>
                <a:ext uri="{FF2B5EF4-FFF2-40B4-BE49-F238E27FC236}">
                  <a16:creationId xmlns:a16="http://schemas.microsoft.com/office/drawing/2014/main" id="{EC9140B8-956D-41B9-AEEC-F8026F461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250" y="1708139"/>
              <a:ext cx="393700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47466" name="Rectangle 26">
              <a:extLst>
                <a:ext uri="{FF2B5EF4-FFF2-40B4-BE49-F238E27FC236}">
                  <a16:creationId xmlns:a16="http://schemas.microsoft.com/office/drawing/2014/main" id="{2EE57C4C-1E2F-4D2A-8BE5-A94AB9B34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332" y="2746379"/>
              <a:ext cx="62547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639B3140-DF16-4BB6-844B-FA452E053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872" y="2786070"/>
              <a:ext cx="1265079" cy="5715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54000" rIns="6858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4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i = i+1</a:t>
              </a:r>
            </a:p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5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j = j-1</a:t>
              </a:r>
            </a:p>
          </p:txBody>
        </p:sp>
        <p:sp>
          <p:nvSpPr>
            <p:cNvPr id="147468" name="Line 28">
              <a:extLst>
                <a:ext uri="{FF2B5EF4-FFF2-40B4-BE49-F238E27FC236}">
                  <a16:creationId xmlns:a16="http://schemas.microsoft.com/office/drawing/2014/main" id="{D920E1EA-18F6-4343-B5F5-623E91DEF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084" y="1500180"/>
              <a:ext cx="0" cy="239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22E45AA-6DC4-4045-9DD9-FAF7592A2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53" y="3643330"/>
              <a:ext cx="1214285" cy="2857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6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a = u2</a:t>
              </a:r>
              <a:endParaRPr lang="en-US" altLang="zh-CN" sz="2000" i="1" baseline="-25000" dirty="0">
                <a:latin typeface="Times New Roman" charset="0"/>
              </a:endParaRPr>
            </a:p>
          </p:txBody>
        </p:sp>
        <p:sp>
          <p:nvSpPr>
            <p:cNvPr id="147470" name="Rectangle 33">
              <a:extLst>
                <a:ext uri="{FF2B5EF4-FFF2-40B4-BE49-F238E27FC236}">
                  <a16:creationId xmlns:a16="http://schemas.microsoft.com/office/drawing/2014/main" id="{FF68E870-EA23-45E7-AD30-663C13F1A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744" y="4071956"/>
              <a:ext cx="627063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4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47471" name="Rectangle 34">
              <a:extLst>
                <a:ext uri="{FF2B5EF4-FFF2-40B4-BE49-F238E27FC236}">
                  <a16:creationId xmlns:a16="http://schemas.microsoft.com/office/drawing/2014/main" id="{5F349B6A-AF66-451A-B081-595C96830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434" y="3571883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47472" name="Line 37">
              <a:extLst>
                <a:ext uri="{FF2B5EF4-FFF2-40B4-BE49-F238E27FC236}">
                  <a16:creationId xmlns:a16="http://schemas.microsoft.com/office/drawing/2014/main" id="{BE1FA383-7333-4BAC-9487-B351749D4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8661" y="3357568"/>
              <a:ext cx="941389" cy="2857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7473" name="Line 38">
              <a:extLst>
                <a:ext uri="{FF2B5EF4-FFF2-40B4-BE49-F238E27FC236}">
                  <a16:creationId xmlns:a16="http://schemas.microsoft.com/office/drawing/2014/main" id="{0EA54C1E-AD1B-45FA-B3E5-7D46FF4E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100" y="3929072"/>
              <a:ext cx="928694" cy="2143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7474" name="Freeform 42">
              <a:extLst>
                <a:ext uri="{FF2B5EF4-FFF2-40B4-BE49-F238E27FC236}">
                  <a16:creationId xmlns:a16="http://schemas.microsoft.com/office/drawing/2014/main" id="{A44241E6-D93B-43C7-A935-DCF8F1427A76}"/>
                </a:ext>
              </a:extLst>
            </p:cNvPr>
            <p:cNvSpPr>
              <a:spLocks/>
            </p:cNvSpPr>
            <p:nvPr/>
          </p:nvSpPr>
          <p:spPr bwMode="auto">
            <a:xfrm rot="-906172">
              <a:off x="52811" y="2748547"/>
              <a:ext cx="1807873" cy="1979317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7" name="Rectangle 30">
              <a:extLst>
                <a:ext uri="{FF2B5EF4-FFF2-40B4-BE49-F238E27FC236}">
                  <a16:creationId xmlns:a16="http://schemas.microsoft.com/office/drawing/2014/main" id="{EDD189B3-B467-4C53-8487-B20B2349F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286" y="4143397"/>
              <a:ext cx="1266665" cy="3095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7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i = u3</a:t>
              </a:r>
              <a:endParaRPr lang="en-US" altLang="zh-CN" sz="2000" i="1" baseline="-25000" dirty="0">
                <a:latin typeface="Times New Roman" charset="0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4A8B6BC8-72D9-48BE-818F-2B1E244BF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286" y="4714904"/>
              <a:ext cx="1266665" cy="2857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 anchor="b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lnSpc>
                  <a:spcPct val="700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EXIT</a:t>
              </a:r>
              <a:endParaRPr lang="en-US" altLang="zh-CN" sz="2000" dirty="0">
                <a:latin typeface="Times New Roman" charset="0"/>
              </a:endParaRPr>
            </a:p>
          </p:txBody>
        </p:sp>
        <p:sp>
          <p:nvSpPr>
            <p:cNvPr id="147477" name="Line 28">
              <a:extLst>
                <a:ext uri="{FF2B5EF4-FFF2-40B4-BE49-F238E27FC236}">
                  <a16:creationId xmlns:a16="http://schemas.microsoft.com/office/drawing/2014/main" id="{794F2FCD-F7F0-4CA6-AEC4-185B4470F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084" y="4475191"/>
              <a:ext cx="0" cy="239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8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8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8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8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3" name="Rectangle 3">
            <a:extLst>
              <a:ext uri="{FF2B5EF4-FFF2-40B4-BE49-F238E27FC236}">
                <a16:creationId xmlns:a16="http://schemas.microsoft.com/office/drawing/2014/main" id="{290E2186-D034-4FED-A122-AF47D5A44D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625" y="884238"/>
            <a:ext cx="8143875" cy="1423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流图的每个</a:t>
            </a:r>
            <a:r>
              <a:rPr lang="zh-CN" altLang="en-US" sz="2600" b="1" dirty="0">
                <a:solidFill>
                  <a:srgbClr val="2D83F4"/>
                </a:solidFill>
              </a:rPr>
              <a:t>结点</a:t>
            </a:r>
            <a:r>
              <a:rPr lang="zh-CN" altLang="en-US" sz="2600" b="1" dirty="0">
                <a:solidFill>
                  <a:schemeClr val="tx1"/>
                </a:solidFill>
              </a:rPr>
              <a:t>是一个</a:t>
            </a:r>
            <a:r>
              <a:rPr lang="zh-CN" altLang="en-US" sz="2600" b="1" dirty="0">
                <a:solidFill>
                  <a:srgbClr val="2D83F4"/>
                </a:solidFill>
              </a:rPr>
              <a:t>基本块</a:t>
            </a:r>
            <a:endParaRPr lang="en-US" altLang="zh-CN" sz="2600" b="1" dirty="0">
              <a:solidFill>
                <a:srgbClr val="2D83F4"/>
              </a:solidFill>
            </a:endParaRPr>
          </a:p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从基本块</a:t>
            </a:r>
            <a:r>
              <a:rPr lang="en-US" altLang="zh-CN" sz="2600" b="1" i="1" dirty="0">
                <a:solidFill>
                  <a:schemeClr val="tx1"/>
                </a:solidFill>
              </a:rPr>
              <a:t>B</a:t>
            </a:r>
            <a:r>
              <a:rPr lang="zh-CN" altLang="en-US" sz="2600" b="1" dirty="0">
                <a:solidFill>
                  <a:schemeClr val="tx1"/>
                </a:solidFill>
              </a:rPr>
              <a:t>到基本块</a:t>
            </a:r>
            <a:r>
              <a:rPr lang="en-US" altLang="zh-CN" sz="2600" b="1" i="1" dirty="0">
                <a:solidFill>
                  <a:schemeClr val="tx1"/>
                </a:solidFill>
              </a:rPr>
              <a:t>C</a:t>
            </a:r>
            <a:r>
              <a:rPr lang="zh-CN" altLang="en-US" sz="2600" b="1" dirty="0">
                <a:solidFill>
                  <a:schemeClr val="tx1"/>
                </a:solidFill>
              </a:rPr>
              <a:t>之间有一条</a:t>
            </a:r>
            <a:r>
              <a:rPr lang="zh-CN" altLang="en-US" sz="2600" b="1" dirty="0">
                <a:solidFill>
                  <a:srgbClr val="2D83F4"/>
                </a:solidFill>
              </a:rPr>
              <a:t>边</a:t>
            </a:r>
            <a:r>
              <a:rPr lang="zh-CN" altLang="en-US" sz="2600" b="1" dirty="0">
                <a:solidFill>
                  <a:srgbClr val="FF0000"/>
                </a:solidFill>
              </a:rPr>
              <a:t>当且仅当</a:t>
            </a:r>
            <a:r>
              <a:rPr lang="zh-CN" altLang="en-US" sz="2600" b="1" dirty="0">
                <a:solidFill>
                  <a:schemeClr val="tx1"/>
                </a:solidFill>
              </a:rPr>
              <a:t>基本块</a:t>
            </a:r>
            <a:r>
              <a:rPr lang="en-US" altLang="zh-CN" sz="2600" b="1" i="1" dirty="0">
                <a:solidFill>
                  <a:schemeClr val="tx1"/>
                </a:solidFill>
              </a:rPr>
              <a:t>C</a:t>
            </a:r>
            <a:r>
              <a:rPr lang="zh-CN" altLang="en-US" sz="2600" b="1" dirty="0">
                <a:solidFill>
                  <a:schemeClr val="tx1"/>
                </a:solidFill>
              </a:rPr>
              <a:t>的第一条指令</a:t>
            </a:r>
            <a:r>
              <a:rPr lang="zh-CN" altLang="en-US" sz="2600" b="1" dirty="0">
                <a:solidFill>
                  <a:srgbClr val="2D83F4"/>
                </a:solidFill>
              </a:rPr>
              <a:t>可能</a:t>
            </a:r>
            <a:r>
              <a:rPr lang="zh-CN" altLang="en-US" sz="2600" b="1" dirty="0">
                <a:solidFill>
                  <a:schemeClr val="tx1"/>
                </a:solidFill>
              </a:rPr>
              <a:t>紧跟在</a:t>
            </a:r>
            <a:r>
              <a:rPr lang="en-US" altLang="zh-CN" sz="2600" b="1" i="1" dirty="0">
                <a:solidFill>
                  <a:schemeClr val="tx1"/>
                </a:solidFill>
              </a:rPr>
              <a:t>B</a:t>
            </a:r>
            <a:r>
              <a:rPr lang="zh-CN" altLang="en-US" sz="2600" b="1" dirty="0">
                <a:solidFill>
                  <a:schemeClr val="tx1"/>
                </a:solidFill>
              </a:rPr>
              <a:t>的最后一条指令之后执行</a:t>
            </a:r>
            <a:endParaRPr lang="en-US" altLang="zh-CN" sz="2600" b="1" dirty="0">
              <a:solidFill>
                <a:schemeClr val="tx1"/>
              </a:solidFill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244E0D8-15D5-4B34-B50B-7B6D7DB8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流图</a:t>
            </a:r>
            <a:r>
              <a:rPr lang="en-US" altLang="zh-CN" sz="250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Flow Graphs</a:t>
            </a:r>
            <a:r>
              <a:rPr lang="en-US" altLang="zh-CN" sz="250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4ABF2F-0211-489F-926A-1CC1DCBCF39B}"/>
              </a:ext>
            </a:extLst>
          </p:cNvPr>
          <p:cNvSpPr/>
          <p:nvPr/>
        </p:nvSpPr>
        <p:spPr>
          <a:xfrm>
            <a:off x="1619250" y="2309813"/>
            <a:ext cx="5102225" cy="83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 algn="ctr" eaLnBrk="1" hangingPunct="1">
              <a:defRPr/>
            </a:pPr>
            <a:r>
              <a:rPr lang="zh-CN" altLang="en-US" sz="25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此时称</a:t>
            </a:r>
            <a:r>
              <a:rPr lang="en-US" altLang="zh-CN" sz="25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5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lang="en-US" altLang="zh-CN" sz="25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5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5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前驱</a:t>
            </a:r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lang="en-US" altLang="zh-CN" sz="25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predecessor</a:t>
            </a:r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  <a:r>
              <a:rPr lang="zh-CN" altLang="en-US" sz="25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endParaRPr lang="en-US" altLang="zh-CN" sz="25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zh-CN" altLang="en-US" sz="25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5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5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lang="en-US" altLang="zh-CN" sz="25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5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5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后继</a:t>
            </a:r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lang="en-US" altLang="zh-CN" sz="25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successor</a:t>
            </a:r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endParaRPr lang="en-US" altLang="zh-CN" sz="25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9" name="Rectangle 3">
            <a:extLst>
              <a:ext uri="{FF2B5EF4-FFF2-40B4-BE49-F238E27FC236}">
                <a16:creationId xmlns:a16="http://schemas.microsoft.com/office/drawing/2014/main" id="{4CF63951-C862-461E-903E-0BE3EFBD7F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1650" y="774700"/>
            <a:ext cx="8185150" cy="3440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IN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：到达流图中基本块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的入口处的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定值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的集合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lvl="1" indent="0" eaLnBrk="1" hangingPunct="1">
              <a:lnSpc>
                <a:spcPts val="3000"/>
              </a:lnSpc>
              <a:buClr>
                <a:schemeClr val="folHlink"/>
              </a:buClr>
              <a:buSzPct val="60000"/>
              <a:buFont typeface="Symbol" panose="05050102010706020507" pitchFamily="18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OUT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 ：到达流图中基本块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的出口处的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定值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的集合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lvl="1" indent="0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方程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79400" lvl="2" indent="0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3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OUT</a:t>
            </a:r>
            <a:r>
              <a:rPr lang="en-US" altLang="zh-CN" sz="23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[</a:t>
            </a:r>
            <a:r>
              <a:rPr lang="en-US" altLang="zh-CN" sz="23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ENRTY</a:t>
            </a:r>
            <a:r>
              <a:rPr lang="en-US" altLang="zh-CN" sz="23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]=</a:t>
            </a:r>
            <a:r>
              <a:rPr lang="el-GR" altLang="zh-CN" sz="23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Φ</a:t>
            </a:r>
            <a:endParaRPr lang="en-US" altLang="zh-CN" sz="2300" b="1" i="1" dirty="0">
              <a:solidFill>
                <a:schemeClr val="tx1"/>
              </a:solidFill>
              <a:ea typeface="楷体_GB2312" charset="0"/>
              <a:cs typeface="Times New Roman" panose="02020603050405020304" pitchFamily="18" charset="0"/>
            </a:endParaRPr>
          </a:p>
          <a:p>
            <a:pPr marL="279400" lvl="2" indent="0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3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OUT</a:t>
            </a:r>
            <a:r>
              <a:rPr lang="en-US" altLang="zh-CN" sz="23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[</a:t>
            </a:r>
            <a:r>
              <a:rPr lang="en-US" altLang="zh-CN" sz="23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3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]=</a:t>
            </a:r>
            <a:r>
              <a:rPr lang="en-US" altLang="zh-CN" sz="2300" b="1" i="1" dirty="0" err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f</a:t>
            </a:r>
            <a:r>
              <a:rPr lang="en-US" altLang="zh-CN" sz="2300" b="1" i="1" baseline="-30000" dirty="0" err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300" b="1" i="1" baseline="-30000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</a:t>
            </a:r>
            <a:r>
              <a:rPr lang="en-US" altLang="zh-CN" sz="23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(</a:t>
            </a:r>
            <a:r>
              <a:rPr lang="en-US" altLang="zh-CN" sz="23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IN</a:t>
            </a:r>
            <a:r>
              <a:rPr lang="en-US" altLang="zh-CN" sz="23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[</a:t>
            </a:r>
            <a:r>
              <a:rPr lang="en-US" altLang="zh-CN" sz="23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3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])</a:t>
            </a:r>
            <a:r>
              <a:rPr lang="en-US" altLang="zh-CN" sz="2300" b="1" dirty="0">
                <a:solidFill>
                  <a:schemeClr val="tx1"/>
                </a:solidFill>
                <a:latin typeface="楷体_GB2312" charset="0"/>
                <a:ea typeface="宋体" panose="02010600030101010101" pitchFamily="2" charset="-122"/>
                <a:cs typeface="楷体_GB2312" charset="0"/>
              </a:rPr>
              <a:t>  </a:t>
            </a:r>
            <a:r>
              <a:rPr lang="en-US" altLang="zh-CN" sz="2300" b="1" dirty="0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( </a:t>
            </a:r>
            <a:r>
              <a:rPr lang="en-US" altLang="zh-CN" sz="2300" b="1" i="1" dirty="0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B</a:t>
            </a:r>
            <a:r>
              <a:rPr lang="en-US" altLang="en-US" sz="2300" b="1" dirty="0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≠</a:t>
            </a:r>
            <a:r>
              <a:rPr lang="en-US" altLang="zh-CN" sz="2300" b="1" i="1" dirty="0">
                <a:solidFill>
                  <a:schemeClr val="tx1"/>
                </a:solidFill>
                <a:ea typeface="宋体" panose="02010600030101010101" pitchFamily="2" charset="-122"/>
              </a:rPr>
              <a:t>ENTRY</a:t>
            </a:r>
            <a:r>
              <a:rPr lang="en-US" altLang="zh-CN" sz="2300" b="1" dirty="0">
                <a:solidFill>
                  <a:schemeClr val="tx1"/>
                </a:solidFill>
                <a:ea typeface="宋体" panose="02010600030101010101" pitchFamily="2" charset="-122"/>
              </a:rPr>
              <a:t> )</a:t>
            </a:r>
          </a:p>
          <a:p>
            <a:pPr marL="279400" lvl="2" indent="0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200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200" b="1" i="1" baseline="-30000" dirty="0" err="1">
                <a:solidFill>
                  <a:schemeClr val="tx1"/>
                </a:solidFill>
              </a:rPr>
              <a:t>B</a:t>
            </a:r>
            <a:r>
              <a:rPr lang="en-US" altLang="zh-CN" sz="2200" b="1" i="1" baseline="-30000" dirty="0">
                <a:solidFill>
                  <a:schemeClr val="tx1"/>
                </a:solidFill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200" b="1" dirty="0">
                <a:solidFill>
                  <a:schemeClr val="tx1"/>
                </a:solidFill>
                <a:ea typeface="宋体" panose="02010600030101010101" pitchFamily="2" charset="-122"/>
              </a:rPr>
              <a:t>) = </a:t>
            </a:r>
            <a:r>
              <a:rPr lang="en-US" altLang="zh-CN" sz="2200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gen</a:t>
            </a:r>
            <a:r>
              <a:rPr lang="en-US" altLang="zh-CN" sz="2200" b="1" i="1" baseline="-30000" dirty="0" err="1">
                <a:solidFill>
                  <a:schemeClr val="tx1"/>
                </a:solidFill>
              </a:rPr>
              <a:t>B</a:t>
            </a:r>
            <a:r>
              <a:rPr lang="en-US" altLang="zh-CN" sz="2200" b="1" i="1" baseline="-30000" dirty="0">
                <a:solidFill>
                  <a:schemeClr val="tx1"/>
                </a:solidFill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</a:rPr>
              <a:t>∪(</a:t>
            </a:r>
            <a:r>
              <a:rPr lang="en-US" altLang="zh-CN" sz="2200" b="1" i="1" dirty="0">
                <a:solidFill>
                  <a:schemeClr val="tx1"/>
                </a:solidFill>
                <a:ea typeface="宋体" panose="02010600030101010101" pitchFamily="2" charset="-122"/>
              </a:rPr>
              <a:t>x-</a:t>
            </a:r>
            <a:r>
              <a:rPr lang="en-US" altLang="zh-CN" sz="2200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kill</a:t>
            </a:r>
            <a:r>
              <a:rPr lang="en-US" altLang="zh-CN" sz="2200" b="1" i="1" baseline="-30000" dirty="0" err="1">
                <a:solidFill>
                  <a:schemeClr val="tx1"/>
                </a:solidFill>
              </a:rPr>
              <a:t>B</a:t>
            </a:r>
            <a:r>
              <a:rPr lang="en-US" altLang="zh-CN" sz="2200" b="1" i="1" baseline="-30000" dirty="0">
                <a:solidFill>
                  <a:schemeClr val="tx1"/>
                </a:solidFill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</a:rPr>
              <a:t>)</a:t>
            </a:r>
            <a:r>
              <a:rPr lang="en-US" altLang="zh-CN" sz="2200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pPr marL="279400" lvl="2" indent="0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300" b="1" i="1" dirty="0">
                <a:solidFill>
                  <a:schemeClr val="tx1"/>
                </a:solidFill>
                <a:ea typeface="宋体" panose="02010600030101010101" pitchFamily="2" charset="-122"/>
              </a:rPr>
              <a:t>IN</a:t>
            </a:r>
            <a:r>
              <a:rPr lang="en-US" altLang="zh-CN" sz="2300" b="1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300" b="1" i="1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300" b="1" dirty="0">
                <a:solidFill>
                  <a:schemeClr val="tx1"/>
                </a:solidFill>
                <a:ea typeface="宋体" panose="02010600030101010101" pitchFamily="2" charset="-122"/>
              </a:rPr>
              <a:t>]= </a:t>
            </a:r>
            <a:r>
              <a:rPr lang="en-US" altLang="zh-CN" sz="2300" b="1" dirty="0">
                <a:solidFill>
                  <a:schemeClr val="tx1"/>
                </a:solidFill>
              </a:rPr>
              <a:t>∪</a:t>
            </a:r>
            <a:r>
              <a:rPr lang="en-US" altLang="zh-CN" b="1" i="1" baseline="-30000" dirty="0">
                <a:solidFill>
                  <a:schemeClr val="tx1"/>
                </a:solidFill>
              </a:rPr>
              <a:t>P</a:t>
            </a:r>
            <a:r>
              <a:rPr lang="zh-CN" altLang="en-US" b="1" baseline="-30000" dirty="0">
                <a:solidFill>
                  <a:schemeClr val="tx1"/>
                </a:solidFill>
              </a:rPr>
              <a:t>是</a:t>
            </a:r>
            <a:r>
              <a:rPr lang="en-US" altLang="zh-CN" b="1" i="1" baseline="-30000" dirty="0">
                <a:solidFill>
                  <a:schemeClr val="tx1"/>
                </a:solidFill>
              </a:rPr>
              <a:t>B</a:t>
            </a:r>
            <a:r>
              <a:rPr lang="zh-CN" altLang="en-US" b="1" baseline="-30000" dirty="0">
                <a:solidFill>
                  <a:schemeClr val="tx1"/>
                </a:solidFill>
              </a:rPr>
              <a:t>的一个前驱</a:t>
            </a:r>
            <a:r>
              <a:rPr lang="en-US" altLang="zh-CN" sz="2300" b="1" i="1" dirty="0">
                <a:solidFill>
                  <a:schemeClr val="tx1"/>
                </a:solidFill>
                <a:ea typeface="宋体" panose="02010600030101010101" pitchFamily="2" charset="-122"/>
              </a:rPr>
              <a:t>OUT</a:t>
            </a:r>
            <a:r>
              <a:rPr lang="en-US" altLang="zh-CN" sz="2300" b="1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300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300" b="1" dirty="0">
                <a:solidFill>
                  <a:schemeClr val="tx1"/>
                </a:solidFill>
                <a:ea typeface="宋体" panose="02010600030101010101" pitchFamily="2" charset="-122"/>
              </a:rPr>
              <a:t>]  ( </a:t>
            </a:r>
            <a:r>
              <a:rPr lang="en-US" altLang="zh-CN" sz="2300" b="1" i="1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en-US" sz="2300" b="1" dirty="0">
                <a:solidFill>
                  <a:schemeClr val="tx1"/>
                </a:solidFill>
                <a:cs typeface="楷体_GB2312" charset="0"/>
              </a:rPr>
              <a:t>≠</a:t>
            </a:r>
            <a:r>
              <a:rPr lang="en-US" altLang="zh-CN" sz="2300" b="1" i="1" dirty="0">
                <a:solidFill>
                  <a:schemeClr val="tx1"/>
                </a:solidFill>
                <a:ea typeface="宋体" panose="02010600030101010101" pitchFamily="2" charset="-122"/>
              </a:rPr>
              <a:t>ENTRY</a:t>
            </a:r>
            <a:r>
              <a:rPr lang="en-US" altLang="zh-CN" sz="2300" b="1" dirty="0">
                <a:solidFill>
                  <a:schemeClr val="tx1"/>
                </a:solidFill>
                <a:ea typeface="宋体" panose="02010600030101010101" pitchFamily="2" charset="-122"/>
              </a:rPr>
              <a:t> )</a:t>
            </a:r>
          </a:p>
          <a:p>
            <a:pPr eaLnBrk="1" hangingPunct="1">
              <a:lnSpc>
                <a:spcPts val="3000"/>
              </a:lnSpc>
              <a:buFont typeface="Symbol" panose="05050102010706020507" pitchFamily="18" charset="2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	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 sz="1500" dirty="0">
                <a:ea typeface="宋体" panose="02010600030101010101" pitchFamily="2" charset="-122"/>
              </a:rPr>
              <a:t>	</a:t>
            </a:r>
            <a:endParaRPr lang="en-US" altLang="zh-CN" sz="1500" dirty="0">
              <a:ea typeface="宋体" panose="02010600030101010101" pitchFamily="2" charset="-122"/>
            </a:endParaRPr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B7E3915B-935B-4C58-A308-A07A5426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到达定值的数据流方程</a:t>
            </a:r>
            <a:endParaRPr lang="en-US" altLang="zh-CN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B77F98-D941-4B69-B1A3-91CB9577C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084638"/>
            <a:ext cx="5272087" cy="746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gen</a:t>
            </a:r>
            <a:r>
              <a:rPr lang="en-US" altLang="zh-CN" sz="2200" i="1" baseline="-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kill</a:t>
            </a:r>
            <a:r>
              <a:rPr lang="en-US" altLang="zh-CN" sz="2200" i="1" baseline="-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的值可以直接从流图计算出来，因此在方程中作为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已知量</a:t>
            </a:r>
          </a:p>
        </p:txBody>
      </p:sp>
      <p:grpSp>
        <p:nvGrpSpPr>
          <p:cNvPr id="2" name="组合 7">
            <a:extLst>
              <a:ext uri="{FF2B5EF4-FFF2-40B4-BE49-F238E27FC236}">
                <a16:creationId xmlns:a16="http://schemas.microsoft.com/office/drawing/2014/main" id="{9FE6C920-81E2-4E55-A2F8-94D183FB96FF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2643188"/>
            <a:ext cx="3724275" cy="825500"/>
            <a:chOff x="5364063" y="2715642"/>
            <a:chExt cx="3724424" cy="82493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E53C091-1846-4D62-99E3-78C3BBEED7C0}"/>
                </a:ext>
              </a:extLst>
            </p:cNvPr>
            <p:cNvSpPr/>
            <p:nvPr/>
          </p:nvSpPr>
          <p:spPr>
            <a:xfrm>
              <a:off x="5579972" y="2891732"/>
              <a:ext cx="3508515" cy="3997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OUT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 = 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gen</a:t>
              </a:r>
              <a:r>
                <a:rPr lang="en-US" altLang="zh-CN" sz="2000" i="1" baseline="-30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B</a:t>
              </a:r>
              <a:r>
                <a:rPr lang="en-US" altLang="zh-CN" sz="2000" i="1" baseline="-30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∪(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IN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B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]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-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kill</a:t>
              </a:r>
              <a:r>
                <a:rPr lang="en-US" altLang="zh-CN" sz="2000" i="1" baseline="-30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B</a:t>
              </a:r>
              <a:r>
                <a:rPr lang="en-US" altLang="zh-CN" sz="2000" i="1" baseline="-30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)</a:t>
              </a:r>
              <a:endParaRPr lang="zh-CN" altLang="en-US" dirty="0"/>
            </a:p>
          </p:txBody>
        </p:sp>
        <p:sp>
          <p:nvSpPr>
            <p:cNvPr id="7" name="右大括号 6">
              <a:extLst>
                <a:ext uri="{FF2B5EF4-FFF2-40B4-BE49-F238E27FC236}">
                  <a16:creationId xmlns:a16="http://schemas.microsoft.com/office/drawing/2014/main" id="{7F640001-D941-4763-9119-CE260EC43262}"/>
                </a:ext>
              </a:extLst>
            </p:cNvPr>
            <p:cNvSpPr/>
            <p:nvPr/>
          </p:nvSpPr>
          <p:spPr>
            <a:xfrm>
              <a:off x="5364063" y="2715642"/>
              <a:ext cx="144468" cy="824930"/>
            </a:xfrm>
            <a:prstGeom prst="rightBrac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D87C1E2-25BB-4694-932B-35E10F80C9AB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3719513"/>
            <a:ext cx="2016125" cy="1085850"/>
            <a:chOff x="6660233" y="3719116"/>
            <a:chExt cx="2016223" cy="1086980"/>
          </a:xfrm>
        </p:grpSpPr>
        <p:sp>
          <p:nvSpPr>
            <p:cNvPr id="149511" name="Line 37">
              <a:extLst>
                <a:ext uri="{FF2B5EF4-FFF2-40B4-BE49-F238E27FC236}">
                  <a16:creationId xmlns:a16="http://schemas.microsoft.com/office/drawing/2014/main" id="{4E3385EA-E461-4B75-A95E-1C49888A9A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92184" y="4214813"/>
              <a:ext cx="0" cy="259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" name="Rectangle 30">
              <a:extLst>
                <a:ext uri="{FF2B5EF4-FFF2-40B4-BE49-F238E27FC236}">
                  <a16:creationId xmlns:a16="http://schemas.microsoft.com/office/drawing/2014/main" id="{32BA68BE-20D5-4953-96B0-783675C09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0233" y="3866907"/>
              <a:ext cx="504850" cy="2892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2200"/>
                </a:lnSpc>
                <a:defRPr/>
              </a:pPr>
              <a:r>
                <a:rPr lang="en-US" altLang="zh-CN" sz="2000" i="1" dirty="0">
                  <a:latin typeface="Times New Roman" panose="02020603050405020304" pitchFamily="18" charset="0"/>
                </a:rPr>
                <a:t> P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49513" name="矩形 1">
              <a:extLst>
                <a:ext uri="{FF2B5EF4-FFF2-40B4-BE49-F238E27FC236}">
                  <a16:creationId xmlns:a16="http://schemas.microsoft.com/office/drawing/2014/main" id="{9EC6D2F5-AC82-405F-B1D3-60543B985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14" y="3719116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33AF0225-A6D4-452C-B580-9CD58CAA1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523" y="3868496"/>
              <a:ext cx="504850" cy="2892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2200"/>
                </a:lnSpc>
                <a:defRPr/>
              </a:pPr>
              <a:r>
                <a:rPr lang="en-US" altLang="zh-CN" sz="2000" i="1" dirty="0">
                  <a:latin typeface="Times New Roman" panose="02020603050405020304" pitchFamily="18" charset="0"/>
                </a:rPr>
                <a:t> P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30">
              <a:extLst>
                <a:ext uri="{FF2B5EF4-FFF2-40B4-BE49-F238E27FC236}">
                  <a16:creationId xmlns:a16="http://schemas.microsoft.com/office/drawing/2014/main" id="{C5268D06-71A8-49F6-A1E0-36BB3FFA2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1606" y="3868496"/>
              <a:ext cx="504850" cy="2892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2200"/>
                </a:lnSpc>
                <a:defRPr/>
              </a:pPr>
              <a:r>
                <a:rPr lang="en-US" altLang="zh-CN" sz="2000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i="1" dirty="0" err="1">
                  <a:latin typeface="Times New Roman" panose="02020603050405020304" pitchFamily="18" charset="0"/>
                </a:rPr>
                <a:t>P</a:t>
              </a:r>
              <a:r>
                <a:rPr lang="en-US" altLang="zh-CN" sz="2000" i="1" baseline="-25000" dirty="0" err="1">
                  <a:latin typeface="Times New Roman" panose="02020603050405020304" pitchFamily="18" charset="0"/>
                </a:rPr>
                <a:t>n</a:t>
              </a:r>
              <a:endParaRPr lang="en-US" altLang="zh-CN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30">
              <a:extLst>
                <a:ext uri="{FF2B5EF4-FFF2-40B4-BE49-F238E27FC236}">
                  <a16:creationId xmlns:a16="http://schemas.microsoft.com/office/drawing/2014/main" id="{E2067348-27CC-47AF-9C85-D0D0F7752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2399" y="4516870"/>
              <a:ext cx="506438" cy="2892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2200"/>
                </a:lnSpc>
                <a:defRPr/>
              </a:pPr>
              <a:r>
                <a:rPr lang="en-US" altLang="zh-CN" sz="2000" i="1" dirty="0">
                  <a:latin typeface="Times New Roman" panose="02020603050405020304" pitchFamily="18" charset="0"/>
                </a:rPr>
                <a:t>  B</a:t>
              </a:r>
            </a:p>
          </p:txBody>
        </p:sp>
        <p:sp>
          <p:nvSpPr>
            <p:cNvPr id="149517" name="Line 37">
              <a:extLst>
                <a:ext uri="{FF2B5EF4-FFF2-40B4-BE49-F238E27FC236}">
                  <a16:creationId xmlns:a16="http://schemas.microsoft.com/office/drawing/2014/main" id="{64DCB2A4-5F4A-4CF4-A06A-1ECE15344B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78356" y="4200014"/>
              <a:ext cx="492780" cy="2447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9518" name="Line 37">
              <a:extLst>
                <a:ext uri="{FF2B5EF4-FFF2-40B4-BE49-F238E27FC236}">
                  <a16:creationId xmlns:a16="http://schemas.microsoft.com/office/drawing/2014/main" id="{2E876584-964E-4E57-809F-1F7DB151F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8263" y="4214813"/>
              <a:ext cx="357749" cy="2427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7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64614F-F32D-4B74-BE0B-67747768B85B}"/>
              </a:ext>
            </a:extLst>
          </p:cNvPr>
          <p:cNvSpPr/>
          <p:nvPr/>
        </p:nvSpPr>
        <p:spPr>
          <a:xfrm>
            <a:off x="1835150" y="2447925"/>
            <a:ext cx="5689600" cy="25717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1463" indent="-271463" eaLnBrk="1" hangingPunct="1">
              <a:spcBef>
                <a:spcPct val="20000"/>
              </a:spcBef>
              <a:buClr>
                <a:prstClr val="black"/>
              </a:buClr>
              <a:buSzPct val="100000"/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l-GR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Φ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71463" indent="-271463"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之外的每个基本块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l-GR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Φ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71463" indent="-271463"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某个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值发生了改变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71463" indent="-271463"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(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之外的每个基本块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271463" indent="-271463"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∪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baseline="-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aseline="-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的一个前驱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OUT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71463" indent="-271463"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gen</a:t>
            </a:r>
            <a:r>
              <a:rPr lang="en-US" altLang="zh-CN" sz="2000" i="1" baseline="-3000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∪(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kill</a:t>
            </a:r>
            <a:r>
              <a:rPr lang="en-US" altLang="zh-CN" sz="2000" i="1" baseline="-3000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000" i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</a:p>
          <a:p>
            <a:pPr marL="271463" indent="-271463"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zh-CN" altLang="en-US" dirty="0"/>
          </a:p>
        </p:txBody>
      </p:sp>
      <p:sp>
        <p:nvSpPr>
          <p:cNvPr id="814083" name="Rectangle 3">
            <a:extLst>
              <a:ext uri="{FF2B5EF4-FFF2-40B4-BE49-F238E27FC236}">
                <a16:creationId xmlns:a16="http://schemas.microsoft.com/office/drawing/2014/main" id="{1BEA0D93-4449-4D68-AA87-DCCF6B173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500" y="712788"/>
            <a:ext cx="8375650" cy="2146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输入：</a:t>
            </a:r>
            <a:endParaRPr lang="en-US" altLang="zh-CN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流图</a:t>
            </a: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，其中每个基本块</a:t>
            </a: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gen</a:t>
            </a:r>
            <a:r>
              <a:rPr lang="en-US" altLang="zh-CN" b="1" i="1" baseline="-3000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kill</a:t>
            </a:r>
            <a:r>
              <a:rPr lang="en-US" altLang="zh-CN" b="1" i="1" baseline="-3000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都已计算出来</a:t>
            </a:r>
            <a:endParaRPr lang="en-US" altLang="zh-CN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输出：</a:t>
            </a:r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IN</a:t>
            </a:r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OUT</a:t>
            </a:r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方法：</a:t>
            </a:r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zh-CN" altLang="en-US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rgbClr val="000000"/>
              </a:buClr>
              <a:buFont typeface="Symbol" panose="05050102010706020507" pitchFamily="18" charset="2"/>
              <a:buNone/>
            </a:pP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endParaRPr lang="en-US" altLang="zh-CN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51556" name="Rectangle 2">
            <a:extLst>
              <a:ext uri="{FF2B5EF4-FFF2-40B4-BE49-F238E27FC236}">
                <a16:creationId xmlns:a16="http://schemas.microsoft.com/office/drawing/2014/main" id="{8E8F85A1-A9C7-46E7-9AB7-52C1CF1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计算到达定值的迭代算法</a:t>
            </a:r>
            <a:endParaRPr lang="en-US" altLang="zh-CN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20FA2F11-BD6C-42E7-89C3-D62249E07D06}"/>
              </a:ext>
            </a:extLst>
          </p:cNvPr>
          <p:cNvGraphicFramePr>
            <a:graphicFrameLocks noGrp="1"/>
          </p:cNvGraphicFramePr>
          <p:nvPr/>
        </p:nvGraphicFramePr>
        <p:xfrm>
          <a:off x="7178675" y="3132138"/>
          <a:ext cx="1819275" cy="1798636"/>
        </p:xfrm>
        <a:graphic>
          <a:graphicData uri="http://schemas.openxmlformats.org/drawingml/2006/table">
            <a:tbl>
              <a:tblPr/>
              <a:tblGrid>
                <a:gridCol w="811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4568C6-E8FF-4F12-89BF-C2F1A75435C3}"/>
              </a:ext>
            </a:extLst>
          </p:cNvPr>
          <p:cNvGraphicFramePr>
            <a:graphicFrameLocks noGrp="1"/>
          </p:cNvGraphicFramePr>
          <p:nvPr/>
        </p:nvGraphicFramePr>
        <p:xfrm>
          <a:off x="5289550" y="3133725"/>
          <a:ext cx="1871663" cy="1798641"/>
        </p:xfrm>
        <a:graphic>
          <a:graphicData uri="http://schemas.openxmlformats.org/drawingml/2006/table">
            <a:tbl>
              <a:tblPr/>
              <a:tblGrid>
                <a:gridCol w="863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72C903C-DCFC-4939-874F-994DB20C2510}"/>
              </a:ext>
            </a:extLst>
          </p:cNvPr>
          <p:cNvGraphicFramePr>
            <a:graphicFrameLocks noGrp="1"/>
          </p:cNvGraphicFramePr>
          <p:nvPr/>
        </p:nvGraphicFramePr>
        <p:xfrm>
          <a:off x="3443288" y="3133725"/>
          <a:ext cx="1828800" cy="1798641"/>
        </p:xfrm>
        <a:graphic>
          <a:graphicData uri="http://schemas.openxmlformats.org/drawingml/2006/table">
            <a:tbl>
              <a:tblPr/>
              <a:tblGrid>
                <a:gridCol w="892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182">
            <a:extLst>
              <a:ext uri="{FF2B5EF4-FFF2-40B4-BE49-F238E27FC236}">
                <a16:creationId xmlns:a16="http://schemas.microsoft.com/office/drawing/2014/main" id="{EA117438-2C71-4C29-AEBF-D6ED8CF68D6F}"/>
              </a:ext>
            </a:extLst>
          </p:cNvPr>
          <p:cNvGraphicFramePr>
            <a:graphicFrameLocks noGrp="1"/>
          </p:cNvGraphicFramePr>
          <p:nvPr/>
        </p:nvGraphicFramePr>
        <p:xfrm>
          <a:off x="1835150" y="3133725"/>
          <a:ext cx="1619250" cy="1798641"/>
        </p:xfrm>
        <a:graphic>
          <a:graphicData uri="http://schemas.openxmlformats.org/drawingml/2006/table">
            <a:tbl>
              <a:tblPr/>
              <a:tblGrid>
                <a:gridCol w="64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000  0000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000  0000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000  0000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000  0000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EXIT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000  0000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6130" name="矩形 1">
            <a:extLst>
              <a:ext uri="{FF2B5EF4-FFF2-40B4-BE49-F238E27FC236}">
                <a16:creationId xmlns:a16="http://schemas.microsoft.com/office/drawing/2014/main" id="{5D77069F-70C9-41E4-ADD4-8A3643952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306388"/>
            <a:ext cx="4392612" cy="1962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15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OUT</a:t>
            </a:r>
            <a:r>
              <a:rPr lang="en-US" altLang="zh-CN" sz="15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ENTRY</a:t>
            </a:r>
            <a:r>
              <a:rPr lang="en-US" altLang="zh-CN" sz="15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= </a:t>
            </a:r>
            <a:r>
              <a:rPr lang="el-GR" altLang="zh-CN" sz="1500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Φ</a:t>
            </a:r>
            <a:r>
              <a:rPr lang="en-US" altLang="zh-CN" sz="15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15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(</a:t>
            </a:r>
            <a:r>
              <a:rPr lang="zh-CN" altLang="en-US" sz="15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</a:t>
            </a:r>
            <a:r>
              <a:rPr lang="en-US" altLang="zh-CN" sz="15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ENTRY</a:t>
            </a:r>
            <a:r>
              <a:rPr lang="zh-CN" altLang="en-US" sz="15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之外的每个基本块</a:t>
            </a:r>
            <a:r>
              <a:rPr lang="en-US" altLang="zh-CN" sz="15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5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15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OUT</a:t>
            </a:r>
            <a:r>
              <a:rPr lang="en-US" altLang="zh-CN" sz="15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5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= </a:t>
            </a:r>
            <a:r>
              <a:rPr lang="el-GR" altLang="zh-CN" sz="1500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Φ</a:t>
            </a:r>
            <a:r>
              <a:rPr lang="en-US" altLang="zh-CN" sz="15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15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(</a:t>
            </a:r>
            <a:r>
              <a:rPr lang="zh-CN" altLang="en-US" sz="15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某个</a:t>
            </a:r>
            <a:r>
              <a:rPr lang="en-US" altLang="zh-CN" sz="15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OUT</a:t>
            </a:r>
            <a:r>
              <a:rPr lang="zh-CN" altLang="en-US" sz="15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值发生了改变</a:t>
            </a:r>
            <a:r>
              <a:rPr lang="en-US" altLang="zh-CN" sz="15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15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for (</a:t>
            </a:r>
            <a:r>
              <a:rPr lang="zh-CN" altLang="en-US" sz="15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</a:t>
            </a:r>
            <a:r>
              <a:rPr lang="en-US" altLang="zh-CN" sz="15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ENTRY</a:t>
            </a:r>
            <a:r>
              <a:rPr lang="zh-CN" altLang="en-US" sz="15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之外的每个基本块</a:t>
            </a:r>
            <a:r>
              <a:rPr lang="en-US" altLang="zh-CN" sz="15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5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1500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IN</a:t>
            </a:r>
            <a:r>
              <a:rPr lang="en-US" altLang="zh-CN" sz="15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15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lang="en-US" altLang="zh-CN" sz="15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∪</a:t>
            </a:r>
            <a:r>
              <a:rPr lang="en-US" altLang="zh-CN" sz="1500" i="1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15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1500" i="1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15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的一个前驱</a:t>
            </a:r>
            <a:r>
              <a:rPr lang="en-US" altLang="zh-CN" sz="1500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OUT</a:t>
            </a:r>
            <a:r>
              <a:rPr lang="en-US" altLang="zh-CN" sz="15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</a:t>
            </a:r>
            <a:r>
              <a:rPr lang="en-US" altLang="zh-CN" sz="15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lang="en-US" altLang="zh-CN" sz="15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lvl="1" indent="0"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15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OUT</a:t>
            </a:r>
            <a:r>
              <a:rPr lang="en-US" altLang="zh-CN" sz="15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5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= </a:t>
            </a:r>
            <a:r>
              <a:rPr lang="en-US" altLang="zh-CN" sz="1500" i="1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gen</a:t>
            </a:r>
            <a:r>
              <a:rPr lang="en-US" altLang="zh-CN" sz="1500" i="1" baseline="-30000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1500" i="1" baseline="-300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∪(</a:t>
            </a:r>
            <a:r>
              <a:rPr lang="en-US" altLang="zh-CN" sz="1500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</a:t>
            </a:r>
            <a:r>
              <a:rPr lang="en-US" altLang="zh-CN" sz="15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15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lang="en-US" altLang="zh-CN" sz="1500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</a:t>
            </a:r>
            <a:r>
              <a:rPr lang="en-US" altLang="zh-CN" sz="1500" i="1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kill</a:t>
            </a:r>
            <a:r>
              <a:rPr lang="en-US" altLang="zh-CN" sz="1500" i="1" baseline="-30000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1500" i="1" baseline="-300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</a:p>
          <a:p>
            <a:pPr marL="0" lvl="1" indent="0"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15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933EFD-B2C6-4B81-9A6E-1278B7A5DE42}"/>
              </a:ext>
            </a:extLst>
          </p:cNvPr>
          <p:cNvSpPr/>
          <p:nvPr/>
        </p:nvSpPr>
        <p:spPr>
          <a:xfrm>
            <a:off x="2063750" y="293688"/>
            <a:ext cx="2181225" cy="2673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B1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 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kill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B1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  <a:r>
              <a:rPr lang="en-US" altLang="zh-CN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endParaRPr lang="en-US" altLang="zh-CN" i="1" kern="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B2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kill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B2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  <a:r>
              <a:rPr lang="en-US" altLang="zh-CN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endParaRPr lang="en-US" altLang="zh-CN" i="1" kern="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B3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kill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B3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endParaRPr lang="en-US" altLang="zh-CN" i="1" kern="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B4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  <a:r>
              <a:rPr lang="en-US" altLang="zh-CN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kill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B4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53696" name="Rectangle 2">
            <a:extLst>
              <a:ext uri="{FF2B5EF4-FFF2-40B4-BE49-F238E27FC236}">
                <a16:creationId xmlns:a16="http://schemas.microsoft.com/office/drawing/2014/main" id="{8E4753D0-6BE8-49C3-A40D-29FBB741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700">
              <a:solidFill>
                <a:schemeClr val="tx1"/>
              </a:solidFill>
              <a:cs typeface="楷体_GB2312" charset="0"/>
            </a:endParaRPr>
          </a:p>
        </p:txBody>
      </p:sp>
      <p:grpSp>
        <p:nvGrpSpPr>
          <p:cNvPr id="153697" name="组合 1">
            <a:extLst>
              <a:ext uri="{FF2B5EF4-FFF2-40B4-BE49-F238E27FC236}">
                <a16:creationId xmlns:a16="http://schemas.microsoft.com/office/drawing/2014/main" id="{CE8F8864-696A-4C91-9AFA-1F0A4104A232}"/>
              </a:ext>
            </a:extLst>
          </p:cNvPr>
          <p:cNvGrpSpPr>
            <a:grpSpLocks/>
          </p:cNvGrpSpPr>
          <p:nvPr/>
        </p:nvGrpSpPr>
        <p:grpSpPr bwMode="auto">
          <a:xfrm>
            <a:off x="138113" y="854075"/>
            <a:ext cx="1625600" cy="3082925"/>
            <a:chOff x="890764" y="853544"/>
            <a:chExt cx="1626248" cy="3084076"/>
          </a:xfrm>
        </p:grpSpPr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05A9F57E-0EE6-4C9B-90F3-DF4242220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946" y="853544"/>
              <a:ext cx="786125" cy="2858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lnSpc>
                  <a:spcPct val="70000"/>
                </a:lnSpc>
                <a:defRPr/>
              </a:pPr>
              <a:r>
                <a:rPr lang="en-US" altLang="zh-CN" sz="1500" i="1" dirty="0">
                  <a:latin typeface="Times New Roman" charset="0"/>
                </a:rPr>
                <a:t>ENTRY</a:t>
              </a:r>
              <a:endParaRPr lang="en-US" altLang="zh-CN" sz="1500" dirty="0">
                <a:latin typeface="Times New Roman" charset="0"/>
              </a:endParaRPr>
            </a:p>
          </p:txBody>
        </p:sp>
        <p:sp>
          <p:nvSpPr>
            <p:cNvPr id="8" name="Rectangle 24">
              <a:extLst>
                <a:ext uri="{FF2B5EF4-FFF2-40B4-BE49-F238E27FC236}">
                  <a16:creationId xmlns:a16="http://schemas.microsoft.com/office/drawing/2014/main" id="{913246F2-8B38-4A0C-B502-3F6827599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946" y="1414141"/>
              <a:ext cx="786125" cy="3446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54000" rIns="6858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500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1500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003DC66B-5572-4CC3-BE94-3A224443E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946" y="2020793"/>
              <a:ext cx="786125" cy="3573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54000" rIns="6858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500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1500" dirty="0">
                <a:latin typeface="Times New Roman" panose="02020603050405020304" pitchFamily="18" charset="0"/>
              </a:endParaRPr>
            </a:p>
          </p:txBody>
        </p:sp>
        <p:sp>
          <p:nvSpPr>
            <p:cNvPr id="153731" name="Line 28">
              <a:extLst>
                <a:ext uri="{FF2B5EF4-FFF2-40B4-BE49-F238E27FC236}">
                  <a16:creationId xmlns:a16="http://schemas.microsoft.com/office/drawing/2014/main" id="{BAF4695A-A7B8-4DAA-852B-CF5237474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7822" y="1163899"/>
              <a:ext cx="0" cy="2397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3732" name="Line 29">
              <a:extLst>
                <a:ext uri="{FF2B5EF4-FFF2-40B4-BE49-F238E27FC236}">
                  <a16:creationId xmlns:a16="http://schemas.microsoft.com/office/drawing/2014/main" id="{BAA92311-F37E-4E75-9C24-03A7C24DB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9034" y="1749688"/>
              <a:ext cx="0" cy="2714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44E29EB6-FC24-4613-95BD-8D37D255A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340" y="2543275"/>
              <a:ext cx="370034" cy="2382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defRPr/>
              </a:pPr>
              <a:r>
                <a:rPr lang="en-US" altLang="zh-CN" sz="1500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1500" dirty="0">
                <a:latin typeface="Times New Roman" panose="02020603050405020304" pitchFamily="18" charset="0"/>
              </a:endParaRPr>
            </a:p>
          </p:txBody>
        </p:sp>
        <p:sp>
          <p:nvSpPr>
            <p:cNvPr id="153734" name="Line 31">
              <a:extLst>
                <a:ext uri="{FF2B5EF4-FFF2-40B4-BE49-F238E27FC236}">
                  <a16:creationId xmlns:a16="http://schemas.microsoft.com/office/drawing/2014/main" id="{A88080D3-4AD9-4CEE-8FFF-4E5A6A38E0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3728" y="2388419"/>
              <a:ext cx="0" cy="6328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3735" name="Rectangle 34">
              <a:extLst>
                <a:ext uri="{FF2B5EF4-FFF2-40B4-BE49-F238E27FC236}">
                  <a16:creationId xmlns:a16="http://schemas.microsoft.com/office/drawing/2014/main" id="{05DE4B82-E6E0-4977-9E6B-9D0D11355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746" y="2806961"/>
              <a:ext cx="628729" cy="327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lang="en-US" altLang="zh-CN" sz="1500">
                <a:latin typeface="Times New Roman" panose="02020603050405020304" pitchFamily="18" charset="0"/>
              </a:endParaRPr>
            </a:p>
          </p:txBody>
        </p:sp>
        <p:sp>
          <p:nvSpPr>
            <p:cNvPr id="153736" name="Line 37">
              <a:extLst>
                <a:ext uri="{FF2B5EF4-FFF2-40B4-BE49-F238E27FC236}">
                  <a16:creationId xmlns:a16="http://schemas.microsoft.com/office/drawing/2014/main" id="{BFE69C6E-3B72-43DD-800F-34938F5A37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1745" y="2378305"/>
              <a:ext cx="271739" cy="1444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3737" name="Line 38">
              <a:extLst>
                <a:ext uri="{FF2B5EF4-FFF2-40B4-BE49-F238E27FC236}">
                  <a16:creationId xmlns:a16="http://schemas.microsoft.com/office/drawing/2014/main" id="{10B89987-FA89-4D52-907F-9F8FF9E78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749" y="2776827"/>
              <a:ext cx="485255" cy="2444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3738" name="Freeform 42">
              <a:extLst>
                <a:ext uri="{FF2B5EF4-FFF2-40B4-BE49-F238E27FC236}">
                  <a16:creationId xmlns:a16="http://schemas.microsoft.com/office/drawing/2014/main" id="{83AF736B-609E-478D-B667-4460FE146D08}"/>
                </a:ext>
              </a:extLst>
            </p:cNvPr>
            <p:cNvSpPr>
              <a:spLocks/>
            </p:cNvSpPr>
            <p:nvPr/>
          </p:nvSpPr>
          <p:spPr bwMode="auto">
            <a:xfrm rot="-906172">
              <a:off x="890764" y="1883154"/>
              <a:ext cx="1003397" cy="1727132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5540AB2B-A082-4B64-8C22-782D3422A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946" y="3651763"/>
              <a:ext cx="786125" cy="2858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lnSpc>
                  <a:spcPct val="70000"/>
                </a:lnSpc>
                <a:defRPr/>
              </a:pPr>
              <a:r>
                <a:rPr lang="en-US" altLang="zh-CN" sz="1500" i="1" dirty="0">
                  <a:latin typeface="Times New Roman" charset="0"/>
                </a:rPr>
                <a:t>EXIT</a:t>
              </a:r>
              <a:endParaRPr lang="en-US" altLang="zh-CN" sz="1500" dirty="0">
                <a:latin typeface="Times New Roman" charset="0"/>
              </a:endParaRPr>
            </a:p>
          </p:txBody>
        </p:sp>
        <p:sp>
          <p:nvSpPr>
            <p:cNvPr id="153740" name="Line 28">
              <a:extLst>
                <a:ext uri="{FF2B5EF4-FFF2-40B4-BE49-F238E27FC236}">
                  <a16:creationId xmlns:a16="http://schemas.microsoft.com/office/drawing/2014/main" id="{10D82E04-CFA6-406A-BA7C-EDC2DE7C7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728" y="3418168"/>
              <a:ext cx="0" cy="2397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63B94C6F-9BA5-40FE-86E5-91D48DB1A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886" y="3060993"/>
              <a:ext cx="786126" cy="3573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54000" rIns="6858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500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 dirty="0">
                  <a:latin typeface="Times New Roman" panose="02020603050405020304" pitchFamily="18" charset="0"/>
                </a:rPr>
                <a:t>4</a:t>
              </a:r>
              <a:endParaRPr lang="en-US" altLang="zh-CN" sz="15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9E3C094-9A6D-4255-AF77-344CD2CD4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3435350"/>
            <a:ext cx="9540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000  0000</a:t>
            </a:r>
            <a:endParaRPr lang="zh-CN" altLang="en-US" sz="1500" dirty="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5861AB-CD48-4C25-AA5A-2948009AC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3435350"/>
            <a:ext cx="933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111  0000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D07E8F-4F53-46D9-A79E-F28AC5249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600" y="3724275"/>
            <a:ext cx="93186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111  0000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EB11BF-673A-4D20-9D22-EB154B262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3724275"/>
            <a:ext cx="9429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001  1100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41242B-7C89-463A-919C-3F77A4087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4048125"/>
            <a:ext cx="942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001  1100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7E490D-F502-40BA-A51C-BB163847C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638" y="4048125"/>
            <a:ext cx="933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000  1110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6B48C48-691A-47BC-BB28-8AD8AC231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600" y="4337050"/>
            <a:ext cx="93186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001  1110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185DD5-C745-45B7-91C6-749C35DD6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638" y="4337050"/>
            <a:ext cx="9334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001  0111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2D395D-FB12-4102-8F39-D7731C5C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600" y="4624388"/>
            <a:ext cx="931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001  0111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F0A97A0-A6C5-4471-B42F-80CA18FC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638" y="4624388"/>
            <a:ext cx="933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001  0111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D8DAA2-09CD-4DBD-8FF4-567D5BB46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3435350"/>
            <a:ext cx="9540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000  0000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CE78D9-CE7E-46ED-BA22-ACB6388CA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3435350"/>
            <a:ext cx="933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111  0000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B089A8A-0169-40EC-9094-2755CE162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724275"/>
            <a:ext cx="10604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111  0111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3EA9FEF-A119-4B8D-BB08-502173871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3724275"/>
            <a:ext cx="9334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001  1110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8479513-5EEA-4508-9874-715209ED6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163" y="4048125"/>
            <a:ext cx="933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001  1110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497049-F3A7-414F-8AC0-19BE41A89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4048125"/>
            <a:ext cx="933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000  1110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CA3D60E-951E-4018-9D95-3A3075D41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163" y="4337050"/>
            <a:ext cx="9334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001  1110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72B14AF-9286-4D6D-971F-798A990BF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4337050"/>
            <a:ext cx="9334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001  0111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6128" name="矩形 176127">
            <a:extLst>
              <a:ext uri="{FF2B5EF4-FFF2-40B4-BE49-F238E27FC236}">
                <a16:creationId xmlns:a16="http://schemas.microsoft.com/office/drawing/2014/main" id="{89606C1B-595C-459D-99DB-5FBFE14AD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163" y="4624388"/>
            <a:ext cx="933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001  0111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6129" name="矩形 176128">
            <a:extLst>
              <a:ext uri="{FF2B5EF4-FFF2-40B4-BE49-F238E27FC236}">
                <a16:creationId xmlns:a16="http://schemas.microsoft.com/office/drawing/2014/main" id="{00888038-ED9A-40AD-84B0-1F34D5F7E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4624388"/>
            <a:ext cx="933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001  0111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1C3C615-C4BB-44C5-9EB0-ADEF37163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25" y="3435350"/>
            <a:ext cx="9540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000  0000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5032B71-DC4C-4F33-AABD-17FF14B4A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913" y="3435350"/>
            <a:ext cx="93186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111  0000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D93D3F8-FD88-457B-9DDD-D00D5CC80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3724275"/>
            <a:ext cx="10604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111  0111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DB2DF0-9E4E-494E-A6C0-79196C693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913" y="3724275"/>
            <a:ext cx="931862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001  1110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680C663-EC9C-4C1F-B7C8-7197E01E8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463" y="4048125"/>
            <a:ext cx="933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001  1110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746A3D6-F6FA-49CE-82A6-11A5472D1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913" y="4048125"/>
            <a:ext cx="93186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000  1110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F4C2CF1-E4CE-48D9-8E24-388C8F467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463" y="4337050"/>
            <a:ext cx="9334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001  1110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D83D73C-7B8A-47E7-B871-81C6A740F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913" y="4337050"/>
            <a:ext cx="931862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001  0111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645EFF2-07A4-44BE-8375-13FFF7B2F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463" y="4624388"/>
            <a:ext cx="933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001  0111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CDA14F1-5C7D-4196-B0BA-D280A0DC4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913" y="4624388"/>
            <a:ext cx="93186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001  0111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6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76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7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76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76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7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1" dur="500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nimBg="1"/>
      <p:bldP spid="176130" grpId="1" animBg="1"/>
      <p:bldP spid="6" grpId="0"/>
      <p:bldP spid="9" grpId="0"/>
      <p:bldP spid="10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176128" grpId="0"/>
      <p:bldP spid="17612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F6C35B-2DA6-4967-A326-F3BACD61EC31}"/>
              </a:ext>
            </a:extLst>
          </p:cNvPr>
          <p:cNvSpPr/>
          <p:nvPr/>
        </p:nvSpPr>
        <p:spPr>
          <a:xfrm>
            <a:off x="2063750" y="293688"/>
            <a:ext cx="2181225" cy="2673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B1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 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kill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B1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  <a:r>
              <a:rPr lang="en-US" altLang="zh-CN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endParaRPr lang="en-US" altLang="zh-CN" i="1" kern="0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B2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kill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B2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  <a:r>
              <a:rPr lang="en-US" altLang="zh-CN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endParaRPr lang="en-US" altLang="zh-CN" i="1" kern="0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B3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kill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B3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endParaRPr lang="en-US" altLang="zh-CN" i="1" kern="0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B4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  <a:r>
              <a:rPr lang="en-US" altLang="zh-CN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kill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B4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 </a:t>
            </a: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i="1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i="1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kern="0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DB5E7537-988E-469B-9E1C-A9E94BCD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700">
              <a:solidFill>
                <a:schemeClr val="tx1"/>
              </a:solidFill>
              <a:cs typeface="楷体_GB2312" charset="0"/>
            </a:endParaRPr>
          </a:p>
        </p:txBody>
      </p:sp>
      <p:graphicFrame>
        <p:nvGraphicFramePr>
          <p:cNvPr id="23" name="Group 182">
            <a:extLst>
              <a:ext uri="{FF2B5EF4-FFF2-40B4-BE49-F238E27FC236}">
                <a16:creationId xmlns:a16="http://schemas.microsoft.com/office/drawing/2014/main" id="{451F1558-F57F-44D3-8F83-0F10A265DB5A}"/>
              </a:ext>
            </a:extLst>
          </p:cNvPr>
          <p:cNvGraphicFramePr>
            <a:graphicFrameLocks noGrp="1"/>
          </p:cNvGraphicFramePr>
          <p:nvPr/>
        </p:nvGraphicFramePr>
        <p:xfrm>
          <a:off x="1835150" y="3133725"/>
          <a:ext cx="1619250" cy="1798641"/>
        </p:xfrm>
        <a:graphic>
          <a:graphicData uri="http://schemas.openxmlformats.org/drawingml/2006/table">
            <a:tbl>
              <a:tblPr/>
              <a:tblGrid>
                <a:gridCol w="64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000  0000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000  0000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000  0000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000  0000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EXIT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000  0000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0" marR="6864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55675" name="组合 1">
            <a:extLst>
              <a:ext uri="{FF2B5EF4-FFF2-40B4-BE49-F238E27FC236}">
                <a16:creationId xmlns:a16="http://schemas.microsoft.com/office/drawing/2014/main" id="{4EAB18F7-0864-4ABB-89B0-4A01E578231D}"/>
              </a:ext>
            </a:extLst>
          </p:cNvPr>
          <p:cNvGrpSpPr>
            <a:grpSpLocks/>
          </p:cNvGrpSpPr>
          <p:nvPr/>
        </p:nvGrpSpPr>
        <p:grpSpPr bwMode="auto">
          <a:xfrm>
            <a:off x="138113" y="854075"/>
            <a:ext cx="1625600" cy="3082925"/>
            <a:chOff x="890764" y="853544"/>
            <a:chExt cx="1626248" cy="3084076"/>
          </a:xfrm>
        </p:grpSpPr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14746C89-E99C-482B-900D-BDE225CF9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946" y="853544"/>
              <a:ext cx="786125" cy="2858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lnSpc>
                  <a:spcPct val="70000"/>
                </a:lnSpc>
                <a:defRPr/>
              </a:pPr>
              <a:r>
                <a:rPr lang="en-US" altLang="zh-CN" sz="1500" i="1" dirty="0">
                  <a:solidFill>
                    <a:prstClr val="black"/>
                  </a:solidFill>
                  <a:latin typeface="Times New Roman" charset="0"/>
                </a:rPr>
                <a:t>ENTRY</a:t>
              </a:r>
              <a:endParaRPr lang="en-US" altLang="zh-CN" sz="1500" dirty="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8" name="Rectangle 24">
              <a:extLst>
                <a:ext uri="{FF2B5EF4-FFF2-40B4-BE49-F238E27FC236}">
                  <a16:creationId xmlns:a16="http://schemas.microsoft.com/office/drawing/2014/main" id="{ADBF3288-DB62-4677-BD3F-865EC3C96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946" y="1414141"/>
              <a:ext cx="786125" cy="3446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54000" rIns="6858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B79D5F2C-43A7-4E03-9AAF-F013EBD4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946" y="2020793"/>
              <a:ext cx="786125" cy="3573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54000" rIns="6858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826" name="Line 28">
              <a:extLst>
                <a:ext uri="{FF2B5EF4-FFF2-40B4-BE49-F238E27FC236}">
                  <a16:creationId xmlns:a16="http://schemas.microsoft.com/office/drawing/2014/main" id="{F9866AEF-4513-4D33-994D-588091ED7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7822" y="1163899"/>
              <a:ext cx="0" cy="2397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5827" name="Line 29">
              <a:extLst>
                <a:ext uri="{FF2B5EF4-FFF2-40B4-BE49-F238E27FC236}">
                  <a16:creationId xmlns:a16="http://schemas.microsoft.com/office/drawing/2014/main" id="{35883F10-0E52-4C39-9A38-CB9743DB1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9034" y="1749688"/>
              <a:ext cx="0" cy="2714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8DF826C2-27B0-4CBB-A772-45AD7E449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340" y="2543275"/>
              <a:ext cx="370034" cy="2382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defRPr/>
              </a:pP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829" name="Line 31">
              <a:extLst>
                <a:ext uri="{FF2B5EF4-FFF2-40B4-BE49-F238E27FC236}">
                  <a16:creationId xmlns:a16="http://schemas.microsoft.com/office/drawing/2014/main" id="{E5FE715F-DA48-4BD9-9F6C-29977CD8C2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3728" y="2388419"/>
              <a:ext cx="0" cy="6328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5830" name="Rectangle 34">
              <a:extLst>
                <a:ext uri="{FF2B5EF4-FFF2-40B4-BE49-F238E27FC236}">
                  <a16:creationId xmlns:a16="http://schemas.microsoft.com/office/drawing/2014/main" id="{23C3962A-110D-4981-8D33-426F34247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746" y="2806961"/>
              <a:ext cx="628729" cy="327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831" name="Line 37">
              <a:extLst>
                <a:ext uri="{FF2B5EF4-FFF2-40B4-BE49-F238E27FC236}">
                  <a16:creationId xmlns:a16="http://schemas.microsoft.com/office/drawing/2014/main" id="{12FD8184-BF27-40C0-B88F-530337DD12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1745" y="2378305"/>
              <a:ext cx="271739" cy="1444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5832" name="Line 38">
              <a:extLst>
                <a:ext uri="{FF2B5EF4-FFF2-40B4-BE49-F238E27FC236}">
                  <a16:creationId xmlns:a16="http://schemas.microsoft.com/office/drawing/2014/main" id="{22EFBA6D-E1CA-4FF9-A7B4-F8C5F6562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749" y="2776827"/>
              <a:ext cx="485255" cy="2444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5833" name="Freeform 42">
              <a:extLst>
                <a:ext uri="{FF2B5EF4-FFF2-40B4-BE49-F238E27FC236}">
                  <a16:creationId xmlns:a16="http://schemas.microsoft.com/office/drawing/2014/main" id="{F08F618A-E403-414A-9F3B-A391FA3F6CBB}"/>
                </a:ext>
              </a:extLst>
            </p:cNvPr>
            <p:cNvSpPr>
              <a:spLocks/>
            </p:cNvSpPr>
            <p:nvPr/>
          </p:nvSpPr>
          <p:spPr bwMode="auto">
            <a:xfrm rot="-906172">
              <a:off x="890764" y="1883154"/>
              <a:ext cx="1003397" cy="1727132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A1E14625-95C4-4AA0-9CBA-F53279FA5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946" y="3651763"/>
              <a:ext cx="786125" cy="2858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lnSpc>
                  <a:spcPct val="70000"/>
                </a:lnSpc>
                <a:defRPr/>
              </a:pPr>
              <a:r>
                <a:rPr lang="en-US" altLang="zh-CN" sz="1500" i="1" dirty="0">
                  <a:solidFill>
                    <a:prstClr val="black"/>
                  </a:solidFill>
                  <a:latin typeface="Times New Roman" charset="0"/>
                </a:rPr>
                <a:t>EXIT</a:t>
              </a:r>
              <a:endParaRPr lang="en-US" altLang="zh-CN" sz="1500" dirty="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55835" name="Line 28">
              <a:extLst>
                <a:ext uri="{FF2B5EF4-FFF2-40B4-BE49-F238E27FC236}">
                  <a16:creationId xmlns:a16="http://schemas.microsoft.com/office/drawing/2014/main" id="{AD1A793B-D125-4207-860A-658EE738D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728" y="3418168"/>
              <a:ext cx="0" cy="2397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2B7EBA33-0A58-42AD-A31E-5BF88A316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886" y="3060993"/>
              <a:ext cx="786126" cy="3573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54000" rIns="6858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289A63F-FAE5-4A84-9A61-E7AA88A63F90}"/>
              </a:ext>
            </a:extLst>
          </p:cNvPr>
          <p:cNvGraphicFramePr>
            <a:graphicFrameLocks noGrp="1"/>
          </p:cNvGraphicFramePr>
          <p:nvPr/>
        </p:nvGraphicFramePr>
        <p:xfrm>
          <a:off x="5289550" y="3133725"/>
          <a:ext cx="1871663" cy="1798641"/>
        </p:xfrm>
        <a:graphic>
          <a:graphicData uri="http://schemas.openxmlformats.org/drawingml/2006/table">
            <a:tbl>
              <a:tblPr/>
              <a:tblGrid>
                <a:gridCol w="863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7" marR="68567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8BE5BE2-84B6-4819-8362-CB760371A92A}"/>
              </a:ext>
            </a:extLst>
          </p:cNvPr>
          <p:cNvGraphicFramePr>
            <a:graphicFrameLocks noGrp="1"/>
          </p:cNvGraphicFramePr>
          <p:nvPr/>
        </p:nvGraphicFramePr>
        <p:xfrm>
          <a:off x="3443288" y="3133725"/>
          <a:ext cx="1828800" cy="1798641"/>
        </p:xfrm>
        <a:graphic>
          <a:graphicData uri="http://schemas.openxmlformats.org/drawingml/2006/table">
            <a:tbl>
              <a:tblPr/>
              <a:tblGrid>
                <a:gridCol w="892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9" marR="68599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5722" name="矩形 5">
            <a:extLst>
              <a:ext uri="{FF2B5EF4-FFF2-40B4-BE49-F238E27FC236}">
                <a16:creationId xmlns:a16="http://schemas.microsoft.com/office/drawing/2014/main" id="{8AF802D5-DA57-497D-A408-DA3149FFE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3435350"/>
            <a:ext cx="9540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000  0000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23" name="矩形 8">
            <a:extLst>
              <a:ext uri="{FF2B5EF4-FFF2-40B4-BE49-F238E27FC236}">
                <a16:creationId xmlns:a16="http://schemas.microsoft.com/office/drawing/2014/main" id="{46A7CFFD-82C8-4EC8-8884-5358DD77D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3435350"/>
            <a:ext cx="933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111  0000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24" name="矩形 9">
            <a:extLst>
              <a:ext uri="{FF2B5EF4-FFF2-40B4-BE49-F238E27FC236}">
                <a16:creationId xmlns:a16="http://schemas.microsoft.com/office/drawing/2014/main" id="{98FCEB4B-8367-468F-95FE-264D5FF6A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600" y="3724275"/>
            <a:ext cx="93186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111  0000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25" name="矩形 11">
            <a:extLst>
              <a:ext uri="{FF2B5EF4-FFF2-40B4-BE49-F238E27FC236}">
                <a16:creationId xmlns:a16="http://schemas.microsoft.com/office/drawing/2014/main" id="{C14BD783-8890-4076-B18D-B2AEF2FB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3724275"/>
            <a:ext cx="9429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001  1100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26" name="矩形 12">
            <a:extLst>
              <a:ext uri="{FF2B5EF4-FFF2-40B4-BE49-F238E27FC236}">
                <a16:creationId xmlns:a16="http://schemas.microsoft.com/office/drawing/2014/main" id="{6E6E5096-BB45-4E72-8FEC-5E31F272A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4048125"/>
            <a:ext cx="942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001  1100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27" name="矩形 14">
            <a:extLst>
              <a:ext uri="{FF2B5EF4-FFF2-40B4-BE49-F238E27FC236}">
                <a16:creationId xmlns:a16="http://schemas.microsoft.com/office/drawing/2014/main" id="{32E6BEDC-1183-43C1-BB99-2858FB9B5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638" y="4048125"/>
            <a:ext cx="933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000  1110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28" name="矩形 15">
            <a:extLst>
              <a:ext uri="{FF2B5EF4-FFF2-40B4-BE49-F238E27FC236}">
                <a16:creationId xmlns:a16="http://schemas.microsoft.com/office/drawing/2014/main" id="{7F6228DB-F9E1-4386-A12B-2764F126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600" y="4337050"/>
            <a:ext cx="93186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001  1110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29" name="矩形 16">
            <a:extLst>
              <a:ext uri="{FF2B5EF4-FFF2-40B4-BE49-F238E27FC236}">
                <a16:creationId xmlns:a16="http://schemas.microsoft.com/office/drawing/2014/main" id="{C2A7C49E-49B6-4D98-B775-267E6F746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638" y="4337050"/>
            <a:ext cx="9334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001  0111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30" name="矩形 17">
            <a:extLst>
              <a:ext uri="{FF2B5EF4-FFF2-40B4-BE49-F238E27FC236}">
                <a16:creationId xmlns:a16="http://schemas.microsoft.com/office/drawing/2014/main" id="{F6DB547A-1242-43A2-A2B4-72729D4FC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600" y="4624388"/>
            <a:ext cx="931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001  0111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31" name="矩形 18">
            <a:extLst>
              <a:ext uri="{FF2B5EF4-FFF2-40B4-BE49-F238E27FC236}">
                <a16:creationId xmlns:a16="http://schemas.microsoft.com/office/drawing/2014/main" id="{3BFB08F8-159A-469C-AD9C-DC298395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638" y="4624388"/>
            <a:ext cx="933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001  0111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32" name="矩形 19">
            <a:extLst>
              <a:ext uri="{FF2B5EF4-FFF2-40B4-BE49-F238E27FC236}">
                <a16:creationId xmlns:a16="http://schemas.microsoft.com/office/drawing/2014/main" id="{EA4F41D3-7C8F-4263-BD44-12BEB541F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3435350"/>
            <a:ext cx="9540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000  0000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33" name="矩形 24">
            <a:extLst>
              <a:ext uri="{FF2B5EF4-FFF2-40B4-BE49-F238E27FC236}">
                <a16:creationId xmlns:a16="http://schemas.microsoft.com/office/drawing/2014/main" id="{6B62A210-EE86-4CDD-9DF0-12C336CDD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3435350"/>
            <a:ext cx="933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111  0000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34" name="矩形 25">
            <a:extLst>
              <a:ext uri="{FF2B5EF4-FFF2-40B4-BE49-F238E27FC236}">
                <a16:creationId xmlns:a16="http://schemas.microsoft.com/office/drawing/2014/main" id="{F7669FE2-D350-4917-A3E5-70AF1D04E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724275"/>
            <a:ext cx="10604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111  0111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35" name="矩形 26">
            <a:extLst>
              <a:ext uri="{FF2B5EF4-FFF2-40B4-BE49-F238E27FC236}">
                <a16:creationId xmlns:a16="http://schemas.microsoft.com/office/drawing/2014/main" id="{9064EEA8-3DBB-426C-9760-E715A80A5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3724275"/>
            <a:ext cx="9334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001  1110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36" name="矩形 27">
            <a:extLst>
              <a:ext uri="{FF2B5EF4-FFF2-40B4-BE49-F238E27FC236}">
                <a16:creationId xmlns:a16="http://schemas.microsoft.com/office/drawing/2014/main" id="{AA5DB60D-396B-4CB3-A6B8-27503E7E9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163" y="4048125"/>
            <a:ext cx="933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001  1110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37" name="矩形 28">
            <a:extLst>
              <a:ext uri="{FF2B5EF4-FFF2-40B4-BE49-F238E27FC236}">
                <a16:creationId xmlns:a16="http://schemas.microsoft.com/office/drawing/2014/main" id="{658ECE8A-16DB-4597-81D2-DAD240E4B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4048125"/>
            <a:ext cx="933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000  1110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38" name="矩形 29">
            <a:extLst>
              <a:ext uri="{FF2B5EF4-FFF2-40B4-BE49-F238E27FC236}">
                <a16:creationId xmlns:a16="http://schemas.microsoft.com/office/drawing/2014/main" id="{2CAFE6DC-F2F3-4679-B231-0C0E4B7F8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163" y="4337050"/>
            <a:ext cx="9334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001  1110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39" name="矩形 30">
            <a:extLst>
              <a:ext uri="{FF2B5EF4-FFF2-40B4-BE49-F238E27FC236}">
                <a16:creationId xmlns:a16="http://schemas.microsoft.com/office/drawing/2014/main" id="{4E1F6F68-ABC8-4A7E-996D-5675C0ACC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4337050"/>
            <a:ext cx="9334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001  0111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40" name="矩形 176127">
            <a:extLst>
              <a:ext uri="{FF2B5EF4-FFF2-40B4-BE49-F238E27FC236}">
                <a16:creationId xmlns:a16="http://schemas.microsoft.com/office/drawing/2014/main" id="{32DB7C3B-BE9D-4E82-A6E1-2A45CE933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163" y="4624388"/>
            <a:ext cx="933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001  0111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41" name="矩形 176128">
            <a:extLst>
              <a:ext uri="{FF2B5EF4-FFF2-40B4-BE49-F238E27FC236}">
                <a16:creationId xmlns:a16="http://schemas.microsoft.com/office/drawing/2014/main" id="{F5B67F89-57BF-406E-A5B5-B5B8475C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4624388"/>
            <a:ext cx="933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001  0111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31A17180-D101-4CDA-961C-3C649AC8F3D0}"/>
              </a:ext>
            </a:extLst>
          </p:cNvPr>
          <p:cNvGraphicFramePr>
            <a:graphicFrameLocks noGrp="1"/>
          </p:cNvGraphicFramePr>
          <p:nvPr/>
        </p:nvGraphicFramePr>
        <p:xfrm>
          <a:off x="7178675" y="3132138"/>
          <a:ext cx="1819275" cy="1798636"/>
        </p:xfrm>
        <a:graphic>
          <a:graphicData uri="http://schemas.openxmlformats.org/drawingml/2006/table">
            <a:tbl>
              <a:tblPr/>
              <a:tblGrid>
                <a:gridCol w="811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44" marR="68544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5765" name="矩形 50">
            <a:extLst>
              <a:ext uri="{FF2B5EF4-FFF2-40B4-BE49-F238E27FC236}">
                <a16:creationId xmlns:a16="http://schemas.microsoft.com/office/drawing/2014/main" id="{5499CC68-1CA0-459D-80E1-97EAF1CCF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25" y="3435350"/>
            <a:ext cx="9540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000  0000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66" name="矩形 51">
            <a:extLst>
              <a:ext uri="{FF2B5EF4-FFF2-40B4-BE49-F238E27FC236}">
                <a16:creationId xmlns:a16="http://schemas.microsoft.com/office/drawing/2014/main" id="{E5BFBDCA-600B-4BC3-B572-B51069022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913" y="3435350"/>
            <a:ext cx="93186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111  0000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67" name="矩形 52">
            <a:extLst>
              <a:ext uri="{FF2B5EF4-FFF2-40B4-BE49-F238E27FC236}">
                <a16:creationId xmlns:a16="http://schemas.microsoft.com/office/drawing/2014/main" id="{69FF6BB9-1757-41F9-B7B4-CAE1F35EC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3724275"/>
            <a:ext cx="10604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111  0111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68" name="矩形 53">
            <a:extLst>
              <a:ext uri="{FF2B5EF4-FFF2-40B4-BE49-F238E27FC236}">
                <a16:creationId xmlns:a16="http://schemas.microsoft.com/office/drawing/2014/main" id="{4040D16F-A8BD-4B73-8F56-E72F62A00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913" y="3724275"/>
            <a:ext cx="931862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001  1110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69" name="矩形 54">
            <a:extLst>
              <a:ext uri="{FF2B5EF4-FFF2-40B4-BE49-F238E27FC236}">
                <a16:creationId xmlns:a16="http://schemas.microsoft.com/office/drawing/2014/main" id="{66BA1469-6719-41BF-A7D0-7EF2C9B06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463" y="4048125"/>
            <a:ext cx="933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001  1110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70" name="矩形 55">
            <a:extLst>
              <a:ext uri="{FF2B5EF4-FFF2-40B4-BE49-F238E27FC236}">
                <a16:creationId xmlns:a16="http://schemas.microsoft.com/office/drawing/2014/main" id="{E34D4F98-DF98-455C-88E4-9B08B832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913" y="4048125"/>
            <a:ext cx="93186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000  1110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71" name="矩形 56">
            <a:extLst>
              <a:ext uri="{FF2B5EF4-FFF2-40B4-BE49-F238E27FC236}">
                <a16:creationId xmlns:a16="http://schemas.microsoft.com/office/drawing/2014/main" id="{1FE32F81-2BA1-49D2-BC00-7ED28B218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463" y="4337050"/>
            <a:ext cx="9334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001  1110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72" name="矩形 57">
            <a:extLst>
              <a:ext uri="{FF2B5EF4-FFF2-40B4-BE49-F238E27FC236}">
                <a16:creationId xmlns:a16="http://schemas.microsoft.com/office/drawing/2014/main" id="{FD61FFE2-FB62-4A5F-9FD1-7BF8307DE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913" y="4337050"/>
            <a:ext cx="931862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001  0111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73" name="矩形 58">
            <a:extLst>
              <a:ext uri="{FF2B5EF4-FFF2-40B4-BE49-F238E27FC236}">
                <a16:creationId xmlns:a16="http://schemas.microsoft.com/office/drawing/2014/main" id="{2043ADAE-8028-40B1-9775-D04C03DB4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463" y="4624388"/>
            <a:ext cx="933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001  0111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55774" name="矩形 59">
            <a:extLst>
              <a:ext uri="{FF2B5EF4-FFF2-40B4-BE49-F238E27FC236}">
                <a16:creationId xmlns:a16="http://schemas.microsoft.com/office/drawing/2014/main" id="{BA14C3AD-F401-4160-94BD-CA4C3E884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913" y="4624388"/>
            <a:ext cx="93186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001  0111</a:t>
            </a:r>
            <a:endParaRPr lang="zh-CN" altLang="en-US" sz="15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" name="Group 182">
            <a:extLst>
              <a:ext uri="{FF2B5EF4-FFF2-40B4-BE49-F238E27FC236}">
                <a16:creationId xmlns:a16="http://schemas.microsoft.com/office/drawing/2014/main" id="{DEF6FB6A-83FD-4359-AF2E-5F5AFE64AB75}"/>
              </a:ext>
            </a:extLst>
          </p:cNvPr>
          <p:cNvGraphicFramePr>
            <a:graphicFrameLocks noGrp="1"/>
          </p:cNvGraphicFramePr>
          <p:nvPr/>
        </p:nvGraphicFramePr>
        <p:xfrm>
          <a:off x="4995863" y="179388"/>
          <a:ext cx="2152649" cy="2744784"/>
        </p:xfrm>
        <a:graphic>
          <a:graphicData uri="http://schemas.openxmlformats.org/drawingml/2006/table">
            <a:tbl>
              <a:tblPr/>
              <a:tblGrid>
                <a:gridCol w="712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</a:p>
                  </a:txBody>
                  <a:tcPr marL="68564" marR="68564" marT="34318" marB="343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64" marR="68564" marT="34318" marB="343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8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4" marR="68564" marT="34318" marB="343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8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4" marR="68564" marT="34318" marB="343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18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4" marR="68564" marT="34318" marB="343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zh-CN" altLang="en-US" sz="18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4" marR="68564" marT="34318" marB="343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18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4" marR="68564" marT="34318" marB="343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7</a:t>
                      </a:r>
                      <a:endParaRPr kumimoji="0" lang="zh-CN" altLang="en-US" sz="18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4" marR="68564" marT="34318" marB="343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4" marR="68564" marT="34318" marB="3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" name="矩形 61">
            <a:extLst>
              <a:ext uri="{FF2B5EF4-FFF2-40B4-BE49-F238E27FC236}">
                <a16:creationId xmlns:a16="http://schemas.microsoft.com/office/drawing/2014/main" id="{EF68CFAE-60EA-4871-A1CC-ACC23BA3590D}"/>
              </a:ext>
            </a:extLst>
          </p:cNvPr>
          <p:cNvSpPr/>
          <p:nvPr/>
        </p:nvSpPr>
        <p:spPr bwMode="auto">
          <a:xfrm>
            <a:off x="7175274" y="3767593"/>
            <a:ext cx="814932" cy="8572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21299999" rev="0"/>
            </a:camera>
            <a:lightRig rig="threePt" dir="t"/>
          </a:scene3d>
        </p:spPr>
        <p:txBody>
          <a:bodyPr lIns="68580" tIns="34290" rIns="68580" bIns="34290"/>
          <a:lstStyle/>
          <a:p>
            <a:pPr algn="ctr" eaLnBrk="1" hangingPunct="1">
              <a:defRPr/>
            </a:pPr>
            <a:endParaRPr lang="zh-CN" altLang="en-US" b="0" dirty="0">
              <a:latin typeface="Arial" charset="0"/>
            </a:endParaRPr>
          </a:p>
        </p:txBody>
      </p:sp>
      <p:sp>
        <p:nvSpPr>
          <p:cNvPr id="55" name="Line 31">
            <a:extLst>
              <a:ext uri="{FF2B5EF4-FFF2-40B4-BE49-F238E27FC236}">
                <a16:creationId xmlns:a16="http://schemas.microsoft.com/office/drawing/2014/main" id="{C2473559-FD4A-4A02-8A2B-22EEA044D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176213"/>
            <a:ext cx="0" cy="2759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6" name="Line 31">
            <a:extLst>
              <a:ext uri="{FF2B5EF4-FFF2-40B4-BE49-F238E27FC236}">
                <a16:creationId xmlns:a16="http://schemas.microsoft.com/office/drawing/2014/main" id="{0F588D76-30BF-4875-82A4-2D61938E0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185738"/>
            <a:ext cx="0" cy="274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3">
            <a:extLst>
              <a:ext uri="{FF2B5EF4-FFF2-40B4-BE49-F238E27FC236}">
                <a16:creationId xmlns:a16="http://schemas.microsoft.com/office/drawing/2014/main" id="{24B78695-E47D-4B7E-A563-22F454D992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7850" y="3940175"/>
            <a:ext cx="8286750" cy="3582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5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5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9B3DB553-C23E-4342-8854-64667766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定值链</a:t>
            </a:r>
            <a:r>
              <a:rPr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Use-Definition Chains</a:t>
            </a:r>
            <a:r>
              <a:rPr lang="en-US" altLang="zh-CN" sz="2500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)</a:t>
            </a:r>
            <a:endParaRPr lang="zh-CN" altLang="en-US" sz="2500" dirty="0">
              <a:solidFill>
                <a:schemeClr val="tx1"/>
              </a:solidFill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CCD141-54F4-48D0-9FBC-04E90C20D6B2}"/>
              </a:ext>
            </a:extLst>
          </p:cNvPr>
          <p:cNvSpPr/>
          <p:nvPr/>
        </p:nvSpPr>
        <p:spPr>
          <a:xfrm>
            <a:off x="436563" y="1684338"/>
            <a:ext cx="6296025" cy="31543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4675" lvl="1" indent="-271463" eaLnBrk="1" hangingPunct="1">
              <a:lnSpc>
                <a:spcPts val="3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如果块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中变量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引用之前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4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的定值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03212" lvl="1" indent="0" eaLnBrk="1" hangingPunct="1">
              <a:lnSpc>
                <a:spcPts val="35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那么只有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最后一次定值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会在该引用的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03212" lvl="1" indent="0" eaLnBrk="1" hangingPunct="1">
              <a:lnSpc>
                <a:spcPts val="35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ud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链中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74675" lvl="1" indent="-271463" eaLnBrk="1" hangingPunct="1">
              <a:lnSpc>
                <a:spcPts val="3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如果块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中变量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引用之前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没有</a:t>
            </a:r>
            <a:r>
              <a:rPr lang="en-US" altLang="zh-CN" sz="24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的定值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03212" lvl="1" indent="0" eaLnBrk="1" hangingPunct="1">
              <a:lnSpc>
                <a:spcPts val="35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那么</a:t>
            </a:r>
            <a:r>
              <a:rPr lang="en-US" altLang="zh-CN" sz="24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的这次引用的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ud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链就是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 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03212" lvl="1" indent="0" eaLnBrk="1" hangingPunct="1">
              <a:lnSpc>
                <a:spcPts val="35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定值的集合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EB509B40-B649-44A7-9089-678B238A1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3332163"/>
            <a:ext cx="1876425" cy="1008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algn="ctr"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i="1" dirty="0">
                <a:solidFill>
                  <a:prstClr val="black"/>
                </a:solidFill>
                <a:latin typeface="Times New Roman" charset="0"/>
              </a:rPr>
              <a:t>···</a:t>
            </a:r>
            <a:endParaRPr kumimoji="1" lang="en-US" altLang="zh-CN" sz="2400" dirty="0">
              <a:solidFill>
                <a:prstClr val="black"/>
              </a:solidFill>
              <a:latin typeface="Times New Roman" charset="0"/>
            </a:endParaRPr>
          </a:p>
          <a:p>
            <a:pPr algn="ctr"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charset="0"/>
              </a:rPr>
              <a:t>··· = ···a···</a:t>
            </a:r>
          </a:p>
          <a:p>
            <a:pPr algn="ctr"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i="1" dirty="0">
                <a:solidFill>
                  <a:prstClr val="black"/>
                </a:solidFill>
                <a:latin typeface="Times New Roman" charset="0"/>
              </a:rPr>
              <a:t>···</a:t>
            </a:r>
            <a:endParaRPr kumimoji="1" lang="en-US" altLang="zh-CN" sz="2400" dirty="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8" name="Rectangle 22">
            <a:extLst>
              <a:ext uri="{FF2B5EF4-FFF2-40B4-BE49-F238E27FC236}">
                <a16:creationId xmlns:a16="http://schemas.microsoft.com/office/drawing/2014/main" id="{DF178B11-8D3E-4F0B-980B-D32BFAD32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263" y="1635125"/>
            <a:ext cx="1876425" cy="15859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algn="ctr"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i="1" dirty="0">
                <a:solidFill>
                  <a:prstClr val="black"/>
                </a:solidFill>
                <a:latin typeface="Times New Roman" charset="0"/>
              </a:rPr>
              <a:t>···</a:t>
            </a:r>
            <a:endParaRPr kumimoji="1" lang="en-US" altLang="zh-CN" sz="2400" dirty="0">
              <a:solidFill>
                <a:prstClr val="black"/>
              </a:solidFill>
              <a:latin typeface="Times New Roman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charset="0"/>
              </a:rPr>
              <a:t>d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charset="0"/>
              </a:rPr>
              <a:t>: 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charset="0"/>
              </a:rPr>
              <a:t>a =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charset="0"/>
              </a:rPr>
              <a:t>···</a:t>
            </a:r>
            <a:endParaRPr kumimoji="1" lang="en-US" altLang="zh-CN" sz="2400" dirty="0">
              <a:solidFill>
                <a:srgbClr val="FF0000"/>
              </a:solidFill>
              <a:latin typeface="Times New Roman" charset="0"/>
            </a:endParaRPr>
          </a:p>
          <a:p>
            <a:pPr algn="ctr"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i="1" dirty="0">
                <a:solidFill>
                  <a:prstClr val="black"/>
                </a:solidFill>
                <a:latin typeface="Times New Roman" charset="0"/>
              </a:rPr>
              <a:t>···</a:t>
            </a:r>
            <a:endParaRPr kumimoji="1" lang="en-US" altLang="zh-CN" sz="2400" dirty="0">
              <a:solidFill>
                <a:prstClr val="black"/>
              </a:solidFill>
              <a:latin typeface="Times New Roman" charset="0"/>
            </a:endParaRPr>
          </a:p>
          <a:p>
            <a:pPr algn="ctr"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charset="0"/>
              </a:rPr>
              <a:t>··· = ···a···</a:t>
            </a:r>
          </a:p>
          <a:p>
            <a:pPr algn="ctr"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i="1" dirty="0">
                <a:solidFill>
                  <a:prstClr val="black"/>
                </a:solidFill>
                <a:latin typeface="Times New Roman" charset="0"/>
              </a:rPr>
              <a:t>···</a:t>
            </a:r>
            <a:endParaRPr kumimoji="1" lang="en-US" altLang="zh-CN" sz="2400" dirty="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09415F7-C08A-4FDA-8EA4-BF73D5966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351837" cy="1096962"/>
          </a:xfrm>
          <a:prstGeom prst="rect">
            <a:avLst/>
          </a:prstGeom>
          <a:noFill/>
        </p:spPr>
        <p:txBody>
          <a:bodyPr lIns="68580" tIns="34290" rIns="68580" bIns="3429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500" dirty="0">
                <a:solidFill>
                  <a:srgbClr val="FF0000"/>
                </a:solidFill>
                <a:cs typeface="Times New Roman" panose="02020603050405020304" pitchFamily="18" charset="0"/>
              </a:rPr>
              <a:t>引用</a:t>
            </a:r>
            <a:r>
              <a:rPr lang="en-US" altLang="zh-CN" sz="2500" dirty="0">
                <a:solidFill>
                  <a:srgbClr val="FF0000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2500" dirty="0">
                <a:solidFill>
                  <a:srgbClr val="FF0000"/>
                </a:solidFill>
                <a:cs typeface="Times New Roman" panose="02020603050405020304" pitchFamily="18" charset="0"/>
              </a:rPr>
              <a:t>定值链</a:t>
            </a:r>
            <a:r>
              <a:rPr lang="en-US" altLang="zh-C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简称</a:t>
            </a:r>
            <a:r>
              <a:rPr lang="en-US" altLang="zh-CN" sz="20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ud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链</a:t>
            </a:r>
            <a:r>
              <a:rPr lang="en-US" altLang="zh-C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dirty="0">
                <a:solidFill>
                  <a:schemeClr val="tx1"/>
                </a:solidFill>
                <a:cs typeface="Times New Roman" panose="02020603050405020304" pitchFamily="18" charset="0"/>
              </a:rPr>
              <a:t>是一个列表，对于变量的每一 次引用，到达该引用的所有定值都在该列表中</a:t>
            </a:r>
            <a:endParaRPr lang="zh-CN" altLang="en-US" sz="2500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>
            <a:extLst>
              <a:ext uri="{FF2B5EF4-FFF2-40B4-BE49-F238E27FC236}">
                <a16:creationId xmlns:a16="http://schemas.microsoft.com/office/drawing/2014/main" id="{91C95A1A-8815-4C1F-9A9D-09288F6DF4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1650" y="785813"/>
            <a:ext cx="7713663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</a:rPr>
              <a:t>活跃变量</a:t>
            </a:r>
            <a:endParaRPr lang="en-US" altLang="zh-CN" sz="30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对于变量</a:t>
            </a:r>
            <a:r>
              <a:rPr lang="en-US" altLang="zh-CN" sz="2500" b="1" i="1" dirty="0">
                <a:solidFill>
                  <a:srgbClr val="2D83F4"/>
                </a:solidFill>
              </a:rPr>
              <a:t>x</a:t>
            </a:r>
            <a:r>
              <a:rPr lang="zh-CN" altLang="en-US" sz="2500" b="1" dirty="0">
                <a:solidFill>
                  <a:schemeClr val="tx1"/>
                </a:solidFill>
              </a:rPr>
              <a:t>和程序点</a:t>
            </a:r>
            <a:r>
              <a:rPr lang="en-US" altLang="zh-CN" sz="2500" b="1" i="1" dirty="0">
                <a:solidFill>
                  <a:srgbClr val="2D83F4"/>
                </a:solidFill>
              </a:rPr>
              <a:t>p</a:t>
            </a:r>
            <a:r>
              <a:rPr lang="zh-CN" altLang="en-US" sz="2500" b="1" dirty="0">
                <a:solidFill>
                  <a:schemeClr val="tx1"/>
                </a:solidFill>
              </a:rPr>
              <a:t>，如果在流图中沿着从</a:t>
            </a:r>
            <a:r>
              <a:rPr lang="en-US" altLang="zh-CN" sz="2500" b="1" i="1" dirty="0">
                <a:solidFill>
                  <a:srgbClr val="2D83F4"/>
                </a:solidFill>
              </a:rPr>
              <a:t>p</a:t>
            </a:r>
            <a:r>
              <a:rPr lang="zh-CN" altLang="en-US" sz="2500" b="1" dirty="0">
                <a:solidFill>
                  <a:schemeClr val="tx1"/>
                </a:solidFill>
              </a:rPr>
              <a:t>开始的</a:t>
            </a:r>
            <a:r>
              <a:rPr lang="zh-CN" altLang="en-US" sz="2500" b="1" dirty="0">
                <a:solidFill>
                  <a:srgbClr val="FF0000"/>
                </a:solidFill>
              </a:rPr>
              <a:t>某条</a:t>
            </a:r>
            <a:r>
              <a:rPr lang="zh-CN" altLang="en-US" sz="2500" b="1" dirty="0">
                <a:solidFill>
                  <a:srgbClr val="2D83F4"/>
                </a:solidFill>
              </a:rPr>
              <a:t>路径</a:t>
            </a:r>
            <a:r>
              <a:rPr lang="zh-CN" altLang="en-US" sz="2500" b="1" dirty="0">
                <a:solidFill>
                  <a:schemeClr val="tx1"/>
                </a:solidFill>
              </a:rPr>
              <a:t>会引用变量</a:t>
            </a:r>
            <a:r>
              <a:rPr lang="en-US" altLang="zh-CN" sz="2500" b="1" i="1" dirty="0">
                <a:solidFill>
                  <a:srgbClr val="2D83F4"/>
                </a:solidFill>
              </a:rPr>
              <a:t>x</a:t>
            </a:r>
            <a:r>
              <a:rPr lang="zh-CN" altLang="en-US" sz="2500" b="1" dirty="0">
                <a:solidFill>
                  <a:schemeClr val="tx1"/>
                </a:solidFill>
              </a:rPr>
              <a:t>在</a:t>
            </a:r>
            <a:r>
              <a:rPr lang="en-US" altLang="zh-CN" sz="2500" b="1" i="1" dirty="0">
                <a:solidFill>
                  <a:srgbClr val="2D83F4"/>
                </a:solidFill>
              </a:rPr>
              <a:t>p</a:t>
            </a:r>
            <a:r>
              <a:rPr lang="zh-CN" altLang="en-US" sz="2500" b="1" dirty="0">
                <a:solidFill>
                  <a:schemeClr val="tx1"/>
                </a:solidFill>
              </a:rPr>
              <a:t>点的值，则称变量</a:t>
            </a:r>
            <a:r>
              <a:rPr lang="en-US" altLang="zh-CN" sz="2500" b="1" i="1" dirty="0">
                <a:solidFill>
                  <a:srgbClr val="2D83F4"/>
                </a:solidFill>
              </a:rPr>
              <a:t>x</a:t>
            </a:r>
            <a:r>
              <a:rPr lang="zh-CN" altLang="en-US" sz="2500" b="1" dirty="0">
                <a:solidFill>
                  <a:schemeClr val="tx1"/>
                </a:solidFill>
              </a:rPr>
              <a:t>在点</a:t>
            </a:r>
            <a:r>
              <a:rPr lang="en-US" altLang="zh-CN" sz="2500" b="1" i="1" dirty="0">
                <a:solidFill>
                  <a:srgbClr val="2D83F4"/>
                </a:solidFill>
              </a:rPr>
              <a:t>p</a:t>
            </a:r>
            <a:r>
              <a:rPr lang="zh-CN" altLang="en-US" sz="2500" b="1" dirty="0">
                <a:solidFill>
                  <a:schemeClr val="tx1"/>
                </a:solidFill>
              </a:rPr>
              <a:t>是</a:t>
            </a:r>
            <a:r>
              <a:rPr lang="zh-CN" altLang="en-US" sz="2500" b="1" dirty="0">
                <a:solidFill>
                  <a:srgbClr val="FF0000"/>
                </a:solidFill>
              </a:rPr>
              <a:t>活跃</a:t>
            </a:r>
            <a:r>
              <a:rPr lang="en-US" altLang="zh-CN" sz="25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</a:rPr>
              <a:t>live</a:t>
            </a:r>
            <a:r>
              <a:rPr lang="en-US" altLang="zh-CN" sz="2500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</a:rPr>
              <a:t>的，否则称变量</a:t>
            </a:r>
            <a:r>
              <a:rPr lang="en-US" altLang="zh-CN" sz="2500" b="1" i="1" dirty="0">
                <a:solidFill>
                  <a:srgbClr val="2D83F4"/>
                </a:solidFill>
              </a:rPr>
              <a:t>x</a:t>
            </a:r>
            <a:r>
              <a:rPr lang="zh-CN" altLang="en-US" sz="2500" b="1" dirty="0">
                <a:solidFill>
                  <a:schemeClr val="tx1"/>
                </a:solidFill>
              </a:rPr>
              <a:t>在点</a:t>
            </a:r>
            <a:r>
              <a:rPr lang="en-US" altLang="zh-CN" sz="2500" b="1" i="1" dirty="0">
                <a:solidFill>
                  <a:srgbClr val="2D83F4"/>
                </a:solidFill>
              </a:rPr>
              <a:t>p</a:t>
            </a:r>
            <a:r>
              <a:rPr lang="zh-CN" altLang="en-US" sz="2500" b="1" dirty="0">
                <a:solidFill>
                  <a:srgbClr val="FF0000"/>
                </a:solidFill>
              </a:rPr>
              <a:t>不活跃</a:t>
            </a:r>
            <a:r>
              <a:rPr lang="en-US" altLang="zh-CN" sz="2500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</a:rPr>
              <a:t>dead</a:t>
            </a:r>
            <a:r>
              <a:rPr lang="en-US" altLang="zh-CN" sz="2500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sz="2500" b="1" dirty="0">
              <a:solidFill>
                <a:schemeClr val="tx1"/>
              </a:solidFill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11E17A99-9155-4469-93E3-E579BDFE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8.4.2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活跃变量分析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3">
            <a:extLst>
              <a:ext uri="{FF2B5EF4-FFF2-40B4-BE49-F238E27FC236}">
                <a16:creationId xmlns:a16="http://schemas.microsoft.com/office/drawing/2014/main" id="{08C79537-A592-427C-BC58-8C21FE59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例：各基本块的出口处的活跃变量</a:t>
            </a:r>
          </a:p>
        </p:txBody>
      </p:sp>
      <p:graphicFrame>
        <p:nvGraphicFramePr>
          <p:cNvPr id="1097823" name="Group 95">
            <a:extLst>
              <a:ext uri="{FF2B5EF4-FFF2-40B4-BE49-F238E27FC236}">
                <a16:creationId xmlns:a16="http://schemas.microsoft.com/office/drawing/2014/main" id="{B6A318B3-BEAF-4466-B0E3-66346F162813}"/>
              </a:ext>
            </a:extLst>
          </p:cNvPr>
          <p:cNvGraphicFramePr>
            <a:graphicFrameLocks noGrp="1"/>
          </p:cNvGraphicFramePr>
          <p:nvPr/>
        </p:nvGraphicFramePr>
        <p:xfrm>
          <a:off x="4532313" y="1350963"/>
          <a:ext cx="3424237" cy="3360735"/>
        </p:xfrm>
        <a:graphic>
          <a:graphicData uri="http://schemas.openxmlformats.org/drawingml/2006/table">
            <a:tbl>
              <a:tblPr/>
              <a:tblGrid>
                <a:gridCol w="1123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]</a:t>
                      </a:r>
                    </a:p>
                  </a:txBody>
                  <a:tcPr marL="68556" marR="68556" marT="34281" marB="34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</a:t>
                      </a: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j</a:t>
                      </a:r>
                      <a:endParaRPr kumimoji="0" lang="zh-CN" altLang="en-US" sz="2000" b="1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m</a:t>
                      </a:r>
                      <a:endParaRPr kumimoji="0" lang="zh-CN" altLang="en-US" sz="2000" b="1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u1</a:t>
                      </a: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u2</a:t>
                      </a: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u3</a:t>
                      </a: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56" marR="68556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Line 31">
            <a:extLst>
              <a:ext uri="{FF2B5EF4-FFF2-40B4-BE49-F238E27FC236}">
                <a16:creationId xmlns:a16="http://schemas.microsoft.com/office/drawing/2014/main" id="{F1F74DD8-2F38-4FA7-98D7-AE3CD20E62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2788" y="1350963"/>
            <a:ext cx="0" cy="3360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" name="Line 31">
            <a:extLst>
              <a:ext uri="{FF2B5EF4-FFF2-40B4-BE49-F238E27FC236}">
                <a16:creationId xmlns:a16="http://schemas.microsoft.com/office/drawing/2014/main" id="{98398CC0-B024-4E24-9E52-01C87A5FE7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6550" y="1347788"/>
            <a:ext cx="0" cy="3360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A70C1BB-0771-4466-92FE-E8157C787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700" y="1739900"/>
            <a:ext cx="2373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×</a:t>
            </a:r>
            <a:endParaRPr lang="zh-CN" altLang="en-US" sz="2000" dirty="0"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BBD9C4-BC90-47D4-8DD6-225BCCB19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139950"/>
            <a:ext cx="442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×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A968CE-6C94-49F0-BA2A-F7D6DAE7B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863" y="213995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1799667-1BBD-4D32-8458-6C9C60C5D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938" y="2139950"/>
            <a:ext cx="442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×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E07B1DD-C131-477A-BA34-6722B2438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650" y="2139950"/>
            <a:ext cx="32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1813290-7F3C-42B0-A558-878245B0C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2500313"/>
            <a:ext cx="2208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√</a:t>
            </a:r>
            <a:endParaRPr lang="zh-CN" altLang="en-US" sz="2000"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63EA7AA-BC54-4AA7-BD70-BEF1174A6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819400"/>
            <a:ext cx="2371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×      </a:t>
            </a:r>
            <a:r>
              <a:rPr lang="en-US" altLang="zh-CN" sz="2000" dirty="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×      ×      ×</a:t>
            </a:r>
            <a:endParaRPr lang="zh-CN" altLang="en-US" sz="2000" dirty="0"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42330E6-3282-4496-9F68-77A6776A8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3219450"/>
            <a:ext cx="2371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×      </a:t>
            </a:r>
            <a:r>
              <a:rPr lang="en-US" altLang="zh-CN" sz="2000" dirty="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×      ×      ×</a:t>
            </a:r>
            <a:endParaRPr lang="zh-CN" altLang="en-US" sz="2000" dirty="0"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981FA47-1FE3-4822-ACCC-BD7EDF42D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3611563"/>
            <a:ext cx="2371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×      </a:t>
            </a:r>
            <a:r>
              <a:rPr lang="en-US" altLang="zh-CN" sz="2000" dirty="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×      ×      ×</a:t>
            </a:r>
            <a:endParaRPr lang="zh-CN" altLang="en-US" sz="2000" dirty="0"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515E923-6774-4B9B-B358-583B9CE8C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3971925"/>
            <a:ext cx="2681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√       </a:t>
            </a:r>
            <a:r>
              <a:rPr lang="zh-CN" altLang="en-US" sz="20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√      √       √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05E93B3-0CE8-4C41-8E15-352C9AAF3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4371975"/>
            <a:ext cx="2681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√       </a:t>
            </a:r>
            <a:r>
              <a:rPr lang="zh-CN" altLang="en-US" sz="20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√      √       √</a:t>
            </a:r>
          </a:p>
        </p:txBody>
      </p:sp>
      <p:grpSp>
        <p:nvGrpSpPr>
          <p:cNvPr id="161868" name="组合 29">
            <a:extLst>
              <a:ext uri="{FF2B5EF4-FFF2-40B4-BE49-F238E27FC236}">
                <a16:creationId xmlns:a16="http://schemas.microsoft.com/office/drawing/2014/main" id="{EBBA4E4F-2D3B-414D-81F1-723A41C77839}"/>
              </a:ext>
            </a:extLst>
          </p:cNvPr>
          <p:cNvGrpSpPr>
            <a:grpSpLocks/>
          </p:cNvGrpSpPr>
          <p:nvPr/>
        </p:nvGrpSpPr>
        <p:grpSpPr bwMode="auto">
          <a:xfrm>
            <a:off x="458788" y="985838"/>
            <a:ext cx="3500437" cy="3786187"/>
            <a:chOff x="52811" y="1214428"/>
            <a:chExt cx="3499996" cy="3786229"/>
          </a:xfrm>
        </p:grpSpPr>
        <p:sp>
          <p:nvSpPr>
            <p:cNvPr id="161872" name="Line 29">
              <a:extLst>
                <a:ext uri="{FF2B5EF4-FFF2-40B4-BE49-F238E27FC236}">
                  <a16:creationId xmlns:a16="http://schemas.microsoft.com/office/drawing/2014/main" id="{412D37A2-DAA9-40F4-860A-E4A818EC4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084" y="2500312"/>
              <a:ext cx="0" cy="271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61873" name="Line 31">
              <a:extLst>
                <a:ext uri="{FF2B5EF4-FFF2-40B4-BE49-F238E27FC236}">
                  <a16:creationId xmlns:a16="http://schemas.microsoft.com/office/drawing/2014/main" id="{9A4B1646-AF34-40CD-BD82-29520B67D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084" y="3286133"/>
              <a:ext cx="0" cy="86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F7E324C8-EA71-4961-B684-994CFB5CB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286" y="1214428"/>
              <a:ext cx="1266665" cy="2857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 anchor="b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lnSpc>
                  <a:spcPct val="700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ENTRY</a:t>
              </a:r>
              <a:endParaRPr lang="en-US" altLang="zh-CN" sz="2000" dirty="0">
                <a:latin typeface="Times New Roman" charset="0"/>
              </a:endParaRPr>
            </a:p>
          </p:txBody>
        </p:sp>
        <p:sp>
          <p:nvSpPr>
            <p:cNvPr id="41" name="Rectangle 24">
              <a:extLst>
                <a:ext uri="{FF2B5EF4-FFF2-40B4-BE49-F238E27FC236}">
                  <a16:creationId xmlns:a16="http://schemas.microsoft.com/office/drawing/2014/main" id="{CA16509E-BC21-4ADB-9293-36500F538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413" y="1727196"/>
              <a:ext cx="1282538" cy="8445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54000" rIns="6858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1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i = m-1</a:t>
              </a:r>
            </a:p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2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j = n</a:t>
              </a:r>
            </a:p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3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a = u1</a:t>
              </a:r>
              <a:endParaRPr lang="en-US" altLang="zh-CN" sz="2000" i="1" baseline="-25000" dirty="0">
                <a:latin typeface="Times New Roman" charset="0"/>
              </a:endParaRPr>
            </a:p>
            <a:p>
              <a:pPr algn="just">
                <a:lnSpc>
                  <a:spcPts val="2000"/>
                </a:lnSpc>
                <a:defRPr/>
              </a:pPr>
              <a:endParaRPr lang="en-US" altLang="zh-CN" sz="1500" i="1" baseline="-25000" dirty="0">
                <a:latin typeface="Times New Roman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endParaRPr lang="en-US" altLang="zh-CN" sz="1500" i="1" baseline="-25000" dirty="0">
                <a:latin typeface="Times New Roman" charset="0"/>
              </a:endParaRPr>
            </a:p>
          </p:txBody>
        </p:sp>
        <p:sp>
          <p:nvSpPr>
            <p:cNvPr id="161876" name="Rectangle 25">
              <a:extLst>
                <a:ext uri="{FF2B5EF4-FFF2-40B4-BE49-F238E27FC236}">
                  <a16:creationId xmlns:a16="http://schemas.microsoft.com/office/drawing/2014/main" id="{B3A34FE6-B600-4B0B-A710-BDC10DABA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250" y="1708139"/>
              <a:ext cx="393700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61877" name="Rectangle 26">
              <a:extLst>
                <a:ext uri="{FF2B5EF4-FFF2-40B4-BE49-F238E27FC236}">
                  <a16:creationId xmlns:a16="http://schemas.microsoft.com/office/drawing/2014/main" id="{A9158AB4-C50F-4F2D-BE81-4DBEFE3DA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332" y="2746379"/>
              <a:ext cx="62547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A332A76D-3532-4709-BC25-235634BC5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872" y="2786070"/>
              <a:ext cx="1265079" cy="5715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54000" rIns="6858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4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i = i+1</a:t>
              </a:r>
            </a:p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5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j = j-1</a:t>
              </a:r>
            </a:p>
          </p:txBody>
        </p:sp>
        <p:sp>
          <p:nvSpPr>
            <p:cNvPr id="161879" name="Line 28">
              <a:extLst>
                <a:ext uri="{FF2B5EF4-FFF2-40B4-BE49-F238E27FC236}">
                  <a16:creationId xmlns:a16="http://schemas.microsoft.com/office/drawing/2014/main" id="{54129A90-9D1D-4B45-A268-10C78EC37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084" y="1500180"/>
              <a:ext cx="0" cy="239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6" name="Rectangle 30">
              <a:extLst>
                <a:ext uri="{FF2B5EF4-FFF2-40B4-BE49-F238E27FC236}">
                  <a16:creationId xmlns:a16="http://schemas.microsoft.com/office/drawing/2014/main" id="{E3BBC731-04F2-48AE-9674-77DA1463F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53" y="3643330"/>
              <a:ext cx="1214285" cy="2857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6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a = u2</a:t>
              </a:r>
              <a:endParaRPr lang="en-US" altLang="zh-CN" sz="2000" i="1" baseline="-25000" dirty="0">
                <a:latin typeface="Times New Roman" charset="0"/>
              </a:endParaRPr>
            </a:p>
          </p:txBody>
        </p:sp>
        <p:sp>
          <p:nvSpPr>
            <p:cNvPr id="161881" name="Rectangle 33">
              <a:extLst>
                <a:ext uri="{FF2B5EF4-FFF2-40B4-BE49-F238E27FC236}">
                  <a16:creationId xmlns:a16="http://schemas.microsoft.com/office/drawing/2014/main" id="{4486FAAD-B601-42AD-845A-DD271D7B2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744" y="4071956"/>
              <a:ext cx="627063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4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61882" name="Rectangle 34">
              <a:extLst>
                <a:ext uri="{FF2B5EF4-FFF2-40B4-BE49-F238E27FC236}">
                  <a16:creationId xmlns:a16="http://schemas.microsoft.com/office/drawing/2014/main" id="{3B83DB80-BF28-473A-AF83-AB574D31F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434" y="3571883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61883" name="Line 37">
              <a:extLst>
                <a:ext uri="{FF2B5EF4-FFF2-40B4-BE49-F238E27FC236}">
                  <a16:creationId xmlns:a16="http://schemas.microsoft.com/office/drawing/2014/main" id="{DD833CC0-CFD6-41FC-A950-C4673D0E6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8661" y="3357568"/>
              <a:ext cx="941389" cy="2857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61884" name="Line 38">
              <a:extLst>
                <a:ext uri="{FF2B5EF4-FFF2-40B4-BE49-F238E27FC236}">
                  <a16:creationId xmlns:a16="http://schemas.microsoft.com/office/drawing/2014/main" id="{359A5C6A-C81D-44DE-B033-544D77FA2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100" y="3929072"/>
              <a:ext cx="928694" cy="2143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61885" name="Freeform 42">
              <a:extLst>
                <a:ext uri="{FF2B5EF4-FFF2-40B4-BE49-F238E27FC236}">
                  <a16:creationId xmlns:a16="http://schemas.microsoft.com/office/drawing/2014/main" id="{2635DFAB-0C23-4586-8646-52D256D824CA}"/>
                </a:ext>
              </a:extLst>
            </p:cNvPr>
            <p:cNvSpPr>
              <a:spLocks/>
            </p:cNvSpPr>
            <p:nvPr/>
          </p:nvSpPr>
          <p:spPr bwMode="auto">
            <a:xfrm rot="-906172">
              <a:off x="52811" y="2748547"/>
              <a:ext cx="1807873" cy="1979317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2" name="Rectangle 30">
              <a:extLst>
                <a:ext uri="{FF2B5EF4-FFF2-40B4-BE49-F238E27FC236}">
                  <a16:creationId xmlns:a16="http://schemas.microsoft.com/office/drawing/2014/main" id="{A066F7E5-A1F3-4907-A687-FDAB7F874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286" y="4143397"/>
              <a:ext cx="1266665" cy="3095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7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i = u3</a:t>
              </a:r>
              <a:endParaRPr lang="en-US" altLang="zh-CN" sz="2000" i="1" baseline="-25000" dirty="0">
                <a:latin typeface="Times New Roman" charset="0"/>
              </a:endParaRPr>
            </a:p>
          </p:txBody>
        </p: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id="{0F792B0F-29BB-4707-A456-904BC8C22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286" y="4714904"/>
              <a:ext cx="1266665" cy="2857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 anchor="b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lnSpc>
                  <a:spcPct val="700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EXIT</a:t>
              </a:r>
              <a:endParaRPr lang="en-US" altLang="zh-CN" sz="2000" dirty="0">
                <a:latin typeface="Times New Roman" charset="0"/>
              </a:endParaRPr>
            </a:p>
          </p:txBody>
        </p:sp>
        <p:sp>
          <p:nvSpPr>
            <p:cNvPr id="161888" name="Line 28">
              <a:extLst>
                <a:ext uri="{FF2B5EF4-FFF2-40B4-BE49-F238E27FC236}">
                  <a16:creationId xmlns:a16="http://schemas.microsoft.com/office/drawing/2014/main" id="{079C3B64-BBF7-47E5-9985-A4F4A5E5B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084" y="4475191"/>
              <a:ext cx="0" cy="239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B622ECA-CFBC-4C96-878C-3ECAA207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489200"/>
            <a:ext cx="32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FBE034-0BE8-42CD-802E-4BB114E1E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2463800"/>
            <a:ext cx="32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9FB323-2599-4D11-B524-A003E649B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5" y="2511425"/>
            <a:ext cx="390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√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1AC1104-1286-4CB2-901E-052F22B5B80C}"/>
              </a:ext>
            </a:extLst>
          </p:cNvPr>
          <p:cNvSpPr txBox="1"/>
          <p:nvPr/>
        </p:nvSpPr>
        <p:spPr>
          <a:xfrm>
            <a:off x="6275809" y="1731079"/>
            <a:ext cx="474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×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DA37E77-AC99-4DF5-B323-6F0006E48D3F}"/>
              </a:ext>
            </a:extLst>
          </p:cNvPr>
          <p:cNvSpPr txBox="1"/>
          <p:nvPr/>
        </p:nvSpPr>
        <p:spPr>
          <a:xfrm>
            <a:off x="6899275" y="1731079"/>
            <a:ext cx="409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×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636A11E-7B98-4CA1-BA65-6ED7D01C32BF}"/>
              </a:ext>
            </a:extLst>
          </p:cNvPr>
          <p:cNvSpPr txBox="1"/>
          <p:nvPr/>
        </p:nvSpPr>
        <p:spPr>
          <a:xfrm>
            <a:off x="7508691" y="1738253"/>
            <a:ext cx="3303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×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7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7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5" grpId="0"/>
      <p:bldP spid="6" grpId="0"/>
      <p:bldP spid="7" grpId="0"/>
      <p:bldP spid="39" grpId="0"/>
      <p:bldP spid="42" grpId="0"/>
      <p:bldP spid="4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3" name="Rectangle 3">
            <a:extLst>
              <a:ext uri="{FF2B5EF4-FFF2-40B4-BE49-F238E27FC236}">
                <a16:creationId xmlns:a16="http://schemas.microsoft.com/office/drawing/2014/main" id="{6803FDA8-7A99-4616-9571-8EBADC4805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7188" y="714375"/>
            <a:ext cx="8429625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1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删除无用赋值</a:t>
            </a:r>
          </a:p>
          <a:p>
            <a:pPr lvl="1" eaLnBrk="1" hangingPunct="1">
              <a:lnSpc>
                <a:spcPts val="31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FF0000"/>
                </a:solidFill>
                <a:cs typeface="Times New Roman" panose="02020603050405020304" pitchFamily="18" charset="0"/>
              </a:rPr>
              <a:t>无用赋值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：如果</a:t>
            </a: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在点</a:t>
            </a: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的定值在基本块内所有后继点都不被引用，且</a:t>
            </a: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在基本块出口之后又是</a:t>
            </a:r>
            <a:r>
              <a:rPr lang="zh-CN" altLang="en-US" b="1">
                <a:solidFill>
                  <a:srgbClr val="2D83F4"/>
                </a:solidFill>
                <a:cs typeface="Times New Roman" panose="02020603050405020304" pitchFamily="18" charset="0"/>
              </a:rPr>
              <a:t>不活跃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的，那么</a:t>
            </a: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在点</a:t>
            </a: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的定值就是无用的</a:t>
            </a:r>
          </a:p>
          <a:p>
            <a:pPr eaLnBrk="1" hangingPunct="1">
              <a:lnSpc>
                <a:spcPts val="31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为基本块分配寄存器</a:t>
            </a:r>
            <a:endParaRPr lang="en-US" altLang="zh-CN" sz="25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1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 如果</a:t>
            </a:r>
            <a:r>
              <a:rPr lang="zh-CN" altLang="en-US" b="1">
                <a:solidFill>
                  <a:srgbClr val="2D83F4"/>
                </a:solidFill>
                <a:cs typeface="Times New Roman" panose="02020603050405020304" pitchFamily="18" charset="0"/>
              </a:rPr>
              <a:t>所有寄存器都被占用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，并且还需要申请一个寄存器，则应该考虑使用已经存放了死亡值的寄存器，因为这个值不需要保存到内存</a:t>
            </a:r>
            <a:endParaRPr lang="en-US" altLang="zh-CN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1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 如果一个值</a:t>
            </a:r>
            <a:r>
              <a:rPr lang="zh-CN" altLang="en-US" b="1">
                <a:solidFill>
                  <a:srgbClr val="2D83F4"/>
                </a:solidFill>
                <a:cs typeface="Times New Roman" panose="02020603050405020304" pitchFamily="18" charset="0"/>
              </a:rPr>
              <a:t>在基本块结尾处是死的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就</a:t>
            </a:r>
            <a:r>
              <a:rPr lang="zh-CN" altLang="en-US" b="1">
                <a:solidFill>
                  <a:srgbClr val="2D83F4"/>
                </a:solidFill>
                <a:cs typeface="Times New Roman" panose="02020603050405020304" pitchFamily="18" charset="0"/>
              </a:rPr>
              <a:t>不必在结尾处保存这个值</a:t>
            </a:r>
            <a:endParaRPr lang="en-US" altLang="zh-CN" b="1">
              <a:solidFill>
                <a:srgbClr val="2D83F4"/>
              </a:solidFill>
              <a:cs typeface="Times New Roman" panose="02020603050405020304" pitchFamily="18" charset="0"/>
            </a:endParaRPr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C0DCD90D-2B98-4843-B22B-9D834431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活跃变量信息的主要用途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>
            <a:extLst>
              <a:ext uri="{FF2B5EF4-FFF2-40B4-BE49-F238E27FC236}">
                <a16:creationId xmlns:a16="http://schemas.microsoft.com/office/drawing/2014/main" id="{800B4C15-6B88-40DB-8065-F2FA076C2A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1650" y="785813"/>
            <a:ext cx="8142288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逆向数据流问题</a:t>
            </a:r>
            <a:endParaRPr lang="en-US" altLang="zh-CN" sz="2500" b="1" dirty="0">
              <a:solidFill>
                <a:schemeClr val="tx1"/>
              </a:solidFill>
              <a:latin typeface="楷体" panose="02010609060101010101" pitchFamily="49" charset="-122"/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IN</a:t>
            </a:r>
            <a:r>
              <a:rPr lang="en-US" altLang="zh-CN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5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]</a:t>
            </a:r>
            <a:r>
              <a:rPr lang="en-US" altLang="zh-CN" sz="25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 err="1">
                <a:solidFill>
                  <a:srgbClr val="2D83F4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500" b="1" i="1" baseline="-30000" dirty="0" err="1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OUT </a:t>
            </a:r>
            <a:r>
              <a:rPr lang="en-US" altLang="zh-CN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5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）</a:t>
            </a:r>
            <a:endParaRPr lang="en-US" altLang="zh-CN" sz="2500" b="1" i="1" dirty="0">
              <a:solidFill>
                <a:srgbClr val="2D83F4"/>
              </a:solidFill>
              <a:ea typeface="楷体_GB2312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 dirty="0" err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f</a:t>
            </a:r>
            <a:r>
              <a:rPr lang="en-US" altLang="zh-CN" sz="2500" b="1" i="1" baseline="-30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500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) =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use</a:t>
            </a:r>
            <a:r>
              <a:rPr lang="en-US" altLang="zh-CN" sz="2500" b="1" i="1" baseline="-30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500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∪(</a:t>
            </a:r>
            <a:r>
              <a:rPr lang="en-US" altLang="zh-CN" sz="25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x-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def</a:t>
            </a:r>
            <a:r>
              <a:rPr lang="en-US" altLang="zh-CN" sz="2500" b="1" i="1" baseline="-30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500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zh-CN" sz="2500" b="1" dirty="0">
              <a:solidFill>
                <a:schemeClr val="tx1"/>
              </a:solidFill>
              <a:ea typeface="楷体_GB2312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use</a:t>
            </a:r>
            <a:r>
              <a:rPr lang="en-US" altLang="zh-CN" sz="2500" b="1" i="1" baseline="-30000" dirty="0" err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：在基本块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中引用，但是</a:t>
            </a:r>
            <a:r>
              <a:rPr lang="zh-CN" altLang="en-US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引用前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在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中</a:t>
            </a:r>
            <a:r>
              <a:rPr lang="zh-CN" altLang="en-US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没有被定值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的变量集合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def</a:t>
            </a:r>
            <a:r>
              <a:rPr lang="en-US" altLang="zh-CN" sz="2500" b="1" i="1" baseline="-30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500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：在基本块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中定值，但是</a:t>
            </a:r>
            <a:r>
              <a:rPr lang="zh-CN" altLang="en-US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定值前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在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中</a:t>
            </a:r>
            <a:r>
              <a:rPr lang="zh-CN" altLang="en-US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没有被引用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的变量的集合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1800" i="1" dirty="0">
              <a:cs typeface="Times New Roman" panose="02020603050405020304" pitchFamily="18" charset="0"/>
            </a:endParaRPr>
          </a:p>
        </p:txBody>
      </p:sp>
      <p:sp>
        <p:nvSpPr>
          <p:cNvPr id="165891" name="Rectangle 31">
            <a:extLst>
              <a:ext uri="{FF2B5EF4-FFF2-40B4-BE49-F238E27FC236}">
                <a16:creationId xmlns:a16="http://schemas.microsoft.com/office/drawing/2014/main" id="{2625B154-3004-4325-9E00-F1CF28B3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活跃变量的传递函数</a:t>
            </a:r>
            <a:endParaRPr lang="en-US" altLang="zh-CN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2">
            <a:extLst>
              <a:ext uri="{FF2B5EF4-FFF2-40B4-BE49-F238E27FC236}">
                <a16:creationId xmlns:a16="http://schemas.microsoft.com/office/drawing/2014/main" id="{D68046FD-B9AB-40D8-8819-D6C148923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282" y="3795886"/>
            <a:ext cx="1876425" cy="936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algn="ctr"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i="1" dirty="0">
                <a:solidFill>
                  <a:prstClr val="black"/>
                </a:solidFill>
                <a:latin typeface="Times New Roman" charset="0"/>
              </a:rPr>
              <a:t>···</a:t>
            </a:r>
            <a:endParaRPr kumimoji="1" lang="en-US" altLang="zh-CN" sz="2400" dirty="0">
              <a:solidFill>
                <a:prstClr val="black"/>
              </a:solidFill>
              <a:latin typeface="Times New Roman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charset="0"/>
              </a:rPr>
              <a:t>    a </a:t>
            </a:r>
            <a:r>
              <a:rPr kumimoji="1" lang="en-US" altLang="zh-CN" sz="2400" i="1" dirty="0">
                <a:latin typeface="Times New Roman" charset="0"/>
              </a:rPr>
              <a:t>=</a:t>
            </a:r>
            <a:r>
              <a:rPr kumimoji="1" lang="en-US" altLang="zh-CN" sz="2400" dirty="0">
                <a:latin typeface="Times New Roman" charset="0"/>
              </a:rPr>
              <a:t> </a:t>
            </a:r>
            <a:r>
              <a:rPr kumimoji="1" lang="en-US" altLang="zh-CN" sz="2400" i="1" dirty="0">
                <a:latin typeface="Times New Roman" charset="0"/>
              </a:rPr>
              <a:t>···</a:t>
            </a:r>
            <a:endParaRPr kumimoji="1" lang="en-US" altLang="zh-CN" sz="2400" dirty="0">
              <a:latin typeface="Times New Roman" charset="0"/>
            </a:endParaRPr>
          </a:p>
          <a:p>
            <a:pPr algn="ctr"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i="1" dirty="0">
                <a:solidFill>
                  <a:prstClr val="black"/>
                </a:solidFill>
                <a:latin typeface="Times New Roman" charset="0"/>
              </a:rPr>
              <a:t>···</a:t>
            </a:r>
            <a:endParaRPr kumimoji="1" lang="en-US" altLang="zh-CN" sz="2400" dirty="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37075604-E640-479B-9F64-18010F63F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32" y="1434876"/>
            <a:ext cx="1876425" cy="9027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algn="ctr"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i="1" dirty="0">
                <a:solidFill>
                  <a:prstClr val="black"/>
                </a:solidFill>
                <a:latin typeface="Times New Roman" charset="0"/>
              </a:rPr>
              <a:t>···</a:t>
            </a:r>
            <a:endParaRPr kumimoji="1" lang="en-US" altLang="zh-CN" sz="2400" dirty="0">
              <a:solidFill>
                <a:prstClr val="black"/>
              </a:solidFill>
              <a:latin typeface="Times New Roman" charset="0"/>
            </a:endParaRPr>
          </a:p>
          <a:p>
            <a:pPr algn="ctr"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i="1" dirty="0">
                <a:latin typeface="Times New Roman" charset="0"/>
              </a:rPr>
              <a:t>··· = ···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charset="0"/>
              </a:rPr>
              <a:t>a</a:t>
            </a:r>
            <a:r>
              <a:rPr kumimoji="1" lang="en-US" altLang="zh-CN" sz="2400" i="1" dirty="0">
                <a:latin typeface="Times New Roman" charset="0"/>
              </a:rPr>
              <a:t>···</a:t>
            </a:r>
          </a:p>
          <a:p>
            <a:pPr algn="ctr"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i="1" dirty="0">
                <a:solidFill>
                  <a:prstClr val="black"/>
                </a:solidFill>
                <a:latin typeface="Times New Roman" charset="0"/>
              </a:rPr>
              <a:t>···</a:t>
            </a:r>
            <a:endParaRPr kumimoji="1" lang="en-US" altLang="zh-CN" sz="2400" dirty="0">
              <a:solidFill>
                <a:prstClr val="black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3" name="Rectangle 3">
            <a:extLst>
              <a:ext uri="{FF2B5EF4-FFF2-40B4-BE49-F238E27FC236}">
                <a16:creationId xmlns:a16="http://schemas.microsoft.com/office/drawing/2014/main" id="{836A336F-2867-438A-9C08-B8E0B3CCFE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35475" y="842963"/>
            <a:ext cx="3736975" cy="428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use</a:t>
            </a:r>
            <a:r>
              <a:rPr lang="en-US" altLang="zh-CN" sz="2000" b="1" i="1" baseline="-30000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B1</a:t>
            </a:r>
            <a:r>
              <a:rPr lang="en-US" altLang="zh-CN" b="1">
                <a:solidFill>
                  <a:schemeClr val="tx1"/>
                </a:solidFill>
                <a:cs typeface="楷体_GB2312" charset="0"/>
              </a:rPr>
              <a:t> ={ </a:t>
            </a:r>
            <a:r>
              <a:rPr lang="en-US" altLang="zh-CN" b="1" i="1">
                <a:solidFill>
                  <a:schemeClr val="tx1"/>
                </a:solidFill>
                <a:cs typeface="楷体_GB2312" charset="0"/>
              </a:rPr>
              <a:t>m, n, u1</a:t>
            </a:r>
            <a:r>
              <a:rPr lang="en-US" altLang="zh-CN" b="1" baseline="-30000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 </a:t>
            </a:r>
            <a:r>
              <a:rPr lang="en-US" altLang="zh-CN" b="1">
                <a:solidFill>
                  <a:schemeClr val="tx1"/>
                </a:solidFill>
                <a:cs typeface="楷体_GB2312" charset="0"/>
              </a:rPr>
              <a:t>}</a:t>
            </a: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def</a:t>
            </a:r>
            <a:r>
              <a:rPr lang="en-US" altLang="zh-CN" sz="2000" b="1" i="1" baseline="-30000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B1</a:t>
            </a:r>
            <a:r>
              <a:rPr lang="en-US" altLang="zh-CN" b="1" i="1" baseline="-30000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  </a:t>
            </a:r>
            <a:r>
              <a:rPr lang="en-US" altLang="zh-CN" b="1">
                <a:solidFill>
                  <a:schemeClr val="tx1"/>
                </a:solidFill>
              </a:rPr>
              <a:t>={ </a:t>
            </a:r>
            <a:r>
              <a:rPr lang="en-US" altLang="zh-CN" b="1" i="1">
                <a:solidFill>
                  <a:schemeClr val="tx1"/>
                </a:solidFill>
              </a:rPr>
              <a:t>i, j, a </a:t>
            </a:r>
            <a:r>
              <a:rPr lang="en-US" altLang="zh-CN" b="1">
                <a:solidFill>
                  <a:schemeClr val="tx1"/>
                </a:solidFill>
              </a:rPr>
              <a:t>}</a:t>
            </a:r>
          </a:p>
          <a:p>
            <a:pPr eaLnBrk="1" hangingPunct="1"/>
            <a:endParaRPr lang="en-US" altLang="zh-CN" sz="800" b="1" i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use</a:t>
            </a:r>
            <a:r>
              <a:rPr lang="en-US" altLang="zh-CN" sz="20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B2</a:t>
            </a:r>
            <a:r>
              <a:rPr lang="en-US" altLang="zh-CN" b="1">
                <a:solidFill>
                  <a:schemeClr val="tx1"/>
                </a:solidFill>
              </a:rPr>
              <a:t> ={ </a:t>
            </a:r>
            <a:r>
              <a:rPr lang="en-US" altLang="zh-CN" b="1" i="1">
                <a:solidFill>
                  <a:schemeClr val="tx1"/>
                </a:solidFill>
              </a:rPr>
              <a:t>i, j </a:t>
            </a:r>
            <a:r>
              <a:rPr lang="en-US" altLang="zh-CN" b="1">
                <a:solidFill>
                  <a:schemeClr val="tx1"/>
                </a:solidFill>
              </a:rPr>
              <a:t>}</a:t>
            </a: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def</a:t>
            </a:r>
            <a:r>
              <a:rPr lang="en-US" altLang="zh-CN" sz="20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B2</a:t>
            </a:r>
            <a:r>
              <a:rPr lang="en-US" altLang="zh-CN" b="1">
                <a:solidFill>
                  <a:schemeClr val="tx1"/>
                </a:solidFill>
              </a:rPr>
              <a:t>= </a:t>
            </a:r>
            <a:r>
              <a:rPr lang="el-GR" altLang="zh-CN" b="1" i="1">
                <a:solidFill>
                  <a:schemeClr val="tx1"/>
                </a:solidFill>
                <a:cs typeface="楷体_GB2312" charset="0"/>
              </a:rPr>
              <a:t>Φ</a:t>
            </a:r>
            <a:endParaRPr lang="zh-CN" altLang="en-US" b="1">
              <a:solidFill>
                <a:schemeClr val="tx1"/>
              </a:solidFill>
            </a:endParaRPr>
          </a:p>
          <a:p>
            <a:pPr eaLnBrk="1" hangingPunct="1"/>
            <a:endParaRPr lang="en-US" altLang="zh-CN" sz="800" b="1" i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use</a:t>
            </a:r>
            <a:r>
              <a:rPr lang="en-US" altLang="zh-CN" sz="20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B3</a:t>
            </a:r>
            <a:r>
              <a:rPr lang="en-US" altLang="zh-CN" b="1">
                <a:solidFill>
                  <a:schemeClr val="tx1"/>
                </a:solidFill>
              </a:rPr>
              <a:t> ={ </a:t>
            </a:r>
            <a:r>
              <a:rPr lang="en-US" altLang="zh-CN" b="1" i="1">
                <a:solidFill>
                  <a:schemeClr val="tx1"/>
                </a:solidFill>
              </a:rPr>
              <a:t>u2</a:t>
            </a:r>
            <a:r>
              <a:rPr lang="en-US" altLang="zh-CN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}</a:t>
            </a: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def</a:t>
            </a:r>
            <a:r>
              <a:rPr lang="en-US" altLang="zh-CN" sz="20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B3</a:t>
            </a:r>
            <a:r>
              <a:rPr lang="en-US" altLang="zh-CN" b="1">
                <a:solidFill>
                  <a:schemeClr val="tx1"/>
                </a:solidFill>
              </a:rPr>
              <a:t> ={ </a:t>
            </a:r>
            <a:r>
              <a:rPr lang="en-US" altLang="zh-CN" b="1" i="1">
                <a:solidFill>
                  <a:schemeClr val="tx1"/>
                </a:solidFill>
              </a:rPr>
              <a:t>a</a:t>
            </a:r>
            <a:r>
              <a:rPr lang="en-US" altLang="zh-CN" b="1">
                <a:solidFill>
                  <a:schemeClr val="tx1"/>
                </a:solidFill>
              </a:rPr>
              <a:t> }</a:t>
            </a:r>
          </a:p>
          <a:p>
            <a:pPr eaLnBrk="1" hangingPunct="1"/>
            <a:endParaRPr lang="en-US" altLang="zh-CN" sz="800" b="1" i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use</a:t>
            </a:r>
            <a:r>
              <a:rPr lang="en-US" altLang="zh-CN" sz="20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B4</a:t>
            </a:r>
            <a:r>
              <a:rPr lang="en-US" altLang="zh-CN" b="1">
                <a:solidFill>
                  <a:schemeClr val="tx1"/>
                </a:solidFill>
              </a:rPr>
              <a:t> ={ </a:t>
            </a:r>
            <a:r>
              <a:rPr lang="en-US" altLang="zh-CN" b="1" i="1">
                <a:solidFill>
                  <a:schemeClr val="tx1"/>
                </a:solidFill>
              </a:rPr>
              <a:t>u3</a:t>
            </a:r>
            <a:r>
              <a:rPr lang="en-US" altLang="zh-CN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}</a:t>
            </a: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def</a:t>
            </a:r>
            <a:r>
              <a:rPr lang="en-US" altLang="zh-CN" sz="20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B4</a:t>
            </a:r>
            <a:r>
              <a:rPr lang="en-US" altLang="zh-CN" b="1">
                <a:solidFill>
                  <a:schemeClr val="tx1"/>
                </a:solidFill>
              </a:rPr>
              <a:t> ={ </a:t>
            </a:r>
            <a:r>
              <a:rPr lang="en-US" altLang="zh-CN" b="1" i="1">
                <a:solidFill>
                  <a:schemeClr val="tx1"/>
                </a:solidFill>
              </a:rPr>
              <a:t>i</a:t>
            </a:r>
            <a:r>
              <a:rPr lang="en-US" altLang="zh-CN" b="1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B2FB366D-98DB-48D5-A635-7B80CFC7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例：各基本块</a:t>
            </a:r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</a:rPr>
              <a:t>use</a:t>
            </a:r>
            <a:r>
              <a:rPr lang="en-US" altLang="zh-CN" sz="3000" i="1" baseline="-30000">
                <a:solidFill>
                  <a:schemeClr val="tx1"/>
                </a:solidFill>
                <a:ea typeface="微软雅黑" panose="020B0503020204020204" pitchFamily="34" charset="-122"/>
              </a:rPr>
              <a:t>B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</a:rPr>
              <a:t>def</a:t>
            </a:r>
            <a:r>
              <a:rPr lang="en-US" altLang="zh-CN" sz="3000" i="1" baseline="-30000">
                <a:solidFill>
                  <a:schemeClr val="tx1"/>
                </a:solidFill>
                <a:ea typeface="微软雅黑" panose="020B0503020204020204" pitchFamily="34" charset="-122"/>
              </a:rPr>
              <a:t>B </a:t>
            </a:r>
            <a:endParaRPr lang="zh-CN" altLang="en-US" sz="30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67940" name="组合 29">
            <a:extLst>
              <a:ext uri="{FF2B5EF4-FFF2-40B4-BE49-F238E27FC236}">
                <a16:creationId xmlns:a16="http://schemas.microsoft.com/office/drawing/2014/main" id="{DAC44480-8A39-43C3-AD67-66C4767E14A0}"/>
              </a:ext>
            </a:extLst>
          </p:cNvPr>
          <p:cNvGrpSpPr>
            <a:grpSpLocks/>
          </p:cNvGrpSpPr>
          <p:nvPr/>
        </p:nvGrpSpPr>
        <p:grpSpPr bwMode="auto">
          <a:xfrm>
            <a:off x="600075" y="952500"/>
            <a:ext cx="3500438" cy="3786188"/>
            <a:chOff x="52811" y="1214428"/>
            <a:chExt cx="3499996" cy="3786229"/>
          </a:xfrm>
        </p:grpSpPr>
        <p:sp>
          <p:nvSpPr>
            <p:cNvPr id="167941" name="Line 29">
              <a:extLst>
                <a:ext uri="{FF2B5EF4-FFF2-40B4-BE49-F238E27FC236}">
                  <a16:creationId xmlns:a16="http://schemas.microsoft.com/office/drawing/2014/main" id="{2A3CC344-AB7F-40FC-B47D-BE6D98196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084" y="2500312"/>
              <a:ext cx="0" cy="271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67942" name="Line 31">
              <a:extLst>
                <a:ext uri="{FF2B5EF4-FFF2-40B4-BE49-F238E27FC236}">
                  <a16:creationId xmlns:a16="http://schemas.microsoft.com/office/drawing/2014/main" id="{AFDE2AD9-40F8-413B-82FE-435EC176B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084" y="3286133"/>
              <a:ext cx="0" cy="86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C3246FC5-2675-491E-AA22-4A56B4391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285" y="1214428"/>
              <a:ext cx="1266665" cy="2857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 anchor="b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lnSpc>
                  <a:spcPct val="700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ENTRY</a:t>
              </a:r>
              <a:endParaRPr lang="en-US" altLang="zh-CN" sz="2000" dirty="0">
                <a:latin typeface="Times New Roman" charset="0"/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02887449-089F-4095-9E97-A7787EC2B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412" y="1727197"/>
              <a:ext cx="1282538" cy="8445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54000" rIns="6858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1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 err="1">
                  <a:latin typeface="Times New Roman" charset="0"/>
                </a:rPr>
                <a:t>i</a:t>
              </a:r>
              <a:r>
                <a:rPr lang="en-US" altLang="zh-CN" sz="2000" i="1" dirty="0">
                  <a:latin typeface="Times New Roman" charset="0"/>
                </a:rPr>
                <a:t> = m-1</a:t>
              </a:r>
            </a:p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2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j = n</a:t>
              </a:r>
            </a:p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3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a = u1</a:t>
              </a:r>
              <a:endParaRPr lang="en-US" altLang="zh-CN" sz="2000" i="1" baseline="-25000" dirty="0">
                <a:latin typeface="Times New Roman" charset="0"/>
              </a:endParaRPr>
            </a:p>
            <a:p>
              <a:pPr algn="just">
                <a:lnSpc>
                  <a:spcPts val="2000"/>
                </a:lnSpc>
                <a:defRPr/>
              </a:pPr>
              <a:endParaRPr lang="en-US" altLang="zh-CN" sz="1500" i="1" baseline="-25000" dirty="0">
                <a:latin typeface="Times New Roman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endParaRPr lang="en-US" altLang="zh-CN" sz="1500" i="1" baseline="-25000" dirty="0">
                <a:latin typeface="Times New Roman" charset="0"/>
              </a:endParaRPr>
            </a:p>
          </p:txBody>
        </p:sp>
        <p:sp>
          <p:nvSpPr>
            <p:cNvPr id="167945" name="Rectangle 25">
              <a:extLst>
                <a:ext uri="{FF2B5EF4-FFF2-40B4-BE49-F238E27FC236}">
                  <a16:creationId xmlns:a16="http://schemas.microsoft.com/office/drawing/2014/main" id="{FE642430-A74A-42EF-823A-709514E6C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250" y="1708139"/>
              <a:ext cx="393700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67946" name="Rectangle 26">
              <a:extLst>
                <a:ext uri="{FF2B5EF4-FFF2-40B4-BE49-F238E27FC236}">
                  <a16:creationId xmlns:a16="http://schemas.microsoft.com/office/drawing/2014/main" id="{BB467935-D8A1-4D49-B3E8-8ED249FB2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332" y="2746379"/>
              <a:ext cx="62547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8F974BBB-0744-4C90-8B92-A9D9F0495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873" y="2786070"/>
              <a:ext cx="1265077" cy="5715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54000" rIns="6858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4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 err="1">
                  <a:latin typeface="Times New Roman" charset="0"/>
                </a:rPr>
                <a:t>i</a:t>
              </a:r>
              <a:r>
                <a:rPr lang="en-US" altLang="zh-CN" sz="2000" i="1" dirty="0">
                  <a:latin typeface="Times New Roman" charset="0"/>
                </a:rPr>
                <a:t> = i+1</a:t>
              </a:r>
            </a:p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5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j = j-1</a:t>
              </a:r>
            </a:p>
          </p:txBody>
        </p:sp>
        <p:sp>
          <p:nvSpPr>
            <p:cNvPr id="167948" name="Line 28">
              <a:extLst>
                <a:ext uri="{FF2B5EF4-FFF2-40B4-BE49-F238E27FC236}">
                  <a16:creationId xmlns:a16="http://schemas.microsoft.com/office/drawing/2014/main" id="{228CFE9B-0EAD-4636-B366-78B03D063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084" y="1500180"/>
              <a:ext cx="0" cy="239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5435D6-DB36-4C6B-8C81-83C7B6685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54" y="3643329"/>
              <a:ext cx="1214284" cy="2857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6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>
                  <a:latin typeface="Times New Roman" charset="0"/>
                </a:rPr>
                <a:t>a = u2</a:t>
              </a:r>
              <a:endParaRPr lang="en-US" altLang="zh-CN" sz="2000" i="1" baseline="-25000" dirty="0">
                <a:latin typeface="Times New Roman" charset="0"/>
              </a:endParaRPr>
            </a:p>
          </p:txBody>
        </p:sp>
        <p:sp>
          <p:nvSpPr>
            <p:cNvPr id="167950" name="Rectangle 33">
              <a:extLst>
                <a:ext uri="{FF2B5EF4-FFF2-40B4-BE49-F238E27FC236}">
                  <a16:creationId xmlns:a16="http://schemas.microsoft.com/office/drawing/2014/main" id="{C467C062-FEA3-4A40-975E-87910D606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744" y="4071956"/>
              <a:ext cx="627063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4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67951" name="Rectangle 34">
              <a:extLst>
                <a:ext uri="{FF2B5EF4-FFF2-40B4-BE49-F238E27FC236}">
                  <a16:creationId xmlns:a16="http://schemas.microsoft.com/office/drawing/2014/main" id="{63D78D33-7A98-4761-AC06-DAB9EF1FC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434" y="3571883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67952" name="Line 37">
              <a:extLst>
                <a:ext uri="{FF2B5EF4-FFF2-40B4-BE49-F238E27FC236}">
                  <a16:creationId xmlns:a16="http://schemas.microsoft.com/office/drawing/2014/main" id="{9CB43941-F4A9-4ADF-B605-85510705FF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8661" y="3357568"/>
              <a:ext cx="941389" cy="2857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67953" name="Line 38">
              <a:extLst>
                <a:ext uri="{FF2B5EF4-FFF2-40B4-BE49-F238E27FC236}">
                  <a16:creationId xmlns:a16="http://schemas.microsoft.com/office/drawing/2014/main" id="{80AFDE0A-6C4F-4149-9258-FE95CF071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100" y="3929072"/>
              <a:ext cx="928694" cy="2143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67954" name="Freeform 42">
              <a:extLst>
                <a:ext uri="{FF2B5EF4-FFF2-40B4-BE49-F238E27FC236}">
                  <a16:creationId xmlns:a16="http://schemas.microsoft.com/office/drawing/2014/main" id="{E49B21D7-93B4-44AA-967C-EF5483A040EF}"/>
                </a:ext>
              </a:extLst>
            </p:cNvPr>
            <p:cNvSpPr>
              <a:spLocks/>
            </p:cNvSpPr>
            <p:nvPr/>
          </p:nvSpPr>
          <p:spPr bwMode="auto">
            <a:xfrm rot="-906172">
              <a:off x="52811" y="2748547"/>
              <a:ext cx="1807873" cy="1979317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7" name="Rectangle 30">
              <a:extLst>
                <a:ext uri="{FF2B5EF4-FFF2-40B4-BE49-F238E27FC236}">
                  <a16:creationId xmlns:a16="http://schemas.microsoft.com/office/drawing/2014/main" id="{8777C354-FBAC-461F-88A2-AE3082984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285" y="4143398"/>
              <a:ext cx="1266665" cy="3095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9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d</a:t>
              </a:r>
              <a:r>
                <a:rPr lang="en-US" altLang="zh-CN" sz="2000" i="1" baseline="-25000" dirty="0">
                  <a:latin typeface="Times New Roman" charset="0"/>
                </a:rPr>
                <a:t>7</a:t>
              </a:r>
              <a:r>
                <a:rPr lang="en-US" altLang="zh-CN" sz="2000" dirty="0">
                  <a:latin typeface="Times New Roman" charset="0"/>
                </a:rPr>
                <a:t>: </a:t>
              </a:r>
              <a:r>
                <a:rPr lang="en-US" altLang="zh-CN" sz="2000" i="1" dirty="0" err="1">
                  <a:latin typeface="Times New Roman" charset="0"/>
                </a:rPr>
                <a:t>i</a:t>
              </a:r>
              <a:r>
                <a:rPr lang="en-US" altLang="zh-CN" sz="2000" i="1" dirty="0">
                  <a:latin typeface="Times New Roman" charset="0"/>
                </a:rPr>
                <a:t> = u3</a:t>
              </a:r>
              <a:endParaRPr lang="en-US" altLang="zh-CN" sz="2000" i="1" baseline="-25000" dirty="0">
                <a:latin typeface="Times New Roman" charset="0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A05293CE-C95C-4822-A443-9DED5D05A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285" y="4714904"/>
              <a:ext cx="1266665" cy="2857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 anchor="b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lnSpc>
                  <a:spcPct val="70000"/>
                </a:lnSpc>
                <a:defRPr/>
              </a:pPr>
              <a:r>
                <a:rPr lang="en-US" altLang="zh-CN" sz="2000" i="1" dirty="0">
                  <a:latin typeface="Times New Roman" charset="0"/>
                </a:rPr>
                <a:t>EXIT</a:t>
              </a:r>
              <a:endParaRPr lang="en-US" altLang="zh-CN" sz="2000" dirty="0">
                <a:latin typeface="Times New Roman" charset="0"/>
              </a:endParaRPr>
            </a:p>
          </p:txBody>
        </p:sp>
        <p:sp>
          <p:nvSpPr>
            <p:cNvPr id="167957" name="Line 28">
              <a:extLst>
                <a:ext uri="{FF2B5EF4-FFF2-40B4-BE49-F238E27FC236}">
                  <a16:creationId xmlns:a16="http://schemas.microsoft.com/office/drawing/2014/main" id="{D9411F53-013A-48A5-86DA-1DDCDA554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084" y="4475191"/>
              <a:ext cx="0" cy="239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9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3" name="Rectangle 3">
            <a:extLst>
              <a:ext uri="{FF2B5EF4-FFF2-40B4-BE49-F238E27FC236}">
                <a16:creationId xmlns:a16="http://schemas.microsoft.com/office/drawing/2014/main" id="{049FA78E-2C83-4CDD-8A30-09590E18E8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625" y="884238"/>
            <a:ext cx="8143875" cy="3775075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</a:rPr>
              <a:t>流图的每个</a:t>
            </a:r>
            <a:r>
              <a:rPr lang="zh-CN" altLang="en-US" sz="2600" b="1" dirty="0">
                <a:solidFill>
                  <a:srgbClr val="2D83F4"/>
                </a:solidFill>
              </a:rPr>
              <a:t>结点</a:t>
            </a:r>
            <a:r>
              <a:rPr lang="zh-CN" altLang="en-US" sz="2600" b="1" dirty="0">
                <a:solidFill>
                  <a:schemeClr val="tx1"/>
                </a:solidFill>
              </a:rPr>
              <a:t>是一个</a:t>
            </a:r>
            <a:r>
              <a:rPr lang="zh-CN" altLang="en-US" sz="2600" b="1" dirty="0">
                <a:solidFill>
                  <a:srgbClr val="2D83F4"/>
                </a:solidFill>
              </a:rPr>
              <a:t>基本块</a:t>
            </a:r>
            <a:endParaRPr lang="en-US" altLang="zh-CN" sz="2600" b="1" dirty="0">
              <a:solidFill>
                <a:srgbClr val="2D83F4"/>
              </a:solidFill>
            </a:endParaRPr>
          </a:p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</a:rPr>
              <a:t>从基本块</a:t>
            </a:r>
            <a:r>
              <a:rPr lang="en-US" altLang="zh-CN" sz="2600" b="1" i="1" dirty="0">
                <a:solidFill>
                  <a:schemeClr val="tx1"/>
                </a:solidFill>
              </a:rPr>
              <a:t>B</a:t>
            </a:r>
            <a:r>
              <a:rPr lang="zh-CN" altLang="en-US" sz="2600" b="1" dirty="0">
                <a:solidFill>
                  <a:schemeClr val="tx1"/>
                </a:solidFill>
              </a:rPr>
              <a:t>到基本块</a:t>
            </a:r>
            <a:r>
              <a:rPr lang="en-US" altLang="zh-CN" sz="2600" b="1" i="1" dirty="0">
                <a:solidFill>
                  <a:schemeClr val="tx1"/>
                </a:solidFill>
              </a:rPr>
              <a:t>C</a:t>
            </a:r>
            <a:r>
              <a:rPr lang="zh-CN" altLang="en-US" sz="2600" b="1" dirty="0">
                <a:solidFill>
                  <a:schemeClr val="tx1"/>
                </a:solidFill>
              </a:rPr>
              <a:t>之间有一条</a:t>
            </a:r>
            <a:r>
              <a:rPr lang="zh-CN" altLang="en-US" sz="2600" b="1" dirty="0">
                <a:solidFill>
                  <a:srgbClr val="2D83F4"/>
                </a:solidFill>
              </a:rPr>
              <a:t>边</a:t>
            </a:r>
            <a:r>
              <a:rPr lang="zh-CN" altLang="en-US" sz="2600" b="1" dirty="0">
                <a:solidFill>
                  <a:srgbClr val="FF0000"/>
                </a:solidFill>
              </a:rPr>
              <a:t>当且仅当</a:t>
            </a:r>
            <a:r>
              <a:rPr lang="zh-CN" altLang="en-US" sz="2600" b="1" dirty="0">
                <a:solidFill>
                  <a:schemeClr val="tx1"/>
                </a:solidFill>
              </a:rPr>
              <a:t>基本块</a:t>
            </a:r>
            <a:r>
              <a:rPr lang="en-US" altLang="zh-CN" sz="2600" b="1" i="1" dirty="0">
                <a:solidFill>
                  <a:schemeClr val="tx1"/>
                </a:solidFill>
              </a:rPr>
              <a:t>C</a:t>
            </a:r>
            <a:r>
              <a:rPr lang="zh-CN" altLang="en-US" sz="2600" b="1" dirty="0">
                <a:solidFill>
                  <a:schemeClr val="tx1"/>
                </a:solidFill>
              </a:rPr>
              <a:t>的第一条指令</a:t>
            </a:r>
            <a:r>
              <a:rPr lang="zh-CN" altLang="en-US" sz="2600" b="1" dirty="0">
                <a:solidFill>
                  <a:srgbClr val="2D83F4"/>
                </a:solidFill>
              </a:rPr>
              <a:t>可能</a:t>
            </a:r>
            <a:r>
              <a:rPr lang="zh-CN" altLang="en-US" sz="2600" b="1" dirty="0">
                <a:solidFill>
                  <a:schemeClr val="tx1"/>
                </a:solidFill>
              </a:rPr>
              <a:t>紧跟在</a:t>
            </a:r>
            <a:r>
              <a:rPr lang="en-US" altLang="zh-CN" sz="2600" b="1" i="1" dirty="0">
                <a:solidFill>
                  <a:schemeClr val="tx1"/>
                </a:solidFill>
              </a:rPr>
              <a:t>B</a:t>
            </a:r>
            <a:r>
              <a:rPr lang="zh-CN" altLang="en-US" sz="2600" b="1" dirty="0">
                <a:solidFill>
                  <a:schemeClr val="tx1"/>
                </a:solidFill>
              </a:rPr>
              <a:t>的最后一条指令之后执行</a:t>
            </a:r>
            <a:endParaRPr lang="en-US" altLang="zh-CN" sz="26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rgbClr val="000000"/>
                </a:solidFill>
              </a:rPr>
              <a:t>有两种方式可以确认这样的边：</a:t>
            </a:r>
            <a:endParaRPr lang="en-US" altLang="zh-CN" sz="2500" b="1" dirty="0">
              <a:solidFill>
                <a:srgbClr val="000000"/>
              </a:solidFill>
            </a:endParaRP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rgbClr val="000000"/>
                </a:solidFill>
              </a:rPr>
              <a:t>存在一条</a:t>
            </a:r>
            <a:r>
              <a:rPr lang="zh-CN" altLang="en-US" sz="2500" b="1" dirty="0">
                <a:solidFill>
                  <a:srgbClr val="2D83F4"/>
                </a:solidFill>
              </a:rPr>
              <a:t>从</a:t>
            </a:r>
            <a:r>
              <a:rPr lang="en-US" altLang="zh-CN" sz="2500" b="1" i="1" dirty="0">
                <a:solidFill>
                  <a:srgbClr val="2D83F4"/>
                </a:solidFill>
              </a:rPr>
              <a:t>B</a:t>
            </a:r>
            <a:r>
              <a:rPr lang="zh-CN" altLang="en-US" sz="2500" b="1" dirty="0">
                <a:solidFill>
                  <a:srgbClr val="2D83F4"/>
                </a:solidFill>
              </a:rPr>
              <a:t>的结尾跳转到</a:t>
            </a:r>
            <a:r>
              <a:rPr lang="en-US" altLang="zh-CN" sz="2500" b="1" i="1" dirty="0">
                <a:solidFill>
                  <a:srgbClr val="2D83F4"/>
                </a:solidFill>
              </a:rPr>
              <a:t>C</a:t>
            </a:r>
            <a:r>
              <a:rPr lang="zh-CN" altLang="en-US" sz="2500" b="1" dirty="0">
                <a:solidFill>
                  <a:srgbClr val="2D83F4"/>
                </a:solidFill>
              </a:rPr>
              <a:t>的开头</a:t>
            </a:r>
            <a:r>
              <a:rPr lang="zh-CN" altLang="en-US" sz="2500" b="1" dirty="0">
                <a:solidFill>
                  <a:srgbClr val="000000"/>
                </a:solidFill>
              </a:rPr>
              <a:t>的条件或无条件跳转指令</a:t>
            </a:r>
            <a:endParaRPr lang="en-US" altLang="zh-CN" sz="2500" b="1" dirty="0">
              <a:solidFill>
                <a:srgbClr val="000000"/>
              </a:solidFill>
            </a:endParaRP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rgbClr val="000000"/>
                </a:solidFill>
              </a:rPr>
              <a:t>按照原来的三地址指令序列中的顺序，</a:t>
            </a:r>
            <a:r>
              <a:rPr lang="en-US" altLang="zh-CN" sz="2500" b="1" i="1" dirty="0">
                <a:solidFill>
                  <a:srgbClr val="000000"/>
                </a:solidFill>
              </a:rPr>
              <a:t>C</a:t>
            </a:r>
            <a:r>
              <a:rPr lang="zh-CN" altLang="en-US" sz="2500" b="1" dirty="0">
                <a:solidFill>
                  <a:srgbClr val="000000"/>
                </a:solidFill>
              </a:rPr>
              <a:t>紧跟在</a:t>
            </a:r>
            <a:r>
              <a:rPr lang="en-US" altLang="zh-CN" sz="2500" b="1" i="1" dirty="0">
                <a:solidFill>
                  <a:srgbClr val="000000"/>
                </a:solidFill>
              </a:rPr>
              <a:t>B</a:t>
            </a:r>
            <a:r>
              <a:rPr lang="zh-CN" altLang="en-US" sz="2500" b="1" dirty="0">
                <a:solidFill>
                  <a:srgbClr val="000000"/>
                </a:solidFill>
              </a:rPr>
              <a:t>之后，且</a:t>
            </a:r>
            <a:r>
              <a:rPr lang="en-US" altLang="zh-CN" sz="2500" b="1" i="1" dirty="0">
                <a:solidFill>
                  <a:srgbClr val="000000"/>
                </a:solidFill>
              </a:rPr>
              <a:t>B</a:t>
            </a:r>
            <a:r>
              <a:rPr lang="zh-CN" altLang="en-US" sz="2500" b="1" dirty="0">
                <a:solidFill>
                  <a:srgbClr val="000000"/>
                </a:solidFill>
              </a:rPr>
              <a:t>的结尾不存在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无条件跳转</a:t>
            </a:r>
            <a:r>
              <a:rPr lang="zh-CN" altLang="en-US" sz="2500" b="1" dirty="0">
                <a:solidFill>
                  <a:schemeClr val="tx1"/>
                </a:solidFill>
              </a:rPr>
              <a:t>指令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2600" b="1" dirty="0">
              <a:solidFill>
                <a:schemeClr val="tx1"/>
              </a:solidFill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C928E5B-2095-4AAC-BD9B-DF0317DD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流图</a:t>
            </a:r>
            <a:r>
              <a:rPr lang="en-US" altLang="zh-CN" sz="250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Flow Graphs</a:t>
            </a:r>
            <a:r>
              <a:rPr lang="en-US" altLang="zh-CN" sz="250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C4A629AE-FD3A-4EE4-BBF5-9D7EB418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活跃变量数据流方程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9C89608-533C-490E-AF36-B8D1157F2E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463" y="857250"/>
            <a:ext cx="7502525" cy="4302125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63538" indent="-363538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IN</a:t>
            </a:r>
            <a:r>
              <a:rPr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]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：在基本块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的入口处的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活跃变量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集合</a:t>
            </a:r>
            <a:endParaRPr lang="en-US" altLang="zh-CN" sz="25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lvl="1" indent="0" eaLnBrk="1" hangingPunct="1">
              <a:lnSpc>
                <a:spcPts val="3000"/>
              </a:lnSpc>
              <a:buClr>
                <a:schemeClr val="folHlink"/>
              </a:buClr>
              <a:buSzPct val="60000"/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OUT</a:t>
            </a:r>
            <a:r>
              <a:rPr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]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：在基本块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的出口处的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活跃变量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集合</a:t>
            </a:r>
            <a:endParaRPr lang="en-US" altLang="zh-CN" sz="25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63538" indent="-363538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方程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marL="279400" lvl="2" indent="0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IN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EXIT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] = </a:t>
            </a:r>
            <a:r>
              <a:rPr lang="el-GR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Φ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	</a:t>
            </a:r>
            <a:endParaRPr lang="zh-CN" altLang="en-US" b="1" dirty="0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marL="279400" lvl="2" indent="0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IN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] = </a:t>
            </a:r>
            <a:r>
              <a:rPr lang="en-US" altLang="zh-CN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b="1" i="1" baseline="-30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OUT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( 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en-US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≠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EXIT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)</a:t>
            </a:r>
            <a:endParaRPr lang="zh-CN" altLang="en-US" b="1" dirty="0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marL="1139825" lvl="2" indent="-303213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2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sz="2200" b="1" i="1" baseline="-30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200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2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) = </a:t>
            </a:r>
            <a:r>
              <a:rPr lang="en-US" altLang="zh-CN" sz="22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use</a:t>
            </a:r>
            <a:r>
              <a:rPr lang="en-US" altLang="zh-CN" sz="2200" b="1" i="1" baseline="-30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200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∪(</a:t>
            </a:r>
            <a:r>
              <a:rPr lang="en-US" altLang="zh-CN" sz="22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x-</a:t>
            </a:r>
            <a:r>
              <a:rPr lang="en-US" altLang="zh-CN" sz="22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def</a:t>
            </a:r>
            <a:r>
              <a:rPr lang="en-US" altLang="zh-CN" sz="2200" b="1" i="1" baseline="-30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200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marL="279400" lvl="2" indent="0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OUT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]= ∪</a:t>
            </a:r>
            <a:r>
              <a:rPr lang="en-US" altLang="zh-CN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 S</a:t>
            </a:r>
            <a:r>
              <a:rPr lang="zh-CN" altLang="en-US" b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的一个后继</a:t>
            </a:r>
            <a:r>
              <a:rPr lang="en-US" altLang="zh-CN" b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IN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]    ( 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en-US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≠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EXIT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)</a:t>
            </a:r>
          </a:p>
          <a:p>
            <a:pPr marL="1139825" lvl="2" indent="-303213" eaLnBrk="1" hangingPunct="1">
              <a:defRPr/>
            </a:pPr>
            <a:endParaRPr lang="zh-CN" altLang="en-US" sz="2500" b="1" dirty="0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D8EB9BB-6A4A-4E63-BB5F-B8C6F0E9C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124325"/>
            <a:ext cx="4786313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use</a:t>
            </a:r>
            <a:r>
              <a:rPr lang="en-US" altLang="zh-CN" sz="2000" i="1" baseline="-30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def</a:t>
            </a:r>
            <a:r>
              <a:rPr lang="en-US" altLang="zh-CN" sz="2000" i="1" baseline="-30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的值可以直接从流图计算出来，因此在方程中作为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已知量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7CA4342-F994-4539-8C28-26603B0AEE73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2754313"/>
            <a:ext cx="3690937" cy="825500"/>
            <a:chOff x="4715991" y="2754932"/>
            <a:chExt cx="3692111" cy="82493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4D9748A-8116-44C4-AA54-E0E631DE2F4B}"/>
                </a:ext>
              </a:extLst>
            </p:cNvPr>
            <p:cNvSpPr/>
            <p:nvPr/>
          </p:nvSpPr>
          <p:spPr>
            <a:xfrm>
              <a:off x="4920843" y="2964337"/>
              <a:ext cx="3487259" cy="3997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IN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 = 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use</a:t>
              </a:r>
              <a:r>
                <a:rPr lang="en-US" altLang="zh-CN" sz="2000" i="1" baseline="-30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B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∪(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OUT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B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]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-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def</a:t>
              </a:r>
              <a:r>
                <a:rPr lang="en-US" altLang="zh-CN" sz="2000" i="1" baseline="-30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B</a:t>
              </a:r>
              <a:r>
                <a:rPr lang="en-US" altLang="zh-CN" sz="2000" i="1" baseline="-30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)</a:t>
              </a:r>
              <a:endParaRPr lang="zh-CN" altLang="en-US" dirty="0"/>
            </a:p>
          </p:txBody>
        </p:sp>
        <p:sp>
          <p:nvSpPr>
            <p:cNvPr id="6" name="右大括号 5">
              <a:extLst>
                <a:ext uri="{FF2B5EF4-FFF2-40B4-BE49-F238E27FC236}">
                  <a16:creationId xmlns:a16="http://schemas.microsoft.com/office/drawing/2014/main" id="{EF985673-186F-4BAC-B84B-D852BA26C1B5}"/>
                </a:ext>
              </a:extLst>
            </p:cNvPr>
            <p:cNvSpPr/>
            <p:nvPr/>
          </p:nvSpPr>
          <p:spPr>
            <a:xfrm>
              <a:off x="4715991" y="2754932"/>
              <a:ext cx="144508" cy="824930"/>
            </a:xfrm>
            <a:prstGeom prst="rightBrac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ED12639-B34B-4803-8F9D-A499174EB803}"/>
              </a:ext>
            </a:extLst>
          </p:cNvPr>
          <p:cNvGrpSpPr>
            <a:grpSpLocks/>
          </p:cNvGrpSpPr>
          <p:nvPr/>
        </p:nvGrpSpPr>
        <p:grpSpPr bwMode="auto">
          <a:xfrm>
            <a:off x="6262688" y="4011613"/>
            <a:ext cx="2016125" cy="982662"/>
            <a:chOff x="6262453" y="4011017"/>
            <a:chExt cx="2016125" cy="983964"/>
          </a:xfrm>
        </p:grpSpPr>
        <p:sp>
          <p:nvSpPr>
            <p:cNvPr id="168967" name="Line 37">
              <a:extLst>
                <a:ext uri="{FF2B5EF4-FFF2-40B4-BE49-F238E27FC236}">
                  <a16:creationId xmlns:a16="http://schemas.microsoft.com/office/drawing/2014/main" id="{9ED06F61-F75A-4DE8-BFE2-6469D3145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5655" y="4329080"/>
              <a:ext cx="0" cy="2588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2" name="Rectangle 30">
              <a:extLst>
                <a:ext uri="{FF2B5EF4-FFF2-40B4-BE49-F238E27FC236}">
                  <a16:creationId xmlns:a16="http://schemas.microsoft.com/office/drawing/2014/main" id="{CBD3D630-71B2-425F-A276-1A472B522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453" y="4681830"/>
              <a:ext cx="504825" cy="28930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2200"/>
                </a:lnSpc>
                <a:defRPr/>
              </a:pPr>
              <a:r>
                <a:rPr lang="en-US" altLang="zh-CN" sz="2000" i="1" dirty="0">
                  <a:latin typeface="Times New Roman" panose="02020603050405020304" pitchFamily="18" charset="0"/>
                </a:rPr>
                <a:t> S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68969" name="矩形 1">
              <a:extLst>
                <a:ext uri="{FF2B5EF4-FFF2-40B4-BE49-F238E27FC236}">
                  <a16:creationId xmlns:a16="http://schemas.microsoft.com/office/drawing/2014/main" id="{070F1514-88F5-4D55-A3EC-34FC54615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8384" y="4533796"/>
              <a:ext cx="492419" cy="461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01590D37-3CD2-419A-9CDB-3A0EEEDFA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8715" y="4683419"/>
              <a:ext cx="504825" cy="28930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2200"/>
                </a:lnSpc>
                <a:defRPr/>
              </a:pPr>
              <a:r>
                <a:rPr lang="en-US" altLang="zh-CN" sz="2000" i="1" dirty="0">
                  <a:latin typeface="Times New Roman" panose="02020603050405020304" pitchFamily="18" charset="0"/>
                </a:rPr>
                <a:t> S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30">
              <a:extLst>
                <a:ext uri="{FF2B5EF4-FFF2-40B4-BE49-F238E27FC236}">
                  <a16:creationId xmlns:a16="http://schemas.microsoft.com/office/drawing/2014/main" id="{91F13063-E2BC-48EA-BE97-FAAFF52E8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3753" y="4683419"/>
              <a:ext cx="504825" cy="28930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2200"/>
                </a:lnSpc>
                <a:defRPr/>
              </a:pPr>
              <a:r>
                <a:rPr lang="en-US" altLang="zh-CN" sz="2000" i="1" dirty="0">
                  <a:latin typeface="Times New Roman" panose="02020603050405020304" pitchFamily="18" charset="0"/>
                </a:rPr>
                <a:t> S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n</a:t>
              </a:r>
              <a:endParaRPr lang="en-US" altLang="zh-CN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30">
              <a:extLst>
                <a:ext uri="{FF2B5EF4-FFF2-40B4-BE49-F238E27FC236}">
                  <a16:creationId xmlns:a16="http://schemas.microsoft.com/office/drawing/2014/main" id="{34201485-7924-44E2-9D8F-F6B11A178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640" y="4011017"/>
              <a:ext cx="506413" cy="28930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2200"/>
                </a:lnSpc>
                <a:defRPr/>
              </a:pPr>
              <a:r>
                <a:rPr lang="en-US" altLang="zh-CN" sz="2000" i="1" dirty="0">
                  <a:latin typeface="Times New Roman" panose="02020603050405020304" pitchFamily="18" charset="0"/>
                </a:rPr>
                <a:t>  B</a:t>
              </a:r>
            </a:p>
          </p:txBody>
        </p:sp>
        <p:sp>
          <p:nvSpPr>
            <p:cNvPr id="168973" name="Line 37">
              <a:extLst>
                <a:ext uri="{FF2B5EF4-FFF2-40B4-BE49-F238E27FC236}">
                  <a16:creationId xmlns:a16="http://schemas.microsoft.com/office/drawing/2014/main" id="{AC341E86-8006-44A5-AD47-BACE19582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71372" y="4343506"/>
              <a:ext cx="492756" cy="2444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68974" name="Line 37">
              <a:extLst>
                <a:ext uri="{FF2B5EF4-FFF2-40B4-BE49-F238E27FC236}">
                  <a16:creationId xmlns:a16="http://schemas.microsoft.com/office/drawing/2014/main" id="{B07CAA54-31B7-42F8-9681-A2128B366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7183" y="4343507"/>
              <a:ext cx="474089" cy="2560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363B65-7755-4339-821F-88B43B0C6C19}"/>
              </a:ext>
            </a:extLst>
          </p:cNvPr>
          <p:cNvSpPr/>
          <p:nvPr/>
        </p:nvSpPr>
        <p:spPr>
          <a:xfrm>
            <a:off x="1917700" y="2068513"/>
            <a:ext cx="5607050" cy="29289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714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EXIT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= </a:t>
            </a:r>
            <a:r>
              <a:rPr lang="el-GR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Φ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lvl="1" indent="0" eaLnBrk="1" hangingPunct="1">
              <a:spcBef>
                <a:spcPct val="20000"/>
              </a:spcBef>
              <a:buClr>
                <a:srgbClr val="FF0000"/>
              </a:buClr>
              <a:buSzPct val="100000"/>
              <a:defRPr/>
            </a:pP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2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除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EXIT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之外的每个基本块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= </a:t>
            </a:r>
            <a:r>
              <a:rPr lang="el-GR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Φ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某个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值发生了改变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for</a:t>
            </a:r>
            <a:r>
              <a:rPr lang="en-US" altLang="zh-CN" sz="22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除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EXIT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之外的每个基本块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= ∪</a:t>
            </a:r>
            <a:r>
              <a:rPr lang="en-US" altLang="zh-CN" sz="2200" i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200" baseline="-30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200" i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baseline="-30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的一个后继</a:t>
            </a:r>
            <a:r>
              <a:rPr lang="en-US" altLang="zh-CN" sz="2200" baseline="-30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];</a:t>
            </a: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=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use</a:t>
            </a:r>
            <a:r>
              <a:rPr lang="en-US" altLang="zh-CN" sz="2200" i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∪ (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-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2200" i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	}</a:t>
            </a:r>
            <a:endParaRPr lang="zh-CN" altLang="en-US">
              <a:solidFill>
                <a:srgbClr val="FFFFFF"/>
              </a:solidFill>
              <a:latin typeface="Candara" panose="020E050203030302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D725177B-6DC0-45C6-842C-1002C68E52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3" y="1001713"/>
            <a:ext cx="8713787" cy="1282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输入：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流图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，其中每个基本块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500" b="1" i="1">
                <a:solidFill>
                  <a:srgbClr val="2D83F4"/>
                </a:solidFill>
                <a:cs typeface="Times New Roman" panose="02020603050405020304" pitchFamily="18" charset="0"/>
              </a:rPr>
              <a:t>use</a:t>
            </a:r>
            <a:r>
              <a:rPr lang="en-US" altLang="zh-CN" sz="2500" b="1" i="1" baseline="-30000">
                <a:solidFill>
                  <a:srgbClr val="2D83F4"/>
                </a:solidFill>
                <a:cs typeface="Times New Roman" panose="02020603050405020304" pitchFamily="18" charset="0"/>
              </a:rPr>
              <a:t>B 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sz="2500" b="1" i="1">
                <a:solidFill>
                  <a:srgbClr val="2D83F4"/>
                </a:solidFill>
                <a:cs typeface="Times New Roman" panose="02020603050405020304" pitchFamily="18" charset="0"/>
              </a:rPr>
              <a:t>def</a:t>
            </a:r>
            <a:r>
              <a:rPr lang="en-US" altLang="zh-CN" sz="2500" b="1" i="1" baseline="-30000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都已计算出来</a:t>
            </a:r>
            <a:endParaRPr lang="en-US" altLang="zh-CN" sz="25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输出：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IN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OUT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方法：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marL="0" lvl="1" indent="0" eaLnBrk="1" hangingPunct="1">
              <a:buClr>
                <a:schemeClr val="folHlink"/>
              </a:buClr>
              <a:buSzPct val="60000"/>
              <a:buFont typeface="Symbol" panose="05050102010706020507" pitchFamily="18" charset="2"/>
              <a:buNone/>
            </a:pPr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endParaRPr lang="zh-CN" altLang="en-US" b="1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200" b="1">
              <a:solidFill>
                <a:schemeClr val="tx1"/>
              </a:solidFill>
              <a:latin typeface="楷体_GB2312" charset="0"/>
              <a:ea typeface="宋体" panose="02010600030101010101" pitchFamily="2" charset="-122"/>
            </a:endParaRPr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60CE5D56-E7EA-4AE5-A23A-C127E84F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计算活跃变量的迭代算法</a:t>
            </a:r>
            <a:endParaRPr lang="en-US" altLang="zh-CN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F9EA2F1-709C-48D3-8EC9-21F0F10B051C}"/>
              </a:ext>
            </a:extLst>
          </p:cNvPr>
          <p:cNvGraphicFramePr>
            <a:graphicFrameLocks noGrp="1"/>
          </p:cNvGraphicFramePr>
          <p:nvPr/>
        </p:nvGraphicFramePr>
        <p:xfrm>
          <a:off x="1906588" y="3127375"/>
          <a:ext cx="2593975" cy="1814513"/>
        </p:xfrm>
        <a:graphic>
          <a:graphicData uri="http://schemas.openxmlformats.org/drawingml/2006/table">
            <a:tbl>
              <a:tblPr/>
              <a:tblGrid>
                <a:gridCol w="451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25" marR="63325" marT="34290" marB="3429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25" marR="6332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25" marR="6332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3325" marR="63325" marT="34290" marB="3429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25" marR="6332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25" marR="6332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3325" marR="63325" marT="34290" marB="3429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25" marR="6332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25" marR="6332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3325" marR="63325" marT="34290" marB="3429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25" marR="6332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25" marR="6332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3325" marR="63325" marT="34290" marB="3429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25" marR="6332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25" marR="6332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3083" name="Rectangle 2">
            <a:extLst>
              <a:ext uri="{FF2B5EF4-FFF2-40B4-BE49-F238E27FC236}">
                <a16:creationId xmlns:a16="http://schemas.microsoft.com/office/drawing/2014/main" id="{20D1E6DD-B50E-4618-AB24-64244154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700">
              <a:solidFill>
                <a:schemeClr val="tx1"/>
              </a:solidFill>
              <a:cs typeface="楷体_GB2312" charset="0"/>
            </a:endParaRPr>
          </a:p>
        </p:txBody>
      </p:sp>
      <p:grpSp>
        <p:nvGrpSpPr>
          <p:cNvPr id="173084" name="组合 1">
            <a:extLst>
              <a:ext uri="{FF2B5EF4-FFF2-40B4-BE49-F238E27FC236}">
                <a16:creationId xmlns:a16="http://schemas.microsoft.com/office/drawing/2014/main" id="{44459BB3-3867-47F6-9CA0-BAA11A1A8911}"/>
              </a:ext>
            </a:extLst>
          </p:cNvPr>
          <p:cNvGrpSpPr>
            <a:grpSpLocks/>
          </p:cNvGrpSpPr>
          <p:nvPr/>
        </p:nvGrpSpPr>
        <p:grpSpPr bwMode="auto">
          <a:xfrm>
            <a:off x="138113" y="854075"/>
            <a:ext cx="1625600" cy="3082925"/>
            <a:chOff x="890764" y="853544"/>
            <a:chExt cx="1626248" cy="3084076"/>
          </a:xfrm>
        </p:grpSpPr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A0557531-8459-4677-AB2B-12914B1E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946" y="853544"/>
              <a:ext cx="786125" cy="2858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lnSpc>
                  <a:spcPct val="70000"/>
                </a:lnSpc>
                <a:defRPr/>
              </a:pPr>
              <a:r>
                <a:rPr lang="en-US" altLang="zh-CN" sz="1500" i="1" dirty="0">
                  <a:solidFill>
                    <a:prstClr val="black"/>
                  </a:solidFill>
                  <a:latin typeface="Times New Roman" charset="0"/>
                </a:rPr>
                <a:t>ENTRY</a:t>
              </a:r>
              <a:endParaRPr lang="en-US" altLang="zh-CN" sz="1500" dirty="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8" name="Rectangle 24">
              <a:extLst>
                <a:ext uri="{FF2B5EF4-FFF2-40B4-BE49-F238E27FC236}">
                  <a16:creationId xmlns:a16="http://schemas.microsoft.com/office/drawing/2014/main" id="{51E58009-84B8-4828-830D-0F0F24697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946" y="1414141"/>
              <a:ext cx="786125" cy="3446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54000" rIns="6858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A93FB641-6C62-4A56-A884-150EC6621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946" y="2020793"/>
              <a:ext cx="786125" cy="3573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54000" rIns="6858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3154" name="Line 28">
              <a:extLst>
                <a:ext uri="{FF2B5EF4-FFF2-40B4-BE49-F238E27FC236}">
                  <a16:creationId xmlns:a16="http://schemas.microsoft.com/office/drawing/2014/main" id="{109C30A1-A6DF-43F3-A518-8DCF425B0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7822" y="1163899"/>
              <a:ext cx="0" cy="2397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73155" name="Line 29">
              <a:extLst>
                <a:ext uri="{FF2B5EF4-FFF2-40B4-BE49-F238E27FC236}">
                  <a16:creationId xmlns:a16="http://schemas.microsoft.com/office/drawing/2014/main" id="{97BE50C3-2BD5-4C52-9A17-FD8DAD0FB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9034" y="1749688"/>
              <a:ext cx="0" cy="2714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EAF311AB-56CB-4442-A1F0-019BFC73D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340" y="2543275"/>
              <a:ext cx="370034" cy="2382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defRPr/>
              </a:pP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3157" name="Line 31">
              <a:extLst>
                <a:ext uri="{FF2B5EF4-FFF2-40B4-BE49-F238E27FC236}">
                  <a16:creationId xmlns:a16="http://schemas.microsoft.com/office/drawing/2014/main" id="{6531A1BB-3FFD-461E-B3B2-24DA675135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3728" y="2388419"/>
              <a:ext cx="0" cy="6328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73158" name="Rectangle 34">
              <a:extLst>
                <a:ext uri="{FF2B5EF4-FFF2-40B4-BE49-F238E27FC236}">
                  <a16:creationId xmlns:a16="http://schemas.microsoft.com/office/drawing/2014/main" id="{F48B10D8-61E3-4829-88F1-C61D822A1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746" y="2806961"/>
              <a:ext cx="628729" cy="327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3159" name="Line 37">
              <a:extLst>
                <a:ext uri="{FF2B5EF4-FFF2-40B4-BE49-F238E27FC236}">
                  <a16:creationId xmlns:a16="http://schemas.microsoft.com/office/drawing/2014/main" id="{59F49E41-6530-42D5-8F74-45F52993B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1745" y="2378305"/>
              <a:ext cx="271739" cy="1444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73160" name="Line 38">
              <a:extLst>
                <a:ext uri="{FF2B5EF4-FFF2-40B4-BE49-F238E27FC236}">
                  <a16:creationId xmlns:a16="http://schemas.microsoft.com/office/drawing/2014/main" id="{BFA57487-CD95-4FAE-9743-B4DDD21FB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749" y="2776827"/>
              <a:ext cx="485255" cy="2444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73161" name="Freeform 42">
              <a:extLst>
                <a:ext uri="{FF2B5EF4-FFF2-40B4-BE49-F238E27FC236}">
                  <a16:creationId xmlns:a16="http://schemas.microsoft.com/office/drawing/2014/main" id="{625A0BBC-2758-4B3C-AD8B-4A285AFC85E1}"/>
                </a:ext>
              </a:extLst>
            </p:cNvPr>
            <p:cNvSpPr>
              <a:spLocks/>
            </p:cNvSpPr>
            <p:nvPr/>
          </p:nvSpPr>
          <p:spPr bwMode="auto">
            <a:xfrm rot="-906172">
              <a:off x="890764" y="1883154"/>
              <a:ext cx="1003397" cy="1727132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06AE2DFC-43A9-4414-826C-A98D4F0CB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946" y="3651763"/>
              <a:ext cx="786125" cy="2858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lnSpc>
                  <a:spcPct val="70000"/>
                </a:lnSpc>
                <a:defRPr/>
              </a:pPr>
              <a:r>
                <a:rPr lang="en-US" altLang="zh-CN" sz="1500" i="1" dirty="0">
                  <a:solidFill>
                    <a:prstClr val="black"/>
                  </a:solidFill>
                  <a:latin typeface="Times New Roman" charset="0"/>
                </a:rPr>
                <a:t>EXIT</a:t>
              </a:r>
              <a:endParaRPr lang="en-US" altLang="zh-CN" sz="1500" dirty="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73163" name="Line 28">
              <a:extLst>
                <a:ext uri="{FF2B5EF4-FFF2-40B4-BE49-F238E27FC236}">
                  <a16:creationId xmlns:a16="http://schemas.microsoft.com/office/drawing/2014/main" id="{3ACBFE3D-D067-45B9-9F26-375D414AD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728" y="3418168"/>
              <a:ext cx="0" cy="2397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8F9DD35A-D9CE-4E5D-BBE3-4CF0E5363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886" y="3060993"/>
              <a:ext cx="786126" cy="3573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54000" rIns="6858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1" name="Rectangle 3">
            <a:extLst>
              <a:ext uri="{FF2B5EF4-FFF2-40B4-BE49-F238E27FC236}">
                <a16:creationId xmlns:a16="http://schemas.microsoft.com/office/drawing/2014/main" id="{A686225B-C6A3-4694-811B-C160D49339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27238" y="236538"/>
            <a:ext cx="1946275" cy="2698750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Tx/>
              <a:buFont typeface="Symbol" panose="05050102010706020507" pitchFamily="18" charset="2"/>
              <a:buNone/>
            </a:pPr>
            <a:r>
              <a:rPr lang="en-US" altLang="zh-CN" sz="1800" b="1" i="1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use</a:t>
            </a:r>
            <a:r>
              <a:rPr lang="en-US" altLang="zh-CN" sz="1800" b="1" i="1" baseline="-30000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B1</a:t>
            </a:r>
            <a:r>
              <a:rPr lang="en-US" altLang="zh-CN" sz="1800" b="1">
                <a:solidFill>
                  <a:schemeClr val="tx1"/>
                </a:solidFill>
                <a:cs typeface="楷体_GB2312" charset="0"/>
              </a:rPr>
              <a:t> ={ </a:t>
            </a:r>
            <a:r>
              <a:rPr lang="en-US" altLang="zh-CN" sz="1800" b="1" i="1">
                <a:solidFill>
                  <a:schemeClr val="tx1"/>
                </a:solidFill>
                <a:cs typeface="楷体_GB2312" charset="0"/>
              </a:rPr>
              <a:t>m, n, u1</a:t>
            </a:r>
            <a:r>
              <a:rPr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 </a:t>
            </a:r>
            <a:r>
              <a:rPr lang="en-US" altLang="zh-CN" sz="1800" b="1">
                <a:solidFill>
                  <a:schemeClr val="tx1"/>
                </a:solidFill>
              </a:rPr>
              <a:t>}</a:t>
            </a:r>
          </a:p>
          <a:p>
            <a:pPr marL="0" indent="0" eaLnBrk="1" hangingPunct="1">
              <a:buClrTx/>
              <a:buFont typeface="Symbol" panose="05050102010706020507" pitchFamily="18" charset="2"/>
              <a:buNone/>
            </a:pPr>
            <a:r>
              <a:rPr lang="en-US" altLang="zh-CN" sz="1800" b="1" i="1">
                <a:solidFill>
                  <a:schemeClr val="tx1"/>
                </a:solidFill>
                <a:ea typeface="宋体" panose="02010600030101010101" pitchFamily="2" charset="-122"/>
              </a:rPr>
              <a:t>def</a:t>
            </a:r>
            <a:r>
              <a:rPr lang="en-US" altLang="zh-CN" sz="18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B1  </a:t>
            </a:r>
            <a:r>
              <a:rPr lang="en-US" altLang="zh-CN" sz="1800" b="1">
                <a:solidFill>
                  <a:schemeClr val="tx1"/>
                </a:solidFill>
              </a:rPr>
              <a:t>={ </a:t>
            </a:r>
            <a:r>
              <a:rPr lang="en-US" altLang="zh-CN" sz="1800" b="1" i="1">
                <a:solidFill>
                  <a:schemeClr val="tx1"/>
                </a:solidFill>
              </a:rPr>
              <a:t>i, j, a </a:t>
            </a:r>
            <a:r>
              <a:rPr lang="en-US" altLang="zh-CN" sz="1800" b="1">
                <a:solidFill>
                  <a:schemeClr val="tx1"/>
                </a:solidFill>
              </a:rPr>
              <a:t>}</a:t>
            </a:r>
            <a:endParaRPr lang="en-US" altLang="zh-CN" sz="1800" b="1" i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Tx/>
              <a:buFont typeface="Symbol" panose="05050102010706020507" pitchFamily="18" charset="2"/>
              <a:buNone/>
            </a:pPr>
            <a:r>
              <a:rPr lang="en-US" altLang="zh-CN" sz="1800" b="1" i="1">
                <a:solidFill>
                  <a:schemeClr val="tx1"/>
                </a:solidFill>
                <a:ea typeface="宋体" panose="02010600030101010101" pitchFamily="2" charset="-122"/>
              </a:rPr>
              <a:t>use</a:t>
            </a:r>
            <a:r>
              <a:rPr lang="en-US" altLang="zh-CN" sz="18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B2</a:t>
            </a:r>
            <a:r>
              <a:rPr lang="en-US" altLang="zh-CN" sz="1800" b="1">
                <a:solidFill>
                  <a:schemeClr val="tx1"/>
                </a:solidFill>
              </a:rPr>
              <a:t> ={ </a:t>
            </a:r>
            <a:r>
              <a:rPr lang="en-US" altLang="zh-CN" sz="1800" b="1" i="1">
                <a:solidFill>
                  <a:schemeClr val="tx1"/>
                </a:solidFill>
              </a:rPr>
              <a:t>i, j </a:t>
            </a:r>
            <a:r>
              <a:rPr lang="en-US" altLang="zh-CN" sz="1800" b="1">
                <a:solidFill>
                  <a:schemeClr val="tx1"/>
                </a:solidFill>
              </a:rPr>
              <a:t>}</a:t>
            </a:r>
          </a:p>
          <a:p>
            <a:pPr marL="0" indent="0" eaLnBrk="1" hangingPunct="1">
              <a:buClrTx/>
              <a:buFont typeface="Symbol" panose="05050102010706020507" pitchFamily="18" charset="2"/>
              <a:buNone/>
            </a:pPr>
            <a:r>
              <a:rPr lang="en-US" altLang="zh-CN" sz="1800" b="1" i="1">
                <a:solidFill>
                  <a:schemeClr val="tx1"/>
                </a:solidFill>
                <a:ea typeface="宋体" panose="02010600030101010101" pitchFamily="2" charset="-122"/>
              </a:rPr>
              <a:t>def</a:t>
            </a:r>
            <a:r>
              <a:rPr lang="en-US" altLang="zh-CN" sz="18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B2</a:t>
            </a:r>
            <a:r>
              <a:rPr lang="en-US" altLang="zh-CN" sz="1800" b="1">
                <a:solidFill>
                  <a:schemeClr val="tx1"/>
                </a:solidFill>
              </a:rPr>
              <a:t>= </a:t>
            </a:r>
            <a:r>
              <a:rPr lang="el-GR" altLang="zh-CN" sz="1800" b="1" i="1">
                <a:solidFill>
                  <a:schemeClr val="tx1"/>
                </a:solidFill>
                <a:cs typeface="楷体_GB2312" charset="0"/>
              </a:rPr>
              <a:t>Φ</a:t>
            </a:r>
            <a:endParaRPr lang="en-US" altLang="zh-CN" sz="1800" b="1" i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Tx/>
              <a:buFont typeface="Symbol" panose="05050102010706020507" pitchFamily="18" charset="2"/>
              <a:buNone/>
            </a:pPr>
            <a:r>
              <a:rPr lang="en-US" altLang="zh-CN" sz="1800" b="1" i="1">
                <a:solidFill>
                  <a:schemeClr val="tx1"/>
                </a:solidFill>
                <a:ea typeface="宋体" panose="02010600030101010101" pitchFamily="2" charset="-122"/>
              </a:rPr>
              <a:t>use</a:t>
            </a:r>
            <a:r>
              <a:rPr lang="en-US" altLang="zh-CN" sz="18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B3</a:t>
            </a:r>
            <a:r>
              <a:rPr lang="en-US" altLang="zh-CN" sz="1800" b="1">
                <a:solidFill>
                  <a:schemeClr val="tx1"/>
                </a:solidFill>
              </a:rPr>
              <a:t> ={ </a:t>
            </a:r>
            <a:r>
              <a:rPr lang="en-US" altLang="zh-CN" sz="1800" b="1" i="1">
                <a:solidFill>
                  <a:schemeClr val="tx1"/>
                </a:solidFill>
              </a:rPr>
              <a:t>u2</a:t>
            </a:r>
            <a:r>
              <a:rPr lang="en-US" altLang="zh-CN" sz="18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b="1">
                <a:solidFill>
                  <a:schemeClr val="tx1"/>
                </a:solidFill>
              </a:rPr>
              <a:t>}</a:t>
            </a:r>
          </a:p>
          <a:p>
            <a:pPr marL="0" indent="0" eaLnBrk="1" hangingPunct="1">
              <a:buClrTx/>
              <a:buFont typeface="Symbol" panose="05050102010706020507" pitchFamily="18" charset="2"/>
              <a:buNone/>
            </a:pPr>
            <a:r>
              <a:rPr lang="en-US" altLang="zh-CN" sz="1800" b="1" i="1">
                <a:solidFill>
                  <a:schemeClr val="tx1"/>
                </a:solidFill>
                <a:ea typeface="宋体" panose="02010600030101010101" pitchFamily="2" charset="-122"/>
              </a:rPr>
              <a:t>def</a:t>
            </a:r>
            <a:r>
              <a:rPr lang="en-US" altLang="zh-CN" sz="18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B3</a:t>
            </a:r>
            <a:r>
              <a:rPr lang="en-US" altLang="zh-CN" sz="1800" b="1">
                <a:solidFill>
                  <a:schemeClr val="tx1"/>
                </a:solidFill>
              </a:rPr>
              <a:t> ={ </a:t>
            </a:r>
            <a:r>
              <a:rPr lang="en-US" altLang="zh-CN" sz="1800" b="1" i="1">
                <a:solidFill>
                  <a:schemeClr val="tx1"/>
                </a:solidFill>
              </a:rPr>
              <a:t>a</a:t>
            </a:r>
            <a:r>
              <a:rPr lang="en-US" altLang="zh-CN" sz="1800" b="1">
                <a:solidFill>
                  <a:schemeClr val="tx1"/>
                </a:solidFill>
              </a:rPr>
              <a:t> }</a:t>
            </a:r>
            <a:endParaRPr lang="en-US" altLang="zh-CN" sz="1800" b="1" i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Tx/>
              <a:buFont typeface="Symbol" panose="05050102010706020507" pitchFamily="18" charset="2"/>
              <a:buNone/>
            </a:pPr>
            <a:r>
              <a:rPr lang="en-US" altLang="zh-CN" sz="1800" b="1" i="1">
                <a:solidFill>
                  <a:schemeClr val="tx1"/>
                </a:solidFill>
                <a:ea typeface="宋体" panose="02010600030101010101" pitchFamily="2" charset="-122"/>
              </a:rPr>
              <a:t>use</a:t>
            </a:r>
            <a:r>
              <a:rPr lang="en-US" altLang="zh-CN" sz="18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B4</a:t>
            </a:r>
            <a:r>
              <a:rPr lang="en-US" altLang="zh-CN" sz="1800" b="1">
                <a:solidFill>
                  <a:schemeClr val="tx1"/>
                </a:solidFill>
              </a:rPr>
              <a:t> ={ </a:t>
            </a:r>
            <a:r>
              <a:rPr lang="en-US" altLang="zh-CN" sz="1800" b="1" i="1">
                <a:solidFill>
                  <a:schemeClr val="tx1"/>
                </a:solidFill>
              </a:rPr>
              <a:t>u3</a:t>
            </a:r>
            <a:r>
              <a:rPr lang="en-US" altLang="zh-CN" sz="18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b="1">
                <a:solidFill>
                  <a:schemeClr val="tx1"/>
                </a:solidFill>
              </a:rPr>
              <a:t>}</a:t>
            </a:r>
          </a:p>
          <a:p>
            <a:pPr marL="0" indent="0" eaLnBrk="1" hangingPunct="1">
              <a:buClrTx/>
              <a:buFont typeface="Symbol" panose="05050102010706020507" pitchFamily="18" charset="2"/>
              <a:buNone/>
            </a:pPr>
            <a:r>
              <a:rPr lang="en-US" altLang="zh-CN" sz="1800" b="1" i="1">
                <a:solidFill>
                  <a:schemeClr val="tx1"/>
                </a:solidFill>
                <a:ea typeface="宋体" panose="02010600030101010101" pitchFamily="2" charset="-122"/>
              </a:rPr>
              <a:t>def</a:t>
            </a:r>
            <a:r>
              <a:rPr lang="en-US" altLang="zh-CN" sz="18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B4</a:t>
            </a:r>
            <a:r>
              <a:rPr lang="en-US" altLang="zh-CN" sz="1800" b="1">
                <a:solidFill>
                  <a:schemeClr val="tx1"/>
                </a:solidFill>
              </a:rPr>
              <a:t> ={ </a:t>
            </a:r>
            <a:r>
              <a:rPr lang="en-US" altLang="zh-CN" sz="1800" b="1" i="1">
                <a:solidFill>
                  <a:schemeClr val="tx1"/>
                </a:solidFill>
              </a:rPr>
              <a:t>i</a:t>
            </a:r>
            <a:r>
              <a:rPr lang="en-US" altLang="zh-CN" sz="1800" b="1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1AEDC07-8179-4F29-90BB-9502AD8C6172}"/>
              </a:ext>
            </a:extLst>
          </p:cNvPr>
          <p:cNvSpPr/>
          <p:nvPr/>
        </p:nvSpPr>
        <p:spPr>
          <a:xfrm>
            <a:off x="4124325" y="266700"/>
            <a:ext cx="4591050" cy="2662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714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EXIT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= </a:t>
            </a:r>
            <a:r>
              <a:rPr lang="el-GR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lvl="1" indent="0" eaLnBrk="1" hangingPunct="1">
              <a:spcBef>
                <a:spcPct val="20000"/>
              </a:spcBef>
              <a:buClr>
                <a:srgbClr val="FF0000"/>
              </a:buClr>
              <a:buSzPct val="100000"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除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EXIT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之外的每个基本块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= </a:t>
            </a:r>
            <a:r>
              <a:rPr lang="el-GR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某个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值发生了改变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for</a:t>
            </a:r>
            <a:r>
              <a:rPr lang="en-US" altLang="zh-CN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除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EXIT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之外的每个基本块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= ∪</a:t>
            </a:r>
            <a:r>
              <a:rPr lang="en-US" altLang="zh-CN" i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i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的一个后继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];</a:t>
            </a: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=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use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∪ 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-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	}</a:t>
            </a:r>
            <a:endParaRPr lang="zh-CN" altLang="en-US" dirty="0">
              <a:solidFill>
                <a:srgbClr val="FFFFFF"/>
              </a:solidFill>
              <a:latin typeface="Candara" panose="020E050203030302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3" name="Group 204">
            <a:extLst>
              <a:ext uri="{FF2B5EF4-FFF2-40B4-BE49-F238E27FC236}">
                <a16:creationId xmlns:a16="http://schemas.microsoft.com/office/drawing/2014/main" id="{ED7CE76C-0777-435D-849C-FAEB45EDD7E5}"/>
              </a:ext>
            </a:extLst>
          </p:cNvPr>
          <p:cNvGraphicFramePr>
            <a:graphicFrameLocks/>
          </p:cNvGraphicFramePr>
          <p:nvPr/>
        </p:nvGraphicFramePr>
        <p:xfrm>
          <a:off x="4500563" y="3122613"/>
          <a:ext cx="2159000" cy="1814513"/>
        </p:xfrm>
        <a:graphic>
          <a:graphicData uri="http://schemas.openxmlformats.org/drawingml/2006/table">
            <a:tbl>
              <a:tblPr/>
              <a:tblGrid>
                <a:gridCol w="935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287" marR="63287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287" marR="6328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287" marR="63287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287" marR="6328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287" marR="63287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287" marR="6328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287" marR="63287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287" marR="6328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287" marR="63287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287" marR="6328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" name="Line 31">
            <a:extLst>
              <a:ext uri="{FF2B5EF4-FFF2-40B4-BE49-F238E27FC236}">
                <a16:creationId xmlns:a16="http://schemas.microsoft.com/office/drawing/2014/main" id="{0BA273C1-2815-439B-913B-1520DA160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6588" y="3141663"/>
            <a:ext cx="0" cy="1800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5" name="Line 31">
            <a:extLst>
              <a:ext uri="{FF2B5EF4-FFF2-40B4-BE49-F238E27FC236}">
                <a16:creationId xmlns:a16="http://schemas.microsoft.com/office/drawing/2014/main" id="{DD716FBF-89D7-4E22-AF20-F434BADB5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3101975"/>
            <a:ext cx="0" cy="1835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F1ED74-8BB2-4F9E-8D01-BD5241B33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425" y="3498850"/>
            <a:ext cx="400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u3</a:t>
            </a:r>
            <a:endParaRPr lang="en-US" altLang="zh-CN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BEED659-E660-4544-AE08-053718B80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75" y="3859213"/>
            <a:ext cx="400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u3</a:t>
            </a:r>
            <a:endParaRPr lang="en-US" altLang="zh-CN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B9CEB7C-DB42-49AC-B7DD-712290AAA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59213"/>
            <a:ext cx="669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u2,u3</a:t>
            </a:r>
            <a:endParaRPr lang="en-US" altLang="zh-CN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17E79BB-CBC8-430E-9A16-D27F686E1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913" y="4217988"/>
            <a:ext cx="668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u2,u3</a:t>
            </a:r>
            <a:endParaRPr lang="en-US" altLang="zh-CN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5D6127F-8B13-4110-87A1-CCFA78D6B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0" y="4217988"/>
            <a:ext cx="885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i,j,u2,u3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FEB16AD-9B37-47DB-86F2-6C92F04C6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50" y="4564063"/>
            <a:ext cx="8874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i,j,u2,u3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9FB5E3-8CCC-4248-B3CB-5982A948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554538"/>
            <a:ext cx="1312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m,n,u1,u2,u3</a:t>
            </a:r>
            <a:endParaRPr lang="en-US" altLang="zh-CN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0CFEF08-7A9C-4BF7-8692-CDA1FBD01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75" y="3498850"/>
            <a:ext cx="8874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i,j,u2,u3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94F2E4B-E2BE-4E67-979C-1C95FE58A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3840163"/>
            <a:ext cx="777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1D2736-0A03-4CC2-9BA6-3D6EBB8BE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3454400"/>
            <a:ext cx="777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CAD66CD-41E1-4366-A9E4-884DC828D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00" y="3794125"/>
            <a:ext cx="777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4404262-BC87-45EE-AA29-B39AC1394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4205288"/>
            <a:ext cx="777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0B9A22-30C5-46D6-890E-37628E609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4170363"/>
            <a:ext cx="887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i,j,u2,u3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C264126-18FA-490F-9315-F37A699D8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4554538"/>
            <a:ext cx="887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i,j,u2,u3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A8C4525-0684-4FFA-B81E-A3D966273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4529138"/>
            <a:ext cx="13128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m,n,u1,u2,u3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graphicFrame>
        <p:nvGraphicFramePr>
          <p:cNvPr id="76" name="Group 204">
            <a:extLst>
              <a:ext uri="{FF2B5EF4-FFF2-40B4-BE49-F238E27FC236}">
                <a16:creationId xmlns:a16="http://schemas.microsoft.com/office/drawing/2014/main" id="{258FFD25-A736-4B72-AA77-CE6969E6AEBC}"/>
              </a:ext>
            </a:extLst>
          </p:cNvPr>
          <p:cNvGraphicFramePr>
            <a:graphicFrameLocks/>
          </p:cNvGraphicFramePr>
          <p:nvPr/>
        </p:nvGraphicFramePr>
        <p:xfrm>
          <a:off x="6659563" y="3133725"/>
          <a:ext cx="2089150" cy="1814513"/>
        </p:xfrm>
        <a:graphic>
          <a:graphicData uri="http://schemas.openxmlformats.org/drawingml/2006/table">
            <a:tbl>
              <a:tblPr/>
              <a:tblGrid>
                <a:gridCol w="93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51" marR="63351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51" marR="63351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51" marR="63351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51" marR="63351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51" marR="63351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51" marR="63351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51" marR="63351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51" marR="63351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51" marR="63351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51" marR="63351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Line 31">
            <a:extLst>
              <a:ext uri="{FF2B5EF4-FFF2-40B4-BE49-F238E27FC236}">
                <a16:creationId xmlns:a16="http://schemas.microsoft.com/office/drawing/2014/main" id="{2C069D41-C32C-4E1F-AFCD-BC6560D3F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0775" y="3113088"/>
            <a:ext cx="0" cy="1835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42D2F44-D849-4B5F-BA44-AC8E83A87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5" y="3508375"/>
            <a:ext cx="885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i,j,u2,u3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CC127E8-A51C-4B25-B44C-BABA737CA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413" y="3851275"/>
            <a:ext cx="777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0013D4E-F2C9-4E6B-975D-F89EBB4A9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25" y="3465513"/>
            <a:ext cx="777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151B38A-D8FB-4AC6-A647-C173E34A0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63" y="3803650"/>
            <a:ext cx="777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69C8E32-C03B-40E7-A240-D0044EDF9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4214813"/>
            <a:ext cx="777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7A7A302-3CB6-4ADD-A099-E1E967A7D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75" y="4181475"/>
            <a:ext cx="885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i,j,u2,u3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208BD42-DA6E-44C6-BF3C-81A12B019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564063"/>
            <a:ext cx="8874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i,j,u2,u3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D1897EE-25AB-4450-BA87-A2183BBE4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225" y="4540250"/>
            <a:ext cx="1314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m,n,u1,u2,u3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21" grpId="0"/>
      <p:bldP spid="66" grpId="0"/>
      <p:bldP spid="32" grpId="0"/>
      <p:bldP spid="67" grpId="0"/>
      <p:bldP spid="33" grpId="0"/>
      <p:bldP spid="68" grpId="0"/>
      <p:bldP spid="34" grpId="0"/>
      <p:bldP spid="69" grpId="0"/>
      <p:bldP spid="70" grpId="0"/>
      <p:bldP spid="71" grpId="0"/>
      <p:bldP spid="72" grpId="0"/>
      <p:bldP spid="73" grpId="0"/>
      <p:bldP spid="36" grpId="0"/>
      <p:bldP spid="74" grpId="0"/>
      <p:bldP spid="3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762FECF-87C5-4B32-B5B3-42A088067486}"/>
              </a:ext>
            </a:extLst>
          </p:cNvPr>
          <p:cNvGraphicFramePr>
            <a:graphicFrameLocks noGrp="1"/>
          </p:cNvGraphicFramePr>
          <p:nvPr/>
        </p:nvGraphicFramePr>
        <p:xfrm>
          <a:off x="1906588" y="3127375"/>
          <a:ext cx="2593975" cy="1814513"/>
        </p:xfrm>
        <a:graphic>
          <a:graphicData uri="http://schemas.openxmlformats.org/drawingml/2006/table">
            <a:tbl>
              <a:tblPr/>
              <a:tblGrid>
                <a:gridCol w="451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25" marR="63325" marT="34290" marB="3429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25" marR="6332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25" marR="6332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3325" marR="63325" marT="34290" marB="3429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25" marR="6332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25" marR="6332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3325" marR="63325" marT="34290" marB="3429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25" marR="6332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25" marR="6332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3325" marR="63325" marT="34290" marB="3429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25" marR="6332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25" marR="6332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3325" marR="63325" marT="34290" marB="3429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25" marR="6332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25" marR="6332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131" name="Rectangle 2">
            <a:extLst>
              <a:ext uri="{FF2B5EF4-FFF2-40B4-BE49-F238E27FC236}">
                <a16:creationId xmlns:a16="http://schemas.microsoft.com/office/drawing/2014/main" id="{40B1DCF3-644A-41CC-A305-574E6C8E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700">
              <a:solidFill>
                <a:schemeClr val="tx1"/>
              </a:solidFill>
              <a:cs typeface="楷体_GB2312" charset="0"/>
            </a:endParaRPr>
          </a:p>
        </p:txBody>
      </p:sp>
      <p:grpSp>
        <p:nvGrpSpPr>
          <p:cNvPr id="175132" name="组合 1">
            <a:extLst>
              <a:ext uri="{FF2B5EF4-FFF2-40B4-BE49-F238E27FC236}">
                <a16:creationId xmlns:a16="http://schemas.microsoft.com/office/drawing/2014/main" id="{C13FB2B7-D778-49F3-ADEF-F66D7376658B}"/>
              </a:ext>
            </a:extLst>
          </p:cNvPr>
          <p:cNvGrpSpPr>
            <a:grpSpLocks/>
          </p:cNvGrpSpPr>
          <p:nvPr/>
        </p:nvGrpSpPr>
        <p:grpSpPr bwMode="auto">
          <a:xfrm>
            <a:off x="138113" y="854075"/>
            <a:ext cx="1625600" cy="3082925"/>
            <a:chOff x="890764" y="853544"/>
            <a:chExt cx="1626248" cy="3084076"/>
          </a:xfrm>
        </p:grpSpPr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3152A0F5-2A29-47F1-BBE6-E039E7AC6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946" y="853544"/>
              <a:ext cx="786125" cy="2858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lnSpc>
                  <a:spcPct val="70000"/>
                </a:lnSpc>
                <a:defRPr/>
              </a:pPr>
              <a:r>
                <a:rPr lang="en-US" altLang="zh-CN" sz="1500" i="1" dirty="0">
                  <a:solidFill>
                    <a:prstClr val="black"/>
                  </a:solidFill>
                  <a:latin typeface="Times New Roman" charset="0"/>
                </a:rPr>
                <a:t>ENTRY</a:t>
              </a:r>
              <a:endParaRPr lang="en-US" altLang="zh-CN" sz="1500" dirty="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8" name="Rectangle 24">
              <a:extLst>
                <a:ext uri="{FF2B5EF4-FFF2-40B4-BE49-F238E27FC236}">
                  <a16:creationId xmlns:a16="http://schemas.microsoft.com/office/drawing/2014/main" id="{2AD2ACBB-D976-47C1-8AC8-1C30FF88E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946" y="1414141"/>
              <a:ext cx="786125" cy="3446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54000" rIns="6858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5867E9E8-8C66-4EB8-8900-1E2CA0C0C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946" y="2020793"/>
              <a:ext cx="786125" cy="3573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54000" rIns="6858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5264" name="Line 28">
              <a:extLst>
                <a:ext uri="{FF2B5EF4-FFF2-40B4-BE49-F238E27FC236}">
                  <a16:creationId xmlns:a16="http://schemas.microsoft.com/office/drawing/2014/main" id="{45C0A2A9-23CD-4C90-8946-43DA298D0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7822" y="1163899"/>
              <a:ext cx="0" cy="2397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75265" name="Line 29">
              <a:extLst>
                <a:ext uri="{FF2B5EF4-FFF2-40B4-BE49-F238E27FC236}">
                  <a16:creationId xmlns:a16="http://schemas.microsoft.com/office/drawing/2014/main" id="{09CD7A61-E732-4AA8-8BDA-90439F20D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9034" y="1749688"/>
              <a:ext cx="0" cy="2714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589B3DDA-1B28-4F67-8BE6-ED0B84FA8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340" y="2543275"/>
              <a:ext cx="370034" cy="2382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defRPr/>
              </a:pP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5267" name="Line 31">
              <a:extLst>
                <a:ext uri="{FF2B5EF4-FFF2-40B4-BE49-F238E27FC236}">
                  <a16:creationId xmlns:a16="http://schemas.microsoft.com/office/drawing/2014/main" id="{75070DCC-94C0-452E-8D05-3175EA38D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3728" y="2388419"/>
              <a:ext cx="0" cy="6328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75268" name="Rectangle 34">
              <a:extLst>
                <a:ext uri="{FF2B5EF4-FFF2-40B4-BE49-F238E27FC236}">
                  <a16:creationId xmlns:a16="http://schemas.microsoft.com/office/drawing/2014/main" id="{FDA4E3C1-D14D-4AD6-B0C7-08B2DEA3D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746" y="2806961"/>
              <a:ext cx="628729" cy="327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5269" name="Line 37">
              <a:extLst>
                <a:ext uri="{FF2B5EF4-FFF2-40B4-BE49-F238E27FC236}">
                  <a16:creationId xmlns:a16="http://schemas.microsoft.com/office/drawing/2014/main" id="{E7C70C59-3412-41E8-90DA-7F7215A5D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1745" y="2378305"/>
              <a:ext cx="271739" cy="1444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75270" name="Line 38">
              <a:extLst>
                <a:ext uri="{FF2B5EF4-FFF2-40B4-BE49-F238E27FC236}">
                  <a16:creationId xmlns:a16="http://schemas.microsoft.com/office/drawing/2014/main" id="{7DC605ED-AEF8-447C-BAAC-BB38B7016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749" y="2776827"/>
              <a:ext cx="485255" cy="2444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75271" name="Freeform 42">
              <a:extLst>
                <a:ext uri="{FF2B5EF4-FFF2-40B4-BE49-F238E27FC236}">
                  <a16:creationId xmlns:a16="http://schemas.microsoft.com/office/drawing/2014/main" id="{3067190F-2A88-4B41-A9B8-8A395E651239}"/>
                </a:ext>
              </a:extLst>
            </p:cNvPr>
            <p:cNvSpPr>
              <a:spLocks/>
            </p:cNvSpPr>
            <p:nvPr/>
          </p:nvSpPr>
          <p:spPr bwMode="auto">
            <a:xfrm rot="-906172">
              <a:off x="890764" y="1883154"/>
              <a:ext cx="1003397" cy="1727132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F6184593-DE8C-4301-9A7C-083F83349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946" y="3651763"/>
              <a:ext cx="786125" cy="2858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lnSpc>
                  <a:spcPct val="70000"/>
                </a:lnSpc>
                <a:defRPr/>
              </a:pPr>
              <a:r>
                <a:rPr lang="en-US" altLang="zh-CN" sz="1500" i="1" dirty="0">
                  <a:solidFill>
                    <a:prstClr val="black"/>
                  </a:solidFill>
                  <a:latin typeface="Times New Roman" charset="0"/>
                </a:rPr>
                <a:t>EXIT</a:t>
              </a:r>
              <a:endParaRPr lang="en-US" altLang="zh-CN" sz="1500" dirty="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75273" name="Line 28">
              <a:extLst>
                <a:ext uri="{FF2B5EF4-FFF2-40B4-BE49-F238E27FC236}">
                  <a16:creationId xmlns:a16="http://schemas.microsoft.com/office/drawing/2014/main" id="{53F16CC5-9DD7-4A83-8FF3-80BD62631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728" y="3418168"/>
              <a:ext cx="0" cy="2397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5E738EDB-FFC1-4F94-8DD0-941E91D2B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886" y="3060993"/>
              <a:ext cx="786126" cy="3573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54000" rIns="6858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1" name="Rectangle 3">
            <a:extLst>
              <a:ext uri="{FF2B5EF4-FFF2-40B4-BE49-F238E27FC236}">
                <a16:creationId xmlns:a16="http://schemas.microsoft.com/office/drawing/2014/main" id="{E07E0ABF-2EBE-47B8-8A65-8071419B28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27238" y="236538"/>
            <a:ext cx="1946275" cy="2698750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Tx/>
              <a:buFont typeface="Symbol" panose="05050102010706020507" pitchFamily="18" charset="2"/>
              <a:buNone/>
            </a:pPr>
            <a:r>
              <a:rPr lang="en-US" altLang="zh-CN" sz="1800" b="1" i="1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use</a:t>
            </a:r>
            <a:r>
              <a:rPr lang="en-US" altLang="zh-CN" sz="1800" b="1" i="1" baseline="-30000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B1</a:t>
            </a:r>
            <a:r>
              <a:rPr lang="en-US" altLang="zh-CN" sz="1800" b="1">
                <a:solidFill>
                  <a:schemeClr val="tx1"/>
                </a:solidFill>
                <a:cs typeface="楷体_GB2312" charset="0"/>
              </a:rPr>
              <a:t> ={ </a:t>
            </a:r>
            <a:r>
              <a:rPr lang="en-US" altLang="zh-CN" sz="1800" b="1" i="1">
                <a:solidFill>
                  <a:schemeClr val="tx1"/>
                </a:solidFill>
                <a:cs typeface="楷体_GB2312" charset="0"/>
              </a:rPr>
              <a:t>m, n, u1</a:t>
            </a:r>
            <a:r>
              <a:rPr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  <a:cs typeface="楷体_GB2312" charset="0"/>
              </a:rPr>
              <a:t> </a:t>
            </a:r>
            <a:r>
              <a:rPr lang="en-US" altLang="zh-CN" sz="1800" b="1">
                <a:solidFill>
                  <a:schemeClr val="tx1"/>
                </a:solidFill>
              </a:rPr>
              <a:t>}</a:t>
            </a:r>
          </a:p>
          <a:p>
            <a:pPr marL="0" indent="0" eaLnBrk="1" hangingPunct="1">
              <a:buClrTx/>
              <a:buFont typeface="Symbol" panose="05050102010706020507" pitchFamily="18" charset="2"/>
              <a:buNone/>
            </a:pPr>
            <a:r>
              <a:rPr lang="en-US" altLang="zh-CN" sz="1800" b="1" i="1">
                <a:solidFill>
                  <a:schemeClr val="tx1"/>
                </a:solidFill>
                <a:ea typeface="宋体" panose="02010600030101010101" pitchFamily="2" charset="-122"/>
              </a:rPr>
              <a:t>def</a:t>
            </a:r>
            <a:r>
              <a:rPr lang="en-US" altLang="zh-CN" sz="18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B1  </a:t>
            </a:r>
            <a:r>
              <a:rPr lang="en-US" altLang="zh-CN" sz="1800" b="1">
                <a:solidFill>
                  <a:schemeClr val="tx1"/>
                </a:solidFill>
              </a:rPr>
              <a:t>={ </a:t>
            </a:r>
            <a:r>
              <a:rPr lang="en-US" altLang="zh-CN" sz="1800" b="1" i="1">
                <a:solidFill>
                  <a:schemeClr val="tx1"/>
                </a:solidFill>
              </a:rPr>
              <a:t>i, j, a </a:t>
            </a:r>
            <a:r>
              <a:rPr lang="en-US" altLang="zh-CN" sz="1800" b="1">
                <a:solidFill>
                  <a:schemeClr val="tx1"/>
                </a:solidFill>
              </a:rPr>
              <a:t>}</a:t>
            </a:r>
            <a:endParaRPr lang="en-US" altLang="zh-CN" sz="1800" b="1" i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Tx/>
              <a:buFont typeface="Symbol" panose="05050102010706020507" pitchFamily="18" charset="2"/>
              <a:buNone/>
            </a:pPr>
            <a:r>
              <a:rPr lang="en-US" altLang="zh-CN" sz="1800" b="1" i="1">
                <a:solidFill>
                  <a:schemeClr val="tx1"/>
                </a:solidFill>
                <a:ea typeface="宋体" panose="02010600030101010101" pitchFamily="2" charset="-122"/>
              </a:rPr>
              <a:t>use</a:t>
            </a:r>
            <a:r>
              <a:rPr lang="en-US" altLang="zh-CN" sz="18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B2</a:t>
            </a:r>
            <a:r>
              <a:rPr lang="en-US" altLang="zh-CN" sz="1800" b="1">
                <a:solidFill>
                  <a:schemeClr val="tx1"/>
                </a:solidFill>
              </a:rPr>
              <a:t> ={ </a:t>
            </a:r>
            <a:r>
              <a:rPr lang="en-US" altLang="zh-CN" sz="1800" b="1" i="1">
                <a:solidFill>
                  <a:schemeClr val="tx1"/>
                </a:solidFill>
              </a:rPr>
              <a:t>i, j </a:t>
            </a:r>
            <a:r>
              <a:rPr lang="en-US" altLang="zh-CN" sz="1800" b="1">
                <a:solidFill>
                  <a:schemeClr val="tx1"/>
                </a:solidFill>
              </a:rPr>
              <a:t>}</a:t>
            </a:r>
          </a:p>
          <a:p>
            <a:pPr marL="0" indent="0" eaLnBrk="1" hangingPunct="1">
              <a:buClrTx/>
              <a:buFont typeface="Symbol" panose="05050102010706020507" pitchFamily="18" charset="2"/>
              <a:buNone/>
            </a:pPr>
            <a:r>
              <a:rPr lang="en-US" altLang="zh-CN" sz="1800" b="1" i="1">
                <a:solidFill>
                  <a:schemeClr val="tx1"/>
                </a:solidFill>
                <a:ea typeface="宋体" panose="02010600030101010101" pitchFamily="2" charset="-122"/>
              </a:rPr>
              <a:t>def</a:t>
            </a:r>
            <a:r>
              <a:rPr lang="en-US" altLang="zh-CN" sz="18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B2</a:t>
            </a:r>
            <a:r>
              <a:rPr lang="en-US" altLang="zh-CN" sz="1800" b="1">
                <a:solidFill>
                  <a:schemeClr val="tx1"/>
                </a:solidFill>
              </a:rPr>
              <a:t>= </a:t>
            </a:r>
            <a:r>
              <a:rPr lang="el-GR" altLang="zh-CN" sz="1800" b="1" i="1">
                <a:solidFill>
                  <a:schemeClr val="tx1"/>
                </a:solidFill>
                <a:cs typeface="楷体_GB2312" charset="0"/>
              </a:rPr>
              <a:t>Φ</a:t>
            </a:r>
            <a:endParaRPr lang="en-US" altLang="zh-CN" sz="1800" b="1" i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Tx/>
              <a:buFont typeface="Symbol" panose="05050102010706020507" pitchFamily="18" charset="2"/>
              <a:buNone/>
            </a:pPr>
            <a:r>
              <a:rPr lang="en-US" altLang="zh-CN" sz="1800" b="1" i="1">
                <a:solidFill>
                  <a:schemeClr val="tx1"/>
                </a:solidFill>
                <a:ea typeface="宋体" panose="02010600030101010101" pitchFamily="2" charset="-122"/>
              </a:rPr>
              <a:t>use</a:t>
            </a:r>
            <a:r>
              <a:rPr lang="en-US" altLang="zh-CN" sz="18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B3</a:t>
            </a:r>
            <a:r>
              <a:rPr lang="en-US" altLang="zh-CN" sz="1800" b="1">
                <a:solidFill>
                  <a:schemeClr val="tx1"/>
                </a:solidFill>
              </a:rPr>
              <a:t> ={ </a:t>
            </a:r>
            <a:r>
              <a:rPr lang="en-US" altLang="zh-CN" sz="1800" b="1" i="1">
                <a:solidFill>
                  <a:schemeClr val="tx1"/>
                </a:solidFill>
              </a:rPr>
              <a:t>u2</a:t>
            </a:r>
            <a:r>
              <a:rPr lang="en-US" altLang="zh-CN" sz="18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b="1">
                <a:solidFill>
                  <a:schemeClr val="tx1"/>
                </a:solidFill>
              </a:rPr>
              <a:t>}</a:t>
            </a:r>
          </a:p>
          <a:p>
            <a:pPr marL="0" indent="0" eaLnBrk="1" hangingPunct="1">
              <a:buClrTx/>
              <a:buFont typeface="Symbol" panose="05050102010706020507" pitchFamily="18" charset="2"/>
              <a:buNone/>
            </a:pPr>
            <a:r>
              <a:rPr lang="en-US" altLang="zh-CN" sz="1800" b="1" i="1">
                <a:solidFill>
                  <a:schemeClr val="tx1"/>
                </a:solidFill>
                <a:ea typeface="宋体" panose="02010600030101010101" pitchFamily="2" charset="-122"/>
              </a:rPr>
              <a:t>def</a:t>
            </a:r>
            <a:r>
              <a:rPr lang="en-US" altLang="zh-CN" sz="18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B3</a:t>
            </a:r>
            <a:r>
              <a:rPr lang="en-US" altLang="zh-CN" sz="1800" b="1">
                <a:solidFill>
                  <a:schemeClr val="tx1"/>
                </a:solidFill>
              </a:rPr>
              <a:t> ={ </a:t>
            </a:r>
            <a:r>
              <a:rPr lang="en-US" altLang="zh-CN" sz="1800" b="1" i="1">
                <a:solidFill>
                  <a:schemeClr val="tx1"/>
                </a:solidFill>
              </a:rPr>
              <a:t>a</a:t>
            </a:r>
            <a:r>
              <a:rPr lang="en-US" altLang="zh-CN" sz="1800" b="1">
                <a:solidFill>
                  <a:schemeClr val="tx1"/>
                </a:solidFill>
              </a:rPr>
              <a:t> }</a:t>
            </a:r>
            <a:endParaRPr lang="en-US" altLang="zh-CN" sz="1800" b="1" i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Tx/>
              <a:buFont typeface="Symbol" panose="05050102010706020507" pitchFamily="18" charset="2"/>
              <a:buNone/>
            </a:pPr>
            <a:r>
              <a:rPr lang="en-US" altLang="zh-CN" sz="1800" b="1" i="1">
                <a:solidFill>
                  <a:schemeClr val="tx1"/>
                </a:solidFill>
                <a:ea typeface="宋体" panose="02010600030101010101" pitchFamily="2" charset="-122"/>
              </a:rPr>
              <a:t>use</a:t>
            </a:r>
            <a:r>
              <a:rPr lang="en-US" altLang="zh-CN" sz="18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B4</a:t>
            </a:r>
            <a:r>
              <a:rPr lang="en-US" altLang="zh-CN" sz="1800" b="1">
                <a:solidFill>
                  <a:schemeClr val="tx1"/>
                </a:solidFill>
              </a:rPr>
              <a:t> ={ </a:t>
            </a:r>
            <a:r>
              <a:rPr lang="en-US" altLang="zh-CN" sz="1800" b="1" i="1">
                <a:solidFill>
                  <a:schemeClr val="tx1"/>
                </a:solidFill>
              </a:rPr>
              <a:t>u3</a:t>
            </a:r>
            <a:r>
              <a:rPr lang="en-US" altLang="zh-CN" sz="18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b="1">
                <a:solidFill>
                  <a:schemeClr val="tx1"/>
                </a:solidFill>
              </a:rPr>
              <a:t>}</a:t>
            </a:r>
          </a:p>
          <a:p>
            <a:pPr marL="0" indent="0" eaLnBrk="1" hangingPunct="1">
              <a:buClrTx/>
              <a:buFont typeface="Symbol" panose="05050102010706020507" pitchFamily="18" charset="2"/>
              <a:buNone/>
            </a:pPr>
            <a:r>
              <a:rPr lang="en-US" altLang="zh-CN" sz="1800" b="1" i="1">
                <a:solidFill>
                  <a:schemeClr val="tx1"/>
                </a:solidFill>
                <a:ea typeface="宋体" panose="02010600030101010101" pitchFamily="2" charset="-122"/>
              </a:rPr>
              <a:t>def</a:t>
            </a:r>
            <a:r>
              <a:rPr lang="en-US" altLang="zh-CN" sz="18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B4</a:t>
            </a:r>
            <a:r>
              <a:rPr lang="en-US" altLang="zh-CN" sz="1800" b="1">
                <a:solidFill>
                  <a:schemeClr val="tx1"/>
                </a:solidFill>
              </a:rPr>
              <a:t> ={ </a:t>
            </a:r>
            <a:r>
              <a:rPr lang="en-US" altLang="zh-CN" sz="1800" b="1" i="1">
                <a:solidFill>
                  <a:schemeClr val="tx1"/>
                </a:solidFill>
              </a:rPr>
              <a:t>i</a:t>
            </a:r>
            <a:r>
              <a:rPr lang="en-US" altLang="zh-CN" sz="1800" b="1">
                <a:solidFill>
                  <a:schemeClr val="tx1"/>
                </a:solidFill>
              </a:rPr>
              <a:t> }</a:t>
            </a:r>
          </a:p>
        </p:txBody>
      </p:sp>
      <p:graphicFrame>
        <p:nvGraphicFramePr>
          <p:cNvPr id="63" name="Group 204">
            <a:extLst>
              <a:ext uri="{FF2B5EF4-FFF2-40B4-BE49-F238E27FC236}">
                <a16:creationId xmlns:a16="http://schemas.microsoft.com/office/drawing/2014/main" id="{6F2DF52D-4F1C-4F32-A3EA-7FB10430D951}"/>
              </a:ext>
            </a:extLst>
          </p:cNvPr>
          <p:cNvGraphicFramePr>
            <a:graphicFrameLocks/>
          </p:cNvGraphicFramePr>
          <p:nvPr/>
        </p:nvGraphicFramePr>
        <p:xfrm>
          <a:off x="4500563" y="3122613"/>
          <a:ext cx="2159000" cy="1814513"/>
        </p:xfrm>
        <a:graphic>
          <a:graphicData uri="http://schemas.openxmlformats.org/drawingml/2006/table">
            <a:tbl>
              <a:tblPr/>
              <a:tblGrid>
                <a:gridCol w="935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287" marR="63287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287" marR="6328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287" marR="63287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287" marR="6328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287" marR="63287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287" marR="6328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287" marR="63287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287" marR="6328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287" marR="63287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287" marR="63287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153" name="Line 31">
            <a:extLst>
              <a:ext uri="{FF2B5EF4-FFF2-40B4-BE49-F238E27FC236}">
                <a16:creationId xmlns:a16="http://schemas.microsoft.com/office/drawing/2014/main" id="{007E806A-9F93-45FB-93DD-8E1E59255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6588" y="3141663"/>
            <a:ext cx="0" cy="1800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5154" name="Line 31">
            <a:extLst>
              <a:ext uri="{FF2B5EF4-FFF2-40B4-BE49-F238E27FC236}">
                <a16:creationId xmlns:a16="http://schemas.microsoft.com/office/drawing/2014/main" id="{01F6341D-12AC-4A13-A662-620449DEA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3101975"/>
            <a:ext cx="0" cy="1835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5155" name="矩形 20">
            <a:extLst>
              <a:ext uri="{FF2B5EF4-FFF2-40B4-BE49-F238E27FC236}">
                <a16:creationId xmlns:a16="http://schemas.microsoft.com/office/drawing/2014/main" id="{16C05E2F-8A0C-4D81-A667-2DC6B9B6F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425" y="3498850"/>
            <a:ext cx="400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u3</a:t>
            </a:r>
            <a:endParaRPr lang="en-US" altLang="zh-CN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5156" name="矩形 65">
            <a:extLst>
              <a:ext uri="{FF2B5EF4-FFF2-40B4-BE49-F238E27FC236}">
                <a16:creationId xmlns:a16="http://schemas.microsoft.com/office/drawing/2014/main" id="{F76E3D7B-2E6C-4F24-B8DF-C697626FE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75" y="3859213"/>
            <a:ext cx="400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u3</a:t>
            </a:r>
            <a:endParaRPr lang="en-US" altLang="zh-CN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5157" name="矩形 31">
            <a:extLst>
              <a:ext uri="{FF2B5EF4-FFF2-40B4-BE49-F238E27FC236}">
                <a16:creationId xmlns:a16="http://schemas.microsoft.com/office/drawing/2014/main" id="{F62F02F2-53DA-449A-9C01-B9089913B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59213"/>
            <a:ext cx="669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u2,u3</a:t>
            </a:r>
            <a:endParaRPr lang="en-US" altLang="zh-CN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5158" name="矩形 66">
            <a:extLst>
              <a:ext uri="{FF2B5EF4-FFF2-40B4-BE49-F238E27FC236}">
                <a16:creationId xmlns:a16="http://schemas.microsoft.com/office/drawing/2014/main" id="{B1B3624C-E57F-4E9F-B112-A2DC529D8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913" y="4217988"/>
            <a:ext cx="668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u2,u3</a:t>
            </a:r>
            <a:endParaRPr lang="en-US" altLang="zh-CN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5159" name="矩形 32">
            <a:extLst>
              <a:ext uri="{FF2B5EF4-FFF2-40B4-BE49-F238E27FC236}">
                <a16:creationId xmlns:a16="http://schemas.microsoft.com/office/drawing/2014/main" id="{7781A858-A5D4-4DC9-8B5C-B44CF6FB6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0" y="4217988"/>
            <a:ext cx="885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i,j,u2,u3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5160" name="矩形 67">
            <a:extLst>
              <a:ext uri="{FF2B5EF4-FFF2-40B4-BE49-F238E27FC236}">
                <a16:creationId xmlns:a16="http://schemas.microsoft.com/office/drawing/2014/main" id="{0732D029-335D-4F95-9D10-D829749FC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50" y="4564063"/>
            <a:ext cx="8874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i,j,u2,u3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5161" name="矩形 33">
            <a:extLst>
              <a:ext uri="{FF2B5EF4-FFF2-40B4-BE49-F238E27FC236}">
                <a16:creationId xmlns:a16="http://schemas.microsoft.com/office/drawing/2014/main" id="{84B8F679-1123-4FAF-A79C-FF7E59052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554538"/>
            <a:ext cx="1312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m,n,u1,u2,u3</a:t>
            </a:r>
            <a:endParaRPr lang="en-US" altLang="zh-CN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5162" name="矩形 68">
            <a:extLst>
              <a:ext uri="{FF2B5EF4-FFF2-40B4-BE49-F238E27FC236}">
                <a16:creationId xmlns:a16="http://schemas.microsoft.com/office/drawing/2014/main" id="{D0C2943D-456A-417C-9C50-EE377B64A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75" y="3498850"/>
            <a:ext cx="8874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i,j,u2,u3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5163" name="矩形 69">
            <a:extLst>
              <a:ext uri="{FF2B5EF4-FFF2-40B4-BE49-F238E27FC236}">
                <a16:creationId xmlns:a16="http://schemas.microsoft.com/office/drawing/2014/main" id="{1F5C08C0-1C72-49A2-9DE3-DF3BF0F8A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3840163"/>
            <a:ext cx="777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5164" name="矩形 70">
            <a:extLst>
              <a:ext uri="{FF2B5EF4-FFF2-40B4-BE49-F238E27FC236}">
                <a16:creationId xmlns:a16="http://schemas.microsoft.com/office/drawing/2014/main" id="{0A5DCFDB-B485-4A90-9C46-533E9B272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3454400"/>
            <a:ext cx="777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5165" name="矩形 71">
            <a:extLst>
              <a:ext uri="{FF2B5EF4-FFF2-40B4-BE49-F238E27FC236}">
                <a16:creationId xmlns:a16="http://schemas.microsoft.com/office/drawing/2014/main" id="{F7F02A36-5DE2-4057-9B0A-5663C0709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00" y="3794125"/>
            <a:ext cx="777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5166" name="矩形 72">
            <a:extLst>
              <a:ext uri="{FF2B5EF4-FFF2-40B4-BE49-F238E27FC236}">
                <a16:creationId xmlns:a16="http://schemas.microsoft.com/office/drawing/2014/main" id="{81E72A57-FCA5-49E1-BB16-9A981D159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4205288"/>
            <a:ext cx="777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5167" name="矩形 35">
            <a:extLst>
              <a:ext uri="{FF2B5EF4-FFF2-40B4-BE49-F238E27FC236}">
                <a16:creationId xmlns:a16="http://schemas.microsoft.com/office/drawing/2014/main" id="{D73D09AD-15A1-446E-914D-E6C5753F7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4170363"/>
            <a:ext cx="887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i,j,u2,u3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5168" name="矩形 73">
            <a:extLst>
              <a:ext uri="{FF2B5EF4-FFF2-40B4-BE49-F238E27FC236}">
                <a16:creationId xmlns:a16="http://schemas.microsoft.com/office/drawing/2014/main" id="{B7DE6166-DB9A-49FE-82F6-1748A24FB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4554538"/>
            <a:ext cx="887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i,j,u2,u3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5169" name="矩形 36">
            <a:extLst>
              <a:ext uri="{FF2B5EF4-FFF2-40B4-BE49-F238E27FC236}">
                <a16:creationId xmlns:a16="http://schemas.microsoft.com/office/drawing/2014/main" id="{AA7B2078-BFC5-4AF9-928D-5D96BBCA3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4529138"/>
            <a:ext cx="13128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m,n,u1,u2,u3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graphicFrame>
        <p:nvGraphicFramePr>
          <p:cNvPr id="76" name="Group 204">
            <a:extLst>
              <a:ext uri="{FF2B5EF4-FFF2-40B4-BE49-F238E27FC236}">
                <a16:creationId xmlns:a16="http://schemas.microsoft.com/office/drawing/2014/main" id="{3AED51FD-880F-44CC-91B8-C013C2F76D2E}"/>
              </a:ext>
            </a:extLst>
          </p:cNvPr>
          <p:cNvGraphicFramePr>
            <a:graphicFrameLocks/>
          </p:cNvGraphicFramePr>
          <p:nvPr/>
        </p:nvGraphicFramePr>
        <p:xfrm>
          <a:off x="6659563" y="3133725"/>
          <a:ext cx="2089150" cy="1814513"/>
        </p:xfrm>
        <a:graphic>
          <a:graphicData uri="http://schemas.openxmlformats.org/drawingml/2006/table">
            <a:tbl>
              <a:tblPr/>
              <a:tblGrid>
                <a:gridCol w="93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51" marR="63351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6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51" marR="63351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51" marR="63351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51" marR="63351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51" marR="63351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51" marR="63351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51" marR="63351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51" marR="63351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51" marR="63351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3351" marR="63351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189" name="Line 31">
            <a:extLst>
              <a:ext uri="{FF2B5EF4-FFF2-40B4-BE49-F238E27FC236}">
                <a16:creationId xmlns:a16="http://schemas.microsoft.com/office/drawing/2014/main" id="{3BBB0708-A9C4-46A3-871B-BA47858FC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0775" y="3113088"/>
            <a:ext cx="0" cy="1835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5190" name="矩形 77">
            <a:extLst>
              <a:ext uri="{FF2B5EF4-FFF2-40B4-BE49-F238E27FC236}">
                <a16:creationId xmlns:a16="http://schemas.microsoft.com/office/drawing/2014/main" id="{7AB0C914-575E-490A-920F-11F5B2140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5" y="3508375"/>
            <a:ext cx="885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i,j,u2,u3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5191" name="矩形 78">
            <a:extLst>
              <a:ext uri="{FF2B5EF4-FFF2-40B4-BE49-F238E27FC236}">
                <a16:creationId xmlns:a16="http://schemas.microsoft.com/office/drawing/2014/main" id="{0577312B-CC4F-4EDE-8048-30741AB2D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413" y="3851275"/>
            <a:ext cx="777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5192" name="矩形 79">
            <a:extLst>
              <a:ext uri="{FF2B5EF4-FFF2-40B4-BE49-F238E27FC236}">
                <a16:creationId xmlns:a16="http://schemas.microsoft.com/office/drawing/2014/main" id="{70D78196-5CCB-4FE5-9A93-C3BF84CCD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25" y="3465513"/>
            <a:ext cx="777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5193" name="矩形 80">
            <a:extLst>
              <a:ext uri="{FF2B5EF4-FFF2-40B4-BE49-F238E27FC236}">
                <a16:creationId xmlns:a16="http://schemas.microsoft.com/office/drawing/2014/main" id="{FC4F2DA3-29D1-4B48-A26C-CC02B49F0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63" y="3803650"/>
            <a:ext cx="777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5194" name="矩形 81">
            <a:extLst>
              <a:ext uri="{FF2B5EF4-FFF2-40B4-BE49-F238E27FC236}">
                <a16:creationId xmlns:a16="http://schemas.microsoft.com/office/drawing/2014/main" id="{155071CE-E4D1-4C93-B809-BF46DACE8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4214813"/>
            <a:ext cx="777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5195" name="矩形 82">
            <a:extLst>
              <a:ext uri="{FF2B5EF4-FFF2-40B4-BE49-F238E27FC236}">
                <a16:creationId xmlns:a16="http://schemas.microsoft.com/office/drawing/2014/main" id="{45178528-575D-4F03-A7A8-6E146D4A2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75" y="4181475"/>
            <a:ext cx="885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i,j,u2,u3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5196" name="矩形 83">
            <a:extLst>
              <a:ext uri="{FF2B5EF4-FFF2-40B4-BE49-F238E27FC236}">
                <a16:creationId xmlns:a16="http://schemas.microsoft.com/office/drawing/2014/main" id="{B7FCF78D-FEC4-4D9F-BFED-F1F336923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564063"/>
            <a:ext cx="8874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i,j,u2,u3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75197" name="矩形 84">
            <a:extLst>
              <a:ext uri="{FF2B5EF4-FFF2-40B4-BE49-F238E27FC236}">
                <a16:creationId xmlns:a16="http://schemas.microsoft.com/office/drawing/2014/main" id="{473F1350-11EC-4F99-86CB-4535EFB6F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225" y="4540250"/>
            <a:ext cx="1314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m,n,u1,u2,u3</a:t>
            </a:r>
            <a:endParaRPr lang="zh-CN" altLang="en-US" sz="2000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" name="Group 95">
            <a:extLst>
              <a:ext uri="{FF2B5EF4-FFF2-40B4-BE49-F238E27FC236}">
                <a16:creationId xmlns:a16="http://schemas.microsoft.com/office/drawing/2014/main" id="{B2994A2A-1247-4369-8729-9C01293AE831}"/>
              </a:ext>
            </a:extLst>
          </p:cNvPr>
          <p:cNvGraphicFramePr>
            <a:graphicFrameLocks noGrp="1"/>
          </p:cNvGraphicFramePr>
          <p:nvPr/>
        </p:nvGraphicFramePr>
        <p:xfrm>
          <a:off x="4900613" y="153988"/>
          <a:ext cx="3057525" cy="2811492"/>
        </p:xfrm>
        <a:graphic>
          <a:graphicData uri="http://schemas.openxmlformats.org/drawingml/2006/table">
            <a:tbl>
              <a:tblPr/>
              <a:tblGrid>
                <a:gridCol w="1040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</a:p>
                  </a:txBody>
                  <a:tcPr marL="68583" marR="68583" marT="34274" marB="3427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</a:t>
                      </a:r>
                      <a:endParaRPr kumimoji="0" lang="zh-CN" alt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j</a:t>
                      </a:r>
                      <a:endParaRPr kumimoji="0" lang="zh-CN" altLang="en-US" sz="1600" b="1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m</a:t>
                      </a:r>
                      <a:endParaRPr kumimoji="0" lang="zh-CN" altLang="en-US" sz="1600" b="1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u</a:t>
                      </a:r>
                      <a:r>
                        <a:rPr kumimoji="0" lang="en-US" altLang="zh-CN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1600" b="1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u</a:t>
                      </a:r>
                      <a:r>
                        <a:rPr kumimoji="0" lang="en-US" altLang="zh-CN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600" b="1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u</a:t>
                      </a:r>
                      <a:r>
                        <a:rPr kumimoji="0" lang="en-US" altLang="zh-CN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3" marR="68583" marT="34274" marB="3427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68583" marR="68583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0" name="Line 31">
            <a:extLst>
              <a:ext uri="{FF2B5EF4-FFF2-40B4-BE49-F238E27FC236}">
                <a16:creationId xmlns:a16="http://schemas.microsoft.com/office/drawing/2014/main" id="{DA1430C6-ADAE-4544-9C47-33475FCEC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9025" y="153988"/>
            <a:ext cx="0" cy="2814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1" name="Line 31">
            <a:extLst>
              <a:ext uri="{FF2B5EF4-FFF2-40B4-BE49-F238E27FC236}">
                <a16:creationId xmlns:a16="http://schemas.microsoft.com/office/drawing/2014/main" id="{2E59B918-2D22-4D09-A5E0-BB879E992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153988"/>
            <a:ext cx="1588" cy="280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7ED4CAD-B673-46BF-BE1D-4E02822F794E}"/>
              </a:ext>
            </a:extLst>
          </p:cNvPr>
          <p:cNvSpPr/>
          <p:nvPr/>
        </p:nvSpPr>
        <p:spPr bwMode="auto">
          <a:xfrm>
            <a:off x="6689773" y="3526754"/>
            <a:ext cx="882426" cy="141107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21299999" rev="0"/>
            </a:camera>
            <a:lightRig rig="threePt" dir="t"/>
          </a:scene3d>
        </p:spPr>
        <p:txBody>
          <a:bodyPr lIns="68580" tIns="34290" rIns="68580" bIns="34290"/>
          <a:lstStyle/>
          <a:p>
            <a:pPr algn="ctr" eaLnBrk="1" hangingPunct="1">
              <a:defRPr/>
            </a:pPr>
            <a:endParaRPr lang="zh-CN" altLang="en-US" b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1" name="Rectangle 3">
            <a:extLst>
              <a:ext uri="{FF2B5EF4-FFF2-40B4-BE49-F238E27FC236}">
                <a16:creationId xmlns:a16="http://schemas.microsoft.com/office/drawing/2014/main" id="{2266C806-8702-4B6A-AEF7-C39144841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3" y="774700"/>
            <a:ext cx="8213725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1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定值</a:t>
            </a:r>
            <a:r>
              <a:rPr lang="en-US" altLang="zh-CN" sz="2200" b="1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引用链：设变量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有一个定值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，该定值所有能够到达的引用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u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的集合称为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在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处的</a:t>
            </a:r>
            <a:r>
              <a:rPr lang="zh-CN" altLang="en-US" sz="2200" b="1">
                <a:solidFill>
                  <a:srgbClr val="FF0000"/>
                </a:solidFill>
                <a:cs typeface="Times New Roman" panose="02020603050405020304" pitchFamily="18" charset="0"/>
              </a:rPr>
              <a:t>定值</a:t>
            </a:r>
            <a:r>
              <a:rPr lang="en-US" altLang="zh-CN" sz="2200" b="1">
                <a:solidFill>
                  <a:srgbClr val="FF0000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2200" b="1">
                <a:solidFill>
                  <a:srgbClr val="FF0000"/>
                </a:solidFill>
                <a:cs typeface="Times New Roman" panose="02020603050405020304" pitchFamily="18" charset="0"/>
              </a:rPr>
              <a:t>引用链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，简称</a:t>
            </a:r>
            <a:r>
              <a:rPr lang="en-US" altLang="zh-CN" sz="2200" b="1" i="1">
                <a:solidFill>
                  <a:srgbClr val="FF0000"/>
                </a:solidFill>
                <a:cs typeface="Times New Roman" panose="02020603050405020304" pitchFamily="18" charset="0"/>
              </a:rPr>
              <a:t>du</a:t>
            </a:r>
            <a:r>
              <a:rPr lang="zh-CN" altLang="en-US" sz="2200" b="1">
                <a:solidFill>
                  <a:srgbClr val="FF0000"/>
                </a:solidFill>
                <a:cs typeface="Times New Roman" panose="02020603050405020304" pitchFamily="18" charset="0"/>
              </a:rPr>
              <a:t>链</a:t>
            </a:r>
          </a:p>
          <a:p>
            <a:pPr eaLnBrk="1" hangingPunct="1">
              <a:lnSpc>
                <a:spcPts val="31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如果在求解</a:t>
            </a:r>
            <a:r>
              <a:rPr lang="zh-CN" altLang="en-US" sz="2200" b="1">
                <a:solidFill>
                  <a:srgbClr val="2D83F4"/>
                </a:solidFill>
                <a:cs typeface="Times New Roman" panose="02020603050405020304" pitchFamily="18" charset="0"/>
              </a:rPr>
              <a:t>活跃变量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数据流方程中的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OUT</a:t>
            </a:r>
            <a:r>
              <a:rPr lang="en-US" altLang="zh-CN" sz="2200" b="1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200" b="1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时，将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OUT</a:t>
            </a:r>
            <a:r>
              <a:rPr lang="en-US" altLang="zh-CN" sz="2200" b="1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200" b="1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表示成</a:t>
            </a:r>
            <a:r>
              <a:rPr lang="zh-CN" altLang="en-US" sz="2200" b="1">
                <a:solidFill>
                  <a:srgbClr val="2D83F4"/>
                </a:solidFill>
                <a:cs typeface="Times New Roman" panose="02020603050405020304" pitchFamily="18" charset="0"/>
              </a:rPr>
              <a:t>从</a:t>
            </a:r>
            <a:r>
              <a:rPr lang="en-US" altLang="zh-CN" sz="2200" b="1" i="1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200" b="1">
                <a:solidFill>
                  <a:srgbClr val="2D83F4"/>
                </a:solidFill>
                <a:cs typeface="Times New Roman" panose="02020603050405020304" pitchFamily="18" charset="0"/>
              </a:rPr>
              <a:t>的末尾处能够到达的引用的集合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，那么，可以直接利用这些信息计算基本块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中每个变量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在其定值处的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du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链</a:t>
            </a:r>
          </a:p>
          <a:p>
            <a:pPr eaLnBrk="1" hangingPunct="1">
              <a:lnSpc>
                <a:spcPct val="90000"/>
              </a:lnSpc>
            </a:pPr>
            <a:endParaRPr lang="zh-CN" altLang="en-US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3F783C5C-F714-470C-A223-1C258DEE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定值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引用链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(</a:t>
            </a:r>
            <a:r>
              <a:rPr lang="en-US" altLang="zh-CN" sz="2500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Definition-Use Chains</a:t>
            </a:r>
            <a:r>
              <a:rPr lang="en-US" altLang="zh-CN" sz="250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)</a:t>
            </a:r>
            <a:endParaRPr lang="zh-CN" altLang="en-US" sz="2500">
              <a:solidFill>
                <a:schemeClr val="tx1"/>
              </a:solidFill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37ED1795-FEE2-4B71-ACF6-91085961F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2932113"/>
            <a:ext cx="1919287" cy="2136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dirty="0">
                <a:latin typeface="Times New Roman" charset="0"/>
              </a:rPr>
              <a:t>···</a:t>
            </a:r>
            <a:endParaRPr kumimoji="1" lang="en-US" altLang="zh-CN" sz="2400" dirty="0">
              <a:solidFill>
                <a:prstClr val="black"/>
              </a:solidFill>
              <a:latin typeface="Times New Roman" charset="0"/>
            </a:endParaRPr>
          </a:p>
          <a:p>
            <a:pPr eaLnBrk="1" hangingPunct="1">
              <a:lnSpc>
                <a:spcPts val="18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charset="0"/>
              </a:rPr>
              <a:t>d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charset="0"/>
              </a:rPr>
              <a:t>: 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charset="0"/>
              </a:rPr>
              <a:t>x =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charset="0"/>
              </a:rPr>
              <a:t> ···</a:t>
            </a:r>
          </a:p>
          <a:p>
            <a:pPr algn="ctr" eaLnBrk="1" hangingPunct="1">
              <a:lnSpc>
                <a:spcPts val="18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dirty="0">
                <a:latin typeface="Times New Roman" charset="0"/>
              </a:rPr>
              <a:t>···</a:t>
            </a:r>
            <a:endParaRPr kumimoji="1" lang="en-US" altLang="zh-CN" sz="2400" dirty="0">
              <a:solidFill>
                <a:prstClr val="black"/>
              </a:solidFill>
              <a:latin typeface="Times New Roman" charset="0"/>
            </a:endParaRPr>
          </a:p>
          <a:p>
            <a:pPr algn="ctr" eaLnBrk="1" hangingPunct="1">
              <a:lnSpc>
                <a:spcPts val="18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charset="0"/>
              </a:rPr>
              <a:t>··· 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charset="0"/>
              </a:rPr>
              <a:t>=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charset="0"/>
              </a:rPr>
              <a:t>··· 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charset="0"/>
              </a:rPr>
              <a:t>x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charset="0"/>
              </a:rPr>
              <a:t> ···</a:t>
            </a:r>
            <a:endParaRPr kumimoji="1" lang="en-US" altLang="zh-CN" sz="2400" i="1" dirty="0">
              <a:solidFill>
                <a:srgbClr val="FF0000"/>
              </a:solidFill>
              <a:latin typeface="Times New Roman" charset="0"/>
            </a:endParaRPr>
          </a:p>
          <a:p>
            <a:pPr algn="ctr" eaLnBrk="1" hangingPunct="1">
              <a:lnSpc>
                <a:spcPts val="18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dirty="0">
                <a:latin typeface="Times New Roman" charset="0"/>
              </a:rPr>
              <a:t>···</a:t>
            </a:r>
            <a:endParaRPr kumimoji="1" lang="en-US" altLang="zh-CN" sz="2400" dirty="0">
              <a:solidFill>
                <a:prstClr val="black"/>
              </a:solidFill>
              <a:latin typeface="Times New Roman" charset="0"/>
            </a:endParaRPr>
          </a:p>
          <a:p>
            <a:pPr eaLnBrk="1" hangingPunct="1">
              <a:lnSpc>
                <a:spcPts val="18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charset="0"/>
              </a:rPr>
              <a:t>d′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charset="0"/>
              </a:rPr>
              <a:t>: 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charset="0"/>
              </a:rPr>
              <a:t>x =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charset="0"/>
              </a:rPr>
              <a:t> ···</a:t>
            </a:r>
            <a:endParaRPr kumimoji="1" lang="en-US" altLang="zh-CN" sz="2400" i="1" dirty="0">
              <a:solidFill>
                <a:srgbClr val="FF0000"/>
              </a:solidFill>
              <a:latin typeface="Times New Roman" charset="0"/>
            </a:endParaRPr>
          </a:p>
          <a:p>
            <a:pPr algn="ctr" eaLnBrk="1" hangingPunct="1">
              <a:lnSpc>
                <a:spcPts val="18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dirty="0">
                <a:latin typeface="Times New Roman" charset="0"/>
              </a:rPr>
              <a:t>···</a:t>
            </a:r>
            <a:endParaRPr kumimoji="1" lang="zh-CN" altLang="en-US" sz="2400" dirty="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ECBED9-0D88-4415-922D-9846EEAA97ED}"/>
              </a:ext>
            </a:extLst>
          </p:cNvPr>
          <p:cNvSpPr/>
          <p:nvPr/>
        </p:nvSpPr>
        <p:spPr>
          <a:xfrm>
            <a:off x="395288" y="2927350"/>
            <a:ext cx="5981700" cy="930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4675" lvl="1" indent="-271463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的定值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之后</a:t>
            </a:r>
            <a:r>
              <a:rPr lang="zh-CN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的第一个定值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2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03212" lvl="1" indent="0" eaLnBrk="1" hangingPunct="1">
              <a:lnSpc>
                <a:spcPts val="30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之间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的所有引用构成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du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3">
            <a:extLst>
              <a:ext uri="{FF2B5EF4-FFF2-40B4-BE49-F238E27FC236}">
                <a16:creationId xmlns:a16="http://schemas.microsoft.com/office/drawing/2014/main" id="{35877369-F765-4A5F-A9B1-5DF4CB7881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3" y="774700"/>
            <a:ext cx="8213725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1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定值</a:t>
            </a:r>
            <a:r>
              <a:rPr lang="en-US" altLang="zh-CN" sz="2200" b="1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引用链：设变量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有一个定值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，该定值所有能够到达的引用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u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的集合称为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在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处的</a:t>
            </a:r>
            <a:r>
              <a:rPr lang="zh-CN" altLang="en-US" sz="2200" b="1">
                <a:solidFill>
                  <a:srgbClr val="FF0000"/>
                </a:solidFill>
                <a:cs typeface="Times New Roman" panose="02020603050405020304" pitchFamily="18" charset="0"/>
              </a:rPr>
              <a:t>定值</a:t>
            </a:r>
            <a:r>
              <a:rPr lang="en-US" altLang="zh-CN" sz="2200" b="1">
                <a:solidFill>
                  <a:srgbClr val="FF0000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2200" b="1">
                <a:solidFill>
                  <a:srgbClr val="FF0000"/>
                </a:solidFill>
                <a:cs typeface="Times New Roman" panose="02020603050405020304" pitchFamily="18" charset="0"/>
              </a:rPr>
              <a:t>引用链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，简称</a:t>
            </a:r>
            <a:r>
              <a:rPr lang="en-US" altLang="zh-CN" sz="2200" b="1" i="1">
                <a:solidFill>
                  <a:srgbClr val="FF0000"/>
                </a:solidFill>
                <a:cs typeface="Times New Roman" panose="02020603050405020304" pitchFamily="18" charset="0"/>
              </a:rPr>
              <a:t>du</a:t>
            </a:r>
            <a:r>
              <a:rPr lang="zh-CN" altLang="en-US" sz="2200" b="1">
                <a:solidFill>
                  <a:srgbClr val="FF0000"/>
                </a:solidFill>
                <a:cs typeface="Times New Roman" panose="02020603050405020304" pitchFamily="18" charset="0"/>
              </a:rPr>
              <a:t>链</a:t>
            </a:r>
          </a:p>
          <a:p>
            <a:pPr eaLnBrk="1" hangingPunct="1">
              <a:lnSpc>
                <a:spcPts val="31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如果在求解</a:t>
            </a:r>
            <a:r>
              <a:rPr lang="zh-CN" altLang="en-US" sz="2200" b="1">
                <a:solidFill>
                  <a:srgbClr val="2D83F4"/>
                </a:solidFill>
                <a:cs typeface="Times New Roman" panose="02020603050405020304" pitchFamily="18" charset="0"/>
              </a:rPr>
              <a:t>活跃变量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数据流方程中的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OUT</a:t>
            </a:r>
            <a:r>
              <a:rPr lang="en-US" altLang="zh-CN" sz="2200" b="1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200" b="1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时，将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OUT</a:t>
            </a:r>
            <a:r>
              <a:rPr lang="en-US" altLang="zh-CN" sz="2200" b="1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200" b="1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表示成</a:t>
            </a:r>
            <a:r>
              <a:rPr lang="zh-CN" altLang="en-US" sz="2200" b="1">
                <a:solidFill>
                  <a:srgbClr val="2D83F4"/>
                </a:solidFill>
                <a:cs typeface="Times New Roman" panose="02020603050405020304" pitchFamily="18" charset="0"/>
              </a:rPr>
              <a:t>从</a:t>
            </a:r>
            <a:r>
              <a:rPr lang="en-US" altLang="zh-CN" sz="2200" b="1" i="1">
                <a:solidFill>
                  <a:srgbClr val="2D83F4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200" b="1">
                <a:solidFill>
                  <a:srgbClr val="2D83F4"/>
                </a:solidFill>
                <a:cs typeface="Times New Roman" panose="02020603050405020304" pitchFamily="18" charset="0"/>
              </a:rPr>
              <a:t>的末尾处能够到达的引用的集合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，那么，可以直接利用这些信息计算基本块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中每个变量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在其定值处的</a:t>
            </a:r>
            <a:r>
              <a:rPr lang="en-US" altLang="zh-CN" sz="2200" b="1" i="1">
                <a:solidFill>
                  <a:schemeClr val="tx1"/>
                </a:solidFill>
                <a:cs typeface="Times New Roman" panose="02020603050405020304" pitchFamily="18" charset="0"/>
              </a:rPr>
              <a:t>du</a:t>
            </a:r>
            <a:r>
              <a:rPr lang="zh-CN" altLang="en-US" sz="2200" b="1">
                <a:solidFill>
                  <a:schemeClr val="tx1"/>
                </a:solidFill>
                <a:cs typeface="Times New Roman" panose="02020603050405020304" pitchFamily="18" charset="0"/>
              </a:rPr>
              <a:t>链</a:t>
            </a:r>
          </a:p>
          <a:p>
            <a:pPr eaLnBrk="1" hangingPunct="1">
              <a:lnSpc>
                <a:spcPct val="90000"/>
              </a:lnSpc>
            </a:pPr>
            <a:endParaRPr lang="zh-CN" altLang="en-US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79203" name="Rectangle 2">
            <a:extLst>
              <a:ext uri="{FF2B5EF4-FFF2-40B4-BE49-F238E27FC236}">
                <a16:creationId xmlns:a16="http://schemas.microsoft.com/office/drawing/2014/main" id="{BC513665-3A42-4AA7-B5F3-D16150FA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定值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引用链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(</a:t>
            </a:r>
            <a:r>
              <a:rPr lang="en-US" altLang="zh-CN" sz="2500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Definition-Use Chains</a:t>
            </a:r>
            <a:r>
              <a:rPr lang="en-US" altLang="zh-CN" sz="250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)</a:t>
            </a:r>
            <a:endParaRPr lang="zh-CN" altLang="en-US" sz="2500">
              <a:solidFill>
                <a:schemeClr val="tx1"/>
              </a:solidFill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F21867D3-7686-43E5-868D-B6B54B122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2932113"/>
            <a:ext cx="1876425" cy="2136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dirty="0">
                <a:latin typeface="Times New Roman" charset="0"/>
              </a:rPr>
              <a:t>···</a:t>
            </a:r>
            <a:endParaRPr kumimoji="1" lang="en-US" altLang="zh-CN" sz="2400" dirty="0">
              <a:solidFill>
                <a:prstClr val="black"/>
              </a:solidFill>
              <a:latin typeface="Times New Roman" charset="0"/>
            </a:endParaRPr>
          </a:p>
          <a:p>
            <a:pPr eaLnBrk="1" hangingPunct="1">
              <a:lnSpc>
                <a:spcPts val="18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charset="0"/>
              </a:rPr>
              <a:t>d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charset="0"/>
              </a:rPr>
              <a:t>: 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charset="0"/>
              </a:rPr>
              <a:t>x =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charset="0"/>
              </a:rPr>
              <a:t> ···</a:t>
            </a:r>
          </a:p>
          <a:p>
            <a:pPr algn="ctr" eaLnBrk="1" hangingPunct="1">
              <a:lnSpc>
                <a:spcPts val="18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dirty="0">
                <a:latin typeface="Times New Roman" charset="0"/>
              </a:rPr>
              <a:t>···</a:t>
            </a:r>
            <a:endParaRPr kumimoji="1" lang="en-US" altLang="zh-CN" sz="2400" dirty="0">
              <a:solidFill>
                <a:prstClr val="black"/>
              </a:solidFill>
              <a:latin typeface="Times New Roman" charset="0"/>
            </a:endParaRPr>
          </a:p>
          <a:p>
            <a:pPr algn="ctr" eaLnBrk="1" hangingPunct="1">
              <a:lnSpc>
                <a:spcPts val="18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charset="0"/>
              </a:rPr>
              <a:t>··· 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charset="0"/>
              </a:rPr>
              <a:t>=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charset="0"/>
              </a:rPr>
              <a:t>··· 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charset="0"/>
              </a:rPr>
              <a:t>x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charset="0"/>
              </a:rPr>
              <a:t> ···</a:t>
            </a:r>
            <a:endParaRPr kumimoji="1" lang="en-US" altLang="zh-CN" sz="2400" i="1" dirty="0">
              <a:solidFill>
                <a:srgbClr val="FF0000"/>
              </a:solidFill>
              <a:latin typeface="Times New Roman" charset="0"/>
            </a:endParaRPr>
          </a:p>
          <a:p>
            <a:pPr algn="ctr" eaLnBrk="1" hangingPunct="1">
              <a:lnSpc>
                <a:spcPts val="18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400" dirty="0">
                <a:latin typeface="Times New Roman" charset="0"/>
              </a:rPr>
              <a:t>···</a:t>
            </a:r>
            <a:endParaRPr kumimoji="1" lang="en-US" altLang="zh-CN" sz="2400" dirty="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74284B4-C085-4CD4-B665-2A5B449F4301}"/>
              </a:ext>
            </a:extLst>
          </p:cNvPr>
          <p:cNvSpPr/>
          <p:nvPr/>
        </p:nvSpPr>
        <p:spPr>
          <a:xfrm>
            <a:off x="395288" y="2927350"/>
            <a:ext cx="5981700" cy="23495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4675" lvl="1" indent="-271463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的定值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之后</a:t>
            </a:r>
            <a:r>
              <a:rPr lang="zh-CN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的第一个定值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2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03212" lvl="1" indent="0" eaLnBrk="1" hangingPunct="1">
              <a:lnSpc>
                <a:spcPts val="30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之间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的所有引用构成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du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链</a:t>
            </a:r>
          </a:p>
          <a:p>
            <a:pPr marL="574675" lvl="1" indent="-271463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的定值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之后</a:t>
            </a:r>
            <a:r>
              <a:rPr lang="zh-CN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没有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的新的定值，</a:t>
            </a:r>
            <a:endParaRPr lang="en-US" altLang="zh-CN" sz="22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03212" lvl="1" indent="0" eaLnBrk="1" hangingPunct="1">
              <a:lnSpc>
                <a:spcPts val="30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之后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的所有</a:t>
            </a:r>
            <a:r>
              <a:rPr lang="zh-CN" altLang="en-US" sz="2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引用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以及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endParaRPr lang="en-US" altLang="zh-CN" sz="22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03212" lvl="1" indent="0" eaLnBrk="1" hangingPunct="1">
              <a:lnSpc>
                <a:spcPts val="30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</a:t>
            </a:r>
            <a:r>
              <a:rPr lang="zh-CN" altLang="en-US" sz="2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引用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构成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du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3" name="Rectangle 3">
            <a:extLst>
              <a:ext uri="{FF2B5EF4-FFF2-40B4-BE49-F238E27FC236}">
                <a16:creationId xmlns:a16="http://schemas.microsoft.com/office/drawing/2014/main" id="{B985D14C-BC0F-40C6-AFE2-DE5DE0B43B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3" y="785813"/>
            <a:ext cx="8462962" cy="3225800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可用表达式</a:t>
            </a:r>
            <a:endParaRPr lang="en-US" altLang="zh-CN" sz="3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如果从流图的</a:t>
            </a:r>
            <a:r>
              <a:rPr lang="zh-CN" altLang="en-US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首节点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到达程序点 </a:t>
            </a:r>
            <a:r>
              <a:rPr lang="en-US" altLang="zh-CN" sz="25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每条</a:t>
            </a:r>
            <a:r>
              <a:rPr lang="zh-CN" altLang="en-US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路径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都对表达式</a:t>
            </a:r>
            <a:r>
              <a:rPr lang="en-US" altLang="zh-CN" sz="25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 op </a:t>
            </a:r>
            <a:r>
              <a:rPr lang="en-US" altLang="zh-CN" sz="25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进行计算，并且从最后一个这样的计算到点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之间</a:t>
            </a:r>
            <a:r>
              <a:rPr lang="zh-CN" altLang="en-US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没有再次对</a:t>
            </a:r>
            <a:r>
              <a:rPr lang="en-US" altLang="zh-CN" sz="25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或</a:t>
            </a:r>
            <a:r>
              <a:rPr lang="en-US" altLang="zh-CN" sz="25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定值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，那么表达式</a:t>
            </a:r>
            <a:r>
              <a:rPr lang="en-US" altLang="zh-CN" sz="25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 op </a:t>
            </a:r>
            <a:r>
              <a:rPr lang="en-US" altLang="zh-CN" sz="25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在点 </a:t>
            </a:r>
            <a:r>
              <a:rPr lang="en-US" altLang="zh-CN" sz="25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lang="zh-CN" altLang="en-US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可用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available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表达式可用的直观意义</a:t>
            </a:r>
            <a:endParaRPr lang="en-US" altLang="zh-CN" sz="3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在点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上，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 op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已经在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之前被计算过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，不需要重新计算</a:t>
            </a:r>
          </a:p>
          <a:p>
            <a:pPr eaLnBrk="1" hangingPunct="1">
              <a:defRPr/>
            </a:pPr>
            <a:endParaRPr lang="en-US" altLang="zh-CN" sz="1800" dirty="0"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en-US" sz="2100" b="1" dirty="0">
              <a:cs typeface="Times New Roman" panose="02020603050405020304" pitchFamily="18" charset="0"/>
            </a:endParaRPr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F4A0945F-EB39-4FA8-8BF5-B60B02C5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8.4.3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可用表达式分析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7" name="Rectangle 3">
            <a:extLst>
              <a:ext uri="{FF2B5EF4-FFF2-40B4-BE49-F238E27FC236}">
                <a16:creationId xmlns:a16="http://schemas.microsoft.com/office/drawing/2014/main" id="{4E23B62D-90AC-434A-9F26-8210BD372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3" y="785813"/>
            <a:ext cx="8213725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消除全局公共子表达式</a:t>
            </a:r>
            <a:endParaRPr lang="en-US" altLang="zh-CN" sz="3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2F24771D-44DD-4A2D-9F97-78D1F0CB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可用表达式信息的主要用途</a:t>
            </a:r>
            <a:endParaRPr lang="en-US" altLang="zh-CN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7">
            <a:extLst>
              <a:ext uri="{FF2B5EF4-FFF2-40B4-BE49-F238E27FC236}">
                <a16:creationId xmlns:a16="http://schemas.microsoft.com/office/drawing/2014/main" id="{E68A5F43-3754-433C-98D1-8CA63A94351F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1851025"/>
            <a:ext cx="3000375" cy="1582738"/>
            <a:chOff x="428596" y="3140079"/>
            <a:chExt cx="3000415" cy="1582744"/>
          </a:xfrm>
        </p:grpSpPr>
        <p:sp>
          <p:nvSpPr>
            <p:cNvPr id="183312" name="Line 31">
              <a:extLst>
                <a:ext uri="{FF2B5EF4-FFF2-40B4-BE49-F238E27FC236}">
                  <a16:creationId xmlns:a16="http://schemas.microsoft.com/office/drawing/2014/main" id="{2DB90684-04E6-4203-9AA5-3F8FFEF22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850" y="3681417"/>
              <a:ext cx="0" cy="6479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" name="Rectangle 30">
              <a:extLst>
                <a:ext uri="{FF2B5EF4-FFF2-40B4-BE49-F238E27FC236}">
                  <a16:creationId xmlns:a16="http://schemas.microsoft.com/office/drawing/2014/main" id="{C3874777-FC5A-491B-8075-EC6C9D237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460" y="3181354"/>
              <a:ext cx="1271605" cy="4699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900"/>
                </a:lnSpc>
                <a:defRPr/>
              </a:pPr>
              <a:r>
                <a:rPr lang="en-US" altLang="zh-CN" sz="25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2500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sz="25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2500" i="1" dirty="0">
                  <a:solidFill>
                    <a:prstClr val="black"/>
                  </a:solidFill>
                  <a:latin typeface="Times New Roman" charset="0"/>
                </a:rPr>
                <a:t>= 4 </a:t>
              </a:r>
              <a:r>
                <a:rPr kumimoji="1" lang="en-US" altLang="zh-CN" sz="2500" i="1" dirty="0">
                  <a:solidFill>
                    <a:prstClr val="black"/>
                  </a:solidFill>
                  <a:latin typeface="Times New Roman" pitchFamily="18" charset="0"/>
                </a:rPr>
                <a:t>* </a:t>
              </a:r>
              <a:r>
                <a:rPr lang="en-US" altLang="zh-CN" sz="2500" i="1" dirty="0">
                  <a:solidFill>
                    <a:prstClr val="black"/>
                  </a:solidFill>
                  <a:latin typeface="Times New Roman" charset="0"/>
                </a:rPr>
                <a:t>i</a:t>
              </a:r>
              <a:endParaRPr lang="en-US" altLang="zh-CN" sz="2500" i="1" baseline="-25000" dirty="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0" name="Rectangle 30">
              <a:extLst>
                <a:ext uri="{FF2B5EF4-FFF2-40B4-BE49-F238E27FC236}">
                  <a16:creationId xmlns:a16="http://schemas.microsoft.com/office/drawing/2014/main" id="{11E5EFC8-751A-4E04-A6E8-23C232E42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460" y="4324358"/>
              <a:ext cx="1271605" cy="3984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900"/>
                </a:lnSpc>
                <a:defRPr/>
              </a:pPr>
              <a:r>
                <a:rPr lang="en-US" altLang="zh-CN" sz="25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2500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sz="25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2500" i="1" dirty="0">
                  <a:solidFill>
                    <a:prstClr val="black"/>
                  </a:solidFill>
                  <a:latin typeface="Times New Roman" charset="0"/>
                </a:rPr>
                <a:t>= 4 </a:t>
              </a:r>
              <a:r>
                <a:rPr kumimoji="1" lang="en-US" altLang="zh-CN" sz="2500" i="1" dirty="0">
                  <a:solidFill>
                    <a:prstClr val="black"/>
                  </a:solidFill>
                  <a:latin typeface="Times New Roman" pitchFamily="18" charset="0"/>
                </a:rPr>
                <a:t>* </a:t>
              </a:r>
              <a:r>
                <a:rPr lang="en-US" altLang="zh-CN" sz="2500" i="1" dirty="0">
                  <a:solidFill>
                    <a:prstClr val="black"/>
                  </a:solidFill>
                  <a:latin typeface="Times New Roman" charset="0"/>
                </a:rPr>
                <a:t>i</a:t>
              </a:r>
              <a:endParaRPr lang="en-US" altLang="zh-CN" sz="2500" i="1" baseline="-25000" dirty="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83315" name="Rectangle 34">
              <a:extLst>
                <a:ext uri="{FF2B5EF4-FFF2-40B4-BE49-F238E27FC236}">
                  <a16:creationId xmlns:a16="http://schemas.microsoft.com/office/drawing/2014/main" id="{02993460-F15F-4BE8-A909-3688C954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281" y="4252923"/>
              <a:ext cx="628729" cy="327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16" name="Rectangle 34">
              <a:extLst>
                <a:ext uri="{FF2B5EF4-FFF2-40B4-BE49-F238E27FC236}">
                  <a16:creationId xmlns:a16="http://schemas.microsoft.com/office/drawing/2014/main" id="{E33B7208-B806-4393-98C8-91686CBBC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282" y="3140079"/>
              <a:ext cx="628729" cy="327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E0932FF2-D3E9-4622-8BBE-4D6CCE261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596" y="3929070"/>
              <a:ext cx="928700" cy="285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lnSpc>
                  <a:spcPts val="1900"/>
                </a:lnSpc>
                <a:defRPr/>
              </a:pPr>
              <a:r>
                <a:rPr lang="en-US" altLang="zh-CN" sz="2000" dirty="0">
                  <a:solidFill>
                    <a:prstClr val="black"/>
                  </a:solidFill>
                  <a:latin typeface="Times New Roman" charset="0"/>
                </a:rPr>
                <a:t>?</a:t>
              </a:r>
              <a:endParaRPr lang="en-US" altLang="zh-CN" sz="1500" i="1" baseline="-25000" dirty="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83318" name="Line 31">
              <a:extLst>
                <a:ext uri="{FF2B5EF4-FFF2-40B4-BE49-F238E27FC236}">
                  <a16:creationId xmlns:a16="http://schemas.microsoft.com/office/drawing/2014/main" id="{255DFDA4-7CDD-43B0-91B7-7C61AF0D5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8662" y="3571882"/>
              <a:ext cx="571504" cy="357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3319" name="Line 31">
              <a:extLst>
                <a:ext uri="{FF2B5EF4-FFF2-40B4-BE49-F238E27FC236}">
                  <a16:creationId xmlns:a16="http://schemas.microsoft.com/office/drawing/2014/main" id="{59803CE8-09AC-4483-98E3-7DB89EEC05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8662" y="4214824"/>
              <a:ext cx="571504" cy="2857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3320" name="Rectangle 34">
              <a:extLst>
                <a:ext uri="{FF2B5EF4-FFF2-40B4-BE49-F238E27FC236}">
                  <a16:creationId xmlns:a16="http://schemas.microsoft.com/office/drawing/2014/main" id="{F5420972-5A74-49F3-9F4E-A610DF8FD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503" y="3824295"/>
              <a:ext cx="628729" cy="327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4">
            <a:extLst>
              <a:ext uri="{FF2B5EF4-FFF2-40B4-BE49-F238E27FC236}">
                <a16:creationId xmlns:a16="http://schemas.microsoft.com/office/drawing/2014/main" id="{E71AC615-F3A3-450B-B559-4BF7EC608DCA}"/>
              </a:ext>
            </a:extLst>
          </p:cNvPr>
          <p:cNvGrpSpPr>
            <a:grpSpLocks/>
          </p:cNvGrpSpPr>
          <p:nvPr/>
        </p:nvGrpSpPr>
        <p:grpSpPr bwMode="auto">
          <a:xfrm>
            <a:off x="4786313" y="1822450"/>
            <a:ext cx="3486150" cy="1612900"/>
            <a:chOff x="4786313" y="1534914"/>
            <a:chExt cx="3486150" cy="1612900"/>
          </a:xfrm>
        </p:grpSpPr>
        <p:sp>
          <p:nvSpPr>
            <p:cNvPr id="183302" name="Line 31">
              <a:extLst>
                <a:ext uri="{FF2B5EF4-FFF2-40B4-BE49-F238E27FC236}">
                  <a16:creationId xmlns:a16="http://schemas.microsoft.com/office/drawing/2014/main" id="{1F20944F-A815-458F-A7C1-C0D17F253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6256" y="2076249"/>
              <a:ext cx="0" cy="6479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466F0FA7-2E7F-4662-8D5D-CAD2E95F4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788" y="1647627"/>
              <a:ext cx="1271587" cy="428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900"/>
                </a:lnSpc>
                <a:defRPr/>
              </a:pPr>
              <a:r>
                <a:rPr lang="en-US" altLang="zh-CN" sz="25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2500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sz="25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2500" i="1" dirty="0">
                  <a:solidFill>
                    <a:prstClr val="black"/>
                  </a:solidFill>
                  <a:latin typeface="Times New Roman" charset="0"/>
                </a:rPr>
                <a:t>= 4 </a:t>
              </a:r>
              <a:r>
                <a:rPr kumimoji="1" lang="en-US" altLang="zh-CN" sz="2500" i="1" dirty="0">
                  <a:solidFill>
                    <a:prstClr val="black"/>
                  </a:solidFill>
                  <a:latin typeface="Times New Roman" pitchFamily="18" charset="0"/>
                </a:rPr>
                <a:t>* </a:t>
              </a:r>
              <a:r>
                <a:rPr lang="en-US" altLang="zh-CN" sz="2500" i="1" dirty="0">
                  <a:solidFill>
                    <a:prstClr val="black"/>
                  </a:solidFill>
                  <a:latin typeface="Times New Roman" charset="0"/>
                </a:rPr>
                <a:t>i</a:t>
              </a:r>
              <a:endParaRPr lang="en-US" altLang="zh-CN" sz="2500" i="1" baseline="-25000" dirty="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22" name="Rectangle 30">
              <a:extLst>
                <a:ext uri="{FF2B5EF4-FFF2-40B4-BE49-F238E27FC236}">
                  <a16:creationId xmlns:a16="http://schemas.microsoft.com/office/drawing/2014/main" id="{077EB59E-6D60-4395-9C6F-A1E9EE300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788" y="2719189"/>
              <a:ext cx="1271587" cy="428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900"/>
                </a:lnSpc>
                <a:defRPr/>
              </a:pPr>
              <a:r>
                <a:rPr lang="en-US" altLang="zh-CN" sz="25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2500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sz="25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2500" i="1" dirty="0">
                  <a:solidFill>
                    <a:prstClr val="black"/>
                  </a:solidFill>
                  <a:latin typeface="Times New Roman" charset="0"/>
                </a:rPr>
                <a:t>= 4 </a:t>
              </a:r>
              <a:r>
                <a:rPr kumimoji="1" lang="en-US" altLang="zh-CN" sz="2500" i="1" dirty="0">
                  <a:solidFill>
                    <a:prstClr val="black"/>
                  </a:solidFill>
                  <a:latin typeface="Times New Roman" pitchFamily="18" charset="0"/>
                </a:rPr>
                <a:t>* </a:t>
              </a:r>
              <a:r>
                <a:rPr lang="en-US" altLang="zh-CN" sz="2500" i="1" dirty="0">
                  <a:solidFill>
                    <a:prstClr val="black"/>
                  </a:solidFill>
                  <a:latin typeface="Times New Roman" charset="0"/>
                </a:rPr>
                <a:t>i</a:t>
              </a:r>
              <a:endParaRPr lang="en-US" altLang="zh-CN" sz="2500" i="1" baseline="-25000" dirty="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83305" name="Rectangle 34">
              <a:extLst>
                <a:ext uri="{FF2B5EF4-FFF2-40B4-BE49-F238E27FC236}">
                  <a16:creationId xmlns:a16="http://schemas.microsoft.com/office/drawing/2014/main" id="{86FC8ED7-BEE2-4484-9732-CFA4122EA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3756" y="2606479"/>
              <a:ext cx="628707" cy="32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06" name="Rectangle 34">
              <a:extLst>
                <a:ext uri="{FF2B5EF4-FFF2-40B4-BE49-F238E27FC236}">
                  <a16:creationId xmlns:a16="http://schemas.microsoft.com/office/drawing/2014/main" id="{3EA55151-644D-40BE-BD93-F1666BD2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3756" y="1534914"/>
              <a:ext cx="628707" cy="32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30">
              <a:extLst>
                <a:ext uri="{FF2B5EF4-FFF2-40B4-BE49-F238E27FC236}">
                  <a16:creationId xmlns:a16="http://schemas.microsoft.com/office/drawing/2014/main" id="{3B44BE71-AB89-4E76-B6B2-49CF6BA16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313" y="2155627"/>
              <a:ext cx="1214437" cy="635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2000"/>
                </a:lnSpc>
                <a:defRPr/>
              </a:pPr>
              <a:r>
                <a:rPr lang="en-US" altLang="zh-CN" sz="2500" i="1" dirty="0">
                  <a:solidFill>
                    <a:prstClr val="black"/>
                  </a:solidFill>
                  <a:latin typeface="Times New Roman" charset="0"/>
                </a:rPr>
                <a:t>i  =</a:t>
              </a:r>
            </a:p>
            <a:p>
              <a:pPr algn="just">
                <a:lnSpc>
                  <a:spcPts val="2000"/>
                </a:lnSpc>
                <a:defRPr/>
              </a:pPr>
              <a:r>
                <a:rPr lang="en-US" altLang="zh-CN" sz="2500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sz="2500" i="1" baseline="-25000" dirty="0">
                  <a:solidFill>
                    <a:prstClr val="black"/>
                  </a:solidFill>
                  <a:latin typeface="Times New Roman" charset="0"/>
                </a:rPr>
                <a:t>0</a:t>
              </a:r>
              <a:r>
                <a:rPr lang="en-US" altLang="zh-CN" sz="25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sz="2500" i="1" dirty="0">
                  <a:solidFill>
                    <a:prstClr val="black"/>
                  </a:solidFill>
                  <a:latin typeface="Times New Roman" charset="0"/>
                </a:rPr>
                <a:t>= 4 </a:t>
              </a:r>
              <a:r>
                <a:rPr kumimoji="1" lang="en-US" altLang="zh-CN" sz="2500" i="1" dirty="0">
                  <a:solidFill>
                    <a:prstClr val="black"/>
                  </a:solidFill>
                  <a:latin typeface="Times New Roman" pitchFamily="18" charset="0"/>
                </a:rPr>
                <a:t>* </a:t>
              </a:r>
              <a:r>
                <a:rPr lang="en-US" altLang="zh-CN" sz="2500" i="1" dirty="0">
                  <a:solidFill>
                    <a:prstClr val="black"/>
                  </a:solidFill>
                  <a:latin typeface="Times New Roman" charset="0"/>
                </a:rPr>
                <a:t>i</a:t>
              </a:r>
              <a:endParaRPr lang="en-US" altLang="zh-CN" sz="2500" i="1" baseline="-25000" dirty="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83308" name="Line 31">
              <a:extLst>
                <a:ext uri="{FF2B5EF4-FFF2-40B4-BE49-F238E27FC236}">
                  <a16:creationId xmlns:a16="http://schemas.microsoft.com/office/drawing/2014/main" id="{F16813BD-DC00-4631-B7A5-D25E6ECDC0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00674" y="1933374"/>
              <a:ext cx="785796" cy="2143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3309" name="Line 31">
              <a:extLst>
                <a:ext uri="{FF2B5EF4-FFF2-40B4-BE49-F238E27FC236}">
                  <a16:creationId xmlns:a16="http://schemas.microsoft.com/office/drawing/2014/main" id="{FDDD0810-89F1-4904-BA74-BDDF54E47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72108" y="2790625"/>
              <a:ext cx="714358" cy="2143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3310" name="Rectangle 34">
              <a:extLst>
                <a:ext uri="{FF2B5EF4-FFF2-40B4-BE49-F238E27FC236}">
                  <a16:creationId xmlns:a16="http://schemas.microsoft.com/office/drawing/2014/main" id="{5E87A482-C372-4588-AF9E-2B433ECA9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726" y="2106415"/>
              <a:ext cx="628707" cy="32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11" name="Rectangle 7">
              <a:extLst>
                <a:ext uri="{FF2B5EF4-FFF2-40B4-BE49-F238E27FC236}">
                  <a16:creationId xmlns:a16="http://schemas.microsoft.com/office/drawing/2014/main" id="{90433638-25F8-480E-A326-2A0D17268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813" y="2171502"/>
              <a:ext cx="377825" cy="10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cs typeface="楷体_GB2312" charset="0"/>
                </a:rPr>
                <a:t>…</a:t>
              </a:r>
              <a:endParaRPr lang="en-US" altLang="zh-CN">
                <a:solidFill>
                  <a:srgbClr val="000000"/>
                </a:solidFill>
                <a:cs typeface="楷体_GB231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03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03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3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61" name="Line 9">
            <a:extLst>
              <a:ext uri="{FF2B5EF4-FFF2-40B4-BE49-F238E27FC236}">
                <a16:creationId xmlns:a16="http://schemas.microsoft.com/office/drawing/2014/main" id="{7931AF69-57D9-4AB8-AF06-23C955BEB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7688" y="2357438"/>
            <a:ext cx="619125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42764" name="Line 12">
            <a:extLst>
              <a:ext uri="{FF2B5EF4-FFF2-40B4-BE49-F238E27FC236}">
                <a16:creationId xmlns:a16="http://schemas.microsoft.com/office/drawing/2014/main" id="{A96A9AD7-1C40-4C9A-81C0-EF07DDA23E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9250" y="2357438"/>
            <a:ext cx="714375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42757" name="Text Box 5">
            <a:extLst>
              <a:ext uri="{FF2B5EF4-FFF2-40B4-BE49-F238E27FC236}">
                <a16:creationId xmlns:a16="http://schemas.microsoft.com/office/drawing/2014/main" id="{F6AE7C1A-9383-4067-9788-2E34545C4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313" y="2695575"/>
            <a:ext cx="1600200" cy="376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kumimoji="1" lang="en-US" altLang="zh-CN" sz="2000" i="1" baseline="-25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kumimoji="1"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x 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* 2</a:t>
            </a:r>
          </a:p>
        </p:txBody>
      </p:sp>
      <p:sp>
        <p:nvSpPr>
          <p:cNvPr id="842759" name="Line 7">
            <a:extLst>
              <a:ext uri="{FF2B5EF4-FFF2-40B4-BE49-F238E27FC236}">
                <a16:creationId xmlns:a16="http://schemas.microsoft.com/office/drawing/2014/main" id="{65D506EF-9827-4770-8ABE-4777260BC8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2313" y="2357438"/>
            <a:ext cx="66675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42760" name="Text Box 8">
            <a:extLst>
              <a:ext uri="{FF2B5EF4-FFF2-40B4-BE49-F238E27FC236}">
                <a16:creationId xmlns:a16="http://schemas.microsoft.com/office/drawing/2014/main" id="{752A60D8-58A6-4BD8-BFB1-DD613B10E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363" y="2000250"/>
            <a:ext cx="1600200" cy="376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kumimoji="1"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842762" name="Text Box 10">
            <a:extLst>
              <a:ext uri="{FF2B5EF4-FFF2-40B4-BE49-F238E27FC236}">
                <a16:creationId xmlns:a16="http://schemas.microsoft.com/office/drawing/2014/main" id="{44ACDEDE-7960-4E92-ADC7-5E11224BB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1013" y="2695575"/>
            <a:ext cx="1771650" cy="376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kumimoji="1" lang="en-US" altLang="zh-CN" sz="2000" i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kumimoji="1"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 * 3</a:t>
            </a:r>
          </a:p>
        </p:txBody>
      </p:sp>
      <p:sp>
        <p:nvSpPr>
          <p:cNvPr id="842763" name="Text Box 11">
            <a:extLst>
              <a:ext uri="{FF2B5EF4-FFF2-40B4-BE49-F238E27FC236}">
                <a16:creationId xmlns:a16="http://schemas.microsoft.com/office/drawing/2014/main" id="{0358C3CB-0227-43CD-A00E-DFED2CAE5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0" y="2000250"/>
            <a:ext cx="1600200" cy="376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kumimoji="1" lang="en-US" altLang="zh-CN" sz="2000" i="1" dirty="0">
                <a:solidFill>
                  <a:prstClr val="black"/>
                </a:solidFill>
                <a:latin typeface="Times New Roman" pitchFamily="18" charset="0"/>
              </a:rPr>
              <a:t>y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itchFamily="18" charset="0"/>
              </a:rPr>
              <a:t> + 1</a:t>
            </a:r>
          </a:p>
        </p:txBody>
      </p:sp>
      <p:sp>
        <p:nvSpPr>
          <p:cNvPr id="842766" name="Rectangle 14">
            <a:extLst>
              <a:ext uri="{FF2B5EF4-FFF2-40B4-BE49-F238E27FC236}">
                <a16:creationId xmlns:a16="http://schemas.microsoft.com/office/drawing/2014/main" id="{D66066AF-6035-4BF0-8578-B670A5B75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3133725"/>
            <a:ext cx="1135062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5354" name="Rectangle 2">
            <a:extLst>
              <a:ext uri="{FF2B5EF4-FFF2-40B4-BE49-F238E27FC236}">
                <a16:creationId xmlns:a16="http://schemas.microsoft.com/office/drawing/2014/main" id="{EB8F0DDC-325D-45F5-9EB6-21D9EDDB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可用表达式信息的主要用途</a:t>
            </a:r>
            <a:endParaRPr lang="en-US" altLang="zh-CN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7813305-2492-4B10-81F6-B715A0084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785813"/>
            <a:ext cx="8213725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74675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消除全局公共子表达式</a:t>
            </a:r>
            <a:endParaRPr lang="en-US" altLang="zh-CN" sz="30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进行复制传播</a:t>
            </a:r>
            <a:endParaRPr lang="en-US" altLang="zh-CN" sz="30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endParaRPr lang="en-US" altLang="zh-CN" sz="25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C94D2D-5972-4C1B-BDA4-D0DC66AF3B27}"/>
              </a:ext>
            </a:extLst>
          </p:cNvPr>
          <p:cNvSpPr/>
          <p:nvPr/>
        </p:nvSpPr>
        <p:spPr>
          <a:xfrm>
            <a:off x="414338" y="3744913"/>
            <a:ext cx="8505825" cy="1108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lvl="1" indent="0" eaLnBrk="1" hangingPunct="1">
              <a:spcBef>
                <a:spcPct val="30000"/>
              </a:spcBef>
              <a:defRPr/>
            </a:pP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的引用点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可以用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代替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的条件：</a:t>
            </a:r>
            <a:endParaRPr lang="en-US" altLang="zh-CN" sz="20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1" indent="0" eaLnBrk="1" hangingPunct="1">
              <a:spcBef>
                <a:spcPct val="30000"/>
              </a:spcBef>
              <a:defRPr/>
            </a:pP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从流图的</a:t>
            </a:r>
            <a:r>
              <a:rPr lang="zh-CN" altLang="en-US" sz="2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首节点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到达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每条</a:t>
            </a:r>
            <a:r>
              <a:rPr lang="zh-CN" altLang="en-US" sz="2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路径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都存在</a:t>
            </a:r>
            <a:r>
              <a:rPr lang="zh-CN" altLang="en-US" sz="2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复制语句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= y</a:t>
            </a:r>
            <a:r>
              <a:rPr lang="zh-CN" altLang="en-US" sz="2000" i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并且从最后一条</a:t>
            </a:r>
            <a:r>
              <a:rPr lang="zh-CN" altLang="en-US" sz="2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复制语句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= y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到点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之间</a:t>
            </a:r>
            <a:r>
              <a:rPr lang="zh-CN" altLang="en-US" sz="2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没有再次对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定值</a:t>
            </a:r>
            <a:endParaRPr lang="en-US" altLang="zh-CN" sz="20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7">
            <a:extLst>
              <a:ext uri="{FF2B5EF4-FFF2-40B4-BE49-F238E27FC236}">
                <a16:creationId xmlns:a16="http://schemas.microsoft.com/office/drawing/2014/main" id="{78CC9E60-2543-4915-9CC5-24646031013E}"/>
              </a:ext>
            </a:extLst>
          </p:cNvPr>
          <p:cNvGrpSpPr>
            <a:grpSpLocks/>
          </p:cNvGrpSpPr>
          <p:nvPr/>
        </p:nvGrpSpPr>
        <p:grpSpPr bwMode="auto">
          <a:xfrm>
            <a:off x="1768475" y="3068638"/>
            <a:ext cx="1579563" cy="609600"/>
            <a:chOff x="1307510" y="3067914"/>
            <a:chExt cx="1579278" cy="610957"/>
          </a:xfrm>
        </p:grpSpPr>
        <p:sp>
          <p:nvSpPr>
            <p:cNvPr id="185362" name="矩形 4">
              <a:extLst>
                <a:ext uri="{FF2B5EF4-FFF2-40B4-BE49-F238E27FC236}">
                  <a16:creationId xmlns:a16="http://schemas.microsoft.com/office/drawing/2014/main" id="{4FB87F51-EAC5-4880-807E-17B05DC83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510" y="3309539"/>
              <a:ext cx="15792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可以复制传播</a:t>
              </a:r>
              <a:endParaRPr lang="zh-CN" altLang="en-US" b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DF7703C-1583-4304-90E5-000938877D48}"/>
                </a:ext>
              </a:extLst>
            </p:cNvPr>
            <p:cNvCxnSpPr/>
            <p:nvPr/>
          </p:nvCxnSpPr>
          <p:spPr>
            <a:xfrm flipH="1">
              <a:off x="2037628" y="3067914"/>
              <a:ext cx="401566" cy="303887"/>
            </a:xfrm>
            <a:prstGeom prst="line">
              <a:avLst/>
            </a:prstGeom>
            <a:ln w="381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9820C1F4-E0D6-4240-86B4-24CDD1E3807E}"/>
              </a:ext>
            </a:extLst>
          </p:cNvPr>
          <p:cNvGrpSpPr>
            <a:grpSpLocks/>
          </p:cNvGrpSpPr>
          <p:nvPr/>
        </p:nvGrpSpPr>
        <p:grpSpPr bwMode="auto">
          <a:xfrm>
            <a:off x="5335588" y="3082925"/>
            <a:ext cx="2201862" cy="568325"/>
            <a:chOff x="2223894" y="3038506"/>
            <a:chExt cx="2201971" cy="568325"/>
          </a:xfrm>
        </p:grpSpPr>
        <p:sp>
          <p:nvSpPr>
            <p:cNvPr id="185360" name="矩形 22">
              <a:extLst>
                <a:ext uri="{FF2B5EF4-FFF2-40B4-BE49-F238E27FC236}">
                  <a16:creationId xmlns:a16="http://schemas.microsoft.com/office/drawing/2014/main" id="{A052D67F-E75B-46D0-A1BC-A84EC96A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547" y="3237499"/>
              <a:ext cx="1813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不可以复制传播</a:t>
              </a:r>
              <a:endParaRPr lang="zh-CN" altLang="en-US" b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9D3CBD97-D3ED-4F1F-BE05-AE87213BE714}"/>
                </a:ext>
              </a:extLst>
            </p:cNvPr>
            <p:cNvCxnSpPr/>
            <p:nvPr/>
          </p:nvCxnSpPr>
          <p:spPr>
            <a:xfrm>
              <a:off x="2223894" y="3038506"/>
              <a:ext cx="419121" cy="284163"/>
            </a:xfrm>
            <a:prstGeom prst="line">
              <a:avLst/>
            </a:prstGeom>
            <a:ln w="38100">
              <a:solidFill>
                <a:srgbClr val="FF0000"/>
              </a:solidFill>
              <a:head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5D7EBA4B-6018-402C-8062-F9B5A706F2BA}"/>
              </a:ext>
            </a:extLst>
          </p:cNvPr>
          <p:cNvSpPr/>
          <p:nvPr/>
        </p:nvSpPr>
        <p:spPr>
          <a:xfrm>
            <a:off x="4556125" y="3790950"/>
            <a:ext cx="3663950" cy="400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0" lvl="1" indent="0" eaLnBrk="1" hangingPunct="1">
              <a:spcBef>
                <a:spcPct val="3000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复制语句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= y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引用点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处</a:t>
            </a:r>
            <a:r>
              <a:rPr lang="zh-CN" altLang="en-US" sz="2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可用</a:t>
            </a:r>
            <a:endParaRPr lang="en-US" altLang="zh-CN" sz="20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42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42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42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2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42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42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42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42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2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42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2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42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2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42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42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42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4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7" grpId="0" animBg="1"/>
      <p:bldP spid="842760" grpId="0" animBg="1"/>
      <p:bldP spid="842762" grpId="0" animBg="1"/>
      <p:bldP spid="842763" grpId="0" animBg="1"/>
      <p:bldP spid="842766" grpId="0"/>
      <p:bldP spid="3" grpId="0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27D17-A958-4D64-88C5-2956D89B75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0063" y="714375"/>
            <a:ext cx="8358187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200" b="1">
                <a:solidFill>
                  <a:schemeClr val="tx1"/>
                </a:solidFill>
              </a:rPr>
              <a:t>对于可用表达式数据流模式而言，如果基本块</a:t>
            </a:r>
            <a:r>
              <a:rPr lang="en-US" altLang="zh-CN" sz="2200" b="1" i="1">
                <a:solidFill>
                  <a:schemeClr val="tx1"/>
                </a:solidFill>
              </a:rPr>
              <a:t>B</a:t>
            </a:r>
            <a:r>
              <a:rPr lang="zh-CN" altLang="en-US" sz="2200" b="1">
                <a:solidFill>
                  <a:schemeClr val="tx1"/>
                </a:solidFill>
              </a:rPr>
              <a:t>对</a:t>
            </a:r>
            <a:r>
              <a:rPr lang="en-US" altLang="zh-CN" sz="2200" b="1" i="1">
                <a:solidFill>
                  <a:schemeClr val="tx1"/>
                </a:solidFill>
              </a:rPr>
              <a:t>x</a:t>
            </a:r>
            <a:r>
              <a:rPr lang="en-US" altLang="zh-CN" sz="2200" b="1">
                <a:solidFill>
                  <a:schemeClr val="tx1"/>
                </a:solidFill>
              </a:rPr>
              <a:t> op </a:t>
            </a:r>
            <a:r>
              <a:rPr lang="en-US" altLang="zh-CN" sz="2200" b="1" i="1">
                <a:solidFill>
                  <a:schemeClr val="tx1"/>
                </a:solidFill>
              </a:rPr>
              <a:t>y</a:t>
            </a:r>
            <a:r>
              <a:rPr lang="zh-CN" altLang="en-US" sz="2200" b="1">
                <a:solidFill>
                  <a:schemeClr val="tx1"/>
                </a:solidFill>
              </a:rPr>
              <a:t>进行计算，并且</a:t>
            </a:r>
            <a:r>
              <a:rPr lang="zh-CN" altLang="en-US" sz="2200" b="1">
                <a:solidFill>
                  <a:srgbClr val="2D83F4"/>
                </a:solidFill>
              </a:rPr>
              <a:t>之后没有重新定值</a:t>
            </a:r>
            <a:r>
              <a:rPr lang="en-US" altLang="zh-CN" sz="2200" b="1" i="1">
                <a:solidFill>
                  <a:schemeClr val="tx1"/>
                </a:solidFill>
              </a:rPr>
              <a:t>x</a:t>
            </a:r>
            <a:r>
              <a:rPr lang="zh-CN" altLang="en-US" sz="2200" b="1">
                <a:solidFill>
                  <a:schemeClr val="tx1"/>
                </a:solidFill>
              </a:rPr>
              <a:t>或</a:t>
            </a:r>
            <a:r>
              <a:rPr lang="en-US" altLang="zh-CN" sz="2200" b="1" i="1">
                <a:solidFill>
                  <a:schemeClr val="tx1"/>
                </a:solidFill>
              </a:rPr>
              <a:t>y</a:t>
            </a:r>
            <a:r>
              <a:rPr lang="zh-CN" altLang="en-US" sz="2200" b="1">
                <a:solidFill>
                  <a:schemeClr val="tx1"/>
                </a:solidFill>
              </a:rPr>
              <a:t>，则称</a:t>
            </a:r>
            <a:r>
              <a:rPr lang="en-US" altLang="zh-CN" sz="2200" b="1" i="1">
                <a:solidFill>
                  <a:schemeClr val="tx1"/>
                </a:solidFill>
              </a:rPr>
              <a:t>B</a:t>
            </a:r>
            <a:r>
              <a:rPr lang="zh-CN" altLang="en-US" sz="2200" b="1">
                <a:solidFill>
                  <a:srgbClr val="FF0000"/>
                </a:solidFill>
              </a:rPr>
              <a:t>生成表达式</a:t>
            </a:r>
            <a:r>
              <a:rPr lang="en-US" altLang="zh-CN" sz="2200" b="1" i="1">
                <a:solidFill>
                  <a:schemeClr val="tx1"/>
                </a:solidFill>
              </a:rPr>
              <a:t>x</a:t>
            </a:r>
            <a:r>
              <a:rPr lang="en-US" altLang="zh-CN" sz="2200" b="1">
                <a:solidFill>
                  <a:schemeClr val="tx1"/>
                </a:solidFill>
              </a:rPr>
              <a:t> op </a:t>
            </a:r>
            <a:r>
              <a:rPr lang="en-US" altLang="zh-CN" sz="2200" b="1" i="1">
                <a:solidFill>
                  <a:schemeClr val="tx1"/>
                </a:solidFill>
              </a:rPr>
              <a:t>y</a:t>
            </a:r>
            <a:r>
              <a:rPr lang="zh-CN" altLang="en-US" sz="2200" b="1">
                <a:solidFill>
                  <a:schemeClr val="tx1"/>
                </a:solidFill>
              </a:rPr>
              <a:t>；如果基本块</a:t>
            </a:r>
            <a:r>
              <a:rPr lang="en-US" altLang="zh-CN" sz="2200" b="1" i="1">
                <a:solidFill>
                  <a:schemeClr val="tx1"/>
                </a:solidFill>
              </a:rPr>
              <a:t>B</a:t>
            </a:r>
            <a:r>
              <a:rPr lang="zh-CN" altLang="en-US" sz="2200" b="1">
                <a:solidFill>
                  <a:schemeClr val="tx1"/>
                </a:solidFill>
              </a:rPr>
              <a:t>对</a:t>
            </a:r>
            <a:r>
              <a:rPr lang="en-US" altLang="zh-CN" sz="2200" b="1" i="1">
                <a:solidFill>
                  <a:schemeClr val="tx1"/>
                </a:solidFill>
              </a:rPr>
              <a:t>x</a:t>
            </a:r>
            <a:r>
              <a:rPr lang="zh-CN" altLang="en-US" sz="2200" b="1">
                <a:solidFill>
                  <a:schemeClr val="tx1"/>
                </a:solidFill>
              </a:rPr>
              <a:t>或者</a:t>
            </a:r>
            <a:r>
              <a:rPr lang="en-US" altLang="zh-CN" sz="2200" b="1" i="1">
                <a:solidFill>
                  <a:schemeClr val="tx1"/>
                </a:solidFill>
              </a:rPr>
              <a:t>y</a:t>
            </a:r>
            <a:r>
              <a:rPr lang="zh-CN" altLang="en-US" sz="2200" b="1">
                <a:solidFill>
                  <a:schemeClr val="tx1"/>
                </a:solidFill>
              </a:rPr>
              <a:t>进行了</a:t>
            </a:r>
            <a:r>
              <a:rPr lang="en-US" altLang="zh-CN" sz="2200" b="1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200" b="1">
                <a:solidFill>
                  <a:schemeClr val="tx1"/>
                </a:solidFill>
              </a:rPr>
              <a:t>或可能进行</a:t>
            </a:r>
            <a:r>
              <a:rPr lang="en-US" altLang="zh-CN" sz="2200" b="1">
                <a:solidFill>
                  <a:schemeClr val="tx1"/>
                </a:solidFill>
              </a:rPr>
              <a:t>)</a:t>
            </a:r>
            <a:r>
              <a:rPr lang="zh-CN" altLang="en-US" sz="2200" b="1">
                <a:solidFill>
                  <a:schemeClr val="tx1"/>
                </a:solidFill>
              </a:rPr>
              <a:t>定值，且</a:t>
            </a:r>
            <a:r>
              <a:rPr lang="zh-CN" altLang="en-US" sz="2200" b="1">
                <a:solidFill>
                  <a:srgbClr val="2D83F4"/>
                </a:solidFill>
              </a:rPr>
              <a:t>以后没有重新计算</a:t>
            </a:r>
            <a:r>
              <a:rPr lang="en-US" altLang="zh-CN" sz="2200" b="1" i="1">
                <a:solidFill>
                  <a:srgbClr val="2D83F4"/>
                </a:solidFill>
              </a:rPr>
              <a:t>x</a:t>
            </a:r>
            <a:r>
              <a:rPr lang="en-US" altLang="zh-CN" sz="2200" b="1">
                <a:solidFill>
                  <a:srgbClr val="2D83F4"/>
                </a:solidFill>
              </a:rPr>
              <a:t> op </a:t>
            </a:r>
            <a:r>
              <a:rPr lang="en-US" altLang="zh-CN" sz="2200" b="1" i="1">
                <a:solidFill>
                  <a:srgbClr val="2D83F4"/>
                </a:solidFill>
              </a:rPr>
              <a:t>y</a:t>
            </a:r>
            <a:r>
              <a:rPr lang="zh-CN" altLang="en-US" sz="2200" b="1">
                <a:solidFill>
                  <a:schemeClr val="tx1"/>
                </a:solidFill>
              </a:rPr>
              <a:t>，则称</a:t>
            </a:r>
            <a:r>
              <a:rPr lang="en-US" altLang="zh-CN" sz="2200" b="1" i="1">
                <a:solidFill>
                  <a:schemeClr val="tx1"/>
                </a:solidFill>
              </a:rPr>
              <a:t>B</a:t>
            </a:r>
            <a:r>
              <a:rPr lang="zh-CN" altLang="en-US" sz="2200" b="1">
                <a:solidFill>
                  <a:srgbClr val="FF0000"/>
                </a:solidFill>
              </a:rPr>
              <a:t>杀死表达式</a:t>
            </a:r>
            <a:r>
              <a:rPr lang="en-US" altLang="zh-CN" sz="2200" b="1" i="1">
                <a:solidFill>
                  <a:schemeClr val="tx1"/>
                </a:solidFill>
              </a:rPr>
              <a:t>x</a:t>
            </a:r>
            <a:r>
              <a:rPr lang="en-US" altLang="zh-CN" sz="2200" b="1">
                <a:solidFill>
                  <a:schemeClr val="tx1"/>
                </a:solidFill>
              </a:rPr>
              <a:t> op </a:t>
            </a:r>
            <a:r>
              <a:rPr lang="en-US" altLang="zh-CN" sz="2200" b="1" i="1">
                <a:solidFill>
                  <a:schemeClr val="tx1"/>
                </a:solidFill>
              </a:rPr>
              <a:t>y</a:t>
            </a:r>
          </a:p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200" b="1" i="1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2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200" b="1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200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200" b="1">
                <a:solidFill>
                  <a:schemeClr val="tx1"/>
                </a:solidFill>
                <a:ea typeface="宋体" panose="02010600030101010101" pitchFamily="2" charset="-122"/>
              </a:rPr>
              <a:t>)= </a:t>
            </a:r>
            <a:r>
              <a:rPr lang="en-US" altLang="zh-CN" sz="2200" b="1" i="1">
                <a:solidFill>
                  <a:schemeClr val="tx1"/>
                </a:solidFill>
                <a:ea typeface="宋体" panose="02010600030101010101" pitchFamily="2" charset="-122"/>
              </a:rPr>
              <a:t>e_gen</a:t>
            </a:r>
            <a:r>
              <a:rPr lang="en-US" altLang="zh-CN" sz="22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2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b="1">
                <a:solidFill>
                  <a:schemeClr val="tx1"/>
                </a:solidFill>
              </a:rPr>
              <a:t>∪</a:t>
            </a:r>
            <a:r>
              <a:rPr lang="en-US" altLang="zh-CN" sz="2200" b="1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200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200" b="1">
                <a:solidFill>
                  <a:schemeClr val="tx1"/>
                </a:solidFill>
                <a:ea typeface="宋体" panose="02010600030101010101" pitchFamily="2" charset="-122"/>
              </a:rPr>
              <a:t>- </a:t>
            </a:r>
            <a:r>
              <a:rPr lang="en-US" altLang="zh-CN" sz="2200" b="1" i="1">
                <a:solidFill>
                  <a:schemeClr val="tx1"/>
                </a:solidFill>
                <a:ea typeface="宋体" panose="02010600030101010101" pitchFamily="2" charset="-122"/>
              </a:rPr>
              <a:t>e_kill</a:t>
            </a:r>
            <a:r>
              <a:rPr lang="en-US" altLang="zh-CN" sz="22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200" b="1">
                <a:solidFill>
                  <a:schemeClr val="tx1"/>
                </a:solidFill>
                <a:ea typeface="宋体" panose="02010600030101010101" pitchFamily="2" charset="-122"/>
              </a:rPr>
              <a:t> )</a:t>
            </a: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e_gen</a:t>
            </a:r>
            <a:r>
              <a:rPr lang="en-US" altLang="zh-CN" sz="20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chemeClr val="tx1"/>
                </a:solidFill>
              </a:rPr>
              <a:t>：基本块</a:t>
            </a:r>
            <a:r>
              <a:rPr lang="en-US" altLang="zh-CN" sz="2000" b="1" i="1">
                <a:solidFill>
                  <a:schemeClr val="tx1"/>
                </a:solidFill>
              </a:rPr>
              <a:t>B</a:t>
            </a:r>
            <a:r>
              <a:rPr lang="zh-CN" altLang="en-US" sz="2000" b="1">
                <a:solidFill>
                  <a:schemeClr val="tx1"/>
                </a:solidFill>
              </a:rPr>
              <a:t>所生成的可用表达式的集合</a:t>
            </a:r>
            <a:endParaRPr lang="en-US" altLang="zh-CN" sz="2000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rPr>
              <a:t>e_kill</a:t>
            </a:r>
            <a:r>
              <a:rPr lang="en-US" altLang="zh-CN" sz="20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 b="1">
                <a:solidFill>
                  <a:schemeClr val="tx1"/>
                </a:solidFill>
              </a:rPr>
              <a:t>基本块</a:t>
            </a:r>
            <a:r>
              <a:rPr lang="en-US" altLang="zh-CN" sz="2000" b="1" i="1">
                <a:solidFill>
                  <a:schemeClr val="tx1"/>
                </a:solidFill>
              </a:rPr>
              <a:t>B</a:t>
            </a:r>
            <a:r>
              <a:rPr lang="zh-CN" altLang="en-US" sz="2000" b="1">
                <a:solidFill>
                  <a:schemeClr val="tx1"/>
                </a:solidFill>
              </a:rPr>
              <a:t>所杀死的</a:t>
            </a:r>
            <a:r>
              <a:rPr lang="en-US" altLang="zh-CN" sz="2000" b="1" i="1">
                <a:solidFill>
                  <a:srgbClr val="2D83F4"/>
                </a:solidFill>
              </a:rPr>
              <a:t>U</a:t>
            </a:r>
            <a:r>
              <a:rPr lang="zh-CN" altLang="en-US" sz="2000" b="1">
                <a:solidFill>
                  <a:schemeClr val="tx1"/>
                </a:solidFill>
              </a:rPr>
              <a:t>中的可用表达式的集合</a:t>
            </a:r>
            <a:endParaRPr lang="zh-CN" altLang="en-US" sz="2000" b="1" i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 i="1">
                <a:solidFill>
                  <a:schemeClr val="tx1"/>
                </a:solidFill>
              </a:rPr>
              <a:t> </a:t>
            </a:r>
            <a:r>
              <a:rPr lang="en-US" altLang="zh-CN" b="1" i="1">
                <a:solidFill>
                  <a:srgbClr val="2D83F4"/>
                </a:solidFill>
              </a:rPr>
              <a:t>U</a:t>
            </a:r>
            <a:r>
              <a:rPr lang="en-US" altLang="zh-CN" b="1" i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：所有出现在程序中一个或多个语句的右部的表达式的全集</a:t>
            </a:r>
          </a:p>
        </p:txBody>
      </p:sp>
      <p:sp>
        <p:nvSpPr>
          <p:cNvPr id="189443" name="标题 1">
            <a:extLst>
              <a:ext uri="{FF2B5EF4-FFF2-40B4-BE49-F238E27FC236}">
                <a16:creationId xmlns:a16="http://schemas.microsoft.com/office/drawing/2014/main" id="{AF0199FC-33BA-458D-93BF-3AD0B0A3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可用表达式的传递函数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1">
            <a:extLst>
              <a:ext uri="{FF2B5EF4-FFF2-40B4-BE49-F238E27FC236}">
                <a16:creationId xmlns:a16="http://schemas.microsoft.com/office/drawing/2014/main" id="{B4EFF8D0-D0E5-451B-AC3A-690C6268FFBD}"/>
              </a:ext>
            </a:extLst>
          </p:cNvPr>
          <p:cNvSpPr>
            <a:spLocks/>
          </p:cNvSpPr>
          <p:nvPr/>
        </p:nvSpPr>
        <p:spPr bwMode="auto">
          <a:xfrm>
            <a:off x="6618288" y="1589088"/>
            <a:ext cx="768350" cy="573087"/>
          </a:xfrm>
          <a:custGeom>
            <a:avLst/>
            <a:gdLst>
              <a:gd name="T0" fmla="*/ 2147483646 w 722"/>
              <a:gd name="T1" fmla="*/ 2147483646 h 1447"/>
              <a:gd name="T2" fmla="*/ 2147483646 w 722"/>
              <a:gd name="T3" fmla="*/ 2147483646 h 1447"/>
              <a:gd name="T4" fmla="*/ 2147483646 w 722"/>
              <a:gd name="T5" fmla="*/ 2147483646 h 1447"/>
              <a:gd name="T6" fmla="*/ 2147483646 w 722"/>
              <a:gd name="T7" fmla="*/ 2147483646 h 1447"/>
              <a:gd name="T8" fmla="*/ 2147483646 w 722"/>
              <a:gd name="T9" fmla="*/ 2147483646 h 1447"/>
              <a:gd name="T10" fmla="*/ 2147483646 w 722"/>
              <a:gd name="T11" fmla="*/ 2147483646 h 1447"/>
              <a:gd name="T12" fmla="*/ 2147483646 w 722"/>
              <a:gd name="T13" fmla="*/ 2147483646 h 14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2"/>
              <a:gd name="T22" fmla="*/ 0 h 1447"/>
              <a:gd name="T23" fmla="*/ 722 w 722"/>
              <a:gd name="T24" fmla="*/ 1447 h 14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2" h="1447">
                <a:moveTo>
                  <a:pt x="722" y="1251"/>
                </a:moveTo>
                <a:cubicBezTo>
                  <a:pt x="605" y="1349"/>
                  <a:pt x="489" y="1447"/>
                  <a:pt x="392" y="1447"/>
                </a:cubicBezTo>
                <a:cubicBezTo>
                  <a:pt x="295" y="1447"/>
                  <a:pt x="203" y="1376"/>
                  <a:pt x="138" y="1251"/>
                </a:cubicBezTo>
                <a:cubicBezTo>
                  <a:pt x="73" y="1126"/>
                  <a:pt x="0" y="879"/>
                  <a:pt x="3" y="697"/>
                </a:cubicBezTo>
                <a:cubicBezTo>
                  <a:pt x="6" y="515"/>
                  <a:pt x="83" y="272"/>
                  <a:pt x="153" y="157"/>
                </a:cubicBezTo>
                <a:cubicBezTo>
                  <a:pt x="223" y="42"/>
                  <a:pt x="338" y="0"/>
                  <a:pt x="423" y="7"/>
                </a:cubicBezTo>
                <a:cubicBezTo>
                  <a:pt x="508" y="14"/>
                  <a:pt x="612" y="161"/>
                  <a:pt x="662" y="20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" name="Freeform 22">
            <a:extLst>
              <a:ext uri="{FF2B5EF4-FFF2-40B4-BE49-F238E27FC236}">
                <a16:creationId xmlns:a16="http://schemas.microsoft.com/office/drawing/2014/main" id="{2DC69B76-7ABF-4524-885C-F3DF377D117B}"/>
              </a:ext>
            </a:extLst>
          </p:cNvPr>
          <p:cNvSpPr>
            <a:spLocks/>
          </p:cNvSpPr>
          <p:nvPr/>
        </p:nvSpPr>
        <p:spPr bwMode="auto">
          <a:xfrm>
            <a:off x="6664325" y="2306638"/>
            <a:ext cx="754063" cy="587375"/>
          </a:xfrm>
          <a:custGeom>
            <a:avLst/>
            <a:gdLst>
              <a:gd name="T0" fmla="*/ 2147483646 w 722"/>
              <a:gd name="T1" fmla="*/ 2147483646 h 1447"/>
              <a:gd name="T2" fmla="*/ 2147483646 w 722"/>
              <a:gd name="T3" fmla="*/ 2147483646 h 1447"/>
              <a:gd name="T4" fmla="*/ 2147483646 w 722"/>
              <a:gd name="T5" fmla="*/ 2147483646 h 1447"/>
              <a:gd name="T6" fmla="*/ 2147483646 w 722"/>
              <a:gd name="T7" fmla="*/ 2147483646 h 1447"/>
              <a:gd name="T8" fmla="*/ 2147483646 w 722"/>
              <a:gd name="T9" fmla="*/ 2147483646 h 1447"/>
              <a:gd name="T10" fmla="*/ 2147483646 w 722"/>
              <a:gd name="T11" fmla="*/ 2147483646 h 1447"/>
              <a:gd name="T12" fmla="*/ 2147483646 w 722"/>
              <a:gd name="T13" fmla="*/ 2147483646 h 14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2"/>
              <a:gd name="T22" fmla="*/ 0 h 1447"/>
              <a:gd name="T23" fmla="*/ 722 w 722"/>
              <a:gd name="T24" fmla="*/ 1447 h 14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2" h="1447">
                <a:moveTo>
                  <a:pt x="722" y="1251"/>
                </a:moveTo>
                <a:cubicBezTo>
                  <a:pt x="605" y="1349"/>
                  <a:pt x="489" y="1447"/>
                  <a:pt x="392" y="1447"/>
                </a:cubicBezTo>
                <a:cubicBezTo>
                  <a:pt x="295" y="1447"/>
                  <a:pt x="203" y="1376"/>
                  <a:pt x="138" y="1251"/>
                </a:cubicBezTo>
                <a:cubicBezTo>
                  <a:pt x="73" y="1126"/>
                  <a:pt x="0" y="879"/>
                  <a:pt x="3" y="697"/>
                </a:cubicBezTo>
                <a:cubicBezTo>
                  <a:pt x="6" y="515"/>
                  <a:pt x="83" y="272"/>
                  <a:pt x="153" y="157"/>
                </a:cubicBezTo>
                <a:cubicBezTo>
                  <a:pt x="223" y="42"/>
                  <a:pt x="338" y="0"/>
                  <a:pt x="423" y="7"/>
                </a:cubicBezTo>
                <a:cubicBezTo>
                  <a:pt x="508" y="14"/>
                  <a:pt x="612" y="161"/>
                  <a:pt x="662" y="20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2" name="组合 6">
            <a:extLst>
              <a:ext uri="{FF2B5EF4-FFF2-40B4-BE49-F238E27FC236}">
                <a16:creationId xmlns:a16="http://schemas.microsoft.com/office/drawing/2014/main" id="{A5BD82AA-310F-4F59-943A-605603042AE5}"/>
              </a:ext>
            </a:extLst>
          </p:cNvPr>
          <p:cNvGrpSpPr>
            <a:grpSpLocks/>
          </p:cNvGrpSpPr>
          <p:nvPr/>
        </p:nvGrpSpPr>
        <p:grpSpPr bwMode="auto">
          <a:xfrm>
            <a:off x="6764338" y="3492500"/>
            <a:ext cx="717550" cy="735013"/>
            <a:chOff x="8180222" y="5297456"/>
            <a:chExt cx="956239" cy="981424"/>
          </a:xfrm>
        </p:grpSpPr>
        <p:sp>
          <p:nvSpPr>
            <p:cNvPr id="34850" name="Line 18">
              <a:extLst>
                <a:ext uri="{FF2B5EF4-FFF2-40B4-BE49-F238E27FC236}">
                  <a16:creationId xmlns:a16="http://schemas.microsoft.com/office/drawing/2014/main" id="{2530D790-9220-4CB2-81FC-E2B54CBF30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82123" y="5297456"/>
              <a:ext cx="454338" cy="4921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33">
              <a:extLst>
                <a:ext uri="{FF2B5EF4-FFF2-40B4-BE49-F238E27FC236}">
                  <a16:creationId xmlns:a16="http://schemas.microsoft.com/office/drawing/2014/main" id="{CDFB65BF-515A-4ECD-B581-86A0E4CE0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0222" y="5810425"/>
              <a:ext cx="782762" cy="46845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ctr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3" name="组合 5">
            <a:extLst>
              <a:ext uri="{FF2B5EF4-FFF2-40B4-BE49-F238E27FC236}">
                <a16:creationId xmlns:a16="http://schemas.microsoft.com/office/drawing/2014/main" id="{F96C9BD8-792C-4D8C-86F5-D972F0F2D501}"/>
              </a:ext>
            </a:extLst>
          </p:cNvPr>
          <p:cNvGrpSpPr>
            <a:grpSpLocks/>
          </p:cNvGrpSpPr>
          <p:nvPr/>
        </p:nvGrpSpPr>
        <p:grpSpPr bwMode="auto">
          <a:xfrm>
            <a:off x="7589838" y="3506788"/>
            <a:ext cx="666750" cy="720725"/>
            <a:chOff x="11189589" y="4967618"/>
            <a:chExt cx="888555" cy="962937"/>
          </a:xfrm>
        </p:grpSpPr>
        <p:sp>
          <p:nvSpPr>
            <p:cNvPr id="34848" name="Line 19">
              <a:extLst>
                <a:ext uri="{FF2B5EF4-FFF2-40B4-BE49-F238E27FC236}">
                  <a16:creationId xmlns:a16="http://schemas.microsoft.com/office/drawing/2014/main" id="{D02A662F-6206-42BF-8391-ECF7188FF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589" y="4967618"/>
              <a:ext cx="534637" cy="4475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33">
              <a:extLst>
                <a:ext uri="{FF2B5EF4-FFF2-40B4-BE49-F238E27FC236}">
                  <a16:creationId xmlns:a16="http://schemas.microsoft.com/office/drawing/2014/main" id="{74681221-E85B-45D2-AFFA-00DF257AF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3253" y="5444844"/>
              <a:ext cx="784891" cy="4857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ctr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4" name="组合 4">
            <a:extLst>
              <a:ext uri="{FF2B5EF4-FFF2-40B4-BE49-F238E27FC236}">
                <a16:creationId xmlns:a16="http://schemas.microsoft.com/office/drawing/2014/main" id="{D41B73EF-6F87-4FA5-B393-ACC634CEE19F}"/>
              </a:ext>
            </a:extLst>
          </p:cNvPr>
          <p:cNvGrpSpPr>
            <a:grpSpLocks/>
          </p:cNvGrpSpPr>
          <p:nvPr/>
        </p:nvGrpSpPr>
        <p:grpSpPr bwMode="auto">
          <a:xfrm>
            <a:off x="7270750" y="2789238"/>
            <a:ext cx="584200" cy="703262"/>
            <a:chOff x="9038405" y="4481308"/>
            <a:chExt cx="1121035" cy="936104"/>
          </a:xfrm>
        </p:grpSpPr>
        <p:sp>
          <p:nvSpPr>
            <p:cNvPr id="34846" name="Line 12">
              <a:extLst>
                <a:ext uri="{FF2B5EF4-FFF2-40B4-BE49-F238E27FC236}">
                  <a16:creationId xmlns:a16="http://schemas.microsoft.com/office/drawing/2014/main" id="{F4CFC8C8-EA75-4323-8C18-F0C9EFCED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1235" y="4481308"/>
              <a:ext cx="0" cy="423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33">
              <a:extLst>
                <a:ext uri="{FF2B5EF4-FFF2-40B4-BE49-F238E27FC236}">
                  <a16:creationId xmlns:a16="http://schemas.microsoft.com/office/drawing/2014/main" id="{1AAC55DB-0610-4810-8213-0E4B9CB71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8405" y="4946191"/>
              <a:ext cx="1121035" cy="4712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ctr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5" name="组合 3">
            <a:extLst>
              <a:ext uri="{FF2B5EF4-FFF2-40B4-BE49-F238E27FC236}">
                <a16:creationId xmlns:a16="http://schemas.microsoft.com/office/drawing/2014/main" id="{F99F3A6C-3663-4D43-AABB-22DFE38B0276}"/>
              </a:ext>
            </a:extLst>
          </p:cNvPr>
          <p:cNvGrpSpPr>
            <a:grpSpLocks/>
          </p:cNvGrpSpPr>
          <p:nvPr/>
        </p:nvGrpSpPr>
        <p:grpSpPr bwMode="auto">
          <a:xfrm>
            <a:off x="7285038" y="2087563"/>
            <a:ext cx="584200" cy="701675"/>
            <a:chOff x="9057179" y="3545204"/>
            <a:chExt cx="1121035" cy="936104"/>
          </a:xfrm>
        </p:grpSpPr>
        <p:sp>
          <p:nvSpPr>
            <p:cNvPr id="34844" name="Line 10">
              <a:extLst>
                <a:ext uri="{FF2B5EF4-FFF2-40B4-BE49-F238E27FC236}">
                  <a16:creationId xmlns:a16="http://schemas.microsoft.com/office/drawing/2014/main" id="{660DE30A-160B-4D6E-BCEF-FFC8E6782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1235" y="3545204"/>
              <a:ext cx="0" cy="422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33">
              <a:extLst>
                <a:ext uri="{FF2B5EF4-FFF2-40B4-BE49-F238E27FC236}">
                  <a16:creationId xmlns:a16="http://schemas.microsoft.com/office/drawing/2014/main" id="{0DA048E7-AAA4-4730-BC2F-F296B38F9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179" y="4009020"/>
              <a:ext cx="1121035" cy="472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ctr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6" name="组合 2">
            <a:extLst>
              <a:ext uri="{FF2B5EF4-FFF2-40B4-BE49-F238E27FC236}">
                <a16:creationId xmlns:a16="http://schemas.microsoft.com/office/drawing/2014/main" id="{149F2190-0EDD-4E4F-96E4-2523A33AAA4D}"/>
              </a:ext>
            </a:extLst>
          </p:cNvPr>
          <p:cNvGrpSpPr>
            <a:grpSpLocks/>
          </p:cNvGrpSpPr>
          <p:nvPr/>
        </p:nvGrpSpPr>
        <p:grpSpPr bwMode="auto">
          <a:xfrm>
            <a:off x="7285038" y="1360488"/>
            <a:ext cx="584200" cy="703262"/>
            <a:chOff x="9057179" y="2575863"/>
            <a:chExt cx="1121035" cy="936908"/>
          </a:xfrm>
        </p:grpSpPr>
        <p:sp>
          <p:nvSpPr>
            <p:cNvPr id="34842" name="Line 9">
              <a:extLst>
                <a:ext uri="{FF2B5EF4-FFF2-40B4-BE49-F238E27FC236}">
                  <a16:creationId xmlns:a16="http://schemas.microsoft.com/office/drawing/2014/main" id="{495CFFD1-CF34-4163-8471-8F902573A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83460" y="2575863"/>
              <a:ext cx="0" cy="422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770FF646-6A1F-4638-8E9B-9C525E1DA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179" y="3041145"/>
              <a:ext cx="1121035" cy="471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ctr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32" name="Rectangle 33">
            <a:extLst>
              <a:ext uri="{FF2B5EF4-FFF2-40B4-BE49-F238E27FC236}">
                <a16:creationId xmlns:a16="http://schemas.microsoft.com/office/drawing/2014/main" id="{D5FF76E9-7510-47DC-9297-FB24CA80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038" y="977900"/>
            <a:ext cx="584200" cy="354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ctr">
              <a:lnSpc>
                <a:spcPct val="96000"/>
              </a:lnSpc>
              <a:defRPr/>
            </a:pP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4826" name="Rectangle 5">
            <a:extLst>
              <a:ext uri="{FF2B5EF4-FFF2-40B4-BE49-F238E27FC236}">
                <a16:creationId xmlns:a16="http://schemas.microsoft.com/office/drawing/2014/main" id="{C313F97B-D71E-4B20-9D04-F7ED4DF09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301625"/>
            <a:ext cx="2286000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(1) 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(2)  </a:t>
            </a:r>
            <a:r>
              <a:rPr lang="en-US" altLang="zh-CN" sz="2000" i="1" dirty="0">
                <a:latin typeface="Times New Roman" panose="02020603050405020304" pitchFamily="18" charset="0"/>
              </a:rPr>
              <a:t>j </a:t>
            </a:r>
            <a:r>
              <a:rPr lang="en-US" altLang="zh-CN" sz="2000" dirty="0">
                <a:latin typeface="Times New Roman" panose="02020603050405020304" pitchFamily="18" charset="0"/>
              </a:rPr>
              <a:t>= 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(3)  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 = 4 * 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(4)  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2000" dirty="0">
                <a:latin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(5) 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 =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 + 1 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(6)  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 = 4 *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(7)  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] 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Times New Roman" panose="02020603050405020304" pitchFamily="18" charset="0"/>
              </a:rPr>
              <a:t>(8) </a:t>
            </a:r>
            <a:r>
              <a:rPr lang="zh-CN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</a:rPr>
              <a:t>if 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&lt;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goto</a:t>
            </a:r>
            <a:r>
              <a:rPr lang="en-US" altLang="zh-CN" sz="2000" dirty="0">
                <a:latin typeface="Times New Roman" panose="02020603050405020304" pitchFamily="18" charset="0"/>
              </a:rPr>
              <a:t>(5)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(9)  </a:t>
            </a:r>
            <a:r>
              <a:rPr lang="en-US" altLang="zh-CN" sz="2000" i="1" dirty="0">
                <a:latin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dirty="0">
                <a:latin typeface="Times New Roman" panose="02020603050405020304" pitchFamily="18" charset="0"/>
              </a:rPr>
              <a:t>1 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(10) 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 = 4 * </a:t>
            </a:r>
            <a:r>
              <a:rPr lang="en-US" altLang="zh-CN" sz="2000" i="1" dirty="0">
                <a:latin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(11) 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]	 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(12) </a:t>
            </a:r>
            <a:r>
              <a:rPr lang="en-US" altLang="zh-CN" sz="2000" i="1" dirty="0"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&gt;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goto</a:t>
            </a:r>
            <a:r>
              <a:rPr lang="en-US" altLang="zh-CN" sz="2000" dirty="0">
                <a:latin typeface="Times New Roman" panose="02020603050405020304" pitchFamily="18" charset="0"/>
              </a:rPr>
              <a:t>(9) 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(13) </a:t>
            </a:r>
            <a:r>
              <a:rPr lang="en-US" altLang="zh-CN" sz="2000" i="1" dirty="0"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&gt;=</a:t>
            </a:r>
            <a:r>
              <a:rPr lang="en-US" altLang="zh-CN" sz="2000" i="1" dirty="0">
                <a:latin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goto</a:t>
            </a:r>
            <a:r>
              <a:rPr lang="en-US" altLang="zh-CN" sz="2000" dirty="0">
                <a:latin typeface="Times New Roman" panose="02020603050405020304" pitchFamily="18" charset="0"/>
              </a:rPr>
              <a:t>(23) </a:t>
            </a: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(14) 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</a:rPr>
              <a:t>  =4 *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i</a:t>
            </a:r>
            <a:endParaRPr lang="en-US" altLang="zh-CN" sz="20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25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imes New Roman" panose="02020603050405020304" pitchFamily="18" charset="0"/>
              </a:rPr>
              <a:t>(15 ) 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30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</a:rPr>
              <a:t>]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34827" name="Rectangle 7">
            <a:extLst>
              <a:ext uri="{FF2B5EF4-FFF2-40B4-BE49-F238E27FC236}">
                <a16:creationId xmlns:a16="http://schemas.microsoft.com/office/drawing/2014/main" id="{85F9AC73-CA58-4CDB-BD82-CB194AE0C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638" y="293688"/>
            <a:ext cx="2590800" cy="442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0" rIns="68580" bIns="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(16) 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7</a:t>
            </a:r>
            <a:r>
              <a:rPr lang="en-US" altLang="zh-CN" sz="2000">
                <a:latin typeface="Times New Roman" panose="02020603050405020304" pitchFamily="18" charset="0"/>
              </a:rPr>
              <a:t> = 4 * </a:t>
            </a:r>
            <a:r>
              <a:rPr lang="en-US" altLang="zh-CN" sz="2000" i="1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</a:p>
          <a:p>
            <a:pPr algn="just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(17) 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8</a:t>
            </a:r>
            <a:r>
              <a:rPr lang="en-US" altLang="zh-CN" sz="2000">
                <a:latin typeface="Times New Roman" panose="02020603050405020304" pitchFamily="18" charset="0"/>
              </a:rPr>
              <a:t> = 4 * </a:t>
            </a:r>
            <a:r>
              <a:rPr lang="en-US" altLang="zh-CN" sz="2000" i="1">
                <a:latin typeface="Times New Roman" panose="02020603050405020304" pitchFamily="18" charset="0"/>
              </a:rPr>
              <a:t>j</a:t>
            </a:r>
          </a:p>
          <a:p>
            <a:pPr algn="just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(18) 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9</a:t>
            </a:r>
            <a:r>
              <a:rPr lang="en-US" altLang="zh-CN" sz="2000">
                <a:latin typeface="Times New Roman" panose="02020603050405020304" pitchFamily="18" charset="0"/>
              </a:rPr>
              <a:t> = </a:t>
            </a:r>
            <a:r>
              <a:rPr lang="en-US" altLang="zh-CN" sz="2000" i="1">
                <a:latin typeface="Times New Roman" panose="02020603050405020304" pitchFamily="18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</a:rPr>
              <a:t>[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8</a:t>
            </a:r>
            <a:r>
              <a:rPr lang="en-US" altLang="zh-CN" sz="2000">
                <a:latin typeface="Times New Roman" panose="02020603050405020304" pitchFamily="18" charset="0"/>
              </a:rPr>
              <a:t>]</a:t>
            </a:r>
          </a:p>
          <a:p>
            <a:pPr algn="just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(19) </a:t>
            </a:r>
            <a:r>
              <a:rPr lang="en-US" altLang="zh-CN" sz="2000" i="1">
                <a:latin typeface="Times New Roman" panose="02020603050405020304" pitchFamily="18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</a:rPr>
              <a:t>[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7</a:t>
            </a:r>
            <a:r>
              <a:rPr lang="en-US" altLang="zh-CN" sz="2000">
                <a:latin typeface="Times New Roman" panose="02020603050405020304" pitchFamily="18" charset="0"/>
              </a:rPr>
              <a:t>] = 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9</a:t>
            </a:r>
            <a:endParaRPr lang="en-US" altLang="zh-CN" sz="2000" i="1">
              <a:latin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(20) 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10</a:t>
            </a:r>
            <a:r>
              <a:rPr lang="en-US" altLang="zh-CN" sz="2000">
                <a:latin typeface="Times New Roman" panose="02020603050405020304" pitchFamily="18" charset="0"/>
              </a:rPr>
              <a:t> = 4 *</a:t>
            </a:r>
            <a:r>
              <a:rPr lang="en-US" altLang="zh-CN" sz="2000" i="1">
                <a:latin typeface="Times New Roman" panose="02020603050405020304" pitchFamily="18" charset="0"/>
              </a:rPr>
              <a:t> j</a:t>
            </a:r>
          </a:p>
          <a:p>
            <a:pPr algn="just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(21) </a:t>
            </a:r>
            <a:r>
              <a:rPr lang="en-US" altLang="zh-CN" sz="2000" i="1">
                <a:latin typeface="Times New Roman" panose="02020603050405020304" pitchFamily="18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</a:rPr>
              <a:t>[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10</a:t>
            </a:r>
            <a:r>
              <a:rPr lang="en-US" altLang="zh-CN" sz="2000">
                <a:latin typeface="Times New Roman" panose="02020603050405020304" pitchFamily="18" charset="0"/>
              </a:rPr>
              <a:t>] = </a:t>
            </a:r>
            <a:r>
              <a:rPr lang="en-US" altLang="zh-CN" sz="2000" i="1">
                <a:latin typeface="Times New Roman" panose="02020603050405020304" pitchFamily="18" charset="0"/>
              </a:rPr>
              <a:t>x</a:t>
            </a:r>
          </a:p>
          <a:p>
            <a:pPr algn="just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(22)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</a:rPr>
              <a:t>goto </a:t>
            </a:r>
            <a:r>
              <a:rPr lang="en-US" altLang="zh-CN" sz="2000">
                <a:latin typeface="Times New Roman" panose="02020603050405020304" pitchFamily="18" charset="0"/>
              </a:rPr>
              <a:t>(5)</a:t>
            </a:r>
            <a:endParaRPr lang="en-US" altLang="zh-CN" sz="2000" baseline="-2500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(23)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11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 = 4 *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i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(24)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 =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[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11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]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(25)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12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 = 4 *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 i 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(26)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 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13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= 4 *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n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(27)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 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14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=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[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13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]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(28)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[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12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] =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14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(29)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15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 = 4 *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 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(30)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[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15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] = </a:t>
            </a:r>
            <a:r>
              <a:rPr lang="en-US" altLang="zh-CN" sz="2000" i="1">
                <a:latin typeface="Times New Roman" panose="02020603050405020304" pitchFamily="18" charset="0"/>
                <a:cs typeface="楷体_GB2312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cs typeface="楷体_GB2312" charset="0"/>
              </a:rPr>
              <a:t> </a:t>
            </a:r>
          </a:p>
        </p:txBody>
      </p:sp>
      <p:grpSp>
        <p:nvGrpSpPr>
          <p:cNvPr id="34828" name="Group 14">
            <a:extLst>
              <a:ext uri="{FF2B5EF4-FFF2-40B4-BE49-F238E27FC236}">
                <a16:creationId xmlns:a16="http://schemas.microsoft.com/office/drawing/2014/main" id="{04247F64-CD63-484D-B282-CC24F5871501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579563"/>
            <a:ext cx="4357688" cy="2825750"/>
            <a:chOff x="385" y="2039"/>
            <a:chExt cx="3660" cy="2373"/>
          </a:xfrm>
        </p:grpSpPr>
        <p:sp>
          <p:nvSpPr>
            <p:cNvPr id="34837" name="Line 9">
              <a:extLst>
                <a:ext uri="{FF2B5EF4-FFF2-40B4-BE49-F238E27FC236}">
                  <a16:creationId xmlns:a16="http://schemas.microsoft.com/office/drawing/2014/main" id="{E87ADA02-1128-4F9D-AF61-849FCF3A7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039"/>
              <a:ext cx="1860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Line 10">
              <a:extLst>
                <a:ext uri="{FF2B5EF4-FFF2-40B4-BE49-F238E27FC236}">
                  <a16:creationId xmlns:a16="http://schemas.microsoft.com/office/drawing/2014/main" id="{E06A0AC9-8F2D-4D73-B7A6-7CE3CD96C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3083"/>
              <a:ext cx="1860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Line 11">
              <a:extLst>
                <a:ext uri="{FF2B5EF4-FFF2-40B4-BE49-F238E27FC236}">
                  <a16:creationId xmlns:a16="http://schemas.microsoft.com/office/drawing/2014/main" id="{B3BFBC59-DF58-474B-AE2A-7AAF3B336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4139"/>
              <a:ext cx="1860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Line 12">
              <a:extLst>
                <a:ext uri="{FF2B5EF4-FFF2-40B4-BE49-F238E27FC236}">
                  <a16:creationId xmlns:a16="http://schemas.microsoft.com/office/drawing/2014/main" id="{AD75EFD7-9A6E-4E9E-88F9-15A13F50C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4412"/>
              <a:ext cx="1860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13">
              <a:extLst>
                <a:ext uri="{FF2B5EF4-FFF2-40B4-BE49-F238E27FC236}">
                  <a16:creationId xmlns:a16="http://schemas.microsoft.com/office/drawing/2014/main" id="{60FAA987-C38E-45E2-BC04-8A5F6312A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" y="2819"/>
              <a:ext cx="1270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9" name="Rectangle 15">
            <a:extLst>
              <a:ext uri="{FF2B5EF4-FFF2-40B4-BE49-F238E27FC236}">
                <a16:creationId xmlns:a16="http://schemas.microsoft.com/office/drawing/2014/main" id="{009D846A-6349-41C0-B9F2-AD85F0AE8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793750"/>
            <a:ext cx="2698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000" i="1" baseline="-30000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830" name="Rectangle 16">
            <a:extLst>
              <a:ext uri="{FF2B5EF4-FFF2-40B4-BE49-F238E27FC236}">
                <a16:creationId xmlns:a16="http://schemas.microsoft.com/office/drawing/2014/main" id="{AD4303DB-25ED-423F-8C85-D2B5F538C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08188"/>
            <a:ext cx="2698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000" i="1" baseline="-30000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831" name="Rectangle 17">
            <a:extLst>
              <a:ext uri="{FF2B5EF4-FFF2-40B4-BE49-F238E27FC236}">
                <a16:creationId xmlns:a16="http://schemas.microsoft.com/office/drawing/2014/main" id="{979B4F03-6E84-412A-B420-B5A662D8B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294063"/>
            <a:ext cx="2698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000" i="1" baseline="-30000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832" name="Rectangle 18">
            <a:extLst>
              <a:ext uri="{FF2B5EF4-FFF2-40B4-BE49-F238E27FC236}">
                <a16:creationId xmlns:a16="http://schemas.microsoft.com/office/drawing/2014/main" id="{90C4F60F-B0D4-4DD9-997B-5F9C70BE7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4079875"/>
            <a:ext cx="2698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000" i="1" baseline="-30000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4833" name="Rectangle 19">
            <a:extLst>
              <a:ext uri="{FF2B5EF4-FFF2-40B4-BE49-F238E27FC236}">
                <a16:creationId xmlns:a16="http://schemas.microsoft.com/office/drawing/2014/main" id="{136347C2-BB0A-48B2-825D-C44330A10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75" y="1255713"/>
            <a:ext cx="2698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000" i="1" baseline="-30000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4834" name="Rectangle 20">
            <a:extLst>
              <a:ext uri="{FF2B5EF4-FFF2-40B4-BE49-F238E27FC236}">
                <a16:creationId xmlns:a16="http://schemas.microsoft.com/office/drawing/2014/main" id="{09FD730B-76DC-4406-87F3-F3AF5F8B6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75" y="3579813"/>
            <a:ext cx="2698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000" i="1" baseline="-30000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4835" name="Rectangle 4">
            <a:extLst>
              <a:ext uri="{FF2B5EF4-FFF2-40B4-BE49-F238E27FC236}">
                <a16:creationId xmlns:a16="http://schemas.microsoft.com/office/drawing/2014/main" id="{C79A85DC-7FB9-408D-AEC1-7D36B8E04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FFA9C3DC-2E3F-4EBA-8974-E37F175D3C0C}"/>
              </a:ext>
            </a:extLst>
          </p:cNvPr>
          <p:cNvSpPr/>
          <p:nvPr/>
        </p:nvSpPr>
        <p:spPr>
          <a:xfrm>
            <a:off x="6407150" y="1339850"/>
            <a:ext cx="1071563" cy="3324225"/>
          </a:xfrm>
          <a:custGeom>
            <a:avLst/>
            <a:gdLst>
              <a:gd name="connsiteX0" fmla="*/ 694570 w 1070350"/>
              <a:gd name="connsiteY0" fmla="*/ 2906891 h 3323983"/>
              <a:gd name="connsiteX1" fmla="*/ 155950 w 1070350"/>
              <a:gd name="connsiteY1" fmla="*/ 3107308 h 3323983"/>
              <a:gd name="connsiteX2" fmla="*/ 68268 w 1070350"/>
              <a:gd name="connsiteY2" fmla="*/ 251373 h 3323983"/>
              <a:gd name="connsiteX3" fmla="*/ 1070350 w 1070350"/>
              <a:gd name="connsiteY3" fmla="*/ 326530 h 332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0350" h="3323983">
                <a:moveTo>
                  <a:pt x="694570" y="2906891"/>
                </a:moveTo>
                <a:cubicBezTo>
                  <a:pt x="477452" y="3228392"/>
                  <a:pt x="260334" y="3549894"/>
                  <a:pt x="155950" y="3107308"/>
                </a:cubicBezTo>
                <a:cubicBezTo>
                  <a:pt x="51566" y="2664722"/>
                  <a:pt x="-84132" y="714836"/>
                  <a:pt x="68268" y="251373"/>
                </a:cubicBezTo>
                <a:cubicBezTo>
                  <a:pt x="220668" y="-212090"/>
                  <a:pt x="645509" y="57220"/>
                  <a:pt x="1070350" y="32653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3">
            <a:extLst>
              <a:ext uri="{FF2B5EF4-FFF2-40B4-BE49-F238E27FC236}">
                <a16:creationId xmlns:a16="http://schemas.microsoft.com/office/drawing/2014/main" id="{C5DB6089-6FC1-4F95-B07C-1835193251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3" y="857250"/>
            <a:ext cx="5927725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257175" lvl="1" indent="-257175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初始化：</a:t>
            </a:r>
            <a:r>
              <a:rPr lang="en-US" altLang="zh-CN" sz="25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e_gen</a:t>
            </a:r>
            <a:r>
              <a:rPr lang="en-US" altLang="zh-CN" sz="2500" b="1" i="1" baseline="-3000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= </a:t>
            </a:r>
            <a:r>
              <a:rPr lang="el-GR" altLang="zh-CN" sz="25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2500" b="1">
              <a:solidFill>
                <a:schemeClr val="tx1"/>
              </a:solidFill>
              <a:ea typeface="楷体_GB2312" charset="0"/>
              <a:cs typeface="Times New Roman" panose="02020603050405020304" pitchFamily="18" charset="0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顺序扫描基本块的每个语句：</a:t>
            </a:r>
            <a:r>
              <a:rPr lang="en-US" altLang="zh-CN" sz="2500" b="1" i="1">
                <a:solidFill>
                  <a:schemeClr val="tx1"/>
                </a:solidFill>
                <a:ea typeface="宋体" panose="02010600030101010101" pitchFamily="2" charset="-122"/>
              </a:rPr>
              <a:t>z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500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 op </a:t>
            </a:r>
            <a:r>
              <a:rPr lang="en-US" altLang="zh-CN" sz="2500" b="1" i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</a:p>
          <a:p>
            <a:pPr marL="536575" lvl="2" indent="-257175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nl-NL" sz="2300" b="1">
                <a:solidFill>
                  <a:schemeClr val="tx1"/>
                </a:solidFill>
              </a:rPr>
              <a:t>把</a:t>
            </a:r>
            <a:r>
              <a:rPr lang="en-US" altLang="zh-CN" sz="2300" b="1" i="1">
                <a:solidFill>
                  <a:schemeClr val="tx1"/>
                </a:solidFill>
              </a:rPr>
              <a:t>x</a:t>
            </a:r>
            <a:r>
              <a:rPr lang="en-US" altLang="zh-CN" sz="2300" b="1">
                <a:solidFill>
                  <a:schemeClr val="tx1"/>
                </a:solidFill>
              </a:rPr>
              <a:t> op </a:t>
            </a:r>
            <a:r>
              <a:rPr lang="en-US" altLang="zh-CN" sz="2300" b="1" i="1">
                <a:solidFill>
                  <a:schemeClr val="tx1"/>
                </a:solidFill>
              </a:rPr>
              <a:t>y</a:t>
            </a:r>
            <a:r>
              <a:rPr lang="zh-CN" altLang="nl-NL" sz="2300" b="1">
                <a:solidFill>
                  <a:schemeClr val="tx1"/>
                </a:solidFill>
              </a:rPr>
              <a:t>加入</a:t>
            </a:r>
            <a:r>
              <a:rPr lang="en-US" altLang="zh-CN" sz="2300" b="1" i="1">
                <a:solidFill>
                  <a:schemeClr val="tx1"/>
                </a:solidFill>
                <a:ea typeface="宋体" panose="02010600030101010101" pitchFamily="2" charset="-122"/>
              </a:rPr>
              <a:t>e_gen</a:t>
            </a:r>
            <a:r>
              <a:rPr lang="en-US" altLang="zh-CN" sz="23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endParaRPr lang="en-US" altLang="zh-CN" sz="2300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36575" lvl="2" indent="-257175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300" b="1">
                <a:solidFill>
                  <a:schemeClr val="tx1"/>
                </a:solidFill>
              </a:rPr>
              <a:t>从</a:t>
            </a:r>
            <a:r>
              <a:rPr lang="en-US" altLang="zh-CN" sz="2300" b="1" i="1">
                <a:solidFill>
                  <a:schemeClr val="tx1"/>
                </a:solidFill>
                <a:ea typeface="宋体" panose="02010600030101010101" pitchFamily="2" charset="-122"/>
              </a:rPr>
              <a:t>e_gen</a:t>
            </a:r>
            <a:r>
              <a:rPr lang="en-US" altLang="zh-CN" sz="23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300" b="1">
                <a:solidFill>
                  <a:schemeClr val="tx1"/>
                </a:solidFill>
              </a:rPr>
              <a:t>中删除和</a:t>
            </a:r>
            <a:r>
              <a:rPr lang="en-US" altLang="zh-CN" sz="2300" b="1" i="1">
                <a:solidFill>
                  <a:schemeClr val="tx1"/>
                </a:solidFill>
              </a:rPr>
              <a:t>z</a:t>
            </a:r>
            <a:r>
              <a:rPr lang="zh-CN" altLang="en-US" sz="2300" b="1">
                <a:solidFill>
                  <a:schemeClr val="tx1"/>
                </a:solidFill>
              </a:rPr>
              <a:t>相关的表达式</a:t>
            </a:r>
            <a:endParaRPr lang="zh-CN" altLang="en-US" sz="23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8CBABDAA-0C03-49E5-A945-4881200F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e_gen</a:t>
            </a:r>
            <a:r>
              <a:rPr lang="en-US" altLang="zh-CN" sz="3000" i="1" baseline="-3000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的计算</a:t>
            </a:r>
          </a:p>
        </p:txBody>
      </p:sp>
      <p:sp>
        <p:nvSpPr>
          <p:cNvPr id="696325" name="Rectangle 5">
            <a:extLst>
              <a:ext uri="{FF2B5EF4-FFF2-40B4-BE49-F238E27FC236}">
                <a16:creationId xmlns:a16="http://schemas.microsoft.com/office/drawing/2014/main" id="{D7F93B7A-B339-4FF3-8B28-1C0595C6A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3000375"/>
            <a:ext cx="30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Ø</a:t>
            </a:r>
            <a:endParaRPr lang="zh-CN" altLang="en-US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696327" name="Rectangle 7">
            <a:extLst>
              <a:ext uri="{FF2B5EF4-FFF2-40B4-BE49-F238E27FC236}">
                <a16:creationId xmlns:a16="http://schemas.microsoft.com/office/drawing/2014/main" id="{FECEDF06-67AE-4C3A-9B0F-C2F2240E5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3429000"/>
            <a:ext cx="9191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{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b+c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}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696328" name="Rectangle 8">
            <a:extLst>
              <a:ext uri="{FF2B5EF4-FFF2-40B4-BE49-F238E27FC236}">
                <a16:creationId xmlns:a16="http://schemas.microsoft.com/office/drawing/2014/main" id="{3D772D06-2664-472F-B910-5AA6D0093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3881438"/>
            <a:ext cx="9731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{ a-d }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696329" name="Rectangle 9">
            <a:extLst>
              <a:ext uri="{FF2B5EF4-FFF2-40B4-BE49-F238E27FC236}">
                <a16:creationId xmlns:a16="http://schemas.microsoft.com/office/drawing/2014/main" id="{BA770680-8CCD-4B38-950C-E8AE86031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4313238"/>
            <a:ext cx="9731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{ a-d }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696330" name="Rectangle 10">
            <a:extLst>
              <a:ext uri="{FF2B5EF4-FFF2-40B4-BE49-F238E27FC236}">
                <a16:creationId xmlns:a16="http://schemas.microsoft.com/office/drawing/2014/main" id="{EC72286B-B046-4750-A0DA-E7EC74484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4746625"/>
            <a:ext cx="30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Ø</a:t>
            </a:r>
            <a:endParaRPr lang="zh-CN" altLang="en-US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696331" name="AutoShape 11">
            <a:extLst>
              <a:ext uri="{FF2B5EF4-FFF2-40B4-BE49-F238E27FC236}">
                <a16:creationId xmlns:a16="http://schemas.microsoft.com/office/drawing/2014/main" id="{29877A16-C517-482A-873B-6A34C720EBC1}"/>
              </a:ext>
            </a:extLst>
          </p:cNvPr>
          <p:cNvSpPr>
            <a:spLocks/>
          </p:cNvSpPr>
          <p:nvPr/>
        </p:nvSpPr>
        <p:spPr bwMode="auto">
          <a:xfrm>
            <a:off x="5376863" y="1989138"/>
            <a:ext cx="266700" cy="57467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>
              <a:defRPr/>
            </a:pPr>
            <a:endParaRPr lang="zh-CN" altLang="en-US" b="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grpSp>
        <p:nvGrpSpPr>
          <p:cNvPr id="2" name="组合 4">
            <a:extLst>
              <a:ext uri="{FF2B5EF4-FFF2-40B4-BE49-F238E27FC236}">
                <a16:creationId xmlns:a16="http://schemas.microsoft.com/office/drawing/2014/main" id="{85F210A5-F2D5-4B8B-AC06-6B9FB0E155C8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2678113"/>
            <a:ext cx="3141663" cy="2630487"/>
            <a:chOff x="2857500" y="2678113"/>
            <a:chExt cx="3141663" cy="2629941"/>
          </a:xfrm>
        </p:grpSpPr>
        <p:sp>
          <p:nvSpPr>
            <p:cNvPr id="191500" name="Rectangle 3">
              <a:extLst>
                <a:ext uri="{FF2B5EF4-FFF2-40B4-BE49-F238E27FC236}">
                  <a16:creationId xmlns:a16="http://schemas.microsoft.com/office/drawing/2014/main" id="{B723377E-D997-411A-BEBF-F888A40CA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13" y="2807742"/>
              <a:ext cx="2927350" cy="2500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 marL="271463" indent="-271463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300"/>
                </a:lnSpc>
                <a:spcBef>
                  <a:spcPct val="20000"/>
                </a:spcBef>
                <a:buSzPct val="100000"/>
              </a:pPr>
              <a:r>
                <a:rPr lang="en-US" altLang="zh-CN"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语句         可用表达式</a:t>
              </a:r>
              <a:r>
                <a:rPr lang="en-US" altLang="zh-CN"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  </a:t>
              </a:r>
            </a:p>
            <a:p>
              <a:pPr eaLnBrk="1" hangingPunct="1">
                <a:lnSpc>
                  <a:spcPts val="1300"/>
                </a:lnSpc>
                <a:spcBef>
                  <a:spcPct val="20000"/>
                </a:spcBef>
                <a:buSzPct val="100000"/>
              </a:pPr>
              <a:r>
                <a:rPr lang="en-US" altLang="zh-CN"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        ……</a:t>
              </a:r>
            </a:p>
            <a:p>
              <a:pPr eaLnBrk="1" hangingPunct="1">
                <a:lnSpc>
                  <a:spcPts val="1300"/>
                </a:lnSpc>
                <a:spcBef>
                  <a:spcPct val="20000"/>
                </a:spcBef>
                <a:buSzPct val="100000"/>
              </a:pPr>
              <a:r>
                <a:rPr lang="en-US" altLang="zh-CN"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a : = b+c</a:t>
              </a:r>
            </a:p>
            <a:p>
              <a:pPr eaLnBrk="1" hangingPunct="1">
                <a:lnSpc>
                  <a:spcPts val="1300"/>
                </a:lnSpc>
                <a:spcBef>
                  <a:spcPct val="20000"/>
                </a:spcBef>
                <a:buSzPct val="100000"/>
              </a:pPr>
              <a:r>
                <a:rPr lang="en-US" altLang="zh-CN"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        ……</a:t>
              </a:r>
            </a:p>
            <a:p>
              <a:pPr eaLnBrk="1" hangingPunct="1">
                <a:lnSpc>
                  <a:spcPts val="1300"/>
                </a:lnSpc>
                <a:spcBef>
                  <a:spcPct val="20000"/>
                </a:spcBef>
                <a:buSzPct val="100000"/>
              </a:pPr>
              <a:r>
                <a:rPr lang="en-US" altLang="zh-CN"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 : = a-d</a:t>
              </a:r>
            </a:p>
            <a:p>
              <a:pPr eaLnBrk="1" hangingPunct="1">
                <a:lnSpc>
                  <a:spcPts val="1300"/>
                </a:lnSpc>
                <a:spcBef>
                  <a:spcPct val="20000"/>
                </a:spcBef>
                <a:buSzPct val="100000"/>
              </a:pPr>
              <a:r>
                <a:rPr lang="en-US" altLang="zh-CN"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        ……</a:t>
              </a:r>
            </a:p>
            <a:p>
              <a:pPr eaLnBrk="1" hangingPunct="1">
                <a:lnSpc>
                  <a:spcPts val="1300"/>
                </a:lnSpc>
                <a:spcBef>
                  <a:spcPct val="20000"/>
                </a:spcBef>
                <a:buSzPct val="100000"/>
              </a:pPr>
              <a:r>
                <a:rPr lang="en-US" altLang="zh-CN"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c : = b+c</a:t>
              </a:r>
            </a:p>
            <a:p>
              <a:pPr eaLnBrk="1" hangingPunct="1">
                <a:lnSpc>
                  <a:spcPts val="1300"/>
                </a:lnSpc>
                <a:spcBef>
                  <a:spcPct val="20000"/>
                </a:spcBef>
                <a:buSzPct val="100000"/>
              </a:pPr>
              <a:r>
                <a:rPr lang="en-US" altLang="zh-CN"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        ……</a:t>
              </a:r>
            </a:p>
            <a:p>
              <a:pPr eaLnBrk="1" hangingPunct="1">
                <a:lnSpc>
                  <a:spcPts val="1300"/>
                </a:lnSpc>
                <a:spcBef>
                  <a:spcPct val="20000"/>
                </a:spcBef>
                <a:buSzPct val="100000"/>
              </a:pPr>
              <a:r>
                <a:rPr lang="en-US" altLang="zh-CN"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d : = a-d</a:t>
              </a:r>
            </a:p>
            <a:p>
              <a:pPr eaLnBrk="1" hangingPunct="1">
                <a:lnSpc>
                  <a:spcPts val="1300"/>
                </a:lnSpc>
                <a:spcBef>
                  <a:spcPct val="20000"/>
                </a:spcBef>
                <a:buSzPct val="100000"/>
              </a:pPr>
              <a:r>
                <a:rPr lang="en-US" altLang="zh-CN"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        ……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76B8D7F-E97C-4477-8B68-02700BCB9594}"/>
                </a:ext>
              </a:extLst>
            </p:cNvPr>
            <p:cNvCxnSpPr/>
            <p:nvPr/>
          </p:nvCxnSpPr>
          <p:spPr bwMode="auto">
            <a:xfrm>
              <a:off x="2857500" y="2678113"/>
              <a:ext cx="2786063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477C230-18A1-4000-8440-8403D85812C2}"/>
                </a:ext>
              </a:extLst>
            </p:cNvPr>
            <p:cNvCxnSpPr/>
            <p:nvPr/>
          </p:nvCxnSpPr>
          <p:spPr bwMode="auto">
            <a:xfrm>
              <a:off x="2857500" y="3035226"/>
              <a:ext cx="2786063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BC07902-C48B-48C5-9F9F-B739C699962B}"/>
                </a:ext>
              </a:extLst>
            </p:cNvPr>
            <p:cNvCxnSpPr/>
            <p:nvPr/>
          </p:nvCxnSpPr>
          <p:spPr bwMode="auto">
            <a:xfrm>
              <a:off x="2857500" y="5090612"/>
              <a:ext cx="2786063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线形标注 1(无边框) 3">
            <a:extLst>
              <a:ext uri="{FF2B5EF4-FFF2-40B4-BE49-F238E27FC236}">
                <a16:creationId xmlns:a16="http://schemas.microsoft.com/office/drawing/2014/main" id="{E4825C1B-8734-455E-BB85-50EE4F6867DB}"/>
              </a:ext>
            </a:extLst>
          </p:cNvPr>
          <p:cNvSpPr/>
          <p:nvPr/>
        </p:nvSpPr>
        <p:spPr>
          <a:xfrm>
            <a:off x="5965825" y="1773238"/>
            <a:ext cx="1955800" cy="503237"/>
          </a:xfrm>
          <a:prstGeom prst="callout1">
            <a:avLst>
              <a:gd name="adj1" fmla="val 55555"/>
              <a:gd name="adj2" fmla="val 10291"/>
              <a:gd name="adj3" fmla="val 84897"/>
              <a:gd name="adj4" fmla="val -176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顺序不能颠倒</a:t>
            </a:r>
            <a:endParaRPr lang="zh-CN" altLang="en-US" sz="2000" b="0" dirty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7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7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7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7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7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7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96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96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6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96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96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6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9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9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31" grpId="0" animBg="1"/>
      <p:bldP spid="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1" name="Rectangle 3">
            <a:extLst>
              <a:ext uri="{FF2B5EF4-FFF2-40B4-BE49-F238E27FC236}">
                <a16:creationId xmlns:a16="http://schemas.microsoft.com/office/drawing/2014/main" id="{082AB02C-051B-47BD-A49A-AF6CE53196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1650" y="857250"/>
            <a:ext cx="7713663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初始化：</a:t>
            </a:r>
            <a:r>
              <a:rPr lang="en-US" altLang="zh-CN" sz="25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e_kill</a:t>
            </a:r>
            <a:r>
              <a:rPr lang="en-US" altLang="zh-CN" sz="2500" b="1" i="1" baseline="-3000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=</a:t>
            </a:r>
            <a:r>
              <a:rPr lang="el-GR" altLang="zh-CN" sz="25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Φ </a:t>
            </a:r>
            <a:endParaRPr lang="zh-CN" altLang="en-US" sz="2500" b="1">
              <a:solidFill>
                <a:schemeClr val="tx1"/>
              </a:solidFill>
              <a:ea typeface="楷体_GB2312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顺序扫描基本块的每个语句：</a:t>
            </a:r>
            <a:r>
              <a:rPr lang="en-US" altLang="zh-CN" sz="25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z</a:t>
            </a:r>
            <a:r>
              <a:rPr lang="en-US" altLang="zh-CN" sz="2500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= </a:t>
            </a:r>
            <a:r>
              <a:rPr lang="en-US" altLang="zh-CN" sz="25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x</a:t>
            </a:r>
            <a:r>
              <a:rPr lang="en-US" altLang="zh-CN" sz="2500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op </a:t>
            </a:r>
            <a:r>
              <a:rPr lang="en-US" altLang="zh-CN" sz="25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y</a:t>
            </a: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从</a:t>
            </a:r>
            <a:r>
              <a:rPr lang="en-US" altLang="zh-CN" sz="25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e_kill</a:t>
            </a:r>
            <a:r>
              <a:rPr lang="en-US" altLang="zh-CN" sz="2500" b="1" i="1" baseline="-3000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中删除表达式</a:t>
            </a:r>
            <a:r>
              <a:rPr lang="en-US" altLang="zh-CN" sz="25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x</a:t>
            </a:r>
            <a:r>
              <a:rPr lang="en-US" altLang="zh-CN" sz="2500" b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op </a:t>
            </a:r>
            <a:r>
              <a:rPr lang="en-US" altLang="zh-CN" sz="25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y</a:t>
            </a:r>
            <a:endParaRPr lang="zh-CN" altLang="en-US" sz="2500" b="1">
              <a:solidFill>
                <a:schemeClr val="tx1"/>
              </a:solidFill>
              <a:ea typeface="楷体_GB2312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把所有和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z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相关的表达式加入到</a:t>
            </a:r>
            <a:r>
              <a:rPr lang="en-US" altLang="zh-CN" sz="2500" b="1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e_kill</a:t>
            </a:r>
            <a:r>
              <a:rPr lang="en-US" altLang="zh-CN" sz="2500" b="1" i="1" baseline="-3000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中</a:t>
            </a:r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AAEA1E2B-B26E-4465-851E-BCC3E951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e_kill</a:t>
            </a:r>
            <a:r>
              <a:rPr lang="en-US" altLang="zh-CN" sz="3000" i="1" baseline="-3000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3" name="Rectangle 3">
            <a:extLst>
              <a:ext uri="{FF2B5EF4-FFF2-40B4-BE49-F238E27FC236}">
                <a16:creationId xmlns:a16="http://schemas.microsoft.com/office/drawing/2014/main" id="{C465DA45-65A3-4BD8-BD41-FE972FF46E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3" y="857250"/>
            <a:ext cx="8499475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IN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：在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的入口处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可用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U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中的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表达式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集合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 OUT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：在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的出口处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可用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U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中的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表达式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集合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方程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ENTRY</a:t>
            </a:r>
            <a:r>
              <a:rPr lang="en-US" altLang="zh-CN" sz="20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]= </a:t>
            </a:r>
            <a:r>
              <a:rPr lang="el-GR" altLang="zh-CN" sz="20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Φ</a:t>
            </a:r>
            <a:endParaRPr lang="en-US" altLang="zh-CN" sz="2000" b="1" dirty="0">
              <a:solidFill>
                <a:schemeClr val="tx1"/>
              </a:solidFill>
              <a:ea typeface="楷体_GB2312" charset="0"/>
              <a:cs typeface="Times New Roman" panose="02020603050405020304" pitchFamily="18" charset="0"/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]=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f</a:t>
            </a:r>
            <a:r>
              <a:rPr lang="en-US" altLang="zh-CN" sz="2000" b="1" i="1" baseline="-30000" dirty="0" err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000" b="1" i="1" baseline="-30000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IN</a:t>
            </a:r>
            <a:r>
              <a:rPr lang="en-US" altLang="zh-CN" sz="20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])	  ( </a:t>
            </a:r>
            <a:r>
              <a:rPr lang="en-US" altLang="zh-CN" sz="20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en-US" sz="20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≠</a:t>
            </a:r>
            <a:r>
              <a:rPr lang="en-US" altLang="zh-CN" sz="20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ENTRY</a:t>
            </a:r>
            <a:r>
              <a:rPr lang="en-US" altLang="zh-CN" sz="20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)</a:t>
            </a:r>
          </a:p>
          <a:p>
            <a:pPr marL="900113" lvl="3" indent="-257175" eaLnBrk="1" hangingPunct="1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 err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f</a:t>
            </a:r>
            <a:r>
              <a:rPr lang="en-US" altLang="zh-CN" b="1" i="1" baseline="-30000" dirty="0" err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)= </a:t>
            </a:r>
            <a:r>
              <a:rPr lang="en-US" altLang="zh-CN" b="1" i="1" dirty="0" err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e_gen</a:t>
            </a:r>
            <a:r>
              <a:rPr lang="en-US" altLang="zh-CN" b="1" i="1" baseline="-30000" dirty="0" err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- </a:t>
            </a:r>
            <a:r>
              <a:rPr lang="en-US" altLang="zh-CN" b="1" i="1" dirty="0" err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e_kill</a:t>
            </a:r>
            <a:r>
              <a:rPr lang="en-US" altLang="zh-CN" b="1" i="1" baseline="-30000" dirty="0" err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)</a:t>
            </a: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IN</a:t>
            </a:r>
            <a:r>
              <a:rPr lang="en-US" altLang="zh-CN" sz="20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]= </a:t>
            </a:r>
            <a:r>
              <a:rPr lang="en-US" altLang="zh-CN" sz="2000" b="1" dirty="0">
                <a:solidFill>
                  <a:srgbClr val="FF0000"/>
                </a:solidFill>
                <a:ea typeface="楷体_GB2312" charset="0"/>
                <a:cs typeface="Times New Roman" panose="02020603050405020304" pitchFamily="18" charset="0"/>
              </a:rPr>
              <a:t>∩</a:t>
            </a:r>
            <a:r>
              <a:rPr lang="en-US" altLang="zh-CN" sz="2000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sz="2000" b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000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000" b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的一个前驱</a:t>
            </a:r>
            <a:r>
              <a:rPr lang="en-US" altLang="zh-CN" sz="20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]	( </a:t>
            </a:r>
            <a:r>
              <a:rPr lang="en-US" altLang="zh-CN" sz="20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en-US" sz="20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≠</a:t>
            </a:r>
            <a:r>
              <a:rPr lang="en-US" altLang="zh-CN" sz="2000" b="1" i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ENTRY</a:t>
            </a:r>
            <a:r>
              <a:rPr lang="en-US" altLang="zh-CN" sz="20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 )	</a:t>
            </a:r>
            <a:endParaRPr lang="zh-CN" altLang="en-US" sz="2000" b="1" dirty="0">
              <a:solidFill>
                <a:schemeClr val="tx1"/>
              </a:solidFill>
              <a:ea typeface="楷体_GB2312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1400" dirty="0"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EF27F199-CBBA-41EA-A02F-E4A4590E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可用表达式的数据流方程</a:t>
            </a:r>
            <a:endParaRPr lang="en-US" altLang="zh-CN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sp>
        <p:nvSpPr>
          <p:cNvPr id="1095684" name="Rectangle 4">
            <a:extLst>
              <a:ext uri="{FF2B5EF4-FFF2-40B4-BE49-F238E27FC236}">
                <a16:creationId xmlns:a16="http://schemas.microsoft.com/office/drawing/2014/main" id="{B2274107-9430-4A9E-8D44-9E3700D78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4181475"/>
            <a:ext cx="5929313" cy="714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 anchor="b"/>
          <a:lstStyle/>
          <a:p>
            <a:pPr algn="ctr" eaLnBrk="1" hangingPunct="1">
              <a:defRPr/>
            </a:pP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e_gen</a:t>
            </a:r>
            <a:r>
              <a:rPr lang="en-US" altLang="zh-CN" sz="2200" i="1" baseline="-30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 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e_kill</a:t>
            </a:r>
            <a:r>
              <a:rPr lang="en-US" altLang="zh-CN" sz="2200" i="1" baseline="-30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 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的值可以直接从流图计算出来，因此在方程中作为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已知量</a:t>
            </a:r>
          </a:p>
        </p:txBody>
      </p:sp>
      <p:grpSp>
        <p:nvGrpSpPr>
          <p:cNvPr id="2" name="组合 4">
            <a:extLst>
              <a:ext uri="{FF2B5EF4-FFF2-40B4-BE49-F238E27FC236}">
                <a16:creationId xmlns:a16="http://schemas.microsoft.com/office/drawing/2014/main" id="{6CF021C7-392D-4863-B795-120761A15025}"/>
              </a:ext>
            </a:extLst>
          </p:cNvPr>
          <p:cNvGrpSpPr>
            <a:grpSpLocks/>
          </p:cNvGrpSpPr>
          <p:nvPr/>
        </p:nvGrpSpPr>
        <p:grpSpPr bwMode="auto">
          <a:xfrm>
            <a:off x="6670675" y="3933825"/>
            <a:ext cx="2016125" cy="1085850"/>
            <a:chOff x="6660233" y="3719116"/>
            <a:chExt cx="2016223" cy="1086980"/>
          </a:xfrm>
        </p:grpSpPr>
        <p:sp>
          <p:nvSpPr>
            <p:cNvPr id="195593" name="Line 37">
              <a:extLst>
                <a:ext uri="{FF2B5EF4-FFF2-40B4-BE49-F238E27FC236}">
                  <a16:creationId xmlns:a16="http://schemas.microsoft.com/office/drawing/2014/main" id="{7B4F3B8E-CF2D-475B-923B-E86E50ECA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92184" y="4214813"/>
              <a:ext cx="0" cy="259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55B55F06-C272-482D-B763-0DC2200A9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0233" y="3866908"/>
              <a:ext cx="504850" cy="2892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2200"/>
                </a:lnSpc>
                <a:defRPr/>
              </a:pPr>
              <a:r>
                <a:rPr lang="en-US" altLang="zh-CN" sz="2000" i="1" dirty="0">
                  <a:latin typeface="Times New Roman" panose="02020603050405020304" pitchFamily="18" charset="0"/>
                </a:rPr>
                <a:t> P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95595" name="矩形 1">
              <a:extLst>
                <a:ext uri="{FF2B5EF4-FFF2-40B4-BE49-F238E27FC236}">
                  <a16:creationId xmlns:a16="http://schemas.microsoft.com/office/drawing/2014/main" id="{FD4B4660-6DDE-42F7-8772-8EA11FF0D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14" y="3719116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30">
              <a:extLst>
                <a:ext uri="{FF2B5EF4-FFF2-40B4-BE49-F238E27FC236}">
                  <a16:creationId xmlns:a16="http://schemas.microsoft.com/office/drawing/2014/main" id="{1B68DE06-44D2-47CA-8A51-B2487973D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524" y="3868496"/>
              <a:ext cx="504850" cy="2892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2200"/>
                </a:lnSpc>
                <a:defRPr/>
              </a:pPr>
              <a:r>
                <a:rPr lang="en-US" altLang="zh-CN" sz="2000" i="1" dirty="0">
                  <a:latin typeface="Times New Roman" panose="02020603050405020304" pitchFamily="18" charset="0"/>
                </a:rPr>
                <a:t> P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30">
              <a:extLst>
                <a:ext uri="{FF2B5EF4-FFF2-40B4-BE49-F238E27FC236}">
                  <a16:creationId xmlns:a16="http://schemas.microsoft.com/office/drawing/2014/main" id="{B896B729-02A6-4591-A852-23EE6512A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1606" y="3868496"/>
              <a:ext cx="504850" cy="2892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2200"/>
                </a:lnSpc>
                <a:defRPr/>
              </a:pPr>
              <a:r>
                <a:rPr lang="en-US" altLang="zh-CN" sz="2000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i="1" dirty="0" err="1">
                  <a:latin typeface="Times New Roman" panose="02020603050405020304" pitchFamily="18" charset="0"/>
                </a:rPr>
                <a:t>P</a:t>
              </a:r>
              <a:r>
                <a:rPr lang="en-US" altLang="zh-CN" sz="2000" i="1" baseline="-25000" dirty="0" err="1">
                  <a:latin typeface="Times New Roman" panose="02020603050405020304" pitchFamily="18" charset="0"/>
                </a:rPr>
                <a:t>n</a:t>
              </a:r>
              <a:endParaRPr lang="en-US" altLang="zh-CN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30">
              <a:extLst>
                <a:ext uri="{FF2B5EF4-FFF2-40B4-BE49-F238E27FC236}">
                  <a16:creationId xmlns:a16="http://schemas.microsoft.com/office/drawing/2014/main" id="{7DDFB6B2-C4BE-4C5D-8859-770639738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2400" y="4516870"/>
              <a:ext cx="506437" cy="2892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2200"/>
                </a:lnSpc>
                <a:defRPr/>
              </a:pPr>
              <a:r>
                <a:rPr lang="en-US" altLang="zh-CN" sz="2000" i="1" dirty="0">
                  <a:latin typeface="Times New Roman" panose="02020603050405020304" pitchFamily="18" charset="0"/>
                </a:rPr>
                <a:t>  B</a:t>
              </a:r>
            </a:p>
          </p:txBody>
        </p:sp>
        <p:sp>
          <p:nvSpPr>
            <p:cNvPr id="195599" name="Line 37">
              <a:extLst>
                <a:ext uri="{FF2B5EF4-FFF2-40B4-BE49-F238E27FC236}">
                  <a16:creationId xmlns:a16="http://schemas.microsoft.com/office/drawing/2014/main" id="{35A8D508-2993-4277-9602-9FD57BAE8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78356" y="4200014"/>
              <a:ext cx="492780" cy="2447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95600" name="Line 37">
              <a:extLst>
                <a:ext uri="{FF2B5EF4-FFF2-40B4-BE49-F238E27FC236}">
                  <a16:creationId xmlns:a16="http://schemas.microsoft.com/office/drawing/2014/main" id="{2D819112-3BE0-4964-ACC9-81270D6D2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8263" y="4214813"/>
              <a:ext cx="357749" cy="2427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0E1F51E-F392-4988-9E14-7032258084C6}"/>
              </a:ext>
            </a:extLst>
          </p:cNvPr>
          <p:cNvGrpSpPr>
            <a:grpSpLocks/>
          </p:cNvGrpSpPr>
          <p:nvPr/>
        </p:nvGrpSpPr>
        <p:grpSpPr bwMode="auto">
          <a:xfrm>
            <a:off x="4813300" y="2643188"/>
            <a:ext cx="4289425" cy="576262"/>
            <a:chOff x="4643952" y="2871284"/>
            <a:chExt cx="4290804" cy="57566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F81F0EA-E00E-4FCC-BC8A-439694026178}"/>
                </a:ext>
              </a:extLst>
            </p:cNvPr>
            <p:cNvSpPr/>
            <p:nvPr/>
          </p:nvSpPr>
          <p:spPr>
            <a:xfrm>
              <a:off x="4920266" y="2964849"/>
              <a:ext cx="4014490" cy="3996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OUT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 = 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e_gen</a:t>
              </a:r>
              <a:r>
                <a:rPr lang="en-US" altLang="zh-CN" sz="2000" i="1" baseline="-30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B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∪(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IN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B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]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-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e_kill</a:t>
              </a:r>
              <a:r>
                <a:rPr lang="en-US" altLang="zh-CN" sz="2000" i="1" baseline="-30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B</a:t>
              </a:r>
              <a:r>
                <a:rPr lang="en-US" altLang="zh-CN" sz="2000" i="1" baseline="-30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)</a:t>
              </a:r>
              <a:endParaRPr lang="zh-CN" altLang="en-US" dirty="0"/>
            </a:p>
          </p:txBody>
        </p:sp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1B8AAF8E-CBCB-4AEB-8137-45191E01CABA}"/>
                </a:ext>
              </a:extLst>
            </p:cNvPr>
            <p:cNvSpPr/>
            <p:nvPr/>
          </p:nvSpPr>
          <p:spPr>
            <a:xfrm>
              <a:off x="4643952" y="2871284"/>
              <a:ext cx="223910" cy="575665"/>
            </a:xfrm>
            <a:prstGeom prst="rightBrac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9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9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9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9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9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9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9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9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68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52FE12-7A54-4548-BC40-E672683A6A98}"/>
              </a:ext>
            </a:extLst>
          </p:cNvPr>
          <p:cNvSpPr/>
          <p:nvPr/>
        </p:nvSpPr>
        <p:spPr>
          <a:xfrm>
            <a:off x="1654175" y="2066925"/>
            <a:ext cx="6265863" cy="29305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0" eaLnBrk="1" hangingPunct="1"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l-GR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Φ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71463" indent="-271463"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之外的每个基本块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71463" indent="-271463"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某个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值发生了改变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71463" indent="-271463"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之外的每个基本块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271463" indent="-271463"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∩</a:t>
            </a:r>
            <a:r>
              <a:rPr lang="en-US" altLang="zh-CN" sz="2200" i="1" baseline="-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200" baseline="-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200" i="1" baseline="-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200" baseline="-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的一个前驱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OUT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</a:t>
            </a:r>
          </a:p>
          <a:p>
            <a:pPr marL="0" lvl="1" indent="0" eaLnBrk="1" hangingPunct="1"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OUT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]= </a:t>
            </a:r>
            <a:r>
              <a:rPr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e_gen</a:t>
            </a:r>
            <a:r>
              <a:rPr lang="en-US" altLang="zh-CN" sz="2200" i="1" baseline="-30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]- </a:t>
            </a:r>
            <a:r>
              <a:rPr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e_kill</a:t>
            </a:r>
            <a:r>
              <a:rPr lang="en-US" altLang="zh-CN" sz="2200" i="1" baseline="-30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1" indent="0" eaLnBrk="1" hangingPunct="1"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zh-CN" altLang="en-US" dirty="0"/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64ED33E2-A24E-43EA-85EE-A5F48C0F16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3850" y="785813"/>
            <a:ext cx="8820150" cy="1425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300" b="1">
                <a:solidFill>
                  <a:schemeClr val="tx1"/>
                </a:solidFill>
                <a:cs typeface="Times New Roman" panose="02020603050405020304" pitchFamily="18" charset="0"/>
              </a:rPr>
              <a:t>输入：流图</a:t>
            </a:r>
            <a:r>
              <a:rPr lang="en-US" altLang="zh-CN" sz="2300" b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300" b="1">
                <a:solidFill>
                  <a:schemeClr val="tx1"/>
                </a:solidFill>
                <a:cs typeface="Times New Roman" panose="02020603050405020304" pitchFamily="18" charset="0"/>
              </a:rPr>
              <a:t>，其中每个基本块</a:t>
            </a:r>
            <a:r>
              <a:rPr lang="en-US" altLang="zh-CN" sz="2300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300" b="1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300" b="1" i="1">
                <a:solidFill>
                  <a:srgbClr val="2D83F4"/>
                </a:solidFill>
                <a:ea typeface="楷体_GB2312" charset="0"/>
                <a:cs typeface="Times New Roman" panose="02020603050405020304" pitchFamily="18" charset="0"/>
              </a:rPr>
              <a:t>e_gen</a:t>
            </a:r>
            <a:r>
              <a:rPr lang="en-US" altLang="zh-CN" sz="2300" b="1" i="1" baseline="-30000">
                <a:solidFill>
                  <a:srgbClr val="2D83F4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300" b="1">
                <a:solidFill>
                  <a:srgbClr val="2D83F4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300" b="1">
                <a:solidFill>
                  <a:schemeClr val="tx1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sz="2300" b="1" i="1">
                <a:solidFill>
                  <a:srgbClr val="2D83F4"/>
                </a:solidFill>
                <a:ea typeface="楷体_GB2312" charset="0"/>
                <a:cs typeface="Times New Roman" panose="02020603050405020304" pitchFamily="18" charset="0"/>
              </a:rPr>
              <a:t>e_kill</a:t>
            </a:r>
            <a:r>
              <a:rPr lang="en-US" altLang="zh-CN" sz="2300" b="1" i="1" baseline="-30000">
                <a:solidFill>
                  <a:srgbClr val="2D83F4"/>
                </a:solidFill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en-US" altLang="zh-CN" sz="2300" b="1">
                <a:solidFill>
                  <a:srgbClr val="2D83F4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300" b="1">
                <a:solidFill>
                  <a:schemeClr val="tx1"/>
                </a:solidFill>
                <a:cs typeface="Times New Roman" panose="02020603050405020304" pitchFamily="18" charset="0"/>
              </a:rPr>
              <a:t>都已计算出来</a:t>
            </a:r>
            <a:endParaRPr lang="en-US" altLang="zh-CN" sz="23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300" b="1">
                <a:solidFill>
                  <a:schemeClr val="tx1"/>
                </a:solidFill>
                <a:cs typeface="Times New Roman" panose="02020603050405020304" pitchFamily="18" charset="0"/>
              </a:rPr>
              <a:t>输出：</a:t>
            </a:r>
            <a:r>
              <a:rPr lang="en-US" altLang="zh-CN" sz="2300" b="1" i="1">
                <a:solidFill>
                  <a:schemeClr val="tx1"/>
                </a:solidFill>
                <a:cs typeface="Times New Roman" panose="02020603050405020304" pitchFamily="18" charset="0"/>
              </a:rPr>
              <a:t>IN</a:t>
            </a:r>
            <a:r>
              <a:rPr lang="en-US" altLang="zh-CN" sz="2300" b="1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300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300" b="1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2300" b="1">
                <a:solidFill>
                  <a:schemeClr val="tx1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sz="2300" b="1" i="1">
                <a:solidFill>
                  <a:schemeClr val="tx1"/>
                </a:solidFill>
                <a:cs typeface="Times New Roman" panose="02020603050405020304" pitchFamily="18" charset="0"/>
              </a:rPr>
              <a:t>OUT</a:t>
            </a:r>
            <a:r>
              <a:rPr lang="en-US" altLang="zh-CN" sz="2300" b="1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300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300" b="1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300" b="1">
                <a:solidFill>
                  <a:schemeClr val="tx1"/>
                </a:solidFill>
                <a:cs typeface="Times New Roman" panose="02020603050405020304" pitchFamily="18" charset="0"/>
              </a:rPr>
              <a:t>方法</a:t>
            </a:r>
            <a:r>
              <a:rPr lang="en-US" altLang="zh-CN" sz="2300" b="1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</a:p>
          <a:p>
            <a:pPr marL="0" lvl="1" indent="0" eaLnBrk="1" hangingPunct="1">
              <a:buClr>
                <a:schemeClr val="folHlink"/>
              </a:buClr>
              <a:buSzPct val="60000"/>
              <a:buFont typeface="Symbol" panose="05050102010706020507" pitchFamily="18" charset="2"/>
              <a:buNone/>
            </a:pPr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endParaRPr lang="zh-CN" altLang="en-US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97636" name="Rectangle 2">
            <a:extLst>
              <a:ext uri="{FF2B5EF4-FFF2-40B4-BE49-F238E27FC236}">
                <a16:creationId xmlns:a16="http://schemas.microsoft.com/office/drawing/2014/main" id="{CE2909B6-F6DD-4835-BEC8-B69BB99A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计算可用表达式的迭代算法</a:t>
            </a:r>
            <a:endParaRPr lang="en-US" altLang="zh-CN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3" name="Rectangle 3">
            <a:extLst>
              <a:ext uri="{FF2B5EF4-FFF2-40B4-BE49-F238E27FC236}">
                <a16:creationId xmlns:a16="http://schemas.microsoft.com/office/drawing/2014/main" id="{476F91A1-CCC7-42CA-A55E-BF9AF9EE94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3088" y="858838"/>
            <a:ext cx="7356475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500" b="1" i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OUT</a:t>
            </a:r>
            <a:r>
              <a:rPr lang="zh-CN" altLang="en-US" sz="25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集合初始化为</a:t>
            </a:r>
            <a:r>
              <a:rPr lang="el-GR" altLang="zh-CN" sz="2500" b="1" i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zh-CN" altLang="en-US" sz="25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局限性太大</a:t>
            </a:r>
            <a:endParaRPr lang="en-US" altLang="zh-CN" sz="2500" b="1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</a:p>
          <a:p>
            <a:pPr lvl="2" eaLnBrk="1" hangingPunct="1">
              <a:buFont typeface="Symbol" panose="05050102010706020507" pitchFamily="18" charset="2"/>
              <a:buNone/>
            </a:pPr>
            <a:endParaRPr lang="zh-CN" altLang="en-US" sz="2500" b="1">
              <a:solidFill>
                <a:schemeClr val="tx1"/>
              </a:solidFill>
              <a:ea typeface="宋体" panose="02010600030101010101" pitchFamily="2" charset="-122"/>
              <a:cs typeface="楷体_GB2312" charset="0"/>
            </a:endParaRPr>
          </a:p>
          <a:p>
            <a:pPr lvl="2" eaLnBrk="1" hangingPunct="1"/>
            <a:endParaRPr lang="zh-CN" altLang="en-US" sz="2500" b="1">
              <a:solidFill>
                <a:schemeClr val="tx1"/>
              </a:solidFill>
              <a:ea typeface="宋体" panose="02010600030101010101" pitchFamily="2" charset="-122"/>
              <a:cs typeface="楷体_GB2312" charset="0"/>
            </a:endParaRPr>
          </a:p>
          <a:p>
            <a:pPr lvl="2" eaLnBrk="1" hangingPunct="1"/>
            <a:endParaRPr lang="zh-CN" altLang="en-US" sz="2500" b="1">
              <a:solidFill>
                <a:schemeClr val="tx1"/>
              </a:solidFill>
              <a:ea typeface="宋体" panose="02010600030101010101" pitchFamily="2" charset="-122"/>
              <a:cs typeface="楷体_GB2312" charset="0"/>
            </a:endParaRPr>
          </a:p>
          <a:p>
            <a:pPr lvl="2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ea typeface="楷体" panose="02010609060101010101" pitchFamily="49" charset="-122"/>
              </a:rPr>
              <a:t>如果</a:t>
            </a:r>
            <a:r>
              <a:rPr lang="zh-CN" altLang="en-US" sz="25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宋体" panose="02010600030101010101" pitchFamily="2" charset="-122"/>
              </a:rPr>
              <a:t>OUT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500" b="1" i="1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5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  <a:r>
              <a:rPr lang="en-US" altLang="zh-CN" sz="2500" b="1" i="1" baseline="3000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l-GR" altLang="zh-CN" sz="2500" b="1" i="1">
                <a:solidFill>
                  <a:schemeClr val="tx1"/>
                </a:solidFill>
              </a:rPr>
              <a:t> Φ</a:t>
            </a:r>
            <a:endParaRPr lang="en-US" altLang="zh-CN" sz="2500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 eaLnBrk="1" hangingPunct="1">
              <a:buFont typeface="Symbol" panose="05050102010706020507" pitchFamily="18" charset="2"/>
              <a:buNone/>
            </a:pPr>
            <a:r>
              <a:rPr lang="zh-CN" altLang="en-US" sz="2500" b="1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zh-CN" altLang="en-US" sz="2500" b="1">
                <a:solidFill>
                  <a:schemeClr val="tx1"/>
                </a:solidFill>
                <a:ea typeface="楷体" panose="02010609060101010101" pitchFamily="49" charset="-122"/>
              </a:rPr>
              <a:t>那么 </a:t>
            </a:r>
            <a:r>
              <a:rPr lang="en-US" altLang="zh-CN" sz="2500" b="1" i="1">
                <a:solidFill>
                  <a:schemeClr val="tx1"/>
                </a:solidFill>
                <a:ea typeface="宋体" panose="02010600030101010101" pitchFamily="2" charset="-122"/>
              </a:rPr>
              <a:t>IN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500" b="1" i="1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5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  <a:r>
              <a:rPr lang="en-US" altLang="zh-CN" sz="2500" b="1" i="1" baseline="30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2500" b="1" i="1">
                <a:solidFill>
                  <a:schemeClr val="tx1"/>
                </a:solidFill>
                <a:ea typeface="宋体" panose="02010600030101010101" pitchFamily="2" charset="-122"/>
              </a:rPr>
              <a:t>OUT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500" b="1" i="1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5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  <a:r>
              <a:rPr lang="en-US" altLang="zh-CN" sz="2500" b="1" i="1" baseline="30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∩</a:t>
            </a:r>
            <a:r>
              <a:rPr lang="en-US" altLang="zh-CN" sz="2500" b="1" i="1">
                <a:solidFill>
                  <a:schemeClr val="tx1"/>
                </a:solidFill>
                <a:ea typeface="宋体" panose="02010600030101010101" pitchFamily="2" charset="-122"/>
              </a:rPr>
              <a:t>OUT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500" b="1" i="1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5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  <a:r>
              <a:rPr lang="en-US" altLang="zh-CN" sz="2500" b="1" i="1" baseline="3000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l-GR" altLang="zh-CN" sz="2500" b="1" i="1">
                <a:solidFill>
                  <a:schemeClr val="tx1"/>
                </a:solidFill>
              </a:rPr>
              <a:t> Φ</a:t>
            </a:r>
            <a:endParaRPr lang="en-US" altLang="zh-CN" sz="2500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ea typeface="楷体" panose="02010609060101010101" pitchFamily="49" charset="-122"/>
              </a:rPr>
              <a:t>如果</a:t>
            </a:r>
            <a:r>
              <a:rPr lang="en-US" altLang="zh-CN" sz="2500" b="1" i="1">
                <a:solidFill>
                  <a:schemeClr val="tx1"/>
                </a:solidFill>
                <a:ea typeface="宋体" panose="02010600030101010101" pitchFamily="2" charset="-122"/>
              </a:rPr>
              <a:t>OUT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500" b="1" i="1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5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  <a:r>
              <a:rPr lang="en-US" altLang="zh-CN" sz="2500" b="1" i="1" baseline="3000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500" b="1" i="1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</a:p>
          <a:p>
            <a:pPr lvl="2" eaLnBrk="1" hangingPunct="1">
              <a:buFont typeface="Symbol" panose="05050102010706020507" pitchFamily="18" charset="2"/>
              <a:buNone/>
            </a:pPr>
            <a:r>
              <a:rPr lang="zh-CN" altLang="en-US" sz="2500" b="1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zh-CN" altLang="en-US" sz="2500" b="1">
                <a:solidFill>
                  <a:schemeClr val="tx1"/>
                </a:solidFill>
                <a:ea typeface="楷体" panose="02010609060101010101" pitchFamily="49" charset="-122"/>
              </a:rPr>
              <a:t>那么 </a:t>
            </a:r>
            <a:r>
              <a:rPr lang="en-US" altLang="zh-CN" sz="2500" b="1" i="1">
                <a:solidFill>
                  <a:schemeClr val="tx1"/>
                </a:solidFill>
                <a:ea typeface="宋体" panose="02010600030101010101" pitchFamily="2" charset="-122"/>
              </a:rPr>
              <a:t>IN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500" b="1" i="1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5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  <a:r>
              <a:rPr lang="en-US" altLang="zh-CN" sz="2500" b="1" i="1" baseline="30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2500" b="1" i="1">
                <a:solidFill>
                  <a:schemeClr val="tx1"/>
                </a:solidFill>
                <a:ea typeface="宋体" panose="02010600030101010101" pitchFamily="2" charset="-122"/>
              </a:rPr>
              <a:t>OUT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500" b="1" i="1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5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  <a:r>
              <a:rPr lang="en-US" altLang="zh-CN" sz="2500" b="1" i="1" baseline="30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∩</a:t>
            </a:r>
            <a:r>
              <a:rPr lang="en-US" altLang="zh-CN" sz="2500" b="1" i="1">
                <a:solidFill>
                  <a:schemeClr val="tx1"/>
                </a:solidFill>
                <a:ea typeface="宋体" panose="02010600030101010101" pitchFamily="2" charset="-122"/>
              </a:rPr>
              <a:t>OUT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500" b="1" i="1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5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  <a:r>
              <a:rPr lang="en-US" altLang="zh-CN" sz="2500" b="1" i="1" baseline="3000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2500" b="1" i="1">
                <a:solidFill>
                  <a:schemeClr val="tx1"/>
                </a:solidFill>
                <a:ea typeface="宋体" panose="02010600030101010101" pitchFamily="2" charset="-122"/>
              </a:rPr>
              <a:t>OUT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500" b="1" i="1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500" b="1" i="1" baseline="-30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500" b="1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</a:p>
        </p:txBody>
      </p:sp>
      <p:sp>
        <p:nvSpPr>
          <p:cNvPr id="199683" name="Rectangle 9">
            <a:extLst>
              <a:ext uri="{FF2B5EF4-FFF2-40B4-BE49-F238E27FC236}">
                <a16:creationId xmlns:a16="http://schemas.microsoft.com/office/drawing/2014/main" id="{B14F700C-F6F3-4FE0-9371-D88282DDD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573088"/>
            <a:ext cx="28670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>
              <a:latin typeface="楷体_GB2312" charset="0"/>
              <a:cs typeface="楷体_GB2312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5D5D5C2-64D8-4BEA-A80B-9C19B70EC155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1549400"/>
            <a:ext cx="1449387" cy="1382713"/>
            <a:chOff x="3991539" y="1357313"/>
            <a:chExt cx="1448824" cy="1382294"/>
          </a:xfrm>
        </p:grpSpPr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1204B878-7875-48BE-AC00-9A03E6DA6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807" y="1357313"/>
              <a:ext cx="1142556" cy="4284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500" i="1" dirty="0">
                  <a:latin typeface="Times New Roman" pitchFamily="18" charset="0"/>
                </a:rPr>
                <a:t>B</a:t>
              </a:r>
              <a:r>
                <a:rPr lang="en-US" altLang="zh-CN" sz="1500" baseline="-25000" dirty="0">
                  <a:latin typeface="Times New Roman" pitchFamily="18" charset="0"/>
                </a:rPr>
                <a:t>1</a:t>
              </a:r>
              <a:endParaRPr lang="en-US" altLang="zh-CN" sz="1500" dirty="0">
                <a:latin typeface="Times New Roman" pitchFamily="18" charset="0"/>
              </a:endParaRPr>
            </a:p>
          </p:txBody>
        </p:sp>
        <p:sp>
          <p:nvSpPr>
            <p:cNvPr id="199687" name="Line 31">
              <a:extLst>
                <a:ext uri="{FF2B5EF4-FFF2-40B4-BE49-F238E27FC236}">
                  <a16:creationId xmlns:a16="http://schemas.microsoft.com/office/drawing/2014/main" id="{8F684D81-128E-4CFB-AD19-C068E7DAE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8714" y="1785931"/>
              <a:ext cx="0" cy="4319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4BF43749-B7F0-472E-9FB2-B0146E7D5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807" y="2214303"/>
              <a:ext cx="1142556" cy="4284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500" i="1" dirty="0">
                  <a:latin typeface="Times New Roman" pitchFamily="18" charset="0"/>
                </a:rPr>
                <a:t>B</a:t>
              </a:r>
              <a:r>
                <a:rPr lang="en-US" altLang="zh-CN" sz="1500" baseline="-25000" dirty="0">
                  <a:latin typeface="Times New Roman" pitchFamily="18" charset="0"/>
                </a:rPr>
                <a:t>2</a:t>
              </a:r>
              <a:endParaRPr lang="en-US" altLang="zh-CN" sz="1500" dirty="0">
                <a:latin typeface="Times New Roman" pitchFamily="18" charset="0"/>
              </a:endParaRPr>
            </a:p>
          </p:txBody>
        </p:sp>
        <p:sp>
          <p:nvSpPr>
            <p:cNvPr id="199689" name="Freeform 21">
              <a:extLst>
                <a:ext uri="{FF2B5EF4-FFF2-40B4-BE49-F238E27FC236}">
                  <a16:creationId xmlns:a16="http://schemas.microsoft.com/office/drawing/2014/main" id="{E105BBF4-0690-441B-AF5D-A62B58696444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3991539" y="2079862"/>
              <a:ext cx="488134" cy="659745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199685" name="Rectangle 2">
            <a:extLst>
              <a:ext uri="{FF2B5EF4-FFF2-40B4-BE49-F238E27FC236}">
                <a16:creationId xmlns:a16="http://schemas.microsoft.com/office/drawing/2014/main" id="{221361B8-EA12-4F35-A9B8-1DEAB196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为什么将</a:t>
            </a:r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OUT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</a:rPr>
              <a:t>B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集合初始化为</a:t>
            </a:r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3000">
                <a:solidFill>
                  <a:schemeClr val="tx1"/>
                </a:solidFill>
                <a:ea typeface="微软雅黑" panose="020B0503020204020204" pitchFamily="34" charset="-122"/>
              </a:rPr>
              <a:t>？</a:t>
            </a:r>
            <a:endParaRPr lang="en-US" altLang="zh-CN" sz="30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3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内容占位符 2">
            <a:extLst>
              <a:ext uri="{FF2B5EF4-FFF2-40B4-BE49-F238E27FC236}">
                <a16:creationId xmlns:a16="http://schemas.microsoft.com/office/drawing/2014/main" id="{DC44AAB6-0370-4C7C-8A22-2C26479370D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24375" y="1357313"/>
            <a:ext cx="4619625" cy="3644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流图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优化的分类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基本块的优化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数据流分析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 </a:t>
            </a:r>
            <a:r>
              <a:rPr lang="zh-CN" altLang="en-US" sz="25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流图中的循环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8.6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全局优化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DC7AD6-C7C4-41A3-A7B6-B0AFFB9033C5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01732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CF4CBFC6-98A6-4C46-8F75-90C82F25D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3D51C28-548F-430B-8275-04D72AF8994E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b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9" name="Rectangle 3">
            <a:extLst>
              <a:ext uri="{FF2B5EF4-FFF2-40B4-BE49-F238E27FC236}">
                <a16:creationId xmlns:a16="http://schemas.microsoft.com/office/drawing/2014/main" id="{C51B4DCB-47EE-4356-A15A-1FB3E9D265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3" y="785813"/>
            <a:ext cx="7999412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支配结点 </a:t>
            </a:r>
            <a:r>
              <a:rPr lang="en-US" altLang="zh-CN" sz="2800" b="1" dirty="0">
                <a:solidFill>
                  <a:schemeClr val="tx1"/>
                </a:solidFill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</a:rPr>
              <a:t>Dominators</a:t>
            </a:r>
            <a:r>
              <a:rPr lang="en-US" altLang="zh-CN" sz="2800" b="1" dirty="0">
                <a:solidFill>
                  <a:schemeClr val="tx1"/>
                </a:solidFill>
              </a:rPr>
              <a:t>)</a:t>
            </a: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如果从流图的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入口</a:t>
            </a:r>
            <a:r>
              <a:rPr lang="zh-CN" altLang="en-US" sz="2400" b="1" dirty="0">
                <a:solidFill>
                  <a:schemeClr val="tx1"/>
                </a:solidFill>
              </a:rPr>
              <a:t>结点到结点</a:t>
            </a:r>
            <a:r>
              <a:rPr lang="en-US" altLang="zh-CN" sz="2400" b="1" i="1" dirty="0">
                <a:solidFill>
                  <a:schemeClr val="tx1"/>
                </a:solidFill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</a:rPr>
              <a:t>的</a:t>
            </a:r>
            <a:r>
              <a:rPr lang="zh-CN" altLang="en-US" sz="2400" b="1" dirty="0">
                <a:solidFill>
                  <a:srgbClr val="2D83F4"/>
                </a:solidFill>
              </a:rPr>
              <a:t>每条路径</a:t>
            </a:r>
            <a:r>
              <a:rPr lang="zh-CN" altLang="en-US" sz="2400" b="1" dirty="0">
                <a:solidFill>
                  <a:schemeClr val="tx1"/>
                </a:solidFill>
              </a:rPr>
              <a:t>都经过结点</a:t>
            </a:r>
            <a:r>
              <a:rPr lang="en-US" altLang="zh-CN" sz="2400" b="1" i="1" dirty="0">
                <a:solidFill>
                  <a:schemeClr val="tx1"/>
                </a:solidFill>
              </a:rPr>
              <a:t>d</a:t>
            </a:r>
            <a:r>
              <a:rPr lang="zh-CN" altLang="en-US" sz="2400" b="1" dirty="0">
                <a:solidFill>
                  <a:schemeClr val="tx1"/>
                </a:solidFill>
              </a:rPr>
              <a:t>，则称结点</a:t>
            </a:r>
            <a:r>
              <a:rPr lang="en-US" altLang="zh-CN" sz="2400" b="1" i="1" dirty="0">
                <a:solidFill>
                  <a:schemeClr val="tx1"/>
                </a:solidFill>
              </a:rPr>
              <a:t>d</a:t>
            </a:r>
            <a:r>
              <a:rPr lang="zh-CN" altLang="en-US" sz="2400" b="1" dirty="0">
                <a:solidFill>
                  <a:srgbClr val="FF0000"/>
                </a:solidFill>
              </a:rPr>
              <a:t>支配</a:t>
            </a:r>
            <a:r>
              <a:rPr lang="en-US" altLang="zh-CN" sz="2400" b="1" dirty="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</a:rPr>
              <a:t>dominate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</a:rPr>
              <a:t>结点</a:t>
            </a:r>
            <a:r>
              <a:rPr lang="en-US" altLang="zh-CN" sz="2400" b="1" i="1" dirty="0">
                <a:solidFill>
                  <a:schemeClr val="tx1"/>
                </a:solidFill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</a:rPr>
              <a:t>，记为</a:t>
            </a:r>
            <a:r>
              <a:rPr lang="en-US" altLang="zh-CN" sz="2400" b="1" i="1" dirty="0">
                <a:solidFill>
                  <a:schemeClr val="tx1"/>
                </a:solidFill>
              </a:rPr>
              <a:t>d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i="1" dirty="0" err="1">
                <a:solidFill>
                  <a:schemeClr val="tx1"/>
                </a:solidFill>
              </a:rPr>
              <a:t>dom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</a:rPr>
              <a:t>n</a:t>
            </a:r>
            <a:endParaRPr lang="zh-CN" altLang="en-US" sz="2400" b="1" dirty="0">
              <a:solidFill>
                <a:schemeClr val="tx1"/>
              </a:solidFill>
              <a:latin typeface="楷体_GB2312" charset="0"/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1800" b="1" dirty="0">
              <a:latin typeface="楷体_GB2312" charset="0"/>
              <a:ea typeface="宋体" panose="02010600030101010101" pitchFamily="2" charset="-122"/>
            </a:endParaRPr>
          </a:p>
        </p:txBody>
      </p:sp>
      <p:sp>
        <p:nvSpPr>
          <p:cNvPr id="203779" name="Rectangle 2">
            <a:extLst>
              <a:ext uri="{FF2B5EF4-FFF2-40B4-BE49-F238E27FC236}">
                <a16:creationId xmlns:a16="http://schemas.microsoft.com/office/drawing/2014/main" id="{EF8A89D6-6E03-42AD-8E1F-65C220A1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流图中的循环</a:t>
            </a:r>
            <a:endParaRPr lang="zh-CN" altLang="en-US" sz="2500">
              <a:solidFill>
                <a:schemeClr val="tx1"/>
              </a:solidFill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1043460" name="Rectangle 4">
            <a:extLst>
              <a:ext uri="{FF2B5EF4-FFF2-40B4-BE49-F238E27FC236}">
                <a16:creationId xmlns:a16="http://schemas.microsoft.com/office/drawing/2014/main" id="{B53A6FAF-1431-465B-9E52-4A4AE98ED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859088"/>
            <a:ext cx="3360737" cy="454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zh-CN" altLang="en-US" sz="25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每个结点都支配它自己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6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>
            <a:extLst>
              <a:ext uri="{FF2B5EF4-FFF2-40B4-BE49-F238E27FC236}">
                <a16:creationId xmlns:a16="http://schemas.microsoft.com/office/drawing/2014/main" id="{F9BC4EC7-114F-464F-B43A-C4EDCA86C33C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5786438" y="857250"/>
            <a:ext cx="3810000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支配结点树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</a:t>
            </a:r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(</a:t>
            </a:r>
            <a:r>
              <a:rPr lang="en-US" altLang="zh-CN" sz="16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Dominator</a:t>
            </a:r>
            <a:r>
              <a:rPr lang="zh-CN" altLang="en-US" sz="16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</a:t>
            </a:r>
            <a:r>
              <a:rPr lang="en-US" altLang="zh-CN" sz="16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Tree</a:t>
            </a:r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)</a:t>
            </a:r>
            <a:endParaRPr lang="zh-CN" altLang="en-US" sz="1600" b="1">
              <a:solidFill>
                <a:schemeClr val="tx1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sz="1200">
              <a:solidFill>
                <a:schemeClr val="hlink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graphicFrame>
        <p:nvGraphicFramePr>
          <p:cNvPr id="807067" name="Group 155">
            <a:extLst>
              <a:ext uri="{FF2B5EF4-FFF2-40B4-BE49-F238E27FC236}">
                <a16:creationId xmlns:a16="http://schemas.microsoft.com/office/drawing/2014/main" id="{D65E24BD-ABB9-4DD2-B56A-6D1DC8B6B349}"/>
              </a:ext>
            </a:extLst>
          </p:cNvPr>
          <p:cNvGraphicFramePr>
            <a:graphicFrameLocks noGrp="1"/>
          </p:cNvGraphicFramePr>
          <p:nvPr/>
        </p:nvGraphicFramePr>
        <p:xfrm>
          <a:off x="2987675" y="700088"/>
          <a:ext cx="2268538" cy="3771900"/>
        </p:xfrm>
        <a:graphic>
          <a:graphicData uri="http://schemas.openxmlformats.org/drawingml/2006/table">
            <a:tbl>
              <a:tblPr/>
              <a:tblGrid>
                <a:gridCol w="119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支配结点 </a:t>
                      </a:r>
                    </a:p>
                  </a:txBody>
                  <a:tcPr marL="68589" marR="68589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支配对象</a:t>
                      </a:r>
                    </a:p>
                  </a:txBody>
                  <a:tcPr marL="68589" marR="68589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9" marR="68589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9" marR="68589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9" marR="68589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9" marR="68589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9" marR="68589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9" marR="68589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9" marR="68589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9" marR="68589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9" marR="68589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9" marR="68589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9" marR="68589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9" marR="68589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9" marR="68589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9" marR="68589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9" marR="68589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9" marR="68589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9" marR="68589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9" marR="68589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9" marR="68589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9" marR="68589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07098" name="Rectangle 186">
            <a:extLst>
              <a:ext uri="{FF2B5EF4-FFF2-40B4-BE49-F238E27FC236}">
                <a16:creationId xmlns:a16="http://schemas.microsoft.com/office/drawing/2014/main" id="{6CEE0E2E-2B61-4221-B438-775F65600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4500563"/>
            <a:ext cx="3643312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每个结点只支配它和它的后代结点</a:t>
            </a:r>
          </a:p>
        </p:txBody>
      </p:sp>
      <p:sp>
        <p:nvSpPr>
          <p:cNvPr id="205864" name="Rectangle 2">
            <a:extLst>
              <a:ext uri="{FF2B5EF4-FFF2-40B4-BE49-F238E27FC236}">
                <a16:creationId xmlns:a16="http://schemas.microsoft.com/office/drawing/2014/main" id="{11F4FF8D-30F7-444B-BD56-22D3244B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300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Line 31">
            <a:extLst>
              <a:ext uri="{FF2B5EF4-FFF2-40B4-BE49-F238E27FC236}">
                <a16:creationId xmlns:a16="http://schemas.microsoft.com/office/drawing/2014/main" id="{E717B6CB-7529-48BA-97D9-5C58BB1E3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700088"/>
            <a:ext cx="0" cy="3779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" name="Line 31">
            <a:extLst>
              <a:ext uri="{FF2B5EF4-FFF2-40B4-BE49-F238E27FC236}">
                <a16:creationId xmlns:a16="http://schemas.microsoft.com/office/drawing/2014/main" id="{B7387167-2C90-4B0F-AC33-FE5D6B91E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8913" y="700088"/>
            <a:ext cx="0" cy="3779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BFE79E-2D6C-43A9-80E1-E5243A40A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1058863"/>
            <a:ext cx="763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35BA2C-B18D-4200-967E-A47B5A585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4097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E5628C-6760-4199-B1BC-4DC90F179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1708150"/>
            <a:ext cx="763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2DFF7B-0F8A-49F4-B270-0CE3A77FF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2066925"/>
            <a:ext cx="763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8D0A89-3D23-45A5-B874-AD3993BA0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387600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D33B6D-BC3D-4644-A828-5104A9C6D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77812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ED1DC7-2BBA-4174-8130-E9ECDA72D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3067050"/>
            <a:ext cx="763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C610CF-1699-4EEE-92C8-3A960424B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3425825"/>
            <a:ext cx="763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379952-DF6E-4E66-A2AF-D92946FD6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86188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4A7BAF-B55B-40A9-9FD3-D2BA7E301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146550"/>
            <a:ext cx="414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5877" name="组合 807071">
            <a:extLst>
              <a:ext uri="{FF2B5EF4-FFF2-40B4-BE49-F238E27FC236}">
                <a16:creationId xmlns:a16="http://schemas.microsoft.com/office/drawing/2014/main" id="{C115CAD1-2939-4468-9D8E-6018BC754D6A}"/>
              </a:ext>
            </a:extLst>
          </p:cNvPr>
          <p:cNvGrpSpPr>
            <a:grpSpLocks/>
          </p:cNvGrpSpPr>
          <p:nvPr/>
        </p:nvGrpSpPr>
        <p:grpSpPr bwMode="auto">
          <a:xfrm>
            <a:off x="261938" y="1428750"/>
            <a:ext cx="2024062" cy="3276600"/>
            <a:chOff x="128755" y="1428750"/>
            <a:chExt cx="2023393" cy="3276600"/>
          </a:xfrm>
        </p:grpSpPr>
        <p:sp>
          <p:nvSpPr>
            <p:cNvPr id="205908" name="Line 16">
              <a:extLst>
                <a:ext uri="{FF2B5EF4-FFF2-40B4-BE49-F238E27FC236}">
                  <a16:creationId xmlns:a16="http://schemas.microsoft.com/office/drawing/2014/main" id="{C5EEF176-7CA8-417C-B21C-6F71A1851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562" y="1733509"/>
              <a:ext cx="227046" cy="185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05909" name="Freeform 32">
              <a:extLst>
                <a:ext uri="{FF2B5EF4-FFF2-40B4-BE49-F238E27FC236}">
                  <a16:creationId xmlns:a16="http://schemas.microsoft.com/office/drawing/2014/main" id="{DECB0B26-B3A9-4F91-AF4E-52869FBF78AA}"/>
                </a:ext>
              </a:extLst>
            </p:cNvPr>
            <p:cNvSpPr>
              <a:spLocks/>
            </p:cNvSpPr>
            <p:nvPr/>
          </p:nvSpPr>
          <p:spPr bwMode="auto">
            <a:xfrm rot="9839600">
              <a:off x="1241210" y="2380259"/>
              <a:ext cx="225736" cy="372201"/>
            </a:xfrm>
            <a:custGeom>
              <a:avLst/>
              <a:gdLst>
                <a:gd name="T0" fmla="*/ 2147483646 w 347"/>
                <a:gd name="T1" fmla="*/ 2147483646 h 589"/>
                <a:gd name="T2" fmla="*/ 2147483646 w 347"/>
                <a:gd name="T3" fmla="*/ 2147483646 h 589"/>
                <a:gd name="T4" fmla="*/ 2147483646 w 347"/>
                <a:gd name="T5" fmla="*/ 0 h 589"/>
                <a:gd name="T6" fmla="*/ 0 60000 65536"/>
                <a:gd name="T7" fmla="*/ 0 60000 65536"/>
                <a:gd name="T8" fmla="*/ 0 60000 65536"/>
                <a:gd name="T9" fmla="*/ 0 w 347"/>
                <a:gd name="T10" fmla="*/ 0 h 589"/>
                <a:gd name="T11" fmla="*/ 347 w 347"/>
                <a:gd name="T12" fmla="*/ 589 h 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7" h="589">
                  <a:moveTo>
                    <a:pt x="166" y="589"/>
                  </a:moveTo>
                  <a:cubicBezTo>
                    <a:pt x="83" y="456"/>
                    <a:pt x="0" y="324"/>
                    <a:pt x="30" y="226"/>
                  </a:cubicBezTo>
                  <a:cubicBezTo>
                    <a:pt x="60" y="128"/>
                    <a:pt x="203" y="64"/>
                    <a:pt x="347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stealth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4" name="Oval 71">
              <a:extLst>
                <a:ext uri="{FF2B5EF4-FFF2-40B4-BE49-F238E27FC236}">
                  <a16:creationId xmlns:a16="http://schemas.microsoft.com/office/drawing/2014/main" id="{ACB3FC36-835A-40CC-9C08-5C8159FCB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200" y="1490663"/>
              <a:ext cx="361830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911" name="Line 50">
              <a:extLst>
                <a:ext uri="{FF2B5EF4-FFF2-40B4-BE49-F238E27FC236}">
                  <a16:creationId xmlns:a16="http://schemas.microsoft.com/office/drawing/2014/main" id="{F92F7388-7664-42E9-9BC9-36AA3E613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5675" y="1838271"/>
              <a:ext cx="0" cy="2603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05912" name="Text Box 13">
              <a:extLst>
                <a:ext uri="{FF2B5EF4-FFF2-40B4-BE49-F238E27FC236}">
                  <a16:creationId xmlns:a16="http://schemas.microsoft.com/office/drawing/2014/main" id="{3243CD46-0270-43E6-BEDF-F82843997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367" y="1428750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" name="Oval 71">
              <a:extLst>
                <a:ext uri="{FF2B5EF4-FFF2-40B4-BE49-F238E27FC236}">
                  <a16:creationId xmlns:a16="http://schemas.microsoft.com/office/drawing/2014/main" id="{94CC3050-4DB6-4D77-8B23-1A0A92EDB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74" y="2114550"/>
              <a:ext cx="361830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914" name="Text Box 13">
              <a:extLst>
                <a:ext uri="{FF2B5EF4-FFF2-40B4-BE49-F238E27FC236}">
                  <a16:creationId xmlns:a16="http://schemas.microsoft.com/office/drawing/2014/main" id="{96641FB1-B81D-4F0B-95F6-B617C577A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541" y="2052558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" name="Oval 71">
              <a:extLst>
                <a:ext uri="{FF2B5EF4-FFF2-40B4-BE49-F238E27FC236}">
                  <a16:creationId xmlns:a16="http://schemas.microsoft.com/office/drawing/2014/main" id="{8305B2C4-ADDF-41D8-98BB-9CE34A309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74" y="2714625"/>
              <a:ext cx="361830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916" name="Text Box 13">
              <a:extLst>
                <a:ext uri="{FF2B5EF4-FFF2-40B4-BE49-F238E27FC236}">
                  <a16:creationId xmlns:a16="http://schemas.microsoft.com/office/drawing/2014/main" id="{CD57502F-94E2-4EEA-BE71-AECBDC15F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541" y="2652551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1" name="Oval 71">
              <a:extLst>
                <a:ext uri="{FF2B5EF4-FFF2-40B4-BE49-F238E27FC236}">
                  <a16:creationId xmlns:a16="http://schemas.microsoft.com/office/drawing/2014/main" id="{5004B3BF-E740-4AAD-822F-CDD67A08A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74" y="3400425"/>
              <a:ext cx="361830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918" name="Text Box 13">
              <a:extLst>
                <a:ext uri="{FF2B5EF4-FFF2-40B4-BE49-F238E27FC236}">
                  <a16:creationId xmlns:a16="http://schemas.microsoft.com/office/drawing/2014/main" id="{21D15B6B-2F35-4356-B226-E93D61C6E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541" y="3338264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" name="Oval 71">
              <a:extLst>
                <a:ext uri="{FF2B5EF4-FFF2-40B4-BE49-F238E27FC236}">
                  <a16:creationId xmlns:a16="http://schemas.microsoft.com/office/drawing/2014/main" id="{DC2031AA-969B-4B6C-8C8B-902F8F69A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74" y="4010025"/>
              <a:ext cx="361830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920" name="Text Box 13">
              <a:extLst>
                <a:ext uri="{FF2B5EF4-FFF2-40B4-BE49-F238E27FC236}">
                  <a16:creationId xmlns:a16="http://schemas.microsoft.com/office/drawing/2014/main" id="{BBFC8ED4-4C98-4ACC-9576-81C3BDC47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541" y="3947780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5" name="Oval 71">
              <a:extLst>
                <a:ext uri="{FF2B5EF4-FFF2-40B4-BE49-F238E27FC236}">
                  <a16:creationId xmlns:a16="http://schemas.microsoft.com/office/drawing/2014/main" id="{9D04884D-AEE6-422B-8318-A8BA565C4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89" y="1828800"/>
              <a:ext cx="360243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922" name="Text Box 13">
              <a:extLst>
                <a:ext uri="{FF2B5EF4-FFF2-40B4-BE49-F238E27FC236}">
                  <a16:creationId xmlns:a16="http://schemas.microsoft.com/office/drawing/2014/main" id="{071B5368-9627-4928-BB35-5C6420E7B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79" y="1766846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7" name="Oval 71">
              <a:extLst>
                <a:ext uri="{FF2B5EF4-FFF2-40B4-BE49-F238E27FC236}">
                  <a16:creationId xmlns:a16="http://schemas.microsoft.com/office/drawing/2014/main" id="{ECD80907-941E-4E9A-AD55-71FD0EF08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097" y="3052763"/>
              <a:ext cx="360244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924" name="Text Box 13">
              <a:extLst>
                <a:ext uri="{FF2B5EF4-FFF2-40B4-BE49-F238E27FC236}">
                  <a16:creationId xmlns:a16="http://schemas.microsoft.com/office/drawing/2014/main" id="{D7B7DB81-13A4-4098-9987-72663D978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5955" y="2990644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9" name="Oval 71">
              <a:extLst>
                <a:ext uri="{FF2B5EF4-FFF2-40B4-BE49-F238E27FC236}">
                  <a16:creationId xmlns:a16="http://schemas.microsoft.com/office/drawing/2014/main" id="{59FABB34-265E-4351-8432-002D3B95B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63" y="3052763"/>
              <a:ext cx="360243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926" name="Text Box 13">
              <a:extLst>
                <a:ext uri="{FF2B5EF4-FFF2-40B4-BE49-F238E27FC236}">
                  <a16:creationId xmlns:a16="http://schemas.microsoft.com/office/drawing/2014/main" id="{C089137B-0FF9-4FD5-80FF-553982F42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53" y="2990644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1" name="Oval 71">
              <a:extLst>
                <a:ext uri="{FF2B5EF4-FFF2-40B4-BE49-F238E27FC236}">
                  <a16:creationId xmlns:a16="http://schemas.microsoft.com/office/drawing/2014/main" id="{1C2AA3E1-FD83-442D-8585-CB239DB5D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097" y="4329113"/>
              <a:ext cx="360244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928" name="Text Box 13">
              <a:extLst>
                <a:ext uri="{FF2B5EF4-FFF2-40B4-BE49-F238E27FC236}">
                  <a16:creationId xmlns:a16="http://schemas.microsoft.com/office/drawing/2014/main" id="{92CF7A1C-E072-4E0B-9F1F-7B8F555F2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507" y="4266829"/>
              <a:ext cx="527130" cy="43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3" name="Oval 71">
              <a:extLst>
                <a:ext uri="{FF2B5EF4-FFF2-40B4-BE49-F238E27FC236}">
                  <a16:creationId xmlns:a16="http://schemas.microsoft.com/office/drawing/2014/main" id="{153A2C0E-9F48-466D-ACEC-4EEF7642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63" y="4329113"/>
              <a:ext cx="360243" cy="3238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930" name="Text Box 13">
              <a:extLst>
                <a:ext uri="{FF2B5EF4-FFF2-40B4-BE49-F238E27FC236}">
                  <a16:creationId xmlns:a16="http://schemas.microsoft.com/office/drawing/2014/main" id="{32A58F17-35B6-4701-A722-5B7DC4584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53" y="4266829"/>
              <a:ext cx="231809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05931" name="Line 50">
              <a:extLst>
                <a:ext uri="{FF2B5EF4-FFF2-40B4-BE49-F238E27FC236}">
                  <a16:creationId xmlns:a16="http://schemas.microsoft.com/office/drawing/2014/main" id="{D7D95D18-3419-40AF-AFC0-475FD330D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0911" y="2444618"/>
              <a:ext cx="0" cy="2603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05932" name="Line 50">
              <a:extLst>
                <a:ext uri="{FF2B5EF4-FFF2-40B4-BE49-F238E27FC236}">
                  <a16:creationId xmlns:a16="http://schemas.microsoft.com/office/drawing/2014/main" id="{5FA4224C-223D-4D6E-87CC-6FB6A64AF3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5675" y="3730323"/>
              <a:ext cx="0" cy="2603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05933" name="Line 16">
              <a:extLst>
                <a:ext uri="{FF2B5EF4-FFF2-40B4-BE49-F238E27FC236}">
                  <a16:creationId xmlns:a16="http://schemas.microsoft.com/office/drawing/2014/main" id="{4BA610F7-E961-4E05-A65E-594282D9B9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862" y="2947787"/>
              <a:ext cx="227046" cy="185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05934" name="Line 16">
              <a:extLst>
                <a:ext uri="{FF2B5EF4-FFF2-40B4-BE49-F238E27FC236}">
                  <a16:creationId xmlns:a16="http://schemas.microsoft.com/office/drawing/2014/main" id="{5078F18C-CD7E-4F26-94DC-CE618DE7D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563" y="4233493"/>
              <a:ext cx="227046" cy="185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05935" name="Line 16">
              <a:extLst>
                <a:ext uri="{FF2B5EF4-FFF2-40B4-BE49-F238E27FC236}">
                  <a16:creationId xmlns:a16="http://schemas.microsoft.com/office/drawing/2014/main" id="{C0D035FF-06B9-43C4-A2EF-937B82FE1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7151" y="3304927"/>
              <a:ext cx="227046" cy="185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05936" name="Line 16">
              <a:extLst>
                <a:ext uri="{FF2B5EF4-FFF2-40B4-BE49-F238E27FC236}">
                  <a16:creationId xmlns:a16="http://schemas.microsoft.com/office/drawing/2014/main" id="{49C7CA5A-404D-4157-95E6-D51F24099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815" y="2114461"/>
              <a:ext cx="273093" cy="142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05937" name="Line 16">
              <a:extLst>
                <a:ext uri="{FF2B5EF4-FFF2-40B4-BE49-F238E27FC236}">
                  <a16:creationId xmlns:a16="http://schemas.microsoft.com/office/drawing/2014/main" id="{FF18A9D6-2D71-4FCC-A7C9-40F613D99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738" y="3309690"/>
              <a:ext cx="273093" cy="142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05938" name="Line 16">
              <a:extLst>
                <a:ext uri="{FF2B5EF4-FFF2-40B4-BE49-F238E27FC236}">
                  <a16:creationId xmlns:a16="http://schemas.microsoft.com/office/drawing/2014/main" id="{D0364A89-8070-4285-B5C2-C5B6517D3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9852" y="2947787"/>
              <a:ext cx="273093" cy="142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05939" name="Line 16">
              <a:extLst>
                <a:ext uri="{FF2B5EF4-FFF2-40B4-BE49-F238E27FC236}">
                  <a16:creationId xmlns:a16="http://schemas.microsoft.com/office/drawing/2014/main" id="{01432965-712E-499F-997A-AA884CC87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9852" y="4233493"/>
              <a:ext cx="273093" cy="142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05940" name="Freeform 32">
              <a:extLst>
                <a:ext uri="{FF2B5EF4-FFF2-40B4-BE49-F238E27FC236}">
                  <a16:creationId xmlns:a16="http://schemas.microsoft.com/office/drawing/2014/main" id="{B3E8CA3C-6586-4CB5-B777-5D4C90855DA4}"/>
                </a:ext>
              </a:extLst>
            </p:cNvPr>
            <p:cNvSpPr>
              <a:spLocks/>
            </p:cNvSpPr>
            <p:nvPr/>
          </p:nvSpPr>
          <p:spPr bwMode="auto">
            <a:xfrm rot="7422157">
              <a:off x="1404863" y="3513477"/>
              <a:ext cx="467623" cy="835273"/>
            </a:xfrm>
            <a:custGeom>
              <a:avLst/>
              <a:gdLst>
                <a:gd name="T0" fmla="*/ 2147483646 w 347"/>
                <a:gd name="T1" fmla="*/ 2147483646 h 589"/>
                <a:gd name="T2" fmla="*/ 2147483646 w 347"/>
                <a:gd name="T3" fmla="*/ 2147483646 h 589"/>
                <a:gd name="T4" fmla="*/ 2147483646 w 347"/>
                <a:gd name="T5" fmla="*/ 0 h 589"/>
                <a:gd name="T6" fmla="*/ 0 60000 65536"/>
                <a:gd name="T7" fmla="*/ 0 60000 65536"/>
                <a:gd name="T8" fmla="*/ 0 60000 65536"/>
                <a:gd name="T9" fmla="*/ 0 w 347"/>
                <a:gd name="T10" fmla="*/ 0 h 589"/>
                <a:gd name="T11" fmla="*/ 347 w 347"/>
                <a:gd name="T12" fmla="*/ 589 h 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7" h="589">
                  <a:moveTo>
                    <a:pt x="166" y="589"/>
                  </a:moveTo>
                  <a:cubicBezTo>
                    <a:pt x="83" y="456"/>
                    <a:pt x="0" y="324"/>
                    <a:pt x="30" y="226"/>
                  </a:cubicBezTo>
                  <a:cubicBezTo>
                    <a:pt x="60" y="128"/>
                    <a:pt x="203" y="64"/>
                    <a:pt x="347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stealth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6" name="任意多边形 55">
              <a:extLst>
                <a:ext uri="{FF2B5EF4-FFF2-40B4-BE49-F238E27FC236}">
                  <a16:creationId xmlns:a16="http://schemas.microsoft.com/office/drawing/2014/main" id="{6F5DCC0B-F69F-4F05-92CD-B9F9466F0903}"/>
                </a:ext>
              </a:extLst>
            </p:cNvPr>
            <p:cNvSpPr/>
            <p:nvPr/>
          </p:nvSpPr>
          <p:spPr bwMode="auto">
            <a:xfrm>
              <a:off x="1338030" y="2847975"/>
              <a:ext cx="714139" cy="785813"/>
            </a:xfrm>
            <a:custGeom>
              <a:avLst/>
              <a:gdLst>
                <a:gd name="connsiteX0" fmla="*/ 0 w 823912"/>
                <a:gd name="connsiteY0" fmla="*/ 1914525 h 1914525"/>
                <a:gd name="connsiteX1" fmla="*/ 609600 w 823912"/>
                <a:gd name="connsiteY1" fmla="*/ 1333500 h 1914525"/>
                <a:gd name="connsiteX2" fmla="*/ 790575 w 823912"/>
                <a:gd name="connsiteY2" fmla="*/ 781050 h 1914525"/>
                <a:gd name="connsiteX3" fmla="*/ 409575 w 823912"/>
                <a:gd name="connsiteY3" fmla="*/ 171450 h 1914525"/>
                <a:gd name="connsiteX4" fmla="*/ 9525 w 823912"/>
                <a:gd name="connsiteY4" fmla="*/ 0 h 1914525"/>
                <a:gd name="connsiteX5" fmla="*/ 9525 w 823912"/>
                <a:gd name="connsiteY5" fmla="*/ 0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912" h="1914525">
                  <a:moveTo>
                    <a:pt x="0" y="1914525"/>
                  </a:moveTo>
                  <a:cubicBezTo>
                    <a:pt x="238919" y="1718468"/>
                    <a:pt x="477838" y="1522412"/>
                    <a:pt x="609600" y="1333500"/>
                  </a:cubicBezTo>
                  <a:cubicBezTo>
                    <a:pt x="741362" y="1144588"/>
                    <a:pt x="823912" y="974725"/>
                    <a:pt x="790575" y="781050"/>
                  </a:cubicBezTo>
                  <a:cubicBezTo>
                    <a:pt x="757238" y="587375"/>
                    <a:pt x="539750" y="301625"/>
                    <a:pt x="409575" y="171450"/>
                  </a:cubicBezTo>
                  <a:cubicBezTo>
                    <a:pt x="279400" y="41275"/>
                    <a:pt x="9525" y="0"/>
                    <a:pt x="9525" y="0"/>
                  </a:cubicBezTo>
                  <a:lnTo>
                    <a:pt x="9525" y="0"/>
                  </a:lnTo>
                </a:path>
              </a:pathLst>
            </a:custGeom>
            <a:ln w="25400">
              <a:solidFill>
                <a:schemeClr val="tx1"/>
              </a:solidFill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任意多边形 15">
              <a:extLst>
                <a:ext uri="{FF2B5EF4-FFF2-40B4-BE49-F238E27FC236}">
                  <a16:creationId xmlns:a16="http://schemas.microsoft.com/office/drawing/2014/main" id="{B5FF8C45-9CEC-46C6-A2C1-1AB86E78D3A7}"/>
                </a:ext>
              </a:extLst>
            </p:cNvPr>
            <p:cNvSpPr/>
            <p:nvPr/>
          </p:nvSpPr>
          <p:spPr>
            <a:xfrm>
              <a:off x="128755" y="1495425"/>
              <a:ext cx="844271" cy="2830513"/>
            </a:xfrm>
            <a:custGeom>
              <a:avLst/>
              <a:gdLst>
                <a:gd name="connsiteX0" fmla="*/ 313854 w 843941"/>
                <a:gd name="connsiteY0" fmla="*/ 2829944 h 2829944"/>
                <a:gd name="connsiteX1" fmla="*/ 22306 w 843941"/>
                <a:gd name="connsiteY1" fmla="*/ 351788 h 2829944"/>
                <a:gd name="connsiteX2" fmla="*/ 843941 w 843941"/>
                <a:gd name="connsiteY2" fmla="*/ 73492 h 282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941" h="2829944">
                  <a:moveTo>
                    <a:pt x="313854" y="2829944"/>
                  </a:moveTo>
                  <a:cubicBezTo>
                    <a:pt x="123906" y="1820570"/>
                    <a:pt x="-66042" y="811197"/>
                    <a:pt x="22306" y="351788"/>
                  </a:cubicBezTo>
                  <a:cubicBezTo>
                    <a:pt x="110654" y="-107621"/>
                    <a:pt x="477297" y="-17065"/>
                    <a:pt x="843941" y="7349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任意多边形 17">
              <a:extLst>
                <a:ext uri="{FF2B5EF4-FFF2-40B4-BE49-F238E27FC236}">
                  <a16:creationId xmlns:a16="http://schemas.microsoft.com/office/drawing/2014/main" id="{95F7B41A-6824-4446-9473-02BE66D106EB}"/>
                </a:ext>
              </a:extLst>
            </p:cNvPr>
            <p:cNvSpPr/>
            <p:nvPr/>
          </p:nvSpPr>
          <p:spPr>
            <a:xfrm>
              <a:off x="1344378" y="2232025"/>
              <a:ext cx="807770" cy="1868488"/>
            </a:xfrm>
            <a:custGeom>
              <a:avLst/>
              <a:gdLst>
                <a:gd name="connsiteX0" fmla="*/ 13252 w 808391"/>
                <a:gd name="connsiteY0" fmla="*/ 1868556 h 1868556"/>
                <a:gd name="connsiteX1" fmla="*/ 808382 w 808391"/>
                <a:gd name="connsiteY1" fmla="*/ 1086678 h 1868556"/>
                <a:gd name="connsiteX2" fmla="*/ 0 w 808391"/>
                <a:gd name="connsiteY2" fmla="*/ 0 h 186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8391" h="1868556">
                  <a:moveTo>
                    <a:pt x="13252" y="1868556"/>
                  </a:moveTo>
                  <a:cubicBezTo>
                    <a:pt x="411921" y="1633330"/>
                    <a:pt x="810591" y="1398104"/>
                    <a:pt x="808382" y="1086678"/>
                  </a:cubicBezTo>
                  <a:cubicBezTo>
                    <a:pt x="806173" y="775252"/>
                    <a:pt x="403086" y="387626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5" name="组合 151">
            <a:extLst>
              <a:ext uri="{FF2B5EF4-FFF2-40B4-BE49-F238E27FC236}">
                <a16:creationId xmlns:a16="http://schemas.microsoft.com/office/drawing/2014/main" id="{BBF975E8-A7E9-4D60-A2C4-909918B47920}"/>
              </a:ext>
            </a:extLst>
          </p:cNvPr>
          <p:cNvGrpSpPr>
            <a:grpSpLocks/>
          </p:cNvGrpSpPr>
          <p:nvPr/>
        </p:nvGrpSpPr>
        <p:grpSpPr bwMode="auto">
          <a:xfrm>
            <a:off x="5929313" y="1295400"/>
            <a:ext cx="2828925" cy="2952750"/>
            <a:chOff x="6154229" y="1294959"/>
            <a:chExt cx="2828455" cy="2953795"/>
          </a:xfrm>
        </p:grpSpPr>
        <p:sp>
          <p:nvSpPr>
            <p:cNvPr id="205879" name="Line 16">
              <a:extLst>
                <a:ext uri="{FF2B5EF4-FFF2-40B4-BE49-F238E27FC236}">
                  <a16:creationId xmlns:a16="http://schemas.microsoft.com/office/drawing/2014/main" id="{3DD5D4E3-7B26-43CD-9F66-6B005556D2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68576" y="1563292"/>
              <a:ext cx="273028" cy="160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67" name="Oval 71">
              <a:extLst>
                <a:ext uri="{FF2B5EF4-FFF2-40B4-BE49-F238E27FC236}">
                  <a16:creationId xmlns:a16="http://schemas.microsoft.com/office/drawing/2014/main" id="{E5101E24-2BF3-4C0D-B59D-5E28C3EC9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5634" y="1356894"/>
              <a:ext cx="360302" cy="32396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881" name="Line 50">
              <a:extLst>
                <a:ext uri="{FF2B5EF4-FFF2-40B4-BE49-F238E27FC236}">
                  <a16:creationId xmlns:a16="http://schemas.microsoft.com/office/drawing/2014/main" id="{49937926-BCE6-4E23-83EF-FB14D0D762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6634" y="2071684"/>
              <a:ext cx="0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05882" name="Text Box 13">
              <a:extLst>
                <a:ext uri="{FF2B5EF4-FFF2-40B4-BE49-F238E27FC236}">
                  <a16:creationId xmlns:a16="http://schemas.microsoft.com/office/drawing/2014/main" id="{13653E14-0FD4-4BE7-ABD8-D99D5A8EF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3358" y="1294959"/>
              <a:ext cx="2317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0" name="Oval 71">
              <a:extLst>
                <a:ext uri="{FF2B5EF4-FFF2-40B4-BE49-F238E27FC236}">
                  <a16:creationId xmlns:a16="http://schemas.microsoft.com/office/drawing/2014/main" id="{C4D718FA-5364-45C5-8520-14CD50A7C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8469" y="1723736"/>
              <a:ext cx="360302" cy="32396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884" name="Text Box 13">
              <a:extLst>
                <a:ext uri="{FF2B5EF4-FFF2-40B4-BE49-F238E27FC236}">
                  <a16:creationId xmlns:a16="http://schemas.microsoft.com/office/drawing/2014/main" id="{98F960CC-A645-4B31-9E1D-56C9EF965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6008" y="1661528"/>
              <a:ext cx="2317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0EBB4FD-D42D-46DF-9F85-23B3BB7B3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3865" y="2328788"/>
              <a:ext cx="360302" cy="32396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886" name="Text Box 13">
              <a:extLst>
                <a:ext uri="{FF2B5EF4-FFF2-40B4-BE49-F238E27FC236}">
                  <a16:creationId xmlns:a16="http://schemas.microsoft.com/office/drawing/2014/main" id="{ACB58A7F-104C-435E-BDFC-7B4A6E859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1266" y="2267526"/>
              <a:ext cx="2317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4" name="Oval 71">
              <a:extLst>
                <a:ext uri="{FF2B5EF4-FFF2-40B4-BE49-F238E27FC236}">
                  <a16:creationId xmlns:a16="http://schemas.microsoft.com/office/drawing/2014/main" id="{70BE6DE2-C602-4616-88E9-62F525A9B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0690" y="2905254"/>
              <a:ext cx="360302" cy="32396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888" name="Text Box 13">
              <a:extLst>
                <a:ext uri="{FF2B5EF4-FFF2-40B4-BE49-F238E27FC236}">
                  <a16:creationId xmlns:a16="http://schemas.microsoft.com/office/drawing/2014/main" id="{D5E5D4B8-7381-4730-BBBB-134DB2C6A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7653" y="2843930"/>
              <a:ext cx="2317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6" name="Oval 71">
              <a:extLst>
                <a:ext uri="{FF2B5EF4-FFF2-40B4-BE49-F238E27FC236}">
                  <a16:creationId xmlns:a16="http://schemas.microsoft.com/office/drawing/2014/main" id="{2A540363-273A-4EC2-8AEE-E5C13F57D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1299" y="3543655"/>
              <a:ext cx="360303" cy="32396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890" name="Text Box 13">
              <a:extLst>
                <a:ext uri="{FF2B5EF4-FFF2-40B4-BE49-F238E27FC236}">
                  <a16:creationId xmlns:a16="http://schemas.microsoft.com/office/drawing/2014/main" id="{3E3E6C5E-424F-4375-8358-C2A316A6C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8739" y="3481843"/>
              <a:ext cx="2317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8" name="Oval 71">
              <a:extLst>
                <a:ext uri="{FF2B5EF4-FFF2-40B4-BE49-F238E27FC236}">
                  <a16:creationId xmlns:a16="http://schemas.microsoft.com/office/drawing/2014/main" id="{45B79479-352A-4F5E-A603-6A59837D2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229" y="1695151"/>
              <a:ext cx="360302" cy="32396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892" name="Text Box 13">
              <a:extLst>
                <a:ext uri="{FF2B5EF4-FFF2-40B4-BE49-F238E27FC236}">
                  <a16:creationId xmlns:a16="http://schemas.microsoft.com/office/drawing/2014/main" id="{E8ACFE72-D5F6-4F3E-BDF8-AADAC42D9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1854" y="1633102"/>
              <a:ext cx="2317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0" name="Oval 71">
              <a:extLst>
                <a:ext uri="{FF2B5EF4-FFF2-40B4-BE49-F238E27FC236}">
                  <a16:creationId xmlns:a16="http://schemas.microsoft.com/office/drawing/2014/main" id="{E9DD87C0-F58B-452B-AC07-4736507AD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1776" y="2910018"/>
              <a:ext cx="360303" cy="32396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894" name="Text Box 13">
              <a:extLst>
                <a:ext uri="{FF2B5EF4-FFF2-40B4-BE49-F238E27FC236}">
                  <a16:creationId xmlns:a16="http://schemas.microsoft.com/office/drawing/2014/main" id="{DA5D8A23-0CDC-42C4-AF52-FE3C2C283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9714" y="2847980"/>
              <a:ext cx="2317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2" name="Oval 71">
              <a:extLst>
                <a:ext uri="{FF2B5EF4-FFF2-40B4-BE49-F238E27FC236}">
                  <a16:creationId xmlns:a16="http://schemas.microsoft.com/office/drawing/2014/main" id="{DD507EF6-AEC2-49AE-A28A-E774F2E1C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0715" y="2910018"/>
              <a:ext cx="360302" cy="32396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896" name="Text Box 13">
              <a:extLst>
                <a:ext uri="{FF2B5EF4-FFF2-40B4-BE49-F238E27FC236}">
                  <a16:creationId xmlns:a16="http://schemas.microsoft.com/office/drawing/2014/main" id="{DA9C8F1A-30A1-47EA-8F37-330342CB7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8441" y="2847980"/>
              <a:ext cx="2317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4" name="Oval 71">
              <a:extLst>
                <a:ext uri="{FF2B5EF4-FFF2-40B4-BE49-F238E27FC236}">
                  <a16:creationId xmlns:a16="http://schemas.microsoft.com/office/drawing/2014/main" id="{BB87B44F-DE9E-459A-890D-E8E107C64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8576" y="3881912"/>
              <a:ext cx="360303" cy="32396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898" name="Text Box 13">
              <a:extLst>
                <a:ext uri="{FF2B5EF4-FFF2-40B4-BE49-F238E27FC236}">
                  <a16:creationId xmlns:a16="http://schemas.microsoft.com/office/drawing/2014/main" id="{DC52A14D-244E-4DCE-AA0C-A9C11D18A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5632" y="3810172"/>
              <a:ext cx="52705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86" name="Oval 71">
              <a:extLst>
                <a:ext uri="{FF2B5EF4-FFF2-40B4-BE49-F238E27FC236}">
                  <a16:creationId xmlns:a16="http://schemas.microsoft.com/office/drawing/2014/main" id="{0A273177-D6A1-4815-9F01-55AC71CE4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9894" y="3862855"/>
              <a:ext cx="360303" cy="32396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en-US" altLang="zh-CN" sz="2400" b="0" i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900" name="Text Box 13">
              <a:extLst>
                <a:ext uri="{FF2B5EF4-FFF2-40B4-BE49-F238E27FC236}">
                  <a16:creationId xmlns:a16="http://schemas.microsoft.com/office/drawing/2014/main" id="{BEF344C7-9E1E-41B5-A6C6-7E30C159C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7235" y="3800936"/>
              <a:ext cx="2317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05901" name="Line 50">
              <a:extLst>
                <a:ext uri="{FF2B5EF4-FFF2-40B4-BE49-F238E27FC236}">
                  <a16:creationId xmlns:a16="http://schemas.microsoft.com/office/drawing/2014/main" id="{F8C8E5D0-CE34-4EF3-A36C-3289F4B5FB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6634" y="2643188"/>
              <a:ext cx="0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05902" name="Line 50">
              <a:extLst>
                <a:ext uri="{FF2B5EF4-FFF2-40B4-BE49-F238E27FC236}">
                  <a16:creationId xmlns:a16="http://schemas.microsoft.com/office/drawing/2014/main" id="{B32A8E02-E429-405D-A4A1-2F3BF3FFFB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96853" y="3264356"/>
              <a:ext cx="0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05903" name="Line 16">
              <a:extLst>
                <a:ext uri="{FF2B5EF4-FFF2-40B4-BE49-F238E27FC236}">
                  <a16:creationId xmlns:a16="http://schemas.microsoft.com/office/drawing/2014/main" id="{33B186E2-AC1B-4F9D-B310-988763BE3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40842" y="2586053"/>
              <a:ext cx="375164" cy="342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05904" name="Line 16">
              <a:extLst>
                <a:ext uri="{FF2B5EF4-FFF2-40B4-BE49-F238E27FC236}">
                  <a16:creationId xmlns:a16="http://schemas.microsoft.com/office/drawing/2014/main" id="{01BC3B09-8607-4BBE-B3A1-91F429BC7D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96800" y="3767595"/>
              <a:ext cx="227013" cy="185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05905" name="Line 16">
              <a:extLst>
                <a:ext uri="{FF2B5EF4-FFF2-40B4-BE49-F238E27FC236}">
                  <a16:creationId xmlns:a16="http://schemas.microsoft.com/office/drawing/2014/main" id="{64492009-F1E1-4F8A-AA51-29E750EDA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9510" y="2571750"/>
              <a:ext cx="357190" cy="357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05906" name="Line 16">
              <a:extLst>
                <a:ext uri="{FF2B5EF4-FFF2-40B4-BE49-F238E27FC236}">
                  <a16:creationId xmlns:a16="http://schemas.microsoft.com/office/drawing/2014/main" id="{02371622-6C25-41D6-9BBB-56033C264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1003" y="3767595"/>
              <a:ext cx="273053" cy="1428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205907" name="Line 16">
              <a:extLst>
                <a:ext uri="{FF2B5EF4-FFF2-40B4-BE49-F238E27FC236}">
                  <a16:creationId xmlns:a16="http://schemas.microsoft.com/office/drawing/2014/main" id="{A706DB3F-7375-4ED4-8CEF-B962DBC93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9941" y="1608562"/>
              <a:ext cx="273053" cy="1428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7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7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6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6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6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07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07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0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098" grpId="0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3" name="Rectangle 3">
            <a:extLst>
              <a:ext uri="{FF2B5EF4-FFF2-40B4-BE49-F238E27FC236}">
                <a16:creationId xmlns:a16="http://schemas.microsoft.com/office/drawing/2014/main" id="{9A6886C4-F929-4C45-8B26-BBF7E758DA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3" y="774700"/>
            <a:ext cx="8213725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支配结点的数据流方程</a:t>
            </a:r>
            <a:endParaRPr lang="en-US" altLang="zh-CN" sz="2500" b="1" dirty="0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IN</a:t>
            </a:r>
            <a:r>
              <a:rPr lang="en-US" altLang="zh-CN" b="1" dirty="0">
                <a:solidFill>
                  <a:schemeClr val="tx1"/>
                </a:solidFill>
              </a:rPr>
              <a:t>[</a:t>
            </a:r>
            <a:r>
              <a:rPr lang="en-US" altLang="zh-CN" b="1" i="1" dirty="0">
                <a:solidFill>
                  <a:schemeClr val="tx1"/>
                </a:solidFill>
              </a:rPr>
              <a:t>B</a:t>
            </a:r>
            <a:r>
              <a:rPr lang="en-US" altLang="zh-CN" b="1" dirty="0">
                <a:solidFill>
                  <a:schemeClr val="tx1"/>
                </a:solidFill>
              </a:rPr>
              <a:t>]</a:t>
            </a:r>
            <a:r>
              <a:rPr lang="zh-CN" altLang="en-US" b="1" dirty="0">
                <a:solidFill>
                  <a:schemeClr val="tx1"/>
                </a:solidFill>
              </a:rPr>
              <a:t>：在基本块</a:t>
            </a:r>
            <a:r>
              <a:rPr lang="en-US" altLang="zh-CN" b="1" i="1" dirty="0">
                <a:solidFill>
                  <a:schemeClr val="tx1"/>
                </a:solidFill>
              </a:rPr>
              <a:t>B</a:t>
            </a:r>
            <a:r>
              <a:rPr lang="zh-CN" altLang="en-US" b="1" dirty="0">
                <a:solidFill>
                  <a:schemeClr val="tx1"/>
                </a:solidFill>
              </a:rPr>
              <a:t>入口处的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支配结点</a:t>
            </a:r>
            <a:r>
              <a:rPr lang="zh-CN" altLang="en-US" b="1" dirty="0">
                <a:solidFill>
                  <a:schemeClr val="tx1"/>
                </a:solidFill>
              </a:rPr>
              <a:t>集合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2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tx1"/>
                </a:solidFill>
              </a:rPr>
              <a:t>   OUT</a:t>
            </a:r>
            <a:r>
              <a:rPr lang="en-US" altLang="zh-CN" b="1" dirty="0">
                <a:solidFill>
                  <a:schemeClr val="tx1"/>
                </a:solidFill>
              </a:rPr>
              <a:t>[</a:t>
            </a:r>
            <a:r>
              <a:rPr lang="en-US" altLang="zh-CN" b="1" i="1" dirty="0">
                <a:solidFill>
                  <a:schemeClr val="tx1"/>
                </a:solidFill>
              </a:rPr>
              <a:t>B</a:t>
            </a:r>
            <a:r>
              <a:rPr lang="en-US" altLang="zh-CN" b="1" dirty="0">
                <a:solidFill>
                  <a:schemeClr val="tx1"/>
                </a:solidFill>
              </a:rPr>
              <a:t>]</a:t>
            </a:r>
            <a:r>
              <a:rPr lang="zh-CN" altLang="en-US" b="1" dirty="0">
                <a:solidFill>
                  <a:schemeClr val="tx1"/>
                </a:solidFill>
              </a:rPr>
              <a:t>：在基本块</a:t>
            </a:r>
            <a:r>
              <a:rPr lang="en-US" altLang="zh-CN" b="1" i="1" dirty="0">
                <a:solidFill>
                  <a:schemeClr val="tx1"/>
                </a:solidFill>
              </a:rPr>
              <a:t>B</a:t>
            </a:r>
            <a:r>
              <a:rPr lang="zh-CN" altLang="en-US" b="1" dirty="0">
                <a:solidFill>
                  <a:schemeClr val="tx1"/>
                </a:solidFill>
              </a:rPr>
              <a:t>出口处的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支配结点</a:t>
            </a:r>
            <a:r>
              <a:rPr lang="zh-CN" altLang="en-US" b="1" dirty="0">
                <a:solidFill>
                  <a:schemeClr val="tx1"/>
                </a:solidFill>
              </a:rPr>
              <a:t>集合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方程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solidFill>
                  <a:schemeClr val="tx1"/>
                </a:solidFill>
                <a:ea typeface="宋体" panose="02010600030101010101" pitchFamily="2" charset="-122"/>
              </a:rPr>
              <a:t>OUT</a:t>
            </a:r>
            <a:r>
              <a:rPr lang="en-US" altLang="zh-CN" sz="2200" b="1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200" b="1" i="1" dirty="0">
                <a:solidFill>
                  <a:schemeClr val="tx1"/>
                </a:solidFill>
                <a:ea typeface="宋体" panose="02010600030101010101" pitchFamily="2" charset="-122"/>
              </a:rPr>
              <a:t>ENTRY</a:t>
            </a:r>
            <a:r>
              <a:rPr lang="en-US" altLang="zh-CN" sz="2200" b="1" dirty="0">
                <a:solidFill>
                  <a:schemeClr val="tx1"/>
                </a:solidFill>
                <a:ea typeface="宋体" panose="02010600030101010101" pitchFamily="2" charset="-122"/>
              </a:rPr>
              <a:t>] ={ </a:t>
            </a:r>
            <a:r>
              <a:rPr lang="en-US" altLang="zh-CN" sz="2200" b="1" i="1" dirty="0">
                <a:solidFill>
                  <a:schemeClr val="tx1"/>
                </a:solidFill>
                <a:ea typeface="宋体" panose="02010600030101010101" pitchFamily="2" charset="-122"/>
              </a:rPr>
              <a:t>ENTRY</a:t>
            </a:r>
            <a:r>
              <a:rPr lang="en-US" altLang="zh-CN" sz="2200" b="1" dirty="0">
                <a:solidFill>
                  <a:schemeClr val="tx1"/>
                </a:solidFill>
                <a:ea typeface="宋体" panose="02010600030101010101" pitchFamily="2" charset="-122"/>
              </a:rPr>
              <a:t> }</a:t>
            </a: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solidFill>
                  <a:schemeClr val="tx1"/>
                </a:solidFill>
                <a:ea typeface="宋体" panose="02010600030101010101" pitchFamily="2" charset="-122"/>
              </a:rPr>
              <a:t>OUT</a:t>
            </a:r>
            <a:r>
              <a:rPr lang="en-US" altLang="zh-CN" sz="2200" b="1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200" b="1" i="1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200" b="1" dirty="0">
                <a:solidFill>
                  <a:schemeClr val="tx1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200" b="1" i="1" dirty="0">
                <a:solidFill>
                  <a:schemeClr val="tx1"/>
                </a:solidFill>
                <a:ea typeface="宋体" panose="02010600030101010101" pitchFamily="2" charset="-122"/>
              </a:rPr>
              <a:t>IN</a:t>
            </a:r>
            <a:r>
              <a:rPr lang="en-US" altLang="zh-CN" sz="2200" b="1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200" b="1" i="1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200" b="1" dirty="0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  <a:r>
              <a:rPr lang="en-US" altLang="zh-CN" sz="2200" b="1" dirty="0">
                <a:solidFill>
                  <a:schemeClr val="tx1"/>
                </a:solidFill>
              </a:rPr>
              <a:t>∪{</a:t>
            </a:r>
            <a:r>
              <a:rPr lang="en-US" altLang="zh-CN" sz="2200" b="1" i="1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200" b="1" dirty="0">
                <a:solidFill>
                  <a:schemeClr val="tx1"/>
                </a:solidFill>
                <a:ea typeface="宋体" panose="02010600030101010101" pitchFamily="2" charset="-122"/>
              </a:rPr>
              <a:t>}		 ( </a:t>
            </a:r>
            <a:r>
              <a:rPr lang="en-US" altLang="zh-CN" sz="2200" b="1" i="1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en-US" sz="2200" b="1" dirty="0">
                <a:solidFill>
                  <a:schemeClr val="tx1"/>
                </a:solidFill>
                <a:cs typeface="楷体_GB2312" charset="0"/>
              </a:rPr>
              <a:t>≠</a:t>
            </a:r>
            <a:r>
              <a:rPr lang="en-US" altLang="zh-CN" sz="2200" b="1" i="1" dirty="0">
                <a:solidFill>
                  <a:schemeClr val="tx1"/>
                </a:solidFill>
                <a:ea typeface="宋体" panose="02010600030101010101" pitchFamily="2" charset="-122"/>
              </a:rPr>
              <a:t>ENTRY</a:t>
            </a:r>
            <a:r>
              <a:rPr lang="en-US" altLang="zh-CN" sz="2200" b="1" dirty="0">
                <a:solidFill>
                  <a:schemeClr val="tx1"/>
                </a:solidFill>
                <a:ea typeface="宋体" panose="02010600030101010101" pitchFamily="2" charset="-122"/>
              </a:rPr>
              <a:t> )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solidFill>
                  <a:schemeClr val="tx1"/>
                </a:solidFill>
                <a:ea typeface="宋体" panose="02010600030101010101" pitchFamily="2" charset="-122"/>
              </a:rPr>
              <a:t>IN</a:t>
            </a:r>
            <a:r>
              <a:rPr lang="en-US" altLang="zh-CN" sz="2200" b="1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200" b="1" i="1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200" b="1" dirty="0">
                <a:solidFill>
                  <a:schemeClr val="tx1"/>
                </a:solidFill>
                <a:ea typeface="宋体" panose="02010600030101010101" pitchFamily="2" charset="-122"/>
              </a:rPr>
              <a:t>] = ∩</a:t>
            </a:r>
            <a:r>
              <a:rPr lang="en-US" altLang="zh-CN" sz="2200" b="1" i="1" baseline="-30000" dirty="0">
                <a:solidFill>
                  <a:schemeClr val="tx1"/>
                </a:solidFill>
              </a:rPr>
              <a:t> P</a:t>
            </a:r>
            <a:r>
              <a:rPr lang="zh-CN" altLang="en-US" sz="2200" b="1" baseline="-30000" dirty="0">
                <a:solidFill>
                  <a:schemeClr val="tx1"/>
                </a:solidFill>
              </a:rPr>
              <a:t>是</a:t>
            </a:r>
            <a:r>
              <a:rPr lang="en-US" altLang="zh-CN" sz="2200" b="1" i="1" baseline="-30000" dirty="0">
                <a:solidFill>
                  <a:schemeClr val="tx1"/>
                </a:solidFill>
              </a:rPr>
              <a:t>B</a:t>
            </a:r>
            <a:r>
              <a:rPr lang="zh-CN" altLang="en-US" sz="2200" b="1" baseline="-30000" dirty="0">
                <a:solidFill>
                  <a:schemeClr val="tx1"/>
                </a:solidFill>
              </a:rPr>
              <a:t>的一个前驱</a:t>
            </a:r>
            <a:r>
              <a:rPr lang="en-US" altLang="zh-CN" sz="2200" b="1" i="1" dirty="0">
                <a:solidFill>
                  <a:schemeClr val="tx1"/>
                </a:solidFill>
                <a:ea typeface="宋体" panose="02010600030101010101" pitchFamily="2" charset="-122"/>
              </a:rPr>
              <a:t>OUT</a:t>
            </a:r>
            <a:r>
              <a:rPr lang="en-US" altLang="zh-CN" sz="2200" b="1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200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200" b="1" dirty="0">
                <a:solidFill>
                  <a:schemeClr val="tx1"/>
                </a:solidFill>
                <a:ea typeface="宋体" panose="02010600030101010101" pitchFamily="2" charset="-122"/>
              </a:rPr>
              <a:t>] 	 ( </a:t>
            </a:r>
            <a:r>
              <a:rPr lang="en-US" altLang="zh-CN" sz="2200" b="1" i="1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en-US" sz="2200" b="1" dirty="0">
                <a:solidFill>
                  <a:schemeClr val="tx1"/>
                </a:solidFill>
                <a:cs typeface="楷体_GB2312" charset="0"/>
              </a:rPr>
              <a:t>≠</a:t>
            </a:r>
            <a:r>
              <a:rPr lang="en-US" altLang="zh-CN" sz="2200" b="1" i="1" dirty="0">
                <a:solidFill>
                  <a:schemeClr val="tx1"/>
                </a:solidFill>
                <a:ea typeface="宋体" panose="02010600030101010101" pitchFamily="2" charset="-122"/>
              </a:rPr>
              <a:t>ENTRY</a:t>
            </a:r>
            <a:r>
              <a:rPr lang="en-US" altLang="zh-CN" sz="2200" b="1" dirty="0">
                <a:solidFill>
                  <a:schemeClr val="tx1"/>
                </a:solidFill>
                <a:ea typeface="宋体" panose="02010600030101010101" pitchFamily="2" charset="-122"/>
              </a:rPr>
              <a:t> ) 	</a:t>
            </a:r>
          </a:p>
          <a:p>
            <a:pPr eaLnBrk="1" hangingPunct="1"/>
            <a:endParaRPr lang="zh-CN" altLang="en-US" sz="1800" dirty="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07714B39-68D3-470D-AE17-94D71E63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寻找支配结点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grpSp>
        <p:nvGrpSpPr>
          <p:cNvPr id="2" name="组合 3">
            <a:extLst>
              <a:ext uri="{FF2B5EF4-FFF2-40B4-BE49-F238E27FC236}">
                <a16:creationId xmlns:a16="http://schemas.microsoft.com/office/drawing/2014/main" id="{03CE46A1-EC9D-441A-9E92-B55D330220BE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1844675"/>
            <a:ext cx="2016125" cy="1085850"/>
            <a:chOff x="6660233" y="3719116"/>
            <a:chExt cx="2016223" cy="1086980"/>
          </a:xfrm>
        </p:grpSpPr>
        <p:sp>
          <p:nvSpPr>
            <p:cNvPr id="207877" name="Line 37">
              <a:extLst>
                <a:ext uri="{FF2B5EF4-FFF2-40B4-BE49-F238E27FC236}">
                  <a16:creationId xmlns:a16="http://schemas.microsoft.com/office/drawing/2014/main" id="{092C0839-0C01-4DA2-B0CC-861AF0B2C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92184" y="4214813"/>
              <a:ext cx="0" cy="259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" name="Rectangle 30">
              <a:extLst>
                <a:ext uri="{FF2B5EF4-FFF2-40B4-BE49-F238E27FC236}">
                  <a16:creationId xmlns:a16="http://schemas.microsoft.com/office/drawing/2014/main" id="{B72F5F39-8D38-4F56-86D5-676A516ED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0233" y="3866908"/>
              <a:ext cx="504850" cy="2892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2200"/>
                </a:lnSpc>
                <a:defRPr/>
              </a:pPr>
              <a:r>
                <a:rPr lang="en-US" altLang="zh-CN" sz="2000" i="1" dirty="0">
                  <a:latin typeface="Times New Roman" panose="02020603050405020304" pitchFamily="18" charset="0"/>
                </a:rPr>
                <a:t> P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7879" name="矩形 1">
              <a:extLst>
                <a:ext uri="{FF2B5EF4-FFF2-40B4-BE49-F238E27FC236}">
                  <a16:creationId xmlns:a16="http://schemas.microsoft.com/office/drawing/2014/main" id="{FE7AA282-6BCA-4247-AC2D-F8BC3952D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14" y="3719116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30">
              <a:extLst>
                <a:ext uri="{FF2B5EF4-FFF2-40B4-BE49-F238E27FC236}">
                  <a16:creationId xmlns:a16="http://schemas.microsoft.com/office/drawing/2014/main" id="{3BF0D3A9-D6EB-4A7B-9A0F-F8C469648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523" y="3868496"/>
              <a:ext cx="504850" cy="2892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2200"/>
                </a:lnSpc>
                <a:defRPr/>
              </a:pPr>
              <a:r>
                <a:rPr lang="en-US" altLang="zh-CN" sz="2000" i="1" dirty="0">
                  <a:latin typeface="Times New Roman" panose="02020603050405020304" pitchFamily="18" charset="0"/>
                </a:rPr>
                <a:t> P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30">
              <a:extLst>
                <a:ext uri="{FF2B5EF4-FFF2-40B4-BE49-F238E27FC236}">
                  <a16:creationId xmlns:a16="http://schemas.microsoft.com/office/drawing/2014/main" id="{BD8C094C-00ED-434A-B0B6-7233180BC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1606" y="3868496"/>
              <a:ext cx="504850" cy="2892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2200"/>
                </a:lnSpc>
                <a:defRPr/>
              </a:pPr>
              <a:r>
                <a:rPr lang="en-US" altLang="zh-CN" sz="2000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i="1" dirty="0" err="1">
                  <a:latin typeface="Times New Roman" panose="02020603050405020304" pitchFamily="18" charset="0"/>
                </a:rPr>
                <a:t>P</a:t>
              </a:r>
              <a:r>
                <a:rPr lang="en-US" altLang="zh-CN" sz="2000" i="1" baseline="-25000" dirty="0" err="1">
                  <a:latin typeface="Times New Roman" panose="02020603050405020304" pitchFamily="18" charset="0"/>
                </a:rPr>
                <a:t>n</a:t>
              </a:r>
              <a:endParaRPr lang="en-US" altLang="zh-CN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30">
              <a:extLst>
                <a:ext uri="{FF2B5EF4-FFF2-40B4-BE49-F238E27FC236}">
                  <a16:creationId xmlns:a16="http://schemas.microsoft.com/office/drawing/2014/main" id="{18D7C6C0-9BFD-410F-8A79-AFFF48AF4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2399" y="4516870"/>
              <a:ext cx="506438" cy="2892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2200"/>
                </a:lnSpc>
                <a:defRPr/>
              </a:pPr>
              <a:r>
                <a:rPr lang="en-US" altLang="zh-CN" sz="2000" i="1" dirty="0">
                  <a:latin typeface="Times New Roman" panose="02020603050405020304" pitchFamily="18" charset="0"/>
                </a:rPr>
                <a:t>  B</a:t>
              </a:r>
            </a:p>
          </p:txBody>
        </p:sp>
        <p:sp>
          <p:nvSpPr>
            <p:cNvPr id="207883" name="Line 37">
              <a:extLst>
                <a:ext uri="{FF2B5EF4-FFF2-40B4-BE49-F238E27FC236}">
                  <a16:creationId xmlns:a16="http://schemas.microsoft.com/office/drawing/2014/main" id="{3D88EB4F-E127-48E3-A74D-551AA1491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78356" y="4200014"/>
              <a:ext cx="492780" cy="2447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07884" name="Line 37">
              <a:extLst>
                <a:ext uri="{FF2B5EF4-FFF2-40B4-BE49-F238E27FC236}">
                  <a16:creationId xmlns:a16="http://schemas.microsoft.com/office/drawing/2014/main" id="{32E89DE5-27A7-4629-A3B7-EB2B4FA75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8263" y="4214813"/>
              <a:ext cx="357749" cy="2427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E9BD9D4-B34B-46BC-81F3-9C4A93CE81D6}"/>
              </a:ext>
            </a:extLst>
          </p:cNvPr>
          <p:cNvSpPr/>
          <p:nvPr/>
        </p:nvSpPr>
        <p:spPr>
          <a:xfrm>
            <a:off x="1792288" y="1924050"/>
            <a:ext cx="5227637" cy="30051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74675" lvl="1" indent="-271463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OUT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ENTRY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]={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ENTRY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574675" lvl="1" indent="-271463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for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之外的每个基本块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574675" lvl="1" indent="-271463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某个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值发生了改变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74675" lvl="1" indent="-271463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之外的每个基本块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574675" lvl="1" indent="-271463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	{ 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]=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∩</a:t>
            </a:r>
            <a:r>
              <a:rPr lang="en-US" altLang="zh-CN" sz="2200" i="1" baseline="-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200" baseline="-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200" i="1" baseline="-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200" baseline="-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的一个前驱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OUT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</a:t>
            </a:r>
          </a:p>
          <a:p>
            <a:pPr marL="574675" lvl="1" indent="-271463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	  OUT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]=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∪{</a:t>
            </a:r>
            <a:r>
              <a:rPr lang="en-US" altLang="zh-CN" sz="22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574675" lvl="1" indent="-271463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	}</a:t>
            </a:r>
            <a:endParaRPr lang="zh-CN" altLang="en-US" dirty="0"/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ECBF9010-1EA7-4B4B-A705-BCA9739948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3" y="785813"/>
            <a:ext cx="8285162" cy="1428750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</a:rPr>
              <a:t>输入：流图</a:t>
            </a:r>
            <a:r>
              <a:rPr lang="en-US" altLang="zh-CN" sz="2200" b="1" i="1" dirty="0">
                <a:solidFill>
                  <a:schemeClr val="tx1"/>
                </a:solidFill>
              </a:rPr>
              <a:t>G</a:t>
            </a:r>
            <a:r>
              <a:rPr lang="zh-CN" altLang="en-US" sz="2200" b="1" dirty="0">
                <a:solidFill>
                  <a:schemeClr val="tx1"/>
                </a:solidFill>
              </a:rPr>
              <a:t>，</a:t>
            </a:r>
            <a:r>
              <a:rPr lang="en-US" altLang="zh-CN" sz="2200" b="1" i="1" dirty="0">
                <a:solidFill>
                  <a:schemeClr val="tx1"/>
                </a:solidFill>
              </a:rPr>
              <a:t>G</a:t>
            </a:r>
            <a:r>
              <a:rPr lang="zh-CN" altLang="en-US" sz="2200" b="1" dirty="0">
                <a:solidFill>
                  <a:schemeClr val="tx1"/>
                </a:solidFill>
              </a:rPr>
              <a:t>的结点集是</a:t>
            </a:r>
            <a:r>
              <a:rPr lang="en-US" altLang="zh-CN" sz="2200" b="1" i="1" dirty="0">
                <a:solidFill>
                  <a:srgbClr val="FF0000"/>
                </a:solidFill>
              </a:rPr>
              <a:t>N</a:t>
            </a:r>
            <a:r>
              <a:rPr lang="zh-CN" altLang="en-US" sz="2200" b="1" dirty="0">
                <a:solidFill>
                  <a:schemeClr val="tx1"/>
                </a:solidFill>
              </a:rPr>
              <a:t>，边集是</a:t>
            </a:r>
            <a:r>
              <a:rPr lang="en-US" altLang="zh-CN" sz="2200" b="1" i="1" dirty="0">
                <a:solidFill>
                  <a:schemeClr val="tx1"/>
                </a:solidFill>
              </a:rPr>
              <a:t>E</a:t>
            </a:r>
            <a:r>
              <a:rPr lang="zh-CN" altLang="en-US" sz="2200" b="1" dirty="0">
                <a:solidFill>
                  <a:schemeClr val="tx1"/>
                </a:solidFill>
              </a:rPr>
              <a:t>，入口结点是</a:t>
            </a:r>
            <a:r>
              <a:rPr lang="en-US" altLang="zh-CN" sz="2200" b="1" i="1" dirty="0">
                <a:solidFill>
                  <a:schemeClr val="tx1"/>
                </a:solidFill>
              </a:rPr>
              <a:t>ENTRY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</a:rPr>
              <a:t>输出：对于</a:t>
            </a:r>
            <a:r>
              <a:rPr lang="en-US" altLang="zh-CN" sz="2200" b="1" i="1" dirty="0">
                <a:solidFill>
                  <a:schemeClr val="tx1"/>
                </a:solidFill>
              </a:rPr>
              <a:t>N</a:t>
            </a:r>
            <a:r>
              <a:rPr lang="zh-CN" altLang="en-US" sz="2200" b="1" dirty="0">
                <a:solidFill>
                  <a:schemeClr val="tx1"/>
                </a:solidFill>
              </a:rPr>
              <a:t>中的各个结点</a:t>
            </a:r>
            <a:r>
              <a:rPr lang="en-US" altLang="zh-CN" sz="2200" b="1" i="1" dirty="0">
                <a:solidFill>
                  <a:schemeClr val="tx1"/>
                </a:solidFill>
              </a:rPr>
              <a:t>n</a:t>
            </a:r>
            <a:r>
              <a:rPr lang="zh-CN" altLang="en-US" sz="2200" b="1" dirty="0">
                <a:solidFill>
                  <a:schemeClr val="tx1"/>
                </a:solidFill>
              </a:rPr>
              <a:t>，给出</a:t>
            </a:r>
            <a:r>
              <a:rPr lang="en-US" altLang="zh-CN" sz="2200" b="1" i="1" dirty="0">
                <a:solidFill>
                  <a:schemeClr val="tx1"/>
                </a:solidFill>
              </a:rPr>
              <a:t>D</a:t>
            </a:r>
            <a:r>
              <a:rPr lang="en-US" altLang="zh-CN" sz="2200" b="1" dirty="0">
                <a:solidFill>
                  <a:schemeClr val="tx1"/>
                </a:solidFill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</a:rPr>
              <a:t>n</a:t>
            </a:r>
            <a:r>
              <a:rPr lang="en-US" altLang="zh-CN" sz="2200" b="1" dirty="0">
                <a:solidFill>
                  <a:schemeClr val="tx1"/>
                </a:solidFill>
              </a:rPr>
              <a:t>)</a:t>
            </a:r>
            <a:r>
              <a:rPr lang="zh-CN" altLang="en-US" sz="2200" b="1" dirty="0">
                <a:solidFill>
                  <a:schemeClr val="tx1"/>
                </a:solidFill>
              </a:rPr>
              <a:t>，即支配 </a:t>
            </a:r>
            <a:r>
              <a:rPr lang="en-US" altLang="zh-CN" sz="2200" b="1" i="1" dirty="0">
                <a:solidFill>
                  <a:schemeClr val="tx1"/>
                </a:solidFill>
              </a:rPr>
              <a:t>n</a:t>
            </a:r>
            <a:r>
              <a:rPr lang="zh-CN" altLang="en-US" sz="2200" b="1" dirty="0">
                <a:solidFill>
                  <a:schemeClr val="tx1"/>
                </a:solidFill>
              </a:rPr>
              <a:t>的所有结点的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200" b="1" dirty="0">
                <a:solidFill>
                  <a:schemeClr val="tx1"/>
                </a:solidFill>
              </a:rPr>
              <a:t>               </a:t>
            </a:r>
            <a:r>
              <a:rPr lang="zh-CN" altLang="en-US" sz="2200" b="1" dirty="0">
                <a:solidFill>
                  <a:schemeClr val="tx1"/>
                </a:solidFill>
              </a:rPr>
              <a:t>集合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</a:rPr>
              <a:t>方法</a:t>
            </a:r>
            <a:r>
              <a:rPr lang="en-US" altLang="zh-CN" sz="2200" b="1" dirty="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ts val="25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</a:t>
            </a:r>
            <a:endParaRPr lang="en-US" altLang="zh-CN" b="1" dirty="0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9924" name="Rectangle 2">
            <a:extLst>
              <a:ext uri="{FF2B5EF4-FFF2-40B4-BE49-F238E27FC236}">
                <a16:creationId xmlns:a16="http://schemas.microsoft.com/office/drawing/2014/main" id="{E3E4A7A2-D34B-424F-85C5-9270E1A0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计算支配结点的迭代算法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主题1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8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7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7512</TotalTime>
  <Words>15604</Words>
  <Application>Microsoft Office PowerPoint</Application>
  <PresentationFormat>全屏显示(16:9)</PresentationFormat>
  <Paragraphs>2771</Paragraphs>
  <Slides>135</Slides>
  <Notes>134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135</vt:i4>
      </vt:variant>
    </vt:vector>
  </HeadingPairs>
  <TitlesOfParts>
    <vt:vector size="154" baseType="lpstr">
      <vt:lpstr>华文楷体</vt:lpstr>
      <vt:lpstr>楷体</vt:lpstr>
      <vt:lpstr>楷体_GB2312</vt:lpstr>
      <vt:lpstr>宋体</vt:lpstr>
      <vt:lpstr>微软雅黑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波形</vt:lpstr>
      <vt:lpstr>主题1</vt:lpstr>
      <vt:lpstr>6_波形</vt:lpstr>
      <vt:lpstr>2_波形</vt:lpstr>
      <vt:lpstr>8_波形</vt:lpstr>
      <vt:lpstr>7_波形</vt:lpstr>
      <vt:lpstr>5_波形</vt:lpstr>
      <vt:lpstr>PowerPoint 演示文稿</vt:lpstr>
      <vt:lpstr>PowerPoint 演示文稿</vt:lpstr>
      <vt:lpstr>8.1 流图</vt:lpstr>
      <vt:lpstr>8.1 流图</vt:lpstr>
      <vt:lpstr>基本块划分算法</vt:lpstr>
      <vt:lpstr>例</vt:lpstr>
      <vt:lpstr>流图(Flow Graphs)</vt:lpstr>
      <vt:lpstr>流图(Flow Graphs)</vt:lpstr>
      <vt:lpstr>例</vt:lpstr>
      <vt:lpstr>PowerPoint 演示文稿</vt:lpstr>
      <vt:lpstr>PowerPoint 演示文稿</vt:lpstr>
      <vt:lpstr>8.2 优化的分类</vt:lpstr>
      <vt:lpstr>常用的优化方法</vt:lpstr>
      <vt:lpstr>① 删除公共子表达式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② 删除无用代码</vt:lpstr>
      <vt:lpstr>② 删除无用代码</vt:lpstr>
      <vt:lpstr>② 删除无用代码</vt:lpstr>
      <vt:lpstr>例</vt:lpstr>
      <vt:lpstr>例</vt:lpstr>
      <vt:lpstr>常量合并(Constant Folding)</vt:lpstr>
      <vt:lpstr>③ 代码移动(Code Motion)</vt:lpstr>
      <vt:lpstr>例</vt:lpstr>
      <vt:lpstr>循环不变计算的相对性</vt:lpstr>
      <vt:lpstr>④ 强度削弱(Strength Reduction)</vt:lpstr>
      <vt:lpstr>循环中的强度削弱</vt:lpstr>
      <vt:lpstr>例</vt:lpstr>
      <vt:lpstr>例</vt:lpstr>
      <vt:lpstr>⑤ 删除归纳变量</vt:lpstr>
      <vt:lpstr>⑤ 删除归纳变量</vt:lpstr>
      <vt:lpstr>PowerPoint 演示文稿</vt:lpstr>
      <vt:lpstr>8.3 基本块的优化</vt:lpstr>
      <vt:lpstr>基本块的 DAG 表示</vt:lpstr>
      <vt:lpstr>从 DAG 到基本块的重组</vt:lpstr>
      <vt:lpstr>基于基本块的 DAG 删除无用代码</vt:lpstr>
      <vt:lpstr>数组元素赋值指令的表示</vt:lpstr>
      <vt:lpstr>跳转指令的表示</vt:lpstr>
      <vt:lpstr>根据基本块的DAG可以获得一些非常有用的信息</vt:lpstr>
      <vt:lpstr>从 DAG 到基本块的重组</vt:lpstr>
      <vt:lpstr>例</vt:lpstr>
      <vt:lpstr>例</vt:lpstr>
      <vt:lpstr>PowerPoint 演示文稿</vt:lpstr>
      <vt:lpstr>8.4 数据流分析(data-flow analysis)</vt:lpstr>
      <vt:lpstr>8.4 数据流分析(data-flow analysis)</vt:lpstr>
      <vt:lpstr>数据流分析的主要应用</vt:lpstr>
      <vt:lpstr>数据流分析模式</vt:lpstr>
      <vt:lpstr>数据流分析模式</vt:lpstr>
      <vt:lpstr>基本块上的数据流模式</vt:lpstr>
      <vt:lpstr>基本块上的数据流模式</vt:lpstr>
      <vt:lpstr>8.4.1 到达定值分析</vt:lpstr>
      <vt:lpstr>例：可以到达各基本块的入口处的定值</vt:lpstr>
      <vt:lpstr>到达定值分析的主要用途</vt:lpstr>
      <vt:lpstr>到达定值分析的主要用途</vt:lpstr>
      <vt:lpstr>到达定值分析的主要用途</vt:lpstr>
      <vt:lpstr>“生成”与“杀死”定值</vt:lpstr>
      <vt:lpstr>到达定值的传递函数</vt:lpstr>
      <vt:lpstr>到达定值的传递函数</vt:lpstr>
      <vt:lpstr>例：各基本块B的genB 和killB </vt:lpstr>
      <vt:lpstr>到达定值的数据流方程</vt:lpstr>
      <vt:lpstr>计算到达定值的迭代算法</vt:lpstr>
      <vt:lpstr>例</vt:lpstr>
      <vt:lpstr>例</vt:lpstr>
      <vt:lpstr>引用-定值链 (Use-Definition Chains)</vt:lpstr>
      <vt:lpstr>8.4.2 活跃变量分析</vt:lpstr>
      <vt:lpstr>例：各基本块的出口处的活跃变量</vt:lpstr>
      <vt:lpstr>活跃变量信息的主要用途</vt:lpstr>
      <vt:lpstr>活跃变量的传递函数</vt:lpstr>
      <vt:lpstr>例：各基本块B的useB 和defB </vt:lpstr>
      <vt:lpstr>活跃变量数据流方程</vt:lpstr>
      <vt:lpstr>计算活跃变量的迭代算法</vt:lpstr>
      <vt:lpstr>例</vt:lpstr>
      <vt:lpstr>例</vt:lpstr>
      <vt:lpstr>定值-引用链 (Definition-Use Chains)</vt:lpstr>
      <vt:lpstr>定值-引用链 (Definition-Use Chains)</vt:lpstr>
      <vt:lpstr>8.4.3 可用表达式分析</vt:lpstr>
      <vt:lpstr>可用表达式信息的主要用途</vt:lpstr>
      <vt:lpstr>可用表达式信息的主要用途</vt:lpstr>
      <vt:lpstr>可用表达式的传递函数</vt:lpstr>
      <vt:lpstr>e_genB的计算</vt:lpstr>
      <vt:lpstr>e_killB的计算</vt:lpstr>
      <vt:lpstr>可用表达式的数据流方程</vt:lpstr>
      <vt:lpstr>计算可用表达式的迭代算法</vt:lpstr>
      <vt:lpstr>为什么将OUT[B]集合初始化为U？</vt:lpstr>
      <vt:lpstr>PowerPoint 演示文稿</vt:lpstr>
      <vt:lpstr>8.5 流图中的循环</vt:lpstr>
      <vt:lpstr>例</vt:lpstr>
      <vt:lpstr>寻找支配结点</vt:lpstr>
      <vt:lpstr>计算支配结点的迭代算法</vt:lpstr>
      <vt:lpstr>例</vt:lpstr>
      <vt:lpstr>回边 (Back Edges)</vt:lpstr>
      <vt:lpstr>自然循环 (Natural Loops)</vt:lpstr>
      <vt:lpstr>自然循环的识别</vt:lpstr>
      <vt:lpstr>算法：构造一条回边的自然循环</vt:lpstr>
      <vt:lpstr>PowerPoint 演示文稿</vt:lpstr>
      <vt:lpstr>PowerPoint 演示文稿</vt:lpstr>
      <vt:lpstr>PowerPoint 演示文稿</vt:lpstr>
      <vt:lpstr>8.6 全局优化</vt:lpstr>
      <vt:lpstr>① 删除全局公共子表达式</vt:lpstr>
      <vt:lpstr>全局公共子表达式删除算法</vt:lpstr>
      <vt:lpstr>② 删除复制语句</vt:lpstr>
      <vt:lpstr>删除复制语句的算法</vt:lpstr>
      <vt:lpstr>③ 代码移动</vt:lpstr>
      <vt:lpstr>循环不变计算检测算法</vt:lpstr>
      <vt:lpstr>代码外提</vt:lpstr>
      <vt:lpstr>循环不变计算语句 s : x = y + z 移动的条件</vt:lpstr>
      <vt:lpstr>循环不变计算语句 s : x = y + z 移动的条件</vt:lpstr>
      <vt:lpstr>循环不变计算语句 s : x = y + z 移动的条件</vt:lpstr>
      <vt:lpstr>代码移动算法</vt:lpstr>
      <vt:lpstr>例</vt:lpstr>
      <vt:lpstr>④ 作用于归纳变量的强度削弱 </vt:lpstr>
      <vt:lpstr>④ 作用于归纳变量的强度削弱 </vt:lpstr>
      <vt:lpstr>例</vt:lpstr>
      <vt:lpstr>归纳变量检测算法</vt:lpstr>
      <vt:lpstr>归纳变量检测算法 (续)</vt:lpstr>
      <vt:lpstr>作用于归纳变量的强度削弱算法</vt:lpstr>
      <vt:lpstr>例</vt:lpstr>
      <vt:lpstr>⑤ 归纳变量的删除</vt:lpstr>
      <vt:lpstr>例</vt:lpstr>
      <vt:lpstr>归纳变量的删除</vt:lpstr>
      <vt:lpstr>例</vt:lpstr>
      <vt:lpstr>删除仅用于测试的归纳变量</vt:lpstr>
      <vt:lpstr>例</vt:lpstr>
      <vt:lpstr>本章小结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chenyin_hit@outlook.com</cp:lastModifiedBy>
  <cp:revision>318</cp:revision>
  <cp:lastPrinted>2017-11-26T08:08:00Z</cp:lastPrinted>
  <dcterms:created xsi:type="dcterms:W3CDTF">2016-10-28T05:40:46Z</dcterms:created>
  <dcterms:modified xsi:type="dcterms:W3CDTF">2022-04-18T22:36:14Z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