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1954" r:id="rId5"/>
    <p:sldId id="1964" r:id="rId6"/>
    <p:sldId id="1973" r:id="rId7"/>
    <p:sldId id="1974" r:id="rId8"/>
    <p:sldId id="1962" r:id="rId9"/>
    <p:sldId id="1966" r:id="rId10"/>
    <p:sldId id="1979" r:id="rId11"/>
    <p:sldId id="295" r:id="rId12"/>
    <p:sldId id="1967" r:id="rId13"/>
    <p:sldId id="1968" r:id="rId14"/>
    <p:sldId id="1965" r:id="rId15"/>
    <p:sldId id="1969" r:id="rId16"/>
    <p:sldId id="1970" r:id="rId17"/>
    <p:sldId id="1971" r:id="rId18"/>
    <p:sldId id="1972" r:id="rId19"/>
    <p:sldId id="1980" r:id="rId20"/>
    <p:sldId id="1982" r:id="rId21"/>
    <p:sldId id="1983" r:id="rId22"/>
    <p:sldId id="1984" r:id="rId23"/>
    <p:sldId id="1985" r:id="rId24"/>
    <p:sldId id="1986" r:id="rId25"/>
    <p:sldId id="1963" r:id="rId26"/>
    <p:sldId id="1975" r:id="rId27"/>
    <p:sldId id="1976" r:id="rId28"/>
    <p:sldId id="1977" r:id="rId29"/>
    <p:sldId id="1978" r:id="rId30"/>
    <p:sldId id="1981" r:id="rId31"/>
    <p:sldId id="1958" r:id="rId32"/>
    <p:sldId id="1961" r:id="rId33"/>
  </p:sldIdLst>
  <p:sldSz cx="12188825" cy="6858000"/>
  <p:notesSz cx="6669088" cy="9926638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D9CE4"/>
    <a:srgbClr val="996600"/>
    <a:srgbClr val="777777"/>
    <a:srgbClr val="070707"/>
    <a:srgbClr val="0E3689"/>
    <a:srgbClr val="FFD53A"/>
    <a:srgbClr val="702076"/>
    <a:srgbClr val="5EBF33"/>
    <a:srgbClr val="FD7F20"/>
    <a:srgbClr val="0E1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400" autoAdjust="0"/>
  </p:normalViewPr>
  <p:slideViewPr>
    <p:cSldViewPr snapToGrid="0" snapToObjects="1">
      <p:cViewPr varScale="1">
        <p:scale>
          <a:sx n="107" d="100"/>
          <a:sy n="107" d="100"/>
        </p:scale>
        <p:origin x="942" y="114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14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FT%20MCU16\PIM%20Powerboards\4SW%20Buck%20Boost\Doc\Iout_current_sense_a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Iin</a:t>
            </a:r>
            <a:r>
              <a:rPr lang="en-US" dirty="0"/>
              <a:t> 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Sheet1!$R$2:$R$7</c:f>
              <c:numCache>
                <c:formatCode>General</c:formatCode>
                <c:ptCount val="6"/>
                <c:pt idx="0">
                  <c:v>8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16</c:v>
                </c:pt>
                <c:pt idx="5">
                  <c:v>18</c:v>
                </c:pt>
              </c:numCache>
            </c:numRef>
          </c:cat>
          <c:val>
            <c:numRef>
              <c:f>Sheet1!$S$2:$S$7</c:f>
              <c:numCache>
                <c:formatCode>General</c:formatCode>
                <c:ptCount val="6"/>
                <c:pt idx="0">
                  <c:v>3.125</c:v>
                </c:pt>
                <c:pt idx="1">
                  <c:v>2.5</c:v>
                </c:pt>
                <c:pt idx="2">
                  <c:v>2.0833333333333335</c:v>
                </c:pt>
                <c:pt idx="3">
                  <c:v>1.7857142857142858</c:v>
                </c:pt>
                <c:pt idx="4">
                  <c:v>1.5625</c:v>
                </c:pt>
                <c:pt idx="5">
                  <c:v>1.3888888888888888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65-45CA-8934-FA14531C3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180360"/>
        <c:axId val="424182984"/>
      </c:lineChart>
      <c:catAx>
        <c:axId val="424180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82984"/>
        <c:crosses val="autoZero"/>
        <c:auto val="1"/>
        <c:lblAlgn val="ctr"/>
        <c:lblOffset val="100"/>
        <c:noMultiLvlLbl val="0"/>
      </c:catAx>
      <c:valAx>
        <c:axId val="42418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80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1241425"/>
            <a:ext cx="59515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C9B2F7-608A-4C78-947A-AB6CB139EEFF}"/>
              </a:ext>
            </a:extLst>
          </p:cNvPr>
          <p:cNvCxnSpPr/>
          <p:nvPr userDrawn="1"/>
        </p:nvCxnSpPr>
        <p:spPr>
          <a:xfrm>
            <a:off x="354046" y="799194"/>
            <a:ext cx="1140139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DE7964-EB07-4DB6-AC28-7F6E16FAD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2097" y="60061"/>
            <a:ext cx="1153341" cy="7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1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0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445" y="361996"/>
            <a:ext cx="9974491" cy="996522"/>
          </a:xfrm>
        </p:spPr>
        <p:txBody>
          <a:bodyPr/>
          <a:lstStyle/>
          <a:p>
            <a:pPr algn="l"/>
            <a:r>
              <a:rPr lang="en-US" sz="4000" dirty="0"/>
              <a:t>Four Switch Buck Boost Development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Sept. 2020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nb-NO" dirty="0"/>
              <a:t>Franz Thalheimer/MCU16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BECB6-83DC-42A0-8C47-9363659A2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6" y="885877"/>
            <a:ext cx="6012008" cy="4438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95D26-2B2D-4253-8755-6977CEA7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Timing / Workload</a:t>
            </a:r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F099FD7-8A1D-4BD3-9050-1A45B3BC42D8}"/>
              </a:ext>
            </a:extLst>
          </p:cNvPr>
          <p:cNvSpPr txBox="1"/>
          <p:nvPr/>
        </p:nvSpPr>
        <p:spPr>
          <a:xfrm>
            <a:off x="348279" y="1297764"/>
            <a:ext cx="1596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PWM_BUCK_H</a:t>
            </a:r>
            <a:endParaRPr lang="en-US" sz="18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0DC283A-E445-4B6C-B164-22D0F10CBEEC}"/>
              </a:ext>
            </a:extLst>
          </p:cNvPr>
          <p:cNvSpPr txBox="1"/>
          <p:nvPr/>
        </p:nvSpPr>
        <p:spPr>
          <a:xfrm>
            <a:off x="282906" y="3619184"/>
            <a:ext cx="252562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FF0066"/>
                </a:solidFill>
                <a:uFillTx/>
                <a:latin typeface="Calibri"/>
              </a:rPr>
              <a:t>Background Task (toggle)</a:t>
            </a:r>
            <a:endParaRPr lang="en-US" sz="1800" b="0" i="0" u="none" strike="noStrike" kern="1200" cap="none" spc="0" baseline="0" dirty="0">
              <a:solidFill>
                <a:srgbClr val="FF0066"/>
              </a:solidFill>
              <a:uFillTx/>
              <a:latin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42F2E8D-FCA3-4D66-9EE9-A569572BBFDD}"/>
              </a:ext>
            </a:extLst>
          </p:cNvPr>
          <p:cNvSpPr txBox="1"/>
          <p:nvPr/>
        </p:nvSpPr>
        <p:spPr>
          <a:xfrm>
            <a:off x="282906" y="1778486"/>
            <a:ext cx="13484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ANCAN0-ISR</a:t>
            </a:r>
            <a:endParaRPr lang="en-US" sz="18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00D22C1-491C-4002-A863-D62CEB89AF1F}"/>
              </a:ext>
            </a:extLst>
          </p:cNvPr>
          <p:cNvSpPr txBox="1"/>
          <p:nvPr/>
        </p:nvSpPr>
        <p:spPr>
          <a:xfrm>
            <a:off x="242833" y="2603222"/>
            <a:ext cx="8404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+VOUT</a:t>
            </a:r>
            <a:endParaRPr lang="en-US" sz="18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FBF1E-03C2-4D49-957B-B4B2450821BC}"/>
              </a:ext>
            </a:extLst>
          </p:cNvPr>
          <p:cNvSpPr txBox="1"/>
          <p:nvPr/>
        </p:nvSpPr>
        <p:spPr>
          <a:xfrm>
            <a:off x="6360287" y="885877"/>
            <a:ext cx="594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Background Tasks free Workload:</a:t>
            </a:r>
          </a:p>
          <a:p>
            <a:r>
              <a:rPr lang="de-DE" sz="1000" dirty="0"/>
              <a:t>1.31us * 28 / 200us = 18.3% free </a:t>
            </a:r>
            <a:r>
              <a:rPr lang="de-DE" sz="1000" dirty="0">
                <a:sym typeface="Wingdings" panose="05000000000000000000" pitchFamily="2" charset="2"/>
              </a:rPr>
              <a:t> whole workload is 81.7%</a:t>
            </a:r>
          </a:p>
          <a:p>
            <a:r>
              <a:rPr lang="de-DE" sz="1000" dirty="0">
                <a:sym typeface="Wingdings" panose="05000000000000000000" pitchFamily="2" charset="2"/>
              </a:rPr>
              <a:t>Worst case in Boost mode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8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4E9D-1E3E-487E-AAE0-03350B63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Documents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88C41-E2A9-421C-8790-AD05BE79F0B3}"/>
              </a:ext>
            </a:extLst>
          </p:cNvPr>
          <p:cNvSpPr txBox="1"/>
          <p:nvPr/>
        </p:nvSpPr>
        <p:spPr>
          <a:xfrm>
            <a:off x="526212" y="903576"/>
            <a:ext cx="11229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Iin/Vin Feedforward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Startup I 		AVG Current Mode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Startup II		</a:t>
            </a:r>
            <a:r>
              <a:rPr lang="de-DE" dirty="0"/>
              <a:t>AVG Current Mode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Startup III		</a:t>
            </a:r>
            <a:r>
              <a:rPr lang="de-DE" dirty="0"/>
              <a:t>AVG Current Mode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Board Test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Control Loop Measurment</a:t>
            </a:r>
          </a:p>
          <a:p>
            <a:pPr marL="952343" lvl="1" indent="-342900">
              <a:buFont typeface="Wingdings" panose="05000000000000000000" pitchFamily="2" charset="2"/>
              <a:buChar char="§"/>
            </a:pPr>
            <a:r>
              <a:rPr lang="de-DE" dirty="0"/>
              <a:t>Plant Vout</a:t>
            </a:r>
          </a:p>
          <a:p>
            <a:pPr marL="952343" lvl="1" indent="-342900">
              <a:buFont typeface="Wingdings" panose="05000000000000000000" pitchFamily="2" charset="2"/>
              <a:buChar char="§"/>
            </a:pPr>
            <a:r>
              <a:rPr lang="de-DE" dirty="0"/>
              <a:t>Plant Iin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Misc.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5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E61B-AE93-4075-A097-53F0E1ED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Iin/Vin Feedforward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B121-601C-48C4-AC83-EDBB5910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99713"/>
              </p:ext>
            </p:extLst>
          </p:nvPr>
        </p:nvGraphicFramePr>
        <p:xfrm>
          <a:off x="527500" y="1214528"/>
          <a:ext cx="4346426" cy="2296420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292009">
                  <a:extLst>
                    <a:ext uri="{9D8B030D-6E8A-4147-A177-3AD203B41FA5}">
                      <a16:colId xmlns:a16="http://schemas.microsoft.com/office/drawing/2014/main" val="1161543557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2267460444"/>
                    </a:ext>
                  </a:extLst>
                </a:gridCol>
                <a:gridCol w="620918">
                  <a:extLst>
                    <a:ext uri="{9D8B030D-6E8A-4147-A177-3AD203B41FA5}">
                      <a16:colId xmlns:a16="http://schemas.microsoft.com/office/drawing/2014/main" val="1992429905"/>
                    </a:ext>
                  </a:extLst>
                </a:gridCol>
                <a:gridCol w="620918">
                  <a:extLst>
                    <a:ext uri="{9D8B030D-6E8A-4147-A177-3AD203B41FA5}">
                      <a16:colId xmlns:a16="http://schemas.microsoft.com/office/drawing/2014/main" val="1077214239"/>
                    </a:ext>
                  </a:extLst>
                </a:gridCol>
                <a:gridCol w="620918">
                  <a:extLst>
                    <a:ext uri="{9D8B030D-6E8A-4147-A177-3AD203B41FA5}">
                      <a16:colId xmlns:a16="http://schemas.microsoft.com/office/drawing/2014/main" val="199982502"/>
                    </a:ext>
                  </a:extLst>
                </a:gridCol>
                <a:gridCol w="620918">
                  <a:extLst>
                    <a:ext uri="{9D8B030D-6E8A-4147-A177-3AD203B41FA5}">
                      <a16:colId xmlns:a16="http://schemas.microsoft.com/office/drawing/2014/main" val="1642485839"/>
                    </a:ext>
                  </a:extLst>
                </a:gridCol>
                <a:gridCol w="620918">
                  <a:extLst>
                    <a:ext uri="{9D8B030D-6E8A-4147-A177-3AD203B41FA5}">
                      <a16:colId xmlns:a16="http://schemas.microsoft.com/office/drawing/2014/main" val="1085805975"/>
                    </a:ext>
                  </a:extLst>
                </a:gridCol>
              </a:tblGrid>
              <a:tr h="188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</a:t>
                      </a:r>
                      <a:r>
                        <a:rPr lang="en-US" sz="1100" u="none" strike="noStrike" dirty="0" err="1">
                          <a:effectLst/>
                        </a:rPr>
                        <a:t>Iin</a:t>
                      </a:r>
                      <a:r>
                        <a:rPr lang="en-US" sz="1100" u="none" strike="noStrike" dirty="0">
                          <a:effectLst/>
                        </a:rPr>
                        <a:t> at 25W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effectLst/>
                        </a:rPr>
                        <a:t>Iin</a:t>
                      </a:r>
                      <a:r>
                        <a:rPr lang="en-US" sz="1100" u="none" strike="noStrike" dirty="0">
                          <a:effectLst/>
                        </a:rPr>
                        <a:t> / digit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Vin/digit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m*3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03026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2377.852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-1.95833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3188.091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084349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2013.246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1551.515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3026.044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14394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2.083333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1770.175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1861.818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2985.533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041910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1.785714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1596.553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2172.121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3014.471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586139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1466.337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2482.424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3086.814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724771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1365.058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2792.727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3188.094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9722070"/>
                  </a:ext>
                </a:extLst>
              </a:tr>
              <a:tr h="1882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5320033"/>
                  </a:ext>
                </a:extLst>
              </a:tr>
              <a:tr h="2635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y=mx+b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0564723"/>
                  </a:ext>
                </a:extLst>
              </a:tr>
              <a:tr h="2635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Iin=-0.66*Vin+3200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0845907"/>
                  </a:ext>
                </a:extLst>
              </a:tr>
              <a:tr h="2635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3*Iin=9600-2*Vin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41109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3F890C-B958-4A93-A586-470B081DC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251411"/>
              </p:ext>
            </p:extLst>
          </p:nvPr>
        </p:nvGraphicFramePr>
        <p:xfrm>
          <a:off x="5378419" y="1065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93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632E-9748-4117-B456-D7C96E90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Startup I in Closed Loop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679D786-9BE3-4B02-87B4-64F2F8D3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9" y="948906"/>
            <a:ext cx="5129476" cy="37869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CB879E2-095C-48AD-B884-5551656B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23" y="948906"/>
            <a:ext cx="5129476" cy="3786996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4355DEB-C5EE-435B-9459-5325DAB4976C}"/>
              </a:ext>
            </a:extLst>
          </p:cNvPr>
          <p:cNvSpPr txBox="1"/>
          <p:nvPr/>
        </p:nvSpPr>
        <p:spPr>
          <a:xfrm>
            <a:off x="367724" y="2323849"/>
            <a:ext cx="56643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IACref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D861C46-4285-425B-A45F-1B0D2AAA6075}"/>
              </a:ext>
            </a:extLst>
          </p:cNvPr>
          <p:cNvSpPr txBox="1"/>
          <p:nvPr/>
        </p:nvSpPr>
        <p:spPr>
          <a:xfrm>
            <a:off x="355509" y="3150959"/>
            <a:ext cx="134408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FF0066"/>
                </a:solidFill>
                <a:uFillTx/>
                <a:latin typeface="Calibri"/>
              </a:rPr>
              <a:t>Iin (Current Probe)</a:t>
            </a:r>
            <a:endParaRPr lang="en-US" sz="1200" b="0" i="0" u="none" strike="noStrike" kern="1200" cap="none" spc="0" baseline="0" dirty="0">
              <a:solidFill>
                <a:srgbClr val="FF0066"/>
              </a:solidFill>
              <a:uFillTx/>
              <a:latin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FB2C508F-272D-4D07-BEF4-D013BD09CE5F}"/>
              </a:ext>
            </a:extLst>
          </p:cNvPr>
          <p:cNvSpPr txBox="1"/>
          <p:nvPr/>
        </p:nvSpPr>
        <p:spPr>
          <a:xfrm>
            <a:off x="404112" y="2714073"/>
            <a:ext cx="105445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Softstart Start</a:t>
            </a:r>
            <a:endParaRPr lang="en-US" sz="12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399FB36-06C9-4515-9CAA-BA6BEADFCDD2}"/>
              </a:ext>
            </a:extLst>
          </p:cNvPr>
          <p:cNvSpPr txBox="1"/>
          <p:nvPr/>
        </p:nvSpPr>
        <p:spPr>
          <a:xfrm>
            <a:off x="404112" y="3770293"/>
            <a:ext cx="62344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+VOUT</a:t>
            </a:r>
            <a:endParaRPr lang="en-US" sz="12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E34BC680-DFC3-45CB-AA78-BD4DA7DBEC0D}"/>
              </a:ext>
            </a:extLst>
          </p:cNvPr>
          <p:cNvSpPr txBox="1"/>
          <p:nvPr/>
        </p:nvSpPr>
        <p:spPr>
          <a:xfrm>
            <a:off x="2102433" y="1243797"/>
            <a:ext cx="111581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996600"/>
                </a:solidFill>
                <a:uFillTx/>
                <a:latin typeface="Calibri"/>
              </a:rPr>
              <a:t>Iref-Iin (+2048)</a:t>
            </a:r>
            <a:endParaRPr lang="en-US" sz="1200" b="0" i="0" u="none" strike="noStrike" kern="1200" cap="none" spc="0" baseline="0" dirty="0">
              <a:solidFill>
                <a:srgbClr val="996600"/>
              </a:solidFill>
              <a:uFillTx/>
              <a:latin typeface="Calibri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051F8412-9EFD-4E9C-94AE-22A6BF0F8925}"/>
              </a:ext>
            </a:extLst>
          </p:cNvPr>
          <p:cNvSpPr txBox="1"/>
          <p:nvPr/>
        </p:nvSpPr>
        <p:spPr>
          <a:xfrm>
            <a:off x="5714383" y="2046850"/>
            <a:ext cx="111581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996600"/>
                </a:solidFill>
                <a:uFillTx/>
                <a:latin typeface="Calibri"/>
              </a:rPr>
              <a:t>Iref-Iin (+2048)</a:t>
            </a:r>
            <a:endParaRPr lang="en-US" sz="1200" b="0" i="0" u="none" strike="noStrike" kern="1200" cap="none" spc="0" baseline="0" dirty="0">
              <a:solidFill>
                <a:srgbClr val="996600"/>
              </a:solidFill>
              <a:uFillTx/>
              <a:latin typeface="Calibri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FC63826-B1CB-4982-865A-FBBD1EAFC165}"/>
              </a:ext>
            </a:extLst>
          </p:cNvPr>
          <p:cNvSpPr txBox="1"/>
          <p:nvPr/>
        </p:nvSpPr>
        <p:spPr>
          <a:xfrm>
            <a:off x="5714383" y="972193"/>
            <a:ext cx="78015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Vref-Vout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C14700-792A-4E54-92AA-B0DD922D98F6}"/>
              </a:ext>
            </a:extLst>
          </p:cNvPr>
          <p:cNvCxnSpPr>
            <a:cxnSpLocks/>
          </p:cNvCxnSpPr>
          <p:nvPr/>
        </p:nvCxnSpPr>
        <p:spPr>
          <a:xfrm>
            <a:off x="1051405" y="2323849"/>
            <a:ext cx="0" cy="184263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5B53D2-E024-4A5C-9992-C6A18A68143A}"/>
              </a:ext>
            </a:extLst>
          </p:cNvPr>
          <p:cNvCxnSpPr>
            <a:cxnSpLocks/>
          </p:cNvCxnSpPr>
          <p:nvPr/>
        </p:nvCxnSpPr>
        <p:spPr>
          <a:xfrm>
            <a:off x="2065836" y="2323849"/>
            <a:ext cx="0" cy="184263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7610B-0D71-4D05-B6E2-DD6D75A593F8}"/>
              </a:ext>
            </a:extLst>
          </p:cNvPr>
          <p:cNvCxnSpPr>
            <a:cxnSpLocks/>
          </p:cNvCxnSpPr>
          <p:nvPr/>
        </p:nvCxnSpPr>
        <p:spPr>
          <a:xfrm>
            <a:off x="7397871" y="2299996"/>
            <a:ext cx="0" cy="184263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B29A39-851A-40EE-8338-6189FA11FAEA}"/>
              </a:ext>
            </a:extLst>
          </p:cNvPr>
          <p:cNvCxnSpPr>
            <a:cxnSpLocks/>
          </p:cNvCxnSpPr>
          <p:nvPr/>
        </p:nvCxnSpPr>
        <p:spPr>
          <a:xfrm>
            <a:off x="7747728" y="2284168"/>
            <a:ext cx="0" cy="184263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C29C87-2865-402C-A6DC-C0EE3ABB5A83}"/>
              </a:ext>
            </a:extLst>
          </p:cNvPr>
          <p:cNvSpPr txBox="1"/>
          <p:nvPr/>
        </p:nvSpPr>
        <p:spPr>
          <a:xfrm>
            <a:off x="1237249" y="39050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Ph 1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910EB-32D5-4806-9A56-62C2D6E40B64}"/>
              </a:ext>
            </a:extLst>
          </p:cNvPr>
          <p:cNvSpPr txBox="1"/>
          <p:nvPr/>
        </p:nvSpPr>
        <p:spPr>
          <a:xfrm>
            <a:off x="7289517" y="38694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Ph 2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592A9-6480-46B6-BE41-E0A7B225B3EF}"/>
              </a:ext>
            </a:extLst>
          </p:cNvPr>
          <p:cNvSpPr txBox="1"/>
          <p:nvPr/>
        </p:nvSpPr>
        <p:spPr>
          <a:xfrm>
            <a:off x="367723" y="4801842"/>
            <a:ext cx="11400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Ph 1: after switch on there is a pre-biasing for 10ms.</a:t>
            </a:r>
          </a:p>
          <a:p>
            <a:r>
              <a:rPr lang="de-DE" sz="1200" dirty="0"/>
              <a:t>Ph2: DCmin is now set to 0. That is the reason why Vout goes down because we have Iref = 0 which leads to DC=0.</a:t>
            </a:r>
          </a:p>
          <a:p>
            <a:endParaRPr lang="de-DE" sz="1200" dirty="0"/>
          </a:p>
          <a:p>
            <a:r>
              <a:rPr lang="de-DE" sz="1200" dirty="0"/>
              <a:t>Controller Init with clear history at state Power_On_Delay before Prebias.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46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632E-9748-4117-B456-D7C96E90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II in Closed Loop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592A9-6480-46B6-BE41-E0A7B225B3EF}"/>
              </a:ext>
            </a:extLst>
          </p:cNvPr>
          <p:cNvSpPr txBox="1"/>
          <p:nvPr/>
        </p:nvSpPr>
        <p:spPr>
          <a:xfrm>
            <a:off x="8126083" y="873536"/>
            <a:ext cx="40627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Ph 1:  PreBias</a:t>
            </a:r>
          </a:p>
          <a:p>
            <a:r>
              <a:rPr lang="de-DE" sz="1200" dirty="0"/>
              <a:t>after switch on there is a pre-biasung for 10ms.</a:t>
            </a:r>
          </a:p>
          <a:p>
            <a:r>
              <a:rPr lang="de-DE" sz="1200" dirty="0"/>
              <a:t>buck switches run synchronous. boost switches run asynchronous (hifh side off, body diode).</a:t>
            </a:r>
          </a:p>
          <a:p>
            <a:r>
              <a:rPr lang="de-DE" sz="1200" dirty="0"/>
              <a:t>Voutref is set to 0V </a:t>
            </a:r>
            <a:r>
              <a:rPr lang="de-DE" sz="1200" dirty="0">
                <a:sym typeface="Wingdings" panose="05000000000000000000" pitchFamily="2" charset="2"/>
              </a:rPr>
              <a:t> PWM‘s run with min. DC (200ns).</a:t>
            </a:r>
          </a:p>
          <a:p>
            <a:r>
              <a:rPr lang="de-DE" sz="1200" dirty="0">
                <a:sym typeface="Wingdings" panose="05000000000000000000" pitchFamily="2" charset="2"/>
              </a:rPr>
              <a:t>Controll loops are running, no open loop phase.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Ph2: begin of SoftStart</a:t>
            </a:r>
          </a:p>
          <a:p>
            <a:r>
              <a:rPr lang="de-DE" sz="1200" dirty="0">
                <a:sym typeface="Wingdings" panose="05000000000000000000" pitchFamily="2" charset="2"/>
              </a:rPr>
              <a:t>Voutref is set to 3.3V. Iinref is set depending on Vin and 25W.</a:t>
            </a:r>
          </a:p>
          <a:p>
            <a:r>
              <a:rPr lang="en-US" sz="1200" dirty="0"/>
              <a:t>with 12V Vin </a:t>
            </a:r>
            <a:r>
              <a:rPr lang="en-US" sz="1200" dirty="0" err="1"/>
              <a:t>Iinref</a:t>
            </a:r>
            <a:r>
              <a:rPr lang="en-US" sz="1200" dirty="0"/>
              <a:t> is calculated to 2.3A.</a:t>
            </a:r>
          </a:p>
          <a:p>
            <a:r>
              <a:rPr lang="en-US" sz="1200" dirty="0"/>
              <a:t>voltage controller starts working and needs some time to get an output value. this is the delay until an </a:t>
            </a:r>
            <a:r>
              <a:rPr lang="en-US" sz="1200" dirty="0" err="1"/>
              <a:t>Iref</a:t>
            </a:r>
            <a:r>
              <a:rPr lang="en-US" sz="1200" dirty="0"/>
              <a:t> for the current controller is &gt; 0.</a:t>
            </a:r>
          </a:p>
          <a:p>
            <a:endParaRPr lang="en-US" sz="1200" dirty="0"/>
          </a:p>
          <a:p>
            <a:r>
              <a:rPr lang="en-US" sz="1200" dirty="0"/>
              <a:t>Ph3: </a:t>
            </a:r>
          </a:p>
          <a:p>
            <a:r>
              <a:rPr lang="en-US" sz="1200" dirty="0" err="1"/>
              <a:t>Iref</a:t>
            </a:r>
            <a:r>
              <a:rPr lang="en-US" sz="1200" dirty="0"/>
              <a:t> for current controller starts rising from 0.</a:t>
            </a:r>
          </a:p>
          <a:p>
            <a:r>
              <a:rPr lang="en-US" sz="1200" dirty="0"/>
              <a:t>current controller need some time until DC goes high and </a:t>
            </a:r>
            <a:r>
              <a:rPr lang="en-US" sz="1200" dirty="0" err="1"/>
              <a:t>Vout</a:t>
            </a:r>
            <a:r>
              <a:rPr lang="en-US" sz="1200" dirty="0"/>
              <a:t> starts rising.</a:t>
            </a:r>
          </a:p>
          <a:p>
            <a:endParaRPr lang="en-US" sz="1200" dirty="0"/>
          </a:p>
          <a:p>
            <a:r>
              <a:rPr lang="de-DE" sz="1200" dirty="0"/>
              <a:t>Controller Init with clear history at state Power_On_Delay before Prebias.  </a:t>
            </a:r>
            <a:endParaRPr lang="en-US" sz="1200" dirty="0"/>
          </a:p>
          <a:p>
            <a:r>
              <a:rPr lang="en-US" sz="1200" dirty="0"/>
              <a:t>That leads to the delay in Ph2 + Ph3.</a:t>
            </a:r>
          </a:p>
          <a:p>
            <a:endParaRPr lang="en-US" sz="1200" dirty="0"/>
          </a:p>
          <a:p>
            <a:r>
              <a:rPr lang="de-DE" sz="1200" dirty="0"/>
              <a:t>Controller Init with clear history after Prebias, begin of SoftStart looks different and removes delay from Ph2/3.</a:t>
            </a:r>
            <a:endParaRPr lang="en-US" sz="12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4C17F9A-03DB-4F16-A400-5FEE3AF0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9" y="816188"/>
            <a:ext cx="7669503" cy="56622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465A27-D4B4-45CB-B13D-D3C11F2C22EE}"/>
              </a:ext>
            </a:extLst>
          </p:cNvPr>
          <p:cNvCxnSpPr>
            <a:cxnSpLocks/>
          </p:cNvCxnSpPr>
          <p:nvPr/>
        </p:nvCxnSpPr>
        <p:spPr>
          <a:xfrm>
            <a:off x="1957178" y="3790340"/>
            <a:ext cx="0" cy="184263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5A5F36-79F1-4F51-B2C6-0157A6485EF8}"/>
              </a:ext>
            </a:extLst>
          </p:cNvPr>
          <p:cNvCxnSpPr>
            <a:cxnSpLocks/>
          </p:cNvCxnSpPr>
          <p:nvPr/>
        </p:nvCxnSpPr>
        <p:spPr>
          <a:xfrm>
            <a:off x="3454688" y="3790340"/>
            <a:ext cx="0" cy="184263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DBBD17-DE48-4004-B6EE-E210DB256260}"/>
              </a:ext>
            </a:extLst>
          </p:cNvPr>
          <p:cNvSpPr txBox="1"/>
          <p:nvPr/>
        </p:nvSpPr>
        <p:spPr>
          <a:xfrm>
            <a:off x="2440539" y="51868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Ph 1</a:t>
            </a:r>
            <a:endParaRPr lang="en-US" sz="1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484981-40A3-4898-836F-5F3EBD903443}"/>
              </a:ext>
            </a:extLst>
          </p:cNvPr>
          <p:cNvCxnSpPr>
            <a:cxnSpLocks/>
          </p:cNvCxnSpPr>
          <p:nvPr/>
        </p:nvCxnSpPr>
        <p:spPr>
          <a:xfrm>
            <a:off x="4210937" y="3790340"/>
            <a:ext cx="0" cy="184263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2283D2-C0F9-46A9-B4AA-19A0B7B9CBB5}"/>
              </a:ext>
            </a:extLst>
          </p:cNvPr>
          <p:cNvSpPr txBox="1"/>
          <p:nvPr/>
        </p:nvSpPr>
        <p:spPr>
          <a:xfrm>
            <a:off x="3402130" y="51806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Ph 2</a:t>
            </a:r>
            <a:endParaRPr lang="en-US" sz="1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CF63EC-B3B8-4179-B07E-B6D5584AE214}"/>
              </a:ext>
            </a:extLst>
          </p:cNvPr>
          <p:cNvCxnSpPr>
            <a:cxnSpLocks/>
          </p:cNvCxnSpPr>
          <p:nvPr/>
        </p:nvCxnSpPr>
        <p:spPr>
          <a:xfrm>
            <a:off x="3966522" y="1586366"/>
            <a:ext cx="0" cy="404660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CB8DD0-EA10-47F9-8AD9-0812038017CF}"/>
              </a:ext>
            </a:extLst>
          </p:cNvPr>
          <p:cNvSpPr txBox="1"/>
          <p:nvPr/>
        </p:nvSpPr>
        <p:spPr>
          <a:xfrm>
            <a:off x="4008600" y="49637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Ph 3</a:t>
            </a:r>
            <a:endParaRPr 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ED89841-9A47-4011-944E-C31CD8C7BD55}"/>
              </a:ext>
            </a:extLst>
          </p:cNvPr>
          <p:cNvSpPr txBox="1"/>
          <p:nvPr/>
        </p:nvSpPr>
        <p:spPr>
          <a:xfrm>
            <a:off x="667930" y="2185349"/>
            <a:ext cx="85068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996600"/>
                </a:solidFill>
                <a:uFillTx/>
                <a:latin typeface="Calibri"/>
              </a:rPr>
              <a:t>Vref - Vout</a:t>
            </a:r>
            <a:endParaRPr lang="en-US" sz="1200" b="0" i="0" u="none" strike="noStrike" kern="1200" cap="none" spc="0" baseline="0" dirty="0">
              <a:solidFill>
                <a:srgbClr val="9966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88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632E-9748-4117-B456-D7C96E90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III in Closed Loop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592A9-6480-46B6-BE41-E0A7B225B3EF}"/>
              </a:ext>
            </a:extLst>
          </p:cNvPr>
          <p:cNvSpPr txBox="1"/>
          <p:nvPr/>
        </p:nvSpPr>
        <p:spPr>
          <a:xfrm>
            <a:off x="8126083" y="873536"/>
            <a:ext cx="40627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Ph 1:  PreBias</a:t>
            </a:r>
          </a:p>
          <a:p>
            <a:r>
              <a:rPr lang="de-DE" sz="1200" dirty="0"/>
              <a:t>after switch on there is a pre-biasung for 10ms.</a:t>
            </a:r>
          </a:p>
          <a:p>
            <a:r>
              <a:rPr lang="de-DE" sz="1200" dirty="0"/>
              <a:t>buck switches run synchronous. boost switches run asynchronous (hifh side off, body diode).</a:t>
            </a:r>
          </a:p>
          <a:p>
            <a:r>
              <a:rPr lang="de-DE" sz="1200" dirty="0"/>
              <a:t>Voutref is set to 0V </a:t>
            </a:r>
            <a:r>
              <a:rPr lang="de-DE" sz="1200" dirty="0">
                <a:sym typeface="Wingdings" panose="05000000000000000000" pitchFamily="2" charset="2"/>
              </a:rPr>
              <a:t> PWM‘s run with min. DC (200ns).</a:t>
            </a:r>
          </a:p>
          <a:p>
            <a:r>
              <a:rPr lang="de-DE" sz="1200" dirty="0">
                <a:sym typeface="Wingdings" panose="05000000000000000000" pitchFamily="2" charset="2"/>
              </a:rPr>
              <a:t>Controll loops are running, no open loop phase.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/>
              <a:t>Controller Init with clear history after Prebias, begin of SoftStart. (compare to previous pages).</a:t>
            </a:r>
          </a:p>
          <a:p>
            <a:r>
              <a:rPr lang="de-DE" sz="1200" dirty="0"/>
              <a:t>DCmin for Buck is set to 0 after Prebias.</a:t>
            </a:r>
          </a:p>
          <a:p>
            <a:endParaRPr lang="de-DE" sz="1200" dirty="0"/>
          </a:p>
          <a:p>
            <a:r>
              <a:rPr lang="de-DE" sz="1200" dirty="0"/>
              <a:t>Vref-Vout goes to 0 and does not stay at a postive value for Ph2/3 at previous plots.</a:t>
            </a:r>
            <a:endParaRPr lang="en-US" sz="12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F8F63A-CCB7-411B-9C3F-015A414D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2" y="873536"/>
            <a:ext cx="7520297" cy="5552094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B8328B6A-3E19-44FC-B410-658CB2E4A4AE}"/>
              </a:ext>
            </a:extLst>
          </p:cNvPr>
          <p:cNvSpPr txBox="1"/>
          <p:nvPr/>
        </p:nvSpPr>
        <p:spPr>
          <a:xfrm>
            <a:off x="2867666" y="1110692"/>
            <a:ext cx="78015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Vref-Vout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01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C471-97D2-4F51-97D5-AFB0E1AC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Ramp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DC71C-B650-48FF-BA69-C945C316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9" y="3529010"/>
            <a:ext cx="453390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FED31-292A-42DD-958A-76286257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9" y="924087"/>
            <a:ext cx="440055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1BD3B-F020-4840-A654-4D120367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9" y="1571399"/>
            <a:ext cx="5029200" cy="41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391A2-9DB6-420C-A525-E3E8AC1B798E}"/>
              </a:ext>
            </a:extLst>
          </p:cNvPr>
          <p:cNvSpPr txBox="1"/>
          <p:nvPr/>
        </p:nvSpPr>
        <p:spPr>
          <a:xfrm>
            <a:off x="5782235" y="1047524"/>
            <a:ext cx="3724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set the ramp speed to xx ms; called once at initialization;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8E179-A6DF-441C-BA87-33418002335B}"/>
              </a:ext>
            </a:extLst>
          </p:cNvPr>
          <p:cNvSpPr txBox="1"/>
          <p:nvPr/>
        </p:nvSpPr>
        <p:spPr>
          <a:xfrm>
            <a:off x="5782235" y="1642449"/>
            <a:ext cx="4373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calculate the ramp value based on actual start value and end value;</a:t>
            </a:r>
          </a:p>
          <a:p>
            <a:r>
              <a:rPr lang="de-DE" sz="1200" dirty="0"/>
              <a:t>called and calculated before every PCS_SOFT_START;</a:t>
            </a: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DC95C7-75B1-439E-9AF2-5F1CAE8C14C1}"/>
                  </a:ext>
                </a:extLst>
              </p:cNvPr>
              <p:cNvSpPr txBox="1"/>
              <p:nvPr/>
            </p:nvSpPr>
            <p:spPr>
              <a:xfrm>
                <a:off x="5598936" y="2220679"/>
                <a:ext cx="4719440" cy="519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𝑟𝑎𝑚𝑝𝑠𝑝𝑒𝑒𝑑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𝑉𝑜𝑢𝑡𝑅𝑒𝑓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𝑉𝑜𝑢𝑡𝑆𝑡𝑎𝑟𝑡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𝑟𝑎𝑚𝑝𝑠𝑝𝑒𝑒𝑑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DC95C7-75B1-439E-9AF2-5F1CAE8C1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936" y="2220679"/>
                <a:ext cx="4719440" cy="519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4027E22-CFF1-40A8-AA7F-3BCCD2A8358C}"/>
              </a:ext>
            </a:extLst>
          </p:cNvPr>
          <p:cNvSpPr txBox="1"/>
          <p:nvPr/>
        </p:nvSpPr>
        <p:spPr>
          <a:xfrm>
            <a:off x="10235662" y="2203366"/>
            <a:ext cx="204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(multiply by 16 for resolution)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DFC8F-21CD-4547-9161-04A4779B6696}"/>
              </a:ext>
            </a:extLst>
          </p:cNvPr>
          <p:cNvSpPr txBox="1"/>
          <p:nvPr/>
        </p:nvSpPr>
        <p:spPr>
          <a:xfrm>
            <a:off x="10235662" y="2521714"/>
            <a:ext cx="19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(multiply by 10 because of 100us task)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D7AA1-7C6D-44C7-B89F-ACC549917CD9}"/>
              </a:ext>
            </a:extLst>
          </p:cNvPr>
          <p:cNvSpPr txBox="1"/>
          <p:nvPr/>
        </p:nvSpPr>
        <p:spPr>
          <a:xfrm>
            <a:off x="5782235" y="3595297"/>
            <a:ext cx="631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called in PCS_SOFTSTART as softstart ramp;</a:t>
            </a:r>
          </a:p>
          <a:p>
            <a:r>
              <a:rPr lang="de-DE" sz="1200" dirty="0"/>
              <a:t>if power controller is running and a change in Vout reference happens then the rampspeed_value is fixed set to RUNNING_RAMP_SPEED;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84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C471-97D2-4F51-97D5-AFB0E1AC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Ramp in Open Loop (100ms)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FED31-292A-42DD-958A-76286257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9" y="924087"/>
            <a:ext cx="440055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1BD3B-F020-4840-A654-4D120367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59" y="976474"/>
            <a:ext cx="5029200" cy="4191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0207F08-AA45-4ECD-A8D7-FA4631160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8" y="1395573"/>
            <a:ext cx="5917435" cy="436873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E1DDD8-597F-4D06-B5E7-EDAF578F0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43" y="1395574"/>
            <a:ext cx="5917433" cy="4368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70500-0D2F-4734-85EF-AECFE510AA0F}"/>
              </a:ext>
            </a:extLst>
          </p:cNvPr>
          <p:cNvSpPr txBox="1"/>
          <p:nvPr/>
        </p:nvSpPr>
        <p:spPr>
          <a:xfrm>
            <a:off x="411171" y="1498513"/>
            <a:ext cx="146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 from 0V to 18V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BD131-8568-463D-BA1D-6499F821B47A}"/>
              </a:ext>
            </a:extLst>
          </p:cNvPr>
          <p:cNvSpPr txBox="1"/>
          <p:nvPr/>
        </p:nvSpPr>
        <p:spPr>
          <a:xfrm>
            <a:off x="6381665" y="1474021"/>
            <a:ext cx="1387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 from 0V to 8V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937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F116478-8850-4386-916B-34BB2C84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01" y="1390618"/>
            <a:ext cx="5917433" cy="436873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2C802BB-5081-4AFA-AC73-04267EB0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5" y="1390618"/>
            <a:ext cx="5917433" cy="4368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DEC471-97D2-4F51-97D5-AFB0E1AC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Ramp in Closed Loop (100ms)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FED31-292A-42DD-958A-762862577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9" y="924087"/>
            <a:ext cx="440055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1BD3B-F020-4840-A654-4D1203672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059" y="976474"/>
            <a:ext cx="5029200" cy="419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70500-0D2F-4734-85EF-AECFE510AA0F}"/>
              </a:ext>
            </a:extLst>
          </p:cNvPr>
          <p:cNvSpPr txBox="1"/>
          <p:nvPr/>
        </p:nvSpPr>
        <p:spPr>
          <a:xfrm>
            <a:off x="411171" y="1498513"/>
            <a:ext cx="146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 from 0V to 18V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BD131-8568-463D-BA1D-6499F821B47A}"/>
              </a:ext>
            </a:extLst>
          </p:cNvPr>
          <p:cNvSpPr txBox="1"/>
          <p:nvPr/>
        </p:nvSpPr>
        <p:spPr>
          <a:xfrm>
            <a:off x="6381665" y="1474021"/>
            <a:ext cx="1387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 from 0V to 8V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836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27F352-245D-4ED8-B636-B83E8642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8" y="1395574"/>
            <a:ext cx="5917433" cy="4368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DEC471-97D2-4F51-97D5-AFB0E1AC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Softstart Ramp at Vref change in Open Loop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FED31-292A-42DD-958A-76286257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9" y="924087"/>
            <a:ext cx="440055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1BD3B-F020-4840-A654-4D120367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59" y="976474"/>
            <a:ext cx="5029200" cy="419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70500-0D2F-4734-85EF-AECFE510AA0F}"/>
              </a:ext>
            </a:extLst>
          </p:cNvPr>
          <p:cNvSpPr txBox="1"/>
          <p:nvPr/>
        </p:nvSpPr>
        <p:spPr>
          <a:xfrm>
            <a:off x="176608" y="5795413"/>
            <a:ext cx="540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Change Vref from 6V to 18V and 6V to 15V by changing the referenc value with GUI.</a:t>
            </a:r>
          </a:p>
          <a:p>
            <a:r>
              <a:rPr lang="de-DE" sz="1200" dirty="0"/>
              <a:t>Set Vref by GUI is done immediately. </a:t>
            </a:r>
          </a:p>
          <a:p>
            <a:r>
              <a:rPr lang="de-DE" sz="1200" dirty="0"/>
              <a:t>Slope is the same, means same dV/dT</a:t>
            </a:r>
            <a:endParaRPr lang="en-US" sz="12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5724BC7-66D5-4A13-B36E-866D3F224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01" y="1395574"/>
            <a:ext cx="5917434" cy="436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31365-FD6E-408F-8191-E4E0D19E6F03}"/>
              </a:ext>
            </a:extLst>
          </p:cNvPr>
          <p:cNvSpPr txBox="1"/>
          <p:nvPr/>
        </p:nvSpPr>
        <p:spPr>
          <a:xfrm>
            <a:off x="6210101" y="5795413"/>
            <a:ext cx="590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Change Vref referenc value with potentiometer.</a:t>
            </a:r>
          </a:p>
          <a:p>
            <a:r>
              <a:rPr lang="de-DE" sz="1200" dirty="0"/>
              <a:t>Set Vref by poti can be delayed in between because poti value is updated only every 100ms.</a:t>
            </a:r>
          </a:p>
          <a:p>
            <a:r>
              <a:rPr lang="de-DE" sz="1200" dirty="0"/>
              <a:t>But slope is the same dV/dT. </a:t>
            </a:r>
          </a:p>
        </p:txBody>
      </p:sp>
    </p:spTree>
    <p:extLst>
      <p:ext uri="{BB962C8B-B14F-4D97-AF65-F5344CB8AC3E}">
        <p14:creationId xmlns:p14="http://schemas.microsoft.com/office/powerpoint/2010/main" val="28142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80AC-47F7-454E-AB45-9E3F218A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Level dsPIC33CK Firmware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B79CE-C7BE-477A-A257-AA537EB0075E}"/>
              </a:ext>
            </a:extLst>
          </p:cNvPr>
          <p:cNvSpPr/>
          <p:nvPr/>
        </p:nvSpPr>
        <p:spPr>
          <a:xfrm>
            <a:off x="2424023" y="5175849"/>
            <a:ext cx="241539" cy="1380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92B35-71DB-442E-9FF0-2D9A251D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60" y="986118"/>
            <a:ext cx="7969456" cy="56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9427A2-DA7D-4733-BECF-756D024E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03" y="1441704"/>
            <a:ext cx="5830667" cy="430467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0916A-8F8F-42AA-82A8-4AF1F0F4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1" y="1451939"/>
            <a:ext cx="5794112" cy="42776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889FE-6311-4022-AB70-E1EFB79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CCM &lt;-&gt; DCM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7585-1010-4EB3-BFA8-BE0BC964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05" y="873536"/>
            <a:ext cx="1042978" cy="275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1B67D-2993-4835-B2CB-A9D03EFAC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983" y="878019"/>
            <a:ext cx="3020069" cy="510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5C5B4-8D19-4B8A-9FBC-B83A4826E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5203" y="878019"/>
            <a:ext cx="1038127" cy="2755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8F6C8-F382-4483-A1FF-3BD004C10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774" y="881410"/>
            <a:ext cx="2902416" cy="5075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B71242-851F-4F2F-BC90-E58360B1E6C1}"/>
              </a:ext>
            </a:extLst>
          </p:cNvPr>
          <p:cNvSpPr txBox="1"/>
          <p:nvPr/>
        </p:nvSpPr>
        <p:spPr>
          <a:xfrm>
            <a:off x="2151530" y="58169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#define IOUT_CCM_FLOAT 	(float)((((0.4*0.5)+1.65)*4096)/3.3) //0.5A</a:t>
            </a:r>
          </a:p>
          <a:p>
            <a:r>
              <a:rPr lang="en-US" sz="1200" dirty="0"/>
              <a:t>#define IOUT_CCM            	(uint16_t) IOUT_CCM_FLOAT </a:t>
            </a:r>
          </a:p>
          <a:p>
            <a:endParaRPr lang="en-US" sz="1200" dirty="0"/>
          </a:p>
          <a:p>
            <a:r>
              <a:rPr lang="en-US" sz="1200" dirty="0"/>
              <a:t>#define IOUT_DCM_FLOAT 	(float)((((0.4*0.4)+1.65)*4096)/3.3) //0.4A</a:t>
            </a:r>
          </a:p>
          <a:p>
            <a:r>
              <a:rPr lang="en-US" sz="1200" dirty="0"/>
              <a:t>#define IOUT_DCM            	(uint16_t) IOUT_DCM_FLOAT </a:t>
            </a:r>
          </a:p>
        </p:txBody>
      </p:sp>
    </p:spTree>
    <p:extLst>
      <p:ext uri="{BB962C8B-B14F-4D97-AF65-F5344CB8AC3E}">
        <p14:creationId xmlns:p14="http://schemas.microsoft.com/office/powerpoint/2010/main" val="342869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B950B7-C972-439D-BC66-70EAA51F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5" y="2423628"/>
            <a:ext cx="5471548" cy="4039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889FE-6311-4022-AB70-E1EFB79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Switching Scheme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7585-1010-4EB3-BFA8-BE0BC964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5" y="873536"/>
            <a:ext cx="1042978" cy="275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1B67D-2993-4835-B2CB-A9D03EFA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83" y="878019"/>
            <a:ext cx="3020069" cy="51098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69BF3-2CAD-49A3-BCBA-C92B17F04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033" y="1521978"/>
            <a:ext cx="5746221" cy="4242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71A7F-9EA8-4A14-9545-5576C8E17987}"/>
              </a:ext>
            </a:extLst>
          </p:cNvPr>
          <p:cNvSpPr txBox="1"/>
          <p:nvPr/>
        </p:nvSpPr>
        <p:spPr>
          <a:xfrm>
            <a:off x="1460930" y="1575784"/>
            <a:ext cx="56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Startup is done in DCM Mode, Boost syncronous switch is off.</a:t>
            </a:r>
          </a:p>
          <a:p>
            <a:r>
              <a:rPr lang="de-DE" sz="1200" dirty="0"/>
              <a:t>After Startup ramp CCM&lt;-&gt;DCM is checked and in CCM synch. Boost switch is turned 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11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2B2-A9D1-4B3A-8E14-2286C18D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Test </a:t>
            </a:r>
            <a:endParaRPr lang="en-US" dirty="0"/>
          </a:p>
        </p:txBody>
      </p:sp>
      <p:pic>
        <p:nvPicPr>
          <p:cNvPr id="4" name="Picture 1530">
            <a:extLst>
              <a:ext uri="{FF2B5EF4-FFF2-40B4-BE49-F238E27FC236}">
                <a16:creationId xmlns:a16="http://schemas.microsoft.com/office/drawing/2014/main" id="{44FB3152-CE89-4CE7-8FCB-C428B355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9" y="980900"/>
            <a:ext cx="4805331" cy="55107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531">
            <a:extLst>
              <a:ext uri="{FF2B5EF4-FFF2-40B4-BE49-F238E27FC236}">
                <a16:creationId xmlns:a16="http://schemas.microsoft.com/office/drawing/2014/main" id="{68099D01-3FFC-4564-BF8C-460E7F54EBFC}"/>
              </a:ext>
            </a:extLst>
          </p:cNvPr>
          <p:cNvSpPr txBox="1"/>
          <p:nvPr/>
        </p:nvSpPr>
        <p:spPr>
          <a:xfrm>
            <a:off x="4308037" y="5357668"/>
            <a:ext cx="5311451" cy="12952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b="1" dirty="0">
                <a:solidFill>
                  <a:srgbClr val="000000"/>
                </a:solidFill>
                <a:latin typeface="Calibri"/>
              </a:rPr>
              <a:t>Vin = 12V</a:t>
            </a:r>
            <a:r>
              <a:rPr lang="de-DE" sz="1050" dirty="0">
                <a:solidFill>
                  <a:srgbClr val="000000"/>
                </a:solidFill>
                <a:latin typeface="Calibri"/>
              </a:rPr>
              <a:t>,  </a:t>
            </a:r>
            <a:r>
              <a:rPr lang="de-DE" sz="1050" b="1" dirty="0">
                <a:solidFill>
                  <a:srgbClr val="000000"/>
                </a:solidFill>
                <a:latin typeface="Calibri"/>
              </a:rPr>
              <a:t>Rload = 10Ω</a:t>
            </a:r>
            <a:r>
              <a:rPr lang="de-DE" sz="1050" dirty="0">
                <a:solidFill>
                  <a:srgbClr val="000000"/>
                </a:solidFill>
                <a:latin typeface="Calibri"/>
              </a:rPr>
              <a:t>, Measure </a:t>
            </a:r>
            <a:r>
              <a:rPr lang="de-DE" sz="1050" b="1" dirty="0">
                <a:solidFill>
                  <a:srgbClr val="000000"/>
                </a:solidFill>
                <a:latin typeface="Calibri"/>
              </a:rPr>
              <a:t>Vout</a:t>
            </a:r>
            <a:r>
              <a:rPr lang="de-DE" sz="1050" dirty="0">
                <a:solidFill>
                  <a:srgbClr val="000000"/>
                </a:solidFill>
                <a:latin typeface="Calibri"/>
              </a:rPr>
              <a:t> with Multimeter should be in the range of </a:t>
            </a:r>
            <a:r>
              <a:rPr lang="de-DE" sz="1050" b="1" dirty="0">
                <a:solidFill>
                  <a:srgbClr val="000000"/>
                </a:solidFill>
                <a:latin typeface="Calibri"/>
              </a:rPr>
              <a:t>15V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dirty="0">
                <a:solidFill>
                  <a:srgbClr val="000000"/>
                </a:solidFill>
                <a:latin typeface="Calibri"/>
              </a:rPr>
              <a:t>Testsoftware checks internal for: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dirty="0">
                <a:solidFill>
                  <a:srgbClr val="000000"/>
                </a:solidFill>
                <a:latin typeface="Calibri"/>
              </a:rPr>
              <a:t>Vin:	1790 (11.5V) --- 1940 (12.5V)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dirty="0">
                <a:solidFill>
                  <a:srgbClr val="000000"/>
                </a:solidFill>
                <a:latin typeface="Calibri"/>
              </a:rPr>
              <a:t>Vout:	2240 (14.5V) --- 2400 (15.5V)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dirty="0">
                <a:solidFill>
                  <a:srgbClr val="000000"/>
                </a:solidFill>
                <a:latin typeface="Calibri"/>
              </a:rPr>
              <a:t>Iin:	1650 (1.9A)   --- 1750 (2.1A)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dirty="0">
                <a:solidFill>
                  <a:srgbClr val="000000"/>
                </a:solidFill>
                <a:latin typeface="Calibri"/>
              </a:rPr>
              <a:t>Iout:	2700(1.3A)    --- 2800 (1.5A)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50" dirty="0">
                <a:solidFill>
                  <a:srgbClr val="000000"/>
                </a:solidFill>
                <a:latin typeface="Calibri"/>
              </a:rPr>
              <a:t>Vaux_	3100(5V)        --- 3720 (6V)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59E28F6-2FD1-4909-91D6-91B5F033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54" y="1540295"/>
            <a:ext cx="216292" cy="1998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0357D21-7409-4382-AB69-FF23592E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069" y="1134920"/>
            <a:ext cx="278087" cy="2664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7C23F-0D96-46C2-AC34-F48262442EAC}"/>
              </a:ext>
            </a:extLst>
          </p:cNvPr>
          <p:cNvSpPr txBox="1"/>
          <p:nvPr/>
        </p:nvSpPr>
        <p:spPr>
          <a:xfrm>
            <a:off x="5718155" y="1536366"/>
            <a:ext cx="4183509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Calibri"/>
              </a:rPr>
              <a:t>LD100 permanent On                           Powersupply is up and running</a:t>
            </a: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4F7D1B-27CF-4308-A219-CEC2EBA743FE}"/>
              </a:ext>
            </a:extLst>
          </p:cNvPr>
          <p:cNvSpPr/>
          <p:nvPr/>
        </p:nvSpPr>
        <p:spPr>
          <a:xfrm>
            <a:off x="7228578" y="1614764"/>
            <a:ext cx="449603" cy="137242"/>
          </a:xfrm>
          <a:custGeom>
            <a:avLst>
              <a:gd name="f0" fmla="val 1815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62556" tIns="81278" rIns="162556" bIns="81278" anchor="ctr" anchorCtr="1" compatLnSpc="1">
            <a:noAutofit/>
          </a:bodyPr>
          <a:lstStyle/>
          <a:p>
            <a:pPr algn="ctr"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7841D66D-E04A-4EAC-A825-DA95F390BB74}"/>
              </a:ext>
            </a:extLst>
          </p:cNvPr>
          <p:cNvSpPr/>
          <p:nvPr/>
        </p:nvSpPr>
        <p:spPr>
          <a:xfrm>
            <a:off x="7197282" y="1211100"/>
            <a:ext cx="449603" cy="137242"/>
          </a:xfrm>
          <a:custGeom>
            <a:avLst>
              <a:gd name="f0" fmla="val 1815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62556" tIns="81278" rIns="162556" bIns="81278" anchor="ctr" anchorCtr="1" compatLnSpc="1">
            <a:noAutofit/>
          </a:bodyPr>
          <a:lstStyle/>
          <a:p>
            <a:pPr algn="ctr"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20A1F0F3-4079-4045-8DEE-1BC74CF02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353" y="1980224"/>
            <a:ext cx="278087" cy="2664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B04B0D2F-F615-48A4-A3F4-072F2B92C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069" y="2344666"/>
            <a:ext cx="216292" cy="1998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9">
            <a:extLst>
              <a:ext uri="{FF2B5EF4-FFF2-40B4-BE49-F238E27FC236}">
                <a16:creationId xmlns:a16="http://schemas.microsoft.com/office/drawing/2014/main" id="{95177BCD-AA96-47F9-987E-B9635FB17350}"/>
              </a:ext>
            </a:extLst>
          </p:cNvPr>
          <p:cNvSpPr txBox="1"/>
          <p:nvPr/>
        </p:nvSpPr>
        <p:spPr>
          <a:xfrm>
            <a:off x="5694440" y="1989738"/>
            <a:ext cx="5589256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LD101 slow blinking                               Powersupply is running in Open Loop mode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2F3F72CE-A246-4069-9D8E-0FA4C18EF68A}"/>
              </a:ext>
            </a:extLst>
          </p:cNvPr>
          <p:cNvSpPr/>
          <p:nvPr/>
        </p:nvSpPr>
        <p:spPr>
          <a:xfrm>
            <a:off x="7238184" y="2043786"/>
            <a:ext cx="449603" cy="137242"/>
          </a:xfrm>
          <a:custGeom>
            <a:avLst>
              <a:gd name="f0" fmla="val 1815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62556" tIns="81278" rIns="162556" bIns="81278" anchor="ctr" anchorCtr="1" compatLnSpc="1">
            <a:noAutofit/>
          </a:bodyPr>
          <a:lstStyle/>
          <a:p>
            <a:pPr algn="ctr"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Arrow: Right 9">
            <a:extLst>
              <a:ext uri="{FF2B5EF4-FFF2-40B4-BE49-F238E27FC236}">
                <a16:creationId xmlns:a16="http://schemas.microsoft.com/office/drawing/2014/main" id="{05DF92A5-99EE-4C85-8463-EFF0EA6C8BEE}"/>
              </a:ext>
            </a:extLst>
          </p:cNvPr>
          <p:cNvSpPr/>
          <p:nvPr/>
        </p:nvSpPr>
        <p:spPr>
          <a:xfrm>
            <a:off x="7219896" y="2349753"/>
            <a:ext cx="449603" cy="137242"/>
          </a:xfrm>
          <a:custGeom>
            <a:avLst>
              <a:gd name="f0" fmla="val 1815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62556" tIns="81278" rIns="162556" bIns="81278" anchor="ctr" anchorCtr="1" compatLnSpc="1">
            <a:noAutofit/>
          </a:bodyPr>
          <a:lstStyle/>
          <a:p>
            <a:pPr algn="ctr"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7B9EEDC-DF1E-4149-90E9-1DA6BC79659D}"/>
              </a:ext>
            </a:extLst>
          </p:cNvPr>
          <p:cNvSpPr txBox="1"/>
          <p:nvPr/>
        </p:nvSpPr>
        <p:spPr>
          <a:xfrm>
            <a:off x="5694440" y="2258382"/>
            <a:ext cx="3349948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LD101 permanent On                            Fault happened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347B4673-F216-4F59-9ED9-484E1A6D5CF9}"/>
              </a:ext>
            </a:extLst>
          </p:cNvPr>
          <p:cNvSpPr txBox="1"/>
          <p:nvPr/>
        </p:nvSpPr>
        <p:spPr>
          <a:xfrm>
            <a:off x="5718156" y="1088354"/>
            <a:ext cx="6115160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LD100 slow blinking                              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Wait for SW2 short pressed to initialize and startup Powersupply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Picture 1532">
            <a:extLst>
              <a:ext uri="{FF2B5EF4-FFF2-40B4-BE49-F238E27FC236}">
                <a16:creationId xmlns:a16="http://schemas.microsoft.com/office/drawing/2014/main" id="{CAD03D54-DA94-49B7-A7A8-2E0702303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800" y="2894253"/>
            <a:ext cx="216292" cy="1998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Picture 1533">
            <a:extLst>
              <a:ext uri="{FF2B5EF4-FFF2-40B4-BE49-F238E27FC236}">
                <a16:creationId xmlns:a16="http://schemas.microsoft.com/office/drawing/2014/main" id="{46AC8AE2-A875-4954-989A-4FB240C16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800" y="3173555"/>
            <a:ext cx="216292" cy="1998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TextBox 22">
            <a:extLst>
              <a:ext uri="{FF2B5EF4-FFF2-40B4-BE49-F238E27FC236}">
                <a16:creationId xmlns:a16="http://schemas.microsoft.com/office/drawing/2014/main" id="{835F7319-A84B-4671-B17B-12BEF8D6A8D2}"/>
              </a:ext>
            </a:extLst>
          </p:cNvPr>
          <p:cNvSpPr txBox="1"/>
          <p:nvPr/>
        </p:nvSpPr>
        <p:spPr>
          <a:xfrm>
            <a:off x="5656361" y="3129602"/>
            <a:ext cx="1572217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Calibri"/>
              </a:rPr>
              <a:t>LD101 permanent Off</a:t>
            </a: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8E323A-18A7-441E-8F06-655F180D3D11}"/>
              </a:ext>
            </a:extLst>
          </p:cNvPr>
          <p:cNvSpPr txBox="1"/>
          <p:nvPr/>
        </p:nvSpPr>
        <p:spPr>
          <a:xfrm>
            <a:off x="5641530" y="2860958"/>
            <a:ext cx="1572217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Calibri"/>
              </a:rPr>
              <a:t>LD100 permanent Off</a:t>
            </a: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98FE-20D5-41FC-A961-B6FB6721D339}"/>
              </a:ext>
            </a:extLst>
          </p:cNvPr>
          <p:cNvSpPr txBox="1"/>
          <p:nvPr/>
        </p:nvSpPr>
        <p:spPr>
          <a:xfrm>
            <a:off x="6963762" y="2920868"/>
            <a:ext cx="3030630" cy="333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Both LEDs Off	Board Test OK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Arrow: Right 9">
            <a:extLst>
              <a:ext uri="{FF2B5EF4-FFF2-40B4-BE49-F238E27FC236}">
                <a16:creationId xmlns:a16="http://schemas.microsoft.com/office/drawing/2014/main" id="{9A41624F-42E7-44A5-89D2-31350F85D96B}"/>
              </a:ext>
            </a:extLst>
          </p:cNvPr>
          <p:cNvSpPr/>
          <p:nvPr/>
        </p:nvSpPr>
        <p:spPr>
          <a:xfrm>
            <a:off x="8071545" y="3018957"/>
            <a:ext cx="449603" cy="137242"/>
          </a:xfrm>
          <a:custGeom>
            <a:avLst>
              <a:gd name="f0" fmla="val 1815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62556" tIns="81278" rIns="162556" bIns="81278" anchor="ctr" anchorCtr="1" compatLnSpc="1">
            <a:noAutofit/>
          </a:bodyPr>
          <a:lstStyle/>
          <a:p>
            <a:pPr algn="ctr"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74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D69A-8063-41F5-B5EA-AB63B351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Plant Measurement Vout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0A2B0-8664-40AC-9162-03234FF8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06" y="873536"/>
            <a:ext cx="4542933" cy="3068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221118-B42C-4C6A-8FD7-85AE1DF396D1}"/>
                  </a:ext>
                </a:extLst>
              </p:cNvPr>
              <p:cNvSpPr txBox="1"/>
              <p:nvPr/>
            </p:nvSpPr>
            <p:spPr>
              <a:xfrm>
                <a:off x="1865511" y="2858141"/>
                <a:ext cx="5081776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𝑃𝑙𝑎𝑛𝑡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=20×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𝑉𝑖𝑛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𝑅𝑎𝑚𝑝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13.8</m:t>
                                  </m:r>
                                </m:num>
                                <m:den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221118-B42C-4C6A-8FD7-85AE1DF3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511" y="2858141"/>
                <a:ext cx="5081776" cy="553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FAD4C2-43E6-4D01-AD96-2999FA3AC2E1}"/>
                  </a:ext>
                </a:extLst>
              </p:cNvPr>
              <p:cNvSpPr txBox="1"/>
              <p:nvPr/>
            </p:nvSpPr>
            <p:spPr>
              <a:xfrm>
                <a:off x="563180" y="4784725"/>
                <a:ext cx="30176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𝐾𝑓𝑏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𝐾𝐴𝐷𝐶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𝐾𝑃𝑊𝑀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FAD4C2-43E6-4D01-AD96-2999FA3A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0" y="4784725"/>
                <a:ext cx="3017686" cy="246221"/>
              </a:xfrm>
              <a:prstGeom prst="rect">
                <a:avLst/>
              </a:prstGeom>
              <a:blipFill>
                <a:blip r:embed="rId4"/>
                <a:stretch>
                  <a:fillRect l="-101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3EDAAA-5325-4DD6-9666-04779C9E29FA}"/>
                  </a:ext>
                </a:extLst>
              </p:cNvPr>
              <p:cNvSpPr txBox="1"/>
              <p:nvPr/>
            </p:nvSpPr>
            <p:spPr>
              <a:xfrm>
                <a:off x="532158" y="5045778"/>
                <a:ext cx="404540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=8×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×11428 =73.7 ≡37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3EDAAA-5325-4DD6-9666-04779C9E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8" y="5045778"/>
                <a:ext cx="4045403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67F725-FEE9-42FC-8E01-5A71C751288F}"/>
              </a:ext>
            </a:extLst>
          </p:cNvPr>
          <p:cNvSpPr txBox="1"/>
          <p:nvPr/>
        </p:nvSpPr>
        <p:spPr>
          <a:xfrm>
            <a:off x="355509" y="931175"/>
            <a:ext cx="7474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Buck Test: 	Vin=13.8V, Vout=11V, Load=10</a:t>
            </a:r>
            <a:r>
              <a:rPr lang="el-GR" sz="1200" dirty="0"/>
              <a:t>Ω</a:t>
            </a:r>
            <a:r>
              <a:rPr lang="de-DE" sz="1200" dirty="0"/>
              <a:t>.</a:t>
            </a:r>
          </a:p>
          <a:p>
            <a:r>
              <a:rPr lang="de-DE" sz="1200" dirty="0"/>
              <a:t>Mindi:		in Mindi the Plant measurments is done in analog domain with a ramp of 1V.</a:t>
            </a:r>
          </a:p>
          <a:p>
            <a:r>
              <a:rPr lang="de-DE" sz="1200" dirty="0"/>
              <a:t>Plant Measurment: to match the right Gains on Ch1 and Ch2 the DAC output must be normalized to 100% duty cycle.</a:t>
            </a:r>
          </a:p>
          <a:p>
            <a:r>
              <a:rPr lang="de-DE" sz="1200" dirty="0"/>
              <a:t>(see block diagram)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B7BE91-F8C9-4532-91AA-58E6D4AAE611}"/>
                  </a:ext>
                </a:extLst>
              </p:cNvPr>
              <p:cNvSpPr txBox="1"/>
              <p:nvPr/>
            </p:nvSpPr>
            <p:spPr>
              <a:xfrm>
                <a:off x="1840646" y="1596099"/>
                <a:ext cx="348044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𝑅𝑎𝑚𝑝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𝐷𝐴𝐶𝑚𝑎𝑥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×4095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=1241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B7BE91-F8C9-4532-91AA-58E6D4AA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46" y="1596099"/>
                <a:ext cx="348044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8713C1-8121-4176-A35A-A5CFAA7008DA}"/>
                  </a:ext>
                </a:extLst>
              </p:cNvPr>
              <p:cNvSpPr txBox="1"/>
              <p:nvPr/>
            </p:nvSpPr>
            <p:spPr>
              <a:xfrm>
                <a:off x="1865511" y="2144268"/>
                <a:ext cx="2961067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𝑅𝑎𝑚𝑝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11428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1241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=9.2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8713C1-8121-4176-A35A-A5CFAA70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511" y="2144268"/>
                <a:ext cx="2961067" cy="504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8824BCC-5D9B-4CB2-9577-39DD3465FF7D}"/>
              </a:ext>
            </a:extLst>
          </p:cNvPr>
          <p:cNvSpPr txBox="1"/>
          <p:nvPr/>
        </p:nvSpPr>
        <p:spPr>
          <a:xfrm>
            <a:off x="355508" y="2648380"/>
            <a:ext cx="7388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To get the right Plant measurment the DAC value must divided by the Gain of 9 before feeding into Ch1 of Bode 100.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92EBC-FA27-4EC1-BB3F-92B08D6F01C9}"/>
              </a:ext>
            </a:extLst>
          </p:cNvPr>
          <p:cNvSpPr txBox="1"/>
          <p:nvPr/>
        </p:nvSpPr>
        <p:spPr>
          <a:xfrm>
            <a:off x="355509" y="3821600"/>
            <a:ext cx="763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If we design digital compensator with DCDT (or any other tool) we must consider the K-Gain coming from our feedback system. Without that Gain our Loop Gain curve is plotted that Gain higher than the real result.</a:t>
            </a:r>
          </a:p>
          <a:p>
            <a:r>
              <a:rPr lang="de-DE" sz="1200" dirty="0"/>
              <a:t>To consider the Gain use the Feedback Gain set to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9F37DB-33CD-4D35-8BFC-7368407B20DA}"/>
                  </a:ext>
                </a:extLst>
              </p:cNvPr>
              <p:cNvSpPr txBox="1"/>
              <p:nvPr/>
            </p:nvSpPr>
            <p:spPr>
              <a:xfrm>
                <a:off x="3608450" y="4248753"/>
                <a:ext cx="969111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73.7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0.014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9F37DB-33CD-4D35-8BFC-7368407B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50" y="4248753"/>
                <a:ext cx="969111" cy="348942"/>
              </a:xfrm>
              <a:prstGeom prst="rect">
                <a:avLst/>
              </a:prstGeom>
              <a:blipFill>
                <a:blip r:embed="rId8"/>
                <a:stretch>
                  <a:fillRect l="-5031" t="-3509" r="-1132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0BA22C4-6587-44B9-B310-2F3F85BB4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1712" y="4248753"/>
            <a:ext cx="2788945" cy="19534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2F048F-66FF-4C11-8F11-C6A66BDF55F8}"/>
              </a:ext>
            </a:extLst>
          </p:cNvPr>
          <p:cNvSpPr txBox="1"/>
          <p:nvPr/>
        </p:nvSpPr>
        <p:spPr>
          <a:xfrm>
            <a:off x="8460255" y="5615796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see next page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394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3D8C-A5C1-42F6-BAF4-82E0F15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Plant Measurement Vout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ABF0B-865E-4F73-BFFA-E28599CA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163"/>
            <a:ext cx="7906146" cy="553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14CEEE-2D5F-43FF-8D84-37FF4BF2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03" y="873536"/>
            <a:ext cx="3991183" cy="350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DD936-BB91-4257-B12F-870673B44C32}"/>
              </a:ext>
            </a:extLst>
          </p:cNvPr>
          <p:cNvSpPr txBox="1"/>
          <p:nvPr/>
        </p:nvSpPr>
        <p:spPr>
          <a:xfrm>
            <a:off x="8169602" y="4513198"/>
            <a:ext cx="375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The digital K-Gain could be involved direct in the Plant measurement in MINDI. The Plant Gain is reduced by the K-Gain (here 73/37dB)</a:t>
            </a:r>
          </a:p>
          <a:p>
            <a:r>
              <a:rPr lang="de-DE" sz="1200" dirty="0"/>
              <a:t>Then in DCDT it is more obvious to set the Gain to 1.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FDD32D-E209-4D72-9A4E-7D0E2B32D2E1}"/>
              </a:ext>
            </a:extLst>
          </p:cNvPr>
          <p:cNvSpPr/>
          <p:nvPr/>
        </p:nvSpPr>
        <p:spPr>
          <a:xfrm>
            <a:off x="10325819" y="1768415"/>
            <a:ext cx="403141" cy="2475781"/>
          </a:xfrm>
          <a:prstGeom prst="ellipse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56D52A-3F56-48D4-88C9-65AA7667F78E}"/>
              </a:ext>
            </a:extLst>
          </p:cNvPr>
          <p:cNvSpPr/>
          <p:nvPr/>
        </p:nvSpPr>
        <p:spPr>
          <a:xfrm rot="16200000">
            <a:off x="3030214" y="431539"/>
            <a:ext cx="403141" cy="1565734"/>
          </a:xfrm>
          <a:prstGeom prst="ellipse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3D8C-A5C1-42F6-BAF4-82E0F15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Plant Measurement Vout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4CD2A-3FCB-466B-A09F-F8FD8D801656}"/>
                  </a:ext>
                </a:extLst>
              </p:cNvPr>
              <p:cNvSpPr txBox="1"/>
              <p:nvPr/>
            </p:nvSpPr>
            <p:spPr>
              <a:xfrm>
                <a:off x="661553" y="1066013"/>
                <a:ext cx="411753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=8×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×32768 =211 ≡138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4CD2A-3FCB-466B-A09F-F8FD8D801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3" y="1066013"/>
                <a:ext cx="4117537" cy="462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FC7D05-574F-40D1-9BE3-94F025FFF6A6}"/>
              </a:ext>
            </a:extLst>
          </p:cNvPr>
          <p:cNvSpPr txBox="1"/>
          <p:nvPr/>
        </p:nvSpPr>
        <p:spPr>
          <a:xfrm>
            <a:off x="588421" y="786135"/>
            <a:ext cx="6809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K-Gain for the outer voltage loop in average current mode. 32768 is the resolution of our 1Q15 calculation.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DC375-A440-4D38-9E55-BD5B35EE67BF}"/>
                  </a:ext>
                </a:extLst>
              </p:cNvPr>
              <p:cNvSpPr txBox="1"/>
              <p:nvPr/>
            </p:nvSpPr>
            <p:spPr>
              <a:xfrm>
                <a:off x="588421" y="2036952"/>
                <a:ext cx="411753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×11428 =211 ≡138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DC375-A440-4D38-9E55-BD5B35EE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1" y="2036952"/>
                <a:ext cx="4117537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4C16839-78CF-4AF5-8165-21F5E819F9C8}"/>
              </a:ext>
            </a:extLst>
          </p:cNvPr>
          <p:cNvSpPr txBox="1"/>
          <p:nvPr/>
        </p:nvSpPr>
        <p:spPr>
          <a:xfrm>
            <a:off x="588421" y="1808518"/>
            <a:ext cx="2779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K-Gain for the inner average current loop.</a:t>
            </a:r>
          </a:p>
        </p:txBody>
      </p:sp>
    </p:spTree>
    <p:extLst>
      <p:ext uri="{BB962C8B-B14F-4D97-AF65-F5344CB8AC3E}">
        <p14:creationId xmlns:p14="http://schemas.microsoft.com/office/powerpoint/2010/main" val="41670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3D8C-A5C1-42F6-BAF4-82E0F15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Plant Measurement Vout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3D56-B915-4835-94EB-10AC992F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31" y="1020186"/>
            <a:ext cx="6595031" cy="3836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E8413-3652-461A-A2BC-5C1735AC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6" y="873536"/>
            <a:ext cx="4967706" cy="5949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E999F-8318-4AD4-AE17-BF5C02CBBE5C}"/>
              </a:ext>
            </a:extLst>
          </p:cNvPr>
          <p:cNvSpPr txBox="1"/>
          <p:nvPr/>
        </p:nvSpPr>
        <p:spPr>
          <a:xfrm>
            <a:off x="129396" y="3707906"/>
            <a:ext cx="2610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DCDT import form Bode100 measurement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248FD-38A7-43BE-BFB8-E1F765399E33}"/>
              </a:ext>
            </a:extLst>
          </p:cNvPr>
          <p:cNvSpPr txBox="1"/>
          <p:nvPr/>
        </p:nvSpPr>
        <p:spPr>
          <a:xfrm>
            <a:off x="7736537" y="4741712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MINDI simulation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247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A37-0FBE-4E83-8DBD-34472B4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Graphical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A4B44-46F7-4B9F-8466-10095782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5" y="873536"/>
            <a:ext cx="9717741" cy="4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0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AD1-9690-5240-8658-BB480F7C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Q&amp;A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2421-4259-2644-8AE9-B73E6A931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3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F7A78D-7E84-46E2-A36E-EEB4ABA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5DB-DDF6-42E3-8BCB-4023764B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dsPIC33CK Software Project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01C9A-DCAB-47FC-B874-5B03FC1E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4" y="907650"/>
            <a:ext cx="3897314" cy="1261340"/>
          </a:xfrm>
          <a:prstGeom prst="rect">
            <a:avLst/>
          </a:prstGeom>
        </p:spPr>
      </p:pic>
      <p:sp>
        <p:nvSpPr>
          <p:cNvPr id="8" name="TextBox 23">
            <a:extLst>
              <a:ext uri="{FF2B5EF4-FFF2-40B4-BE49-F238E27FC236}">
                <a16:creationId xmlns:a16="http://schemas.microsoft.com/office/drawing/2014/main" id="{177EB8D7-F6B8-4447-8FD0-92FF0EEC1D6A}"/>
              </a:ext>
            </a:extLst>
          </p:cNvPr>
          <p:cNvSpPr txBox="1"/>
          <p:nvPr/>
        </p:nvSpPr>
        <p:spPr>
          <a:xfrm>
            <a:off x="4333141" y="873536"/>
            <a:ext cx="6524670" cy="10874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The demo project has 2 compile options for different conrol mode.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AVGCURRENTMODE runs the power stage with two control loops. An inner loop average current controler (2p2z) and an outer loop voltage controller (2p2z).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VOLTAGEMODE runs an voltage controller only (3p3z).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The control loops are designed with the </a:t>
            </a:r>
            <a:r>
              <a:rPr lang="de-DE" sz="1000" b="1" dirty="0">
                <a:solidFill>
                  <a:srgbClr val="000000"/>
                </a:solidFill>
                <a:latin typeface="Calibri"/>
              </a:rPr>
              <a:t>Digital Compensator Design Tool </a:t>
            </a:r>
            <a:r>
              <a:rPr lang="de-DE" sz="1000" dirty="0">
                <a:solidFill>
                  <a:srgbClr val="000000"/>
                </a:solidFill>
                <a:latin typeface="Calibri"/>
              </a:rPr>
              <a:t>and the settings can be found in the project Under </a:t>
            </a:r>
            <a:r>
              <a:rPr lang="de-DE" sz="1000" b="1" dirty="0">
                <a:solidFill>
                  <a:srgbClr val="000000"/>
                </a:solidFill>
                <a:latin typeface="Calibri"/>
              </a:rPr>
              <a:t>Tool/Embedded/Digital Comensator Design Tool</a:t>
            </a:r>
            <a:r>
              <a:rPr lang="de-DE" sz="1000" dirty="0">
                <a:solidFill>
                  <a:srgbClr val="000000"/>
                </a:solidFill>
                <a:latin typeface="Calibri"/>
              </a:rPr>
              <a:t>. That tool is available as an MPLABX plugin.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62DBF-C030-455A-A4B2-42554377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4" y="2267847"/>
            <a:ext cx="5945277" cy="20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7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6D5F7-015D-4DA6-ACB2-073E43CB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5" y="859637"/>
            <a:ext cx="1825556" cy="5594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325DB-DDF6-42E3-8BCB-4023764B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dsPIC33CK Software Project</a:t>
            </a:r>
            <a:endParaRPr lang="en-US" dirty="0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177EB8D7-F6B8-4447-8FD0-92FF0EEC1D6A}"/>
              </a:ext>
            </a:extLst>
          </p:cNvPr>
          <p:cNvSpPr txBox="1"/>
          <p:nvPr/>
        </p:nvSpPr>
        <p:spPr>
          <a:xfrm>
            <a:off x="4934381" y="828349"/>
            <a:ext cx="3545369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handles button inputs and controls the LEDs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200D1-9EDE-49AD-808B-9445E381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86" y="873536"/>
            <a:ext cx="1892349" cy="56503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75672B-3F9B-43BD-AB5D-C93379F80FE4}"/>
              </a:ext>
            </a:extLst>
          </p:cNvPr>
          <p:cNvCxnSpPr/>
          <p:nvPr/>
        </p:nvCxnSpPr>
        <p:spPr>
          <a:xfrm flipV="1">
            <a:off x="3295274" y="966158"/>
            <a:ext cx="1656272" cy="6728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D94E8-9E0E-4A9B-B659-5344915EA65B}"/>
              </a:ext>
            </a:extLst>
          </p:cNvPr>
          <p:cNvCxnSpPr>
            <a:cxnSpLocks/>
          </p:cNvCxnSpPr>
          <p:nvPr/>
        </p:nvCxnSpPr>
        <p:spPr>
          <a:xfrm flipV="1">
            <a:off x="3385545" y="1191568"/>
            <a:ext cx="1566001" cy="6728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B3ED69-51FB-434C-9B63-15B220E0DB3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31351" y="1480003"/>
            <a:ext cx="1376474" cy="5046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3">
            <a:extLst>
              <a:ext uri="{FF2B5EF4-FFF2-40B4-BE49-F238E27FC236}">
                <a16:creationId xmlns:a16="http://schemas.microsoft.com/office/drawing/2014/main" id="{843040D4-A004-4D7B-84A7-A934C356D32B}"/>
              </a:ext>
            </a:extLst>
          </p:cNvPr>
          <p:cNvSpPr txBox="1"/>
          <p:nvPr/>
        </p:nvSpPr>
        <p:spPr>
          <a:xfrm>
            <a:off x="4907826" y="1050950"/>
            <a:ext cx="3545369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device driver for button handling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F7CFBE50-7020-406C-AD00-4DC29F23FD46}"/>
              </a:ext>
            </a:extLst>
          </p:cNvPr>
          <p:cNvSpPr txBox="1"/>
          <p:nvPr/>
        </p:nvSpPr>
        <p:spPr>
          <a:xfrm>
            <a:off x="4907825" y="1320987"/>
            <a:ext cx="3545369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device driver for send and receive data via UART interface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E5039F-FD55-47CB-8F85-5E93672176C6}"/>
              </a:ext>
            </a:extLst>
          </p:cNvPr>
          <p:cNvCxnSpPr>
            <a:cxnSpLocks/>
          </p:cNvCxnSpPr>
          <p:nvPr/>
        </p:nvCxnSpPr>
        <p:spPr>
          <a:xfrm flipV="1">
            <a:off x="3295274" y="1731641"/>
            <a:ext cx="1612550" cy="5414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F1294C-175C-4DB9-A43D-E0437710A422}"/>
              </a:ext>
            </a:extLst>
          </p:cNvPr>
          <p:cNvCxnSpPr>
            <a:cxnSpLocks/>
          </p:cNvCxnSpPr>
          <p:nvPr/>
        </p:nvCxnSpPr>
        <p:spPr>
          <a:xfrm flipV="1">
            <a:off x="3251553" y="1975451"/>
            <a:ext cx="1656271" cy="3870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D4A94FF-6F68-40C7-BD0C-E0C0728982CB}"/>
              </a:ext>
            </a:extLst>
          </p:cNvPr>
          <p:cNvSpPr/>
          <p:nvPr/>
        </p:nvSpPr>
        <p:spPr>
          <a:xfrm>
            <a:off x="3445084" y="3613998"/>
            <a:ext cx="324640" cy="1807129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221144FA-EA4C-44EE-8294-19DD11C8FA0B}"/>
              </a:ext>
            </a:extLst>
          </p:cNvPr>
          <p:cNvSpPr txBox="1"/>
          <p:nvPr/>
        </p:nvSpPr>
        <p:spPr>
          <a:xfrm>
            <a:off x="4885964" y="1586545"/>
            <a:ext cx="3545369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ADC measurements handle as Interrupt Service Routine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3FE8B35-0F7B-4780-A1F9-7BEF80B98F4F}"/>
              </a:ext>
            </a:extLst>
          </p:cNvPr>
          <p:cNvSpPr txBox="1"/>
          <p:nvPr/>
        </p:nvSpPr>
        <p:spPr>
          <a:xfrm>
            <a:off x="4875033" y="1810825"/>
            <a:ext cx="3545369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driver for various LED functions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AB0C23-5D69-46BD-8352-B1A158CF6075}"/>
              </a:ext>
            </a:extLst>
          </p:cNvPr>
          <p:cNvCxnSpPr>
            <a:cxnSpLocks/>
          </p:cNvCxnSpPr>
          <p:nvPr/>
        </p:nvCxnSpPr>
        <p:spPr>
          <a:xfrm flipV="1">
            <a:off x="3969103" y="2228449"/>
            <a:ext cx="938721" cy="3887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A45ADF-5DF4-402D-A07C-474D49F855D3}"/>
              </a:ext>
            </a:extLst>
          </p:cNvPr>
          <p:cNvCxnSpPr>
            <a:cxnSpLocks/>
          </p:cNvCxnSpPr>
          <p:nvPr/>
        </p:nvCxnSpPr>
        <p:spPr>
          <a:xfrm flipV="1">
            <a:off x="3769724" y="2433390"/>
            <a:ext cx="1138100" cy="3212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7652CC-5474-4404-9786-33632228FBEE}"/>
              </a:ext>
            </a:extLst>
          </p:cNvPr>
          <p:cNvCxnSpPr>
            <a:cxnSpLocks/>
          </p:cNvCxnSpPr>
          <p:nvPr/>
        </p:nvCxnSpPr>
        <p:spPr>
          <a:xfrm flipV="1">
            <a:off x="3964603" y="2606326"/>
            <a:ext cx="943221" cy="2579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88F803-9D03-4716-B4A4-6671CD26447D}"/>
              </a:ext>
            </a:extLst>
          </p:cNvPr>
          <p:cNvCxnSpPr>
            <a:cxnSpLocks/>
          </p:cNvCxnSpPr>
          <p:nvPr/>
        </p:nvCxnSpPr>
        <p:spPr>
          <a:xfrm flipV="1">
            <a:off x="3964603" y="2794724"/>
            <a:ext cx="943223" cy="17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BE584B-302F-4F86-BD02-03559EE79414}"/>
              </a:ext>
            </a:extLst>
          </p:cNvPr>
          <p:cNvCxnSpPr>
            <a:cxnSpLocks/>
          </p:cNvCxnSpPr>
          <p:nvPr/>
        </p:nvCxnSpPr>
        <p:spPr>
          <a:xfrm flipV="1">
            <a:off x="3707323" y="2966345"/>
            <a:ext cx="1200501" cy="1374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06BB61-FFE9-4000-87F4-D0C1F754D83A}"/>
              </a:ext>
            </a:extLst>
          </p:cNvPr>
          <p:cNvCxnSpPr>
            <a:cxnSpLocks/>
          </p:cNvCxnSpPr>
          <p:nvPr/>
        </p:nvCxnSpPr>
        <p:spPr>
          <a:xfrm flipV="1">
            <a:off x="3694044" y="3138820"/>
            <a:ext cx="1213780" cy="830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23">
            <a:extLst>
              <a:ext uri="{FF2B5EF4-FFF2-40B4-BE49-F238E27FC236}">
                <a16:creationId xmlns:a16="http://schemas.microsoft.com/office/drawing/2014/main" id="{8A6D59FE-553A-409B-B763-3A016391DAF2}"/>
              </a:ext>
            </a:extLst>
          </p:cNvPr>
          <p:cNvSpPr txBox="1"/>
          <p:nvPr/>
        </p:nvSpPr>
        <p:spPr>
          <a:xfrm>
            <a:off x="4840735" y="2088540"/>
            <a:ext cx="3545369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driver to initialize the controllers for the 2 control modes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716BFE24-2422-4B1D-A934-AFC661A7A125}"/>
              </a:ext>
            </a:extLst>
          </p:cNvPr>
          <p:cNvSpPr txBox="1"/>
          <p:nvPr/>
        </p:nvSpPr>
        <p:spPr>
          <a:xfrm>
            <a:off x="4806437" y="2280499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power controller including State Machine, Control Loop handling and initialization of PWM and controller 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87748199-61A6-4A12-9D81-C8A9DEE767A0}"/>
              </a:ext>
            </a:extLst>
          </p:cNvPr>
          <p:cNvSpPr txBox="1"/>
          <p:nvPr/>
        </p:nvSpPr>
        <p:spPr>
          <a:xfrm>
            <a:off x="4806437" y="2452720"/>
            <a:ext cx="55585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fault Handler including initialization and check the fault options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54F51566-94A0-4DBC-9F5F-D079D21B7372}"/>
              </a:ext>
            </a:extLst>
          </p:cNvPr>
          <p:cNvSpPr txBox="1"/>
          <p:nvPr/>
        </p:nvSpPr>
        <p:spPr>
          <a:xfrm>
            <a:off x="4806437" y="2642730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power controller additional functions for the State Machine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1FE381-0A50-4A48-9A03-9DB5B855BBBD}"/>
              </a:ext>
            </a:extLst>
          </p:cNvPr>
          <p:cNvCxnSpPr>
            <a:cxnSpLocks/>
          </p:cNvCxnSpPr>
          <p:nvPr/>
        </p:nvCxnSpPr>
        <p:spPr>
          <a:xfrm>
            <a:off x="1314824" y="1261284"/>
            <a:ext cx="1393870" cy="37773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B5103-C7F8-43CD-BD39-5E1A9AA61094}"/>
              </a:ext>
            </a:extLst>
          </p:cNvPr>
          <p:cNvCxnSpPr>
            <a:cxnSpLocks/>
          </p:cNvCxnSpPr>
          <p:nvPr/>
        </p:nvCxnSpPr>
        <p:spPr>
          <a:xfrm flipV="1">
            <a:off x="1406106" y="1864430"/>
            <a:ext cx="1302588" cy="499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849C34-9C8F-4E63-A450-1E1CB8D332FE}"/>
              </a:ext>
            </a:extLst>
          </p:cNvPr>
          <p:cNvCxnSpPr>
            <a:cxnSpLocks/>
          </p:cNvCxnSpPr>
          <p:nvPr/>
        </p:nvCxnSpPr>
        <p:spPr>
          <a:xfrm flipV="1">
            <a:off x="1539986" y="2002357"/>
            <a:ext cx="1168708" cy="1738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B7B644-6752-49BD-BDD2-2076362D3193}"/>
              </a:ext>
            </a:extLst>
          </p:cNvPr>
          <p:cNvCxnSpPr>
            <a:cxnSpLocks/>
          </p:cNvCxnSpPr>
          <p:nvPr/>
        </p:nvCxnSpPr>
        <p:spPr>
          <a:xfrm flipV="1">
            <a:off x="1306065" y="2247556"/>
            <a:ext cx="1335665" cy="2028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35B920-2968-4167-AACE-8D9B8DFDA5A2}"/>
              </a:ext>
            </a:extLst>
          </p:cNvPr>
          <p:cNvCxnSpPr>
            <a:cxnSpLocks/>
          </p:cNvCxnSpPr>
          <p:nvPr/>
        </p:nvCxnSpPr>
        <p:spPr>
          <a:xfrm flipV="1">
            <a:off x="1314824" y="2342231"/>
            <a:ext cx="1335665" cy="2028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37DF9C-2C21-4333-8710-1FC0532B101E}"/>
              </a:ext>
            </a:extLst>
          </p:cNvPr>
          <p:cNvCxnSpPr>
            <a:cxnSpLocks/>
          </p:cNvCxnSpPr>
          <p:nvPr/>
        </p:nvCxnSpPr>
        <p:spPr>
          <a:xfrm>
            <a:off x="1973713" y="2585132"/>
            <a:ext cx="869720" cy="2116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B23D5-5B66-4FF8-8477-7224B084C5B6}"/>
              </a:ext>
            </a:extLst>
          </p:cNvPr>
          <p:cNvCxnSpPr>
            <a:cxnSpLocks/>
          </p:cNvCxnSpPr>
          <p:nvPr/>
        </p:nvCxnSpPr>
        <p:spPr>
          <a:xfrm>
            <a:off x="1768729" y="2711856"/>
            <a:ext cx="1074704" cy="234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B0A14E-FE85-461C-B1A3-40CB535B5EE5}"/>
              </a:ext>
            </a:extLst>
          </p:cNvPr>
          <p:cNvCxnSpPr>
            <a:cxnSpLocks/>
          </p:cNvCxnSpPr>
          <p:nvPr/>
        </p:nvCxnSpPr>
        <p:spPr>
          <a:xfrm>
            <a:off x="1959036" y="2803368"/>
            <a:ext cx="884397" cy="5707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EEBE20-7185-4A54-9A6C-4B59292B4D81}"/>
              </a:ext>
            </a:extLst>
          </p:cNvPr>
          <p:cNvCxnSpPr>
            <a:cxnSpLocks/>
          </p:cNvCxnSpPr>
          <p:nvPr/>
        </p:nvCxnSpPr>
        <p:spPr>
          <a:xfrm>
            <a:off x="2057400" y="2936423"/>
            <a:ext cx="739588" cy="3806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0B748F37-AAC6-490E-A177-F5D810B2A514}"/>
              </a:ext>
            </a:extLst>
          </p:cNvPr>
          <p:cNvSpPr/>
          <p:nvPr/>
        </p:nvSpPr>
        <p:spPr>
          <a:xfrm>
            <a:off x="4951546" y="2936423"/>
            <a:ext cx="95324" cy="28549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02F736F1-A8CC-45B3-92E1-3C9852AA5039}"/>
              </a:ext>
            </a:extLst>
          </p:cNvPr>
          <p:cNvSpPr txBox="1"/>
          <p:nvPr/>
        </p:nvSpPr>
        <p:spPr>
          <a:xfrm>
            <a:off x="4966128" y="2878939"/>
            <a:ext cx="7202253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controller library assembly files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F8FC37-B5CF-48D6-9EE8-7931F9576903}"/>
              </a:ext>
            </a:extLst>
          </p:cNvPr>
          <p:cNvCxnSpPr>
            <a:cxnSpLocks/>
          </p:cNvCxnSpPr>
          <p:nvPr/>
        </p:nvCxnSpPr>
        <p:spPr>
          <a:xfrm flipV="1">
            <a:off x="3087154" y="3315575"/>
            <a:ext cx="1798810" cy="157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36DBC9-BE15-47E0-95FF-921F3A5FEE26}"/>
              </a:ext>
            </a:extLst>
          </p:cNvPr>
          <p:cNvCxnSpPr>
            <a:cxnSpLocks/>
          </p:cNvCxnSpPr>
          <p:nvPr/>
        </p:nvCxnSpPr>
        <p:spPr>
          <a:xfrm>
            <a:off x="3239554" y="3457201"/>
            <a:ext cx="1635479" cy="270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3">
            <a:extLst>
              <a:ext uri="{FF2B5EF4-FFF2-40B4-BE49-F238E27FC236}">
                <a16:creationId xmlns:a16="http://schemas.microsoft.com/office/drawing/2014/main" id="{82BD18B7-BE6E-426C-A1C3-161A00BF623B}"/>
              </a:ext>
            </a:extLst>
          </p:cNvPr>
          <p:cNvSpPr txBox="1"/>
          <p:nvPr/>
        </p:nvSpPr>
        <p:spPr>
          <a:xfrm>
            <a:off x="4798778" y="3130104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main file with initializations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Box 23">
            <a:extLst>
              <a:ext uri="{FF2B5EF4-FFF2-40B4-BE49-F238E27FC236}">
                <a16:creationId xmlns:a16="http://schemas.microsoft.com/office/drawing/2014/main" id="{BBECF6C7-57EA-490C-8432-0DC3EDD9194E}"/>
              </a:ext>
            </a:extLst>
          </p:cNvPr>
          <p:cNvSpPr txBox="1"/>
          <p:nvPr/>
        </p:nvSpPr>
        <p:spPr>
          <a:xfrm>
            <a:off x="4798778" y="3334683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scheduler tasks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Box 23">
            <a:extLst>
              <a:ext uri="{FF2B5EF4-FFF2-40B4-BE49-F238E27FC236}">
                <a16:creationId xmlns:a16="http://schemas.microsoft.com/office/drawing/2014/main" id="{13988340-B811-47D5-9177-396D1B3B5061}"/>
              </a:ext>
            </a:extLst>
          </p:cNvPr>
          <p:cNvSpPr txBox="1"/>
          <p:nvPr/>
        </p:nvSpPr>
        <p:spPr>
          <a:xfrm>
            <a:off x="3742091" y="4358546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peripheral initializations based on MCC with MCC additional API‘s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6A6DEA-B9CF-4EE0-BD4C-7B0190CF5EB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396934" y="5625465"/>
            <a:ext cx="148293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23">
            <a:extLst>
              <a:ext uri="{FF2B5EF4-FFF2-40B4-BE49-F238E27FC236}">
                <a16:creationId xmlns:a16="http://schemas.microsoft.com/office/drawing/2014/main" id="{46E9D22F-ECE4-4457-AF53-24812EDA6532}"/>
              </a:ext>
            </a:extLst>
          </p:cNvPr>
          <p:cNvSpPr txBox="1"/>
          <p:nvPr/>
        </p:nvSpPr>
        <p:spPr>
          <a:xfrm>
            <a:off x="4879868" y="5466449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fault handler common functions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469C39-F978-4C92-A844-3F107D9C5F9F}"/>
              </a:ext>
            </a:extLst>
          </p:cNvPr>
          <p:cNvCxnSpPr>
            <a:cxnSpLocks/>
          </p:cNvCxnSpPr>
          <p:nvPr/>
        </p:nvCxnSpPr>
        <p:spPr>
          <a:xfrm flipV="1">
            <a:off x="3105835" y="5784481"/>
            <a:ext cx="1860293" cy="882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23">
            <a:extLst>
              <a:ext uri="{FF2B5EF4-FFF2-40B4-BE49-F238E27FC236}">
                <a16:creationId xmlns:a16="http://schemas.microsoft.com/office/drawing/2014/main" id="{5244B54A-A2CA-466F-B7DE-B279085D2B0C}"/>
              </a:ext>
            </a:extLst>
          </p:cNvPr>
          <p:cNvSpPr txBox="1"/>
          <p:nvPr/>
        </p:nvSpPr>
        <p:spPr>
          <a:xfrm>
            <a:off x="4871242" y="5635791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scheduler initializations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11AA4A-BC9F-4DCE-AFA3-14BE69D1D3F9}"/>
              </a:ext>
            </a:extLst>
          </p:cNvPr>
          <p:cNvCxnSpPr>
            <a:cxnSpLocks/>
          </p:cNvCxnSpPr>
          <p:nvPr/>
        </p:nvCxnSpPr>
        <p:spPr>
          <a:xfrm>
            <a:off x="3694044" y="5976273"/>
            <a:ext cx="127208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23">
            <a:extLst>
              <a:ext uri="{FF2B5EF4-FFF2-40B4-BE49-F238E27FC236}">
                <a16:creationId xmlns:a16="http://schemas.microsoft.com/office/drawing/2014/main" id="{F69F4DE5-E3BF-4EE9-8129-4A080F9E52EE}"/>
              </a:ext>
            </a:extLst>
          </p:cNvPr>
          <p:cNvSpPr txBox="1"/>
          <p:nvPr/>
        </p:nvSpPr>
        <p:spPr>
          <a:xfrm>
            <a:off x="4871242" y="5829622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scheduler 100us ticker based on T1 ISR with derivated ms tickers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7484BA-2AE4-48D2-857E-859FAF9C6696}"/>
              </a:ext>
            </a:extLst>
          </p:cNvPr>
          <p:cNvCxnSpPr/>
          <p:nvPr/>
        </p:nvCxnSpPr>
        <p:spPr>
          <a:xfrm>
            <a:off x="2708694" y="6095898"/>
            <a:ext cx="89871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85C9E9-DF25-4D53-B3D8-B44C520E3A80}"/>
              </a:ext>
            </a:extLst>
          </p:cNvPr>
          <p:cNvCxnSpPr>
            <a:cxnSpLocks/>
          </p:cNvCxnSpPr>
          <p:nvPr/>
        </p:nvCxnSpPr>
        <p:spPr>
          <a:xfrm>
            <a:off x="3295274" y="6232190"/>
            <a:ext cx="163910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23">
            <a:extLst>
              <a:ext uri="{FF2B5EF4-FFF2-40B4-BE49-F238E27FC236}">
                <a16:creationId xmlns:a16="http://schemas.microsoft.com/office/drawing/2014/main" id="{93FDDD6F-8555-4353-808A-7C6F3917B15C}"/>
              </a:ext>
            </a:extLst>
          </p:cNvPr>
          <p:cNvSpPr txBox="1"/>
          <p:nvPr/>
        </p:nvSpPr>
        <p:spPr>
          <a:xfrm>
            <a:off x="4840735" y="6064889"/>
            <a:ext cx="7361944" cy="318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not used because timer is initialized by MCC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9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D8D9-6C23-4FD9-91DC-2BB719D1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Tasks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8791D-E306-43E2-B863-4B7022E7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52" y="1203061"/>
            <a:ext cx="3806248" cy="1834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74A85-7669-4EE3-82F3-564EE886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064" y="2977329"/>
            <a:ext cx="1347224" cy="90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E85AA-DBF7-4707-91B4-211B93A37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62" y="3621024"/>
            <a:ext cx="6832191" cy="2633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12E83-817F-4E70-9D23-BB6705A0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03" y="987824"/>
            <a:ext cx="7505902" cy="23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D8D9-6C23-4FD9-91DC-2BB719D1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 Handler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90EBA-D331-4F7A-8C90-0B85042F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" y="910737"/>
            <a:ext cx="5922517" cy="15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9FD9-B9BC-40C1-9860-D49B825A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 File(s) structure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85AFD-B066-4667-9689-41DDA7B8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3" y="1004887"/>
            <a:ext cx="3398663" cy="56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7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ABDE-EFBB-4A1C-9F52-DC43C12C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Human Machine Interface</a:t>
            </a:r>
            <a:endParaRPr lang="en-US" dirty="0"/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2E6D1A99-094A-453D-8D76-AEA0805A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0" y="969264"/>
            <a:ext cx="4889986" cy="5542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TextBox 23">
            <a:extLst>
              <a:ext uri="{FF2B5EF4-FFF2-40B4-BE49-F238E27FC236}">
                <a16:creationId xmlns:a16="http://schemas.microsoft.com/office/drawing/2014/main" id="{6647B5D6-A338-4806-A25E-56BDBFB8311A}"/>
              </a:ext>
            </a:extLst>
          </p:cNvPr>
          <p:cNvSpPr txBox="1"/>
          <p:nvPr/>
        </p:nvSpPr>
        <p:spPr>
          <a:xfrm>
            <a:off x="5532213" y="4600261"/>
            <a:ext cx="6524670" cy="2010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62556" tIns="81278" rIns="162556" bIns="81278" anchor="t" anchorCtr="0" compatLnSpc="1">
            <a:spAutoFit/>
          </a:bodyPr>
          <a:lstStyle/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Before power up the 4 switch buck boost power board please be sure a Digital Power Plug In Module (DP-PIM) is added. Either you preprogramm the DP-PIM or run in debug mode with any kind of Microchip In Circuit Debugger.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dirty="0">
              <a:solidFill>
                <a:srgbClr val="000000"/>
              </a:solidFill>
              <a:latin typeface="Calibri"/>
            </a:endParaRP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After power up the first check is the red LED LD2 on DP-PIM. If dsPIC33 software is running LD2 is blinking slow.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On the power board green LED LD100 and red LED LD101 are slow blinking.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Slow blinking green LED indicates waiting on short pressing SW2 to start initialization and start run of the Powersupply.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If SW2 is pressed and Powersupply is running then green LED is permament on.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Pressing SW2 again switches off Powersupply and  green LED is blinking slow. With that SW2 short press switches ON/OFF the Powersupply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A slow blinking red LED indicates the Powersupply is running in Open Loop.</a:t>
            </a:r>
          </a:p>
          <a:p>
            <a:pPr defTabSz="162552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>
                <a:solidFill>
                  <a:srgbClr val="000000"/>
                </a:solidFill>
                <a:latin typeface="Calibri"/>
              </a:rPr>
              <a:t>If Powersupply is in run mode and pressing SW2 long, then the control mode is changed from Open Loop to Closed Loop. Pressing SW2 long again changes control mode.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F82C7F-0C0C-4434-A6CD-9C8A926BB1A3}"/>
              </a:ext>
            </a:extLst>
          </p:cNvPr>
          <p:cNvGrpSpPr/>
          <p:nvPr/>
        </p:nvGrpSpPr>
        <p:grpSpPr>
          <a:xfrm>
            <a:off x="5393091" y="1094764"/>
            <a:ext cx="5405566" cy="2498828"/>
            <a:chOff x="11560095" y="5143124"/>
            <a:chExt cx="9972281" cy="4360136"/>
          </a:xfrm>
        </p:grpSpPr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E0DF2DA3-9318-45EF-8116-FD8D228C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7831" y="6127974"/>
              <a:ext cx="474127" cy="45719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6154D644-06A2-4782-B886-17325737A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91296" y="5176097"/>
              <a:ext cx="609585" cy="609585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4" name="TextBox 8">
              <a:extLst>
                <a:ext uri="{FF2B5EF4-FFF2-40B4-BE49-F238E27FC236}">
                  <a16:creationId xmlns:a16="http://schemas.microsoft.com/office/drawing/2014/main" id="{DEA4C5A9-EE93-4234-B009-E412447A2FA6}"/>
                </a:ext>
              </a:extLst>
            </p:cNvPr>
            <p:cNvSpPr txBox="1"/>
            <p:nvPr/>
          </p:nvSpPr>
          <p:spPr>
            <a:xfrm>
              <a:off x="12221665" y="6118984"/>
              <a:ext cx="6735049" cy="6137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62556" tIns="81278" rIns="162556" bIns="81278" anchor="t" anchorCtr="0" compatLnSpc="1">
              <a:spAutoFit/>
            </a:bodyPr>
            <a:lstStyle/>
            <a:p>
              <a:pPr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100">
                  <a:solidFill>
                    <a:srgbClr val="000000"/>
                  </a:solidFill>
                  <a:latin typeface="Calibri"/>
                </a:rPr>
                <a:t>LD100 permanent On                           Powersupply is up and running</a:t>
              </a:r>
              <a:endParaRPr lang="en-US" sz="11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" name="Arrow: Right 9">
              <a:extLst>
                <a:ext uri="{FF2B5EF4-FFF2-40B4-BE49-F238E27FC236}">
                  <a16:creationId xmlns:a16="http://schemas.microsoft.com/office/drawing/2014/main" id="{C994580F-F5C8-4A99-8190-5E759744B3BD}"/>
                </a:ext>
              </a:extLst>
            </p:cNvPr>
            <p:cNvSpPr/>
            <p:nvPr/>
          </p:nvSpPr>
          <p:spPr>
            <a:xfrm>
              <a:off x="15072605" y="6214713"/>
              <a:ext cx="985560" cy="313992"/>
            </a:xfrm>
            <a:custGeom>
              <a:avLst>
                <a:gd name="f0" fmla="val 18159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162556" tIns="81278" rIns="162556" bIns="81278" anchor="ctr" anchorCtr="1" compatLnSpc="1">
              <a:noAutofit/>
            </a:bodyPr>
            <a:lstStyle/>
            <a:p>
              <a:pPr algn="ctr"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6" name="Arrow: Right 11">
              <a:extLst>
                <a:ext uri="{FF2B5EF4-FFF2-40B4-BE49-F238E27FC236}">
                  <a16:creationId xmlns:a16="http://schemas.microsoft.com/office/drawing/2014/main" id="{64CDBADE-2060-4FD6-A690-4E619BAC81F2}"/>
                </a:ext>
              </a:extLst>
            </p:cNvPr>
            <p:cNvSpPr/>
            <p:nvPr/>
          </p:nvSpPr>
          <p:spPr>
            <a:xfrm>
              <a:off x="15072605" y="7484130"/>
              <a:ext cx="985560" cy="313992"/>
            </a:xfrm>
            <a:custGeom>
              <a:avLst>
                <a:gd name="f0" fmla="val 18159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162556" tIns="81278" rIns="162556" bIns="81278" anchor="ctr" anchorCtr="1" compatLnSpc="1">
              <a:noAutofit/>
            </a:bodyPr>
            <a:lstStyle/>
            <a:p>
              <a:pPr algn="ctr"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D674319D-FC46-492A-BA8B-919F211B042D}"/>
                </a:ext>
              </a:extLst>
            </p:cNvPr>
            <p:cNvSpPr txBox="1"/>
            <p:nvPr/>
          </p:nvSpPr>
          <p:spPr>
            <a:xfrm>
              <a:off x="12270104" y="5143124"/>
              <a:ext cx="9262272" cy="14678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62556" tIns="81278" rIns="162556" bIns="81278" anchor="t" anchorCtr="0" compatLnSpc="1">
              <a:spAutoFit/>
            </a:bodyPr>
            <a:lstStyle/>
            <a:p>
              <a:pPr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100" kern="0" dirty="0">
                  <a:solidFill>
                    <a:srgbClr val="000000"/>
                  </a:solidFill>
                  <a:latin typeface="Calibri"/>
                </a:rPr>
                <a:t>LD100 slow blinking                              </a:t>
              </a:r>
              <a:r>
                <a:rPr lang="de-DE" sz="1100" dirty="0">
                  <a:solidFill>
                    <a:srgbClr val="000000"/>
                  </a:solidFill>
                  <a:latin typeface="Calibri"/>
                </a:rPr>
                <a:t>Wait for SW2 short pressed to initialize and 	               startup Powersupply			</a:t>
              </a:r>
              <a:endParaRPr lang="en-US" sz="11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" name="Arrow: Right 13">
              <a:extLst>
                <a:ext uri="{FF2B5EF4-FFF2-40B4-BE49-F238E27FC236}">
                  <a16:creationId xmlns:a16="http://schemas.microsoft.com/office/drawing/2014/main" id="{D4CC3E33-52F6-4215-AAB5-A2DB8832260B}"/>
                </a:ext>
              </a:extLst>
            </p:cNvPr>
            <p:cNvSpPr/>
            <p:nvPr/>
          </p:nvSpPr>
          <p:spPr>
            <a:xfrm>
              <a:off x="15114169" y="5157905"/>
              <a:ext cx="985560" cy="313991"/>
            </a:xfrm>
            <a:custGeom>
              <a:avLst>
                <a:gd name="f0" fmla="val 18159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162556" tIns="81278" rIns="162556" bIns="81278" anchor="ctr" anchorCtr="1" compatLnSpc="1">
              <a:noAutofit/>
            </a:bodyPr>
            <a:lstStyle/>
            <a:p>
              <a:pPr algn="ctr"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9" name="Picture 15">
              <a:extLst>
                <a:ext uri="{FF2B5EF4-FFF2-40B4-BE49-F238E27FC236}">
                  <a16:creationId xmlns:a16="http://schemas.microsoft.com/office/drawing/2014/main" id="{BE9225D7-E304-4578-BE1A-8C0D1A5B3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7831" y="7394903"/>
              <a:ext cx="474127" cy="45719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TextBox 16">
              <a:extLst>
                <a:ext uri="{FF2B5EF4-FFF2-40B4-BE49-F238E27FC236}">
                  <a16:creationId xmlns:a16="http://schemas.microsoft.com/office/drawing/2014/main" id="{C09B1713-0D8E-45CF-8D04-D1DB7452EDB0}"/>
                </a:ext>
              </a:extLst>
            </p:cNvPr>
            <p:cNvSpPr txBox="1"/>
            <p:nvPr/>
          </p:nvSpPr>
          <p:spPr>
            <a:xfrm>
              <a:off x="12221665" y="7394903"/>
              <a:ext cx="8040876" cy="6137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62556" tIns="81278" rIns="162556" bIns="81278" anchor="t" anchorCtr="0" compatLnSpc="1">
              <a:spAutoFit/>
            </a:bodyPr>
            <a:lstStyle/>
            <a:p>
              <a:pPr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100">
                  <a:solidFill>
                    <a:srgbClr val="000000"/>
                  </a:solidFill>
                  <a:latin typeface="Calibri"/>
                </a:rPr>
                <a:t>LD101 permanent Off                           Powersupply is running in Closed Loop mode</a:t>
              </a:r>
              <a:endParaRPr lang="en-US" sz="110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51" name="Picture 17">
              <a:extLst>
                <a:ext uri="{FF2B5EF4-FFF2-40B4-BE49-F238E27FC236}">
                  <a16:creationId xmlns:a16="http://schemas.microsoft.com/office/drawing/2014/main" id="{59174DB1-BA2C-4F83-B5BE-FE66764F2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60095" y="8133347"/>
              <a:ext cx="609585" cy="60958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2" name="Picture 18">
              <a:extLst>
                <a:ext uri="{FF2B5EF4-FFF2-40B4-BE49-F238E27FC236}">
                  <a16:creationId xmlns:a16="http://schemas.microsoft.com/office/drawing/2014/main" id="{9388C360-6805-4A27-BE06-17817203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12080" y="8967146"/>
              <a:ext cx="474127" cy="45719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B6E6C1B2-B2F9-4676-A94E-D9C88440A3FE}"/>
                </a:ext>
              </a:extLst>
            </p:cNvPr>
            <p:cNvSpPr txBox="1"/>
            <p:nvPr/>
          </p:nvSpPr>
          <p:spPr>
            <a:xfrm>
              <a:off x="12169680" y="8155114"/>
              <a:ext cx="7960873" cy="6137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62556" tIns="81278" rIns="162556" bIns="81278" anchor="t" anchorCtr="0" compatLnSpc="1">
              <a:spAutoFit/>
            </a:bodyPr>
            <a:lstStyle/>
            <a:p>
              <a:pPr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100">
                  <a:solidFill>
                    <a:srgbClr val="000000"/>
                  </a:solidFill>
                  <a:latin typeface="Calibri"/>
                </a:rPr>
                <a:t>LD101 slow blinking                               Powersupply is running in Open Loop mode</a:t>
              </a:r>
              <a:endParaRPr lang="en-US" sz="11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" name="Arrow: Right 9">
              <a:extLst>
                <a:ext uri="{FF2B5EF4-FFF2-40B4-BE49-F238E27FC236}">
                  <a16:creationId xmlns:a16="http://schemas.microsoft.com/office/drawing/2014/main" id="{994B97C0-78FA-4B7B-9559-111A7D15AF2A}"/>
                </a:ext>
              </a:extLst>
            </p:cNvPr>
            <p:cNvSpPr/>
            <p:nvPr/>
          </p:nvSpPr>
          <p:spPr>
            <a:xfrm>
              <a:off x="15072605" y="8278773"/>
              <a:ext cx="985560" cy="313992"/>
            </a:xfrm>
            <a:custGeom>
              <a:avLst>
                <a:gd name="f0" fmla="val 18159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162556" tIns="81278" rIns="162556" bIns="81278" anchor="ctr" anchorCtr="1" compatLnSpc="1">
              <a:noAutofit/>
            </a:bodyPr>
            <a:lstStyle/>
            <a:p>
              <a:pPr algn="ctr"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5" name="Arrow: Right 9">
              <a:extLst>
                <a:ext uri="{FF2B5EF4-FFF2-40B4-BE49-F238E27FC236}">
                  <a16:creationId xmlns:a16="http://schemas.microsoft.com/office/drawing/2014/main" id="{FDAD07DA-F580-4145-8965-9904152F4B5A}"/>
                </a:ext>
              </a:extLst>
            </p:cNvPr>
            <p:cNvSpPr/>
            <p:nvPr/>
          </p:nvSpPr>
          <p:spPr>
            <a:xfrm>
              <a:off x="15072605" y="8978790"/>
              <a:ext cx="985560" cy="313992"/>
            </a:xfrm>
            <a:custGeom>
              <a:avLst>
                <a:gd name="f0" fmla="val 18159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162556" tIns="81278" rIns="162556" bIns="81278" anchor="ctr" anchorCtr="1" compatLnSpc="1">
              <a:noAutofit/>
            </a:bodyPr>
            <a:lstStyle/>
            <a:p>
              <a:pPr algn="ctr"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1719DB26-841E-482E-8B6B-BE347FA963F3}"/>
                </a:ext>
              </a:extLst>
            </p:cNvPr>
            <p:cNvSpPr txBox="1"/>
            <p:nvPr/>
          </p:nvSpPr>
          <p:spPr>
            <a:xfrm>
              <a:off x="12169680" y="8889555"/>
              <a:ext cx="5393096" cy="61370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162556" tIns="81278" rIns="162556" bIns="81278" anchor="t" anchorCtr="0" compatLnSpc="1">
              <a:spAutoFit/>
            </a:bodyPr>
            <a:lstStyle/>
            <a:p>
              <a:pPr defTabSz="1625529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100">
                  <a:solidFill>
                    <a:srgbClr val="000000"/>
                  </a:solidFill>
                  <a:latin typeface="Calibri"/>
                </a:rPr>
                <a:t>LD101 permanent On                            Fault happened</a:t>
              </a:r>
              <a:endParaRPr lang="en-US" sz="110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58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D26-2B2D-4253-8755-6977CEA7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Timing / Workload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E6A89-0C17-40FE-A66B-3DF8A682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3" y="873536"/>
            <a:ext cx="5956799" cy="4397793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F099FD7-8A1D-4BD3-9050-1A45B3BC42D8}"/>
              </a:ext>
            </a:extLst>
          </p:cNvPr>
          <p:cNvSpPr txBox="1"/>
          <p:nvPr/>
        </p:nvSpPr>
        <p:spPr>
          <a:xfrm>
            <a:off x="242833" y="1281441"/>
            <a:ext cx="1596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PWM_BUCK_H</a:t>
            </a:r>
            <a:endParaRPr lang="en-US" sz="18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0DC283A-E445-4B6C-B164-22D0F10CBEEC}"/>
              </a:ext>
            </a:extLst>
          </p:cNvPr>
          <p:cNvSpPr txBox="1"/>
          <p:nvPr/>
        </p:nvSpPr>
        <p:spPr>
          <a:xfrm>
            <a:off x="282906" y="3619184"/>
            <a:ext cx="426418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FF0066"/>
                </a:solidFill>
                <a:uFillTx/>
                <a:latin typeface="Calibri"/>
              </a:rPr>
              <a:t>Scheduler tasks (100us+1ms+10ms+100ms)</a:t>
            </a:r>
            <a:endParaRPr lang="en-US" sz="1800" b="0" i="0" u="none" strike="noStrike" kern="1200" cap="none" spc="0" baseline="0" dirty="0">
              <a:solidFill>
                <a:srgbClr val="FF0066"/>
              </a:solidFill>
              <a:uFillTx/>
              <a:latin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42F2E8D-FCA3-4D66-9EE9-A569572BBFDD}"/>
              </a:ext>
            </a:extLst>
          </p:cNvPr>
          <p:cNvSpPr txBox="1"/>
          <p:nvPr/>
        </p:nvSpPr>
        <p:spPr>
          <a:xfrm>
            <a:off x="282906" y="1778486"/>
            <a:ext cx="13484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ANCAN0-ISR</a:t>
            </a:r>
            <a:endParaRPr lang="en-US" sz="18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00D22C1-491C-4002-A863-D62CEB89AF1F}"/>
              </a:ext>
            </a:extLst>
          </p:cNvPr>
          <p:cNvSpPr txBox="1"/>
          <p:nvPr/>
        </p:nvSpPr>
        <p:spPr>
          <a:xfrm>
            <a:off x="242833" y="2603222"/>
            <a:ext cx="8404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+VOUT</a:t>
            </a:r>
            <a:endParaRPr lang="en-US" sz="18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FBF1E-03C2-4D49-957B-B4B2450821BC}"/>
              </a:ext>
            </a:extLst>
          </p:cNvPr>
          <p:cNvSpPr txBox="1"/>
          <p:nvPr/>
        </p:nvSpPr>
        <p:spPr>
          <a:xfrm>
            <a:off x="257256" y="5336771"/>
            <a:ext cx="594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Scheduler Tasks Workload:</a:t>
            </a:r>
          </a:p>
          <a:p>
            <a:r>
              <a:rPr lang="de-DE" sz="1000" dirty="0"/>
              <a:t>25.5us active, 94us inactive </a:t>
            </a:r>
            <a:r>
              <a:rPr lang="de-DE" sz="1000" dirty="0">
                <a:sym typeface="Wingdings" panose="05000000000000000000" pitchFamily="2" charset="2"/>
              </a:rPr>
              <a:t> 25.5/(25.5 + 94) = 21%</a:t>
            </a:r>
          </a:p>
          <a:p>
            <a:r>
              <a:rPr lang="de-DE" sz="1000" dirty="0">
                <a:sym typeface="Wingdings" panose="05000000000000000000" pitchFamily="2" charset="2"/>
              </a:rPr>
              <a:t>But that is interrupted by high priority ISR </a:t>
            </a:r>
            <a:endParaRPr lang="en-US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A18B86-FE82-44F4-8068-6C527D111C72}"/>
              </a:ext>
            </a:extLst>
          </p:cNvPr>
          <p:cNvCxnSpPr>
            <a:cxnSpLocks/>
          </p:cNvCxnSpPr>
          <p:nvPr/>
        </p:nvCxnSpPr>
        <p:spPr>
          <a:xfrm>
            <a:off x="4028534" y="2898475"/>
            <a:ext cx="0" cy="1690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E39C9-9761-4BDA-9AE4-29E1D0DBAA0A}"/>
              </a:ext>
            </a:extLst>
          </p:cNvPr>
          <p:cNvSpPr txBox="1"/>
          <p:nvPr/>
        </p:nvSpPr>
        <p:spPr>
          <a:xfrm>
            <a:off x="3131476" y="4083332"/>
            <a:ext cx="8970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94us inactive</a:t>
            </a:r>
            <a:endParaRPr lang="en-US" sz="1000" dirty="0"/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5793EF94-117F-4935-B3E0-0EA2ECFD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04" y="894281"/>
            <a:ext cx="5928699" cy="43770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F0CD4A-DD6D-43ED-BE7C-360FDF15CC11}"/>
              </a:ext>
            </a:extLst>
          </p:cNvPr>
          <p:cNvSpPr txBox="1"/>
          <p:nvPr/>
        </p:nvSpPr>
        <p:spPr>
          <a:xfrm>
            <a:off x="6199631" y="5292073"/>
            <a:ext cx="594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ADCAN0 ISR Workload:</a:t>
            </a:r>
          </a:p>
          <a:p>
            <a:r>
              <a:rPr lang="de-DE" sz="1000" dirty="0"/>
              <a:t>3.7us+0.5us active, 0.4us+1.1us inactive </a:t>
            </a:r>
            <a:r>
              <a:rPr lang="de-DE" sz="1000" dirty="0">
                <a:sym typeface="Wingdings" panose="05000000000000000000" pitchFamily="2" charset="2"/>
              </a:rPr>
              <a:t> 4.2/(4.2 + 1.5) = 74%</a:t>
            </a:r>
          </a:p>
          <a:p>
            <a:r>
              <a:rPr lang="de-DE" sz="1000" dirty="0">
                <a:sym typeface="Wingdings" panose="05000000000000000000" pitchFamily="2" charset="2"/>
              </a:rPr>
              <a:t>Worst case with both loops and in Boost mode</a:t>
            </a:r>
          </a:p>
        </p:txBody>
      </p:sp>
    </p:spTree>
    <p:extLst>
      <p:ext uri="{BB962C8B-B14F-4D97-AF65-F5344CB8AC3E}">
        <p14:creationId xmlns:p14="http://schemas.microsoft.com/office/powerpoint/2010/main" val="276119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CHP-Corporate PowerPointTemplate-16x9-2020.potx" id="{90DBF8B6-8E9B-4670-8B42-BBDDD60270AF}" vid="{45A42F9A-8171-4CC7-B33D-B4835E3F35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EB9DD401AFB4E95AE6011EB4F7E55" ma:contentTypeVersion="8" ma:contentTypeDescription="Create a new document." ma:contentTypeScope="" ma:versionID="12e9e25b806a6fd3fca89469c5f49421">
  <xsd:schema xmlns:xsd="http://www.w3.org/2001/XMLSchema" xmlns:xs="http://www.w3.org/2001/XMLSchema" xmlns:p="http://schemas.microsoft.com/office/2006/metadata/properties" xmlns:ns2="1dc4ef0d-b922-4713-9c32-1f8ce4666139" xmlns:ns3="8612c94b-a6f9-4a73-bc96-9e487f9a4a37" targetNamespace="http://schemas.microsoft.com/office/2006/metadata/properties" ma:root="true" ma:fieldsID="aec869c57b5770c83d69c77eda29dac4" ns2:_="" ns3:_="">
    <xsd:import namespace="1dc4ef0d-b922-4713-9c32-1f8ce4666139"/>
    <xsd:import namespace="8612c94b-a6f9-4a73-bc96-9e487f9a4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4ef0d-b922-4713-9c32-1f8ce4666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2c94b-a6f9-4a73-bc96-9e487f9a4a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A98B6-4217-4254-9566-1073C39F4D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4ef0d-b922-4713-9c32-1f8ce4666139"/>
    <ds:schemaRef ds:uri="8612c94b-a6f9-4a73-bc96-9e487f9a4a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612c94b-a6f9-4a73-bc96-9e487f9a4a37"/>
    <ds:schemaRef ds:uri="http://purl.org/dc/terms/"/>
    <ds:schemaRef ds:uri="1dc4ef0d-b922-4713-9c32-1f8ce4666139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2020 - MCHP-Corp -16x9</Template>
  <TotalTime>0</TotalTime>
  <Words>1892</Words>
  <Application>Microsoft Office PowerPoint</Application>
  <PresentationFormat>Custom</PresentationFormat>
  <Paragraphs>244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Four Switch Buck Boost Development Board</vt:lpstr>
      <vt:lpstr>High Level dsPIC33CK Firmware</vt:lpstr>
      <vt:lpstr>dsPIC33CK Software Project</vt:lpstr>
      <vt:lpstr>dsPIC33CK Software Project</vt:lpstr>
      <vt:lpstr>Scheduler Tasks</vt:lpstr>
      <vt:lpstr>Fault Handler</vt:lpstr>
      <vt:lpstr>Source File(s) structure</vt:lpstr>
      <vt:lpstr>Human Machine Interface</vt:lpstr>
      <vt:lpstr>Timing / Workload</vt:lpstr>
      <vt:lpstr>Timing / Workload</vt:lpstr>
      <vt:lpstr>Additional Documents</vt:lpstr>
      <vt:lpstr>Iin/Vin Feedforward</vt:lpstr>
      <vt:lpstr>Startup I in Closed Loop</vt:lpstr>
      <vt:lpstr>Startup II in Closed Loop</vt:lpstr>
      <vt:lpstr>Startup III in Closed Loop</vt:lpstr>
      <vt:lpstr>Startup Ramp</vt:lpstr>
      <vt:lpstr>Startup Ramp in Open Loop (100ms)</vt:lpstr>
      <vt:lpstr>Startup Ramp in Closed Loop (100ms)</vt:lpstr>
      <vt:lpstr>Softstart Ramp at Vref change in Open Loop</vt:lpstr>
      <vt:lpstr>CCM &lt;-&gt; DCM</vt:lpstr>
      <vt:lpstr>Startup Switching Scheme</vt:lpstr>
      <vt:lpstr>Board Test </vt:lpstr>
      <vt:lpstr>Plant Measurement Vout</vt:lpstr>
      <vt:lpstr>Plant Measurement Vout</vt:lpstr>
      <vt:lpstr>Plant Measurement Vout</vt:lpstr>
      <vt:lpstr>Plant Measurement Vout</vt:lpstr>
      <vt:lpstr>Graphical Interface</vt:lpstr>
      <vt:lpstr>Q&amp;A</vt:lpstr>
      <vt:lpstr>Thank You!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Safety Development tools for PIC and AVR</dc:title>
  <dc:creator>Jacob Lunn Lassen - M43943</dc:creator>
  <cp:lastModifiedBy>Franz Thalheimer - M91114</cp:lastModifiedBy>
  <cp:revision>109</cp:revision>
  <cp:lastPrinted>2020-07-27T09:43:32Z</cp:lastPrinted>
  <dcterms:created xsi:type="dcterms:W3CDTF">2020-03-26T11:37:21Z</dcterms:created>
  <dcterms:modified xsi:type="dcterms:W3CDTF">2020-09-23T11:43:33Z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0x01010044CEB9DD401AFB4E95AE6011EB4F7E55</vt:lpwstr>
  </property>
</Properties>
</file>